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Lst>
  <p:notesMasterIdLst>
    <p:notesMasterId r:id="rId14"/>
  </p:notesMasterIdLst>
  <p:handoutMasterIdLst>
    <p:handoutMasterId r:id="rId15"/>
  </p:handoutMasterIdLst>
  <p:sldIdLst>
    <p:sldId id="1525" r:id="rId5"/>
    <p:sldId id="1689" r:id="rId6"/>
    <p:sldId id="1691" r:id="rId7"/>
    <p:sldId id="1693" r:id="rId8"/>
    <p:sldId id="1695" r:id="rId9"/>
    <p:sldId id="1694" r:id="rId10"/>
    <p:sldId id="1692" r:id="rId11"/>
    <p:sldId id="1697" r:id="rId12"/>
    <p:sldId id="1698"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C000"/>
    <a:srgbClr val="92D050"/>
    <a:srgbClr val="DA80C5"/>
    <a:srgbClr val="C539A4"/>
    <a:srgbClr val="E74B3C"/>
    <a:srgbClr val="7AC14E"/>
    <a:srgbClr val="FE5E5E"/>
    <a:srgbClr val="E6E6E6"/>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4" autoAdjust="0"/>
  </p:normalViewPr>
  <p:slideViewPr>
    <p:cSldViewPr snapToObjects="1">
      <p:cViewPr varScale="1">
        <p:scale>
          <a:sx n="136" d="100"/>
          <a:sy n="136" d="100"/>
        </p:scale>
        <p:origin x="48" y="357"/>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10/31/2016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10/31/2016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10/31/2016</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solidFill>
                <a:schemeClr val="bg1"/>
              </a:solidFill>
              <a:effectLst/>
              <a:uLnTx/>
              <a:uFillTx/>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dirty="0"/>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Tree>
    <p:extLst>
      <p:ext uri="{BB962C8B-B14F-4D97-AF65-F5344CB8AC3E}">
        <p14:creationId xmlns:p14="http://schemas.microsoft.com/office/powerpoint/2010/main" val="3710633676"/>
      </p:ext>
    </p:extLst>
  </p:cSld>
  <p:clrMapOvr>
    <a:masterClrMapping/>
  </p:clrMapOvr>
  <mc:AlternateContent xmlns:mc="http://schemas.openxmlformats.org/markup-compatibility/2006" xmlns:p14="http://schemas.microsoft.com/office/powerpoint/2010/main">
    <mc:Choice Requires="p14">
      <p:transition p14:dur="250">
        <p14:pan/>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10/31/2016</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327"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aka.ms/AzureDataLake"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bg1"/>
                </a:solidFill>
                <a:latin typeface="+mj-lt"/>
              </a:rPr>
              <a:t>Saveen Reddy</a:t>
            </a:r>
          </a:p>
          <a:p>
            <a:pPr algn="l" defTabSz="777149"/>
            <a:r>
              <a:rPr lang="en-US" sz="2720" dirty="0">
                <a:solidFill>
                  <a:schemeClr val="bg1"/>
                </a:solidFill>
                <a:latin typeface="+mj-lt"/>
              </a:rPr>
              <a:t>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Azure Data Lake Training (November)</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2016/11/1</a:t>
            </a:r>
          </a:p>
        </p:txBody>
      </p:sp>
    </p:spTree>
    <p:extLst>
      <p:ext uri="{BB962C8B-B14F-4D97-AF65-F5344CB8AC3E}">
        <p14:creationId xmlns:p14="http://schemas.microsoft.com/office/powerpoint/2010/main" val="200859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solidFill>
                  <a:schemeClr val="bg1"/>
                </a:solidFill>
              </a:rPr>
              <a:t>Welcome!</a:t>
            </a:r>
            <a:endParaRPr lang="en-US" dirty="0">
              <a:solidFill>
                <a:schemeClr val="bg1"/>
              </a:solidFill>
            </a:endParaRPr>
          </a:p>
        </p:txBody>
      </p:sp>
      <p:sp>
        <p:nvSpPr>
          <p:cNvPr id="2" name="Content Placeholder 1"/>
          <p:cNvSpPr>
            <a:spLocks noGrp="1"/>
          </p:cNvSpPr>
          <p:nvPr>
            <p:ph idx="1"/>
          </p:nvPr>
        </p:nvSpPr>
        <p:spPr/>
        <p:txBody>
          <a:bodyPr>
            <a:normAutofit/>
          </a:bodyPr>
          <a:lstStyle/>
          <a:p>
            <a:r>
              <a:rPr lang="en-US" sz="5400" dirty="0">
                <a:solidFill>
                  <a:schemeClr val="bg1"/>
                </a:solidFill>
                <a:latin typeface="+mj-lt"/>
              </a:rPr>
              <a:t>Quick Intros</a:t>
            </a:r>
          </a:p>
          <a:p>
            <a:r>
              <a:rPr lang="en-US" sz="5400" dirty="0">
                <a:solidFill>
                  <a:schemeClr val="bg1"/>
                </a:solidFill>
                <a:latin typeface="+mj-lt"/>
              </a:rPr>
              <a:t>History</a:t>
            </a:r>
          </a:p>
          <a:p>
            <a:r>
              <a:rPr lang="en-US" sz="5400" dirty="0">
                <a:solidFill>
                  <a:schemeClr val="bg1"/>
                </a:solidFill>
                <a:latin typeface="+mj-lt"/>
              </a:rPr>
              <a:t>Product Updates</a:t>
            </a:r>
          </a:p>
          <a:p>
            <a:endParaRPr lang="en-US" sz="5400" dirty="0">
              <a:solidFill>
                <a:schemeClr val="bg1"/>
              </a:solidFill>
              <a:latin typeface="+mj-lt"/>
            </a:endParaRPr>
          </a:p>
          <a:p>
            <a:pPr marL="0" indent="0">
              <a:buNone/>
            </a:pPr>
            <a:endParaRPr lang="en-US" sz="5400" dirty="0">
              <a:solidFill>
                <a:schemeClr val="bg1"/>
              </a:solidFill>
              <a:latin typeface="+mj-lt"/>
            </a:endParaRPr>
          </a:p>
        </p:txBody>
      </p:sp>
    </p:spTree>
    <p:extLst>
      <p:ext uri="{BB962C8B-B14F-4D97-AF65-F5344CB8AC3E}">
        <p14:creationId xmlns:p14="http://schemas.microsoft.com/office/powerpoint/2010/main" val="205649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t>Logistics</a:t>
            </a:r>
            <a:endParaRPr lang="en-US" dirty="0"/>
          </a:p>
        </p:txBody>
      </p:sp>
    </p:spTree>
    <p:extLst>
      <p:ext uri="{BB962C8B-B14F-4D97-AF65-F5344CB8AC3E}">
        <p14:creationId xmlns:p14="http://schemas.microsoft.com/office/powerpoint/2010/main" val="419456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t>Schedule</a:t>
            </a:r>
            <a:endParaRPr lang="en-US" dirty="0"/>
          </a:p>
        </p:txBody>
      </p:sp>
      <p:sp>
        <p:nvSpPr>
          <p:cNvPr id="2" name="Content Placeholder 1"/>
          <p:cNvSpPr>
            <a:spLocks noGrp="1"/>
          </p:cNvSpPr>
          <p:nvPr>
            <p:ph idx="1"/>
          </p:nvPr>
        </p:nvSpPr>
        <p:spPr/>
        <p:txBody>
          <a:bodyPr>
            <a:normAutofit fontScale="92500" lnSpcReduction="10000"/>
          </a:bodyPr>
          <a:lstStyle/>
          <a:p>
            <a:r>
              <a:rPr lang="en-US" dirty="0">
                <a:latin typeface="+mj-lt"/>
              </a:rPr>
              <a:t>Four Days: Nov 1 – Nov 4</a:t>
            </a:r>
          </a:p>
          <a:p>
            <a:r>
              <a:rPr lang="en-US" dirty="0">
                <a:latin typeface="+mj-lt"/>
              </a:rPr>
              <a:t>Time: 9am-5:00pm</a:t>
            </a:r>
          </a:p>
          <a:p>
            <a:endParaRPr lang="en-US" dirty="0">
              <a:latin typeface="+mj-lt"/>
            </a:endParaRPr>
          </a:p>
          <a:p>
            <a:r>
              <a:rPr lang="en-US" dirty="0">
                <a:latin typeface="+mj-lt"/>
              </a:rPr>
              <a:t>Notes:</a:t>
            </a:r>
          </a:p>
          <a:p>
            <a:pPr lvl="1"/>
            <a:r>
              <a:rPr lang="en-US" dirty="0">
                <a:latin typeface="+mj-lt"/>
              </a:rPr>
              <a:t>Some days we’ll finish a little early</a:t>
            </a:r>
          </a:p>
          <a:p>
            <a:pPr lvl="1"/>
            <a:r>
              <a:rPr lang="en-US" dirty="0">
                <a:latin typeface="+mj-lt"/>
              </a:rPr>
              <a:t>Friday afternoon is reserved as Hackathon or for covering additional topics your request</a:t>
            </a:r>
          </a:p>
          <a:p>
            <a:pPr lvl="1"/>
            <a:r>
              <a:rPr lang="en-US" dirty="0">
                <a:latin typeface="+mj-lt"/>
              </a:rPr>
              <a:t>Flexible agenda</a:t>
            </a:r>
          </a:p>
          <a:p>
            <a:pPr marL="466289" lvl="1" indent="0">
              <a:buNone/>
            </a:pPr>
            <a:endParaRPr lang="en-US" dirty="0">
              <a:latin typeface="+mj-lt"/>
            </a:endParaRPr>
          </a:p>
          <a:p>
            <a:r>
              <a:rPr lang="en-US" dirty="0">
                <a:latin typeface="+mj-lt"/>
              </a:rPr>
              <a:t>ProTip:</a:t>
            </a:r>
          </a:p>
          <a:p>
            <a:pPr lvl="1"/>
            <a:r>
              <a:rPr lang="en-US" dirty="0">
                <a:latin typeface="+mj-lt"/>
              </a:rPr>
              <a:t>Ask Questions</a:t>
            </a:r>
          </a:p>
          <a:p>
            <a:pPr lvl="1"/>
            <a:r>
              <a:rPr lang="en-US" dirty="0">
                <a:latin typeface="+mj-lt"/>
              </a:rPr>
              <a:t>Give Feedback early</a:t>
            </a:r>
          </a:p>
          <a:p>
            <a:endParaRPr lang="en-US" dirty="0">
              <a:latin typeface="+mj-lt"/>
            </a:endParaRPr>
          </a:p>
          <a:p>
            <a:endParaRPr lang="en-US"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415370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t>Locations</a:t>
            </a:r>
            <a:endParaRPr lang="en-US" dirty="0"/>
          </a:p>
        </p:txBody>
      </p:sp>
      <p:sp>
        <p:nvSpPr>
          <p:cNvPr id="2" name="Content Placeholder 1"/>
          <p:cNvSpPr>
            <a:spLocks noGrp="1"/>
          </p:cNvSpPr>
          <p:nvPr>
            <p:ph idx="1"/>
          </p:nvPr>
        </p:nvSpPr>
        <p:spPr/>
        <p:txBody>
          <a:bodyPr>
            <a:normAutofit/>
          </a:bodyPr>
          <a:lstStyle/>
          <a:p>
            <a:r>
              <a:rPr lang="en-US" dirty="0">
                <a:latin typeface="+mj-lt"/>
              </a:rPr>
              <a:t>We are in:</a:t>
            </a:r>
          </a:p>
          <a:p>
            <a:pPr lvl="1"/>
            <a:r>
              <a:rPr lang="en-US" dirty="0">
                <a:latin typeface="+mj-lt"/>
              </a:rPr>
              <a:t>Building: </a:t>
            </a:r>
            <a:r>
              <a:rPr lang="en-US" dirty="0" err="1">
                <a:latin typeface="+mj-lt"/>
              </a:rPr>
              <a:t>Bravern</a:t>
            </a:r>
            <a:r>
              <a:rPr lang="en-US" dirty="0">
                <a:latin typeface="+mj-lt"/>
              </a:rPr>
              <a:t> 2</a:t>
            </a:r>
          </a:p>
          <a:p>
            <a:pPr lvl="1"/>
            <a:r>
              <a:rPr lang="en-US" dirty="0">
                <a:latin typeface="+mj-lt"/>
              </a:rPr>
              <a:t>Room: “12186 – Larch”</a:t>
            </a:r>
          </a:p>
          <a:p>
            <a:endParaRPr lang="en-US" dirty="0">
              <a:latin typeface="+mj-lt"/>
            </a:endParaRPr>
          </a:p>
          <a:p>
            <a:endParaRPr lang="en-US"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332356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t>Resources</a:t>
            </a:r>
            <a:endParaRPr lang="en-US" dirty="0"/>
          </a:p>
        </p:txBody>
      </p:sp>
      <p:sp>
        <p:nvSpPr>
          <p:cNvPr id="2" name="Content Placeholder 1"/>
          <p:cNvSpPr>
            <a:spLocks noGrp="1"/>
          </p:cNvSpPr>
          <p:nvPr>
            <p:ph idx="1"/>
          </p:nvPr>
        </p:nvSpPr>
        <p:spPr/>
        <p:txBody>
          <a:bodyPr>
            <a:normAutofit/>
          </a:bodyPr>
          <a:lstStyle/>
          <a:p>
            <a:r>
              <a:rPr lang="en-US" dirty="0">
                <a:latin typeface="+mj-lt"/>
              </a:rPr>
              <a:t>All public information can be found at </a:t>
            </a:r>
            <a:r>
              <a:rPr lang="en-US" dirty="0">
                <a:latin typeface="+mj-lt"/>
                <a:hlinkClick r:id="rId2"/>
              </a:rPr>
              <a:t>http://aka.ms/AzureDataLake</a:t>
            </a:r>
            <a:endParaRPr lang="en-US" dirty="0">
              <a:latin typeface="+mj-lt"/>
            </a:endParaRPr>
          </a:p>
          <a:p>
            <a:r>
              <a:rPr lang="en-US" dirty="0">
                <a:latin typeface="+mj-lt"/>
              </a:rPr>
              <a:t>All presentation materials will be published after the training</a:t>
            </a:r>
          </a:p>
          <a:p>
            <a:endParaRPr lang="en-US" dirty="0">
              <a:latin typeface="+mj-lt"/>
            </a:endParaRPr>
          </a:p>
        </p:txBody>
      </p:sp>
    </p:spTree>
    <p:extLst>
      <p:ext uri="{BB962C8B-B14F-4D97-AF65-F5344CB8AC3E}">
        <p14:creationId xmlns:p14="http://schemas.microsoft.com/office/powerpoint/2010/main" val="250221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t>Food</a:t>
            </a:r>
            <a:endParaRPr lang="en-US" dirty="0"/>
          </a:p>
        </p:txBody>
      </p:sp>
      <p:sp>
        <p:nvSpPr>
          <p:cNvPr id="2" name="Content Placeholder 1"/>
          <p:cNvSpPr>
            <a:spLocks noGrp="1"/>
          </p:cNvSpPr>
          <p:nvPr>
            <p:ph idx="1"/>
          </p:nvPr>
        </p:nvSpPr>
        <p:spPr/>
        <p:txBody>
          <a:bodyPr>
            <a:normAutofit/>
          </a:bodyPr>
          <a:lstStyle/>
          <a:p>
            <a:r>
              <a:rPr lang="en-US" dirty="0">
                <a:latin typeface="+mj-lt"/>
              </a:rPr>
              <a:t>Catering</a:t>
            </a:r>
          </a:p>
          <a:p>
            <a:pPr lvl="1"/>
            <a:r>
              <a:rPr lang="en-US" dirty="0">
                <a:latin typeface="+mj-lt"/>
              </a:rPr>
              <a:t>Breakfast</a:t>
            </a:r>
          </a:p>
          <a:p>
            <a:pPr lvl="1"/>
            <a:r>
              <a:rPr lang="en-US" dirty="0">
                <a:latin typeface="+mj-lt"/>
              </a:rPr>
              <a:t>Lunch</a:t>
            </a:r>
          </a:p>
          <a:p>
            <a:pPr lvl="1"/>
            <a:r>
              <a:rPr lang="en-US" dirty="0">
                <a:latin typeface="+mj-lt"/>
              </a:rPr>
              <a:t>Snacks</a:t>
            </a:r>
          </a:p>
          <a:p>
            <a:pPr lvl="1"/>
            <a:r>
              <a:rPr lang="en-US" dirty="0">
                <a:latin typeface="+mj-lt"/>
              </a:rPr>
              <a:t>Coffee &amp; Tea, etc.</a:t>
            </a:r>
          </a:p>
          <a:p>
            <a:r>
              <a:rPr lang="en-US" dirty="0">
                <a:latin typeface="+mj-lt"/>
              </a:rPr>
              <a:t>Dinner: </a:t>
            </a:r>
          </a:p>
          <a:p>
            <a:pPr lvl="1"/>
            <a:r>
              <a:rPr lang="en-US" dirty="0">
                <a:latin typeface="+mj-lt"/>
              </a:rPr>
              <a:t>You are on your own</a:t>
            </a:r>
          </a:p>
          <a:p>
            <a:pPr lvl="1"/>
            <a:r>
              <a:rPr lang="en-US" dirty="0">
                <a:latin typeface="+mj-lt"/>
              </a:rPr>
              <a:t>Plenty of restaurants nearby</a:t>
            </a:r>
          </a:p>
          <a:p>
            <a:endParaRPr lang="en-US" dirty="0">
              <a:latin typeface="+mj-lt"/>
            </a:endParaRPr>
          </a:p>
        </p:txBody>
      </p:sp>
    </p:spTree>
    <p:extLst>
      <p:ext uri="{BB962C8B-B14F-4D97-AF65-F5344CB8AC3E}">
        <p14:creationId xmlns:p14="http://schemas.microsoft.com/office/powerpoint/2010/main" val="420594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t>Day-by-Day Schedule</a:t>
            </a:r>
            <a:endParaRPr lang="en-US" dirty="0"/>
          </a:p>
        </p:txBody>
      </p:sp>
      <p:sp>
        <p:nvSpPr>
          <p:cNvPr id="2" name="Content Placeholder 1"/>
          <p:cNvSpPr>
            <a:spLocks noGrp="1"/>
          </p:cNvSpPr>
          <p:nvPr>
            <p:ph idx="1"/>
          </p:nvPr>
        </p:nvSpPr>
        <p:spPr/>
        <p:txBody>
          <a:bodyPr>
            <a:normAutofit fontScale="62500" lnSpcReduction="20000"/>
          </a:bodyPr>
          <a:lstStyle/>
          <a:p>
            <a:r>
              <a:rPr lang="en-US" dirty="0">
                <a:latin typeface="+mj-lt"/>
              </a:rPr>
              <a:t>Tuesday</a:t>
            </a:r>
          </a:p>
          <a:p>
            <a:pPr lvl="1"/>
            <a:r>
              <a:rPr lang="en-US" dirty="0">
                <a:latin typeface="+mj-lt"/>
              </a:rPr>
              <a:t>Intro to ADL</a:t>
            </a:r>
          </a:p>
          <a:p>
            <a:pPr lvl="1"/>
            <a:r>
              <a:rPr lang="en-US" dirty="0">
                <a:latin typeface="+mj-lt"/>
              </a:rPr>
              <a:t>Portal </a:t>
            </a:r>
          </a:p>
          <a:p>
            <a:pPr lvl="1"/>
            <a:r>
              <a:rPr lang="en-US" dirty="0">
                <a:latin typeface="+mj-lt"/>
              </a:rPr>
              <a:t>U-SQL Programming</a:t>
            </a:r>
          </a:p>
          <a:p>
            <a:pPr lvl="1"/>
            <a:r>
              <a:rPr lang="en-US" dirty="0">
                <a:latin typeface="+mj-lt"/>
              </a:rPr>
              <a:t>ADL “Under the Hood”</a:t>
            </a:r>
          </a:p>
          <a:p>
            <a:r>
              <a:rPr lang="en-US" dirty="0">
                <a:latin typeface="+mj-lt"/>
              </a:rPr>
              <a:t>Wednesday</a:t>
            </a:r>
          </a:p>
          <a:p>
            <a:pPr lvl="1"/>
            <a:r>
              <a:rPr lang="en-US" dirty="0">
                <a:latin typeface="+mj-lt"/>
              </a:rPr>
              <a:t>U-SQL Job Debugging</a:t>
            </a:r>
          </a:p>
          <a:p>
            <a:pPr lvl="1"/>
            <a:r>
              <a:rPr lang="en-US" dirty="0">
                <a:latin typeface="+mj-lt"/>
              </a:rPr>
              <a:t>U-SQL I/O</a:t>
            </a:r>
          </a:p>
          <a:p>
            <a:pPr lvl="1"/>
            <a:r>
              <a:rPr lang="en-US" dirty="0">
                <a:latin typeface="+mj-lt"/>
              </a:rPr>
              <a:t>PowerShell Automation</a:t>
            </a:r>
          </a:p>
          <a:p>
            <a:pPr lvl="1"/>
            <a:r>
              <a:rPr lang="en-US" dirty="0">
                <a:latin typeface="+mj-lt"/>
              </a:rPr>
              <a:t>Using the Management SDKs</a:t>
            </a:r>
          </a:p>
          <a:p>
            <a:r>
              <a:rPr lang="en-US" dirty="0">
                <a:latin typeface="+mj-lt"/>
              </a:rPr>
              <a:t>Thursday</a:t>
            </a:r>
          </a:p>
          <a:p>
            <a:pPr lvl="1"/>
            <a:r>
              <a:rPr lang="en-US" dirty="0">
                <a:latin typeface="+mj-lt"/>
              </a:rPr>
              <a:t>Security</a:t>
            </a:r>
          </a:p>
          <a:p>
            <a:pPr lvl="1"/>
            <a:r>
              <a:rPr lang="en-US" dirty="0">
                <a:latin typeface="+mj-lt"/>
              </a:rPr>
              <a:t>Using HDInsight with ADLS</a:t>
            </a:r>
          </a:p>
          <a:p>
            <a:pPr lvl="1"/>
            <a:r>
              <a:rPr lang="en-US" dirty="0">
                <a:latin typeface="+mj-lt"/>
              </a:rPr>
              <a:t>Orchestration &amp; Data movement</a:t>
            </a:r>
          </a:p>
          <a:p>
            <a:r>
              <a:rPr lang="en-US" dirty="0">
                <a:latin typeface="+mj-lt"/>
              </a:rPr>
              <a:t>Friday</a:t>
            </a:r>
          </a:p>
          <a:p>
            <a:pPr lvl="1"/>
            <a:r>
              <a:rPr lang="en-US" dirty="0">
                <a:latin typeface="+mj-lt"/>
              </a:rPr>
              <a:t>U-SQL Catalog &amp; UDOs</a:t>
            </a:r>
          </a:p>
          <a:p>
            <a:pPr lvl="1"/>
            <a:r>
              <a:rPr lang="en-US" dirty="0">
                <a:latin typeface="+mj-lt"/>
              </a:rPr>
              <a:t>U-SQL Performance Tuning</a:t>
            </a:r>
          </a:p>
          <a:p>
            <a:pPr lvl="1"/>
            <a:r>
              <a:rPr lang="en-US" dirty="0">
                <a:latin typeface="+mj-lt"/>
              </a:rPr>
              <a:t>Hackathon/Spillover</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381606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Q &amp; A</a:t>
            </a:r>
            <a:endParaRPr lang="en-US" dirty="0">
              <a:solidFill>
                <a:schemeClr val="bg1"/>
              </a:solidFill>
            </a:endParaRPr>
          </a:p>
        </p:txBody>
      </p:sp>
    </p:spTree>
    <p:extLst>
      <p:ext uri="{BB962C8B-B14F-4D97-AF65-F5344CB8AC3E}">
        <p14:creationId xmlns:p14="http://schemas.microsoft.com/office/powerpoint/2010/main" val="293167430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7c1680aa-5e06-422e-aab8-bad973cd1e4d"/>
    <ds:schemaRef ds:uri="http://www.w3.org/XML/1998/namespace"/>
  </ds:schemaRefs>
</ds:datastoreItem>
</file>

<file path=customXml/itemProps3.xml><?xml version="1.0" encoding="utf-8"?>
<ds:datastoreItem xmlns:ds="http://schemas.openxmlformats.org/officeDocument/2006/customXml" ds:itemID="{D774C582-B24E-43FB-B834-3B4581B61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11154</TotalTime>
  <Words>173</Words>
  <Application>Microsoft Office PowerPoint</Application>
  <PresentationFormat>Custom</PresentationFormat>
  <Paragraphs>60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1_Office Theme</vt:lpstr>
      <vt:lpstr>PowerPoint Presentation</vt:lpstr>
      <vt:lpstr>Welcome!</vt:lpstr>
      <vt:lpstr>Logistics</vt:lpstr>
      <vt:lpstr>Schedule</vt:lpstr>
      <vt:lpstr>Locations</vt:lpstr>
      <vt:lpstr>Resources</vt:lpstr>
      <vt:lpstr>Food</vt:lpstr>
      <vt:lpstr>Day-by-Day Schedule</vt:lpstr>
      <vt:lpstr>Q &amp; A</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415</cp:revision>
  <dcterms:created xsi:type="dcterms:W3CDTF">2015-12-21T19:38:12Z</dcterms:created>
  <dcterms:modified xsi:type="dcterms:W3CDTF">2016-11-01T05:30:29Z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