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6"/>
    <p:sldMasterId id="2147484449" r:id="rId7"/>
  </p:sldMasterIdLst>
  <p:notesMasterIdLst>
    <p:notesMasterId r:id="rId28"/>
  </p:notesMasterIdLst>
  <p:handoutMasterIdLst>
    <p:handoutMasterId r:id="rId29"/>
  </p:handoutMasterIdLst>
  <p:sldIdLst>
    <p:sldId id="1525" r:id="rId8"/>
    <p:sldId id="1834" r:id="rId9"/>
    <p:sldId id="1836" r:id="rId10"/>
    <p:sldId id="1837" r:id="rId11"/>
    <p:sldId id="1838" r:id="rId12"/>
    <p:sldId id="1839" r:id="rId13"/>
    <p:sldId id="1840" r:id="rId14"/>
    <p:sldId id="1841" r:id="rId15"/>
    <p:sldId id="1851" r:id="rId16"/>
    <p:sldId id="1843" r:id="rId17"/>
    <p:sldId id="1844" r:id="rId18"/>
    <p:sldId id="1845" r:id="rId19"/>
    <p:sldId id="1852" r:id="rId20"/>
    <p:sldId id="1847" r:id="rId21"/>
    <p:sldId id="1848" r:id="rId22"/>
    <p:sldId id="1849" r:id="rId23"/>
    <p:sldId id="1853" r:id="rId24"/>
    <p:sldId id="1698" r:id="rId25"/>
    <p:sldId id="1737" r:id="rId26"/>
    <p:sldId id="1800"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A"/>
    <a:srgbClr val="0070C0"/>
    <a:srgbClr val="00B050"/>
    <a:srgbClr val="E74B3C"/>
    <a:srgbClr val="FF8C00"/>
    <a:srgbClr val="000000"/>
    <a:srgbClr val="B4009E"/>
    <a:srgbClr val="0078D7"/>
    <a:srgbClr val="2A80B9"/>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136" d="100"/>
          <a:sy n="136" d="100"/>
        </p:scale>
        <p:origin x="64" y="436"/>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1/9/2017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1/9/2017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1/9/2017 8:38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00391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1/9/2017 8:42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4216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1/9/2017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65443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1/9/2017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5534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1/9/2017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48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1/9/2017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63054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1/9/2017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9615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1/9/2017 8:43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4059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1/9/2017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525070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20"/>
            </a:lvl1pPr>
          </a:lstStyle>
          <a:p>
            <a:r>
              <a:rPr lang="en-US"/>
              <a:t>Click to edit Master title style</a:t>
            </a:r>
          </a:p>
        </p:txBody>
      </p:sp>
      <p:sp>
        <p:nvSpPr>
          <p:cNvPr id="3" name="Subtitle 2"/>
          <p:cNvSpPr>
            <a:spLocks noGrp="1"/>
          </p:cNvSpPr>
          <p:nvPr>
            <p:ph type="subTitle" idx="1"/>
          </p:nvPr>
        </p:nvSpPr>
        <p:spPr>
          <a:xfrm>
            <a:off x="1554560" y="3673747"/>
            <a:ext cx="9327356" cy="523733"/>
          </a:xfrm>
        </p:spPr>
        <p:txBody>
          <a:bodyPr/>
          <a:lstStyle>
            <a:lvl1pPr marL="0" indent="0" algn="ctr">
              <a:buNone/>
              <a:defRPr sz="2448"/>
            </a:lvl1pPr>
            <a:lvl2pPr marL="466299" indent="0" algn="ctr">
              <a:buNone/>
              <a:defRPr sz="2040"/>
            </a:lvl2pPr>
            <a:lvl3pPr marL="932596" indent="0" algn="ctr">
              <a:buNone/>
              <a:defRPr sz="1836"/>
            </a:lvl3pPr>
            <a:lvl4pPr marL="1398895" indent="0" algn="ctr">
              <a:buNone/>
              <a:defRPr sz="1632"/>
            </a:lvl4pPr>
            <a:lvl5pPr marL="1865193" indent="0" algn="ctr">
              <a:buNone/>
              <a:defRPr sz="1632"/>
            </a:lvl5pPr>
            <a:lvl6pPr marL="2331490" indent="0" algn="ctr">
              <a:buNone/>
              <a:defRPr sz="1632"/>
            </a:lvl6pPr>
            <a:lvl7pPr marL="2797788" indent="0" algn="ctr">
              <a:buNone/>
              <a:defRPr sz="1632"/>
            </a:lvl7pPr>
            <a:lvl8pPr marL="3264086" indent="0" algn="ctr">
              <a:buNone/>
              <a:defRPr sz="1632"/>
            </a:lvl8pPr>
            <a:lvl9pPr marL="3730385"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312EB35F-37BA-45E9-89AD-F919FB0528AE}"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D8750-C10C-4B36-9BB3-B81928EB582F}" type="slidenum">
              <a:rPr lang="en-US" smtClean="0"/>
              <a:t>‹#›</a:t>
            </a:fld>
            <a:endParaRPr lang="en-US"/>
          </a:p>
        </p:txBody>
      </p:sp>
    </p:spTree>
    <p:extLst>
      <p:ext uri="{BB962C8B-B14F-4D97-AF65-F5344CB8AC3E}">
        <p14:creationId xmlns:p14="http://schemas.microsoft.com/office/powerpoint/2010/main" val="92416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1/9/2017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451"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9"/>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4" y="1212854"/>
            <a:ext cx="11887197" cy="2092881"/>
          </a:xfrm>
          <a:prstGeom prst="rect">
            <a:avLst/>
          </a:prstGeom>
        </p:spPr>
        <p:txBody>
          <a:bodyPr vert="horz" wrap="square" lIns="146304" tIns="91440" rIns="146304" bIns="91440" rtlCol="0">
            <a:spAutoFit/>
          </a:bodyPr>
          <a:lstStyle/>
          <a:p>
            <a:pPr marL="342789" marR="0" lvl="0" indent="-342789" algn="l" defTabSz="932439"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008" marR="0" lvl="1" indent="-241219" algn="l" defTabSz="932439"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8" y="2"/>
            <a:ext cx="952466" cy="5766966"/>
            <a:chOff x="12618967" y="-2"/>
            <a:chExt cx="952465" cy="5766967"/>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Blue</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28319">
                          <a:srgbClr val="505050"/>
                        </a:gs>
                        <a:gs pos="79000">
                          <a:srgbClr val="505050"/>
                        </a:gs>
                      </a:gsLst>
                      <a:lin ang="5400000" scaled="0"/>
                    </a:gradFill>
                    <a:ea typeface="Segoe UI" pitchFamily="34" charset="0"/>
                    <a:cs typeface="Segoe UI" pitchFamily="34" charset="0"/>
                  </a:rPr>
                  <a:t>Cyan</a:t>
                </a:r>
              </a:p>
              <a:p>
                <a:pPr defTabSz="932168" fontAlgn="base">
                  <a:spcBef>
                    <a:spcPct val="0"/>
                  </a:spcBef>
                  <a:spcAft>
                    <a:spcPct val="0"/>
                  </a:spcAft>
                  <a:defRPr/>
                </a:pPr>
                <a:r>
                  <a:rPr lang="en-US" sz="500" kern="0" dirty="0">
                    <a:gradFill>
                      <a:gsLst>
                        <a:gs pos="28319">
                          <a:srgbClr val="505050"/>
                        </a:gs>
                        <a:gs pos="79000">
                          <a:srgbClr val="505050"/>
                        </a:gs>
                      </a:gsLst>
                      <a:lin ang="5400000" scaled="0"/>
                    </a:gradFill>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92035">
                          <a:srgbClr val="505050"/>
                        </a:gs>
                        <a:gs pos="27000">
                          <a:srgbClr val="505050"/>
                        </a:gs>
                      </a:gsLst>
                      <a:lin ang="5400000" scaled="0"/>
                    </a:gradFill>
                    <a:ea typeface="Segoe UI" pitchFamily="34" charset="0"/>
                    <a:cs typeface="Segoe UI" pitchFamily="34" charset="0"/>
                  </a:rPr>
                  <a:t>Light Gray</a:t>
                </a:r>
              </a:p>
              <a:p>
                <a:pPr defTabSz="932168" fontAlgn="base">
                  <a:spcBef>
                    <a:spcPct val="0"/>
                  </a:spcBef>
                  <a:spcAft>
                    <a:spcPct val="0"/>
                  </a:spcAft>
                  <a:defRPr/>
                </a:pPr>
                <a:r>
                  <a:rPr lang="en-US" sz="500" kern="0" dirty="0">
                    <a:gradFill>
                      <a:gsLst>
                        <a:gs pos="92035">
                          <a:srgbClr val="505050"/>
                        </a:gs>
                        <a:gs pos="27000">
                          <a:srgbClr val="505050"/>
                        </a:gs>
                      </a:gsLst>
                      <a:lin ang="5400000" scaled="0"/>
                    </a:gradFill>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Dark Blue</a:t>
                </a:r>
              </a:p>
              <a:p>
                <a:pPr defTabSz="932168" fontAlgn="base">
                  <a:spcBef>
                    <a:spcPct val="0"/>
                  </a:spcBef>
                  <a:spcAft>
                    <a:spcPct val="0"/>
                  </a:spcAft>
                  <a:defRPr/>
                </a:pPr>
                <a:r>
                  <a:rPr lang="en-US" sz="500" kern="0" dirty="0">
                    <a:gradFill>
                      <a:gsLst>
                        <a:gs pos="0">
                          <a:srgbClr val="FFFFFF"/>
                        </a:gs>
                        <a:gs pos="100000">
                          <a:srgbClr val="FFFFFF"/>
                        </a:gs>
                      </a:gsLst>
                      <a:lin ang="5400000" scaled="0"/>
                    </a:gradFill>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Dark Gray</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Gray</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dirty="0">
                    <a:gradFill>
                      <a:gsLst>
                        <a:gs pos="0">
                          <a:srgbClr val="FFFFFF"/>
                        </a:gs>
                        <a:gs pos="100000">
                          <a:srgbClr val="FFFFFF"/>
                        </a:gs>
                      </a:gsLst>
                      <a:lin ang="5400000" scaled="0"/>
                    </a:gradFill>
                    <a:ea typeface="Segoe UI" pitchFamily="34" charset="0"/>
                    <a:cs typeface="Segoe UI" pitchFamily="34" charset="0"/>
                  </a:rPr>
                  <a:t>Purple</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Orange</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Green</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R:16 G:124 B:16</a:t>
                </a:r>
              </a:p>
            </p:txBody>
          </p:sp>
        </p:grpSp>
        <p:sp>
          <p:nvSpPr>
            <p:cNvPr id="45" name="TextBox 44"/>
            <p:cNvSpPr txBox="1"/>
            <p:nvPr userDrawn="1"/>
          </p:nvSpPr>
          <p:spPr>
            <a:xfrm rot="5400000">
              <a:off x="12988034" y="260102"/>
              <a:ext cx="843501" cy="323294"/>
            </a:xfrm>
            <a:prstGeom prst="rect">
              <a:avLst/>
            </a:prstGeom>
            <a:noFill/>
          </p:spPr>
          <p:txBody>
            <a:bodyPr wrap="none" lIns="0" tIns="91440" rIns="182880" bIns="91440" rtlCol="0">
              <a:spAutoFit/>
            </a:bodyPr>
            <a:lstStyle/>
            <a:p>
              <a:pPr defTabSz="914102">
                <a:lnSpc>
                  <a:spcPct val="90000"/>
                </a:lnSpc>
                <a:spcAft>
                  <a:spcPts val="600"/>
                </a:spcAft>
                <a:defRPr/>
              </a:pPr>
              <a:r>
                <a:rPr lang="en-US" sz="1001" kern="0" dirty="0">
                  <a:gradFill>
                    <a:gsLst>
                      <a:gs pos="2917">
                        <a:srgbClr val="505050"/>
                      </a:gs>
                      <a:gs pos="30000">
                        <a:srgbClr val="505050"/>
                      </a:gs>
                    </a:gsLst>
                    <a:lin ang="5400000" scaled="0"/>
                  </a:gradFill>
                  <a:ea typeface="MS PGothic" panose="020B0600070205080204" pitchFamily="34" charset="-128"/>
                </a:rPr>
                <a:t>Main colors</a:t>
              </a:r>
            </a:p>
          </p:txBody>
        </p:sp>
        <p:sp>
          <p:nvSpPr>
            <p:cNvPr id="46" name="TextBox 45"/>
            <p:cNvSpPr txBox="1"/>
            <p:nvPr userDrawn="1"/>
          </p:nvSpPr>
          <p:spPr>
            <a:xfrm rot="5400000">
              <a:off x="11742071" y="4230517"/>
              <a:ext cx="2656496" cy="323294"/>
            </a:xfrm>
            <a:prstGeom prst="rect">
              <a:avLst/>
            </a:prstGeom>
            <a:noFill/>
          </p:spPr>
          <p:txBody>
            <a:bodyPr wrap="none" lIns="0" tIns="91440" rIns="182880" bIns="91440" rtlCol="0">
              <a:spAutoFit/>
            </a:bodyPr>
            <a:lstStyle/>
            <a:p>
              <a:pPr defTabSz="914102">
                <a:lnSpc>
                  <a:spcPct val="90000"/>
                </a:lnSpc>
                <a:spcAft>
                  <a:spcPts val="600"/>
                </a:spcAft>
                <a:defRPr/>
              </a:pPr>
              <a:r>
                <a:rPr lang="en-US" sz="1001" kern="0" dirty="0">
                  <a:gradFill>
                    <a:gsLst>
                      <a:gs pos="2917">
                        <a:srgbClr val="505050"/>
                      </a:gs>
                      <a:gs pos="30000">
                        <a:srgbClr val="505050"/>
                      </a:gs>
                    </a:gsLst>
                    <a:lin ang="5400000" scaled="0"/>
                  </a:gradFill>
                  <a:ea typeface="MS PGothic" panose="020B0600070205080204" pitchFamily="34" charset="-128"/>
                </a:rPr>
                <a:t>Secondary colors (use only when necessary)</a:t>
              </a:r>
            </a:p>
          </p:txBody>
        </p:sp>
      </p:grpSp>
    </p:spTree>
    <p:extLst>
      <p:ext uri="{BB962C8B-B14F-4D97-AF65-F5344CB8AC3E}">
        <p14:creationId xmlns:p14="http://schemas.microsoft.com/office/powerpoint/2010/main" val="3796327747"/>
      </p:ext>
    </p:extLst>
  </p:cSld>
  <p:clrMap bg1="dk1" tx1="lt1" bg2="dk2" tx2="lt2" accent1="accent1" accent2="accent2" accent3="accent3" accent4="accent4" accent5="accent5" accent6="accent6" hlink="hlink" folHlink="folHlink"/>
  <p:sldLayoutIdLst>
    <p:sldLayoutId id="2147484450" r:id="rId1"/>
  </p:sldLayoutIdLst>
  <p:transition>
    <p:fade/>
  </p:transition>
  <p:txStyles>
    <p:titleStyle>
      <a:lvl1pPr algn="l" defTabSz="932439"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89" marR="0" indent="-342789" algn="l" defTabSz="932439" rtl="0" eaLnBrk="1" fontAlgn="auto" latinLnBrk="0" hangingPunct="1">
        <a:lnSpc>
          <a:spcPct val="90000"/>
        </a:lnSpc>
        <a:spcBef>
          <a:spcPct val="20000"/>
        </a:spcBef>
        <a:spcAft>
          <a:spcPts val="0"/>
        </a:spcAft>
        <a:buClrTx/>
        <a:buSzPct val="90000"/>
        <a:buFont typeface="Arial" pitchFamily="34" charset="0"/>
        <a:buChar char="•"/>
        <a:tabLst/>
        <a:defRPr lang="en-US" sz="3998" kern="1200" spc="0" baseline="0" dirty="0" smtClean="0">
          <a:gradFill>
            <a:gsLst>
              <a:gs pos="1250">
                <a:schemeClr val="tx1"/>
              </a:gs>
              <a:gs pos="100000">
                <a:schemeClr val="tx1"/>
              </a:gs>
            </a:gsLst>
            <a:lin ang="5400000" scaled="0"/>
          </a:gradFill>
          <a:latin typeface="+mj-lt"/>
          <a:ea typeface="+mn-ea"/>
          <a:cs typeface="+mn-cs"/>
        </a:defRPr>
      </a:lvl1pPr>
      <a:lvl2pPr marL="584008" marR="0" indent="-241219" algn="l" defTabSz="932439"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99837" marR="0" indent="-228527" algn="l" defTabSz="93243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363" marR="0" indent="-228527" algn="l" defTabSz="932439"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6889" marR="0" indent="-228527" algn="l" defTabSz="932439"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4203"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422"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642"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61"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39" rtl="0" eaLnBrk="1" latinLnBrk="0" hangingPunct="1">
        <a:defRPr sz="1801" kern="1200">
          <a:solidFill>
            <a:schemeClr val="tx1"/>
          </a:solidFill>
          <a:latin typeface="+mn-lt"/>
          <a:ea typeface="+mn-ea"/>
          <a:cs typeface="+mn-cs"/>
        </a:defRPr>
      </a:lvl1pPr>
      <a:lvl2pPr marL="466219" algn="l" defTabSz="932439" rtl="0" eaLnBrk="1" latinLnBrk="0" hangingPunct="1">
        <a:defRPr sz="1801" kern="1200">
          <a:solidFill>
            <a:schemeClr val="tx1"/>
          </a:solidFill>
          <a:latin typeface="+mn-lt"/>
          <a:ea typeface="+mn-ea"/>
          <a:cs typeface="+mn-cs"/>
        </a:defRPr>
      </a:lvl2pPr>
      <a:lvl3pPr marL="932439" algn="l" defTabSz="932439" rtl="0" eaLnBrk="1" latinLnBrk="0" hangingPunct="1">
        <a:defRPr sz="1801" kern="1200">
          <a:solidFill>
            <a:schemeClr val="tx1"/>
          </a:solidFill>
          <a:latin typeface="+mn-lt"/>
          <a:ea typeface="+mn-ea"/>
          <a:cs typeface="+mn-cs"/>
        </a:defRPr>
      </a:lvl3pPr>
      <a:lvl4pPr marL="1398656" algn="l" defTabSz="932439" rtl="0" eaLnBrk="1" latinLnBrk="0" hangingPunct="1">
        <a:defRPr sz="1801" kern="1200">
          <a:solidFill>
            <a:schemeClr val="tx1"/>
          </a:solidFill>
          <a:latin typeface="+mn-lt"/>
          <a:ea typeface="+mn-ea"/>
          <a:cs typeface="+mn-cs"/>
        </a:defRPr>
      </a:lvl4pPr>
      <a:lvl5pPr marL="1864876" algn="l" defTabSz="932439" rtl="0" eaLnBrk="1" latinLnBrk="0" hangingPunct="1">
        <a:defRPr sz="1801" kern="1200">
          <a:solidFill>
            <a:schemeClr val="tx1"/>
          </a:solidFill>
          <a:latin typeface="+mn-lt"/>
          <a:ea typeface="+mn-ea"/>
          <a:cs typeface="+mn-cs"/>
        </a:defRPr>
      </a:lvl5pPr>
      <a:lvl6pPr marL="2331094" algn="l" defTabSz="932439" rtl="0" eaLnBrk="1" latinLnBrk="0" hangingPunct="1">
        <a:defRPr sz="1801" kern="1200">
          <a:solidFill>
            <a:schemeClr val="tx1"/>
          </a:solidFill>
          <a:latin typeface="+mn-lt"/>
          <a:ea typeface="+mn-ea"/>
          <a:cs typeface="+mn-cs"/>
        </a:defRPr>
      </a:lvl6pPr>
      <a:lvl7pPr marL="2797314" algn="l" defTabSz="932439" rtl="0" eaLnBrk="1" latinLnBrk="0" hangingPunct="1">
        <a:defRPr sz="1801" kern="1200">
          <a:solidFill>
            <a:schemeClr val="tx1"/>
          </a:solidFill>
          <a:latin typeface="+mn-lt"/>
          <a:ea typeface="+mn-ea"/>
          <a:cs typeface="+mn-cs"/>
        </a:defRPr>
      </a:lvl7pPr>
      <a:lvl8pPr marL="3263530" algn="l" defTabSz="932439" rtl="0" eaLnBrk="1" latinLnBrk="0" hangingPunct="1">
        <a:defRPr sz="1801" kern="1200">
          <a:solidFill>
            <a:schemeClr val="tx1"/>
          </a:solidFill>
          <a:latin typeface="+mn-lt"/>
          <a:ea typeface="+mn-ea"/>
          <a:cs typeface="+mn-cs"/>
        </a:defRPr>
      </a:lvl8pPr>
      <a:lvl9pPr marL="3729753" algn="l" defTabSz="932439"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5">
          <p15:clr>
            <a:srgbClr val="5ACBF0"/>
          </p15:clr>
        </p15:guide>
        <p15:guide id="2" pos="172">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0">
          <p15:clr>
            <a:srgbClr val="5ACBF0"/>
          </p15:clr>
        </p15:guide>
        <p15:guide id="16" pos="291">
          <p15:clr>
            <a:srgbClr val="C35EA4"/>
          </p15:clr>
        </p15:guide>
        <p15:guide id="17" pos="7548">
          <p15:clr>
            <a:srgbClr val="C35EA4"/>
          </p15:clr>
        </p15:guide>
        <p15:guide id="18" orient="horz" pos="761">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5">
          <p15:clr>
            <a:srgbClr val="C35EA4"/>
          </p15:clr>
        </p15:guide>
        <p15:guide id="26" orient="horz" pos="4105">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7.png"/><Relationship Id="rId3" Type="http://schemas.openxmlformats.org/officeDocument/2006/relationships/slideLayout" Target="../slideLayouts/slideLayout2.xml"/><Relationship Id="rId7" Type="http://schemas.openxmlformats.org/officeDocument/2006/relationships/image" Target="../media/image1.png"/><Relationship Id="rId12" Type="http://schemas.microsoft.com/office/2007/relationships/hdphoto" Target="../media/hdphoto1.wdp"/><Relationship Id="rId2" Type="http://schemas.openxmlformats.org/officeDocument/2006/relationships/customXml" Target="../../customXml/item5.xml"/><Relationship Id="rId1" Type="http://schemas.openxmlformats.org/officeDocument/2006/relationships/customXml" Target="../../customXml/item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notesSlide" Target="../notesSlides/notesSlide9.xml"/><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Group Program Manager, 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Securing Azure Data Lake</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2016/07/09</a:t>
            </a:r>
          </a:p>
        </p:txBody>
      </p:sp>
    </p:spTree>
    <p:extLst>
      <p:ext uri="{BB962C8B-B14F-4D97-AF65-F5344CB8AC3E}">
        <p14:creationId xmlns:p14="http://schemas.microsoft.com/office/powerpoint/2010/main" val="200859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Data Lake Store Security:</a:t>
            </a:r>
            <a:br>
              <a:rPr lang="en-US" dirty="0"/>
            </a:br>
            <a:r>
              <a:rPr lang="en-US" dirty="0"/>
              <a:t>Patterns and Best Practices</a:t>
            </a:r>
          </a:p>
        </p:txBody>
      </p:sp>
    </p:spTree>
    <p:extLst>
      <p:ext uri="{BB962C8B-B14F-4D97-AF65-F5344CB8AC3E}">
        <p14:creationId xmlns:p14="http://schemas.microsoft.com/office/powerpoint/2010/main" val="11286419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437" y="68262"/>
            <a:ext cx="11965766" cy="917575"/>
          </a:xfrm>
        </p:spPr>
        <p:txBody>
          <a:bodyPr>
            <a:normAutofit fontScale="90000"/>
          </a:bodyPr>
          <a:lstStyle/>
          <a:p>
            <a:r>
              <a:rPr lang="en-US" sz="4400" dirty="0"/>
              <a:t>Data Lake Store: Role-based &amp; POSIX Access control</a:t>
            </a:r>
          </a:p>
        </p:txBody>
      </p:sp>
      <p:cxnSp>
        <p:nvCxnSpPr>
          <p:cNvPr id="9" name="Straight Connector 8"/>
          <p:cNvCxnSpPr/>
          <p:nvPr/>
        </p:nvCxnSpPr>
        <p:spPr>
          <a:xfrm>
            <a:off x="6219421" y="1363662"/>
            <a:ext cx="0" cy="50292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3238" y="982662"/>
            <a:ext cx="5562600" cy="5724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latin typeface="+mj-lt"/>
              </a:rPr>
              <a:t>AZURE ROLES FOR ACCOUNT MANAGEMENT</a:t>
            </a:r>
          </a:p>
        </p:txBody>
      </p:sp>
      <p:sp>
        <p:nvSpPr>
          <p:cNvPr id="11" name="TextBox 10"/>
          <p:cNvSpPr txBox="1"/>
          <p:nvPr/>
        </p:nvSpPr>
        <p:spPr>
          <a:xfrm>
            <a:off x="503237" y="1516062"/>
            <a:ext cx="5334000" cy="4398127"/>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2917">
                      <a:schemeClr val="tx1"/>
                    </a:gs>
                    <a:gs pos="30000">
                      <a:schemeClr val="tx1"/>
                    </a:gs>
                  </a:gsLst>
                  <a:lin ang="5400000" scaled="0"/>
                </a:gradFill>
                <a:effectLst/>
                <a:uLnTx/>
                <a:uFillTx/>
              </a:rPr>
              <a:t>OWNER:</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Can manage accounts and account settings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Can manage users/access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kern="0" dirty="0">
                <a:gradFill>
                  <a:gsLst>
                    <a:gs pos="2917">
                      <a:schemeClr val="tx1"/>
                    </a:gs>
                    <a:gs pos="30000">
                      <a:schemeClr val="tx1"/>
                    </a:gs>
                  </a:gsLst>
                  <a:lin ang="5400000" scaled="0"/>
                </a:gradFill>
              </a:rPr>
              <a:t>Maps to super-users</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2917">
                      <a:schemeClr val="tx1"/>
                    </a:gs>
                    <a:gs pos="30000">
                      <a:schemeClr val="tx1"/>
                    </a:gs>
                  </a:gsLst>
                  <a:lin ang="5400000" scaled="0"/>
                </a:gradFill>
                <a:effectLst/>
                <a:uLnTx/>
                <a:uFillTx/>
              </a:rPr>
              <a:t>CONTRIBUTOR:</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Can manage accounts and account settings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2917">
                      <a:schemeClr val="tx1"/>
                    </a:gs>
                    <a:gs pos="30000">
                      <a:schemeClr val="tx1"/>
                    </a:gs>
                  </a:gsLst>
                  <a:lin ang="5400000" scaled="0"/>
                </a:gradFill>
                <a:effectLst/>
                <a:uLnTx/>
                <a:uFillTx/>
              </a:rPr>
              <a:t>READER (Recommended):</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Can view account settings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2917">
                      <a:schemeClr val="tx1"/>
                    </a:gs>
                    <a:gs pos="30000">
                      <a:schemeClr val="tx1"/>
                    </a:gs>
                  </a:gsLst>
                  <a:lin ang="5400000" scaled="0"/>
                </a:gradFill>
                <a:effectLst/>
                <a:uLnTx/>
                <a:uFillTx/>
              </a:rPr>
              <a:t>USER ACCESS ADMINISTRATOR:</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Can view account settings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Can manage users/access</a:t>
            </a:r>
          </a:p>
        </p:txBody>
      </p:sp>
      <p:sp>
        <p:nvSpPr>
          <p:cNvPr id="12" name="TextBox 11"/>
          <p:cNvSpPr txBox="1"/>
          <p:nvPr/>
        </p:nvSpPr>
        <p:spPr>
          <a:xfrm>
            <a:off x="6675437" y="982662"/>
            <a:ext cx="5334000" cy="5724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latin typeface="+mj-lt"/>
              </a:rPr>
              <a:t>POSIX ACLs FOR FILES AND FOLDERS</a:t>
            </a:r>
          </a:p>
        </p:txBody>
      </p:sp>
      <p:sp>
        <p:nvSpPr>
          <p:cNvPr id="8" name="TextBox 7"/>
          <p:cNvSpPr txBox="1"/>
          <p:nvPr/>
        </p:nvSpPr>
        <p:spPr>
          <a:xfrm>
            <a:off x="503237" y="5878177"/>
            <a:ext cx="5334000" cy="947952"/>
          </a:xfrm>
          <a:prstGeom prst="rect">
            <a:avLst/>
          </a:prstGeom>
          <a:solidFill>
            <a:schemeClr val="bg2">
              <a:lumMod val="75000"/>
            </a:schemeClr>
          </a:solid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2917">
                      <a:schemeClr val="tx1"/>
                    </a:gs>
                    <a:gs pos="30000">
                      <a:schemeClr val="tx1"/>
                    </a:gs>
                  </a:gsLst>
                  <a:lin ang="5400000" scaled="0"/>
                </a:gradFill>
                <a:effectLst/>
                <a:uLnTx/>
                <a:uFillTx/>
              </a:rPr>
              <a:t>PRO TIP:</a:t>
            </a:r>
            <a:endPar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Role assignment required to use Azure Portal</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Automated uploaders, downloaders do not need Role assignments</a:t>
            </a:r>
          </a:p>
        </p:txBody>
      </p:sp>
      <p:sp>
        <p:nvSpPr>
          <p:cNvPr id="14" name="TextBox 13"/>
          <p:cNvSpPr txBox="1"/>
          <p:nvPr/>
        </p:nvSpPr>
        <p:spPr>
          <a:xfrm>
            <a:off x="6619569" y="5878177"/>
            <a:ext cx="5501996" cy="947952"/>
          </a:xfrm>
          <a:prstGeom prst="rect">
            <a:avLst/>
          </a:prstGeom>
          <a:solidFill>
            <a:schemeClr val="bg2">
              <a:lumMod val="75000"/>
            </a:schemeClr>
          </a:solidFill>
        </p:spPr>
        <p:txBody>
          <a:bodyPr wrap="square" lIns="182880" tIns="146304" rIns="182880" bIns="146304" rtlCol="0">
            <a:spAutoFit/>
          </a:bodyPr>
          <a:lstStyle>
            <a:defPPr>
              <a:defRPr lang="en-US"/>
            </a:defPPr>
            <a:lvl1pPr>
              <a:lnSpc>
                <a:spcPct val="90000"/>
              </a:lnSpc>
              <a:spcAft>
                <a:spcPts val="600"/>
              </a:spcAft>
              <a:defRPr sz="1200" b="1">
                <a:gradFill>
                  <a:gsLst>
                    <a:gs pos="2917">
                      <a:schemeClr val="tx1"/>
                    </a:gs>
                    <a:gs pos="30000">
                      <a:schemeClr val="tx1"/>
                    </a:gs>
                  </a:gsLst>
                  <a:lin ang="5400000" scaled="0"/>
                </a:gradFill>
              </a:defRPr>
            </a:lvl1p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2917">
                      <a:schemeClr val="tx1"/>
                    </a:gs>
                    <a:gs pos="30000">
                      <a:schemeClr val="tx1"/>
                    </a:gs>
                  </a:gsLst>
                  <a:lin ang="5400000" scaled="0"/>
                </a:gradFill>
                <a:effectLst/>
                <a:uLnTx/>
                <a:uFillTx/>
              </a:rPr>
              <a:t>PRO TIP:</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Use Security groups when setting ACLs and for RBAC role assignments</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 single user to SG assignment will work for both ACL and RBAC.</a:t>
            </a:r>
          </a:p>
        </p:txBody>
      </p:sp>
      <p:sp>
        <p:nvSpPr>
          <p:cNvPr id="13" name="TextBox 12"/>
          <p:cNvSpPr txBox="1"/>
          <p:nvPr/>
        </p:nvSpPr>
        <p:spPr>
          <a:xfrm>
            <a:off x="6675437" y="1516062"/>
            <a:ext cx="5488766" cy="2606867"/>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2917">
                      <a:schemeClr val="tx1"/>
                    </a:gs>
                    <a:gs pos="30000">
                      <a:schemeClr val="tx1"/>
                    </a:gs>
                  </a:gsLst>
                  <a:lin ang="5400000" scaled="0"/>
                </a:gradFill>
                <a:effectLst/>
                <a:uLnTx/>
                <a:uFillTx/>
              </a:rPr>
              <a:t>ON NEW FILES/FOLDERS: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Owner has full permissions – Read/Write/Execute</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Owning group has Read/Write/Execute permissions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Others have no permissions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2917">
                      <a:schemeClr val="tx1"/>
                    </a:gs>
                    <a:gs pos="30000">
                      <a:schemeClr val="tx1"/>
                    </a:gs>
                  </a:gsLst>
                  <a:lin ang="5400000" scaled="0"/>
                </a:gradFill>
                <a:effectLst/>
                <a:uLnTx/>
                <a:uFillTx/>
              </a:rPr>
              <a:t>DEFAULT ACL:</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Default ACLs (770) are propagated to child objects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Default ACL can be configured in the UX</a:t>
            </a:r>
          </a:p>
        </p:txBody>
      </p:sp>
    </p:spTree>
    <p:extLst>
      <p:ext uri="{BB962C8B-B14F-4D97-AF65-F5344CB8AC3E}">
        <p14:creationId xmlns:p14="http://schemas.microsoft.com/office/powerpoint/2010/main" val="38758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44462"/>
            <a:ext cx="11889564" cy="917575"/>
          </a:xfrm>
        </p:spPr>
        <p:txBody>
          <a:bodyPr/>
          <a:lstStyle/>
          <a:p>
            <a:r>
              <a:rPr lang="en-US" dirty="0"/>
              <a:t>Encryption At Rest (Preview)</a:t>
            </a:r>
          </a:p>
        </p:txBody>
      </p:sp>
      <p:pic>
        <p:nvPicPr>
          <p:cNvPr id="6" name="Picture 5" descr="... in a Cloud World – Part 1 (Azure Key Vault) | Palladium Consult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7" y="4400868"/>
            <a:ext cx="1130936" cy="1048001"/>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TextBox 6"/>
          <p:cNvSpPr txBox="1"/>
          <p:nvPr/>
        </p:nvSpPr>
        <p:spPr>
          <a:xfrm>
            <a:off x="1874837" y="3725862"/>
            <a:ext cx="9753600" cy="2409890"/>
          </a:xfrm>
          <a:prstGeom prst="rect">
            <a:avLst/>
          </a:prstGeom>
          <a:solidFill>
            <a:schemeClr val="bg2"/>
          </a:solidFill>
        </p:spPr>
        <p:txBody>
          <a:bodyPr wrap="square" lIns="182880" tIns="146304" rIns="182880" bIns="146304" rtlCol="0">
            <a:spAutoFit/>
          </a:bodyPr>
          <a:lstStyle>
            <a:defPPr>
              <a:defRPr lang="en-US"/>
            </a:defPPr>
            <a:lvl1pPr marL="342900" indent="-342900">
              <a:lnSpc>
                <a:spcPct val="90000"/>
              </a:lnSpc>
              <a:spcAft>
                <a:spcPts val="600"/>
              </a:spcAft>
              <a:buFont typeface="Arial" panose="020B0604020202020204" pitchFamily="34" charset="0"/>
              <a:buChar char="•"/>
              <a:defRPr sz="2400">
                <a:gradFill>
                  <a:gsLst>
                    <a:gs pos="2917">
                      <a:schemeClr val="tx1"/>
                    </a:gs>
                    <a:gs pos="30000">
                      <a:schemeClr val="tx1"/>
                    </a:gs>
                  </a:gsLst>
                  <a:lin ang="5400000" scaled="0"/>
                </a:gradFill>
              </a:defRPr>
            </a:lvl1pPr>
          </a:lstStyle>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Fully integrated with Azure Key Vault for encryption key management </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Customers can choose to:</a:t>
            </a: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rPr>
              <a:t>Use </a:t>
            </a:r>
            <a:r>
              <a:rPr lang="en-US" kern="0" dirty="0"/>
              <a:t>keys managed by Data Lake Store</a:t>
            </a:r>
            <a:endParaRPr kumimoji="0" lang="en-US" sz="1800" b="0" i="0" u="none" strike="noStrike" kern="0" cap="none" spc="0" normalizeH="0" baseline="0" noProof="0" dirty="0">
              <a:ln>
                <a:noFill/>
              </a:ln>
              <a:effectLst/>
              <a:uLnTx/>
              <a:uFillTx/>
            </a:endParaRPr>
          </a:p>
          <a:p>
            <a:pPr marL="752121"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rPr>
              <a:t>Provision and use</a:t>
            </a:r>
            <a:r>
              <a:rPr kumimoji="0" lang="en-US" sz="1800" b="0" i="0" u="none" strike="noStrike" kern="0" cap="none" spc="0" normalizeH="0" noProof="0" dirty="0">
                <a:ln>
                  <a:noFill/>
                </a:ln>
                <a:effectLst/>
                <a:uLnTx/>
                <a:uFillTx/>
              </a:rPr>
              <a:t> keys in their own Key Vau</a:t>
            </a:r>
            <a:r>
              <a:rPr kumimoji="0" lang="en-US" sz="1800" b="0" i="0" u="none" strike="noStrike" kern="0" cap="none" spc="0" normalizeH="0" noProof="0" dirty="0">
                <a:ln>
                  <a:noFill/>
                </a:ln>
                <a:solidFill>
                  <a:sysClr val="windowText" lastClr="000000"/>
                </a:solidFill>
                <a:effectLst/>
                <a:uLnTx/>
                <a:uFillTx/>
              </a:rPr>
              <a:t>lt</a:t>
            </a:r>
            <a:endParaRPr kumimoji="0" lang="en-US" sz="1800" b="0" i="0" u="none" strike="noStrike" kern="0" cap="none" spc="0" normalizeH="0" baseline="0" noProof="0" dirty="0">
              <a:ln>
                <a:noFill/>
              </a:ln>
              <a:solidFill>
                <a:sysClr val="windowText" lastClr="000000"/>
              </a:solidFill>
              <a:effectLst/>
              <a:uLnTx/>
              <a:uFillTx/>
            </a:endParaRPr>
          </a:p>
        </p:txBody>
      </p:sp>
      <p:pic>
        <p:nvPicPr>
          <p:cNvPr id="9" name="Picture 8" descr="Encrypted document gold by saparvia - Document icon from the Tango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57" y="1668462"/>
            <a:ext cx="1359680" cy="1142999"/>
          </a:xfrm>
          <a:prstGeom prst="rect">
            <a:avLst/>
          </a:prstGeom>
        </p:spPr>
      </p:pic>
      <p:sp>
        <p:nvSpPr>
          <p:cNvPr id="11" name="TextBox 10"/>
          <p:cNvSpPr txBox="1"/>
          <p:nvPr/>
        </p:nvSpPr>
        <p:spPr>
          <a:xfrm>
            <a:off x="1722437" y="1744662"/>
            <a:ext cx="9982200" cy="1037207"/>
          </a:xfrm>
          <a:prstGeom prst="rect">
            <a:avLst/>
          </a:prstGeom>
          <a:solidFill>
            <a:schemeClr val="bg2"/>
          </a:solidFill>
        </p:spPr>
        <p:txBody>
          <a:bodyPr wrap="square" lIns="182880" tIns="146304" rIns="182880" bIns="146304" rtlCol="0">
            <a:spAutoFit/>
          </a:bodyPr>
          <a:lstStyle/>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Enable during</a:t>
            </a:r>
            <a:r>
              <a:rPr kumimoji="0" lang="en-US" sz="2400" b="0" i="0" u="none" strike="noStrike" kern="0" cap="none" spc="0" normalizeH="0" noProof="0" dirty="0">
                <a:ln>
                  <a:noFill/>
                </a:ln>
                <a:gradFill>
                  <a:gsLst>
                    <a:gs pos="2917">
                      <a:schemeClr val="tx1"/>
                    </a:gs>
                    <a:gs pos="30000">
                      <a:schemeClr val="tx1"/>
                    </a:gs>
                  </a:gsLst>
                  <a:lin ang="5400000" scaled="0"/>
                </a:gradFill>
                <a:effectLst/>
                <a:uLnTx/>
                <a:uFillTx/>
              </a:rPr>
              <a:t> account provisioning</a:t>
            </a: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Once</a:t>
            </a:r>
            <a:r>
              <a:rPr kumimoji="0" lang="en-US" sz="2400" b="0" i="0" u="none" strike="noStrike" kern="0" cap="none" spc="0" normalizeH="0" noProof="0" dirty="0">
                <a:ln>
                  <a:noFill/>
                </a:ln>
                <a:gradFill>
                  <a:gsLst>
                    <a:gs pos="2917">
                      <a:schemeClr val="tx1"/>
                    </a:gs>
                    <a:gs pos="30000">
                      <a:schemeClr val="tx1"/>
                    </a:gs>
                  </a:gsLst>
                  <a:lin ang="5400000" scaled="0"/>
                </a:gradFill>
                <a:effectLst/>
                <a:uLnTx/>
                <a:uFillTx/>
              </a:rPr>
              <a:t> enabled, a</a:t>
            </a: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ll files </a:t>
            </a:r>
            <a:r>
              <a:rPr lang="en-US" sz="2400" kern="0" dirty="0">
                <a:gradFill>
                  <a:gsLst>
                    <a:gs pos="2917">
                      <a:schemeClr val="tx1"/>
                    </a:gs>
                    <a:gs pos="30000">
                      <a:schemeClr val="tx1"/>
                    </a:gs>
                  </a:gsLst>
                  <a:lin ang="5400000" scaled="0"/>
                </a:gradFill>
              </a:rPr>
              <a:t>in the ADLS account will be encrypted</a:t>
            </a: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cxnSp>
        <p:nvCxnSpPr>
          <p:cNvPr id="13" name="Straight Connector 12"/>
          <p:cNvCxnSpPr/>
          <p:nvPr/>
        </p:nvCxnSpPr>
        <p:spPr>
          <a:xfrm>
            <a:off x="731837" y="3497262"/>
            <a:ext cx="110490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63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841052"/>
          </a:xfrm>
        </p:spPr>
        <p:txBody>
          <a:bodyPr/>
          <a:lstStyle/>
          <a:p>
            <a:r>
              <a:rPr lang="en-US" sz="8800" dirty="0"/>
              <a:t>Demo</a:t>
            </a:r>
            <a:br>
              <a:rPr lang="en-US" sz="8800" dirty="0"/>
            </a:br>
            <a:r>
              <a:rPr lang="en-US" sz="8800" dirty="0"/>
              <a:t>Azure Data Lake Store Security Configuration</a:t>
            </a:r>
            <a:endParaRPr lang="en-US" dirty="0"/>
          </a:p>
        </p:txBody>
      </p:sp>
    </p:spTree>
    <p:extLst>
      <p:ext uri="{BB962C8B-B14F-4D97-AF65-F5344CB8AC3E}">
        <p14:creationId xmlns:p14="http://schemas.microsoft.com/office/powerpoint/2010/main" val="3640798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274639" y="5859462"/>
            <a:ext cx="5791198" cy="750302"/>
          </a:xfrm>
          <a:prstGeom prst="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2" name="Title 1"/>
          <p:cNvSpPr>
            <a:spLocks noGrp="1"/>
          </p:cNvSpPr>
          <p:nvPr>
            <p:ph type="title"/>
          </p:nvPr>
        </p:nvSpPr>
        <p:spPr>
          <a:xfrm>
            <a:off x="274639" y="65087"/>
            <a:ext cx="11889564" cy="917575"/>
          </a:xfrm>
        </p:spPr>
        <p:txBody>
          <a:bodyPr/>
          <a:lstStyle/>
          <a:p>
            <a:r>
              <a:rPr lang="en-US" sz="4400" dirty="0"/>
              <a:t>Data Lake Analytics: Role-based Access Control</a:t>
            </a:r>
          </a:p>
        </p:txBody>
      </p:sp>
      <p:cxnSp>
        <p:nvCxnSpPr>
          <p:cNvPr id="9" name="Straight Connector 8"/>
          <p:cNvCxnSpPr/>
          <p:nvPr/>
        </p:nvCxnSpPr>
        <p:spPr>
          <a:xfrm>
            <a:off x="6219421" y="1363662"/>
            <a:ext cx="0" cy="50292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36637" y="1022030"/>
            <a:ext cx="4345769" cy="5724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0">
                      <a:schemeClr val="tx1"/>
                    </a:gs>
                    <a:gs pos="100000">
                      <a:schemeClr val="tx1"/>
                    </a:gs>
                  </a:gsLst>
                  <a:lin ang="5400000" scaled="1"/>
                </a:gradFill>
                <a:effectLst/>
                <a:uLnTx/>
                <a:uFillTx/>
                <a:latin typeface="+mj-lt"/>
              </a:rPr>
              <a:t>ACCOUNT &amp; JOB MANAGEMENT</a:t>
            </a:r>
          </a:p>
        </p:txBody>
      </p:sp>
      <p:sp>
        <p:nvSpPr>
          <p:cNvPr id="11" name="TextBox 10"/>
          <p:cNvSpPr txBox="1"/>
          <p:nvPr/>
        </p:nvSpPr>
        <p:spPr>
          <a:xfrm>
            <a:off x="503237" y="1516062"/>
            <a:ext cx="5334000" cy="5093702"/>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chemeClr val="tx1"/>
                    </a:gs>
                    <a:gs pos="30000">
                      <a:schemeClr val="tx1"/>
                    </a:gs>
                  </a:gsLst>
                  <a:lin ang="5400000" scaled="0"/>
                </a:gradFill>
                <a:effectLst/>
                <a:uLnTx/>
                <a:uFillTx/>
              </a:rPr>
              <a:t>OWNER:</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manage accounts and account settings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manage users/access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submit, monitor, and manage jobs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chemeClr val="tx1"/>
                    </a:gs>
                    <a:gs pos="30000">
                      <a:schemeClr val="tx1"/>
                    </a:gs>
                  </a:gsLst>
                  <a:lin ang="5400000" scaled="0"/>
                </a:gradFill>
                <a:effectLst/>
                <a:uLnTx/>
                <a:uFillTx/>
              </a:rPr>
              <a:t>CONTRIBUTOR:</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manage accounts and account settings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submit, monitor, and manage jobs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chemeClr val="tx1"/>
                    </a:gs>
                    <a:gs pos="30000">
                      <a:schemeClr val="tx1"/>
                    </a:gs>
                  </a:gsLst>
                  <a:lin ang="5400000" scaled="0"/>
                </a:gradFill>
                <a:effectLst/>
                <a:uLnTx/>
                <a:uFillTx/>
              </a:rPr>
              <a:t>READER:</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monitor jobs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chemeClr val="tx1"/>
                    </a:gs>
                    <a:gs pos="30000">
                      <a:schemeClr val="tx1"/>
                    </a:gs>
                  </a:gsLst>
                  <a:lin ang="5400000" scaled="0"/>
                </a:gradFill>
                <a:effectLst/>
                <a:uLnTx/>
                <a:uFillTx/>
              </a:rPr>
              <a:t>USER ACCESS ADMINISTRATOR:</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manage users/access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only monitor jobs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chemeClr val="tx1"/>
                    </a:gs>
                    <a:gs pos="30000">
                      <a:schemeClr val="tx1"/>
                    </a:gs>
                  </a:gsLst>
                  <a:lin ang="5400000" scaled="0"/>
                </a:gradFill>
                <a:effectLst/>
                <a:uLnTx/>
                <a:uFillTx/>
              </a:rPr>
              <a:t>ADL ANALYTICS DEVELOPER (Recommended):</a:t>
            </a:r>
            <a:endPar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submit, monitor, and manage their own jobs</a:t>
            </a:r>
          </a:p>
        </p:txBody>
      </p:sp>
      <p:sp>
        <p:nvSpPr>
          <p:cNvPr id="12" name="TextBox 11"/>
          <p:cNvSpPr txBox="1"/>
          <p:nvPr/>
        </p:nvSpPr>
        <p:spPr>
          <a:xfrm>
            <a:off x="6687607" y="1022030"/>
            <a:ext cx="5334000" cy="5724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chemeClr val="tx1"/>
                    </a:gs>
                    <a:gs pos="100000">
                      <a:schemeClr val="tx1"/>
                    </a:gs>
                  </a:gsLst>
                  <a:lin ang="5400000" scaled="1"/>
                </a:gradFill>
                <a:effectLst/>
                <a:uLnTx/>
                <a:uFillTx/>
              </a:rPr>
              <a:t>U-SQL METADATA </a:t>
            </a:r>
            <a:r>
              <a:rPr lang="en-US" kern="0" dirty="0">
                <a:gradFill>
                  <a:gsLst>
                    <a:gs pos="0">
                      <a:schemeClr val="tx1"/>
                    </a:gs>
                    <a:gs pos="100000">
                      <a:schemeClr val="tx1"/>
                    </a:gs>
                  </a:gsLst>
                  <a:lin ang="5400000" scaled="1"/>
                </a:gradFill>
              </a:rPr>
              <a:t>ACLs</a:t>
            </a:r>
            <a:endParaRPr kumimoji="0" lang="en-US" sz="1800" b="0" i="0" u="none" strike="noStrike" kern="0" cap="none" spc="0" normalizeH="0" baseline="0" noProof="0" dirty="0">
              <a:ln>
                <a:noFill/>
              </a:ln>
              <a:gradFill>
                <a:gsLst>
                  <a:gs pos="0">
                    <a:schemeClr val="tx1"/>
                  </a:gs>
                  <a:gs pos="100000">
                    <a:schemeClr val="tx1"/>
                  </a:gs>
                </a:gsLst>
                <a:lin ang="5400000" scaled="1"/>
              </a:gradFill>
              <a:effectLst/>
              <a:uLnTx/>
              <a:uFillTx/>
            </a:endParaRPr>
          </a:p>
        </p:txBody>
      </p:sp>
      <p:sp>
        <p:nvSpPr>
          <p:cNvPr id="14" name="TextBox 13"/>
          <p:cNvSpPr txBox="1"/>
          <p:nvPr/>
        </p:nvSpPr>
        <p:spPr>
          <a:xfrm>
            <a:off x="6675437" y="1516062"/>
            <a:ext cx="5334000" cy="292695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chemeClr val="tx1"/>
                    </a:gs>
                    <a:gs pos="30000">
                      <a:schemeClr val="tx1"/>
                    </a:gs>
                  </a:gsLst>
                  <a:lin ang="5400000" scaled="0"/>
                </a:gradFill>
                <a:effectLst/>
                <a:uLnTx/>
                <a:uFillTx/>
              </a:rPr>
              <a:t>CREATOR OF A DATABASE:</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Owns all the objects within the database</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read, write and delete objects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grant permissions to others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chemeClr val="tx1"/>
                    </a:gs>
                    <a:gs pos="30000">
                      <a:schemeClr val="tx1"/>
                    </a:gs>
                  </a:gsLst>
                  <a:lin ang="5400000" scaled="0"/>
                </a:gradFill>
                <a:effectLst/>
                <a:uLnTx/>
                <a:uFillTx/>
              </a:rPr>
              <a:t>OWNER:</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Grant Read access to a database (incl. definitions)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Can Enumerate objects in database</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rPr>
              <a:t>Create &amp; update objects within database</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Tree>
    <p:extLst>
      <p:ext uri="{BB962C8B-B14F-4D97-AF65-F5344CB8AC3E}">
        <p14:creationId xmlns:p14="http://schemas.microsoft.com/office/powerpoint/2010/main" val="403395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Permissions needed to Submit Job</a:t>
            </a:r>
          </a:p>
        </p:txBody>
      </p:sp>
      <p:sp>
        <p:nvSpPr>
          <p:cNvPr id="3" name="TextBox 2"/>
          <p:cNvSpPr txBox="1"/>
          <p:nvPr/>
        </p:nvSpPr>
        <p:spPr>
          <a:xfrm>
            <a:off x="427037" y="1363662"/>
            <a:ext cx="11737166" cy="535223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0" u="none" strike="noStrike" kern="0" cap="none" spc="0" normalizeH="0" noProof="0" dirty="0">
                <a:ln>
                  <a:noFill/>
                </a:ln>
                <a:gradFill>
                  <a:gsLst>
                    <a:gs pos="2917">
                      <a:schemeClr val="tx1"/>
                    </a:gs>
                    <a:gs pos="30000">
                      <a:schemeClr val="tx1"/>
                    </a:gs>
                  </a:gsLst>
                  <a:lin ang="5400000" scaled="0"/>
                </a:gradFill>
                <a:effectLst/>
                <a:uLnTx/>
                <a:uFillTx/>
              </a:rPr>
              <a:t>Data Lake Analytics uses Data Lake Store for storing:</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kern="0" noProof="0" dirty="0">
                <a:gradFill>
                  <a:gsLst>
                    <a:gs pos="2917">
                      <a:schemeClr val="tx1"/>
                    </a:gs>
                    <a:gs pos="30000">
                      <a:schemeClr val="tx1"/>
                    </a:gs>
                  </a:gsLst>
                  <a:lin ang="5400000" scaled="0"/>
                </a:gradFill>
              </a:rPr>
              <a:t>Script</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kern="0" noProof="0" dirty="0">
                <a:gradFill>
                  <a:gsLst>
                    <a:gs pos="2917">
                      <a:schemeClr val="tx1"/>
                    </a:gs>
                    <a:gs pos="30000">
                      <a:schemeClr val="tx1"/>
                    </a:gs>
                  </a:gsLst>
                  <a:lin ang="5400000" scaled="0"/>
                </a:gradFill>
              </a:rPr>
              <a:t>Statistics</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0" cap="none" spc="0" normalizeH="0" dirty="0">
                <a:ln>
                  <a:noFill/>
                </a:ln>
                <a:gradFill>
                  <a:gsLst>
                    <a:gs pos="2917">
                      <a:schemeClr val="tx1"/>
                    </a:gs>
                    <a:gs pos="30000">
                      <a:schemeClr val="tx1"/>
                    </a:gs>
                  </a:gsLst>
                  <a:lin ang="5400000" scaled="0"/>
                </a:gradFill>
                <a:effectLst/>
                <a:uLnTx/>
                <a:uFillTx/>
              </a:rPr>
              <a:t>Job Debugging Data</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0" cap="none" spc="0" normalizeH="0" dirty="0">
                <a:ln>
                  <a:noFill/>
                </a:ln>
                <a:gradFill>
                  <a:gsLst>
                    <a:gs pos="2917">
                      <a:schemeClr val="tx1"/>
                    </a:gs>
                    <a:gs pos="30000">
                      <a:schemeClr val="tx1"/>
                    </a:gs>
                  </a:gsLst>
                  <a:lin ang="5400000" scaled="0"/>
                </a:gradFill>
                <a:effectLst/>
                <a:uLnTx/>
                <a:uFillTx/>
              </a:rPr>
              <a:t>Resources</a:t>
            </a:r>
          </a:p>
          <a:p>
            <a:pPr marR="0" lvl="0" defTabSz="914400" eaLnBrk="1" fontAlgn="auto" latinLnBrk="0" hangingPunct="1">
              <a:lnSpc>
                <a:spcPct val="90000"/>
              </a:lnSpc>
              <a:spcBef>
                <a:spcPts val="0"/>
              </a:spcBef>
              <a:spcAft>
                <a:spcPts val="600"/>
              </a:spcAft>
              <a:buClrTx/>
              <a:buSzTx/>
              <a:tabLst/>
              <a:defRPr/>
            </a:pPr>
            <a:endParaRPr lang="en-US" sz="2400" kern="0" dirty="0">
              <a:gradFill>
                <a:gsLst>
                  <a:gs pos="2917">
                    <a:schemeClr val="tx1"/>
                  </a:gs>
                  <a:gs pos="30000">
                    <a:schemeClr val="tx1"/>
                  </a:gs>
                </a:gsLst>
                <a:lin ang="5400000" scaled="0"/>
              </a:gradFill>
            </a:endParaRPr>
          </a:p>
          <a:p>
            <a:pPr marR="0" lvl="0" defTabSz="914400" eaLnBrk="1" fontAlgn="auto" latinLnBrk="0" hangingPunct="1">
              <a:lnSpc>
                <a:spcPct val="90000"/>
              </a:lnSpc>
              <a:spcBef>
                <a:spcPts val="0"/>
              </a:spcBef>
              <a:spcAft>
                <a:spcPts val="600"/>
              </a:spcAft>
              <a:buClrTx/>
              <a:buSzTx/>
              <a:tabLst/>
              <a:defRPr/>
            </a:pPr>
            <a:r>
              <a:rPr lang="en-US" sz="3200" kern="0" noProof="0" dirty="0">
                <a:gradFill>
                  <a:gsLst>
                    <a:gs pos="2917">
                      <a:schemeClr val="tx1"/>
                    </a:gs>
                    <a:gs pos="30000">
                      <a:schemeClr val="tx1"/>
                    </a:gs>
                  </a:gsLst>
                  <a:lin ang="5400000" scaled="0"/>
                </a:gradFill>
              </a:rPr>
              <a:t>Minimum Permissions</a:t>
            </a:r>
            <a:r>
              <a:rPr lang="en-US" sz="3200" kern="0" dirty="0">
                <a:gradFill>
                  <a:gsLst>
                    <a:gs pos="2917">
                      <a:schemeClr val="tx1"/>
                    </a:gs>
                    <a:gs pos="30000">
                      <a:schemeClr val="tx1"/>
                    </a:gs>
                  </a:gsLst>
                  <a:lin ang="5400000" scaled="0"/>
                </a:gradFill>
              </a:rPr>
              <a:t> needed to submit job:</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kern="0" noProof="0" dirty="0">
                <a:gradFill>
                  <a:gsLst>
                    <a:gs pos="2917">
                      <a:schemeClr val="tx1"/>
                    </a:gs>
                    <a:gs pos="30000">
                      <a:schemeClr val="tx1"/>
                    </a:gs>
                  </a:gsLst>
                  <a:lin ang="5400000" scaled="0"/>
                </a:gradFill>
              </a:rPr>
              <a:t>Data Lake Analytics Developer Azure RBAC role</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kern="0" noProof="0" dirty="0">
                <a:gradFill>
                  <a:gsLst>
                    <a:gs pos="2917">
                      <a:schemeClr val="tx1"/>
                    </a:gs>
                    <a:gs pos="30000">
                      <a:schemeClr val="tx1"/>
                    </a:gs>
                  </a:gsLst>
                  <a:lin ang="5400000" scaled="0"/>
                </a:gradFill>
              </a:rPr>
              <a:t>Read/Write permissions to the “master” database</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kern="0" dirty="0">
                <a:gradFill>
                  <a:gsLst>
                    <a:gs pos="2917">
                      <a:schemeClr val="tx1"/>
                    </a:gs>
                    <a:gs pos="30000">
                      <a:schemeClr val="tx1"/>
                    </a:gs>
                  </a:gsLst>
                  <a:lin ang="5400000" scaled="0"/>
                </a:gradFill>
              </a:rPr>
              <a:t>Read/Write permissions on the /system/ folder (and children)</a:t>
            </a:r>
          </a:p>
          <a:p>
            <a:pPr marL="342900" marR="0" lvl="0" indent="-34290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kern="0" dirty="0">
                <a:gradFill>
                  <a:gsLst>
                    <a:gs pos="2917">
                      <a:schemeClr val="tx1"/>
                    </a:gs>
                    <a:gs pos="30000">
                      <a:schemeClr val="tx1"/>
                    </a:gs>
                  </a:gsLst>
                  <a:lin ang="5400000" scaled="0"/>
                </a:gradFill>
              </a:rPr>
              <a:t>Read/Write permissions on input/output data</a:t>
            </a:r>
            <a:endParaRPr lang="en-US" sz="2400" kern="0" noProof="0" dirty="0">
              <a:gradFill>
                <a:gsLst>
                  <a:gs pos="2917">
                    <a:schemeClr val="tx1"/>
                  </a:gs>
                  <a:gs pos="30000">
                    <a:schemeClr val="tx1"/>
                  </a:gs>
                </a:gsLst>
                <a:lin ang="5400000" scaled="0"/>
              </a:gradFill>
            </a:endParaRPr>
          </a:p>
          <a:p>
            <a:pPr marL="457200" marR="0" lvl="0" indent="-457200" defTabSz="914400" eaLnBrk="1" fontAlgn="auto" latinLnBrk="0" hangingPunct="1">
              <a:lnSpc>
                <a:spcPct val="90000"/>
              </a:lnSpc>
              <a:spcBef>
                <a:spcPts val="0"/>
              </a:spcBef>
              <a:spcAft>
                <a:spcPts val="600"/>
              </a:spcAft>
              <a:buClrTx/>
              <a:buSzTx/>
              <a:buFont typeface="+mj-lt"/>
              <a:buAutoNum type="arabicPeriod"/>
              <a:tabLst/>
              <a:defRPr/>
            </a:pPr>
            <a:endParaRPr lang="en-US" sz="2400" kern="0" noProof="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9905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44462"/>
            <a:ext cx="11889564" cy="917575"/>
          </a:xfrm>
        </p:spPr>
        <p:txBody>
          <a:bodyPr/>
          <a:lstStyle/>
          <a:p>
            <a:r>
              <a:rPr lang="en-US" dirty="0"/>
              <a:t>Simplifying Access Control with Security Groups</a:t>
            </a:r>
          </a:p>
        </p:txBody>
      </p:sp>
      <p:pic>
        <p:nvPicPr>
          <p:cNvPr id="8" name="Picture 7" descr="File:User icon 2.sv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344" y="2240939"/>
            <a:ext cx="739158" cy="739158"/>
          </a:xfrm>
          <a:prstGeom prst="rect">
            <a:avLst/>
          </a:prstGeom>
        </p:spPr>
      </p:pic>
      <p:pic>
        <p:nvPicPr>
          <p:cNvPr id="9" name="Picture 8" descr="Searched Term: administrato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1938" y="3413384"/>
            <a:ext cx="747804" cy="641307"/>
          </a:xfrm>
          <a:prstGeom prst="rect">
            <a:avLst/>
          </a:prstGeom>
        </p:spPr>
      </p:pic>
      <p:grpSp>
        <p:nvGrpSpPr>
          <p:cNvPr id="12" name="Group 11"/>
          <p:cNvGrpSpPr/>
          <p:nvPr/>
        </p:nvGrpSpPr>
        <p:grpSpPr>
          <a:xfrm>
            <a:off x="6102315" y="2093375"/>
            <a:ext cx="1718034" cy="1125124"/>
            <a:chOff x="3578052" y="1766327"/>
            <a:chExt cx="1718034" cy="1125124"/>
          </a:xfrm>
        </p:grpSpPr>
        <p:pic>
          <p:nvPicPr>
            <p:cNvPr id="13" name="Picture 12"/>
            <p:cNvPicPr>
              <a:picLocks noChangeAspect="1"/>
            </p:cNvPicPr>
            <p:nvPr/>
          </p:nvPicPr>
          <p:blipFill>
            <a:blip r:embed="rId7"/>
            <a:stretch>
              <a:fillRect/>
            </a:stretch>
          </p:blipFill>
          <p:spPr>
            <a:xfrm>
              <a:off x="4046924" y="1766327"/>
              <a:ext cx="780290" cy="780290"/>
            </a:xfrm>
            <a:prstGeom prst="rect">
              <a:avLst/>
            </a:prstGeom>
          </p:spPr>
        </p:pic>
        <p:sp>
          <p:nvSpPr>
            <p:cNvPr id="14" name="TextBox 13"/>
            <p:cNvSpPr txBox="1"/>
            <p:nvPr/>
          </p:nvSpPr>
          <p:spPr>
            <a:xfrm>
              <a:off x="3578052" y="2429786"/>
              <a:ext cx="171803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Analytics</a:t>
              </a:r>
            </a:p>
          </p:txBody>
        </p:sp>
      </p:grpSp>
      <p:grpSp>
        <p:nvGrpSpPr>
          <p:cNvPr id="18" name="Group 17"/>
          <p:cNvGrpSpPr/>
          <p:nvPr/>
        </p:nvGrpSpPr>
        <p:grpSpPr>
          <a:xfrm>
            <a:off x="6249310" y="4557485"/>
            <a:ext cx="1424044" cy="1104017"/>
            <a:chOff x="4268524" y="4216326"/>
            <a:chExt cx="1424044" cy="1104017"/>
          </a:xfrm>
        </p:grpSpPr>
        <p:pic>
          <p:nvPicPr>
            <p:cNvPr id="19" name="Picture 18"/>
            <p:cNvPicPr>
              <a:picLocks noChangeAspect="1"/>
            </p:cNvPicPr>
            <p:nvPr/>
          </p:nvPicPr>
          <p:blipFill>
            <a:blip r:embed="rId8"/>
            <a:stretch>
              <a:fillRect/>
            </a:stretch>
          </p:blipFill>
          <p:spPr>
            <a:xfrm>
              <a:off x="4590401" y="4216326"/>
              <a:ext cx="780290" cy="780290"/>
            </a:xfrm>
            <a:prstGeom prst="rect">
              <a:avLst/>
            </a:prstGeom>
          </p:spPr>
        </p:pic>
        <p:sp>
          <p:nvSpPr>
            <p:cNvPr id="20" name="TextBox 19"/>
            <p:cNvSpPr txBox="1"/>
            <p:nvPr/>
          </p:nvSpPr>
          <p:spPr>
            <a:xfrm>
              <a:off x="4268524" y="4858678"/>
              <a:ext cx="142404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Store</a:t>
              </a:r>
            </a:p>
          </p:txBody>
        </p:sp>
      </p:grpSp>
      <p:cxnSp>
        <p:nvCxnSpPr>
          <p:cNvPr id="43" name="Straight Connector 42"/>
          <p:cNvCxnSpPr/>
          <p:nvPr/>
        </p:nvCxnSpPr>
        <p:spPr>
          <a:xfrm>
            <a:off x="8351837" y="1211262"/>
            <a:ext cx="0" cy="5181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732835" y="2565985"/>
            <a:ext cx="3856240" cy="794064"/>
            <a:chOff x="8504237" y="1287462"/>
            <a:chExt cx="3856240" cy="794064"/>
          </a:xfrm>
        </p:grpSpPr>
        <p:sp>
          <p:nvSpPr>
            <p:cNvPr id="38" name="Oval 37"/>
            <p:cNvSpPr>
              <a:spLocks noChangeAspect="1"/>
            </p:cNvSpPr>
            <p:nvPr/>
          </p:nvSpPr>
          <p:spPr bwMode="auto">
            <a:xfrm>
              <a:off x="8504237" y="13681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1</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45" name="TextBox 44"/>
            <p:cNvSpPr txBox="1"/>
            <p:nvPr/>
          </p:nvSpPr>
          <p:spPr>
            <a:xfrm>
              <a:off x="9033129" y="1287462"/>
              <a:ext cx="3327348"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Add SG to Data Lake Analytics</a:t>
              </a:r>
            </a:p>
          </p:txBody>
        </p:sp>
      </p:grpSp>
      <p:grpSp>
        <p:nvGrpSpPr>
          <p:cNvPr id="47" name="Group 46"/>
          <p:cNvGrpSpPr/>
          <p:nvPr/>
        </p:nvGrpSpPr>
        <p:grpSpPr>
          <a:xfrm>
            <a:off x="8732837" y="3395427"/>
            <a:ext cx="3825361" cy="544765"/>
            <a:chOff x="8504237" y="1322133"/>
            <a:chExt cx="3855314" cy="544765"/>
          </a:xfrm>
        </p:grpSpPr>
        <p:sp>
          <p:nvSpPr>
            <p:cNvPr id="48" name="Oval 47"/>
            <p:cNvSpPr>
              <a:spLocks noChangeAspect="1"/>
            </p:cNvSpPr>
            <p:nvPr/>
          </p:nvSpPr>
          <p:spPr bwMode="auto">
            <a:xfrm>
              <a:off x="8504237" y="13681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2</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49" name="TextBox 48"/>
            <p:cNvSpPr txBox="1"/>
            <p:nvPr/>
          </p:nvSpPr>
          <p:spPr>
            <a:xfrm>
              <a:off x="9032203" y="1322133"/>
              <a:ext cx="3327348" cy="544765"/>
            </a:xfrm>
            <a:prstGeom prst="rect">
              <a:avLst/>
            </a:prstGeom>
            <a:noFill/>
            <a:ln w="19050">
              <a:noFill/>
            </a:ln>
          </p:spPr>
          <p:style>
            <a:lnRef idx="2">
              <a:schemeClr val="accent1"/>
            </a:lnRef>
            <a:fillRef idx="1">
              <a:schemeClr val="lt1"/>
            </a:fillRef>
            <a:effectRef idx="0">
              <a:schemeClr val="accent1"/>
            </a:effectRef>
            <a:fontRef idx="minor">
              <a:schemeClr val="dk1"/>
            </a:fontRef>
          </p:style>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Add SG to Data Lake Store</a:t>
              </a:r>
            </a:p>
          </p:txBody>
        </p:sp>
      </p:grpSp>
      <p:grpSp>
        <p:nvGrpSpPr>
          <p:cNvPr id="50" name="Group 49"/>
          <p:cNvGrpSpPr/>
          <p:nvPr/>
        </p:nvGrpSpPr>
        <p:grpSpPr>
          <a:xfrm>
            <a:off x="8762795" y="4221630"/>
            <a:ext cx="3856240" cy="544765"/>
            <a:chOff x="8504237" y="1310136"/>
            <a:chExt cx="3856240" cy="544765"/>
          </a:xfrm>
        </p:grpSpPr>
        <p:sp>
          <p:nvSpPr>
            <p:cNvPr id="51" name="Oval 50"/>
            <p:cNvSpPr>
              <a:spLocks noChangeAspect="1"/>
            </p:cNvSpPr>
            <p:nvPr/>
          </p:nvSpPr>
          <p:spPr bwMode="auto">
            <a:xfrm>
              <a:off x="8504237" y="13681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3</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52" name="TextBox 51"/>
            <p:cNvSpPr txBox="1"/>
            <p:nvPr/>
          </p:nvSpPr>
          <p:spPr>
            <a:xfrm>
              <a:off x="9033129" y="1310136"/>
              <a:ext cx="3327348" cy="5447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Add Users to SG</a:t>
              </a:r>
            </a:p>
          </p:txBody>
        </p:sp>
      </p:grpSp>
      <p:pic>
        <p:nvPicPr>
          <p:cNvPr id="67" name="Picture 66" descr="... Server 2012, Extendiendo Soporte de dispositivos en Active Directory"/>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95337" y="3218499"/>
            <a:ext cx="990696" cy="990696"/>
          </a:xfrm>
          <a:prstGeom prst="rect">
            <a:avLst/>
          </a:prstGeom>
          <a:effectLst/>
        </p:spPr>
      </p:pic>
      <p:pic>
        <p:nvPicPr>
          <p:cNvPr id="68" name="Picture 2" descr="C:\Users\t-dantay\Documents\Placeholders\user.png"/>
          <p:cNvPicPr>
            <a:picLocks noChangeAspect="1" noChangeArrowheads="1"/>
          </p:cNvPicPr>
          <p:nvPr>
            <p:custDataLst>
              <p:custData r:id="rId1"/>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584148" y="3802713"/>
            <a:ext cx="301885" cy="33018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t-dantay\Documents\Placeholders\user.png"/>
          <p:cNvPicPr>
            <a:picLocks noChangeAspect="1" noChangeArrowheads="1"/>
          </p:cNvPicPr>
          <p:nvPr>
            <p:custDataLst>
              <p:custData r:id="rId2"/>
            </p:custDataLst>
          </p:nvPr>
        </p:nvPicPr>
        <p:blipFill>
          <a:blip r:embed="rId11" cstate="print">
            <a:duotone>
              <a:schemeClr val="bg2">
                <a:shade val="45000"/>
                <a:satMod val="135000"/>
              </a:schemeClr>
              <a:prstClr val="white"/>
            </a:duotone>
            <a:extLst>
              <a:ext uri="{BEBA8EAE-BF5A-486C-A8C5-ECC9F3942E4B}">
                <a14:imgProps xmlns:a14="http://schemas.microsoft.com/office/drawing/2010/main">
                  <a14:imgLayer r:embed="rId12">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479645" y="3879009"/>
            <a:ext cx="301885" cy="330186"/>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3652540" y="4145483"/>
            <a:ext cx="1717008"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AAD Security Group</a:t>
            </a:r>
          </a:p>
        </p:txBody>
      </p:sp>
      <p:pic>
        <p:nvPicPr>
          <p:cNvPr id="71" name="Picture 70" descr="User:Nilli - Wikipedia, the free encyclopedia"/>
          <p:cNvPicPr>
            <a:picLocks noChangeAspect="1"/>
          </p:cNvPicPr>
          <p:nvPr/>
        </p:nvPicPr>
        <p:blipFill>
          <a:blip r:embed="rId13"/>
          <a:stretch>
            <a:fillRect/>
          </a:stretch>
        </p:blipFill>
        <p:spPr>
          <a:xfrm>
            <a:off x="1084919" y="4334987"/>
            <a:ext cx="862774" cy="862774"/>
          </a:xfrm>
          <a:prstGeom prst="rect">
            <a:avLst/>
          </a:prstGeom>
        </p:spPr>
      </p:pic>
      <p:sp>
        <p:nvSpPr>
          <p:cNvPr id="72" name="Oval 71"/>
          <p:cNvSpPr>
            <a:spLocks noChangeAspect="1"/>
          </p:cNvSpPr>
          <p:nvPr/>
        </p:nvSpPr>
        <p:spPr bwMode="auto">
          <a:xfrm>
            <a:off x="5322025" y="2591948"/>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1</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73" name="Straight Arrow Connector 72"/>
          <p:cNvCxnSpPr>
            <a:stCxn id="8" idx="3"/>
            <a:endCxn id="67" idx="1"/>
          </p:cNvCxnSpPr>
          <p:nvPr/>
        </p:nvCxnSpPr>
        <p:spPr>
          <a:xfrm>
            <a:off x="1908502" y="2610518"/>
            <a:ext cx="1986835" cy="1103329"/>
          </a:xfrm>
          <a:prstGeom prst="straightConnector1">
            <a:avLst/>
          </a:prstGeom>
          <a:ln w="12700">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9" idx="3"/>
            <a:endCxn id="67" idx="1"/>
          </p:cNvCxnSpPr>
          <p:nvPr/>
        </p:nvCxnSpPr>
        <p:spPr>
          <a:xfrm flipV="1">
            <a:off x="2009742" y="3713847"/>
            <a:ext cx="1885595" cy="20191"/>
          </a:xfrm>
          <a:prstGeom prst="straightConnector1">
            <a:avLst/>
          </a:prstGeom>
          <a:ln w="12700">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a:stCxn id="67" idx="3"/>
            <a:endCxn id="13" idx="1"/>
          </p:cNvCxnSpPr>
          <p:nvPr/>
        </p:nvCxnSpPr>
        <p:spPr>
          <a:xfrm flipV="1">
            <a:off x="4886033" y="2483520"/>
            <a:ext cx="1685154" cy="1230327"/>
          </a:xfrm>
          <a:prstGeom prst="straightConnector1">
            <a:avLst/>
          </a:prstGeom>
          <a:ln w="12700">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p:cNvCxnSpPr>
            <a:stCxn id="67" idx="3"/>
            <a:endCxn id="19" idx="1"/>
          </p:cNvCxnSpPr>
          <p:nvPr/>
        </p:nvCxnSpPr>
        <p:spPr>
          <a:xfrm>
            <a:off x="4886033" y="3713847"/>
            <a:ext cx="1685154" cy="1233783"/>
          </a:xfrm>
          <a:prstGeom prst="straightConnector1">
            <a:avLst/>
          </a:prstGeom>
          <a:ln w="12700">
            <a:headEnd type="none"/>
            <a:tailEnd type="triangle"/>
          </a:ln>
        </p:spPr>
        <p:style>
          <a:lnRef idx="1">
            <a:schemeClr val="accent2"/>
          </a:lnRef>
          <a:fillRef idx="0">
            <a:schemeClr val="accent2"/>
          </a:fillRef>
          <a:effectRef idx="0">
            <a:schemeClr val="accent2"/>
          </a:effectRef>
          <a:fontRef idx="minor">
            <a:schemeClr val="tx1"/>
          </a:fontRef>
        </p:style>
      </p:cxnSp>
      <p:sp>
        <p:nvSpPr>
          <p:cNvPr id="77" name="Oval 76"/>
          <p:cNvSpPr>
            <a:spLocks noChangeAspect="1"/>
          </p:cNvSpPr>
          <p:nvPr/>
        </p:nvSpPr>
        <p:spPr bwMode="auto">
          <a:xfrm>
            <a:off x="5674818" y="3822275"/>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2</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8" name="Oval 77"/>
          <p:cNvSpPr>
            <a:spLocks noChangeAspect="1"/>
          </p:cNvSpPr>
          <p:nvPr/>
        </p:nvSpPr>
        <p:spPr bwMode="auto">
          <a:xfrm>
            <a:off x="2910284" y="348750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3</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79" name="Straight Arrow Connector 78"/>
          <p:cNvCxnSpPr>
            <a:stCxn id="71" idx="3"/>
            <a:endCxn id="67" idx="1"/>
          </p:cNvCxnSpPr>
          <p:nvPr/>
        </p:nvCxnSpPr>
        <p:spPr>
          <a:xfrm flipV="1">
            <a:off x="1947693" y="3713847"/>
            <a:ext cx="1947644" cy="1052527"/>
          </a:xfrm>
          <a:prstGeom prst="straightConnector1">
            <a:avLst/>
          </a:prstGeom>
          <a:ln w="12700">
            <a:headEnd type="non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51441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5059847"/>
          </a:xfrm>
        </p:spPr>
        <p:txBody>
          <a:bodyPr/>
          <a:lstStyle/>
          <a:p>
            <a:r>
              <a:rPr lang="en-US" sz="8800" dirty="0"/>
              <a:t>Demo</a:t>
            </a:r>
            <a:br>
              <a:rPr lang="en-US" sz="8800" dirty="0"/>
            </a:br>
            <a:r>
              <a:rPr lang="en-US" sz="8800" dirty="0"/>
              <a:t>Azure Data Lake Analytics Security Configuration</a:t>
            </a:r>
            <a:endParaRPr lang="en-US" dirty="0"/>
          </a:p>
        </p:txBody>
      </p:sp>
    </p:spTree>
    <p:extLst>
      <p:ext uri="{BB962C8B-B14F-4D97-AF65-F5344CB8AC3E}">
        <p14:creationId xmlns:p14="http://schemas.microsoft.com/office/powerpoint/2010/main" val="42071894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Q &amp; A</a:t>
            </a:r>
            <a:endParaRPr lang="en-US" dirty="0">
              <a:solidFill>
                <a:schemeClr val="bg1"/>
              </a:solidFill>
            </a:endParaRPr>
          </a:p>
        </p:txBody>
      </p:sp>
    </p:spTree>
    <p:extLst>
      <p:ext uri="{BB962C8B-B14F-4D97-AF65-F5344CB8AC3E}">
        <p14:creationId xmlns:p14="http://schemas.microsoft.com/office/powerpoint/2010/main" val="293167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2"/>
          <p:cNvSpPr/>
          <p:nvPr/>
        </p:nvSpPr>
        <p:spPr>
          <a:xfrm>
            <a:off x="195174" y="194292"/>
            <a:ext cx="12046126" cy="6605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7479" kern="0" dirty="0">
                <a:solidFill>
                  <a:prstClr val="white"/>
                </a:solidFill>
                <a:latin typeface="Segoe UI Light"/>
              </a:rPr>
              <a:t>http://aka.ms/AzureDataLake</a:t>
            </a:r>
            <a:endParaRPr lang="en-US" sz="3740" kern="0" dirty="0">
              <a:solidFill>
                <a:prstClr val="white"/>
              </a:solidFill>
              <a:latin typeface="Segoe UI Light"/>
            </a:endParaRPr>
          </a:p>
        </p:txBody>
      </p:sp>
    </p:spTree>
    <p:extLst>
      <p:ext uri="{BB962C8B-B14F-4D97-AF65-F5344CB8AC3E}">
        <p14:creationId xmlns:p14="http://schemas.microsoft.com/office/powerpoint/2010/main" val="360493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12047836" cy="1022985"/>
          </a:xfrm>
        </p:spPr>
        <p:txBody>
          <a:bodyPr>
            <a:normAutofit/>
          </a:bodyPr>
          <a:lstStyle/>
          <a:p>
            <a:pPr algn="ctr"/>
            <a:r>
              <a:rPr lang="en-US" sz="4589" dirty="0">
                <a:solidFill>
                  <a:schemeClr val="bg1"/>
                </a:solidFill>
              </a:rPr>
              <a:t>Defense-in-Depth</a:t>
            </a:r>
          </a:p>
        </p:txBody>
      </p:sp>
      <p:sp>
        <p:nvSpPr>
          <p:cNvPr id="3" name="Oval 2"/>
          <p:cNvSpPr/>
          <p:nvPr/>
        </p:nvSpPr>
        <p:spPr>
          <a:xfrm>
            <a:off x="914775" y="1744135"/>
            <a:ext cx="4937706" cy="4937706"/>
          </a:xfrm>
          <a:prstGeom prst="ellipse">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280531" y="2109891"/>
            <a:ext cx="4206194" cy="4206194"/>
          </a:xfrm>
          <a:prstGeom prst="ellipse">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631048" y="2460408"/>
            <a:ext cx="3505160" cy="3505160"/>
          </a:xfrm>
          <a:prstGeom prst="ellipse">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897746" y="2727106"/>
            <a:ext cx="2971765" cy="297176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13972" y="3043332"/>
            <a:ext cx="2339312" cy="23393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652743" y="4237579"/>
            <a:ext cx="524611" cy="507026"/>
            <a:chOff x="7780975" y="2716621"/>
            <a:chExt cx="2249434" cy="2174034"/>
          </a:xfrm>
        </p:grpSpPr>
        <p:sp>
          <p:nvSpPr>
            <p:cNvPr id="33" name="Rounded Rectangle 9"/>
            <p:cNvSpPr/>
            <p:nvPr/>
          </p:nvSpPr>
          <p:spPr bwMode="auto">
            <a:xfrm rot="1534581">
              <a:off x="7912418" y="2810683"/>
              <a:ext cx="1106050" cy="1915651"/>
            </a:xfrm>
            <a:prstGeom prst="roundRect">
              <a:avLst>
                <a:gd name="adj" fmla="val 8841"/>
              </a:avLst>
            </a:prstGeom>
            <a:solidFill>
              <a:srgbClr val="7A7A7A"/>
            </a:solidFill>
            <a:ln w="152400">
              <a:solidFill>
                <a:srgbClr val="7A7A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34" tIns="124347" rIns="155434" bIns="124347" numCol="1" spcCol="0" rtlCol="0" fromWordArt="0" anchor="t" anchorCtr="0" forceAA="0" compatLnSpc="1">
              <a:prstTxWarp prst="textNoShape">
                <a:avLst/>
              </a:prstTxWarp>
              <a:noAutofit/>
            </a:bodyPr>
            <a:lstStyle/>
            <a:p>
              <a:pPr algn="ctr" defTabSz="792508" fontAlgn="base">
                <a:lnSpc>
                  <a:spcPct val="90000"/>
                </a:lnSpc>
                <a:spcBef>
                  <a:spcPct val="0"/>
                </a:spcBef>
                <a:spcAft>
                  <a:spcPct val="0"/>
                </a:spcAft>
                <a:defRPr/>
              </a:pPr>
              <a:endParaRPr lang="en-US" sz="1700" b="1" kern="0" dirty="0">
                <a:solidFill>
                  <a:schemeClr val="tx1"/>
                </a:solidFill>
                <a:latin typeface="Segoe UI Light"/>
                <a:ea typeface="Segoe UI" pitchFamily="34" charset="0"/>
                <a:cs typeface="Segoe UI" pitchFamily="34" charset="0"/>
              </a:endParaRPr>
            </a:p>
          </p:txBody>
        </p:sp>
        <p:sp>
          <p:nvSpPr>
            <p:cNvPr id="34" name="Rounded Rectangle 11"/>
            <p:cNvSpPr/>
            <p:nvPr/>
          </p:nvSpPr>
          <p:spPr bwMode="auto">
            <a:xfrm>
              <a:off x="7780975" y="2716621"/>
              <a:ext cx="2249434" cy="2174034"/>
            </a:xfrm>
            <a:prstGeom prst="roundRect">
              <a:avLst>
                <a:gd name="adj" fmla="val 8841"/>
              </a:avLst>
            </a:prstGeom>
            <a:solidFill>
              <a:schemeClr val="bg1"/>
            </a:solidFill>
            <a:ln w="152400">
              <a:solidFill>
                <a:srgbClr val="A0A1A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34" tIns="124347" rIns="155434" bIns="124347" numCol="1" spcCol="0" rtlCol="0" fromWordArt="0" anchor="t" anchorCtr="0" forceAA="0" compatLnSpc="1">
              <a:prstTxWarp prst="textNoShape">
                <a:avLst/>
              </a:prstTxWarp>
              <a:noAutofit/>
            </a:bodyPr>
            <a:lstStyle/>
            <a:p>
              <a:pPr algn="ctr" defTabSz="792508" fontAlgn="base">
                <a:lnSpc>
                  <a:spcPct val="90000"/>
                </a:lnSpc>
                <a:spcBef>
                  <a:spcPct val="0"/>
                </a:spcBef>
                <a:spcAft>
                  <a:spcPct val="0"/>
                </a:spcAft>
                <a:defRPr/>
              </a:pPr>
              <a:endParaRPr lang="en-US" sz="1700" b="1" kern="0" dirty="0">
                <a:solidFill>
                  <a:schemeClr val="tx1"/>
                </a:solidFill>
                <a:latin typeface="Segoe UI Light"/>
                <a:ea typeface="Segoe UI" pitchFamily="34" charset="0"/>
                <a:cs typeface="Segoe UI" pitchFamily="34" charset="0"/>
              </a:endParaRPr>
            </a:p>
          </p:txBody>
        </p:sp>
        <p:sp>
          <p:nvSpPr>
            <p:cNvPr id="35" name="Freeform 12"/>
            <p:cNvSpPr/>
            <p:nvPr/>
          </p:nvSpPr>
          <p:spPr bwMode="auto">
            <a:xfrm>
              <a:off x="8500707" y="3098244"/>
              <a:ext cx="877077" cy="1455575"/>
            </a:xfrm>
            <a:custGeom>
              <a:avLst/>
              <a:gdLst>
                <a:gd name="connsiteX0" fmla="*/ 559836 w 877077"/>
                <a:gd name="connsiteY0" fmla="*/ 37322 h 1418253"/>
                <a:gd name="connsiteX1" fmla="*/ 0 w 877077"/>
                <a:gd name="connsiteY1" fmla="*/ 895739 h 1418253"/>
                <a:gd name="connsiteX2" fmla="*/ 363894 w 877077"/>
                <a:gd name="connsiteY2" fmla="*/ 914400 h 1418253"/>
                <a:gd name="connsiteX3" fmla="*/ 242596 w 877077"/>
                <a:gd name="connsiteY3" fmla="*/ 1418253 h 1418253"/>
                <a:gd name="connsiteX4" fmla="*/ 877077 w 877077"/>
                <a:gd name="connsiteY4" fmla="*/ 541176 h 1418253"/>
                <a:gd name="connsiteX5" fmla="*/ 466530 w 877077"/>
                <a:gd name="connsiteY5" fmla="*/ 541176 h 1418253"/>
                <a:gd name="connsiteX6" fmla="*/ 615820 w 877077"/>
                <a:gd name="connsiteY6" fmla="*/ 0 h 1418253"/>
                <a:gd name="connsiteX0" fmla="*/ 559836 w 877077"/>
                <a:gd name="connsiteY0" fmla="*/ 74644 h 1455575"/>
                <a:gd name="connsiteX1" fmla="*/ 0 w 877077"/>
                <a:gd name="connsiteY1" fmla="*/ 933061 h 1455575"/>
                <a:gd name="connsiteX2" fmla="*/ 363894 w 877077"/>
                <a:gd name="connsiteY2" fmla="*/ 951722 h 1455575"/>
                <a:gd name="connsiteX3" fmla="*/ 242596 w 877077"/>
                <a:gd name="connsiteY3" fmla="*/ 1455575 h 1455575"/>
                <a:gd name="connsiteX4" fmla="*/ 877077 w 877077"/>
                <a:gd name="connsiteY4" fmla="*/ 578498 h 1455575"/>
                <a:gd name="connsiteX5" fmla="*/ 466530 w 877077"/>
                <a:gd name="connsiteY5" fmla="*/ 578498 h 1455575"/>
                <a:gd name="connsiteX6" fmla="*/ 615820 w 877077"/>
                <a:gd name="connsiteY6" fmla="*/ 0 h 1455575"/>
                <a:gd name="connsiteX0" fmla="*/ 597158 w 877077"/>
                <a:gd name="connsiteY0" fmla="*/ 9330 h 1455575"/>
                <a:gd name="connsiteX1" fmla="*/ 0 w 877077"/>
                <a:gd name="connsiteY1" fmla="*/ 933061 h 1455575"/>
                <a:gd name="connsiteX2" fmla="*/ 363894 w 877077"/>
                <a:gd name="connsiteY2" fmla="*/ 951722 h 1455575"/>
                <a:gd name="connsiteX3" fmla="*/ 242596 w 877077"/>
                <a:gd name="connsiteY3" fmla="*/ 1455575 h 1455575"/>
                <a:gd name="connsiteX4" fmla="*/ 877077 w 877077"/>
                <a:gd name="connsiteY4" fmla="*/ 578498 h 1455575"/>
                <a:gd name="connsiteX5" fmla="*/ 466530 w 877077"/>
                <a:gd name="connsiteY5" fmla="*/ 578498 h 1455575"/>
                <a:gd name="connsiteX6" fmla="*/ 615820 w 877077"/>
                <a:gd name="connsiteY6" fmla="*/ 0 h 145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7077" h="1455575">
                  <a:moveTo>
                    <a:pt x="597158" y="9330"/>
                  </a:moveTo>
                  <a:lnTo>
                    <a:pt x="0" y="933061"/>
                  </a:lnTo>
                  <a:lnTo>
                    <a:pt x="363894" y="951722"/>
                  </a:lnTo>
                  <a:lnTo>
                    <a:pt x="242596" y="1455575"/>
                  </a:lnTo>
                  <a:lnTo>
                    <a:pt x="877077" y="578498"/>
                  </a:lnTo>
                  <a:lnTo>
                    <a:pt x="466530" y="578498"/>
                  </a:lnTo>
                  <a:lnTo>
                    <a:pt x="615820" y="0"/>
                  </a:lnTo>
                </a:path>
              </a:pathLst>
            </a:cu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777149">
                <a:defRPr/>
              </a:pPr>
              <a:endParaRPr lang="en-US" sz="1530" kern="0">
                <a:solidFill>
                  <a:schemeClr val="tx1"/>
                </a:solidFill>
              </a:endParaRPr>
            </a:p>
          </p:txBody>
        </p:sp>
      </p:grpSp>
      <p:grpSp>
        <p:nvGrpSpPr>
          <p:cNvPr id="36" name="Group 35"/>
          <p:cNvGrpSpPr/>
          <p:nvPr/>
        </p:nvGrpSpPr>
        <p:grpSpPr>
          <a:xfrm>
            <a:off x="3527871" y="4156830"/>
            <a:ext cx="649956" cy="509219"/>
            <a:chOff x="2148168" y="3425172"/>
            <a:chExt cx="2573338" cy="2016125"/>
          </a:xfrm>
        </p:grpSpPr>
        <p:sp>
          <p:nvSpPr>
            <p:cNvPr id="37" name="Rectangle 28"/>
            <p:cNvSpPr>
              <a:spLocks noChangeArrowheads="1"/>
            </p:cNvSpPr>
            <p:nvPr/>
          </p:nvSpPr>
          <p:spPr bwMode="auto">
            <a:xfrm>
              <a:off x="2829205" y="3822047"/>
              <a:ext cx="1211263" cy="1511300"/>
            </a:xfrm>
            <a:prstGeom prst="rect">
              <a:avLst/>
            </a:prstGeom>
            <a:solidFill>
              <a:srgbClr val="FFFFFF"/>
            </a:solidFill>
            <a:ln w="9525">
              <a:solidFill>
                <a:srgbClr val="000000"/>
              </a:solidFill>
              <a:miter lim="800000"/>
              <a:headEnd/>
              <a:tailEnd/>
            </a:ln>
          </p:spPr>
          <p:txBody>
            <a:bodyPr vert="horz" wrap="square" lIns="77717" tIns="38858" rIns="77717" bIns="38858" numCol="1" anchor="t" anchorCtr="0" compatLnSpc="1">
              <a:prstTxWarp prst="textNoShape">
                <a:avLst/>
              </a:prstTxWarp>
            </a:bodyPr>
            <a:lstStyle/>
            <a:p>
              <a:pPr defTabSz="777149">
                <a:defRPr/>
              </a:pPr>
              <a:endParaRPr lang="en-US" sz="1530" kern="0"/>
            </a:p>
          </p:txBody>
        </p:sp>
        <p:sp>
          <p:nvSpPr>
            <p:cNvPr id="38" name="Rectangle 29"/>
            <p:cNvSpPr>
              <a:spLocks noChangeArrowheads="1"/>
            </p:cNvSpPr>
            <p:nvPr/>
          </p:nvSpPr>
          <p:spPr bwMode="auto">
            <a:xfrm>
              <a:off x="2829205" y="3822047"/>
              <a:ext cx="1211263" cy="1511300"/>
            </a:xfrm>
            <a:prstGeom prst="rect">
              <a:avLst/>
            </a:prstGeom>
            <a:noFill/>
            <a:ln w="3175" cap="rnd">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7717" tIns="38858" rIns="77717" bIns="38858" numCol="1" anchor="t" anchorCtr="0" compatLnSpc="1">
              <a:prstTxWarp prst="textNoShape">
                <a:avLst/>
              </a:prstTxWarp>
            </a:bodyPr>
            <a:lstStyle/>
            <a:p>
              <a:pPr defTabSz="777149">
                <a:defRPr/>
              </a:pPr>
              <a:endParaRPr lang="en-US" sz="1530" kern="0"/>
            </a:p>
          </p:txBody>
        </p:sp>
        <p:sp>
          <p:nvSpPr>
            <p:cNvPr id="39" name="Freeform 30"/>
            <p:cNvSpPr>
              <a:spLocks/>
            </p:cNvSpPr>
            <p:nvPr/>
          </p:nvSpPr>
          <p:spPr bwMode="auto">
            <a:xfrm>
              <a:off x="2148168" y="3425172"/>
              <a:ext cx="1549400" cy="241300"/>
            </a:xfrm>
            <a:custGeom>
              <a:avLst/>
              <a:gdLst>
                <a:gd name="T0" fmla="*/ 11574 w 11789"/>
                <a:gd name="T1" fmla="*/ 1586 h 1841"/>
                <a:gd name="T2" fmla="*/ 11006 w 11789"/>
                <a:gd name="T3" fmla="*/ 607 h 1841"/>
                <a:gd name="T4" fmla="*/ 9948 w 11789"/>
                <a:gd name="T5" fmla="*/ 0 h 1841"/>
                <a:gd name="T6" fmla="*/ 1214 w 11789"/>
                <a:gd name="T7" fmla="*/ 0 h 1841"/>
                <a:gd name="T8" fmla="*/ 0 w 11789"/>
                <a:gd name="T9" fmla="*/ 1214 h 1841"/>
                <a:gd name="T10" fmla="*/ 0 w 11789"/>
                <a:gd name="T11" fmla="*/ 1841 h 1841"/>
                <a:gd name="T12" fmla="*/ 11789 w 11789"/>
                <a:gd name="T13" fmla="*/ 1841 h 1841"/>
                <a:gd name="T14" fmla="*/ 11574 w 11789"/>
                <a:gd name="T15" fmla="*/ 1586 h 18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89" h="1841">
                  <a:moveTo>
                    <a:pt x="11574" y="1586"/>
                  </a:moveTo>
                  <a:lnTo>
                    <a:pt x="11006" y="607"/>
                  </a:lnTo>
                  <a:cubicBezTo>
                    <a:pt x="10790" y="235"/>
                    <a:pt x="10379" y="0"/>
                    <a:pt x="9948" y="0"/>
                  </a:cubicBezTo>
                  <a:lnTo>
                    <a:pt x="1214" y="0"/>
                  </a:lnTo>
                  <a:cubicBezTo>
                    <a:pt x="548" y="0"/>
                    <a:pt x="0" y="548"/>
                    <a:pt x="0" y="1214"/>
                  </a:cubicBezTo>
                  <a:lnTo>
                    <a:pt x="0" y="1841"/>
                  </a:lnTo>
                  <a:lnTo>
                    <a:pt x="11789" y="1841"/>
                  </a:lnTo>
                  <a:cubicBezTo>
                    <a:pt x="11691" y="1782"/>
                    <a:pt x="11633" y="1684"/>
                    <a:pt x="11574" y="1586"/>
                  </a:cubicBezTo>
                  <a:close/>
                </a:path>
              </a:pathLst>
            </a:custGeom>
            <a:solidFill>
              <a:srgbClr val="3999C6"/>
            </a:solidFill>
            <a:ln w="0">
              <a:noFill/>
              <a:prstDash val="solid"/>
              <a:round/>
              <a:headEnd/>
              <a:tailEnd/>
            </a:ln>
          </p:spPr>
          <p:txBody>
            <a:bodyPr vert="horz" wrap="square" lIns="77717" tIns="38858" rIns="77717" bIns="38858" numCol="1" anchor="t" anchorCtr="0" compatLnSpc="1">
              <a:prstTxWarp prst="textNoShape">
                <a:avLst/>
              </a:prstTxWarp>
            </a:bodyPr>
            <a:lstStyle/>
            <a:p>
              <a:pPr defTabSz="777149">
                <a:defRPr/>
              </a:pPr>
              <a:endParaRPr lang="en-US" sz="1530" kern="0"/>
            </a:p>
          </p:txBody>
        </p:sp>
        <p:sp>
          <p:nvSpPr>
            <p:cNvPr id="40" name="Freeform 31"/>
            <p:cNvSpPr>
              <a:spLocks noEditPoints="1"/>
            </p:cNvSpPr>
            <p:nvPr/>
          </p:nvSpPr>
          <p:spPr bwMode="auto">
            <a:xfrm>
              <a:off x="2148168" y="3749022"/>
              <a:ext cx="2573338" cy="1692275"/>
            </a:xfrm>
            <a:custGeom>
              <a:avLst/>
              <a:gdLst>
                <a:gd name="T0" fmla="*/ 9410 w 9792"/>
                <a:gd name="T1" fmla="*/ 0 h 6452"/>
                <a:gd name="T2" fmla="*/ 0 w 9792"/>
                <a:gd name="T3" fmla="*/ 0 h 6452"/>
                <a:gd name="T4" fmla="*/ 0 w 9792"/>
                <a:gd name="T5" fmla="*/ 5845 h 6452"/>
                <a:gd name="T6" fmla="*/ 607 w 9792"/>
                <a:gd name="T7" fmla="*/ 6452 h 6452"/>
                <a:gd name="T8" fmla="*/ 9185 w 9792"/>
                <a:gd name="T9" fmla="*/ 6452 h 6452"/>
                <a:gd name="T10" fmla="*/ 9792 w 9792"/>
                <a:gd name="T11" fmla="*/ 5845 h 6452"/>
                <a:gd name="T12" fmla="*/ 9792 w 9792"/>
                <a:gd name="T13" fmla="*/ 558 h 6452"/>
                <a:gd name="T14" fmla="*/ 9410 w 9792"/>
                <a:gd name="T15" fmla="*/ 0 h 6452"/>
                <a:gd name="T16" fmla="*/ 6140 w 9792"/>
                <a:gd name="T17" fmla="*/ 2937 h 6452"/>
                <a:gd name="T18" fmla="*/ 4406 w 9792"/>
                <a:gd name="T19" fmla="*/ 5415 h 6452"/>
                <a:gd name="T20" fmla="*/ 4338 w 9792"/>
                <a:gd name="T21" fmla="*/ 5454 h 6452"/>
                <a:gd name="T22" fmla="*/ 4299 w 9792"/>
                <a:gd name="T23" fmla="*/ 5444 h 6452"/>
                <a:gd name="T24" fmla="*/ 4260 w 9792"/>
                <a:gd name="T25" fmla="*/ 5346 h 6452"/>
                <a:gd name="T26" fmla="*/ 4710 w 9792"/>
                <a:gd name="T27" fmla="*/ 3867 h 6452"/>
                <a:gd name="T28" fmla="*/ 3701 w 9792"/>
                <a:gd name="T29" fmla="*/ 3867 h 6452"/>
                <a:gd name="T30" fmla="*/ 3623 w 9792"/>
                <a:gd name="T31" fmla="*/ 3818 h 6452"/>
                <a:gd name="T32" fmla="*/ 3633 w 9792"/>
                <a:gd name="T33" fmla="*/ 3730 h 6452"/>
                <a:gd name="T34" fmla="*/ 5317 w 9792"/>
                <a:gd name="T35" fmla="*/ 1282 h 6452"/>
                <a:gd name="T36" fmla="*/ 5386 w 9792"/>
                <a:gd name="T37" fmla="*/ 1243 h 6452"/>
                <a:gd name="T38" fmla="*/ 5425 w 9792"/>
                <a:gd name="T39" fmla="*/ 1253 h 6452"/>
                <a:gd name="T40" fmla="*/ 5464 w 9792"/>
                <a:gd name="T41" fmla="*/ 1351 h 6452"/>
                <a:gd name="T42" fmla="*/ 5033 w 9792"/>
                <a:gd name="T43" fmla="*/ 2800 h 6452"/>
                <a:gd name="T44" fmla="*/ 6071 w 9792"/>
                <a:gd name="T45" fmla="*/ 2800 h 6452"/>
                <a:gd name="T46" fmla="*/ 6159 w 9792"/>
                <a:gd name="T47" fmla="*/ 2888 h 6452"/>
                <a:gd name="T48" fmla="*/ 6140 w 9792"/>
                <a:gd name="T49" fmla="*/ 2937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92" h="6452">
                  <a:moveTo>
                    <a:pt x="9410" y="0"/>
                  </a:moveTo>
                  <a:lnTo>
                    <a:pt x="0" y="0"/>
                  </a:lnTo>
                  <a:lnTo>
                    <a:pt x="0" y="5845"/>
                  </a:lnTo>
                  <a:cubicBezTo>
                    <a:pt x="0" y="6178"/>
                    <a:pt x="274" y="6452"/>
                    <a:pt x="607" y="6452"/>
                  </a:cubicBezTo>
                  <a:lnTo>
                    <a:pt x="9185" y="6452"/>
                  </a:lnTo>
                  <a:cubicBezTo>
                    <a:pt x="9518" y="6452"/>
                    <a:pt x="9792" y="6178"/>
                    <a:pt x="9792" y="5845"/>
                  </a:cubicBezTo>
                  <a:lnTo>
                    <a:pt x="9792" y="558"/>
                  </a:lnTo>
                  <a:cubicBezTo>
                    <a:pt x="9792" y="313"/>
                    <a:pt x="9635" y="97"/>
                    <a:pt x="9410" y="0"/>
                  </a:cubicBezTo>
                  <a:close/>
                  <a:moveTo>
                    <a:pt x="6140" y="2937"/>
                  </a:moveTo>
                  <a:lnTo>
                    <a:pt x="4406" y="5415"/>
                  </a:lnTo>
                  <a:cubicBezTo>
                    <a:pt x="4387" y="5434"/>
                    <a:pt x="4367" y="5454"/>
                    <a:pt x="4338" y="5454"/>
                  </a:cubicBezTo>
                  <a:cubicBezTo>
                    <a:pt x="4328" y="5454"/>
                    <a:pt x="4309" y="5454"/>
                    <a:pt x="4299" y="5444"/>
                  </a:cubicBezTo>
                  <a:cubicBezTo>
                    <a:pt x="4260" y="5424"/>
                    <a:pt x="4240" y="5385"/>
                    <a:pt x="4260" y="5346"/>
                  </a:cubicBezTo>
                  <a:lnTo>
                    <a:pt x="4710" y="3867"/>
                  </a:lnTo>
                  <a:lnTo>
                    <a:pt x="3701" y="3867"/>
                  </a:lnTo>
                  <a:cubicBezTo>
                    <a:pt x="3672" y="3867"/>
                    <a:pt x="3643" y="3848"/>
                    <a:pt x="3623" y="3818"/>
                  </a:cubicBezTo>
                  <a:cubicBezTo>
                    <a:pt x="3613" y="3789"/>
                    <a:pt x="3613" y="3760"/>
                    <a:pt x="3633" y="3730"/>
                  </a:cubicBezTo>
                  <a:lnTo>
                    <a:pt x="5317" y="1282"/>
                  </a:lnTo>
                  <a:cubicBezTo>
                    <a:pt x="5337" y="1263"/>
                    <a:pt x="5356" y="1243"/>
                    <a:pt x="5386" y="1243"/>
                  </a:cubicBezTo>
                  <a:cubicBezTo>
                    <a:pt x="5395" y="1243"/>
                    <a:pt x="5405" y="1243"/>
                    <a:pt x="5425" y="1253"/>
                  </a:cubicBezTo>
                  <a:cubicBezTo>
                    <a:pt x="5464" y="1273"/>
                    <a:pt x="5484" y="1312"/>
                    <a:pt x="5464" y="1351"/>
                  </a:cubicBezTo>
                  <a:lnTo>
                    <a:pt x="5033" y="2800"/>
                  </a:lnTo>
                  <a:lnTo>
                    <a:pt x="6071" y="2800"/>
                  </a:lnTo>
                  <a:cubicBezTo>
                    <a:pt x="6120" y="2800"/>
                    <a:pt x="6159" y="2839"/>
                    <a:pt x="6159" y="2888"/>
                  </a:cubicBezTo>
                  <a:cubicBezTo>
                    <a:pt x="6159" y="2908"/>
                    <a:pt x="6149" y="2918"/>
                    <a:pt x="6140" y="2937"/>
                  </a:cubicBezTo>
                  <a:close/>
                </a:path>
              </a:pathLst>
            </a:custGeom>
            <a:solidFill>
              <a:srgbClr val="59B4D9"/>
            </a:solidFill>
            <a:ln w="0">
              <a:noFill/>
              <a:prstDash val="solid"/>
              <a:round/>
              <a:headEnd/>
              <a:tailEnd/>
            </a:ln>
          </p:spPr>
          <p:txBody>
            <a:bodyPr vert="horz" wrap="square" lIns="77717" tIns="38858" rIns="77717" bIns="38858" numCol="1" anchor="t" anchorCtr="0" compatLnSpc="1">
              <a:prstTxWarp prst="textNoShape">
                <a:avLst/>
              </a:prstTxWarp>
            </a:bodyPr>
            <a:lstStyle/>
            <a:p>
              <a:pPr defTabSz="777149">
                <a:defRPr/>
              </a:pPr>
              <a:endParaRPr lang="en-US" sz="1530" kern="0"/>
            </a:p>
          </p:txBody>
        </p:sp>
      </p:grpSp>
      <p:grpSp>
        <p:nvGrpSpPr>
          <p:cNvPr id="41" name="Group 40"/>
          <p:cNvGrpSpPr/>
          <p:nvPr/>
        </p:nvGrpSpPr>
        <p:grpSpPr>
          <a:xfrm>
            <a:off x="3098890" y="3481476"/>
            <a:ext cx="569476" cy="422141"/>
            <a:chOff x="1358900" y="3878263"/>
            <a:chExt cx="1638300" cy="1214438"/>
          </a:xfrm>
        </p:grpSpPr>
        <p:sp>
          <p:nvSpPr>
            <p:cNvPr id="42" name="Freeform 41"/>
            <p:cNvSpPr>
              <a:spLocks/>
            </p:cNvSpPr>
            <p:nvPr/>
          </p:nvSpPr>
          <p:spPr bwMode="auto">
            <a:xfrm>
              <a:off x="1376363" y="3897313"/>
              <a:ext cx="1606550" cy="1179513"/>
            </a:xfrm>
            <a:custGeom>
              <a:avLst/>
              <a:gdLst>
                <a:gd name="T0" fmla="*/ 5241 w 15187"/>
                <a:gd name="T1" fmla="*/ 9710 h 11142"/>
                <a:gd name="T2" fmla="*/ 5233 w 15187"/>
                <a:gd name="T3" fmla="*/ 9178 h 11142"/>
                <a:gd name="T4" fmla="*/ 4434 w 15187"/>
                <a:gd name="T5" fmla="*/ 9449 h 11142"/>
                <a:gd name="T6" fmla="*/ 3641 w 15187"/>
                <a:gd name="T7" fmla="*/ 11126 h 11142"/>
                <a:gd name="T8" fmla="*/ 1789 w 15187"/>
                <a:gd name="T9" fmla="*/ 10455 h 11142"/>
                <a:gd name="T10" fmla="*/ 1450 w 15187"/>
                <a:gd name="T11" fmla="*/ 9774 h 11142"/>
                <a:gd name="T12" fmla="*/ 225 w 15187"/>
                <a:gd name="T13" fmla="*/ 8805 h 11142"/>
                <a:gd name="T14" fmla="*/ 275 w 15187"/>
                <a:gd name="T15" fmla="*/ 8036 h 11142"/>
                <a:gd name="T16" fmla="*/ 1064 w 15187"/>
                <a:gd name="T17" fmla="*/ 5894 h 11142"/>
                <a:gd name="T18" fmla="*/ 587 w 15187"/>
                <a:gd name="T19" fmla="*/ 5637 h 11142"/>
                <a:gd name="T20" fmla="*/ 0 w 15187"/>
                <a:gd name="T21" fmla="*/ 4241 h 11142"/>
                <a:gd name="T22" fmla="*/ 737 w 15187"/>
                <a:gd name="T23" fmla="*/ 3467 h 11142"/>
                <a:gd name="T24" fmla="*/ 967 w 15187"/>
                <a:gd name="T25" fmla="*/ 3962 h 11142"/>
                <a:gd name="T26" fmla="*/ 1235 w 15187"/>
                <a:gd name="T27" fmla="*/ 4658 h 11142"/>
                <a:gd name="T28" fmla="*/ 2180 w 15187"/>
                <a:gd name="T29" fmla="*/ 3525 h 11142"/>
                <a:gd name="T30" fmla="*/ 4772 w 15187"/>
                <a:gd name="T31" fmla="*/ 2368 h 11142"/>
                <a:gd name="T32" fmla="*/ 4796 w 15187"/>
                <a:gd name="T33" fmla="*/ 2366 h 11142"/>
                <a:gd name="T34" fmla="*/ 5902 w 15187"/>
                <a:gd name="T35" fmla="*/ 1584 h 11142"/>
                <a:gd name="T36" fmla="*/ 7475 w 15187"/>
                <a:gd name="T37" fmla="*/ 320 h 11142"/>
                <a:gd name="T38" fmla="*/ 10463 w 15187"/>
                <a:gd name="T39" fmla="*/ 444 h 11142"/>
                <a:gd name="T40" fmla="*/ 12229 w 15187"/>
                <a:gd name="T41" fmla="*/ 2322 h 11142"/>
                <a:gd name="T42" fmla="*/ 11919 w 15187"/>
                <a:gd name="T43" fmla="*/ 2784 h 11142"/>
                <a:gd name="T44" fmla="*/ 12748 w 15187"/>
                <a:gd name="T45" fmla="*/ 1952 h 11142"/>
                <a:gd name="T46" fmla="*/ 12808 w 15187"/>
                <a:gd name="T47" fmla="*/ 1312 h 11142"/>
                <a:gd name="T48" fmla="*/ 14117 w 15187"/>
                <a:gd name="T49" fmla="*/ 374 h 11142"/>
                <a:gd name="T50" fmla="*/ 15054 w 15187"/>
                <a:gd name="T51" fmla="*/ 1820 h 11142"/>
                <a:gd name="T52" fmla="*/ 15074 w 15187"/>
                <a:gd name="T53" fmla="*/ 4582 h 11142"/>
                <a:gd name="T54" fmla="*/ 13760 w 15187"/>
                <a:gd name="T55" fmla="*/ 6707 h 11142"/>
                <a:gd name="T56" fmla="*/ 11787 w 15187"/>
                <a:gd name="T57" fmla="*/ 6939 h 11142"/>
                <a:gd name="T58" fmla="*/ 11079 w 15187"/>
                <a:gd name="T59" fmla="*/ 7951 h 11142"/>
                <a:gd name="T60" fmla="*/ 9991 w 15187"/>
                <a:gd name="T61" fmla="*/ 7940 h 11142"/>
                <a:gd name="T62" fmla="*/ 9225 w 15187"/>
                <a:gd name="T63" fmla="*/ 7666 h 11142"/>
                <a:gd name="T64" fmla="*/ 9246 w 15187"/>
                <a:gd name="T65" fmla="*/ 7826 h 11142"/>
                <a:gd name="T66" fmla="*/ 9561 w 15187"/>
                <a:gd name="T67" fmla="*/ 8267 h 11142"/>
                <a:gd name="T68" fmla="*/ 9893 w 15187"/>
                <a:gd name="T69" fmla="*/ 9776 h 11142"/>
                <a:gd name="T70" fmla="*/ 9523 w 15187"/>
                <a:gd name="T71" fmla="*/ 10699 h 11142"/>
                <a:gd name="T72" fmla="*/ 8033 w 15187"/>
                <a:gd name="T73" fmla="*/ 10573 h 11142"/>
                <a:gd name="T74" fmla="*/ 7942 w 15187"/>
                <a:gd name="T75" fmla="*/ 10378 h 11142"/>
                <a:gd name="T76" fmla="*/ 7218 w 15187"/>
                <a:gd name="T77" fmla="*/ 10650 h 11142"/>
                <a:gd name="T78" fmla="*/ 5285 w 15187"/>
                <a:gd name="T79" fmla="*/ 10028 h 1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87" h="11142">
                  <a:moveTo>
                    <a:pt x="5285" y="10028"/>
                  </a:moveTo>
                  <a:lnTo>
                    <a:pt x="5241" y="9710"/>
                  </a:lnTo>
                  <a:lnTo>
                    <a:pt x="5370" y="9432"/>
                  </a:lnTo>
                  <a:lnTo>
                    <a:pt x="5233" y="9178"/>
                  </a:lnTo>
                  <a:lnTo>
                    <a:pt x="4621" y="9040"/>
                  </a:lnTo>
                  <a:lnTo>
                    <a:pt x="4434" y="9449"/>
                  </a:lnTo>
                  <a:lnTo>
                    <a:pt x="3963" y="10867"/>
                  </a:lnTo>
                  <a:lnTo>
                    <a:pt x="3641" y="11126"/>
                  </a:lnTo>
                  <a:lnTo>
                    <a:pt x="2596" y="10940"/>
                  </a:lnTo>
                  <a:lnTo>
                    <a:pt x="1789" y="10455"/>
                  </a:lnTo>
                  <a:lnTo>
                    <a:pt x="1960" y="9717"/>
                  </a:lnTo>
                  <a:lnTo>
                    <a:pt x="1450" y="9774"/>
                  </a:lnTo>
                  <a:lnTo>
                    <a:pt x="575" y="9268"/>
                  </a:lnTo>
                  <a:lnTo>
                    <a:pt x="225" y="8805"/>
                  </a:lnTo>
                  <a:lnTo>
                    <a:pt x="214" y="8787"/>
                  </a:lnTo>
                  <a:lnTo>
                    <a:pt x="275" y="8036"/>
                  </a:lnTo>
                  <a:lnTo>
                    <a:pt x="1041" y="7093"/>
                  </a:lnTo>
                  <a:lnTo>
                    <a:pt x="1064" y="5894"/>
                  </a:lnTo>
                  <a:lnTo>
                    <a:pt x="902" y="5720"/>
                  </a:lnTo>
                  <a:lnTo>
                    <a:pt x="587" y="5637"/>
                  </a:lnTo>
                  <a:lnTo>
                    <a:pt x="95" y="4814"/>
                  </a:lnTo>
                  <a:lnTo>
                    <a:pt x="0" y="4241"/>
                  </a:lnTo>
                  <a:lnTo>
                    <a:pt x="725" y="3473"/>
                  </a:lnTo>
                  <a:lnTo>
                    <a:pt x="737" y="3467"/>
                  </a:lnTo>
                  <a:lnTo>
                    <a:pt x="1357" y="3094"/>
                  </a:lnTo>
                  <a:lnTo>
                    <a:pt x="967" y="3962"/>
                  </a:lnTo>
                  <a:lnTo>
                    <a:pt x="958" y="4542"/>
                  </a:lnTo>
                  <a:lnTo>
                    <a:pt x="1235" y="4658"/>
                  </a:lnTo>
                  <a:lnTo>
                    <a:pt x="1557" y="4271"/>
                  </a:lnTo>
                  <a:lnTo>
                    <a:pt x="2180" y="3525"/>
                  </a:lnTo>
                  <a:lnTo>
                    <a:pt x="3357" y="2764"/>
                  </a:lnTo>
                  <a:lnTo>
                    <a:pt x="4772" y="2368"/>
                  </a:lnTo>
                  <a:lnTo>
                    <a:pt x="4775" y="2368"/>
                  </a:lnTo>
                  <a:lnTo>
                    <a:pt x="4796" y="2366"/>
                  </a:lnTo>
                  <a:lnTo>
                    <a:pt x="5235" y="2245"/>
                  </a:lnTo>
                  <a:lnTo>
                    <a:pt x="5902" y="1584"/>
                  </a:lnTo>
                  <a:lnTo>
                    <a:pt x="6314" y="1487"/>
                  </a:lnTo>
                  <a:lnTo>
                    <a:pt x="7475" y="320"/>
                  </a:lnTo>
                  <a:lnTo>
                    <a:pt x="9153" y="0"/>
                  </a:lnTo>
                  <a:lnTo>
                    <a:pt x="10463" y="444"/>
                  </a:lnTo>
                  <a:lnTo>
                    <a:pt x="11733" y="1687"/>
                  </a:lnTo>
                  <a:lnTo>
                    <a:pt x="12229" y="2322"/>
                  </a:lnTo>
                  <a:lnTo>
                    <a:pt x="12086" y="2641"/>
                  </a:lnTo>
                  <a:lnTo>
                    <a:pt x="11919" y="2784"/>
                  </a:lnTo>
                  <a:lnTo>
                    <a:pt x="12928" y="3514"/>
                  </a:lnTo>
                  <a:lnTo>
                    <a:pt x="12748" y="1952"/>
                  </a:lnTo>
                  <a:lnTo>
                    <a:pt x="12797" y="1323"/>
                  </a:lnTo>
                  <a:lnTo>
                    <a:pt x="12808" y="1312"/>
                  </a:lnTo>
                  <a:lnTo>
                    <a:pt x="14099" y="374"/>
                  </a:lnTo>
                  <a:lnTo>
                    <a:pt x="14117" y="374"/>
                  </a:lnTo>
                  <a:lnTo>
                    <a:pt x="14715" y="690"/>
                  </a:lnTo>
                  <a:lnTo>
                    <a:pt x="15054" y="1820"/>
                  </a:lnTo>
                  <a:lnTo>
                    <a:pt x="15187" y="2929"/>
                  </a:lnTo>
                  <a:lnTo>
                    <a:pt x="15074" y="4582"/>
                  </a:lnTo>
                  <a:lnTo>
                    <a:pt x="14612" y="5722"/>
                  </a:lnTo>
                  <a:lnTo>
                    <a:pt x="13760" y="6707"/>
                  </a:lnTo>
                  <a:lnTo>
                    <a:pt x="12558" y="7029"/>
                  </a:lnTo>
                  <a:lnTo>
                    <a:pt x="11787" y="6939"/>
                  </a:lnTo>
                  <a:lnTo>
                    <a:pt x="11439" y="7550"/>
                  </a:lnTo>
                  <a:lnTo>
                    <a:pt x="11079" y="7951"/>
                  </a:lnTo>
                  <a:lnTo>
                    <a:pt x="10469" y="8057"/>
                  </a:lnTo>
                  <a:lnTo>
                    <a:pt x="9991" y="7940"/>
                  </a:lnTo>
                  <a:lnTo>
                    <a:pt x="9483" y="7596"/>
                  </a:lnTo>
                  <a:lnTo>
                    <a:pt x="9225" y="7666"/>
                  </a:lnTo>
                  <a:lnTo>
                    <a:pt x="9222" y="7674"/>
                  </a:lnTo>
                  <a:lnTo>
                    <a:pt x="9246" y="7826"/>
                  </a:lnTo>
                  <a:lnTo>
                    <a:pt x="9489" y="8150"/>
                  </a:lnTo>
                  <a:lnTo>
                    <a:pt x="9561" y="8267"/>
                  </a:lnTo>
                  <a:lnTo>
                    <a:pt x="9838" y="8848"/>
                  </a:lnTo>
                  <a:lnTo>
                    <a:pt x="9893" y="9776"/>
                  </a:lnTo>
                  <a:lnTo>
                    <a:pt x="10032" y="10435"/>
                  </a:lnTo>
                  <a:lnTo>
                    <a:pt x="9523" y="10699"/>
                  </a:lnTo>
                  <a:lnTo>
                    <a:pt x="8339" y="10696"/>
                  </a:lnTo>
                  <a:lnTo>
                    <a:pt x="8033" y="10573"/>
                  </a:lnTo>
                  <a:lnTo>
                    <a:pt x="8018" y="10556"/>
                  </a:lnTo>
                  <a:lnTo>
                    <a:pt x="7942" y="10378"/>
                  </a:lnTo>
                  <a:lnTo>
                    <a:pt x="7674" y="10271"/>
                  </a:lnTo>
                  <a:lnTo>
                    <a:pt x="7218" y="10650"/>
                  </a:lnTo>
                  <a:lnTo>
                    <a:pt x="6386" y="11142"/>
                  </a:lnTo>
                  <a:lnTo>
                    <a:pt x="5285" y="10028"/>
                  </a:lnTo>
                  <a:close/>
                </a:path>
              </a:pathLst>
            </a:custGeom>
            <a:solidFill>
              <a:srgbClr val="FA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777149">
                <a:defRPr/>
              </a:pPr>
              <a:endParaRPr lang="en-US" sz="1530" kern="0"/>
            </a:p>
          </p:txBody>
        </p:sp>
        <p:sp>
          <p:nvSpPr>
            <p:cNvPr id="43" name="Freeform 42"/>
            <p:cNvSpPr>
              <a:spLocks/>
            </p:cNvSpPr>
            <p:nvPr/>
          </p:nvSpPr>
          <p:spPr bwMode="auto">
            <a:xfrm>
              <a:off x="1376363" y="4618038"/>
              <a:ext cx="246062" cy="330200"/>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777149">
                <a:defRPr/>
              </a:pPr>
              <a:endParaRPr lang="en-US" sz="1530" kern="0"/>
            </a:p>
          </p:txBody>
        </p:sp>
        <p:sp>
          <p:nvSpPr>
            <p:cNvPr id="44" name="Freeform 43"/>
            <p:cNvSpPr>
              <a:spLocks/>
            </p:cNvSpPr>
            <p:nvPr/>
          </p:nvSpPr>
          <p:spPr bwMode="auto">
            <a:xfrm>
              <a:off x="2203450" y="4699000"/>
              <a:ext cx="254000" cy="346075"/>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777149">
                <a:defRPr/>
              </a:pPr>
              <a:endParaRPr lang="en-US" sz="1530" kern="0"/>
            </a:p>
          </p:txBody>
        </p:sp>
        <p:sp>
          <p:nvSpPr>
            <p:cNvPr id="45" name="Freeform 44"/>
            <p:cNvSpPr>
              <a:spLocks noEditPoints="1"/>
            </p:cNvSpPr>
            <p:nvPr/>
          </p:nvSpPr>
          <p:spPr bwMode="auto">
            <a:xfrm>
              <a:off x="1358900" y="3878263"/>
              <a:ext cx="1638300" cy="121443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777149">
                <a:defRPr/>
              </a:pPr>
              <a:endParaRPr lang="en-US" sz="1530" kern="0"/>
            </a:p>
          </p:txBody>
        </p:sp>
        <p:sp>
          <p:nvSpPr>
            <p:cNvPr id="46" name="Freeform 45"/>
            <p:cNvSpPr>
              <a:spLocks/>
            </p:cNvSpPr>
            <p:nvPr/>
          </p:nvSpPr>
          <p:spPr bwMode="auto">
            <a:xfrm>
              <a:off x="1971675" y="4108450"/>
              <a:ext cx="220662" cy="225425"/>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777149">
                <a:defRPr/>
              </a:pPr>
              <a:endParaRPr lang="en-US" sz="1530" kern="0"/>
            </a:p>
          </p:txBody>
        </p:sp>
      </p:grpSp>
      <p:sp>
        <p:nvSpPr>
          <p:cNvPr id="5" name="Rectangle 4"/>
          <p:cNvSpPr/>
          <p:nvPr/>
        </p:nvSpPr>
        <p:spPr>
          <a:xfrm>
            <a:off x="6035359" y="1394165"/>
            <a:ext cx="274317" cy="2138577"/>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41188" y="2452938"/>
            <a:ext cx="274317" cy="1253454"/>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510041" y="2674311"/>
            <a:ext cx="274317" cy="1400506"/>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953395" y="4326580"/>
            <a:ext cx="274317" cy="118233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32536" y="1331098"/>
            <a:ext cx="2994627" cy="826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b="1" dirty="0">
                <a:solidFill>
                  <a:prstClr val="white"/>
                </a:solidFill>
              </a:rPr>
              <a:t>PERIMETER LEVEL SECURITY</a:t>
            </a:r>
          </a:p>
          <a:p>
            <a:pPr lvl="0"/>
            <a:r>
              <a:rPr lang="en-US" sz="1400" dirty="0">
                <a:solidFill>
                  <a:prstClr val="white"/>
                </a:solidFill>
                <a:latin typeface="Segoe UI Light"/>
              </a:rPr>
              <a:t>Virtual Network</a:t>
            </a:r>
          </a:p>
          <a:p>
            <a:pPr lvl="0"/>
            <a:r>
              <a:rPr lang="en-US" sz="1400" dirty="0">
                <a:solidFill>
                  <a:prstClr val="white"/>
                </a:solidFill>
                <a:latin typeface="Segoe UI Light"/>
              </a:rPr>
              <a:t>Network Security (i.e. Firewalls)</a:t>
            </a:r>
          </a:p>
          <a:p>
            <a:pPr lvl="0"/>
            <a:r>
              <a:rPr lang="en-US" sz="1400" dirty="0">
                <a:solidFill>
                  <a:prstClr val="white"/>
                </a:solidFill>
                <a:latin typeface="Segoe UI Light"/>
              </a:rPr>
              <a:t>Gateway</a:t>
            </a:r>
          </a:p>
        </p:txBody>
      </p:sp>
      <p:sp>
        <p:nvSpPr>
          <p:cNvPr id="51" name="Rectangle 50"/>
          <p:cNvSpPr/>
          <p:nvPr/>
        </p:nvSpPr>
        <p:spPr>
          <a:xfrm>
            <a:off x="7246926" y="2433996"/>
            <a:ext cx="2080237" cy="826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AUTHENTICATION</a:t>
            </a:r>
          </a:p>
          <a:p>
            <a:r>
              <a:rPr lang="en-US" sz="1400" dirty="0">
                <a:solidFill>
                  <a:schemeClr val="bg1"/>
                </a:solidFill>
              </a:rPr>
              <a:t>Azure Active Directory</a:t>
            </a:r>
          </a:p>
          <a:p>
            <a:r>
              <a:rPr lang="en-US" sz="1400" dirty="0">
                <a:solidFill>
                  <a:schemeClr val="bg1"/>
                </a:solidFill>
              </a:rPr>
              <a:t>Kerberos</a:t>
            </a:r>
          </a:p>
        </p:txBody>
      </p:sp>
      <p:sp>
        <p:nvSpPr>
          <p:cNvPr id="52" name="Rectangle 51"/>
          <p:cNvSpPr/>
          <p:nvPr/>
        </p:nvSpPr>
        <p:spPr>
          <a:xfrm>
            <a:off x="9784358" y="2649189"/>
            <a:ext cx="2474898" cy="826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AUTHORIZATION</a:t>
            </a:r>
          </a:p>
          <a:p>
            <a:r>
              <a:rPr lang="en-US" sz="1400" dirty="0">
                <a:solidFill>
                  <a:schemeClr val="bg1"/>
                </a:solidFill>
              </a:rPr>
              <a:t>Role-Based Access Control</a:t>
            </a:r>
          </a:p>
          <a:p>
            <a:r>
              <a:rPr lang="en-US" sz="1400" dirty="0">
                <a:solidFill>
                  <a:schemeClr val="bg1"/>
                </a:solidFill>
              </a:rPr>
              <a:t>Hive policies</a:t>
            </a:r>
          </a:p>
          <a:p>
            <a:r>
              <a:rPr lang="en-US" sz="1400" dirty="0" err="1">
                <a:solidFill>
                  <a:schemeClr val="bg1"/>
                </a:solidFill>
              </a:rPr>
              <a:t>HBase</a:t>
            </a:r>
            <a:r>
              <a:rPr lang="en-US" sz="1400" dirty="0">
                <a:solidFill>
                  <a:schemeClr val="bg1"/>
                </a:solidFill>
              </a:rPr>
              <a:t> policies</a:t>
            </a:r>
          </a:p>
          <a:p>
            <a:r>
              <a:rPr lang="en-US" sz="1400" dirty="0">
                <a:solidFill>
                  <a:schemeClr val="bg1"/>
                </a:solidFill>
              </a:rPr>
              <a:t>File and Folder level ACLS</a:t>
            </a:r>
          </a:p>
        </p:txBody>
      </p:sp>
      <p:sp>
        <p:nvSpPr>
          <p:cNvPr id="53" name="Rectangle 52"/>
          <p:cNvSpPr/>
          <p:nvPr/>
        </p:nvSpPr>
        <p:spPr>
          <a:xfrm>
            <a:off x="8229895" y="4772548"/>
            <a:ext cx="2994627" cy="826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latin typeface="Segoe UI" panose="020B0502040204020203" pitchFamily="34" charset="0"/>
                <a:cs typeface="Segoe UI" panose="020B0502040204020203" pitchFamily="34" charset="0"/>
              </a:rPr>
              <a:t>DATA SECURITY</a:t>
            </a:r>
          </a:p>
          <a:p>
            <a:r>
              <a:rPr lang="en-US" sz="1400" dirty="0">
                <a:solidFill>
                  <a:schemeClr val="bg1"/>
                </a:solidFill>
              </a:rPr>
              <a:t>Encryption on-the-wire</a:t>
            </a:r>
          </a:p>
          <a:p>
            <a:r>
              <a:rPr lang="en-US" sz="1400" dirty="0">
                <a:solidFill>
                  <a:schemeClr val="bg1"/>
                </a:solidFill>
              </a:rPr>
              <a:t>Encryption at Rest</a:t>
            </a:r>
          </a:p>
        </p:txBody>
      </p:sp>
      <p:sp>
        <p:nvSpPr>
          <p:cNvPr id="54" name="Rectangle 53"/>
          <p:cNvSpPr/>
          <p:nvPr/>
        </p:nvSpPr>
        <p:spPr>
          <a:xfrm>
            <a:off x="5539172" y="3279011"/>
            <a:ext cx="762606" cy="1047569"/>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80987" y="3532742"/>
            <a:ext cx="2034517" cy="793839"/>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006671" y="3820213"/>
            <a:ext cx="4686247" cy="251936"/>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823794" y="4063774"/>
            <a:ext cx="3406102" cy="27507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434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a:grpSpLocks noChangeAspect="1"/>
          </p:cNvGrpSpPr>
          <p:nvPr/>
        </p:nvGrpSpPr>
        <p:grpSpPr>
          <a:xfrm>
            <a:off x="3162757" y="2840356"/>
            <a:ext cx="6110961" cy="1313813"/>
            <a:chOff x="3440113" y="6411913"/>
            <a:chExt cx="4489450" cy="965200"/>
          </a:xfrm>
        </p:grpSpPr>
        <p:sp>
          <p:nvSpPr>
            <p:cNvPr id="3" name="Freeform 5"/>
            <p:cNvSpPr>
              <a:spLocks noEditPoints="1"/>
            </p:cNvSpPr>
            <p:nvPr userDrawn="1"/>
          </p:nvSpPr>
          <p:spPr bwMode="auto">
            <a:xfrm>
              <a:off x="4684713" y="6562725"/>
              <a:ext cx="3244850" cy="631825"/>
            </a:xfrm>
            <a:custGeom>
              <a:avLst/>
              <a:gdLst>
                <a:gd name="T0" fmla="*/ 6991 w 7809"/>
                <a:gd name="T1" fmla="*/ 1485 h 1509"/>
                <a:gd name="T2" fmla="*/ 6589 w 7809"/>
                <a:gd name="T3" fmla="*/ 684 h 1509"/>
                <a:gd name="T4" fmla="*/ 6755 w 7809"/>
                <a:gd name="T5" fmla="*/ 356 h 1509"/>
                <a:gd name="T6" fmla="*/ 7193 w 7809"/>
                <a:gd name="T7" fmla="*/ 4 h 1509"/>
                <a:gd name="T8" fmla="*/ 7210 w 7809"/>
                <a:gd name="T9" fmla="*/ 202 h 1509"/>
                <a:gd name="T10" fmla="*/ 6991 w 7809"/>
                <a:gd name="T11" fmla="*/ 374 h 1509"/>
                <a:gd name="T12" fmla="*/ 7339 w 7809"/>
                <a:gd name="T13" fmla="*/ 271 h 1509"/>
                <a:gd name="T14" fmla="*/ 7809 w 7809"/>
                <a:gd name="T15" fmla="*/ 494 h 1509"/>
                <a:gd name="T16" fmla="*/ 7573 w 7809"/>
                <a:gd name="T17" fmla="*/ 1148 h 1509"/>
                <a:gd name="T18" fmla="*/ 7760 w 7809"/>
                <a:gd name="T19" fmla="*/ 1305 h 1509"/>
                <a:gd name="T20" fmla="*/ 7735 w 7809"/>
                <a:gd name="T21" fmla="*/ 1498 h 1509"/>
                <a:gd name="T22" fmla="*/ 7339 w 7809"/>
                <a:gd name="T23" fmla="*/ 1193 h 1509"/>
                <a:gd name="T24" fmla="*/ 5860 w 7809"/>
                <a:gd name="T25" fmla="*/ 1233 h 1509"/>
                <a:gd name="T26" fmla="*/ 6322 w 7809"/>
                <a:gd name="T27" fmla="*/ 990 h 1509"/>
                <a:gd name="T28" fmla="*/ 5861 w 7809"/>
                <a:gd name="T29" fmla="*/ 752 h 1509"/>
                <a:gd name="T30" fmla="*/ 5686 w 7809"/>
                <a:gd name="T31" fmla="*/ 614 h 1509"/>
                <a:gd name="T32" fmla="*/ 6565 w 7809"/>
                <a:gd name="T33" fmla="*/ 982 h 1509"/>
                <a:gd name="T34" fmla="*/ 5682 w 7809"/>
                <a:gd name="T35" fmla="*/ 1373 h 1509"/>
                <a:gd name="T36" fmla="*/ 5053 w 7809"/>
                <a:gd name="T37" fmla="*/ 832 h 1509"/>
                <a:gd name="T38" fmla="*/ 5447 w 7809"/>
                <a:gd name="T39" fmla="*/ 1199 h 1509"/>
                <a:gd name="T40" fmla="*/ 4912 w 7809"/>
                <a:gd name="T41" fmla="*/ 1494 h 1509"/>
                <a:gd name="T42" fmla="*/ 4922 w 7809"/>
                <a:gd name="T43" fmla="*/ 1297 h 1509"/>
                <a:gd name="T44" fmla="*/ 5209 w 7809"/>
                <a:gd name="T45" fmla="*/ 1226 h 1509"/>
                <a:gd name="T46" fmla="*/ 4839 w 7809"/>
                <a:gd name="T47" fmla="*/ 947 h 1509"/>
                <a:gd name="T48" fmla="*/ 5168 w 7809"/>
                <a:gd name="T49" fmla="*/ 469 h 1509"/>
                <a:gd name="T50" fmla="*/ 5393 w 7809"/>
                <a:gd name="T51" fmla="*/ 732 h 1509"/>
                <a:gd name="T52" fmla="*/ 5059 w 7809"/>
                <a:gd name="T53" fmla="*/ 682 h 1509"/>
                <a:gd name="T54" fmla="*/ 3970 w 7809"/>
                <a:gd name="T55" fmla="*/ 1233 h 1509"/>
                <a:gd name="T56" fmla="*/ 4431 w 7809"/>
                <a:gd name="T57" fmla="*/ 990 h 1509"/>
                <a:gd name="T58" fmla="*/ 3970 w 7809"/>
                <a:gd name="T59" fmla="*/ 752 h 1509"/>
                <a:gd name="T60" fmla="*/ 3795 w 7809"/>
                <a:gd name="T61" fmla="*/ 614 h 1509"/>
                <a:gd name="T62" fmla="*/ 4674 w 7809"/>
                <a:gd name="T63" fmla="*/ 982 h 1509"/>
                <a:gd name="T64" fmla="*/ 3792 w 7809"/>
                <a:gd name="T65" fmla="*/ 1373 h 1509"/>
                <a:gd name="T66" fmla="*/ 3606 w 7809"/>
                <a:gd name="T67" fmla="*/ 481 h 1509"/>
                <a:gd name="T68" fmla="*/ 3590 w 7809"/>
                <a:gd name="T69" fmla="*/ 701 h 1509"/>
                <a:gd name="T70" fmla="*/ 3301 w 7809"/>
                <a:gd name="T71" fmla="*/ 984 h 1509"/>
                <a:gd name="T72" fmla="*/ 3067 w 7809"/>
                <a:gd name="T73" fmla="*/ 494 h 1509"/>
                <a:gd name="T74" fmla="*/ 3304 w 7809"/>
                <a:gd name="T75" fmla="*/ 650 h 1509"/>
                <a:gd name="T76" fmla="*/ 2661 w 7809"/>
                <a:gd name="T77" fmla="*/ 1315 h 1509"/>
                <a:gd name="T78" fmla="*/ 2892 w 7809"/>
                <a:gd name="T79" fmla="*/ 1444 h 1509"/>
                <a:gd name="T80" fmla="*/ 2254 w 7809"/>
                <a:gd name="T81" fmla="*/ 1370 h 1509"/>
                <a:gd name="T82" fmla="*/ 2653 w 7809"/>
                <a:gd name="T83" fmla="*/ 469 h 1509"/>
                <a:gd name="T84" fmla="*/ 2892 w 7809"/>
                <a:gd name="T85" fmla="*/ 748 h 1509"/>
                <a:gd name="T86" fmla="*/ 2444 w 7809"/>
                <a:gd name="T87" fmla="*/ 755 h 1509"/>
                <a:gd name="T88" fmla="*/ 2661 w 7809"/>
                <a:gd name="T89" fmla="*/ 1315 h 1509"/>
                <a:gd name="T90" fmla="*/ 1721 w 7809"/>
                <a:gd name="T91" fmla="*/ 494 h 1509"/>
                <a:gd name="T92" fmla="*/ 1696 w 7809"/>
                <a:gd name="T93" fmla="*/ 207 h 1509"/>
                <a:gd name="T94" fmla="*/ 1940 w 7809"/>
                <a:gd name="T95" fmla="*/ 111 h 1509"/>
                <a:gd name="T96" fmla="*/ 1838 w 7809"/>
                <a:gd name="T97" fmla="*/ 341 h 1509"/>
                <a:gd name="T98" fmla="*/ 1496 w 7809"/>
                <a:gd name="T99" fmla="*/ 102 h 1509"/>
                <a:gd name="T100" fmla="*/ 1256 w 7809"/>
                <a:gd name="T101" fmla="*/ 401 h 1509"/>
                <a:gd name="T102" fmla="*/ 664 w 7809"/>
                <a:gd name="T103" fmla="*/ 1485 h 1509"/>
                <a:gd name="T104" fmla="*/ 221 w 7809"/>
                <a:gd name="T105" fmla="*/ 1485 h 1509"/>
                <a:gd name="T106" fmla="*/ 344 w 7809"/>
                <a:gd name="T107" fmla="*/ 102 h 1509"/>
                <a:gd name="T108" fmla="*/ 1166 w 7809"/>
                <a:gd name="T109" fmla="*/ 10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09" h="1509">
                  <a:moveTo>
                    <a:pt x="7339" y="684"/>
                  </a:moveTo>
                  <a:lnTo>
                    <a:pt x="6991" y="684"/>
                  </a:lnTo>
                  <a:lnTo>
                    <a:pt x="6991" y="1485"/>
                  </a:lnTo>
                  <a:lnTo>
                    <a:pt x="6755" y="1485"/>
                  </a:lnTo>
                  <a:lnTo>
                    <a:pt x="6755" y="684"/>
                  </a:lnTo>
                  <a:lnTo>
                    <a:pt x="6589" y="684"/>
                  </a:lnTo>
                  <a:lnTo>
                    <a:pt x="6589" y="494"/>
                  </a:lnTo>
                  <a:lnTo>
                    <a:pt x="6755" y="494"/>
                  </a:lnTo>
                  <a:lnTo>
                    <a:pt x="6755" y="356"/>
                  </a:lnTo>
                  <a:cubicBezTo>
                    <a:pt x="6755" y="252"/>
                    <a:pt x="6789" y="166"/>
                    <a:pt x="6857" y="100"/>
                  </a:cubicBezTo>
                  <a:cubicBezTo>
                    <a:pt x="6925" y="33"/>
                    <a:pt x="7012" y="0"/>
                    <a:pt x="7118" y="0"/>
                  </a:cubicBezTo>
                  <a:cubicBezTo>
                    <a:pt x="7146" y="0"/>
                    <a:pt x="7171" y="1"/>
                    <a:pt x="7193" y="4"/>
                  </a:cubicBezTo>
                  <a:cubicBezTo>
                    <a:pt x="7215" y="7"/>
                    <a:pt x="7234" y="12"/>
                    <a:pt x="7251" y="17"/>
                  </a:cubicBezTo>
                  <a:lnTo>
                    <a:pt x="7251" y="219"/>
                  </a:lnTo>
                  <a:cubicBezTo>
                    <a:pt x="7243" y="214"/>
                    <a:pt x="7229" y="209"/>
                    <a:pt x="7210" y="202"/>
                  </a:cubicBezTo>
                  <a:cubicBezTo>
                    <a:pt x="7191" y="196"/>
                    <a:pt x="7169" y="193"/>
                    <a:pt x="7144" y="193"/>
                  </a:cubicBezTo>
                  <a:cubicBezTo>
                    <a:pt x="7095" y="193"/>
                    <a:pt x="7057" y="208"/>
                    <a:pt x="7031" y="239"/>
                  </a:cubicBezTo>
                  <a:cubicBezTo>
                    <a:pt x="7004" y="269"/>
                    <a:pt x="6991" y="314"/>
                    <a:pt x="6991" y="374"/>
                  </a:cubicBezTo>
                  <a:lnTo>
                    <a:pt x="6991" y="494"/>
                  </a:lnTo>
                  <a:lnTo>
                    <a:pt x="7339" y="494"/>
                  </a:lnTo>
                  <a:lnTo>
                    <a:pt x="7339" y="271"/>
                  </a:lnTo>
                  <a:lnTo>
                    <a:pt x="7573" y="200"/>
                  </a:lnTo>
                  <a:lnTo>
                    <a:pt x="7573" y="494"/>
                  </a:lnTo>
                  <a:lnTo>
                    <a:pt x="7809" y="494"/>
                  </a:lnTo>
                  <a:lnTo>
                    <a:pt x="7809" y="684"/>
                  </a:lnTo>
                  <a:lnTo>
                    <a:pt x="7573" y="684"/>
                  </a:lnTo>
                  <a:lnTo>
                    <a:pt x="7573" y="1148"/>
                  </a:lnTo>
                  <a:cubicBezTo>
                    <a:pt x="7573" y="1209"/>
                    <a:pt x="7584" y="1252"/>
                    <a:pt x="7606" y="1277"/>
                  </a:cubicBezTo>
                  <a:cubicBezTo>
                    <a:pt x="7628" y="1302"/>
                    <a:pt x="7663" y="1315"/>
                    <a:pt x="7711" y="1315"/>
                  </a:cubicBezTo>
                  <a:cubicBezTo>
                    <a:pt x="7724" y="1315"/>
                    <a:pt x="7741" y="1312"/>
                    <a:pt x="7760" y="1305"/>
                  </a:cubicBezTo>
                  <a:cubicBezTo>
                    <a:pt x="7778" y="1299"/>
                    <a:pt x="7795" y="1291"/>
                    <a:pt x="7809" y="1282"/>
                  </a:cubicBezTo>
                  <a:lnTo>
                    <a:pt x="7809" y="1475"/>
                  </a:lnTo>
                  <a:cubicBezTo>
                    <a:pt x="7794" y="1483"/>
                    <a:pt x="7770" y="1491"/>
                    <a:pt x="7735" y="1498"/>
                  </a:cubicBezTo>
                  <a:cubicBezTo>
                    <a:pt x="7701" y="1505"/>
                    <a:pt x="7667" y="1509"/>
                    <a:pt x="7634" y="1509"/>
                  </a:cubicBezTo>
                  <a:cubicBezTo>
                    <a:pt x="7535" y="1509"/>
                    <a:pt x="7462" y="1483"/>
                    <a:pt x="7413" y="1430"/>
                  </a:cubicBezTo>
                  <a:cubicBezTo>
                    <a:pt x="7363" y="1378"/>
                    <a:pt x="7339" y="1299"/>
                    <a:pt x="7339" y="1193"/>
                  </a:cubicBezTo>
                  <a:lnTo>
                    <a:pt x="7339" y="684"/>
                  </a:lnTo>
                  <a:close/>
                  <a:moveTo>
                    <a:pt x="5790" y="996"/>
                  </a:moveTo>
                  <a:cubicBezTo>
                    <a:pt x="5790" y="1099"/>
                    <a:pt x="5813" y="1178"/>
                    <a:pt x="5860" y="1233"/>
                  </a:cubicBezTo>
                  <a:cubicBezTo>
                    <a:pt x="5907" y="1288"/>
                    <a:pt x="5974" y="1315"/>
                    <a:pt x="6062" y="1315"/>
                  </a:cubicBezTo>
                  <a:cubicBezTo>
                    <a:pt x="6146" y="1315"/>
                    <a:pt x="6211" y="1288"/>
                    <a:pt x="6255" y="1233"/>
                  </a:cubicBezTo>
                  <a:cubicBezTo>
                    <a:pt x="6300" y="1178"/>
                    <a:pt x="6322" y="1097"/>
                    <a:pt x="6322" y="990"/>
                  </a:cubicBezTo>
                  <a:cubicBezTo>
                    <a:pt x="6322" y="883"/>
                    <a:pt x="6299" y="803"/>
                    <a:pt x="6253" y="749"/>
                  </a:cubicBezTo>
                  <a:cubicBezTo>
                    <a:pt x="6207" y="694"/>
                    <a:pt x="6143" y="667"/>
                    <a:pt x="6060" y="667"/>
                  </a:cubicBezTo>
                  <a:cubicBezTo>
                    <a:pt x="5974" y="667"/>
                    <a:pt x="5908" y="696"/>
                    <a:pt x="5861" y="752"/>
                  </a:cubicBezTo>
                  <a:cubicBezTo>
                    <a:pt x="5813" y="809"/>
                    <a:pt x="5790" y="890"/>
                    <a:pt x="5790" y="996"/>
                  </a:cubicBezTo>
                  <a:close/>
                  <a:moveTo>
                    <a:pt x="5547" y="1004"/>
                  </a:moveTo>
                  <a:cubicBezTo>
                    <a:pt x="5547" y="840"/>
                    <a:pt x="5593" y="710"/>
                    <a:pt x="5686" y="614"/>
                  </a:cubicBezTo>
                  <a:cubicBezTo>
                    <a:pt x="5778" y="518"/>
                    <a:pt x="5907" y="470"/>
                    <a:pt x="6071" y="470"/>
                  </a:cubicBezTo>
                  <a:cubicBezTo>
                    <a:pt x="6226" y="470"/>
                    <a:pt x="6347" y="517"/>
                    <a:pt x="6434" y="609"/>
                  </a:cubicBezTo>
                  <a:cubicBezTo>
                    <a:pt x="6521" y="701"/>
                    <a:pt x="6565" y="826"/>
                    <a:pt x="6565" y="982"/>
                  </a:cubicBezTo>
                  <a:cubicBezTo>
                    <a:pt x="6565" y="1143"/>
                    <a:pt x="6518" y="1271"/>
                    <a:pt x="6426" y="1366"/>
                  </a:cubicBezTo>
                  <a:cubicBezTo>
                    <a:pt x="6333" y="1461"/>
                    <a:pt x="6207" y="1509"/>
                    <a:pt x="6048" y="1509"/>
                  </a:cubicBezTo>
                  <a:cubicBezTo>
                    <a:pt x="5894" y="1509"/>
                    <a:pt x="5773" y="1464"/>
                    <a:pt x="5682" y="1373"/>
                  </a:cubicBezTo>
                  <a:cubicBezTo>
                    <a:pt x="5592" y="1283"/>
                    <a:pt x="5547" y="1160"/>
                    <a:pt x="5547" y="1004"/>
                  </a:cubicBezTo>
                  <a:close/>
                  <a:moveTo>
                    <a:pt x="5021" y="754"/>
                  </a:moveTo>
                  <a:cubicBezTo>
                    <a:pt x="5021" y="787"/>
                    <a:pt x="5032" y="813"/>
                    <a:pt x="5053" y="832"/>
                  </a:cubicBezTo>
                  <a:cubicBezTo>
                    <a:pt x="5074" y="851"/>
                    <a:pt x="5121" y="875"/>
                    <a:pt x="5194" y="904"/>
                  </a:cubicBezTo>
                  <a:cubicBezTo>
                    <a:pt x="5287" y="942"/>
                    <a:pt x="5353" y="983"/>
                    <a:pt x="5390" y="1030"/>
                  </a:cubicBezTo>
                  <a:cubicBezTo>
                    <a:pt x="5428" y="1077"/>
                    <a:pt x="5447" y="1133"/>
                    <a:pt x="5447" y="1199"/>
                  </a:cubicBezTo>
                  <a:cubicBezTo>
                    <a:pt x="5447" y="1292"/>
                    <a:pt x="5411" y="1367"/>
                    <a:pt x="5339" y="1424"/>
                  </a:cubicBezTo>
                  <a:cubicBezTo>
                    <a:pt x="5267" y="1480"/>
                    <a:pt x="5171" y="1509"/>
                    <a:pt x="5048" y="1509"/>
                  </a:cubicBezTo>
                  <a:cubicBezTo>
                    <a:pt x="5007" y="1509"/>
                    <a:pt x="4962" y="1504"/>
                    <a:pt x="4912" y="1494"/>
                  </a:cubicBezTo>
                  <a:cubicBezTo>
                    <a:pt x="4862" y="1484"/>
                    <a:pt x="4820" y="1471"/>
                    <a:pt x="4785" y="1456"/>
                  </a:cubicBezTo>
                  <a:lnTo>
                    <a:pt x="4785" y="1226"/>
                  </a:lnTo>
                  <a:cubicBezTo>
                    <a:pt x="4828" y="1256"/>
                    <a:pt x="4873" y="1279"/>
                    <a:pt x="4922" y="1297"/>
                  </a:cubicBezTo>
                  <a:cubicBezTo>
                    <a:pt x="4971" y="1314"/>
                    <a:pt x="5015" y="1323"/>
                    <a:pt x="5055" y="1323"/>
                  </a:cubicBezTo>
                  <a:cubicBezTo>
                    <a:pt x="5108" y="1323"/>
                    <a:pt x="5147" y="1315"/>
                    <a:pt x="5172" y="1300"/>
                  </a:cubicBezTo>
                  <a:cubicBezTo>
                    <a:pt x="5197" y="1286"/>
                    <a:pt x="5209" y="1261"/>
                    <a:pt x="5209" y="1226"/>
                  </a:cubicBezTo>
                  <a:cubicBezTo>
                    <a:pt x="5209" y="1194"/>
                    <a:pt x="5196" y="1167"/>
                    <a:pt x="5170" y="1145"/>
                  </a:cubicBezTo>
                  <a:cubicBezTo>
                    <a:pt x="5144" y="1123"/>
                    <a:pt x="5095" y="1097"/>
                    <a:pt x="5022" y="1068"/>
                  </a:cubicBezTo>
                  <a:cubicBezTo>
                    <a:pt x="4936" y="1032"/>
                    <a:pt x="4875" y="992"/>
                    <a:pt x="4839" y="947"/>
                  </a:cubicBezTo>
                  <a:cubicBezTo>
                    <a:pt x="4803" y="902"/>
                    <a:pt x="4785" y="844"/>
                    <a:pt x="4785" y="775"/>
                  </a:cubicBezTo>
                  <a:cubicBezTo>
                    <a:pt x="4785" y="686"/>
                    <a:pt x="4821" y="612"/>
                    <a:pt x="4892" y="555"/>
                  </a:cubicBezTo>
                  <a:cubicBezTo>
                    <a:pt x="4963" y="497"/>
                    <a:pt x="5055" y="469"/>
                    <a:pt x="5168" y="469"/>
                  </a:cubicBezTo>
                  <a:cubicBezTo>
                    <a:pt x="5203" y="469"/>
                    <a:pt x="5242" y="472"/>
                    <a:pt x="5285" y="480"/>
                  </a:cubicBezTo>
                  <a:cubicBezTo>
                    <a:pt x="5328" y="488"/>
                    <a:pt x="5364" y="498"/>
                    <a:pt x="5393" y="510"/>
                  </a:cubicBezTo>
                  <a:lnTo>
                    <a:pt x="5393" y="732"/>
                  </a:lnTo>
                  <a:cubicBezTo>
                    <a:pt x="5362" y="711"/>
                    <a:pt x="5326" y="693"/>
                    <a:pt x="5285" y="679"/>
                  </a:cubicBezTo>
                  <a:cubicBezTo>
                    <a:pt x="5243" y="664"/>
                    <a:pt x="5203" y="656"/>
                    <a:pt x="5162" y="656"/>
                  </a:cubicBezTo>
                  <a:cubicBezTo>
                    <a:pt x="5118" y="656"/>
                    <a:pt x="5083" y="665"/>
                    <a:pt x="5059" y="682"/>
                  </a:cubicBezTo>
                  <a:cubicBezTo>
                    <a:pt x="5034" y="700"/>
                    <a:pt x="5021" y="724"/>
                    <a:pt x="5021" y="754"/>
                  </a:cubicBezTo>
                  <a:close/>
                  <a:moveTo>
                    <a:pt x="3899" y="996"/>
                  </a:moveTo>
                  <a:cubicBezTo>
                    <a:pt x="3899" y="1099"/>
                    <a:pt x="3923" y="1178"/>
                    <a:pt x="3970" y="1233"/>
                  </a:cubicBezTo>
                  <a:cubicBezTo>
                    <a:pt x="4017" y="1288"/>
                    <a:pt x="4084" y="1315"/>
                    <a:pt x="4171" y="1315"/>
                  </a:cubicBezTo>
                  <a:cubicBezTo>
                    <a:pt x="4256" y="1315"/>
                    <a:pt x="4321" y="1288"/>
                    <a:pt x="4365" y="1233"/>
                  </a:cubicBezTo>
                  <a:cubicBezTo>
                    <a:pt x="4409" y="1178"/>
                    <a:pt x="4431" y="1097"/>
                    <a:pt x="4431" y="990"/>
                  </a:cubicBezTo>
                  <a:cubicBezTo>
                    <a:pt x="4431" y="883"/>
                    <a:pt x="4408" y="803"/>
                    <a:pt x="4363" y="749"/>
                  </a:cubicBezTo>
                  <a:cubicBezTo>
                    <a:pt x="4317" y="694"/>
                    <a:pt x="4252" y="667"/>
                    <a:pt x="4169" y="667"/>
                  </a:cubicBezTo>
                  <a:cubicBezTo>
                    <a:pt x="4084" y="667"/>
                    <a:pt x="4017" y="696"/>
                    <a:pt x="3970" y="752"/>
                  </a:cubicBezTo>
                  <a:cubicBezTo>
                    <a:pt x="3923" y="809"/>
                    <a:pt x="3899" y="890"/>
                    <a:pt x="3899" y="996"/>
                  </a:cubicBezTo>
                  <a:close/>
                  <a:moveTo>
                    <a:pt x="3656" y="1004"/>
                  </a:moveTo>
                  <a:cubicBezTo>
                    <a:pt x="3656" y="840"/>
                    <a:pt x="3703" y="710"/>
                    <a:pt x="3795" y="614"/>
                  </a:cubicBezTo>
                  <a:cubicBezTo>
                    <a:pt x="3888" y="518"/>
                    <a:pt x="4016" y="470"/>
                    <a:pt x="4181" y="470"/>
                  </a:cubicBezTo>
                  <a:cubicBezTo>
                    <a:pt x="4336" y="470"/>
                    <a:pt x="4457" y="517"/>
                    <a:pt x="4544" y="609"/>
                  </a:cubicBezTo>
                  <a:cubicBezTo>
                    <a:pt x="4631" y="701"/>
                    <a:pt x="4674" y="826"/>
                    <a:pt x="4674" y="982"/>
                  </a:cubicBezTo>
                  <a:cubicBezTo>
                    <a:pt x="4674" y="1143"/>
                    <a:pt x="4628" y="1271"/>
                    <a:pt x="4536" y="1366"/>
                  </a:cubicBezTo>
                  <a:cubicBezTo>
                    <a:pt x="4443" y="1461"/>
                    <a:pt x="4317" y="1509"/>
                    <a:pt x="4158" y="1509"/>
                  </a:cubicBezTo>
                  <a:cubicBezTo>
                    <a:pt x="4004" y="1509"/>
                    <a:pt x="3882" y="1464"/>
                    <a:pt x="3792" y="1373"/>
                  </a:cubicBezTo>
                  <a:cubicBezTo>
                    <a:pt x="3702" y="1283"/>
                    <a:pt x="3656" y="1160"/>
                    <a:pt x="3656" y="1004"/>
                  </a:cubicBezTo>
                  <a:close/>
                  <a:moveTo>
                    <a:pt x="3556" y="477"/>
                  </a:moveTo>
                  <a:cubicBezTo>
                    <a:pt x="3575" y="477"/>
                    <a:pt x="3591" y="478"/>
                    <a:pt x="3606" y="481"/>
                  </a:cubicBezTo>
                  <a:cubicBezTo>
                    <a:pt x="3621" y="484"/>
                    <a:pt x="3633" y="487"/>
                    <a:pt x="3644" y="491"/>
                  </a:cubicBezTo>
                  <a:lnTo>
                    <a:pt x="3644" y="727"/>
                  </a:lnTo>
                  <a:cubicBezTo>
                    <a:pt x="3632" y="718"/>
                    <a:pt x="3614" y="709"/>
                    <a:pt x="3590" y="701"/>
                  </a:cubicBezTo>
                  <a:cubicBezTo>
                    <a:pt x="3567" y="693"/>
                    <a:pt x="3538" y="689"/>
                    <a:pt x="3505" y="689"/>
                  </a:cubicBezTo>
                  <a:cubicBezTo>
                    <a:pt x="3448" y="689"/>
                    <a:pt x="3399" y="713"/>
                    <a:pt x="3360" y="762"/>
                  </a:cubicBezTo>
                  <a:cubicBezTo>
                    <a:pt x="3320" y="810"/>
                    <a:pt x="3301" y="884"/>
                    <a:pt x="3301" y="984"/>
                  </a:cubicBezTo>
                  <a:lnTo>
                    <a:pt x="3301" y="1485"/>
                  </a:lnTo>
                  <a:lnTo>
                    <a:pt x="3067" y="1485"/>
                  </a:lnTo>
                  <a:lnTo>
                    <a:pt x="3067" y="494"/>
                  </a:lnTo>
                  <a:lnTo>
                    <a:pt x="3301" y="494"/>
                  </a:lnTo>
                  <a:lnTo>
                    <a:pt x="3301" y="650"/>
                  </a:lnTo>
                  <a:lnTo>
                    <a:pt x="3304" y="650"/>
                  </a:lnTo>
                  <a:cubicBezTo>
                    <a:pt x="3326" y="596"/>
                    <a:pt x="3358" y="554"/>
                    <a:pt x="3401" y="523"/>
                  </a:cubicBezTo>
                  <a:cubicBezTo>
                    <a:pt x="3444" y="492"/>
                    <a:pt x="3496" y="477"/>
                    <a:pt x="3556" y="477"/>
                  </a:cubicBezTo>
                  <a:close/>
                  <a:moveTo>
                    <a:pt x="2661" y="1315"/>
                  </a:moveTo>
                  <a:cubicBezTo>
                    <a:pt x="2696" y="1315"/>
                    <a:pt x="2734" y="1307"/>
                    <a:pt x="2776" y="1291"/>
                  </a:cubicBezTo>
                  <a:cubicBezTo>
                    <a:pt x="2818" y="1275"/>
                    <a:pt x="2856" y="1254"/>
                    <a:pt x="2892" y="1227"/>
                  </a:cubicBezTo>
                  <a:lnTo>
                    <a:pt x="2892" y="1444"/>
                  </a:lnTo>
                  <a:cubicBezTo>
                    <a:pt x="2855" y="1465"/>
                    <a:pt x="2812" y="1481"/>
                    <a:pt x="2765" y="1492"/>
                  </a:cubicBezTo>
                  <a:cubicBezTo>
                    <a:pt x="2718" y="1503"/>
                    <a:pt x="2666" y="1509"/>
                    <a:pt x="2609" y="1509"/>
                  </a:cubicBezTo>
                  <a:cubicBezTo>
                    <a:pt x="2463" y="1509"/>
                    <a:pt x="2345" y="1463"/>
                    <a:pt x="2254" y="1370"/>
                  </a:cubicBezTo>
                  <a:cubicBezTo>
                    <a:pt x="2162" y="1278"/>
                    <a:pt x="2117" y="1160"/>
                    <a:pt x="2117" y="1017"/>
                  </a:cubicBezTo>
                  <a:cubicBezTo>
                    <a:pt x="2117" y="858"/>
                    <a:pt x="2163" y="726"/>
                    <a:pt x="2257" y="623"/>
                  </a:cubicBezTo>
                  <a:cubicBezTo>
                    <a:pt x="2350" y="520"/>
                    <a:pt x="2482" y="469"/>
                    <a:pt x="2653" y="469"/>
                  </a:cubicBezTo>
                  <a:cubicBezTo>
                    <a:pt x="2696" y="469"/>
                    <a:pt x="2741" y="474"/>
                    <a:pt x="2785" y="485"/>
                  </a:cubicBezTo>
                  <a:cubicBezTo>
                    <a:pt x="2830" y="497"/>
                    <a:pt x="2865" y="510"/>
                    <a:pt x="2892" y="524"/>
                  </a:cubicBezTo>
                  <a:lnTo>
                    <a:pt x="2892" y="748"/>
                  </a:lnTo>
                  <a:cubicBezTo>
                    <a:pt x="2856" y="722"/>
                    <a:pt x="2819" y="701"/>
                    <a:pt x="2781" y="687"/>
                  </a:cubicBezTo>
                  <a:cubicBezTo>
                    <a:pt x="2744" y="672"/>
                    <a:pt x="2705" y="665"/>
                    <a:pt x="2666" y="665"/>
                  </a:cubicBezTo>
                  <a:cubicBezTo>
                    <a:pt x="2574" y="665"/>
                    <a:pt x="2500" y="695"/>
                    <a:pt x="2444" y="755"/>
                  </a:cubicBezTo>
                  <a:cubicBezTo>
                    <a:pt x="2387" y="815"/>
                    <a:pt x="2359" y="895"/>
                    <a:pt x="2359" y="997"/>
                  </a:cubicBezTo>
                  <a:cubicBezTo>
                    <a:pt x="2359" y="1097"/>
                    <a:pt x="2386" y="1175"/>
                    <a:pt x="2440" y="1231"/>
                  </a:cubicBezTo>
                  <a:cubicBezTo>
                    <a:pt x="2494" y="1287"/>
                    <a:pt x="2568" y="1315"/>
                    <a:pt x="2661" y="1315"/>
                  </a:cubicBezTo>
                  <a:close/>
                  <a:moveTo>
                    <a:pt x="1954" y="1485"/>
                  </a:moveTo>
                  <a:lnTo>
                    <a:pt x="1721" y="1485"/>
                  </a:lnTo>
                  <a:lnTo>
                    <a:pt x="1721" y="494"/>
                  </a:lnTo>
                  <a:lnTo>
                    <a:pt x="1954" y="494"/>
                  </a:lnTo>
                  <a:lnTo>
                    <a:pt x="1954" y="1485"/>
                  </a:lnTo>
                  <a:close/>
                  <a:moveTo>
                    <a:pt x="1696" y="207"/>
                  </a:moveTo>
                  <a:cubicBezTo>
                    <a:pt x="1696" y="169"/>
                    <a:pt x="1710" y="136"/>
                    <a:pt x="1738" y="110"/>
                  </a:cubicBezTo>
                  <a:cubicBezTo>
                    <a:pt x="1766" y="84"/>
                    <a:pt x="1800" y="71"/>
                    <a:pt x="1838" y="71"/>
                  </a:cubicBezTo>
                  <a:cubicBezTo>
                    <a:pt x="1879" y="71"/>
                    <a:pt x="1913" y="85"/>
                    <a:pt x="1940" y="111"/>
                  </a:cubicBezTo>
                  <a:cubicBezTo>
                    <a:pt x="1967" y="138"/>
                    <a:pt x="1981" y="170"/>
                    <a:pt x="1981" y="207"/>
                  </a:cubicBezTo>
                  <a:cubicBezTo>
                    <a:pt x="1981" y="245"/>
                    <a:pt x="1967" y="277"/>
                    <a:pt x="1939" y="303"/>
                  </a:cubicBezTo>
                  <a:cubicBezTo>
                    <a:pt x="1912" y="328"/>
                    <a:pt x="1878" y="341"/>
                    <a:pt x="1838" y="341"/>
                  </a:cubicBezTo>
                  <a:cubicBezTo>
                    <a:pt x="1798" y="341"/>
                    <a:pt x="1765" y="328"/>
                    <a:pt x="1737" y="302"/>
                  </a:cubicBezTo>
                  <a:cubicBezTo>
                    <a:pt x="1710" y="276"/>
                    <a:pt x="1696" y="245"/>
                    <a:pt x="1696" y="207"/>
                  </a:cubicBezTo>
                  <a:close/>
                  <a:moveTo>
                    <a:pt x="1496" y="102"/>
                  </a:moveTo>
                  <a:lnTo>
                    <a:pt x="1496" y="1485"/>
                  </a:lnTo>
                  <a:lnTo>
                    <a:pt x="1256" y="1485"/>
                  </a:lnTo>
                  <a:lnTo>
                    <a:pt x="1256" y="401"/>
                  </a:lnTo>
                  <a:lnTo>
                    <a:pt x="1252" y="401"/>
                  </a:lnTo>
                  <a:lnTo>
                    <a:pt x="823" y="1485"/>
                  </a:lnTo>
                  <a:lnTo>
                    <a:pt x="664" y="1485"/>
                  </a:lnTo>
                  <a:lnTo>
                    <a:pt x="224" y="401"/>
                  </a:lnTo>
                  <a:lnTo>
                    <a:pt x="221" y="401"/>
                  </a:lnTo>
                  <a:lnTo>
                    <a:pt x="221" y="1485"/>
                  </a:lnTo>
                  <a:lnTo>
                    <a:pt x="0" y="1485"/>
                  </a:lnTo>
                  <a:lnTo>
                    <a:pt x="0" y="102"/>
                  </a:lnTo>
                  <a:lnTo>
                    <a:pt x="344" y="102"/>
                  </a:lnTo>
                  <a:lnTo>
                    <a:pt x="741" y="1127"/>
                  </a:lnTo>
                  <a:lnTo>
                    <a:pt x="747" y="1127"/>
                  </a:lnTo>
                  <a:lnTo>
                    <a:pt x="1166" y="102"/>
                  </a:lnTo>
                  <a:lnTo>
                    <a:pt x="1496" y="102"/>
                  </a:lnTo>
                  <a:close/>
                </a:path>
              </a:pathLst>
            </a:custGeom>
            <a:solidFill>
              <a:schemeClr val="bg1"/>
            </a:solidFill>
            <a:ln w="0">
              <a:noFill/>
              <a:prstDash val="solid"/>
              <a:round/>
              <a:headEnd/>
              <a:tailEnd/>
            </a:ln>
          </p:spPr>
          <p:txBody>
            <a:bodyPr vert="horz" wrap="square" lIns="77717" tIns="38858" rIns="77717" bIns="38858" numCol="1" anchor="t" anchorCtr="0" compatLnSpc="1">
              <a:prstTxWarp prst="textNoShape">
                <a:avLst/>
              </a:prstTxWarp>
            </a:bodyPr>
            <a:lstStyle/>
            <a:p>
              <a:endParaRPr lang="en-US" sz="1530"/>
            </a:p>
          </p:txBody>
        </p:sp>
        <p:grpSp>
          <p:nvGrpSpPr>
            <p:cNvPr id="4" name="Group 3"/>
            <p:cNvGrpSpPr/>
            <p:nvPr userDrawn="1"/>
          </p:nvGrpSpPr>
          <p:grpSpPr>
            <a:xfrm>
              <a:off x="3440113" y="6411913"/>
              <a:ext cx="957262" cy="965200"/>
              <a:chOff x="3440113" y="6411913"/>
              <a:chExt cx="957262" cy="965200"/>
            </a:xfrm>
          </p:grpSpPr>
          <p:sp>
            <p:nvSpPr>
              <p:cNvPr id="5" name="Rectangle 6"/>
              <p:cNvSpPr>
                <a:spLocks noChangeArrowheads="1"/>
              </p:cNvSpPr>
              <p:nvPr userDrawn="1"/>
            </p:nvSpPr>
            <p:spPr bwMode="auto">
              <a:xfrm>
                <a:off x="3440113" y="6411913"/>
                <a:ext cx="455613" cy="45878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endParaRPr lang="en-US" sz="1530"/>
              </a:p>
            </p:txBody>
          </p:sp>
          <p:sp>
            <p:nvSpPr>
              <p:cNvPr id="6" name="Rectangle 7"/>
              <p:cNvSpPr>
                <a:spLocks noChangeArrowheads="1"/>
              </p:cNvSpPr>
              <p:nvPr userDrawn="1"/>
            </p:nvSpPr>
            <p:spPr bwMode="auto">
              <a:xfrm>
                <a:off x="3943350" y="6411913"/>
                <a:ext cx="454025" cy="4587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endParaRPr lang="en-US" sz="1530"/>
              </a:p>
            </p:txBody>
          </p:sp>
          <p:sp>
            <p:nvSpPr>
              <p:cNvPr id="7" name="Rectangle 8"/>
              <p:cNvSpPr>
                <a:spLocks noChangeArrowheads="1"/>
              </p:cNvSpPr>
              <p:nvPr userDrawn="1"/>
            </p:nvSpPr>
            <p:spPr bwMode="auto">
              <a:xfrm>
                <a:off x="3440113" y="6918325"/>
                <a:ext cx="455613" cy="45878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endParaRPr lang="en-US" sz="1530"/>
              </a:p>
            </p:txBody>
          </p:sp>
          <p:sp>
            <p:nvSpPr>
              <p:cNvPr id="8" name="Rectangle 9"/>
              <p:cNvSpPr>
                <a:spLocks noChangeArrowheads="1"/>
              </p:cNvSpPr>
              <p:nvPr userDrawn="1"/>
            </p:nvSpPr>
            <p:spPr bwMode="auto">
              <a:xfrm>
                <a:off x="3943350" y="6918325"/>
                <a:ext cx="454025" cy="4587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endParaRPr lang="en-US" sz="1530"/>
              </a:p>
            </p:txBody>
          </p:sp>
        </p:grpSp>
      </p:grpSp>
    </p:spTree>
    <p:extLst>
      <p:ext uri="{BB962C8B-B14F-4D97-AF65-F5344CB8AC3E}">
        <p14:creationId xmlns:p14="http://schemas.microsoft.com/office/powerpoint/2010/main" val="312015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68262"/>
            <a:ext cx="11889564" cy="917575"/>
          </a:xfrm>
        </p:spPr>
        <p:txBody>
          <a:bodyPr/>
          <a:lstStyle/>
          <a:p>
            <a:pPr algn="ctr"/>
            <a:r>
              <a:rPr lang="en-US" dirty="0"/>
              <a:t>Azure Data Lake Security</a:t>
            </a:r>
          </a:p>
        </p:txBody>
      </p:sp>
      <p:graphicFrame>
        <p:nvGraphicFramePr>
          <p:cNvPr id="3" name="Table 2"/>
          <p:cNvGraphicFramePr>
            <a:graphicFrameLocks noGrp="1"/>
          </p:cNvGraphicFramePr>
          <p:nvPr>
            <p:extLst>
              <p:ext uri="{D42A27DB-BD31-4B8C-83A1-F6EECF244321}">
                <p14:modId xmlns:p14="http://schemas.microsoft.com/office/powerpoint/2010/main" val="3639343066"/>
              </p:ext>
            </p:extLst>
          </p:nvPr>
        </p:nvGraphicFramePr>
        <p:xfrm>
          <a:off x="274639" y="1851360"/>
          <a:ext cx="10606923" cy="4039362"/>
        </p:xfrm>
        <a:graphic>
          <a:graphicData uri="http://schemas.openxmlformats.org/drawingml/2006/table">
            <a:tbl>
              <a:tblPr firstRow="1" bandRow="1">
                <a:tableStyleId>{2D5ABB26-0587-4C30-8999-92F81FD0307C}</a:tableStyleId>
              </a:tblPr>
              <a:tblGrid>
                <a:gridCol w="3535641">
                  <a:extLst>
                    <a:ext uri="{9D8B030D-6E8A-4147-A177-3AD203B41FA5}">
                      <a16:colId xmlns:a16="http://schemas.microsoft.com/office/drawing/2014/main" val="1848136796"/>
                    </a:ext>
                  </a:extLst>
                </a:gridCol>
                <a:gridCol w="3535641">
                  <a:extLst>
                    <a:ext uri="{9D8B030D-6E8A-4147-A177-3AD203B41FA5}">
                      <a16:colId xmlns:a16="http://schemas.microsoft.com/office/drawing/2014/main" val="1830739418"/>
                    </a:ext>
                  </a:extLst>
                </a:gridCol>
                <a:gridCol w="3535641">
                  <a:extLst>
                    <a:ext uri="{9D8B030D-6E8A-4147-A177-3AD203B41FA5}">
                      <a16:colId xmlns:a16="http://schemas.microsoft.com/office/drawing/2014/main" val="1295757341"/>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j-lt"/>
                        <a:ea typeface="Calibri" panose="020F0502020204030204" pitchFamily="34" charset="0"/>
                        <a:cs typeface="Times New Roman" panose="02020603050405020304" pitchFamily="18" charset="0"/>
                      </a:endParaRPr>
                    </a:p>
                  </a:txBody>
                  <a:tcPr/>
                </a:tc>
                <a:tc>
                  <a:txBody>
                    <a:bodyPr/>
                    <a:lstStyle/>
                    <a:p>
                      <a:pPr algn="ctr"/>
                      <a:r>
                        <a:rPr lang="en-US" b="1" dirty="0"/>
                        <a:t>Data Lake Analytics</a:t>
                      </a:r>
                      <a:endParaRPr lang="en-US" b="1" dirty="0">
                        <a:solidFill>
                          <a:schemeClr val="tx1"/>
                        </a:solidFill>
                        <a:latin typeface="+mj-lt"/>
                      </a:endParaRPr>
                    </a:p>
                  </a:txBody>
                  <a:tcPr/>
                </a:tc>
                <a:tc>
                  <a:txBody>
                    <a:bodyPr/>
                    <a:lstStyle/>
                    <a:p>
                      <a:pPr algn="ctr"/>
                      <a:r>
                        <a:rPr lang="en-US" b="1" dirty="0"/>
                        <a:t>Data Lake</a:t>
                      </a:r>
                      <a:r>
                        <a:rPr lang="en-US" b="1" baseline="0" dirty="0"/>
                        <a:t> Store</a:t>
                      </a:r>
                      <a:endParaRPr lang="en-US" b="1" dirty="0">
                        <a:solidFill>
                          <a:schemeClr val="tx1"/>
                        </a:solidFill>
                        <a:latin typeface="+mj-lt"/>
                      </a:endParaRPr>
                    </a:p>
                  </a:txBody>
                  <a:tcPr/>
                </a:tc>
                <a:extLst>
                  <a:ext uri="{0D108BD9-81ED-4DB2-BD59-A6C34878D82A}">
                    <a16:rowId xmlns:a16="http://schemas.microsoft.com/office/drawing/2014/main" val="32769925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a:ln>
                            <a:noFill/>
                          </a:ln>
                          <a:effectLst/>
                          <a:uLnTx/>
                          <a:uFillTx/>
                        </a:rPr>
                        <a:t>Identity Management &amp; Authentication</a:t>
                      </a:r>
                      <a:endParaRPr kumimoji="0" lang="en-US" sz="1800" b="1" i="0" u="none" strike="noStrike" kern="0" cap="none" spc="0" normalizeH="0" baseline="0" noProof="0" dirty="0">
                        <a:ln>
                          <a:noFill/>
                        </a:ln>
                        <a:solidFill>
                          <a:schemeClr val="tx1"/>
                        </a:solidFill>
                        <a:effectLst/>
                        <a:uLnTx/>
                        <a:uFillTx/>
                        <a:latin typeface="+mj-lt"/>
                        <a:ea typeface="Calibri" panose="020F0502020204030204" pitchFamily="34"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effectLst/>
                          <a:uLnTx/>
                          <a:uFillTx/>
                        </a:rPr>
                        <a:t>Azure Active Directory</a:t>
                      </a:r>
                    </a:p>
                    <a:p>
                      <a:pPr marL="342900" indent="-342900">
                        <a:buFont typeface="Arial" panose="020B0604020202020204" pitchFamily="34" charset="0"/>
                        <a:buChar char="•"/>
                      </a:pPr>
                      <a:endParaRPr lang="en-US" sz="1400" dirty="0">
                        <a:solidFill>
                          <a:schemeClr val="tx1"/>
                        </a:solidFill>
                        <a:latin typeface="+mj-lt"/>
                      </a:endParaRPr>
                    </a:p>
                  </a:txBody>
                  <a:tcPr/>
                </a:tc>
                <a:tc>
                  <a:txBody>
                    <a:bodyPr/>
                    <a:lstStyle/>
                    <a:p>
                      <a:pPr marL="342900" marR="0" lvl="0" indent="-34290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u="none" strike="noStrike" kern="0" cap="none" spc="0" normalizeH="0" baseline="0" noProof="0" dirty="0">
                          <a:ln>
                            <a:noFill/>
                          </a:ln>
                          <a:effectLst/>
                          <a:uLnTx/>
                          <a:uFillTx/>
                        </a:rPr>
                        <a:t>Azure Active Directory</a:t>
                      </a:r>
                    </a:p>
                    <a:p>
                      <a:pPr marL="342900" indent="-342900">
                        <a:buFont typeface="Arial" panose="020B0604020202020204" pitchFamily="34" charset="0"/>
                        <a:buChar char="•"/>
                      </a:pPr>
                      <a:endParaRPr lang="en-US" sz="1400" dirty="0">
                        <a:solidFill>
                          <a:schemeClr val="tx1"/>
                        </a:solidFill>
                        <a:latin typeface="+mj-lt"/>
                      </a:endParaRPr>
                    </a:p>
                  </a:txBody>
                  <a:tcPr/>
                </a:tc>
                <a:extLst>
                  <a:ext uri="{0D108BD9-81ED-4DB2-BD59-A6C34878D82A}">
                    <a16:rowId xmlns:a16="http://schemas.microsoft.com/office/drawing/2014/main" val="116473215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a:ln>
                            <a:noFill/>
                          </a:ln>
                          <a:solidFill>
                            <a:schemeClr val="tx1"/>
                          </a:solidFill>
                          <a:effectLst/>
                          <a:uLnTx/>
                          <a:uFillTx/>
                          <a:latin typeface="+mn-lt"/>
                          <a:ea typeface="+mn-ea"/>
                          <a:cs typeface="+mn-cs"/>
                        </a:rPr>
                        <a:t>Access Control &amp; Authorization</a:t>
                      </a:r>
                    </a:p>
                    <a:p>
                      <a:endParaRPr kumimoji="0" lang="en-US" sz="1800" b="1" u="none" strike="noStrike" kern="0" cap="none" spc="0" normalizeH="0" baseline="0" dirty="0">
                        <a:ln>
                          <a:noFill/>
                        </a:ln>
                        <a:solidFill>
                          <a:schemeClr val="tx1"/>
                        </a:solidFill>
                        <a:effectLst/>
                        <a:uLnTx/>
                        <a:uFillTx/>
                        <a:latin typeface="+mn-lt"/>
                        <a:ea typeface="+mn-ea"/>
                        <a:cs typeface="+mn-cs"/>
                      </a:endParaRPr>
                    </a:p>
                  </a:txBody>
                  <a:tcPr/>
                </a:tc>
                <a:tc>
                  <a:txBody>
                    <a:bodyPr/>
                    <a:lstStyle/>
                    <a:p>
                      <a:pPr marL="342900" indent="-342900">
                        <a:buFont typeface="Arial" panose="020B0604020202020204" pitchFamily="34" charset="0"/>
                        <a:buChar char="•"/>
                      </a:pPr>
                      <a:r>
                        <a:rPr kumimoji="0" lang="en-US" sz="1400" u="none" strike="noStrike" kern="0" cap="none" spc="0" normalizeH="0" baseline="0" noProof="0" dirty="0">
                          <a:ln>
                            <a:noFill/>
                          </a:ln>
                          <a:effectLst/>
                          <a:uLnTx/>
                          <a:uFillTx/>
                        </a:rPr>
                        <a:t>Azure RBAC </a:t>
                      </a:r>
                    </a:p>
                    <a:p>
                      <a:pPr marL="342900" indent="-342900">
                        <a:buFont typeface="Arial" panose="020B0604020202020204" pitchFamily="34" charset="0"/>
                        <a:buChar char="•"/>
                      </a:pPr>
                      <a:r>
                        <a:rPr kumimoji="0" lang="en-US" sz="1400" u="none" strike="noStrike" kern="0" cap="none" spc="0" normalizeH="0" baseline="0" noProof="0" dirty="0">
                          <a:ln>
                            <a:noFill/>
                          </a:ln>
                          <a:effectLst/>
                          <a:uLnTx/>
                          <a:uFillTx/>
                        </a:rPr>
                        <a:t>RBAC role for ADLA developers</a:t>
                      </a:r>
                      <a:endParaRPr lang="en-US" sz="1400" dirty="0">
                        <a:solidFill>
                          <a:schemeClr val="tx1"/>
                        </a:solidFill>
                        <a:latin typeface="+mj-lt"/>
                      </a:endParaRPr>
                    </a:p>
                  </a:txBody>
                  <a:tcPr/>
                </a:tc>
                <a:tc>
                  <a:txBody>
                    <a:bodyPr/>
                    <a:lstStyle/>
                    <a:p>
                      <a:pPr marL="342900" indent="-342900">
                        <a:buFont typeface="Arial" panose="020B0604020202020204" pitchFamily="34" charset="0"/>
                        <a:buChar char="•"/>
                      </a:pPr>
                      <a:r>
                        <a:rPr lang="en-US" sz="1400" kern="0" noProof="0" dirty="0">
                          <a:solidFill>
                            <a:schemeClr val="tx1"/>
                          </a:solidFill>
                          <a:latin typeface="+mn-lt"/>
                          <a:ea typeface="+mn-ea"/>
                          <a:cs typeface="+mn-cs"/>
                        </a:rPr>
                        <a:t>Azure RBAC </a:t>
                      </a:r>
                    </a:p>
                    <a:p>
                      <a:pPr marL="342900" marR="0" lvl="0" indent="-34290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chemeClr val="tx1"/>
                          </a:solidFill>
                          <a:latin typeface="+mn-lt"/>
                          <a:ea typeface="+mn-ea"/>
                          <a:cs typeface="+mn-cs"/>
                        </a:rPr>
                        <a:t>File &amp; Folder level POSIX ACLs</a:t>
                      </a:r>
                      <a:endParaRPr lang="en-US" sz="1400" kern="0" noProof="0" dirty="0">
                        <a:solidFill>
                          <a:schemeClr val="tx1"/>
                        </a:solidFill>
                        <a:latin typeface="+mn-lt"/>
                        <a:ea typeface="+mn-ea"/>
                        <a:cs typeface="+mn-cs"/>
                      </a:endParaRPr>
                    </a:p>
                    <a:p>
                      <a:pPr marL="342900" marR="0" lvl="0" indent="-34290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chemeClr val="tx1"/>
                          </a:solidFill>
                          <a:latin typeface="+mn-lt"/>
                          <a:ea typeface="+mn-ea"/>
                          <a:cs typeface="+mn-cs"/>
                        </a:rPr>
                        <a:t>Catalog &amp; Database ACLs</a:t>
                      </a:r>
                    </a:p>
                  </a:txBody>
                  <a:tcPr/>
                </a:tc>
                <a:extLst>
                  <a:ext uri="{0D108BD9-81ED-4DB2-BD59-A6C34878D82A}">
                    <a16:rowId xmlns:a16="http://schemas.microsoft.com/office/drawing/2014/main" val="290270896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a:ln>
                            <a:noFill/>
                          </a:ln>
                          <a:solidFill>
                            <a:schemeClr val="tx1"/>
                          </a:solidFill>
                          <a:effectLst/>
                          <a:uLnTx/>
                          <a:uFillTx/>
                          <a:latin typeface="+mn-lt"/>
                          <a:ea typeface="+mn-ea"/>
                          <a:cs typeface="+mn-cs"/>
                        </a:rPr>
                        <a:t>Data Protection</a:t>
                      </a:r>
                    </a:p>
                    <a:p>
                      <a:endParaRPr kumimoji="0" lang="en-US" sz="1800" b="1" u="none" strike="noStrike" kern="0" cap="none" spc="0" normalizeH="0" baseline="0" dirty="0">
                        <a:ln>
                          <a:noFill/>
                        </a:ln>
                        <a:solidFill>
                          <a:schemeClr val="tx1"/>
                        </a:solidFill>
                        <a:effectLst/>
                        <a:uLnTx/>
                        <a:uFillTx/>
                        <a:latin typeface="+mn-lt"/>
                        <a:ea typeface="+mn-ea"/>
                        <a:cs typeface="+mn-cs"/>
                      </a:endParaRPr>
                    </a:p>
                  </a:txBody>
                  <a:tcPr/>
                </a:tc>
                <a:tc>
                  <a:txBody>
                    <a:bodyPr/>
                    <a:lstStyle/>
                    <a:p>
                      <a:pPr marL="342900" indent="-342900">
                        <a:buFont typeface="Arial" panose="020B0604020202020204" pitchFamily="34" charset="0"/>
                        <a:buChar char="•"/>
                      </a:pPr>
                      <a:r>
                        <a:rPr lang="en-US" sz="1400" dirty="0"/>
                        <a:t>Encryption on the wire</a:t>
                      </a:r>
                      <a:r>
                        <a:rPr lang="en-US" sz="1400" baseline="0" dirty="0"/>
                        <a:t> with HTTPS</a:t>
                      </a:r>
                      <a:endParaRPr lang="en-US" sz="1400" dirty="0">
                        <a:solidFill>
                          <a:schemeClr val="tx1"/>
                        </a:solidFill>
                        <a:latin typeface="+mj-lt"/>
                      </a:endParaRPr>
                    </a:p>
                  </a:txBody>
                  <a:tcPr/>
                </a:tc>
                <a:tc>
                  <a:txBody>
                    <a:bodyPr/>
                    <a:lstStyle/>
                    <a:p>
                      <a:pPr marL="342900" marR="0" lvl="0" indent="-34290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chemeClr val="tx1"/>
                          </a:solidFill>
                          <a:latin typeface="+mn-lt"/>
                          <a:ea typeface="+mn-ea"/>
                          <a:cs typeface="+mn-cs"/>
                        </a:rPr>
                        <a:t>Encryption on the wire with HTTPS</a:t>
                      </a:r>
                    </a:p>
                    <a:p>
                      <a:pPr marL="342900" marR="0" lvl="0" indent="-34290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schemeClr val="tx1"/>
                          </a:solidFill>
                          <a:latin typeface="+mn-lt"/>
                          <a:ea typeface="+mn-ea"/>
                          <a:cs typeface="+mn-cs"/>
                        </a:rPr>
                        <a:t>Encryption at rest</a:t>
                      </a:r>
                    </a:p>
                    <a:p>
                      <a:pPr marL="342900" indent="-342900">
                        <a:buFont typeface="Arial" panose="020B0604020202020204" pitchFamily="34" charset="0"/>
                        <a:buChar char="•"/>
                      </a:pPr>
                      <a:endParaRPr lang="en-US" sz="1400" kern="0" dirty="0">
                        <a:solidFill>
                          <a:schemeClr val="tx1"/>
                        </a:solidFill>
                        <a:latin typeface="+mn-lt"/>
                        <a:ea typeface="+mn-ea"/>
                        <a:cs typeface="+mn-cs"/>
                      </a:endParaRPr>
                    </a:p>
                  </a:txBody>
                  <a:tcPr/>
                </a:tc>
                <a:extLst>
                  <a:ext uri="{0D108BD9-81ED-4DB2-BD59-A6C34878D82A}">
                    <a16:rowId xmlns:a16="http://schemas.microsoft.com/office/drawing/2014/main" val="118900011"/>
                  </a:ext>
                </a:extLst>
              </a:tr>
              <a:tr h="370840">
                <a:tc>
                  <a:txBody>
                    <a:bodyPr/>
                    <a:lstStyle/>
                    <a:p>
                      <a:pPr algn="r"/>
                      <a:r>
                        <a:rPr kumimoji="0" lang="en-US" sz="1800" b="1" u="none" strike="noStrike" kern="0" cap="none" spc="0" normalizeH="0" baseline="0" dirty="0">
                          <a:ln>
                            <a:noFill/>
                          </a:ln>
                          <a:solidFill>
                            <a:schemeClr val="tx1"/>
                          </a:solidFill>
                          <a:effectLst/>
                          <a:uLnTx/>
                          <a:uFillTx/>
                          <a:latin typeface="+mn-lt"/>
                          <a:ea typeface="+mn-ea"/>
                          <a:cs typeface="+mn-cs"/>
                        </a:rPr>
                        <a:t>Network Perimeter</a:t>
                      </a:r>
                    </a:p>
                  </a:txBody>
                  <a:tcPr/>
                </a:tc>
                <a:tc>
                  <a:txBody>
                    <a:bodyPr/>
                    <a:lstStyle/>
                    <a:p>
                      <a:pPr marL="342900" indent="-342900">
                        <a:buFont typeface="Arial" panose="020B0604020202020204" pitchFamily="34" charset="0"/>
                        <a:buChar char="•"/>
                      </a:pPr>
                      <a:endParaRPr lang="en-US" sz="1400" dirty="0">
                        <a:solidFill>
                          <a:schemeClr val="tx1"/>
                        </a:solidFill>
                        <a:latin typeface="+mj-lt"/>
                      </a:endParaRPr>
                    </a:p>
                  </a:txBody>
                  <a:tcPr/>
                </a:tc>
                <a:tc>
                  <a:txBody>
                    <a:bodyPr/>
                    <a:lstStyle/>
                    <a:p>
                      <a:pPr marL="342900" indent="-342900">
                        <a:buFont typeface="Arial" panose="020B0604020202020204" pitchFamily="34" charset="0"/>
                        <a:buChar char="•"/>
                      </a:pPr>
                      <a:r>
                        <a:rPr lang="en-US" sz="1400" kern="0" dirty="0">
                          <a:solidFill>
                            <a:schemeClr val="tx1"/>
                          </a:solidFill>
                          <a:latin typeface="+mn-lt"/>
                          <a:ea typeface="+mn-ea"/>
                          <a:cs typeface="+mn-cs"/>
                        </a:rPr>
                        <a:t>IP Address Range Control</a:t>
                      </a:r>
                    </a:p>
                  </a:txBody>
                  <a:tcPr/>
                </a:tc>
                <a:extLst>
                  <a:ext uri="{0D108BD9-81ED-4DB2-BD59-A6C34878D82A}">
                    <a16:rowId xmlns:a16="http://schemas.microsoft.com/office/drawing/2014/main" val="109262825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u="none" strike="noStrike" kern="0" cap="none" spc="0" normalizeH="0" baseline="0" noProof="0" dirty="0">
                          <a:ln>
                            <a:noFill/>
                          </a:ln>
                          <a:solidFill>
                            <a:schemeClr val="tx1"/>
                          </a:solidFill>
                          <a:effectLst/>
                          <a:uLnTx/>
                          <a:uFillTx/>
                          <a:latin typeface="+mn-lt"/>
                          <a:ea typeface="+mn-ea"/>
                          <a:cs typeface="+mn-cs"/>
                        </a:rPr>
                        <a:t>Auditing</a:t>
                      </a:r>
                    </a:p>
                    <a:p>
                      <a:endParaRPr kumimoji="0" lang="en-US" sz="1800" b="1" u="none" strike="noStrike" kern="0" cap="none" spc="0" normalizeH="0" baseline="0" dirty="0">
                        <a:ln>
                          <a:noFill/>
                        </a:ln>
                        <a:solidFill>
                          <a:schemeClr val="tx1"/>
                        </a:solidFill>
                        <a:effectLst/>
                        <a:uLnTx/>
                        <a:uFillTx/>
                        <a:latin typeface="+mn-lt"/>
                        <a:ea typeface="+mn-ea"/>
                        <a:cs typeface="+mn-cs"/>
                      </a:endParaRPr>
                    </a:p>
                  </a:txBody>
                  <a:tcPr/>
                </a:tc>
                <a:tc>
                  <a:txBody>
                    <a:bodyPr/>
                    <a:lstStyle/>
                    <a:p>
                      <a:pPr marL="342900" marR="0" lvl="0" indent="-34290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u="none" strike="noStrike" kern="0" cap="none" spc="0" normalizeH="0" baseline="0" noProof="0" dirty="0">
                          <a:ln>
                            <a:noFill/>
                          </a:ln>
                          <a:effectLst/>
                          <a:uLnTx/>
                          <a:uFillTx/>
                        </a:rPr>
                        <a:t>Azure Diagnostic Audit Logs</a:t>
                      </a:r>
                    </a:p>
                    <a:p>
                      <a:pPr marL="342900" indent="-342900">
                        <a:buFont typeface="Arial" panose="020B0604020202020204" pitchFamily="34" charset="0"/>
                        <a:buChar char="•"/>
                      </a:pPr>
                      <a:endParaRPr lang="en-US" sz="1400" dirty="0">
                        <a:solidFill>
                          <a:schemeClr val="tx1"/>
                        </a:solidFill>
                        <a:latin typeface="+mj-lt"/>
                      </a:endParaRPr>
                    </a:p>
                  </a:txBody>
                  <a:tcPr/>
                </a:tc>
                <a:tc>
                  <a:txBody>
                    <a:bodyPr/>
                    <a:lstStyle/>
                    <a:p>
                      <a:pPr marL="342900" marR="0" lvl="0" indent="-342900" algn="l" defTabSz="93257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noProof="0" dirty="0">
                          <a:solidFill>
                            <a:schemeClr val="tx1"/>
                          </a:solidFill>
                          <a:latin typeface="+mn-lt"/>
                          <a:ea typeface="+mn-ea"/>
                          <a:cs typeface="+mn-cs"/>
                        </a:rPr>
                        <a:t>Azure Diagnostic Audit Logs</a:t>
                      </a:r>
                    </a:p>
                    <a:p>
                      <a:pPr marL="342900" indent="-342900">
                        <a:buFont typeface="Arial" panose="020B0604020202020204" pitchFamily="34" charset="0"/>
                        <a:buChar char="•"/>
                      </a:pPr>
                      <a:endParaRPr lang="en-US" sz="1400" kern="0" dirty="0">
                        <a:solidFill>
                          <a:schemeClr val="tx1"/>
                        </a:solidFill>
                        <a:latin typeface="+mn-lt"/>
                        <a:ea typeface="+mn-ea"/>
                        <a:cs typeface="+mn-cs"/>
                      </a:endParaRPr>
                    </a:p>
                  </a:txBody>
                  <a:tcPr/>
                </a:tc>
                <a:extLst>
                  <a:ext uri="{0D108BD9-81ED-4DB2-BD59-A6C34878D82A}">
                    <a16:rowId xmlns:a16="http://schemas.microsoft.com/office/drawing/2014/main" val="1363330171"/>
                  </a:ext>
                </a:extLst>
              </a:tr>
              <a:tr h="370840">
                <a:tc>
                  <a:txBody>
                    <a:bodyPr/>
                    <a:lstStyle/>
                    <a:p>
                      <a:endParaRPr lang="en-US">
                        <a:solidFill>
                          <a:schemeClr val="tx1"/>
                        </a:solidFill>
                        <a:latin typeface="+mj-lt"/>
                      </a:endParaRPr>
                    </a:p>
                  </a:txBody>
                  <a:tcPr/>
                </a:tc>
                <a:tc>
                  <a:txBody>
                    <a:bodyPr/>
                    <a:lstStyle/>
                    <a:p>
                      <a:endParaRPr lang="en-US">
                        <a:solidFill>
                          <a:schemeClr val="tx1"/>
                        </a:solidFill>
                        <a:latin typeface="+mj-lt"/>
                      </a:endParaRPr>
                    </a:p>
                  </a:txBody>
                  <a:tcPr/>
                </a:tc>
                <a:tc>
                  <a:txBody>
                    <a:bodyPr/>
                    <a:lstStyle/>
                    <a:p>
                      <a:endParaRPr lang="en-US" dirty="0">
                        <a:solidFill>
                          <a:schemeClr val="tx1"/>
                        </a:solidFill>
                        <a:latin typeface="+mj-lt"/>
                      </a:endParaRPr>
                    </a:p>
                  </a:txBody>
                  <a:tcPr/>
                </a:tc>
                <a:extLst>
                  <a:ext uri="{0D108BD9-81ED-4DB2-BD59-A6C34878D82A}">
                    <a16:rowId xmlns:a16="http://schemas.microsoft.com/office/drawing/2014/main" val="1175396815"/>
                  </a:ext>
                </a:extLst>
              </a:tr>
            </a:tbl>
          </a:graphicData>
        </a:graphic>
      </p:graphicFrame>
    </p:spTree>
    <p:extLst>
      <p:ext uri="{BB962C8B-B14F-4D97-AF65-F5344CB8AC3E}">
        <p14:creationId xmlns:p14="http://schemas.microsoft.com/office/powerpoint/2010/main" val="31965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237" y="141287"/>
            <a:ext cx="11889564" cy="917575"/>
          </a:xfrm>
        </p:spPr>
        <p:txBody>
          <a:bodyPr/>
          <a:lstStyle/>
          <a:p>
            <a:r>
              <a:rPr lang="en-US" dirty="0"/>
              <a:t>Contoso Big Data Pipeline</a:t>
            </a:r>
          </a:p>
        </p:txBody>
      </p:sp>
      <p:sp>
        <p:nvSpPr>
          <p:cNvPr id="4" name="Rectangle 3"/>
          <p:cNvSpPr/>
          <p:nvPr/>
        </p:nvSpPr>
        <p:spPr>
          <a:xfrm>
            <a:off x="10768669" y="6349040"/>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5" name="Freeform 4"/>
          <p:cNvSpPr/>
          <p:nvPr/>
        </p:nvSpPr>
        <p:spPr bwMode="auto">
          <a:xfrm flipH="1">
            <a:off x="10051435" y="2782339"/>
            <a:ext cx="48910" cy="3419140"/>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44" name="Group 43"/>
          <p:cNvGrpSpPr/>
          <p:nvPr/>
        </p:nvGrpSpPr>
        <p:grpSpPr>
          <a:xfrm>
            <a:off x="10423642" y="2959440"/>
            <a:ext cx="1487589" cy="461622"/>
            <a:chOff x="10423642" y="1978779"/>
            <a:chExt cx="1487589" cy="461622"/>
          </a:xfrm>
        </p:grpSpPr>
        <p:sp>
          <p:nvSpPr>
            <p:cNvPr id="6" name="TextBox 5"/>
            <p:cNvSpPr txBox="1"/>
            <p:nvPr/>
          </p:nvSpPr>
          <p:spPr>
            <a:xfrm>
              <a:off x="10821173" y="197877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grpSp>
          <p:nvGrpSpPr>
            <p:cNvPr id="8" name="Group 7"/>
            <p:cNvGrpSpPr/>
            <p:nvPr/>
          </p:nvGrpSpPr>
          <p:grpSpPr>
            <a:xfrm>
              <a:off x="10423642" y="2016920"/>
              <a:ext cx="377227" cy="385340"/>
              <a:chOff x="6112510" y="6954657"/>
              <a:chExt cx="1181100" cy="1206500"/>
            </a:xfrm>
            <a:solidFill>
              <a:srgbClr val="0078D7"/>
            </a:solidFill>
          </p:grpSpPr>
          <p:sp>
            <p:nvSpPr>
              <p:cNvPr id="2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45" name="Group 44"/>
          <p:cNvGrpSpPr/>
          <p:nvPr/>
        </p:nvGrpSpPr>
        <p:grpSpPr>
          <a:xfrm>
            <a:off x="10473819" y="5529674"/>
            <a:ext cx="1484415" cy="482188"/>
            <a:chOff x="10473819" y="5129436"/>
            <a:chExt cx="1484415" cy="482188"/>
          </a:xfrm>
        </p:grpSpPr>
        <p:sp>
          <p:nvSpPr>
            <p:cNvPr id="7" name="TextBox 6"/>
            <p:cNvSpPr txBox="1"/>
            <p:nvPr/>
          </p:nvSpPr>
          <p:spPr>
            <a:xfrm>
              <a:off x="11089963" y="5204331"/>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 name="Group 8"/>
            <p:cNvGrpSpPr/>
            <p:nvPr/>
          </p:nvGrpSpPr>
          <p:grpSpPr>
            <a:xfrm>
              <a:off x="10473819" y="5129436"/>
              <a:ext cx="385751" cy="482188"/>
              <a:chOff x="2954338" y="6831013"/>
              <a:chExt cx="1041400" cy="1301750"/>
            </a:xfrm>
            <a:solidFill>
              <a:srgbClr val="0078D7"/>
            </a:solidFill>
          </p:grpSpPr>
          <p:sp>
            <p:nvSpPr>
              <p:cNvPr id="2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0" name="Group 9"/>
          <p:cNvGrpSpPr/>
          <p:nvPr/>
        </p:nvGrpSpPr>
        <p:grpSpPr>
          <a:xfrm>
            <a:off x="10312224" y="3783282"/>
            <a:ext cx="1878892" cy="1542780"/>
            <a:chOff x="9910801" y="2434267"/>
            <a:chExt cx="1878892" cy="1542780"/>
          </a:xfrm>
        </p:grpSpPr>
        <p:sp>
          <p:nvSpPr>
            <p:cNvPr id="11" name="TextBox 1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2" name="Group 11"/>
            <p:cNvGrpSpPr/>
            <p:nvPr/>
          </p:nvGrpSpPr>
          <p:grpSpPr>
            <a:xfrm>
              <a:off x="10012430" y="2917883"/>
              <a:ext cx="462396" cy="357669"/>
              <a:chOff x="5007615" y="2323753"/>
              <a:chExt cx="649029" cy="502032"/>
            </a:xfrm>
            <a:solidFill>
              <a:srgbClr val="0078D7"/>
            </a:solidFill>
          </p:grpSpPr>
          <p:sp>
            <p:nvSpPr>
              <p:cNvPr id="22" name="Freeform 21"/>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3" name="Freeform 22"/>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3" name="Group 12"/>
            <p:cNvGrpSpPr/>
            <p:nvPr/>
          </p:nvGrpSpPr>
          <p:grpSpPr>
            <a:xfrm>
              <a:off x="10486805" y="2434267"/>
              <a:ext cx="1302888" cy="1542780"/>
              <a:chOff x="10486805" y="2923046"/>
              <a:chExt cx="1302888" cy="1542780"/>
            </a:xfrm>
          </p:grpSpPr>
          <p:sp>
            <p:nvSpPr>
              <p:cNvPr id="14" name="Rectangle 1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6" name="TextBox 1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7" name="TextBox 1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8" name="Freeform 17"/>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 name="Freeform 18"/>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 name="Freeform 19"/>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1" name="Straight Connector 2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35" name="Straight Connector 34"/>
          <p:cNvCxnSpPr/>
          <p:nvPr/>
        </p:nvCxnSpPr>
        <p:spPr>
          <a:xfrm>
            <a:off x="7329456" y="6513608"/>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36" name="Group 35"/>
          <p:cNvGrpSpPr/>
          <p:nvPr/>
        </p:nvGrpSpPr>
        <p:grpSpPr>
          <a:xfrm rot="13500000">
            <a:off x="9515255" y="6423603"/>
            <a:ext cx="181498" cy="178786"/>
            <a:chOff x="402446" y="5872915"/>
            <a:chExt cx="292608" cy="288235"/>
          </a:xfrm>
          <a:solidFill>
            <a:srgbClr val="FFFFFF">
              <a:lumMod val="85000"/>
            </a:srgbClr>
          </a:solidFill>
        </p:grpSpPr>
        <p:cxnSp>
          <p:nvCxnSpPr>
            <p:cNvPr id="51" name="Straight Connector 5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52" name="Straight Connector 5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cxnSp>
        <p:nvCxnSpPr>
          <p:cNvPr id="37" name="Straight Connector 36"/>
          <p:cNvCxnSpPr/>
          <p:nvPr/>
        </p:nvCxnSpPr>
        <p:spPr>
          <a:xfrm flipH="1">
            <a:off x="9952037" y="4487862"/>
            <a:ext cx="308472" cy="0"/>
          </a:xfrm>
          <a:prstGeom prst="line">
            <a:avLst/>
          </a:prstGeom>
          <a:noFill/>
          <a:ln w="12700" cap="flat" cmpd="sng" algn="ctr">
            <a:solidFill>
              <a:srgbClr val="0078D7"/>
            </a:solidFill>
            <a:prstDash val="solid"/>
            <a:headEnd type="none"/>
            <a:tailEnd type="none"/>
          </a:ln>
          <a:effectLst/>
        </p:spPr>
      </p:cxnSp>
      <p:cxnSp>
        <p:nvCxnSpPr>
          <p:cNvPr id="58" name="Straight Connector 57"/>
          <p:cNvCxnSpPr/>
          <p:nvPr/>
        </p:nvCxnSpPr>
        <p:spPr>
          <a:xfrm>
            <a:off x="2019368" y="6513608"/>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59" name="Group 58"/>
          <p:cNvGrpSpPr/>
          <p:nvPr/>
        </p:nvGrpSpPr>
        <p:grpSpPr>
          <a:xfrm rot="13500000">
            <a:off x="4197468" y="6430849"/>
            <a:ext cx="181498" cy="178786"/>
            <a:chOff x="402446" y="5872915"/>
            <a:chExt cx="292608" cy="288235"/>
          </a:xfrm>
          <a:solidFill>
            <a:srgbClr val="FFFFFF">
              <a:lumMod val="85000"/>
            </a:srgbClr>
          </a:solidFill>
        </p:grpSpPr>
        <p:cxnSp>
          <p:nvCxnSpPr>
            <p:cNvPr id="68" name="Straight Connector 6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69" name="Straight Connector 6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75" name="Rectangle 74"/>
          <p:cNvSpPr/>
          <p:nvPr/>
        </p:nvSpPr>
        <p:spPr>
          <a:xfrm>
            <a:off x="5123071" y="6328330"/>
            <a:ext cx="1455527" cy="369332"/>
          </a:xfrm>
          <a:prstGeom prst="rect">
            <a:avLst/>
          </a:prstGeom>
        </p:spPr>
        <p:txBody>
          <a:bodyPr wrap="none" lIns="0" tIns="0" rIns="0" bIns="0" anchor="ctr">
            <a:sp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Intelligence</a:t>
            </a:r>
            <a:endParaRPr kumimoji="0" lang="en-US" sz="1800" b="1"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endParaRPr>
          </a:p>
        </p:txBody>
      </p:sp>
      <p:sp>
        <p:nvSpPr>
          <p:cNvPr id="94" name="TextBox 93"/>
          <p:cNvSpPr txBox="1"/>
          <p:nvPr/>
        </p:nvSpPr>
        <p:spPr>
          <a:xfrm>
            <a:off x="813207" y="4235135"/>
            <a:ext cx="1090059" cy="57923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Telemetry</a:t>
            </a:r>
          </a:p>
        </p:txBody>
      </p:sp>
      <p:sp>
        <p:nvSpPr>
          <p:cNvPr id="95" name="TextBox 94"/>
          <p:cNvSpPr txBox="1"/>
          <p:nvPr/>
        </p:nvSpPr>
        <p:spPr>
          <a:xfrm>
            <a:off x="809704" y="5354554"/>
            <a:ext cx="974964"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Feedback</a:t>
            </a:r>
          </a:p>
        </p:txBody>
      </p:sp>
      <p:sp>
        <p:nvSpPr>
          <p:cNvPr id="96" name="Rectangle 95"/>
          <p:cNvSpPr/>
          <p:nvPr/>
        </p:nvSpPr>
        <p:spPr>
          <a:xfrm>
            <a:off x="515635" y="6352424"/>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97" name="Group 96"/>
          <p:cNvGrpSpPr/>
          <p:nvPr/>
        </p:nvGrpSpPr>
        <p:grpSpPr>
          <a:xfrm>
            <a:off x="1490764" y="2782339"/>
            <a:ext cx="308472" cy="3419140"/>
            <a:chOff x="1776319" y="1369399"/>
            <a:chExt cx="308472" cy="3830198"/>
          </a:xfrm>
        </p:grpSpPr>
        <p:sp>
          <p:nvSpPr>
            <p:cNvPr id="112" name="Freeform 111"/>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13" name="Straight Connector 112"/>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99" name="Group 98"/>
          <p:cNvGrpSpPr/>
          <p:nvPr/>
        </p:nvGrpSpPr>
        <p:grpSpPr>
          <a:xfrm>
            <a:off x="234264" y="4183062"/>
            <a:ext cx="522040" cy="533547"/>
            <a:chOff x="2308225" y="7734300"/>
            <a:chExt cx="1368425" cy="1398588"/>
          </a:xfrm>
          <a:solidFill>
            <a:srgbClr val="0078D7"/>
          </a:solidFill>
        </p:grpSpPr>
        <p:sp>
          <p:nvSpPr>
            <p:cNvPr id="101"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2"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3"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4"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5"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6"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7"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8"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105"/>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106"/>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1"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00" name="Freeform 99"/>
          <p:cNvSpPr>
            <a:spLocks noChangeAspect="1"/>
          </p:cNvSpPr>
          <p:nvPr/>
        </p:nvSpPr>
        <p:spPr bwMode="auto">
          <a:xfrm>
            <a:off x="295821" y="5318487"/>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117" name="Rectangle 116"/>
          <p:cNvSpPr/>
          <p:nvPr/>
        </p:nvSpPr>
        <p:spPr bwMode="auto">
          <a:xfrm>
            <a:off x="1891274" y="2782339"/>
            <a:ext cx="1870385" cy="3464315"/>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Landing Zone</a:t>
            </a:r>
          </a:p>
        </p:txBody>
      </p:sp>
      <p:sp>
        <p:nvSpPr>
          <p:cNvPr id="127" name="Rectangle 126"/>
          <p:cNvSpPr/>
          <p:nvPr/>
        </p:nvSpPr>
        <p:spPr bwMode="auto">
          <a:xfrm>
            <a:off x="3966852" y="2782340"/>
            <a:ext cx="3766744" cy="1973761"/>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Data Prep</a:t>
            </a: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cs typeface="Segoe UI Semibold" panose="020B0702040204020203" pitchFamily="34" charset="0"/>
              </a:rPr>
              <a:t>, </a:t>
            </a: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Analytics &amp; ML</a:t>
            </a:r>
          </a:p>
        </p:txBody>
      </p:sp>
      <p:sp>
        <p:nvSpPr>
          <p:cNvPr id="129" name="Rectangle 128"/>
          <p:cNvSpPr/>
          <p:nvPr/>
        </p:nvSpPr>
        <p:spPr bwMode="auto">
          <a:xfrm>
            <a:off x="3966852" y="4829222"/>
            <a:ext cx="3771314" cy="1417433"/>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Big Data Stores</a:t>
            </a:r>
          </a:p>
        </p:txBody>
      </p:sp>
      <p:grpSp>
        <p:nvGrpSpPr>
          <p:cNvPr id="130" name="Group 129"/>
          <p:cNvGrpSpPr/>
          <p:nvPr/>
        </p:nvGrpSpPr>
        <p:grpSpPr>
          <a:xfrm>
            <a:off x="4142220" y="3413523"/>
            <a:ext cx="1676356" cy="1125124"/>
            <a:chOff x="3578052" y="1766327"/>
            <a:chExt cx="1676356" cy="1125124"/>
          </a:xfrm>
        </p:grpSpPr>
        <p:pic>
          <p:nvPicPr>
            <p:cNvPr id="131" name="Picture 130"/>
            <p:cNvPicPr>
              <a:picLocks noChangeAspect="1"/>
            </p:cNvPicPr>
            <p:nvPr/>
          </p:nvPicPr>
          <p:blipFill>
            <a:blip r:embed="rId3"/>
            <a:stretch>
              <a:fillRect/>
            </a:stretch>
          </p:blipFill>
          <p:spPr>
            <a:xfrm>
              <a:off x="4046924" y="1766327"/>
              <a:ext cx="780290" cy="780290"/>
            </a:xfrm>
            <a:prstGeom prst="rect">
              <a:avLst/>
            </a:prstGeom>
          </p:spPr>
        </p:pic>
        <p:sp>
          <p:nvSpPr>
            <p:cNvPr id="132" name="TextBox 131"/>
            <p:cNvSpPr txBox="1"/>
            <p:nvPr/>
          </p:nvSpPr>
          <p:spPr>
            <a:xfrm>
              <a:off x="3578052" y="2429786"/>
              <a:ext cx="1676356"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Analytics</a:t>
              </a:r>
            </a:p>
          </p:txBody>
        </p:sp>
      </p:grpSp>
      <p:grpSp>
        <p:nvGrpSpPr>
          <p:cNvPr id="133" name="Group 132"/>
          <p:cNvGrpSpPr/>
          <p:nvPr/>
        </p:nvGrpSpPr>
        <p:grpSpPr>
          <a:xfrm>
            <a:off x="6117949" y="3445458"/>
            <a:ext cx="1047403" cy="1125124"/>
            <a:chOff x="5170280" y="1766327"/>
            <a:chExt cx="1047403" cy="1125124"/>
          </a:xfrm>
        </p:grpSpPr>
        <p:pic>
          <p:nvPicPr>
            <p:cNvPr id="134" name="Picture 133"/>
            <p:cNvPicPr>
              <a:picLocks noChangeAspect="1"/>
            </p:cNvPicPr>
            <p:nvPr/>
          </p:nvPicPr>
          <p:blipFill>
            <a:blip r:embed="rId4"/>
            <a:stretch>
              <a:fillRect/>
            </a:stretch>
          </p:blipFill>
          <p:spPr>
            <a:xfrm>
              <a:off x="5303837" y="1766327"/>
              <a:ext cx="780290" cy="780290"/>
            </a:xfrm>
            <a:prstGeom prst="rect">
              <a:avLst/>
            </a:prstGeom>
          </p:spPr>
        </p:pic>
        <p:sp>
          <p:nvSpPr>
            <p:cNvPr id="135" name="TextBox 134"/>
            <p:cNvSpPr txBox="1"/>
            <p:nvPr/>
          </p:nvSpPr>
          <p:spPr>
            <a:xfrm>
              <a:off x="5170280" y="2429786"/>
              <a:ext cx="1047403"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HDInsight</a:t>
              </a:r>
            </a:p>
          </p:txBody>
        </p:sp>
      </p:grpSp>
      <p:grpSp>
        <p:nvGrpSpPr>
          <p:cNvPr id="136" name="Group 135"/>
          <p:cNvGrpSpPr/>
          <p:nvPr/>
        </p:nvGrpSpPr>
        <p:grpSpPr>
          <a:xfrm>
            <a:off x="4237037" y="5097462"/>
            <a:ext cx="1424044" cy="1104017"/>
            <a:chOff x="4268524" y="4216326"/>
            <a:chExt cx="1424044" cy="1104017"/>
          </a:xfrm>
        </p:grpSpPr>
        <p:pic>
          <p:nvPicPr>
            <p:cNvPr id="137" name="Picture 136"/>
            <p:cNvPicPr>
              <a:picLocks noChangeAspect="1"/>
            </p:cNvPicPr>
            <p:nvPr/>
          </p:nvPicPr>
          <p:blipFill>
            <a:blip r:embed="rId5"/>
            <a:stretch>
              <a:fillRect/>
            </a:stretch>
          </p:blipFill>
          <p:spPr>
            <a:xfrm>
              <a:off x="4590401" y="4216326"/>
              <a:ext cx="780290" cy="780290"/>
            </a:xfrm>
            <a:prstGeom prst="rect">
              <a:avLst/>
            </a:prstGeom>
          </p:spPr>
        </p:pic>
        <p:sp>
          <p:nvSpPr>
            <p:cNvPr id="138" name="TextBox 137"/>
            <p:cNvSpPr txBox="1"/>
            <p:nvPr/>
          </p:nvSpPr>
          <p:spPr>
            <a:xfrm>
              <a:off x="4268524" y="4858678"/>
              <a:ext cx="142404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Store</a:t>
              </a:r>
            </a:p>
          </p:txBody>
        </p:sp>
      </p:grpSp>
      <p:grpSp>
        <p:nvGrpSpPr>
          <p:cNvPr id="139" name="Group 138"/>
          <p:cNvGrpSpPr/>
          <p:nvPr/>
        </p:nvGrpSpPr>
        <p:grpSpPr>
          <a:xfrm>
            <a:off x="6137323" y="5180699"/>
            <a:ext cx="1452514" cy="1135963"/>
            <a:chOff x="7380335" y="4191666"/>
            <a:chExt cx="1452514" cy="1135963"/>
          </a:xfrm>
        </p:grpSpPr>
        <p:pic>
          <p:nvPicPr>
            <p:cNvPr id="140" name="Picture 139"/>
            <p:cNvPicPr>
              <a:picLocks noChangeAspect="1"/>
            </p:cNvPicPr>
            <p:nvPr/>
          </p:nvPicPr>
          <p:blipFill>
            <a:blip r:embed="rId6"/>
            <a:stretch>
              <a:fillRect/>
            </a:stretch>
          </p:blipFill>
          <p:spPr>
            <a:xfrm>
              <a:off x="7694947" y="4191666"/>
              <a:ext cx="780290" cy="780290"/>
            </a:xfrm>
            <a:prstGeom prst="rect">
              <a:avLst/>
            </a:prstGeom>
          </p:spPr>
        </p:pic>
        <p:sp>
          <p:nvSpPr>
            <p:cNvPr id="141" name="TextBox 140"/>
            <p:cNvSpPr txBox="1"/>
            <p:nvPr/>
          </p:nvSpPr>
          <p:spPr>
            <a:xfrm>
              <a:off x="7380335" y="4865964"/>
              <a:ext cx="145251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SQL Azure (DW)</a:t>
              </a:r>
            </a:p>
          </p:txBody>
        </p:sp>
      </p:grpSp>
      <p:pic>
        <p:nvPicPr>
          <p:cNvPr id="142" name="Picture 141"/>
          <p:cNvPicPr>
            <a:picLocks noChangeAspect="1"/>
          </p:cNvPicPr>
          <p:nvPr/>
        </p:nvPicPr>
        <p:blipFill>
          <a:blip r:embed="rId7"/>
          <a:stretch>
            <a:fillRect/>
          </a:stretch>
        </p:blipFill>
        <p:spPr>
          <a:xfrm>
            <a:off x="2484437" y="5079172"/>
            <a:ext cx="780290" cy="780290"/>
          </a:xfrm>
          <a:prstGeom prst="rect">
            <a:avLst/>
          </a:prstGeom>
        </p:spPr>
      </p:pic>
      <p:grpSp>
        <p:nvGrpSpPr>
          <p:cNvPr id="143" name="Group 142"/>
          <p:cNvGrpSpPr/>
          <p:nvPr/>
        </p:nvGrpSpPr>
        <p:grpSpPr>
          <a:xfrm>
            <a:off x="8311873" y="4019677"/>
            <a:ext cx="954364" cy="1153985"/>
            <a:chOff x="10113337" y="4179440"/>
            <a:chExt cx="954364" cy="1153985"/>
          </a:xfrm>
        </p:grpSpPr>
        <p:pic>
          <p:nvPicPr>
            <p:cNvPr id="144" name="Picture 143"/>
            <p:cNvPicPr>
              <a:picLocks noChangeAspect="1"/>
            </p:cNvPicPr>
            <p:nvPr/>
          </p:nvPicPr>
          <p:blipFill>
            <a:blip r:embed="rId8"/>
            <a:stretch>
              <a:fillRect/>
            </a:stretch>
          </p:blipFill>
          <p:spPr>
            <a:xfrm>
              <a:off x="10184608" y="4179440"/>
              <a:ext cx="780290" cy="780290"/>
            </a:xfrm>
            <a:prstGeom prst="rect">
              <a:avLst/>
            </a:prstGeom>
          </p:spPr>
        </p:pic>
        <p:sp>
          <p:nvSpPr>
            <p:cNvPr id="145" name="TextBox 144"/>
            <p:cNvSpPr txBox="1"/>
            <p:nvPr/>
          </p:nvSpPr>
          <p:spPr>
            <a:xfrm>
              <a:off x="10113337" y="4871760"/>
              <a:ext cx="95436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Power BI</a:t>
              </a:r>
            </a:p>
          </p:txBody>
        </p:sp>
      </p:grpSp>
      <p:sp>
        <p:nvSpPr>
          <p:cNvPr id="146" name="Rectangle 145"/>
          <p:cNvSpPr/>
          <p:nvPr/>
        </p:nvSpPr>
        <p:spPr bwMode="auto">
          <a:xfrm>
            <a:off x="7853052" y="2782339"/>
            <a:ext cx="1870385" cy="3464316"/>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Dashboards &amp; Visualizations</a:t>
            </a:r>
          </a:p>
        </p:txBody>
      </p:sp>
      <p:grpSp>
        <p:nvGrpSpPr>
          <p:cNvPr id="43" name="Group 42"/>
          <p:cNvGrpSpPr/>
          <p:nvPr/>
        </p:nvGrpSpPr>
        <p:grpSpPr>
          <a:xfrm>
            <a:off x="2027237" y="3421062"/>
            <a:ext cx="1596386" cy="1223665"/>
            <a:chOff x="2027237" y="2201862"/>
            <a:chExt cx="1596386" cy="1223665"/>
          </a:xfrm>
        </p:grpSpPr>
        <p:pic>
          <p:nvPicPr>
            <p:cNvPr id="147" name="Picture 1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99472" y="2201862"/>
              <a:ext cx="829056" cy="829056"/>
            </a:xfrm>
            <a:prstGeom prst="rect">
              <a:avLst/>
            </a:prstGeom>
            <a:solidFill>
              <a:srgbClr val="F8F8F8"/>
            </a:solidFill>
            <a:effectLst>
              <a:outerShdw blurRad="50800" dist="38100" dir="8100000" algn="tr" rotWithShape="0">
                <a:prstClr val="black">
                  <a:alpha val="40000"/>
                </a:prstClr>
              </a:outerShdw>
            </a:effectLst>
          </p:spPr>
        </p:pic>
        <p:sp>
          <p:nvSpPr>
            <p:cNvPr id="34" name="TextBox 33"/>
            <p:cNvSpPr txBox="1"/>
            <p:nvPr/>
          </p:nvSpPr>
          <p:spPr>
            <a:xfrm>
              <a:off x="2027237" y="2963862"/>
              <a:ext cx="1596386" cy="4616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Azure Blob Store</a:t>
              </a:r>
            </a:p>
          </p:txBody>
        </p:sp>
      </p:grpSp>
      <p:grpSp>
        <p:nvGrpSpPr>
          <p:cNvPr id="46" name="Group 45"/>
          <p:cNvGrpSpPr/>
          <p:nvPr/>
        </p:nvGrpSpPr>
        <p:grpSpPr>
          <a:xfrm>
            <a:off x="198437" y="2993952"/>
            <a:ext cx="1701326" cy="579510"/>
            <a:chOff x="243767" y="2050429"/>
            <a:chExt cx="1701326" cy="579510"/>
          </a:xfrm>
        </p:grpSpPr>
        <p:sp>
          <p:nvSpPr>
            <p:cNvPr id="148" name="TextBox 147"/>
            <p:cNvSpPr txBox="1"/>
            <p:nvPr/>
          </p:nvSpPr>
          <p:spPr>
            <a:xfrm>
              <a:off x="855034" y="2066689"/>
              <a:ext cx="1090059"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Sales</a:t>
              </a:r>
            </a:p>
          </p:txBody>
        </p:sp>
        <p:sp>
          <p:nvSpPr>
            <p:cNvPr id="149" name="Freeform 34"/>
            <p:cNvSpPr>
              <a:spLocks noChangeAspect="1" noEditPoints="1"/>
            </p:cNvSpPr>
            <p:nvPr/>
          </p:nvSpPr>
          <p:spPr bwMode="auto">
            <a:xfrm>
              <a:off x="243767" y="2050429"/>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33"/>
                </a:solidFill>
                <a:effectLst/>
                <a:uLnTx/>
                <a:uFillTx/>
              </a:endParaRPr>
            </a:p>
          </p:txBody>
        </p:sp>
      </p:grpSp>
      <p:sp>
        <p:nvSpPr>
          <p:cNvPr id="150" name="Rectangle 149"/>
          <p:cNvSpPr/>
          <p:nvPr/>
        </p:nvSpPr>
        <p:spPr bwMode="auto">
          <a:xfrm>
            <a:off x="1891274" y="1938231"/>
            <a:ext cx="7832163" cy="797031"/>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Information Management</a:t>
            </a:r>
          </a:p>
        </p:txBody>
      </p:sp>
      <p:sp>
        <p:nvSpPr>
          <p:cNvPr id="151" name="Rectangle 150"/>
          <p:cNvSpPr/>
          <p:nvPr/>
        </p:nvSpPr>
        <p:spPr bwMode="auto">
          <a:xfrm>
            <a:off x="1891274" y="1100031"/>
            <a:ext cx="7832163" cy="797031"/>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Identity Management</a:t>
            </a:r>
          </a:p>
        </p:txBody>
      </p:sp>
      <p:pic>
        <p:nvPicPr>
          <p:cNvPr id="47" name="Picture 46" descr="data factory the data landscape is more varied than ever with ..."/>
          <p:cNvPicPr>
            <a:picLocks noChangeAspect="1"/>
          </p:cNvPicPr>
          <p:nvPr/>
        </p:nvPicPr>
        <p:blipFill>
          <a:blip r:embed="rId10"/>
          <a:stretch>
            <a:fillRect/>
          </a:stretch>
        </p:blipFill>
        <p:spPr>
          <a:xfrm>
            <a:off x="5075237" y="2190888"/>
            <a:ext cx="468174" cy="468174"/>
          </a:xfrm>
          <a:prstGeom prst="rect">
            <a:avLst/>
          </a:prstGeom>
        </p:spPr>
      </p:pic>
      <p:pic>
        <p:nvPicPr>
          <p:cNvPr id="152" name="Picture 151" descr="... Server 2012, Extendiendo Soporte de dispositivos en Active Directory"/>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22837" y="1135062"/>
            <a:ext cx="685896" cy="685896"/>
          </a:xfrm>
          <a:prstGeom prst="rect">
            <a:avLst/>
          </a:prstGeom>
          <a:effectLst/>
        </p:spPr>
      </p:pic>
      <p:sp>
        <p:nvSpPr>
          <p:cNvPr id="48" name="TextBox 47"/>
          <p:cNvSpPr txBox="1"/>
          <p:nvPr/>
        </p:nvSpPr>
        <p:spPr>
          <a:xfrm>
            <a:off x="5456237" y="1135062"/>
            <a:ext cx="2743200" cy="704808"/>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Azure Active Directory</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(contosodatalake.onmicrosoft.com)</a:t>
            </a:r>
          </a:p>
        </p:txBody>
      </p:sp>
      <p:sp>
        <p:nvSpPr>
          <p:cNvPr id="153" name="TextBox 152"/>
          <p:cNvSpPr txBox="1"/>
          <p:nvPr/>
        </p:nvSpPr>
        <p:spPr>
          <a:xfrm>
            <a:off x="5380037" y="2030454"/>
            <a:ext cx="2945743" cy="704808"/>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Azure Data Factory</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movement &amp; job orchestration)</a:t>
            </a:r>
          </a:p>
        </p:txBody>
      </p:sp>
    </p:spTree>
    <p:extLst>
      <p:ext uri="{BB962C8B-B14F-4D97-AF65-F5344CB8AC3E}">
        <p14:creationId xmlns:p14="http://schemas.microsoft.com/office/powerpoint/2010/main" val="206817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237" y="141287"/>
            <a:ext cx="11889564" cy="917575"/>
          </a:xfrm>
        </p:spPr>
        <p:txBody>
          <a:bodyPr/>
          <a:lstStyle/>
          <a:p>
            <a:r>
              <a:rPr lang="en-US" dirty="0"/>
              <a:t>Contoso Big Data Pipeline</a:t>
            </a:r>
          </a:p>
        </p:txBody>
      </p:sp>
      <p:sp>
        <p:nvSpPr>
          <p:cNvPr id="4" name="Rectangle 3"/>
          <p:cNvSpPr/>
          <p:nvPr/>
        </p:nvSpPr>
        <p:spPr>
          <a:xfrm>
            <a:off x="10768669" y="6349040"/>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5" name="Freeform 4"/>
          <p:cNvSpPr/>
          <p:nvPr/>
        </p:nvSpPr>
        <p:spPr bwMode="auto">
          <a:xfrm flipH="1">
            <a:off x="10051435" y="2782339"/>
            <a:ext cx="48910" cy="3419140"/>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44" name="Group 43"/>
          <p:cNvGrpSpPr/>
          <p:nvPr/>
        </p:nvGrpSpPr>
        <p:grpSpPr>
          <a:xfrm>
            <a:off x="10423642" y="2959440"/>
            <a:ext cx="1487589" cy="461622"/>
            <a:chOff x="10423642" y="1978779"/>
            <a:chExt cx="1487589" cy="461622"/>
          </a:xfrm>
        </p:grpSpPr>
        <p:sp>
          <p:nvSpPr>
            <p:cNvPr id="6" name="TextBox 5"/>
            <p:cNvSpPr txBox="1"/>
            <p:nvPr/>
          </p:nvSpPr>
          <p:spPr>
            <a:xfrm>
              <a:off x="10821173" y="197877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grpSp>
          <p:nvGrpSpPr>
            <p:cNvPr id="8" name="Group 7"/>
            <p:cNvGrpSpPr/>
            <p:nvPr/>
          </p:nvGrpSpPr>
          <p:grpSpPr>
            <a:xfrm>
              <a:off x="10423642" y="2016920"/>
              <a:ext cx="377227" cy="385340"/>
              <a:chOff x="6112510" y="6954657"/>
              <a:chExt cx="1181100" cy="1206500"/>
            </a:xfrm>
            <a:solidFill>
              <a:srgbClr val="0078D7"/>
            </a:solidFill>
          </p:grpSpPr>
          <p:sp>
            <p:nvSpPr>
              <p:cNvPr id="2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45" name="Group 44"/>
          <p:cNvGrpSpPr/>
          <p:nvPr/>
        </p:nvGrpSpPr>
        <p:grpSpPr>
          <a:xfrm>
            <a:off x="10473819" y="5529674"/>
            <a:ext cx="1484415" cy="482188"/>
            <a:chOff x="10473819" y="5129436"/>
            <a:chExt cx="1484415" cy="482188"/>
          </a:xfrm>
        </p:grpSpPr>
        <p:sp>
          <p:nvSpPr>
            <p:cNvPr id="7" name="TextBox 6"/>
            <p:cNvSpPr txBox="1"/>
            <p:nvPr/>
          </p:nvSpPr>
          <p:spPr>
            <a:xfrm>
              <a:off x="11089963" y="5204331"/>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 name="Group 8"/>
            <p:cNvGrpSpPr/>
            <p:nvPr/>
          </p:nvGrpSpPr>
          <p:grpSpPr>
            <a:xfrm>
              <a:off x="10473819" y="5129436"/>
              <a:ext cx="385751" cy="482188"/>
              <a:chOff x="2954338" y="6831013"/>
              <a:chExt cx="1041400" cy="1301750"/>
            </a:xfrm>
            <a:solidFill>
              <a:srgbClr val="0078D7"/>
            </a:solidFill>
          </p:grpSpPr>
          <p:sp>
            <p:nvSpPr>
              <p:cNvPr id="2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0" name="Group 9"/>
          <p:cNvGrpSpPr/>
          <p:nvPr/>
        </p:nvGrpSpPr>
        <p:grpSpPr>
          <a:xfrm>
            <a:off x="10312224" y="3783282"/>
            <a:ext cx="1878892" cy="1542780"/>
            <a:chOff x="9910801" y="2434267"/>
            <a:chExt cx="1878892" cy="1542780"/>
          </a:xfrm>
        </p:grpSpPr>
        <p:sp>
          <p:nvSpPr>
            <p:cNvPr id="11" name="TextBox 1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2" name="Group 11"/>
            <p:cNvGrpSpPr/>
            <p:nvPr/>
          </p:nvGrpSpPr>
          <p:grpSpPr>
            <a:xfrm>
              <a:off x="10012430" y="2917883"/>
              <a:ext cx="462396" cy="357669"/>
              <a:chOff x="5007615" y="2323753"/>
              <a:chExt cx="649029" cy="502032"/>
            </a:xfrm>
            <a:solidFill>
              <a:srgbClr val="0078D7"/>
            </a:solidFill>
          </p:grpSpPr>
          <p:sp>
            <p:nvSpPr>
              <p:cNvPr id="22" name="Freeform 21"/>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3" name="Freeform 22"/>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3" name="Group 12"/>
            <p:cNvGrpSpPr/>
            <p:nvPr/>
          </p:nvGrpSpPr>
          <p:grpSpPr>
            <a:xfrm>
              <a:off x="10486805" y="2434267"/>
              <a:ext cx="1302888" cy="1542780"/>
              <a:chOff x="10486805" y="2923046"/>
              <a:chExt cx="1302888" cy="1542780"/>
            </a:xfrm>
          </p:grpSpPr>
          <p:sp>
            <p:nvSpPr>
              <p:cNvPr id="14" name="Rectangle 1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6" name="TextBox 1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7" name="TextBox 1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8" name="Freeform 17"/>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 name="Freeform 18"/>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 name="Freeform 19"/>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1" name="Straight Connector 2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35" name="Straight Connector 34"/>
          <p:cNvCxnSpPr/>
          <p:nvPr/>
        </p:nvCxnSpPr>
        <p:spPr>
          <a:xfrm>
            <a:off x="7329456" y="6513608"/>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36" name="Group 35"/>
          <p:cNvGrpSpPr/>
          <p:nvPr/>
        </p:nvGrpSpPr>
        <p:grpSpPr>
          <a:xfrm rot="13500000">
            <a:off x="9515255" y="6423603"/>
            <a:ext cx="181498" cy="178786"/>
            <a:chOff x="402446" y="5872915"/>
            <a:chExt cx="292608" cy="288235"/>
          </a:xfrm>
          <a:solidFill>
            <a:srgbClr val="FFFFFF">
              <a:lumMod val="85000"/>
            </a:srgbClr>
          </a:solidFill>
        </p:grpSpPr>
        <p:cxnSp>
          <p:nvCxnSpPr>
            <p:cNvPr id="51" name="Straight Connector 5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52" name="Straight Connector 5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cxnSp>
        <p:nvCxnSpPr>
          <p:cNvPr id="37" name="Straight Connector 36"/>
          <p:cNvCxnSpPr/>
          <p:nvPr/>
        </p:nvCxnSpPr>
        <p:spPr>
          <a:xfrm flipH="1">
            <a:off x="9952037" y="4487862"/>
            <a:ext cx="308472" cy="0"/>
          </a:xfrm>
          <a:prstGeom prst="line">
            <a:avLst/>
          </a:prstGeom>
          <a:noFill/>
          <a:ln w="12700" cap="flat" cmpd="sng" algn="ctr">
            <a:solidFill>
              <a:srgbClr val="0078D7"/>
            </a:solidFill>
            <a:prstDash val="solid"/>
            <a:headEnd type="none"/>
            <a:tailEnd type="none"/>
          </a:ln>
          <a:effectLst/>
        </p:spPr>
      </p:cxnSp>
      <p:cxnSp>
        <p:nvCxnSpPr>
          <p:cNvPr id="58" name="Straight Connector 57"/>
          <p:cNvCxnSpPr/>
          <p:nvPr/>
        </p:nvCxnSpPr>
        <p:spPr>
          <a:xfrm>
            <a:off x="2019368" y="6513608"/>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59" name="Group 58"/>
          <p:cNvGrpSpPr/>
          <p:nvPr/>
        </p:nvGrpSpPr>
        <p:grpSpPr>
          <a:xfrm rot="13500000">
            <a:off x="4197468" y="6430849"/>
            <a:ext cx="181498" cy="178786"/>
            <a:chOff x="402446" y="5872915"/>
            <a:chExt cx="292608" cy="288235"/>
          </a:xfrm>
          <a:solidFill>
            <a:srgbClr val="FFFFFF">
              <a:lumMod val="85000"/>
            </a:srgbClr>
          </a:solidFill>
        </p:grpSpPr>
        <p:cxnSp>
          <p:nvCxnSpPr>
            <p:cNvPr id="68" name="Straight Connector 6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69" name="Straight Connector 6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75" name="Rectangle 74"/>
          <p:cNvSpPr/>
          <p:nvPr/>
        </p:nvSpPr>
        <p:spPr>
          <a:xfrm>
            <a:off x="5123071" y="6328330"/>
            <a:ext cx="1455527" cy="369332"/>
          </a:xfrm>
          <a:prstGeom prst="rect">
            <a:avLst/>
          </a:prstGeom>
        </p:spPr>
        <p:txBody>
          <a:bodyPr wrap="none" lIns="0" tIns="0" rIns="0" bIns="0" anchor="ctr">
            <a:sp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Intelligence</a:t>
            </a:r>
            <a:endParaRPr kumimoji="0" lang="en-US" sz="1800" b="1"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endParaRPr>
          </a:p>
        </p:txBody>
      </p:sp>
      <p:sp>
        <p:nvSpPr>
          <p:cNvPr id="94" name="TextBox 93"/>
          <p:cNvSpPr txBox="1"/>
          <p:nvPr/>
        </p:nvSpPr>
        <p:spPr>
          <a:xfrm>
            <a:off x="813207" y="4235135"/>
            <a:ext cx="1090059" cy="57923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Telemetry</a:t>
            </a:r>
          </a:p>
        </p:txBody>
      </p:sp>
      <p:sp>
        <p:nvSpPr>
          <p:cNvPr id="95" name="TextBox 94"/>
          <p:cNvSpPr txBox="1"/>
          <p:nvPr/>
        </p:nvSpPr>
        <p:spPr>
          <a:xfrm>
            <a:off x="809704" y="5354554"/>
            <a:ext cx="974964"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Feedback</a:t>
            </a:r>
          </a:p>
        </p:txBody>
      </p:sp>
      <p:sp>
        <p:nvSpPr>
          <p:cNvPr id="96" name="Rectangle 95"/>
          <p:cNvSpPr/>
          <p:nvPr/>
        </p:nvSpPr>
        <p:spPr>
          <a:xfrm>
            <a:off x="515635" y="6352424"/>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97" name="Group 96"/>
          <p:cNvGrpSpPr/>
          <p:nvPr/>
        </p:nvGrpSpPr>
        <p:grpSpPr>
          <a:xfrm>
            <a:off x="1490764" y="2782339"/>
            <a:ext cx="308472" cy="3419140"/>
            <a:chOff x="1776319" y="1369399"/>
            <a:chExt cx="308472" cy="3830198"/>
          </a:xfrm>
        </p:grpSpPr>
        <p:sp>
          <p:nvSpPr>
            <p:cNvPr id="112" name="Freeform 111"/>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13" name="Straight Connector 112"/>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99" name="Group 98"/>
          <p:cNvGrpSpPr/>
          <p:nvPr/>
        </p:nvGrpSpPr>
        <p:grpSpPr>
          <a:xfrm>
            <a:off x="234264" y="4183062"/>
            <a:ext cx="522040" cy="533547"/>
            <a:chOff x="2308225" y="7734300"/>
            <a:chExt cx="1368425" cy="1398588"/>
          </a:xfrm>
          <a:solidFill>
            <a:srgbClr val="0078D7"/>
          </a:solidFill>
        </p:grpSpPr>
        <p:sp>
          <p:nvSpPr>
            <p:cNvPr id="101"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2"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3"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4"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5"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6"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7"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8"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105"/>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106"/>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1"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00" name="Freeform 99"/>
          <p:cNvSpPr>
            <a:spLocks noChangeAspect="1"/>
          </p:cNvSpPr>
          <p:nvPr/>
        </p:nvSpPr>
        <p:spPr bwMode="auto">
          <a:xfrm>
            <a:off x="295821" y="5318487"/>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117" name="Rectangle 116"/>
          <p:cNvSpPr/>
          <p:nvPr/>
        </p:nvSpPr>
        <p:spPr bwMode="auto">
          <a:xfrm>
            <a:off x="1891274" y="2782339"/>
            <a:ext cx="1870385" cy="3464315"/>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Landing Zone</a:t>
            </a:r>
          </a:p>
        </p:txBody>
      </p:sp>
      <p:sp>
        <p:nvSpPr>
          <p:cNvPr id="127" name="Rectangle 126"/>
          <p:cNvSpPr/>
          <p:nvPr/>
        </p:nvSpPr>
        <p:spPr bwMode="auto">
          <a:xfrm>
            <a:off x="3966852" y="2782340"/>
            <a:ext cx="3766744" cy="1973761"/>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Data Prep</a:t>
            </a: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cs typeface="Segoe UI Semibold" panose="020B0702040204020203" pitchFamily="34" charset="0"/>
              </a:rPr>
              <a:t>, </a:t>
            </a: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Analytics &amp; ML</a:t>
            </a:r>
          </a:p>
        </p:txBody>
      </p:sp>
      <p:sp>
        <p:nvSpPr>
          <p:cNvPr id="129" name="Rectangle 128"/>
          <p:cNvSpPr/>
          <p:nvPr/>
        </p:nvSpPr>
        <p:spPr bwMode="auto">
          <a:xfrm>
            <a:off x="3966852" y="4829222"/>
            <a:ext cx="3771314" cy="1417433"/>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Big Data Stores</a:t>
            </a:r>
          </a:p>
        </p:txBody>
      </p:sp>
      <p:grpSp>
        <p:nvGrpSpPr>
          <p:cNvPr id="130" name="Group 129"/>
          <p:cNvGrpSpPr/>
          <p:nvPr/>
        </p:nvGrpSpPr>
        <p:grpSpPr>
          <a:xfrm>
            <a:off x="4142220" y="3413523"/>
            <a:ext cx="1676356" cy="1125124"/>
            <a:chOff x="3578052" y="1766327"/>
            <a:chExt cx="1676356" cy="1125124"/>
          </a:xfrm>
        </p:grpSpPr>
        <p:pic>
          <p:nvPicPr>
            <p:cNvPr id="131" name="Picture 130"/>
            <p:cNvPicPr>
              <a:picLocks noChangeAspect="1"/>
            </p:cNvPicPr>
            <p:nvPr/>
          </p:nvPicPr>
          <p:blipFill>
            <a:blip r:embed="rId3"/>
            <a:stretch>
              <a:fillRect/>
            </a:stretch>
          </p:blipFill>
          <p:spPr>
            <a:xfrm>
              <a:off x="4046924" y="1766327"/>
              <a:ext cx="780290" cy="780290"/>
            </a:xfrm>
            <a:prstGeom prst="rect">
              <a:avLst/>
            </a:prstGeom>
          </p:spPr>
        </p:pic>
        <p:sp>
          <p:nvSpPr>
            <p:cNvPr id="132" name="TextBox 131"/>
            <p:cNvSpPr txBox="1"/>
            <p:nvPr/>
          </p:nvSpPr>
          <p:spPr>
            <a:xfrm>
              <a:off x="3578052" y="2429786"/>
              <a:ext cx="1676356"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Analytics</a:t>
              </a:r>
            </a:p>
          </p:txBody>
        </p:sp>
      </p:grpSp>
      <p:grpSp>
        <p:nvGrpSpPr>
          <p:cNvPr id="133" name="Group 132"/>
          <p:cNvGrpSpPr/>
          <p:nvPr/>
        </p:nvGrpSpPr>
        <p:grpSpPr>
          <a:xfrm>
            <a:off x="6117949" y="3445458"/>
            <a:ext cx="1047403" cy="1125124"/>
            <a:chOff x="5170280" y="1766327"/>
            <a:chExt cx="1047403" cy="1125124"/>
          </a:xfrm>
        </p:grpSpPr>
        <p:pic>
          <p:nvPicPr>
            <p:cNvPr id="134" name="Picture 133"/>
            <p:cNvPicPr>
              <a:picLocks noChangeAspect="1"/>
            </p:cNvPicPr>
            <p:nvPr/>
          </p:nvPicPr>
          <p:blipFill>
            <a:blip r:embed="rId4"/>
            <a:stretch>
              <a:fillRect/>
            </a:stretch>
          </p:blipFill>
          <p:spPr>
            <a:xfrm>
              <a:off x="5303837" y="1766327"/>
              <a:ext cx="780290" cy="780290"/>
            </a:xfrm>
            <a:prstGeom prst="rect">
              <a:avLst/>
            </a:prstGeom>
          </p:spPr>
        </p:pic>
        <p:sp>
          <p:nvSpPr>
            <p:cNvPr id="135" name="TextBox 134"/>
            <p:cNvSpPr txBox="1"/>
            <p:nvPr/>
          </p:nvSpPr>
          <p:spPr>
            <a:xfrm>
              <a:off x="5170280" y="2429786"/>
              <a:ext cx="1047403"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HDInsight</a:t>
              </a:r>
            </a:p>
          </p:txBody>
        </p:sp>
      </p:grpSp>
      <p:grpSp>
        <p:nvGrpSpPr>
          <p:cNvPr id="136" name="Group 135"/>
          <p:cNvGrpSpPr/>
          <p:nvPr/>
        </p:nvGrpSpPr>
        <p:grpSpPr>
          <a:xfrm>
            <a:off x="4237037" y="5097462"/>
            <a:ext cx="1424044" cy="1104017"/>
            <a:chOff x="4268524" y="4216326"/>
            <a:chExt cx="1424044" cy="1104017"/>
          </a:xfrm>
        </p:grpSpPr>
        <p:pic>
          <p:nvPicPr>
            <p:cNvPr id="137" name="Picture 136"/>
            <p:cNvPicPr>
              <a:picLocks noChangeAspect="1"/>
            </p:cNvPicPr>
            <p:nvPr/>
          </p:nvPicPr>
          <p:blipFill>
            <a:blip r:embed="rId5"/>
            <a:stretch>
              <a:fillRect/>
            </a:stretch>
          </p:blipFill>
          <p:spPr>
            <a:xfrm>
              <a:off x="4590401" y="4216326"/>
              <a:ext cx="780290" cy="780290"/>
            </a:xfrm>
            <a:prstGeom prst="rect">
              <a:avLst/>
            </a:prstGeom>
          </p:spPr>
        </p:pic>
        <p:sp>
          <p:nvSpPr>
            <p:cNvPr id="138" name="TextBox 137"/>
            <p:cNvSpPr txBox="1"/>
            <p:nvPr/>
          </p:nvSpPr>
          <p:spPr>
            <a:xfrm>
              <a:off x="4268524" y="4858678"/>
              <a:ext cx="142404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Store</a:t>
              </a:r>
            </a:p>
          </p:txBody>
        </p:sp>
      </p:grpSp>
      <p:grpSp>
        <p:nvGrpSpPr>
          <p:cNvPr id="139" name="Group 138"/>
          <p:cNvGrpSpPr/>
          <p:nvPr/>
        </p:nvGrpSpPr>
        <p:grpSpPr>
          <a:xfrm>
            <a:off x="6137323" y="5180699"/>
            <a:ext cx="1452514" cy="1135963"/>
            <a:chOff x="7380335" y="4191666"/>
            <a:chExt cx="1452514" cy="1135963"/>
          </a:xfrm>
        </p:grpSpPr>
        <p:pic>
          <p:nvPicPr>
            <p:cNvPr id="140" name="Picture 139"/>
            <p:cNvPicPr>
              <a:picLocks noChangeAspect="1"/>
            </p:cNvPicPr>
            <p:nvPr/>
          </p:nvPicPr>
          <p:blipFill>
            <a:blip r:embed="rId6"/>
            <a:stretch>
              <a:fillRect/>
            </a:stretch>
          </p:blipFill>
          <p:spPr>
            <a:xfrm>
              <a:off x="7694947" y="4191666"/>
              <a:ext cx="780290" cy="780290"/>
            </a:xfrm>
            <a:prstGeom prst="rect">
              <a:avLst/>
            </a:prstGeom>
          </p:spPr>
        </p:pic>
        <p:sp>
          <p:nvSpPr>
            <p:cNvPr id="141" name="TextBox 140"/>
            <p:cNvSpPr txBox="1"/>
            <p:nvPr/>
          </p:nvSpPr>
          <p:spPr>
            <a:xfrm>
              <a:off x="7380335" y="4865964"/>
              <a:ext cx="145251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SQL Azure (DW)</a:t>
              </a:r>
            </a:p>
          </p:txBody>
        </p:sp>
      </p:grpSp>
      <p:pic>
        <p:nvPicPr>
          <p:cNvPr id="142" name="Picture 141"/>
          <p:cNvPicPr>
            <a:picLocks noChangeAspect="1"/>
          </p:cNvPicPr>
          <p:nvPr/>
        </p:nvPicPr>
        <p:blipFill>
          <a:blip r:embed="rId7"/>
          <a:stretch>
            <a:fillRect/>
          </a:stretch>
        </p:blipFill>
        <p:spPr>
          <a:xfrm>
            <a:off x="2484437" y="5079172"/>
            <a:ext cx="780290" cy="780290"/>
          </a:xfrm>
          <a:prstGeom prst="rect">
            <a:avLst/>
          </a:prstGeom>
        </p:spPr>
      </p:pic>
      <p:grpSp>
        <p:nvGrpSpPr>
          <p:cNvPr id="143" name="Group 142"/>
          <p:cNvGrpSpPr/>
          <p:nvPr/>
        </p:nvGrpSpPr>
        <p:grpSpPr>
          <a:xfrm>
            <a:off x="8311873" y="4019677"/>
            <a:ext cx="954364" cy="1153985"/>
            <a:chOff x="10113337" y="4179440"/>
            <a:chExt cx="954364" cy="1153985"/>
          </a:xfrm>
        </p:grpSpPr>
        <p:pic>
          <p:nvPicPr>
            <p:cNvPr id="144" name="Picture 143"/>
            <p:cNvPicPr>
              <a:picLocks noChangeAspect="1"/>
            </p:cNvPicPr>
            <p:nvPr/>
          </p:nvPicPr>
          <p:blipFill>
            <a:blip r:embed="rId8"/>
            <a:stretch>
              <a:fillRect/>
            </a:stretch>
          </p:blipFill>
          <p:spPr>
            <a:xfrm>
              <a:off x="10184608" y="4179440"/>
              <a:ext cx="780290" cy="780290"/>
            </a:xfrm>
            <a:prstGeom prst="rect">
              <a:avLst/>
            </a:prstGeom>
          </p:spPr>
        </p:pic>
        <p:sp>
          <p:nvSpPr>
            <p:cNvPr id="145" name="TextBox 144"/>
            <p:cNvSpPr txBox="1"/>
            <p:nvPr/>
          </p:nvSpPr>
          <p:spPr>
            <a:xfrm>
              <a:off x="10113337" y="4871760"/>
              <a:ext cx="95436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Power BI</a:t>
              </a:r>
            </a:p>
          </p:txBody>
        </p:sp>
      </p:grpSp>
      <p:sp>
        <p:nvSpPr>
          <p:cNvPr id="146" name="Rectangle 145"/>
          <p:cNvSpPr/>
          <p:nvPr/>
        </p:nvSpPr>
        <p:spPr bwMode="auto">
          <a:xfrm>
            <a:off x="7853052" y="2782339"/>
            <a:ext cx="1870385" cy="3464316"/>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Dashboards &amp; Visualizations</a:t>
            </a:r>
          </a:p>
        </p:txBody>
      </p:sp>
      <p:grpSp>
        <p:nvGrpSpPr>
          <p:cNvPr id="43" name="Group 42"/>
          <p:cNvGrpSpPr/>
          <p:nvPr/>
        </p:nvGrpSpPr>
        <p:grpSpPr>
          <a:xfrm>
            <a:off x="2027237" y="3421062"/>
            <a:ext cx="1596386" cy="1223665"/>
            <a:chOff x="2027237" y="2201862"/>
            <a:chExt cx="1596386" cy="1223665"/>
          </a:xfrm>
        </p:grpSpPr>
        <p:pic>
          <p:nvPicPr>
            <p:cNvPr id="147" name="Picture 1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99472" y="2201862"/>
              <a:ext cx="829056" cy="829056"/>
            </a:xfrm>
            <a:prstGeom prst="rect">
              <a:avLst/>
            </a:prstGeom>
            <a:solidFill>
              <a:srgbClr val="F8F8F8"/>
            </a:solidFill>
            <a:effectLst>
              <a:outerShdw blurRad="50800" dist="38100" dir="8100000" algn="tr" rotWithShape="0">
                <a:prstClr val="black">
                  <a:alpha val="40000"/>
                </a:prstClr>
              </a:outerShdw>
            </a:effectLst>
          </p:spPr>
        </p:pic>
        <p:sp>
          <p:nvSpPr>
            <p:cNvPr id="34" name="TextBox 33"/>
            <p:cNvSpPr txBox="1"/>
            <p:nvPr/>
          </p:nvSpPr>
          <p:spPr>
            <a:xfrm>
              <a:off x="2027237" y="2963862"/>
              <a:ext cx="1596386" cy="4616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Azure Blob Store</a:t>
              </a:r>
            </a:p>
          </p:txBody>
        </p:sp>
      </p:grpSp>
      <p:grpSp>
        <p:nvGrpSpPr>
          <p:cNvPr id="46" name="Group 45"/>
          <p:cNvGrpSpPr/>
          <p:nvPr/>
        </p:nvGrpSpPr>
        <p:grpSpPr>
          <a:xfrm>
            <a:off x="198437" y="2993952"/>
            <a:ext cx="1701326" cy="579510"/>
            <a:chOff x="243767" y="2050429"/>
            <a:chExt cx="1701326" cy="579510"/>
          </a:xfrm>
        </p:grpSpPr>
        <p:sp>
          <p:nvSpPr>
            <p:cNvPr id="148" name="TextBox 147"/>
            <p:cNvSpPr txBox="1"/>
            <p:nvPr/>
          </p:nvSpPr>
          <p:spPr>
            <a:xfrm>
              <a:off x="855034" y="2066689"/>
              <a:ext cx="1090059"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Sales</a:t>
              </a:r>
            </a:p>
          </p:txBody>
        </p:sp>
        <p:sp>
          <p:nvSpPr>
            <p:cNvPr id="149" name="Freeform 34"/>
            <p:cNvSpPr>
              <a:spLocks noChangeAspect="1" noEditPoints="1"/>
            </p:cNvSpPr>
            <p:nvPr/>
          </p:nvSpPr>
          <p:spPr bwMode="auto">
            <a:xfrm>
              <a:off x="243767" y="2050429"/>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33"/>
                </a:solidFill>
                <a:effectLst/>
                <a:uLnTx/>
                <a:uFillTx/>
              </a:endParaRPr>
            </a:p>
          </p:txBody>
        </p:sp>
      </p:grpSp>
      <p:sp>
        <p:nvSpPr>
          <p:cNvPr id="150" name="Rectangle 149"/>
          <p:cNvSpPr/>
          <p:nvPr/>
        </p:nvSpPr>
        <p:spPr bwMode="auto">
          <a:xfrm>
            <a:off x="1891274" y="1938231"/>
            <a:ext cx="7832163" cy="797031"/>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Information Management</a:t>
            </a:r>
          </a:p>
        </p:txBody>
      </p:sp>
      <p:sp>
        <p:nvSpPr>
          <p:cNvPr id="151" name="Rectangle 150"/>
          <p:cNvSpPr/>
          <p:nvPr/>
        </p:nvSpPr>
        <p:spPr bwMode="auto">
          <a:xfrm>
            <a:off x="1891274" y="1100031"/>
            <a:ext cx="7832163" cy="797031"/>
          </a:xfrm>
          <a:prstGeom prst="rect">
            <a:avLst/>
          </a:prstGeom>
          <a:noFill/>
          <a:ln w="19050">
            <a:solidFill>
              <a:schemeClr val="tx2">
                <a:lumMod val="75000"/>
              </a:schemeClr>
            </a:solidFill>
            <a:prstDash val="sysDot"/>
          </a:ln>
        </p:spPr>
        <p:style>
          <a:lnRef idx="2">
            <a:schemeClr val="accent2"/>
          </a:lnRef>
          <a:fillRef idx="1">
            <a:schemeClr val="lt1"/>
          </a:fillRef>
          <a:effectRef idx="0">
            <a:schemeClr val="accent2"/>
          </a:effectRef>
          <a:fontRef idx="minor">
            <a:schemeClr val="dk1"/>
          </a:fontRef>
        </p:style>
        <p:txBody>
          <a:bodyPr spcFirstLastPara="0" vert="horz" wrap="square" lIns="18281" tIns="91440" rIns="18281" bIns="91401" numCol="1" spcCol="1270" anchor="t" anchorCtr="0">
            <a:noAutofit/>
          </a:bodyPr>
          <a:lstStyle/>
          <a:p>
            <a:pPr marL="0" marR="0" lvl="0" indent="0"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gradFill>
                  <a:gsLst>
                    <a:gs pos="0">
                      <a:schemeClr val="tx1"/>
                    </a:gs>
                    <a:gs pos="100000">
                      <a:schemeClr val="tx1"/>
                    </a:gs>
                  </a:gsLst>
                  <a:lin ang="5400000" scaled="1"/>
                </a:gradFill>
                <a:effectLst/>
                <a:uLnTx/>
                <a:uFillTx/>
                <a:latin typeface="Segoe UI Semibold" panose="020B0702040204020203" pitchFamily="34" charset="0"/>
                <a:ea typeface="+mn-ea"/>
                <a:cs typeface="Segoe UI Semibold" panose="020B0702040204020203" pitchFamily="34" charset="0"/>
              </a:rPr>
              <a:t>Identity Management</a:t>
            </a:r>
          </a:p>
        </p:txBody>
      </p:sp>
      <p:pic>
        <p:nvPicPr>
          <p:cNvPr id="47" name="Picture 46" descr="data factory the data landscape is more varied than ever with ..."/>
          <p:cNvPicPr>
            <a:picLocks noChangeAspect="1"/>
          </p:cNvPicPr>
          <p:nvPr/>
        </p:nvPicPr>
        <p:blipFill>
          <a:blip r:embed="rId10"/>
          <a:stretch>
            <a:fillRect/>
          </a:stretch>
        </p:blipFill>
        <p:spPr>
          <a:xfrm>
            <a:off x="5075237" y="2190888"/>
            <a:ext cx="468174" cy="468174"/>
          </a:xfrm>
          <a:prstGeom prst="rect">
            <a:avLst/>
          </a:prstGeom>
        </p:spPr>
      </p:pic>
      <p:pic>
        <p:nvPicPr>
          <p:cNvPr id="152" name="Picture 151" descr="... Server 2012, Extendiendo Soporte de dispositivos en Active Directory"/>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22837" y="1135062"/>
            <a:ext cx="685896" cy="685896"/>
          </a:xfrm>
          <a:prstGeom prst="rect">
            <a:avLst/>
          </a:prstGeom>
          <a:effectLst/>
        </p:spPr>
      </p:pic>
      <p:sp>
        <p:nvSpPr>
          <p:cNvPr id="48" name="TextBox 47"/>
          <p:cNvSpPr txBox="1"/>
          <p:nvPr/>
        </p:nvSpPr>
        <p:spPr>
          <a:xfrm>
            <a:off x="5456237" y="1135062"/>
            <a:ext cx="2743200" cy="704808"/>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Azure Active Directory</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(contosodatalake.onmicrosoft.com)</a:t>
            </a:r>
          </a:p>
        </p:txBody>
      </p:sp>
      <p:sp>
        <p:nvSpPr>
          <p:cNvPr id="153" name="TextBox 152"/>
          <p:cNvSpPr txBox="1"/>
          <p:nvPr/>
        </p:nvSpPr>
        <p:spPr>
          <a:xfrm>
            <a:off x="5380037" y="2030454"/>
            <a:ext cx="2945743" cy="704808"/>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Azure Data Factory</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movement &amp; job orchestration)</a:t>
            </a:r>
          </a:p>
        </p:txBody>
      </p:sp>
    </p:spTree>
    <p:extLst>
      <p:ext uri="{BB962C8B-B14F-4D97-AF65-F5344CB8AC3E}">
        <p14:creationId xmlns:p14="http://schemas.microsoft.com/office/powerpoint/2010/main" val="89858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Identity Management &amp; Authentication</a:t>
            </a:r>
          </a:p>
        </p:txBody>
      </p:sp>
    </p:spTree>
    <p:extLst>
      <p:ext uri="{BB962C8B-B14F-4D97-AF65-F5344CB8AC3E}">
        <p14:creationId xmlns:p14="http://schemas.microsoft.com/office/powerpoint/2010/main" val="29644669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44462"/>
            <a:ext cx="11889564" cy="917575"/>
          </a:xfrm>
        </p:spPr>
        <p:txBody>
          <a:bodyPr/>
          <a:lstStyle/>
          <a:p>
            <a:r>
              <a:rPr lang="en-US" dirty="0"/>
              <a:t>Leveraging Azure Active Directory</a:t>
            </a:r>
          </a:p>
        </p:txBody>
      </p:sp>
      <p:pic>
        <p:nvPicPr>
          <p:cNvPr id="6" name="Picture 5" descr="... Server 2012, Extendiendo Soporte de dispositivos en Active Director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037" y="2594227"/>
            <a:ext cx="1157449" cy="1143161"/>
          </a:xfrm>
          <a:prstGeom prst="rect">
            <a:avLst/>
          </a:prstGeom>
          <a:effectLst/>
        </p:spPr>
      </p:pic>
      <p:pic>
        <p:nvPicPr>
          <p:cNvPr id="8" name="Picture 7" descr="File:User icon 2.sv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21" y="2006911"/>
            <a:ext cx="1044516" cy="1044516"/>
          </a:xfrm>
          <a:prstGeom prst="rect">
            <a:avLst/>
          </a:prstGeom>
        </p:spPr>
      </p:pic>
      <p:pic>
        <p:nvPicPr>
          <p:cNvPr id="9" name="Picture 8" descr="Searched Term: administrato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837" y="3669185"/>
            <a:ext cx="1056734" cy="906242"/>
          </a:xfrm>
          <a:prstGeom prst="rect">
            <a:avLst/>
          </a:prstGeom>
        </p:spPr>
      </p:pic>
      <p:grpSp>
        <p:nvGrpSpPr>
          <p:cNvPr id="12" name="Group 11"/>
          <p:cNvGrpSpPr/>
          <p:nvPr/>
        </p:nvGrpSpPr>
        <p:grpSpPr>
          <a:xfrm>
            <a:off x="3094037" y="2108681"/>
            <a:ext cx="1718034" cy="1125124"/>
            <a:chOff x="3578052" y="1766327"/>
            <a:chExt cx="1718034" cy="1125124"/>
          </a:xfrm>
        </p:grpSpPr>
        <p:pic>
          <p:nvPicPr>
            <p:cNvPr id="13" name="Picture 12"/>
            <p:cNvPicPr>
              <a:picLocks noChangeAspect="1"/>
            </p:cNvPicPr>
            <p:nvPr/>
          </p:nvPicPr>
          <p:blipFill>
            <a:blip r:embed="rId6"/>
            <a:stretch>
              <a:fillRect/>
            </a:stretch>
          </p:blipFill>
          <p:spPr>
            <a:xfrm>
              <a:off x="4046924" y="1766327"/>
              <a:ext cx="780290" cy="780290"/>
            </a:xfrm>
            <a:prstGeom prst="rect">
              <a:avLst/>
            </a:prstGeom>
          </p:spPr>
        </p:pic>
        <p:sp>
          <p:nvSpPr>
            <p:cNvPr id="14" name="TextBox 13"/>
            <p:cNvSpPr txBox="1"/>
            <p:nvPr/>
          </p:nvSpPr>
          <p:spPr>
            <a:xfrm>
              <a:off x="3578052" y="2429786"/>
              <a:ext cx="171803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Analytics</a:t>
              </a:r>
            </a:p>
          </p:txBody>
        </p:sp>
      </p:grpSp>
      <p:grpSp>
        <p:nvGrpSpPr>
          <p:cNvPr id="18" name="Group 17"/>
          <p:cNvGrpSpPr/>
          <p:nvPr/>
        </p:nvGrpSpPr>
        <p:grpSpPr>
          <a:xfrm>
            <a:off x="3241032" y="3737227"/>
            <a:ext cx="1424044" cy="1104017"/>
            <a:chOff x="4268524" y="4216326"/>
            <a:chExt cx="1424044" cy="1104017"/>
          </a:xfrm>
        </p:grpSpPr>
        <p:pic>
          <p:nvPicPr>
            <p:cNvPr id="19" name="Picture 18"/>
            <p:cNvPicPr>
              <a:picLocks noChangeAspect="1"/>
            </p:cNvPicPr>
            <p:nvPr/>
          </p:nvPicPr>
          <p:blipFill>
            <a:blip r:embed="rId7"/>
            <a:stretch>
              <a:fillRect/>
            </a:stretch>
          </p:blipFill>
          <p:spPr>
            <a:xfrm>
              <a:off x="4590401" y="4216326"/>
              <a:ext cx="780290" cy="780290"/>
            </a:xfrm>
            <a:prstGeom prst="rect">
              <a:avLst/>
            </a:prstGeom>
          </p:spPr>
        </p:pic>
        <p:sp>
          <p:nvSpPr>
            <p:cNvPr id="20" name="TextBox 19"/>
            <p:cNvSpPr txBox="1"/>
            <p:nvPr/>
          </p:nvSpPr>
          <p:spPr>
            <a:xfrm>
              <a:off x="4268524" y="4858678"/>
              <a:ext cx="142404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Store</a:t>
              </a:r>
            </a:p>
          </p:txBody>
        </p:sp>
      </p:grpSp>
      <p:cxnSp>
        <p:nvCxnSpPr>
          <p:cNvPr id="23" name="Straight Arrow Connector 22"/>
          <p:cNvCxnSpPr>
            <a:stCxn id="13" idx="3"/>
            <a:endCxn id="6" idx="1"/>
          </p:cNvCxnSpPr>
          <p:nvPr/>
        </p:nvCxnSpPr>
        <p:spPr>
          <a:xfrm>
            <a:off x="4343199" y="2498826"/>
            <a:ext cx="1798838" cy="666982"/>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endCxn id="6" idx="1"/>
          </p:cNvCxnSpPr>
          <p:nvPr/>
        </p:nvCxnSpPr>
        <p:spPr>
          <a:xfrm flipV="1">
            <a:off x="4343199" y="3165808"/>
            <a:ext cx="1798838" cy="971237"/>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Oval 32"/>
          <p:cNvSpPr>
            <a:spLocks noChangeAspect="1"/>
          </p:cNvSpPr>
          <p:nvPr/>
        </p:nvSpPr>
        <p:spPr bwMode="auto">
          <a:xfrm>
            <a:off x="7060946" y="2522536"/>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lang="en-US" sz="2400" b="1" kern="0" dirty="0">
                <a:gradFill>
                  <a:gsLst>
                    <a:gs pos="5439">
                      <a:srgbClr val="F8F8F8"/>
                    </a:gs>
                    <a:gs pos="10000">
                      <a:srgbClr val="F8F8F8"/>
                    </a:gs>
                  </a:gsLst>
                  <a:lin ang="5400000" scaled="0"/>
                </a:gradFill>
              </a:rPr>
              <a:t>1</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35" name="Oval 34"/>
          <p:cNvSpPr>
            <a:spLocks noChangeAspect="1"/>
          </p:cNvSpPr>
          <p:nvPr/>
        </p:nvSpPr>
        <p:spPr bwMode="auto">
          <a:xfrm>
            <a:off x="4393946" y="1984627"/>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lang="en-US" sz="2400" b="1" kern="0" dirty="0">
                <a:gradFill>
                  <a:gsLst>
                    <a:gs pos="5439">
                      <a:srgbClr val="F8F8F8"/>
                    </a:gs>
                    <a:gs pos="10000">
                      <a:srgbClr val="F8F8F8"/>
                    </a:gs>
                  </a:gsLst>
                  <a:lin ang="5400000" scaled="0"/>
                </a:gradFill>
              </a:rPr>
              <a:t>2</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36" name="Oval 35"/>
          <p:cNvSpPr>
            <a:spLocks noChangeAspect="1"/>
          </p:cNvSpPr>
          <p:nvPr/>
        </p:nvSpPr>
        <p:spPr bwMode="auto">
          <a:xfrm>
            <a:off x="4546346" y="4122736"/>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lang="en-US" sz="2400" b="1" kern="0" dirty="0">
                <a:gradFill>
                  <a:gsLst>
                    <a:gs pos="5439">
                      <a:srgbClr val="F8F8F8"/>
                    </a:gs>
                    <a:gs pos="10000">
                      <a:srgbClr val="F8F8F8"/>
                    </a:gs>
                  </a:gsLst>
                  <a:lin ang="5400000" scaled="0"/>
                </a:gradFill>
              </a:rPr>
              <a:t>3</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40" name="TextBox 39"/>
          <p:cNvSpPr txBox="1"/>
          <p:nvPr/>
        </p:nvSpPr>
        <p:spPr>
          <a:xfrm>
            <a:off x="5532437" y="3656562"/>
            <a:ext cx="2361993"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Azure Active Directory Tenant</a:t>
            </a:r>
          </a:p>
        </p:txBody>
      </p:sp>
      <p:cxnSp>
        <p:nvCxnSpPr>
          <p:cNvPr id="43" name="Straight Connector 42"/>
          <p:cNvCxnSpPr/>
          <p:nvPr/>
        </p:nvCxnSpPr>
        <p:spPr>
          <a:xfrm>
            <a:off x="8351837" y="1211262"/>
            <a:ext cx="0" cy="5181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504237" y="2049462"/>
            <a:ext cx="3856240" cy="544765"/>
            <a:chOff x="8504237" y="1287462"/>
            <a:chExt cx="3856240" cy="544765"/>
          </a:xfrm>
        </p:grpSpPr>
        <p:sp>
          <p:nvSpPr>
            <p:cNvPr id="38" name="Oval 37"/>
            <p:cNvSpPr>
              <a:spLocks noChangeAspect="1"/>
            </p:cNvSpPr>
            <p:nvPr/>
          </p:nvSpPr>
          <p:spPr bwMode="auto">
            <a:xfrm>
              <a:off x="8504237" y="13681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lang="en-US" sz="2400" b="1" kern="0" dirty="0">
                  <a:gradFill>
                    <a:gsLst>
                      <a:gs pos="5439">
                        <a:srgbClr val="F8F8F8"/>
                      </a:gs>
                      <a:gs pos="10000">
                        <a:srgbClr val="F8F8F8"/>
                      </a:gs>
                    </a:gsLst>
                    <a:lin ang="5400000" scaled="0"/>
                  </a:gradFill>
                </a:rPr>
                <a:t>1</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45" name="TextBox 44"/>
            <p:cNvSpPr txBox="1"/>
            <p:nvPr/>
          </p:nvSpPr>
          <p:spPr>
            <a:xfrm>
              <a:off x="9033129" y="1287462"/>
              <a:ext cx="3327348" cy="5447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Add users to AAD Tenant</a:t>
              </a:r>
            </a:p>
          </p:txBody>
        </p:sp>
      </p:grpSp>
      <p:grpSp>
        <p:nvGrpSpPr>
          <p:cNvPr id="50" name="Group 49"/>
          <p:cNvGrpSpPr/>
          <p:nvPr/>
        </p:nvGrpSpPr>
        <p:grpSpPr>
          <a:xfrm>
            <a:off x="8534197" y="2855598"/>
            <a:ext cx="3856240" cy="794064"/>
            <a:chOff x="8504237" y="1222627"/>
            <a:chExt cx="3856240" cy="794064"/>
          </a:xfrm>
        </p:grpSpPr>
        <p:sp>
          <p:nvSpPr>
            <p:cNvPr id="51" name="Oval 50"/>
            <p:cNvSpPr>
              <a:spLocks noChangeAspect="1"/>
            </p:cNvSpPr>
            <p:nvPr/>
          </p:nvSpPr>
          <p:spPr bwMode="auto">
            <a:xfrm>
              <a:off x="8504237" y="13681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lang="en-US" sz="2400" b="1" kern="0" dirty="0">
                  <a:gradFill>
                    <a:gsLst>
                      <a:gs pos="5439">
                        <a:srgbClr val="F8F8F8"/>
                      </a:gs>
                      <a:gs pos="10000">
                        <a:srgbClr val="F8F8F8"/>
                      </a:gs>
                    </a:gsLst>
                    <a:lin ang="5400000" scaled="0"/>
                  </a:gradFill>
                </a:rPr>
                <a:t>2</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52" name="TextBox 51"/>
            <p:cNvSpPr txBox="1"/>
            <p:nvPr/>
          </p:nvSpPr>
          <p:spPr>
            <a:xfrm>
              <a:off x="9033129" y="1222627"/>
              <a:ext cx="3327348"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Add users to ADLA RBAC roles</a:t>
              </a:r>
            </a:p>
          </p:txBody>
        </p:sp>
      </p:grpSp>
      <p:grpSp>
        <p:nvGrpSpPr>
          <p:cNvPr id="53" name="Group 52"/>
          <p:cNvGrpSpPr/>
          <p:nvPr/>
        </p:nvGrpSpPr>
        <p:grpSpPr>
          <a:xfrm>
            <a:off x="8534197" y="3769998"/>
            <a:ext cx="3856240" cy="794064"/>
            <a:chOff x="8504237" y="1222627"/>
            <a:chExt cx="3856240" cy="794064"/>
          </a:xfrm>
        </p:grpSpPr>
        <p:sp>
          <p:nvSpPr>
            <p:cNvPr id="54" name="Oval 53"/>
            <p:cNvSpPr>
              <a:spLocks noChangeAspect="1"/>
            </p:cNvSpPr>
            <p:nvPr/>
          </p:nvSpPr>
          <p:spPr bwMode="auto">
            <a:xfrm>
              <a:off x="8504237" y="13681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rPr>
                <a:t>3</a:t>
              </a:r>
            </a:p>
          </p:txBody>
        </p:sp>
        <p:sp>
          <p:nvSpPr>
            <p:cNvPr id="55" name="TextBox 54"/>
            <p:cNvSpPr txBox="1"/>
            <p:nvPr/>
          </p:nvSpPr>
          <p:spPr>
            <a:xfrm>
              <a:off x="9033129" y="1222627"/>
              <a:ext cx="3327348"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Add users to ADLS RBAC roles &amp; file system ACLs</a:t>
              </a:r>
            </a:p>
          </p:txBody>
        </p:sp>
      </p:grpSp>
      <p:cxnSp>
        <p:nvCxnSpPr>
          <p:cNvPr id="4" name="Straight Arrow Connector 3"/>
          <p:cNvCxnSpPr>
            <a:stCxn id="8" idx="3"/>
            <a:endCxn id="13" idx="1"/>
          </p:cNvCxnSpPr>
          <p:nvPr/>
        </p:nvCxnSpPr>
        <p:spPr>
          <a:xfrm flipV="1">
            <a:off x="1798637" y="2498826"/>
            <a:ext cx="1764272" cy="30343"/>
          </a:xfrm>
          <a:prstGeom prst="straightConnector1">
            <a:avLst/>
          </a:prstGeom>
          <a:ln w="12700">
            <a:headEnd type="none"/>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9" idx="3"/>
            <a:endCxn id="19" idx="1"/>
          </p:cNvCxnSpPr>
          <p:nvPr/>
        </p:nvCxnSpPr>
        <p:spPr>
          <a:xfrm>
            <a:off x="1788571" y="4122306"/>
            <a:ext cx="1774338" cy="5066"/>
          </a:xfrm>
          <a:prstGeom prst="straightConnector1">
            <a:avLst/>
          </a:prstGeom>
          <a:ln w="12700">
            <a:headEnd type="none"/>
            <a:tailEnd type="triangle"/>
          </a:ln>
        </p:spPr>
        <p:style>
          <a:lnRef idx="1">
            <a:schemeClr val="accent2"/>
          </a:lnRef>
          <a:fillRef idx="0">
            <a:schemeClr val="accent2"/>
          </a:fillRef>
          <a:effectRef idx="0">
            <a:schemeClr val="accent2"/>
          </a:effectRef>
          <a:fontRef idx="minor">
            <a:schemeClr val="tx1"/>
          </a:fontRef>
        </p:style>
      </p:cxnSp>
      <p:sp>
        <p:nvSpPr>
          <p:cNvPr id="60" name="TextBox 59"/>
          <p:cNvSpPr txBox="1"/>
          <p:nvPr/>
        </p:nvSpPr>
        <p:spPr>
          <a:xfrm>
            <a:off x="1972947" y="2208762"/>
            <a:ext cx="1273490"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OAuth token </a:t>
            </a:r>
          </a:p>
        </p:txBody>
      </p:sp>
      <p:sp>
        <p:nvSpPr>
          <p:cNvPr id="61" name="TextBox 60"/>
          <p:cNvSpPr txBox="1"/>
          <p:nvPr/>
        </p:nvSpPr>
        <p:spPr>
          <a:xfrm>
            <a:off x="1951037" y="3737227"/>
            <a:ext cx="1273490"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OAuth token </a:t>
            </a:r>
          </a:p>
        </p:txBody>
      </p:sp>
      <p:sp>
        <p:nvSpPr>
          <p:cNvPr id="64" name="TextBox 63"/>
          <p:cNvSpPr txBox="1"/>
          <p:nvPr/>
        </p:nvSpPr>
        <p:spPr>
          <a:xfrm rot="1230604">
            <a:off x="4710509" y="2497893"/>
            <a:ext cx="1117935"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Graph APIs</a:t>
            </a:r>
          </a:p>
        </p:txBody>
      </p:sp>
      <p:sp>
        <p:nvSpPr>
          <p:cNvPr id="65" name="TextBox 64"/>
          <p:cNvSpPr txBox="1"/>
          <p:nvPr/>
        </p:nvSpPr>
        <p:spPr>
          <a:xfrm rot="19990996">
            <a:off x="4655170" y="3304461"/>
            <a:ext cx="1117935"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Graph APIs</a:t>
            </a:r>
          </a:p>
        </p:txBody>
      </p:sp>
    </p:spTree>
    <p:extLst>
      <p:ext uri="{BB962C8B-B14F-4D97-AF65-F5344CB8AC3E}">
        <p14:creationId xmlns:p14="http://schemas.microsoft.com/office/powerpoint/2010/main" val="8048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1000"/>
                                        <p:tgtEl>
                                          <p:spTgt spid="50"/>
                                        </p:tgtEl>
                                      </p:cBhvr>
                                    </p:animEffect>
                                    <p:anim calcmode="lin" valueType="num">
                                      <p:cBhvr>
                                        <p:cTn id="15" dur="1000" fill="hold"/>
                                        <p:tgtEl>
                                          <p:spTgt spid="50"/>
                                        </p:tgtEl>
                                        <p:attrNameLst>
                                          <p:attrName>ppt_x</p:attrName>
                                        </p:attrNameLst>
                                      </p:cBhvr>
                                      <p:tavLst>
                                        <p:tav tm="0">
                                          <p:val>
                                            <p:strVal val="#ppt_x"/>
                                          </p:val>
                                        </p:tav>
                                        <p:tav tm="100000">
                                          <p:val>
                                            <p:strVal val="#ppt_x"/>
                                          </p:val>
                                        </p:tav>
                                      </p:tavLst>
                                    </p:anim>
                                    <p:anim calcmode="lin" valueType="num">
                                      <p:cBhvr>
                                        <p:cTn id="1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44462"/>
            <a:ext cx="11889564" cy="917575"/>
          </a:xfrm>
        </p:spPr>
        <p:txBody>
          <a:bodyPr/>
          <a:lstStyle/>
          <a:p>
            <a:r>
              <a:rPr lang="en-US" dirty="0"/>
              <a:t>Incorporating Enterprise Active Directory</a:t>
            </a:r>
          </a:p>
        </p:txBody>
      </p:sp>
      <p:pic>
        <p:nvPicPr>
          <p:cNvPr id="6" name="Picture 5" descr="... Server 2012, Extendiendo Soporte de dispositivos en Active Director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037" y="2049462"/>
            <a:ext cx="1157449" cy="1143161"/>
          </a:xfrm>
          <a:prstGeom prst="rect">
            <a:avLst/>
          </a:prstGeom>
          <a:effectLst/>
        </p:spPr>
      </p:pic>
      <p:pic>
        <p:nvPicPr>
          <p:cNvPr id="8" name="Picture 7" descr="File:User icon 2.sv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21" y="1462146"/>
            <a:ext cx="1044516" cy="1044516"/>
          </a:xfrm>
          <a:prstGeom prst="rect">
            <a:avLst/>
          </a:prstGeom>
        </p:spPr>
      </p:pic>
      <p:pic>
        <p:nvPicPr>
          <p:cNvPr id="9" name="Picture 8" descr="Searched Term: administrato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837" y="3124420"/>
            <a:ext cx="1056734" cy="906242"/>
          </a:xfrm>
          <a:prstGeom prst="rect">
            <a:avLst/>
          </a:prstGeom>
        </p:spPr>
      </p:pic>
      <p:grpSp>
        <p:nvGrpSpPr>
          <p:cNvPr id="12" name="Group 11"/>
          <p:cNvGrpSpPr/>
          <p:nvPr/>
        </p:nvGrpSpPr>
        <p:grpSpPr>
          <a:xfrm>
            <a:off x="3094037" y="1563916"/>
            <a:ext cx="1718034" cy="1125124"/>
            <a:chOff x="3578052" y="1766327"/>
            <a:chExt cx="1718034" cy="1125124"/>
          </a:xfrm>
        </p:grpSpPr>
        <p:pic>
          <p:nvPicPr>
            <p:cNvPr id="13" name="Picture 12"/>
            <p:cNvPicPr>
              <a:picLocks noChangeAspect="1"/>
            </p:cNvPicPr>
            <p:nvPr/>
          </p:nvPicPr>
          <p:blipFill>
            <a:blip r:embed="rId6"/>
            <a:stretch>
              <a:fillRect/>
            </a:stretch>
          </p:blipFill>
          <p:spPr>
            <a:xfrm>
              <a:off x="4046924" y="1766327"/>
              <a:ext cx="780290" cy="780290"/>
            </a:xfrm>
            <a:prstGeom prst="rect">
              <a:avLst/>
            </a:prstGeom>
          </p:spPr>
        </p:pic>
        <p:sp>
          <p:nvSpPr>
            <p:cNvPr id="14" name="TextBox 13"/>
            <p:cNvSpPr txBox="1"/>
            <p:nvPr/>
          </p:nvSpPr>
          <p:spPr>
            <a:xfrm>
              <a:off x="3578052" y="2429786"/>
              <a:ext cx="171803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Analytics</a:t>
              </a:r>
            </a:p>
          </p:txBody>
        </p:sp>
      </p:grpSp>
      <p:grpSp>
        <p:nvGrpSpPr>
          <p:cNvPr id="18" name="Group 17"/>
          <p:cNvGrpSpPr/>
          <p:nvPr/>
        </p:nvGrpSpPr>
        <p:grpSpPr>
          <a:xfrm>
            <a:off x="3241032" y="3192462"/>
            <a:ext cx="1424044" cy="1104017"/>
            <a:chOff x="4268524" y="4216326"/>
            <a:chExt cx="1424044" cy="1104017"/>
          </a:xfrm>
        </p:grpSpPr>
        <p:pic>
          <p:nvPicPr>
            <p:cNvPr id="19" name="Picture 18"/>
            <p:cNvPicPr>
              <a:picLocks noChangeAspect="1"/>
            </p:cNvPicPr>
            <p:nvPr/>
          </p:nvPicPr>
          <p:blipFill>
            <a:blip r:embed="rId7"/>
            <a:stretch>
              <a:fillRect/>
            </a:stretch>
          </p:blipFill>
          <p:spPr>
            <a:xfrm>
              <a:off x="4590401" y="4216326"/>
              <a:ext cx="780290" cy="780290"/>
            </a:xfrm>
            <a:prstGeom prst="rect">
              <a:avLst/>
            </a:prstGeom>
          </p:spPr>
        </p:pic>
        <p:sp>
          <p:nvSpPr>
            <p:cNvPr id="20" name="TextBox 19"/>
            <p:cNvSpPr txBox="1"/>
            <p:nvPr/>
          </p:nvSpPr>
          <p:spPr>
            <a:xfrm>
              <a:off x="4268524" y="4858678"/>
              <a:ext cx="1424044"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Data Lake Store</a:t>
              </a:r>
            </a:p>
          </p:txBody>
        </p:sp>
      </p:grpSp>
      <p:cxnSp>
        <p:nvCxnSpPr>
          <p:cNvPr id="23" name="Straight Arrow Connector 22"/>
          <p:cNvCxnSpPr>
            <a:stCxn id="13" idx="3"/>
            <a:endCxn id="6" idx="1"/>
          </p:cNvCxnSpPr>
          <p:nvPr/>
        </p:nvCxnSpPr>
        <p:spPr>
          <a:xfrm>
            <a:off x="4343199" y="1954061"/>
            <a:ext cx="1798838" cy="666982"/>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endCxn id="6" idx="1"/>
          </p:cNvCxnSpPr>
          <p:nvPr/>
        </p:nvCxnSpPr>
        <p:spPr>
          <a:xfrm flipV="1">
            <a:off x="4343199" y="2621043"/>
            <a:ext cx="1798838" cy="971237"/>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a:stCxn id="3" idx="0"/>
            <a:endCxn id="40" idx="0"/>
          </p:cNvCxnSpPr>
          <p:nvPr/>
        </p:nvCxnSpPr>
        <p:spPr>
          <a:xfrm flipH="1" flipV="1">
            <a:off x="6713434" y="3111797"/>
            <a:ext cx="23222" cy="1680865"/>
          </a:xfrm>
          <a:prstGeom prst="straightConnector1">
            <a:avLst/>
          </a:prstGeom>
          <a:ln w="19050" cap="flat" cmpd="sng" algn="ctr">
            <a:solidFill>
              <a:schemeClr val="accent2"/>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Oval 32"/>
          <p:cNvSpPr>
            <a:spLocks noChangeAspect="1"/>
          </p:cNvSpPr>
          <p:nvPr/>
        </p:nvSpPr>
        <p:spPr bwMode="auto">
          <a:xfrm>
            <a:off x="7055790" y="3646907"/>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gradFill>
                  <a:gsLst>
                    <a:gs pos="5439">
                      <a:srgbClr val="F8F8F8"/>
                    </a:gs>
                    <a:gs pos="10000">
                      <a:srgbClr val="F8F8F8"/>
                    </a:gs>
                  </a:gsLst>
                  <a:lin ang="5400000" scaled="0"/>
                </a:gradFill>
                <a:effectLst/>
                <a:uLnTx/>
                <a:uFillTx/>
              </a:rPr>
              <a:t>2</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35" name="Oval 34"/>
          <p:cNvSpPr>
            <a:spLocks noChangeAspect="1"/>
          </p:cNvSpPr>
          <p:nvPr/>
        </p:nvSpPr>
        <p:spPr bwMode="auto">
          <a:xfrm>
            <a:off x="4393946" y="1439862"/>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3</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36" name="Oval 35"/>
          <p:cNvSpPr>
            <a:spLocks noChangeAspect="1"/>
          </p:cNvSpPr>
          <p:nvPr/>
        </p:nvSpPr>
        <p:spPr bwMode="auto">
          <a:xfrm>
            <a:off x="4546346" y="35779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4</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40" name="TextBox 39"/>
          <p:cNvSpPr txBox="1"/>
          <p:nvPr/>
        </p:nvSpPr>
        <p:spPr>
          <a:xfrm>
            <a:off x="5532437" y="3111797"/>
            <a:ext cx="2361993"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Azure Active Directory Tenant</a:t>
            </a:r>
          </a:p>
        </p:txBody>
      </p:sp>
      <p:cxnSp>
        <p:nvCxnSpPr>
          <p:cNvPr id="43" name="Straight Connector 42"/>
          <p:cNvCxnSpPr/>
          <p:nvPr/>
        </p:nvCxnSpPr>
        <p:spPr>
          <a:xfrm>
            <a:off x="8351837" y="1211262"/>
            <a:ext cx="0" cy="5181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8504237" y="1287462"/>
            <a:ext cx="3856240" cy="544765"/>
            <a:chOff x="8504237" y="1287462"/>
            <a:chExt cx="3856240" cy="544765"/>
          </a:xfrm>
        </p:grpSpPr>
        <p:sp>
          <p:nvSpPr>
            <p:cNvPr id="38" name="Oval 37"/>
            <p:cNvSpPr>
              <a:spLocks noChangeAspect="1"/>
            </p:cNvSpPr>
            <p:nvPr/>
          </p:nvSpPr>
          <p:spPr bwMode="auto">
            <a:xfrm>
              <a:off x="8504237" y="13681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1</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45" name="TextBox 44"/>
            <p:cNvSpPr txBox="1"/>
            <p:nvPr/>
          </p:nvSpPr>
          <p:spPr>
            <a:xfrm>
              <a:off x="9033129" y="1287462"/>
              <a:ext cx="3327348" cy="5447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Add users to AD domain</a:t>
              </a:r>
            </a:p>
          </p:txBody>
        </p:sp>
      </p:grpSp>
      <p:grpSp>
        <p:nvGrpSpPr>
          <p:cNvPr id="47" name="Group 46"/>
          <p:cNvGrpSpPr/>
          <p:nvPr/>
        </p:nvGrpSpPr>
        <p:grpSpPr>
          <a:xfrm>
            <a:off x="8504239" y="2017398"/>
            <a:ext cx="3826280" cy="794064"/>
            <a:chOff x="8504237" y="1222627"/>
            <a:chExt cx="3856240" cy="794064"/>
          </a:xfrm>
        </p:grpSpPr>
        <p:sp>
          <p:nvSpPr>
            <p:cNvPr id="48" name="Oval 47"/>
            <p:cNvSpPr>
              <a:spLocks noChangeAspect="1"/>
            </p:cNvSpPr>
            <p:nvPr/>
          </p:nvSpPr>
          <p:spPr bwMode="auto">
            <a:xfrm>
              <a:off x="8504237" y="1368171"/>
              <a:ext cx="452691" cy="452691"/>
            </a:xfrm>
            <a:prstGeom prst="ellipse">
              <a:avLst/>
            </a:prstGeom>
            <a:solidFill>
              <a:schemeClr val="tx2"/>
            </a:solid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2</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49" name="TextBox 48"/>
            <p:cNvSpPr txBox="1"/>
            <p:nvPr/>
          </p:nvSpPr>
          <p:spPr>
            <a:xfrm>
              <a:off x="9033129" y="1222627"/>
              <a:ext cx="3327348" cy="794064"/>
            </a:xfrm>
            <a:prstGeom prst="rect">
              <a:avLst/>
            </a:prstGeom>
            <a:ln w="19050"/>
          </p:spPr>
          <p:style>
            <a:lnRef idx="2">
              <a:schemeClr val="accent1"/>
            </a:lnRef>
            <a:fillRef idx="1">
              <a:schemeClr val="lt1"/>
            </a:fillRef>
            <a:effectRef idx="0">
              <a:schemeClr val="accent1"/>
            </a:effectRef>
            <a:fontRef idx="minor">
              <a:schemeClr val="dk1"/>
            </a:fontRef>
          </p:style>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Sync user info from enterprise AD to  AAD</a:t>
              </a:r>
            </a:p>
          </p:txBody>
        </p:sp>
      </p:grpSp>
      <p:grpSp>
        <p:nvGrpSpPr>
          <p:cNvPr id="50" name="Group 49"/>
          <p:cNvGrpSpPr/>
          <p:nvPr/>
        </p:nvGrpSpPr>
        <p:grpSpPr>
          <a:xfrm>
            <a:off x="8534197" y="2855598"/>
            <a:ext cx="3856240" cy="794064"/>
            <a:chOff x="8504237" y="1222627"/>
            <a:chExt cx="3856240" cy="794064"/>
          </a:xfrm>
        </p:grpSpPr>
        <p:sp>
          <p:nvSpPr>
            <p:cNvPr id="51" name="Oval 50"/>
            <p:cNvSpPr>
              <a:spLocks noChangeAspect="1"/>
            </p:cNvSpPr>
            <p:nvPr/>
          </p:nvSpPr>
          <p:spPr bwMode="auto">
            <a:xfrm>
              <a:off x="8504237" y="13681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3</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52" name="TextBox 51"/>
            <p:cNvSpPr txBox="1"/>
            <p:nvPr/>
          </p:nvSpPr>
          <p:spPr>
            <a:xfrm>
              <a:off x="9033129" y="1222627"/>
              <a:ext cx="3327348"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Add users to ADLA RBAC roles</a:t>
              </a:r>
            </a:p>
          </p:txBody>
        </p:sp>
      </p:grpSp>
      <p:grpSp>
        <p:nvGrpSpPr>
          <p:cNvPr id="53" name="Group 52"/>
          <p:cNvGrpSpPr/>
          <p:nvPr/>
        </p:nvGrpSpPr>
        <p:grpSpPr>
          <a:xfrm>
            <a:off x="8534197" y="3769998"/>
            <a:ext cx="3856240" cy="794064"/>
            <a:chOff x="8504237" y="1222627"/>
            <a:chExt cx="3856240" cy="794064"/>
          </a:xfrm>
        </p:grpSpPr>
        <p:sp>
          <p:nvSpPr>
            <p:cNvPr id="54" name="Oval 53"/>
            <p:cNvSpPr>
              <a:spLocks noChangeAspect="1"/>
            </p:cNvSpPr>
            <p:nvPr/>
          </p:nvSpPr>
          <p:spPr bwMode="auto">
            <a:xfrm>
              <a:off x="8504237" y="13681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gradFill>
                    <a:gsLst>
                      <a:gs pos="5439">
                        <a:srgbClr val="F8F8F8"/>
                      </a:gs>
                      <a:gs pos="10000">
                        <a:srgbClr val="F8F8F8"/>
                      </a:gs>
                    </a:gsLst>
                    <a:lin ang="5400000" scaled="0"/>
                  </a:gradFill>
                  <a:effectLst/>
                  <a:uLnTx/>
                  <a:uFillTx/>
                </a:rPr>
                <a:t>4</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55" name="TextBox 54"/>
            <p:cNvSpPr txBox="1"/>
            <p:nvPr/>
          </p:nvSpPr>
          <p:spPr>
            <a:xfrm>
              <a:off x="9033129" y="1222627"/>
              <a:ext cx="3327348"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Add users to ADLS RBAC roles &amp; file system ACLs</a:t>
              </a:r>
            </a:p>
          </p:txBody>
        </p:sp>
      </p:grpSp>
      <p:pic>
        <p:nvPicPr>
          <p:cNvPr id="3" name="Picture 2" descr="... Server 2012, Extendiendo Soporte de dispositivos en Active Directory"/>
          <p:cNvPicPr>
            <a:picLocks noChangeAspect="1"/>
          </p:cNvPicPr>
          <p:nvPr/>
        </p:nvPicPr>
        <p:blipFill rotWithShape="1">
          <a:blip r:embed="rId8"/>
          <a:srcRect l="3827" t="3407" r="3110" b="3359"/>
          <a:stretch/>
        </p:blipFill>
        <p:spPr>
          <a:xfrm>
            <a:off x="5807274" y="4792662"/>
            <a:ext cx="1858763" cy="912466"/>
          </a:xfrm>
          <a:prstGeom prst="rect">
            <a:avLst/>
          </a:prstGeom>
          <a:ln>
            <a:solidFill>
              <a:schemeClr val="bg1"/>
            </a:solidFill>
          </a:ln>
        </p:spPr>
      </p:pic>
      <p:sp>
        <p:nvSpPr>
          <p:cNvPr id="34" name="Oval 33"/>
          <p:cNvSpPr>
            <a:spLocks noChangeAspect="1"/>
          </p:cNvSpPr>
          <p:nvPr/>
        </p:nvSpPr>
        <p:spPr bwMode="auto">
          <a:xfrm>
            <a:off x="7060946" y="4492371"/>
            <a:ext cx="452691" cy="452691"/>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gradFill>
                  <a:gsLst>
                    <a:gs pos="5439">
                      <a:srgbClr val="F8F8F8"/>
                    </a:gs>
                    <a:gs pos="10000">
                      <a:srgbClr val="F8F8F8"/>
                    </a:gs>
                  </a:gsLst>
                  <a:lin ang="5400000" scaled="0"/>
                </a:gradFill>
                <a:effectLst/>
                <a:uLnTx/>
                <a:uFillTx/>
              </a:rPr>
              <a:t>1</a:t>
            </a:r>
            <a:endParaRPr kumimoji="0" lang="en-US" sz="2000" b="1"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4" name="Straight Arrow Connector 43"/>
          <p:cNvCxnSpPr>
            <a:stCxn id="8" idx="3"/>
          </p:cNvCxnSpPr>
          <p:nvPr/>
        </p:nvCxnSpPr>
        <p:spPr>
          <a:xfrm flipV="1">
            <a:off x="1798637" y="1954062"/>
            <a:ext cx="1764272" cy="30342"/>
          </a:xfrm>
          <a:prstGeom prst="straightConnector1">
            <a:avLst/>
          </a:prstGeom>
          <a:ln w="12700">
            <a:headEnd type="none"/>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p:nvPr/>
        </p:nvCxnSpPr>
        <p:spPr>
          <a:xfrm>
            <a:off x="1788571" y="3577541"/>
            <a:ext cx="1774338" cy="5066"/>
          </a:xfrm>
          <a:prstGeom prst="straightConnector1">
            <a:avLst/>
          </a:prstGeom>
          <a:ln w="12700">
            <a:headEnd type="none"/>
            <a:tailEnd type="triangle"/>
          </a:ln>
        </p:spPr>
        <p:style>
          <a:lnRef idx="1">
            <a:schemeClr val="accent2"/>
          </a:lnRef>
          <a:fillRef idx="0">
            <a:schemeClr val="accent2"/>
          </a:fillRef>
          <a:effectRef idx="0">
            <a:schemeClr val="accent2"/>
          </a:effectRef>
          <a:fontRef idx="minor">
            <a:schemeClr val="tx1"/>
          </a:fontRef>
        </p:style>
      </p:cxnSp>
      <p:sp>
        <p:nvSpPr>
          <p:cNvPr id="60" name="TextBox 59"/>
          <p:cNvSpPr txBox="1"/>
          <p:nvPr/>
        </p:nvSpPr>
        <p:spPr>
          <a:xfrm>
            <a:off x="1972947" y="1663997"/>
            <a:ext cx="1273490"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OAuth token </a:t>
            </a:r>
          </a:p>
        </p:txBody>
      </p:sp>
      <p:sp>
        <p:nvSpPr>
          <p:cNvPr id="61" name="TextBox 60"/>
          <p:cNvSpPr txBox="1"/>
          <p:nvPr/>
        </p:nvSpPr>
        <p:spPr>
          <a:xfrm>
            <a:off x="1951037" y="3192462"/>
            <a:ext cx="1273490"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OAuth token </a:t>
            </a:r>
          </a:p>
        </p:txBody>
      </p:sp>
      <p:sp>
        <p:nvSpPr>
          <p:cNvPr id="64" name="TextBox 63"/>
          <p:cNvSpPr txBox="1"/>
          <p:nvPr/>
        </p:nvSpPr>
        <p:spPr>
          <a:xfrm rot="1230604">
            <a:off x="4710509" y="1953128"/>
            <a:ext cx="1117935"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Graph APIs</a:t>
            </a:r>
          </a:p>
        </p:txBody>
      </p:sp>
      <p:sp>
        <p:nvSpPr>
          <p:cNvPr id="65" name="TextBox 64"/>
          <p:cNvSpPr txBox="1"/>
          <p:nvPr/>
        </p:nvSpPr>
        <p:spPr>
          <a:xfrm rot="19990996">
            <a:off x="4655170" y="2759696"/>
            <a:ext cx="1117935"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chemeClr val="tx1"/>
                    </a:gs>
                    <a:gs pos="30000">
                      <a:schemeClr val="tx1"/>
                    </a:gs>
                  </a:gsLst>
                  <a:lin ang="5400000" scaled="0"/>
                </a:gradFill>
                <a:effectLst/>
                <a:uLnTx/>
                <a:uFillTx/>
              </a:rPr>
              <a:t>Graph APIs</a:t>
            </a:r>
          </a:p>
        </p:txBody>
      </p:sp>
    </p:spTree>
    <p:extLst>
      <p:ext uri="{BB962C8B-B14F-4D97-AF65-F5344CB8AC3E}">
        <p14:creationId xmlns:p14="http://schemas.microsoft.com/office/powerpoint/2010/main" val="314665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397853"/>
          </a:xfrm>
        </p:spPr>
        <p:txBody>
          <a:bodyPr/>
          <a:lstStyle/>
          <a:p>
            <a:r>
              <a:rPr lang="en-US" sz="8800" dirty="0"/>
              <a:t>Demo</a:t>
            </a:r>
            <a:br>
              <a:rPr lang="en-US" sz="8800" dirty="0"/>
            </a:br>
            <a:r>
              <a:rPr lang="en-US" dirty="0"/>
              <a:t>Azure Active Directory Configuration for Big Data</a:t>
            </a:r>
          </a:p>
        </p:txBody>
      </p:sp>
    </p:spTree>
    <p:extLst>
      <p:ext uri="{BB962C8B-B14F-4D97-AF65-F5344CB8AC3E}">
        <p14:creationId xmlns:p14="http://schemas.microsoft.com/office/powerpoint/2010/main" val="903857706"/>
      </p:ext>
    </p:extLst>
  </p:cSld>
  <p:clrMapOvr>
    <a:masterClrMapping/>
  </p:clrMapOvr>
  <p:transition>
    <p:fade/>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7c1680aa-5e06-422e-aab8-bad973cd1e4d"/>
    <ds:schemaRef ds:uri="http://www.w3.org/XML/1998/namespace"/>
  </ds:schemaRefs>
</ds:datastoreItem>
</file>

<file path=customXml/itemProps2.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7B071FB3-6463-4C32-959C-D82BD7F327A1}">
  <ds:schemaRefs>
    <ds:schemaRef ds:uri="http://schemas.microsoft.com/VisualStudio/2011/storyboarding/control"/>
  </ds:schemaRefs>
</ds:datastoreItem>
</file>

<file path=customXml/itemProps5.xml><?xml version="1.0" encoding="utf-8"?>
<ds:datastoreItem xmlns:ds="http://schemas.openxmlformats.org/officeDocument/2006/customXml" ds:itemID="{E1365BED-2EC8-4539-AE93-EE1F8B8230D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15457</TotalTime>
  <Words>1074</Words>
  <Application>Microsoft Office PowerPoint</Application>
  <PresentationFormat>Custom</PresentationFormat>
  <Paragraphs>270</Paragraphs>
  <Slides>20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MS PGothic</vt:lpstr>
      <vt:lpstr>Arial</vt:lpstr>
      <vt:lpstr>Calibri</vt:lpstr>
      <vt:lpstr>Segoe UI</vt:lpstr>
      <vt:lpstr>Segoe UI Light</vt:lpstr>
      <vt:lpstr>Segoe UI Semibold</vt:lpstr>
      <vt:lpstr>Segoe UI Semilight</vt:lpstr>
      <vt:lpstr>Times New Roman</vt:lpstr>
      <vt:lpstr>1_Office Theme</vt:lpstr>
      <vt:lpstr>4_5-30721_Build_2016_Template_Dark</vt:lpstr>
      <vt:lpstr>PowerPoint Presentation</vt:lpstr>
      <vt:lpstr>Defense-in-Depth</vt:lpstr>
      <vt:lpstr>Azure Data Lake Security</vt:lpstr>
      <vt:lpstr>Contoso Big Data Pipeline</vt:lpstr>
      <vt:lpstr>Contoso Big Data Pipeline</vt:lpstr>
      <vt:lpstr>Identity Management &amp; Authentication</vt:lpstr>
      <vt:lpstr>Leveraging Azure Active Directory</vt:lpstr>
      <vt:lpstr>Incorporating Enterprise Active Directory</vt:lpstr>
      <vt:lpstr>Demo Azure Active Directory Configuration for Big Data</vt:lpstr>
      <vt:lpstr>Data Lake Store Security: Patterns and Best Practices</vt:lpstr>
      <vt:lpstr>Data Lake Store: Role-based &amp; POSIX Access control</vt:lpstr>
      <vt:lpstr>Encryption At Rest (Preview)</vt:lpstr>
      <vt:lpstr>Demo Azure Data Lake Store Security Configuration</vt:lpstr>
      <vt:lpstr>Data Lake Analytics: Role-based Access Control</vt:lpstr>
      <vt:lpstr>Permissions needed to Submit Job</vt:lpstr>
      <vt:lpstr>Simplifying Access Control with Security Groups</vt:lpstr>
      <vt:lpstr>Demo Azure Data Lake Analytics Security Configuration</vt:lpstr>
      <vt:lpstr>Q &amp; A</vt:lpstr>
      <vt:lpstr>PowerPoint Presentation</vt:lpstr>
      <vt:lpstr>PowerPoint Presentation</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556</cp:revision>
  <dcterms:created xsi:type="dcterms:W3CDTF">2015-12-21T19:38:12Z</dcterms:created>
  <dcterms:modified xsi:type="dcterms:W3CDTF">2017-01-09T16:46:22Z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