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 id="2147484449" r:id="rId5"/>
  </p:sldMasterIdLst>
  <p:notesMasterIdLst>
    <p:notesMasterId r:id="rId14"/>
  </p:notesMasterIdLst>
  <p:handoutMasterIdLst>
    <p:handoutMasterId r:id="rId15"/>
  </p:handoutMasterIdLst>
  <p:sldIdLst>
    <p:sldId id="1525" r:id="rId6"/>
    <p:sldId id="1759" r:id="rId7"/>
    <p:sldId id="1760" r:id="rId8"/>
    <p:sldId id="1803" r:id="rId9"/>
    <p:sldId id="1804" r:id="rId10"/>
    <p:sldId id="1805" r:id="rId11"/>
    <p:sldId id="1737" r:id="rId12"/>
    <p:sldId id="180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B3C"/>
    <a:srgbClr val="56385E"/>
    <a:srgbClr val="6C4676"/>
    <a:srgbClr val="3A0033"/>
    <a:srgbClr val="FBABC2"/>
    <a:srgbClr val="B4009E"/>
    <a:srgbClr val="700063"/>
    <a:srgbClr val="FFC5DE"/>
    <a:srgbClr val="97E4FF"/>
    <a:srgbClr val="53D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14" autoAdjust="0"/>
  </p:normalViewPr>
  <p:slideViewPr>
    <p:cSldViewPr snapToObjects="1">
      <p:cViewPr varScale="1">
        <p:scale>
          <a:sx n="126" d="100"/>
          <a:sy n="126" d="100"/>
        </p:scale>
        <p:origin x="51" y="79"/>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2/6/2017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2/6/2017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13003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213342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34759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50006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2/6/2017</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20"/>
            </a:lvl1pPr>
          </a:lstStyle>
          <a:p>
            <a:r>
              <a:rPr lang="en-US"/>
              <a:t>Click to edit Master title style</a:t>
            </a:r>
          </a:p>
        </p:txBody>
      </p:sp>
      <p:sp>
        <p:nvSpPr>
          <p:cNvPr id="3" name="Subtitle 2"/>
          <p:cNvSpPr>
            <a:spLocks noGrp="1"/>
          </p:cNvSpPr>
          <p:nvPr>
            <p:ph type="subTitle" idx="1"/>
          </p:nvPr>
        </p:nvSpPr>
        <p:spPr>
          <a:xfrm>
            <a:off x="1554560" y="3673747"/>
            <a:ext cx="9327356" cy="523733"/>
          </a:xfrm>
        </p:spPr>
        <p:txBody>
          <a:bodyPr/>
          <a:lstStyle>
            <a:lvl1pPr marL="0" indent="0" algn="ctr">
              <a:buNone/>
              <a:defRPr sz="2448"/>
            </a:lvl1pPr>
            <a:lvl2pPr marL="466299" indent="0" algn="ctr">
              <a:buNone/>
              <a:defRPr sz="2040"/>
            </a:lvl2pPr>
            <a:lvl3pPr marL="932596" indent="0" algn="ctr">
              <a:buNone/>
              <a:defRPr sz="1836"/>
            </a:lvl3pPr>
            <a:lvl4pPr marL="1398895" indent="0" algn="ctr">
              <a:buNone/>
              <a:defRPr sz="1632"/>
            </a:lvl4pPr>
            <a:lvl5pPr marL="1865193" indent="0" algn="ctr">
              <a:buNone/>
              <a:defRPr sz="1632"/>
            </a:lvl5pPr>
            <a:lvl6pPr marL="2331490" indent="0" algn="ctr">
              <a:buNone/>
              <a:defRPr sz="1632"/>
            </a:lvl6pPr>
            <a:lvl7pPr marL="2797788" indent="0" algn="ctr">
              <a:buNone/>
              <a:defRPr sz="1632"/>
            </a:lvl7pPr>
            <a:lvl8pPr marL="3264086" indent="0" algn="ctr">
              <a:buNone/>
              <a:defRPr sz="1632"/>
            </a:lvl8pPr>
            <a:lvl9pPr marL="3730385"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312EB35F-37BA-45E9-89AD-F919FB0528AE}"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D8750-C10C-4B36-9BB3-B81928EB582F}" type="slidenum">
              <a:rPr lang="en-US" smtClean="0"/>
              <a:t>‹#›</a:t>
            </a:fld>
            <a:endParaRPr lang="en-US"/>
          </a:p>
        </p:txBody>
      </p:sp>
    </p:spTree>
    <p:extLst>
      <p:ext uri="{BB962C8B-B14F-4D97-AF65-F5344CB8AC3E}">
        <p14:creationId xmlns:p14="http://schemas.microsoft.com/office/powerpoint/2010/main" val="92416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2/6/2017</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9"/>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4" y="1212854"/>
            <a:ext cx="11887197" cy="2092881"/>
          </a:xfrm>
          <a:prstGeom prst="rect">
            <a:avLst/>
          </a:prstGeom>
        </p:spPr>
        <p:txBody>
          <a:bodyPr vert="horz" wrap="square" lIns="146304" tIns="91440" rIns="146304" bIns="91440" rtlCol="0">
            <a:spAutoFit/>
          </a:bodyPr>
          <a:lstStyle/>
          <a:p>
            <a:pPr marL="342789" marR="0" lvl="0" indent="-342789" algn="l" defTabSz="932439"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008" marR="0" lvl="1" indent="-241219" algn="l" defTabSz="932439"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8" y="2"/>
            <a:ext cx="952466" cy="5766966"/>
            <a:chOff x="12618967" y="-2"/>
            <a:chExt cx="952465" cy="5766967"/>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Blue</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28319">
                          <a:srgbClr val="505050"/>
                        </a:gs>
                        <a:gs pos="79000">
                          <a:srgbClr val="505050"/>
                        </a:gs>
                      </a:gsLst>
                      <a:lin ang="5400000" scaled="0"/>
                    </a:gradFill>
                    <a:ea typeface="Segoe UI" pitchFamily="34" charset="0"/>
                    <a:cs typeface="Segoe UI" pitchFamily="34" charset="0"/>
                  </a:rPr>
                  <a:t>Cyan</a:t>
                </a:r>
              </a:p>
              <a:p>
                <a:pPr defTabSz="932168" fontAlgn="base">
                  <a:spcBef>
                    <a:spcPct val="0"/>
                  </a:spcBef>
                  <a:spcAft>
                    <a:spcPct val="0"/>
                  </a:spcAft>
                  <a:defRPr/>
                </a:pPr>
                <a:r>
                  <a:rPr lang="en-US" sz="500" kern="0" dirty="0">
                    <a:gradFill>
                      <a:gsLst>
                        <a:gs pos="28319">
                          <a:srgbClr val="505050"/>
                        </a:gs>
                        <a:gs pos="79000">
                          <a:srgbClr val="505050"/>
                        </a:gs>
                      </a:gsLst>
                      <a:lin ang="5400000" scaled="0"/>
                    </a:gradFill>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92035">
                          <a:srgbClr val="505050"/>
                        </a:gs>
                        <a:gs pos="27000">
                          <a:srgbClr val="505050"/>
                        </a:gs>
                      </a:gsLst>
                      <a:lin ang="5400000" scaled="0"/>
                    </a:gradFill>
                    <a:ea typeface="Segoe UI" pitchFamily="34" charset="0"/>
                    <a:cs typeface="Segoe UI" pitchFamily="34" charset="0"/>
                  </a:rPr>
                  <a:t>Light Gray</a:t>
                </a:r>
              </a:p>
              <a:p>
                <a:pPr defTabSz="932168" fontAlgn="base">
                  <a:spcBef>
                    <a:spcPct val="0"/>
                  </a:spcBef>
                  <a:spcAft>
                    <a:spcPct val="0"/>
                  </a:spcAft>
                  <a:defRPr/>
                </a:pPr>
                <a:r>
                  <a:rPr lang="en-US" sz="500" kern="0" dirty="0">
                    <a:gradFill>
                      <a:gsLst>
                        <a:gs pos="92035">
                          <a:srgbClr val="505050"/>
                        </a:gs>
                        <a:gs pos="27000">
                          <a:srgbClr val="505050"/>
                        </a:gs>
                      </a:gsLst>
                      <a:lin ang="5400000" scaled="0"/>
                    </a:gradFill>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Dark Blue</a:t>
                </a:r>
              </a:p>
              <a:p>
                <a:pPr defTabSz="932168" fontAlgn="base">
                  <a:spcBef>
                    <a:spcPct val="0"/>
                  </a:spcBef>
                  <a:spcAft>
                    <a:spcPct val="0"/>
                  </a:spcAft>
                  <a:defRPr/>
                </a:pPr>
                <a:r>
                  <a:rPr lang="en-US" sz="500" kern="0" dirty="0">
                    <a:gradFill>
                      <a:gsLst>
                        <a:gs pos="0">
                          <a:srgbClr val="FFFFFF"/>
                        </a:gs>
                        <a:gs pos="100000">
                          <a:srgbClr val="FFFFFF"/>
                        </a:gs>
                      </a:gsLst>
                      <a:lin ang="5400000" scaled="0"/>
                    </a:gradFill>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Dark Gray</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Gray</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dirty="0">
                    <a:gradFill>
                      <a:gsLst>
                        <a:gs pos="0">
                          <a:srgbClr val="FFFFFF"/>
                        </a:gs>
                        <a:gs pos="100000">
                          <a:srgbClr val="FFFFFF"/>
                        </a:gs>
                      </a:gsLst>
                      <a:lin ang="5400000" scaled="0"/>
                    </a:gradFill>
                    <a:ea typeface="Segoe UI" pitchFamily="34" charset="0"/>
                    <a:cs typeface="Segoe UI" pitchFamily="34" charset="0"/>
                  </a:rPr>
                  <a:t>Purple</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Orange</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Green</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R:16 G:124 B:16</a:t>
                </a:r>
              </a:p>
            </p:txBody>
          </p:sp>
        </p:grpSp>
        <p:sp>
          <p:nvSpPr>
            <p:cNvPr id="45" name="TextBox 44"/>
            <p:cNvSpPr txBox="1"/>
            <p:nvPr userDrawn="1"/>
          </p:nvSpPr>
          <p:spPr>
            <a:xfrm rot="5400000">
              <a:off x="12988034" y="260102"/>
              <a:ext cx="843501" cy="323294"/>
            </a:xfrm>
            <a:prstGeom prst="rect">
              <a:avLst/>
            </a:prstGeom>
            <a:noFill/>
          </p:spPr>
          <p:txBody>
            <a:bodyPr wrap="none" lIns="0" tIns="91440" rIns="182880" bIns="91440" rtlCol="0">
              <a:spAutoFit/>
            </a:bodyPr>
            <a:lstStyle/>
            <a:p>
              <a:pPr defTabSz="914102">
                <a:lnSpc>
                  <a:spcPct val="90000"/>
                </a:lnSpc>
                <a:spcAft>
                  <a:spcPts val="600"/>
                </a:spcAft>
                <a:defRPr/>
              </a:pPr>
              <a:r>
                <a:rPr lang="en-US" sz="1001" kern="0" dirty="0">
                  <a:gradFill>
                    <a:gsLst>
                      <a:gs pos="2917">
                        <a:srgbClr val="505050"/>
                      </a:gs>
                      <a:gs pos="30000">
                        <a:srgbClr val="505050"/>
                      </a:gs>
                    </a:gsLst>
                    <a:lin ang="5400000" scaled="0"/>
                  </a:gradFill>
                  <a:ea typeface="MS PGothic" panose="020B0600070205080204" pitchFamily="34" charset="-128"/>
                </a:rPr>
                <a:t>Main colors</a:t>
              </a:r>
            </a:p>
          </p:txBody>
        </p:sp>
        <p:sp>
          <p:nvSpPr>
            <p:cNvPr id="46" name="TextBox 45"/>
            <p:cNvSpPr txBox="1"/>
            <p:nvPr userDrawn="1"/>
          </p:nvSpPr>
          <p:spPr>
            <a:xfrm rot="5400000">
              <a:off x="11742071" y="4230517"/>
              <a:ext cx="2656496" cy="323294"/>
            </a:xfrm>
            <a:prstGeom prst="rect">
              <a:avLst/>
            </a:prstGeom>
            <a:noFill/>
          </p:spPr>
          <p:txBody>
            <a:bodyPr wrap="none" lIns="0" tIns="91440" rIns="182880" bIns="91440" rtlCol="0">
              <a:spAutoFit/>
            </a:bodyPr>
            <a:lstStyle/>
            <a:p>
              <a:pPr defTabSz="914102">
                <a:lnSpc>
                  <a:spcPct val="90000"/>
                </a:lnSpc>
                <a:spcAft>
                  <a:spcPts val="600"/>
                </a:spcAft>
                <a:defRPr/>
              </a:pPr>
              <a:r>
                <a:rPr lang="en-US" sz="1001" kern="0" dirty="0">
                  <a:gradFill>
                    <a:gsLst>
                      <a:gs pos="2917">
                        <a:srgbClr val="505050"/>
                      </a:gs>
                      <a:gs pos="30000">
                        <a:srgbClr val="505050"/>
                      </a:gs>
                    </a:gsLst>
                    <a:lin ang="5400000" scaled="0"/>
                  </a:gradFill>
                  <a:ea typeface="MS PGothic" panose="020B0600070205080204" pitchFamily="34" charset="-128"/>
                </a:rPr>
                <a:t>Secondary colors (use only when necessary)</a:t>
              </a:r>
            </a:p>
          </p:txBody>
        </p:sp>
      </p:grpSp>
    </p:spTree>
    <p:extLst>
      <p:ext uri="{BB962C8B-B14F-4D97-AF65-F5344CB8AC3E}">
        <p14:creationId xmlns:p14="http://schemas.microsoft.com/office/powerpoint/2010/main" val="3796327747"/>
      </p:ext>
    </p:extLst>
  </p:cSld>
  <p:clrMap bg1="dk1" tx1="lt1" bg2="dk2" tx2="lt2" accent1="accent1" accent2="accent2" accent3="accent3" accent4="accent4" accent5="accent5" accent6="accent6" hlink="hlink" folHlink="folHlink"/>
  <p:sldLayoutIdLst>
    <p:sldLayoutId id="2147484450" r:id="rId1"/>
  </p:sldLayoutIdLst>
  <p:transition>
    <p:fade/>
  </p:transition>
  <p:txStyles>
    <p:titleStyle>
      <a:lvl1pPr algn="l" defTabSz="932439"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89" marR="0" indent="-342789" algn="l" defTabSz="932439" rtl="0" eaLnBrk="1" fontAlgn="auto" latinLnBrk="0" hangingPunct="1">
        <a:lnSpc>
          <a:spcPct val="90000"/>
        </a:lnSpc>
        <a:spcBef>
          <a:spcPct val="20000"/>
        </a:spcBef>
        <a:spcAft>
          <a:spcPts val="0"/>
        </a:spcAft>
        <a:buClrTx/>
        <a:buSzPct val="90000"/>
        <a:buFont typeface="Arial" pitchFamily="34" charset="0"/>
        <a:buChar char="•"/>
        <a:tabLst/>
        <a:defRPr lang="en-US" sz="3998" kern="1200" spc="0" baseline="0" dirty="0" smtClean="0">
          <a:gradFill>
            <a:gsLst>
              <a:gs pos="1250">
                <a:schemeClr val="tx1"/>
              </a:gs>
              <a:gs pos="100000">
                <a:schemeClr val="tx1"/>
              </a:gs>
            </a:gsLst>
            <a:lin ang="5400000" scaled="0"/>
          </a:gradFill>
          <a:latin typeface="+mj-lt"/>
          <a:ea typeface="+mn-ea"/>
          <a:cs typeface="+mn-cs"/>
        </a:defRPr>
      </a:lvl1pPr>
      <a:lvl2pPr marL="584008" marR="0" indent="-241219" algn="l" defTabSz="932439"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99837" marR="0" indent="-228527" algn="l" defTabSz="932439"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363" marR="0" indent="-228527" algn="l" defTabSz="932439"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6889" marR="0" indent="-228527" algn="l" defTabSz="932439"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4203"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422"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642"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861"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39" rtl="0" eaLnBrk="1" latinLnBrk="0" hangingPunct="1">
        <a:defRPr sz="1801" kern="1200">
          <a:solidFill>
            <a:schemeClr val="tx1"/>
          </a:solidFill>
          <a:latin typeface="+mn-lt"/>
          <a:ea typeface="+mn-ea"/>
          <a:cs typeface="+mn-cs"/>
        </a:defRPr>
      </a:lvl1pPr>
      <a:lvl2pPr marL="466219" algn="l" defTabSz="932439" rtl="0" eaLnBrk="1" latinLnBrk="0" hangingPunct="1">
        <a:defRPr sz="1801" kern="1200">
          <a:solidFill>
            <a:schemeClr val="tx1"/>
          </a:solidFill>
          <a:latin typeface="+mn-lt"/>
          <a:ea typeface="+mn-ea"/>
          <a:cs typeface="+mn-cs"/>
        </a:defRPr>
      </a:lvl2pPr>
      <a:lvl3pPr marL="932439" algn="l" defTabSz="932439" rtl="0" eaLnBrk="1" latinLnBrk="0" hangingPunct="1">
        <a:defRPr sz="1801" kern="1200">
          <a:solidFill>
            <a:schemeClr val="tx1"/>
          </a:solidFill>
          <a:latin typeface="+mn-lt"/>
          <a:ea typeface="+mn-ea"/>
          <a:cs typeface="+mn-cs"/>
        </a:defRPr>
      </a:lvl3pPr>
      <a:lvl4pPr marL="1398656" algn="l" defTabSz="932439" rtl="0" eaLnBrk="1" latinLnBrk="0" hangingPunct="1">
        <a:defRPr sz="1801" kern="1200">
          <a:solidFill>
            <a:schemeClr val="tx1"/>
          </a:solidFill>
          <a:latin typeface="+mn-lt"/>
          <a:ea typeface="+mn-ea"/>
          <a:cs typeface="+mn-cs"/>
        </a:defRPr>
      </a:lvl4pPr>
      <a:lvl5pPr marL="1864876" algn="l" defTabSz="932439" rtl="0" eaLnBrk="1" latinLnBrk="0" hangingPunct="1">
        <a:defRPr sz="1801" kern="1200">
          <a:solidFill>
            <a:schemeClr val="tx1"/>
          </a:solidFill>
          <a:latin typeface="+mn-lt"/>
          <a:ea typeface="+mn-ea"/>
          <a:cs typeface="+mn-cs"/>
        </a:defRPr>
      </a:lvl5pPr>
      <a:lvl6pPr marL="2331094" algn="l" defTabSz="932439" rtl="0" eaLnBrk="1" latinLnBrk="0" hangingPunct="1">
        <a:defRPr sz="1801" kern="1200">
          <a:solidFill>
            <a:schemeClr val="tx1"/>
          </a:solidFill>
          <a:latin typeface="+mn-lt"/>
          <a:ea typeface="+mn-ea"/>
          <a:cs typeface="+mn-cs"/>
        </a:defRPr>
      </a:lvl6pPr>
      <a:lvl7pPr marL="2797314" algn="l" defTabSz="932439" rtl="0" eaLnBrk="1" latinLnBrk="0" hangingPunct="1">
        <a:defRPr sz="1801" kern="1200">
          <a:solidFill>
            <a:schemeClr val="tx1"/>
          </a:solidFill>
          <a:latin typeface="+mn-lt"/>
          <a:ea typeface="+mn-ea"/>
          <a:cs typeface="+mn-cs"/>
        </a:defRPr>
      </a:lvl7pPr>
      <a:lvl8pPr marL="3263530" algn="l" defTabSz="932439" rtl="0" eaLnBrk="1" latinLnBrk="0" hangingPunct="1">
        <a:defRPr sz="1801" kern="1200">
          <a:solidFill>
            <a:schemeClr val="tx1"/>
          </a:solidFill>
          <a:latin typeface="+mn-lt"/>
          <a:ea typeface="+mn-ea"/>
          <a:cs typeface="+mn-cs"/>
        </a:defRPr>
      </a:lvl8pPr>
      <a:lvl9pPr marL="3729753" algn="l" defTabSz="932439"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5">
          <p15:clr>
            <a:srgbClr val="5ACBF0"/>
          </p15:clr>
        </p15:guide>
        <p15:guide id="2" pos="172">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0">
          <p15:clr>
            <a:srgbClr val="5ACBF0"/>
          </p15:clr>
        </p15:guide>
        <p15:guide id="16" pos="291">
          <p15:clr>
            <a:srgbClr val="C35EA4"/>
          </p15:clr>
        </p15:guide>
        <p15:guide id="17" pos="7548">
          <p15:clr>
            <a:srgbClr val="C35EA4"/>
          </p15:clr>
        </p15:guide>
        <p15:guide id="18" orient="horz" pos="761">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5">
          <p15:clr>
            <a:srgbClr val="C35EA4"/>
          </p15:clr>
        </p15:guide>
        <p15:guide id="26" orient="horz" pos="4105">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a:solidFill>
                  <a:schemeClr val="bg1"/>
                </a:solidFill>
                <a:latin typeface="+mj-lt"/>
              </a:rPr>
              <a:t>Saveen Reddy</a:t>
            </a:r>
            <a:endParaRPr lang="en-US" sz="3740" dirty="0">
              <a:solidFill>
                <a:schemeClr val="bg1"/>
              </a:solidFill>
              <a:latin typeface="+mj-lt"/>
            </a:endParaRP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Azure Data Lake: Updates &amp; Roadmap</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2017/02/06</a:t>
            </a:r>
          </a:p>
        </p:txBody>
      </p:sp>
      <p:sp>
        <p:nvSpPr>
          <p:cNvPr id="4" name="Rectangle 3"/>
          <p:cNvSpPr/>
          <p:nvPr/>
        </p:nvSpPr>
        <p:spPr>
          <a:xfrm>
            <a:off x="-1" y="0"/>
            <a:ext cx="12436475" cy="1097268"/>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CONFIDENTIAL</a:t>
            </a:r>
          </a:p>
        </p:txBody>
      </p:sp>
    </p:spTree>
    <p:extLst>
      <p:ext uri="{BB962C8B-B14F-4D97-AF65-F5344CB8AC3E}">
        <p14:creationId xmlns:p14="http://schemas.microsoft.com/office/powerpoint/2010/main" val="200859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bg1"/>
                </a:solidFill>
              </a:rPr>
              <a:t>Themes</a:t>
            </a:r>
          </a:p>
        </p:txBody>
      </p:sp>
      <p:sp>
        <p:nvSpPr>
          <p:cNvPr id="4" name="Content Placeholder 3"/>
          <p:cNvSpPr>
            <a:spLocks noGrp="1"/>
          </p:cNvSpPr>
          <p:nvPr>
            <p:ph idx="1"/>
          </p:nvPr>
        </p:nvSpPr>
        <p:spPr/>
        <p:txBody>
          <a:bodyPr>
            <a:normAutofit fontScale="92500" lnSpcReduction="10000"/>
          </a:bodyPr>
          <a:lstStyle/>
          <a:p>
            <a:pPr marL="0" indent="0">
              <a:lnSpc>
                <a:spcPct val="120000"/>
              </a:lnSpc>
              <a:buNone/>
            </a:pPr>
            <a:r>
              <a:rPr lang="en-US" sz="3200" dirty="0">
                <a:solidFill>
                  <a:schemeClr val="bg1"/>
                </a:solidFill>
                <a:latin typeface="+mj-lt"/>
              </a:rPr>
              <a:t>Be the best choice for Enterprises</a:t>
            </a:r>
          </a:p>
          <a:p>
            <a:pPr marL="0" indent="0">
              <a:lnSpc>
                <a:spcPct val="120000"/>
              </a:lnSpc>
              <a:buNone/>
            </a:pPr>
            <a:r>
              <a:rPr lang="en-US" sz="3200" dirty="0">
                <a:solidFill>
                  <a:schemeClr val="bg1"/>
                </a:solidFill>
                <a:latin typeface="+mj-lt"/>
              </a:rPr>
              <a:t>Win on Experience &amp; Developer Productivity</a:t>
            </a:r>
          </a:p>
          <a:p>
            <a:pPr marL="0" indent="0">
              <a:lnSpc>
                <a:spcPct val="120000"/>
              </a:lnSpc>
              <a:buNone/>
            </a:pPr>
            <a:r>
              <a:rPr lang="en-US" sz="3200" dirty="0">
                <a:solidFill>
                  <a:schemeClr val="bg1"/>
                </a:solidFill>
                <a:latin typeface="+mj-lt"/>
              </a:rPr>
              <a:t>Offer best language for Data Preparation Pipeline</a:t>
            </a:r>
          </a:p>
          <a:p>
            <a:pPr marL="0" indent="0">
              <a:lnSpc>
                <a:spcPct val="120000"/>
              </a:lnSpc>
              <a:buNone/>
            </a:pPr>
            <a:r>
              <a:rPr lang="en-US" sz="3200" dirty="0">
                <a:solidFill>
                  <a:schemeClr val="bg1"/>
                </a:solidFill>
                <a:latin typeface="+mj-lt"/>
              </a:rPr>
              <a:t>Integrate with other Azure services</a:t>
            </a:r>
          </a:p>
          <a:p>
            <a:pPr marL="0" indent="0">
              <a:lnSpc>
                <a:spcPct val="120000"/>
              </a:lnSpc>
              <a:buNone/>
            </a:pPr>
            <a:r>
              <a:rPr lang="en-US" sz="3200" dirty="0">
                <a:solidFill>
                  <a:schemeClr val="bg1"/>
                </a:solidFill>
                <a:latin typeface="+mj-lt"/>
              </a:rPr>
              <a:t>Move into more Azure regions</a:t>
            </a:r>
          </a:p>
          <a:p>
            <a:pPr marL="0" indent="0">
              <a:lnSpc>
                <a:spcPct val="120000"/>
              </a:lnSpc>
              <a:buNone/>
            </a:pPr>
            <a:r>
              <a:rPr lang="en-US" sz="3200" dirty="0">
                <a:solidFill>
                  <a:schemeClr val="bg1"/>
                </a:solidFill>
                <a:latin typeface="+mj-lt"/>
              </a:rPr>
              <a:t>Rely on and Contribute to Open Source</a:t>
            </a:r>
          </a:p>
          <a:p>
            <a:pPr marL="0" indent="0">
              <a:lnSpc>
                <a:spcPct val="120000"/>
              </a:lnSpc>
              <a:buNone/>
            </a:pPr>
            <a:r>
              <a:rPr lang="en-US" sz="3200" dirty="0">
                <a:solidFill>
                  <a:schemeClr val="bg1"/>
                </a:solidFill>
                <a:latin typeface="+mj-lt"/>
              </a:rPr>
              <a:t>Expand compute workloads</a:t>
            </a:r>
          </a:p>
        </p:txBody>
      </p:sp>
    </p:spTree>
    <p:extLst>
      <p:ext uri="{BB962C8B-B14F-4D97-AF65-F5344CB8AC3E}">
        <p14:creationId xmlns:p14="http://schemas.microsoft.com/office/powerpoint/2010/main" val="212553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Content Placeholder 4"/>
          <p:cNvSpPr txBox="1">
            <a:spLocks/>
          </p:cNvSpPr>
          <p:nvPr/>
        </p:nvSpPr>
        <p:spPr>
          <a:xfrm>
            <a:off x="78599" y="77718"/>
            <a:ext cx="12279277" cy="1010320"/>
          </a:xfrm>
          <a:prstGeom prst="rect">
            <a:avLst/>
          </a:prstGeom>
        </p:spPr>
        <p:txBody>
          <a:bodyPr vert="horz" lIns="93247" tIns="46623" rIns="93247" bIns="46623"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32597"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4896" b="0" i="0" u="none" strike="noStrike" kern="1200" cap="none" spc="0" normalizeH="0" baseline="0" noProof="0" dirty="0">
                <a:ln>
                  <a:noFill/>
                </a:ln>
                <a:solidFill>
                  <a:schemeClr val="bg1"/>
                </a:solidFill>
                <a:effectLst/>
                <a:uLnTx/>
                <a:uFillTx/>
                <a:latin typeface="+mj-lt"/>
                <a:ea typeface="+mn-ea"/>
                <a:cs typeface="+mn-cs"/>
              </a:rPr>
              <a:t>Azure HDInsight</a:t>
            </a:r>
            <a:endParaRPr kumimoji="0" lang="en-US" sz="3264" b="0" i="0" u="none" strike="noStrike" kern="1200" cap="none" spc="0" normalizeH="0" baseline="0" noProof="0" dirty="0">
              <a:ln>
                <a:noFill/>
              </a:ln>
              <a:solidFill>
                <a:schemeClr val="bg1"/>
              </a:solidFill>
              <a:effectLst/>
              <a:uLnTx/>
              <a:uFillTx/>
              <a:latin typeface="+mj-lt"/>
              <a:ea typeface="+mn-ea"/>
              <a:cs typeface="+mn-cs"/>
            </a:endParaRPr>
          </a:p>
        </p:txBody>
      </p:sp>
      <p:sp>
        <p:nvSpPr>
          <p:cNvPr id="17" name="Content Placeholder 4"/>
          <p:cNvSpPr txBox="1">
            <a:spLocks/>
          </p:cNvSpPr>
          <p:nvPr/>
        </p:nvSpPr>
        <p:spPr>
          <a:xfrm>
            <a:off x="4371154" y="4165632"/>
            <a:ext cx="3694166" cy="2407830"/>
          </a:xfrm>
          <a:prstGeom prst="rect">
            <a:avLst/>
          </a:prstGeom>
        </p:spPr>
        <p:txBody>
          <a:bodyPr vert="horz" lIns="93247" tIns="46623" rIns="93247" bIns="46623"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149" marR="0" lvl="0" indent="-233149" algn="l" defTabSz="932597" rtl="0" eaLnBrk="1" fontAlgn="auto" latinLnBrk="0" hangingPunct="1">
              <a:lnSpc>
                <a:spcPct val="90000"/>
              </a:lnSpc>
              <a:spcBef>
                <a:spcPts val="1020"/>
              </a:spcBef>
              <a:spcAft>
                <a:spcPts val="0"/>
              </a:spcAft>
              <a:buClrTx/>
              <a:buSzTx/>
              <a:buFont typeface="Arial" panose="020B0604020202020204" pitchFamily="34" charset="0"/>
              <a:buChar char="•"/>
              <a:tabLst/>
              <a:defRPr/>
            </a:pPr>
            <a:endParaRPr kumimoji="0" lang="en-US" sz="1836" b="0" i="0" u="none" strike="noStrike" kern="1200" cap="none" spc="0" normalizeH="0" baseline="0" noProof="0" dirty="0">
              <a:ln>
                <a:noFill/>
              </a:ln>
              <a:solidFill>
                <a:schemeClr val="bg1"/>
              </a:solidFill>
              <a:effectLst/>
              <a:uLnTx/>
              <a:uFillTx/>
              <a:latin typeface="+mj-lt"/>
              <a:ea typeface="+mn-ea"/>
              <a:cs typeface="+mn-cs"/>
            </a:endParaRPr>
          </a:p>
        </p:txBody>
      </p:sp>
      <p:graphicFrame>
        <p:nvGraphicFramePr>
          <p:cNvPr id="3" name="Table 2"/>
          <p:cNvGraphicFramePr>
            <a:graphicFrameLocks noGrp="1"/>
          </p:cNvGraphicFramePr>
          <p:nvPr>
            <p:extLst>
              <p:ext uri="{D42A27DB-BD31-4B8C-83A1-F6EECF244321}">
                <p14:modId xmlns:p14="http://schemas.microsoft.com/office/powerpoint/2010/main" val="2665844247"/>
              </p:ext>
            </p:extLst>
          </p:nvPr>
        </p:nvGraphicFramePr>
        <p:xfrm>
          <a:off x="183935" y="1211287"/>
          <a:ext cx="11703520" cy="5058156"/>
        </p:xfrm>
        <a:graphic>
          <a:graphicData uri="http://schemas.openxmlformats.org/drawingml/2006/table">
            <a:tbl>
              <a:tblPr firstRow="1" bandRow="1">
                <a:tableStyleId>{2D5ABB26-0587-4C30-8999-92F81FD0307C}</a:tableStyleId>
              </a:tblPr>
              <a:tblGrid>
                <a:gridCol w="1632358">
                  <a:extLst>
                    <a:ext uri="{9D8B030D-6E8A-4147-A177-3AD203B41FA5}">
                      <a16:colId xmlns:a16="http://schemas.microsoft.com/office/drawing/2014/main" val="2197818661"/>
                    </a:ext>
                  </a:extLst>
                </a:gridCol>
                <a:gridCol w="3357054">
                  <a:extLst>
                    <a:ext uri="{9D8B030D-6E8A-4147-A177-3AD203B41FA5}">
                      <a16:colId xmlns:a16="http://schemas.microsoft.com/office/drawing/2014/main" val="63376533"/>
                    </a:ext>
                  </a:extLst>
                </a:gridCol>
                <a:gridCol w="3357054">
                  <a:extLst>
                    <a:ext uri="{9D8B030D-6E8A-4147-A177-3AD203B41FA5}">
                      <a16:colId xmlns:a16="http://schemas.microsoft.com/office/drawing/2014/main" val="72449668"/>
                    </a:ext>
                  </a:extLst>
                </a:gridCol>
                <a:gridCol w="3357054">
                  <a:extLst>
                    <a:ext uri="{9D8B030D-6E8A-4147-A177-3AD203B41FA5}">
                      <a16:colId xmlns:a16="http://schemas.microsoft.com/office/drawing/2014/main" val="3756085997"/>
                    </a:ext>
                  </a:extLst>
                </a:gridCol>
              </a:tblGrid>
              <a:tr h="370840">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ea typeface="Segoe UI" pitchFamily="34" charset="0"/>
                        <a:cs typeface="Segoe UI"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CY2016</a:t>
                      </a:r>
                      <a:endParaRPr lang="en-US" sz="1100" dirty="0">
                        <a:solidFill>
                          <a:schemeClr val="bg1"/>
                        </a:solidFill>
                        <a:latin typeface="+mn-lt"/>
                        <a:ea typeface="Segoe UI" pitchFamily="34" charset="0"/>
                        <a:cs typeface="Segoe UI"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100">
                          <a:solidFill>
                            <a:schemeClr val="bg1"/>
                          </a:solidFill>
                          <a:latin typeface="+mn-lt"/>
                        </a:rPr>
                        <a:t>CY2017</a:t>
                      </a:r>
                      <a:endParaRPr lang="en-US" sz="1100" dirty="0">
                        <a:solidFill>
                          <a:schemeClr val="bg1"/>
                        </a:solidFill>
                        <a:latin typeface="+mn-lt"/>
                        <a:ea typeface="Segoe UI" pitchFamily="34" charset="0"/>
                        <a:cs typeface="Segoe UI"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LATER</a:t>
                      </a:r>
                    </a:p>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969560217"/>
                  </a:ext>
                </a:extLst>
              </a:tr>
              <a:tr h="370840">
                <a:tc>
                  <a:txBody>
                    <a:bodyPr/>
                    <a:lstStyle/>
                    <a:p>
                      <a:pPr algn="r"/>
                      <a:r>
                        <a:rPr lang="en-US" sz="1100" dirty="0">
                          <a:solidFill>
                            <a:schemeClr val="bg1"/>
                          </a:solidFill>
                          <a:latin typeface="+mn-lt"/>
                        </a:rPr>
                        <a:t>Fundamentals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bg1"/>
                          </a:solidFill>
                          <a:latin typeface="+mn-lt"/>
                        </a:rPr>
                        <a:t>Built on Hortonworks Data Platform 2.4</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bg1"/>
                          </a:solidFill>
                          <a:latin typeface="+mn-lt"/>
                        </a:rPr>
                        <a:t>SLA 99.9%</a:t>
                      </a:r>
                    </a:p>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285832" lvl="0" indent="-28575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Improvements for ISVs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bg1"/>
                          </a:solidFill>
                          <a:latin typeface="+mn-lt"/>
                        </a:rPr>
                        <a:t>Certifications: ISO 27018, SOC, HIPAA, EU-MC, PCI</a:t>
                      </a:r>
                    </a:p>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266848026"/>
                  </a:ext>
                </a:extLst>
              </a:tr>
              <a:tr h="370840">
                <a:tc>
                  <a:txBody>
                    <a:bodyPr/>
                    <a:lstStyle/>
                    <a:p>
                      <a:pPr algn="r"/>
                      <a:r>
                        <a:rPr lang="en-US" sz="1100" dirty="0">
                          <a:solidFill>
                            <a:schemeClr val="bg1"/>
                          </a:solidFill>
                          <a:latin typeface="+mn-lt"/>
                        </a:rPr>
                        <a:t>Management</a:t>
                      </a:r>
                      <a:r>
                        <a:rPr lang="en-US" sz="1100" baseline="0" dirty="0">
                          <a:solidFill>
                            <a:schemeClr val="bg1"/>
                          </a:solidFill>
                          <a:latin typeface="+mn-lt"/>
                        </a:rPr>
                        <a:t> and Ops</a:t>
                      </a:r>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Data Lake Store integration</a:t>
                      </a:r>
                    </a:p>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285832" lvl="0" indent="-28575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Azure Active Directory integration</a:t>
                      </a:r>
                    </a:p>
                    <a:p>
                      <a:pPr marL="285832" lvl="0" indent="-28575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Apache Ranger integration for central policy administration and auditing</a:t>
                      </a:r>
                    </a:p>
                    <a:p>
                      <a:pPr marL="285832" lvl="0" indent="-28575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Integration with Azure Operations Management Suite (OMS)</a:t>
                      </a:r>
                    </a:p>
                    <a:p>
                      <a:pPr marL="285832"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r>
                        <a:rPr lang="en-US" sz="1100" baseline="0" dirty="0">
                          <a:solidFill>
                            <a:schemeClr val="bg1"/>
                          </a:solidFill>
                          <a:latin typeface="+mn-lt"/>
                        </a:rPr>
                        <a:t>Multi-User Authentication and Authorization</a:t>
                      </a:r>
                    </a:p>
                    <a:p>
                      <a:pPr marL="285832"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r>
                        <a:rPr lang="en-US" sz="1100" baseline="0" dirty="0">
                          <a:solidFill>
                            <a:schemeClr val="bg1"/>
                          </a:solidFill>
                          <a:latin typeface="+mn-lt"/>
                        </a:rPr>
                        <a:t>Integration with Azure Log Analytics</a:t>
                      </a:r>
                    </a:p>
                    <a:p>
                      <a:pPr marL="285832"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r>
                        <a:rPr lang="en-US" sz="1100" baseline="0" dirty="0">
                          <a:solidFill>
                            <a:schemeClr val="bg1"/>
                          </a:solidFill>
                          <a:latin typeface="+mn-lt"/>
                        </a:rPr>
                        <a:t>Auto-Scaling clusters</a:t>
                      </a:r>
                      <a:endParaRPr lang="en-US" sz="1100" dirty="0">
                        <a:solidFill>
                          <a:schemeClr val="bg1"/>
                        </a:solidFill>
                        <a:latin typeface="+mn-lt"/>
                      </a:endParaRPr>
                    </a:p>
                    <a:p>
                      <a:pPr marL="82" lvl="0" indent="0" defTabSz="932472" fontAlgn="base">
                        <a:lnSpc>
                          <a:spcPct val="90000"/>
                        </a:lnSpc>
                        <a:spcBef>
                          <a:spcPct val="0"/>
                        </a:spcBef>
                        <a:spcAft>
                          <a:spcPct val="0"/>
                        </a:spcAft>
                        <a:buFont typeface="Arial" panose="020B0604020202020204" pitchFamily="34" charset="0"/>
                        <a:buNone/>
                      </a:pPr>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27572120"/>
                  </a:ext>
                </a:extLst>
              </a:tr>
              <a:tr h="370840">
                <a:tc>
                  <a:txBody>
                    <a:bodyPr/>
                    <a:lstStyle/>
                    <a:p>
                      <a:pPr algn="r"/>
                      <a:r>
                        <a:rPr lang="en-US" sz="1100" dirty="0">
                          <a:solidFill>
                            <a:schemeClr val="bg1"/>
                          </a:solidFill>
                          <a:latin typeface="+mn-lt"/>
                        </a:rPr>
                        <a:t>Workloads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GA of R Server for HDInsight</a:t>
                      </a:r>
                    </a:p>
                    <a:p>
                      <a:pPr marL="171450" marR="0" lvl="0" indent="-1714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r>
                        <a:rPr lang="en-US" sz="1100" dirty="0">
                          <a:solidFill>
                            <a:schemeClr val="bg1"/>
                          </a:solidFill>
                          <a:latin typeface="+mn-lt"/>
                        </a:rPr>
                        <a:t>GA Spark for HDInsight</a:t>
                      </a:r>
                    </a:p>
                    <a:p>
                      <a:pPr marL="171450" indent="-17145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PREVIEW of Kafka cluster</a:t>
                      </a:r>
                    </a:p>
                    <a:p>
                      <a:pPr marL="171450" indent="-17145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PREVIEW of Interactive Hive (LLAP) cluster</a:t>
                      </a:r>
                    </a:p>
                    <a:p>
                      <a:pPr marL="171450" indent="-171450" defTabSz="932472" fontAlgn="base">
                        <a:lnSpc>
                          <a:spcPct val="90000"/>
                        </a:lnSpc>
                        <a:spcBef>
                          <a:spcPct val="0"/>
                        </a:spcBef>
                        <a:spcAft>
                          <a:spcPct val="0"/>
                        </a:spcAft>
                        <a:buFont typeface="Arial" panose="020B0604020202020204" pitchFamily="34" charset="0"/>
                        <a:buChar char="•"/>
                      </a:pPr>
                      <a:endParaRPr lang="en-US" sz="1100" dirty="0">
                        <a:solidFill>
                          <a:schemeClr val="bg1"/>
                        </a:solidFill>
                        <a:latin typeface="+mn-lt"/>
                      </a:endParaRPr>
                    </a:p>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285750" indent="-28575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GA of Kafka cluster (H1)</a:t>
                      </a:r>
                    </a:p>
                    <a:p>
                      <a:pPr marL="285750" indent="-28575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GA of Interactive Hive (LLAP) cluster (H1)</a:t>
                      </a:r>
                    </a:p>
                    <a:p>
                      <a:pPr defTabSz="932472" fontAlgn="base">
                        <a:lnSpc>
                          <a:spcPct val="90000"/>
                        </a:lnSpc>
                        <a:spcBef>
                          <a:spcPct val="0"/>
                        </a:spcBef>
                        <a:spcAft>
                          <a:spcPct val="0"/>
                        </a:spcAft>
                      </a:pPr>
                      <a:endParaRPr lang="en-US" sz="1100" dirty="0">
                        <a:solidFill>
                          <a:schemeClr val="bg1"/>
                        </a:solidFill>
                        <a:latin typeface="+mn-lt"/>
                      </a:endParaRPr>
                    </a:p>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285750" indent="-285750" defTabSz="932472" fontAlgn="base">
                        <a:lnSpc>
                          <a:spcPct val="90000"/>
                        </a:lnSpc>
                        <a:spcBef>
                          <a:spcPct val="0"/>
                        </a:spcBef>
                        <a:spcAft>
                          <a:spcPct val="0"/>
                        </a:spcAft>
                        <a:buFont typeface="Arial" panose="020B0604020202020204" pitchFamily="34" charset="0"/>
                        <a:buChar char="•"/>
                      </a:pPr>
                      <a:endParaRPr lang="en-US" sz="1100" dirty="0">
                        <a:solidFill>
                          <a:schemeClr val="bg1"/>
                        </a:solidFill>
                        <a:latin typeface="+mn-lt"/>
                      </a:endParaRPr>
                    </a:p>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039643926"/>
                  </a:ext>
                </a:extLst>
              </a:tr>
              <a:tr h="370840">
                <a:tc>
                  <a:txBody>
                    <a:bodyPr/>
                    <a:lstStyle/>
                    <a:p>
                      <a:pPr algn="r"/>
                      <a:r>
                        <a:rPr lang="en-US" sz="1100" dirty="0">
                          <a:solidFill>
                            <a:schemeClr val="bg1"/>
                          </a:solidFill>
                          <a:latin typeface="+mn-lt"/>
                        </a:rPr>
                        <a:t>Datacenters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60774" lvl="0" indent="-161925"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Canada</a:t>
                      </a:r>
                    </a:p>
                    <a:p>
                      <a:pPr marL="160774" lvl="0" indent="-161925"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India </a:t>
                      </a:r>
                    </a:p>
                    <a:p>
                      <a:pPr marL="160774" lvl="0" indent="-161925"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US Public Sector </a:t>
                      </a:r>
                    </a:p>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bg1"/>
                          </a:solidFill>
                          <a:latin typeface="+mn-lt"/>
                        </a:rPr>
                        <a:t>Available in All Azure Datacenters</a:t>
                      </a:r>
                    </a:p>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55939941"/>
                  </a:ext>
                </a:extLst>
              </a:tr>
              <a:tr h="370840">
                <a:tc>
                  <a:txBody>
                    <a:bodyPr/>
                    <a:lstStyle/>
                    <a:p>
                      <a:pPr algn="r"/>
                      <a:r>
                        <a:rPr lang="en-US" sz="1100">
                          <a:solidFill>
                            <a:schemeClr val="bg1"/>
                          </a:solidFill>
                          <a:latin typeface="+mn-lt"/>
                        </a:rPr>
                        <a:t>For Developers</a:t>
                      </a:r>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latin typeface="+mn-lt"/>
                        </a:rPr>
                        <a:t>GA</a:t>
                      </a:r>
                      <a:r>
                        <a:rPr lang="en-US" sz="1100" baseline="0" dirty="0">
                          <a:solidFill>
                            <a:schemeClr val="bg1"/>
                          </a:solidFill>
                          <a:latin typeface="+mn-lt"/>
                        </a:rPr>
                        <a:t> </a:t>
                      </a:r>
                      <a:r>
                        <a:rPr lang="en-US" sz="1100" dirty="0">
                          <a:solidFill>
                            <a:schemeClr val="bg1"/>
                          </a:solidFill>
                          <a:latin typeface="+mn-lt"/>
                        </a:rPr>
                        <a:t>IntelliJ Tooling</a:t>
                      </a:r>
                    </a:p>
                    <a:p>
                      <a:pPr marL="171450" marR="0" lvl="0" indent="-1714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r>
                        <a:rPr lang="en-US" sz="1100" dirty="0" err="1">
                          <a:solidFill>
                            <a:schemeClr val="bg1"/>
                          </a:solidFill>
                          <a:latin typeface="+mn-lt"/>
                        </a:rPr>
                        <a:t>Jupyter</a:t>
                      </a:r>
                      <a:r>
                        <a:rPr lang="en-US" sz="1100" dirty="0">
                          <a:solidFill>
                            <a:schemeClr val="bg1"/>
                          </a:solidFill>
                          <a:latin typeface="+mn-lt"/>
                        </a:rPr>
                        <a:t> Notebooks on R Server, Spark, and Hadoop</a:t>
                      </a:r>
                    </a:p>
                    <a:p>
                      <a:pPr marL="171450" indent="-171450" defTabSz="932472" fontAlgn="base">
                        <a:lnSpc>
                          <a:spcPct val="90000"/>
                        </a:lnSpc>
                        <a:spcBef>
                          <a:spcPct val="0"/>
                        </a:spcBef>
                        <a:spcAft>
                          <a:spcPct val="0"/>
                        </a:spcAft>
                        <a:buFont typeface="Arial" panose="020B0604020202020204" pitchFamily="34" charset="0"/>
                        <a:buChar char="•"/>
                      </a:pPr>
                      <a:endParaRPr lang="en-US" sz="1100" dirty="0">
                        <a:solidFill>
                          <a:schemeClr val="bg1"/>
                        </a:solidFill>
                        <a:latin typeface="+mn-lt"/>
                      </a:endParaRPr>
                    </a:p>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bg1"/>
                          </a:solidFill>
                          <a:latin typeface="+mn-lt"/>
                        </a:rPr>
                        <a:t>HDInsight Sandbox</a:t>
                      </a:r>
                      <a:r>
                        <a:rPr lang="en-US" sz="1100" baseline="0" dirty="0">
                          <a:solidFill>
                            <a:schemeClr val="bg1"/>
                          </a:solidFill>
                          <a:latin typeface="+mn-lt"/>
                        </a:rPr>
                        <a:t> cluster</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solidFill>
                            <a:schemeClr val="bg1"/>
                          </a:solidFill>
                          <a:latin typeface="+mn-lt"/>
                        </a:rPr>
                        <a:t>Operationalize R Models with R Server</a:t>
                      </a:r>
                    </a:p>
                    <a:p>
                      <a:pPr marL="0" marR="0" lvl="0" indent="0" algn="l" defTabSz="932578" rtl="0" eaLnBrk="1" fontAlgn="auto" latinLnBrk="0" hangingPunct="1">
                        <a:lnSpc>
                          <a:spcPct val="100000"/>
                        </a:lnSpc>
                        <a:spcBef>
                          <a:spcPts val="0"/>
                        </a:spcBef>
                        <a:spcAft>
                          <a:spcPts val="0"/>
                        </a:spcAft>
                        <a:buClrTx/>
                        <a:buSzTx/>
                        <a:buFontTx/>
                        <a:buNone/>
                        <a:tabLst/>
                        <a:defRPr/>
                      </a:pPr>
                      <a:endParaRPr lang="en-US" sz="1100" baseline="0" dirty="0">
                        <a:solidFill>
                          <a:schemeClr val="bg1"/>
                        </a:solidFill>
                        <a:latin typeface="+mn-lt"/>
                      </a:endParaRPr>
                    </a:p>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lang="en-US" sz="11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825750240"/>
                  </a:ext>
                </a:extLst>
              </a:tr>
            </a:tbl>
          </a:graphicData>
        </a:graphic>
      </p:graphicFrame>
      <p:sp>
        <p:nvSpPr>
          <p:cNvPr id="5" name="Rectangle 4"/>
          <p:cNvSpPr/>
          <p:nvPr/>
        </p:nvSpPr>
        <p:spPr>
          <a:xfrm>
            <a:off x="9418602" y="6194154"/>
            <a:ext cx="3017872" cy="800371"/>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CONFIDENTIAL</a:t>
            </a:r>
          </a:p>
        </p:txBody>
      </p:sp>
    </p:spTree>
    <p:extLst>
      <p:ext uri="{BB962C8B-B14F-4D97-AF65-F5344CB8AC3E}">
        <p14:creationId xmlns:p14="http://schemas.microsoft.com/office/powerpoint/2010/main" val="70165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Content Placeholder 4"/>
          <p:cNvSpPr txBox="1">
            <a:spLocks/>
          </p:cNvSpPr>
          <p:nvPr/>
        </p:nvSpPr>
        <p:spPr>
          <a:xfrm>
            <a:off x="78599" y="77718"/>
            <a:ext cx="12279277" cy="1010320"/>
          </a:xfrm>
          <a:prstGeom prst="rect">
            <a:avLst/>
          </a:prstGeom>
        </p:spPr>
        <p:txBody>
          <a:bodyPr vert="horz" lIns="93247" tIns="46623" rIns="93247" bIns="46623"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32597"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4896" b="0" i="0" u="none" strike="noStrike" kern="1200" cap="none" spc="0" normalizeH="0" baseline="0" noProof="0" dirty="0">
                <a:ln>
                  <a:noFill/>
                </a:ln>
                <a:solidFill>
                  <a:schemeClr val="bg1"/>
                </a:solidFill>
                <a:effectLst/>
                <a:uLnTx/>
                <a:uFillTx/>
                <a:latin typeface="+mj-lt"/>
                <a:ea typeface="+mn-ea"/>
                <a:cs typeface="+mn-cs"/>
              </a:rPr>
              <a:t>Azure Data Lake Store</a:t>
            </a:r>
            <a:endParaRPr kumimoji="0" lang="en-US" sz="3264" b="0" i="0" u="none" strike="noStrike" kern="1200" cap="none" spc="0" normalizeH="0" baseline="0" noProof="0" dirty="0">
              <a:ln>
                <a:noFill/>
              </a:ln>
              <a:solidFill>
                <a:schemeClr val="bg1"/>
              </a:solidFill>
              <a:effectLst/>
              <a:uLnTx/>
              <a:uFillTx/>
              <a:latin typeface="+mj-lt"/>
              <a:ea typeface="+mn-ea"/>
              <a:cs typeface="+mn-cs"/>
            </a:endParaRPr>
          </a:p>
        </p:txBody>
      </p:sp>
      <p:sp>
        <p:nvSpPr>
          <p:cNvPr id="17" name="Content Placeholder 4"/>
          <p:cNvSpPr txBox="1">
            <a:spLocks/>
          </p:cNvSpPr>
          <p:nvPr/>
        </p:nvSpPr>
        <p:spPr>
          <a:xfrm>
            <a:off x="4371154" y="4165632"/>
            <a:ext cx="3694166" cy="2407830"/>
          </a:xfrm>
          <a:prstGeom prst="rect">
            <a:avLst/>
          </a:prstGeom>
        </p:spPr>
        <p:txBody>
          <a:bodyPr vert="horz" lIns="93247" tIns="46623" rIns="93247" bIns="46623"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149" marR="0" lvl="0" indent="-233149" algn="l" defTabSz="932597" rtl="0" eaLnBrk="1" fontAlgn="auto" latinLnBrk="0" hangingPunct="1">
              <a:lnSpc>
                <a:spcPct val="90000"/>
              </a:lnSpc>
              <a:spcBef>
                <a:spcPts val="1020"/>
              </a:spcBef>
              <a:spcAft>
                <a:spcPts val="0"/>
              </a:spcAft>
              <a:buClrTx/>
              <a:buSzTx/>
              <a:buFont typeface="Arial" panose="020B0604020202020204" pitchFamily="34" charset="0"/>
              <a:buChar char="•"/>
              <a:tabLst/>
              <a:defRPr/>
            </a:pPr>
            <a:endParaRPr kumimoji="0" lang="en-US" sz="1836" b="0" i="0" u="none" strike="noStrike" kern="1200" cap="none" spc="0" normalizeH="0" baseline="0" noProof="0" dirty="0">
              <a:ln>
                <a:noFill/>
              </a:ln>
              <a:solidFill>
                <a:schemeClr val="bg1"/>
              </a:solidFill>
              <a:effectLst/>
              <a:uLnTx/>
              <a:uFillTx/>
              <a:latin typeface="+mj-lt"/>
              <a:ea typeface="+mn-ea"/>
              <a:cs typeface="+mn-cs"/>
            </a:endParaRPr>
          </a:p>
        </p:txBody>
      </p:sp>
      <p:graphicFrame>
        <p:nvGraphicFramePr>
          <p:cNvPr id="3" name="Table 2"/>
          <p:cNvGraphicFramePr>
            <a:graphicFrameLocks noGrp="1"/>
          </p:cNvGraphicFramePr>
          <p:nvPr>
            <p:extLst>
              <p:ext uri="{D42A27DB-BD31-4B8C-83A1-F6EECF244321}">
                <p14:modId xmlns:p14="http://schemas.microsoft.com/office/powerpoint/2010/main" val="1534077283"/>
              </p:ext>
            </p:extLst>
          </p:nvPr>
        </p:nvGraphicFramePr>
        <p:xfrm>
          <a:off x="151781" y="1119848"/>
          <a:ext cx="12192870" cy="4815840"/>
        </p:xfrm>
        <a:graphic>
          <a:graphicData uri="http://schemas.openxmlformats.org/drawingml/2006/table">
            <a:tbl>
              <a:tblPr firstRow="1" bandRow="1">
                <a:tableStyleId>{2D5ABB26-0587-4C30-8999-92F81FD0307C}</a:tableStyleId>
              </a:tblPr>
              <a:tblGrid>
                <a:gridCol w="1700610">
                  <a:extLst>
                    <a:ext uri="{9D8B030D-6E8A-4147-A177-3AD203B41FA5}">
                      <a16:colId xmlns:a16="http://schemas.microsoft.com/office/drawing/2014/main" val="2197818661"/>
                    </a:ext>
                  </a:extLst>
                </a:gridCol>
                <a:gridCol w="3497420">
                  <a:extLst>
                    <a:ext uri="{9D8B030D-6E8A-4147-A177-3AD203B41FA5}">
                      <a16:colId xmlns:a16="http://schemas.microsoft.com/office/drawing/2014/main" val="63376533"/>
                    </a:ext>
                  </a:extLst>
                </a:gridCol>
                <a:gridCol w="3497420">
                  <a:extLst>
                    <a:ext uri="{9D8B030D-6E8A-4147-A177-3AD203B41FA5}">
                      <a16:colId xmlns:a16="http://schemas.microsoft.com/office/drawing/2014/main" val="72449668"/>
                    </a:ext>
                  </a:extLst>
                </a:gridCol>
                <a:gridCol w="3497420">
                  <a:extLst>
                    <a:ext uri="{9D8B030D-6E8A-4147-A177-3AD203B41FA5}">
                      <a16:colId xmlns:a16="http://schemas.microsoft.com/office/drawing/2014/main" val="3756085997"/>
                    </a:ext>
                  </a:extLst>
                </a:gridCol>
              </a:tblGrid>
              <a:tr h="288232">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mn-lt"/>
                        <a:ea typeface="Segoe UI" pitchFamily="34" charset="0"/>
                        <a:cs typeface="Segoe UI"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n-lt"/>
                        </a:rPr>
                        <a:t>CY2016</a:t>
                      </a:r>
                      <a:endParaRPr lang="en-US" sz="1400" dirty="0">
                        <a:solidFill>
                          <a:schemeClr val="bg1"/>
                        </a:solidFill>
                        <a:latin typeface="+mn-lt"/>
                        <a:ea typeface="Segoe UI" pitchFamily="34" charset="0"/>
                        <a:cs typeface="Segoe UI"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n-lt"/>
                        </a:rPr>
                        <a:t>CY2017</a:t>
                      </a:r>
                      <a:endParaRPr lang="en-US" sz="1400" dirty="0">
                        <a:solidFill>
                          <a:schemeClr val="bg1"/>
                        </a:solidFill>
                        <a:latin typeface="+mn-lt"/>
                        <a:ea typeface="Segoe UI" pitchFamily="34" charset="0"/>
                        <a:cs typeface="Segoe UI"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n-lt"/>
                        </a:rPr>
                        <a:t>LATER</a:t>
                      </a:r>
                    </a:p>
                    <a:p>
                      <a:endParaRPr lang="en-US" sz="14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969560217"/>
                  </a:ext>
                </a:extLst>
              </a:tr>
              <a:tr h="403525">
                <a:tc>
                  <a:txBody>
                    <a:bodyPr/>
                    <a:lstStyle/>
                    <a:p>
                      <a:pPr algn="r"/>
                      <a:r>
                        <a:rPr lang="en-US" sz="1400" dirty="0">
                          <a:solidFill>
                            <a:schemeClr val="bg1"/>
                          </a:solidFill>
                          <a:latin typeface="+mn-lt"/>
                        </a:rPr>
                        <a:t>Fundamentals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dirty="0">
                          <a:solidFill>
                            <a:schemeClr val="bg1"/>
                          </a:solidFill>
                          <a:latin typeface="+mn-lt"/>
                        </a:rPr>
                        <a:t>File-Folder level ACLs (Q3)</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bg1"/>
                          </a:solidFill>
                          <a:latin typeface="+mn-lt"/>
                        </a:rPr>
                        <a:t>GA</a:t>
                      </a:r>
                      <a:r>
                        <a:rPr lang="en-US" sz="1400" baseline="0" dirty="0">
                          <a:solidFill>
                            <a:schemeClr val="bg1"/>
                          </a:solidFill>
                          <a:latin typeface="+mn-lt"/>
                        </a:rPr>
                        <a:t> of Data Lake Store (Q4)</a:t>
                      </a:r>
                      <a:endParaRPr lang="en-US" sz="1400" dirty="0">
                        <a:solidFill>
                          <a:schemeClr val="bg1"/>
                        </a:solidFill>
                        <a:latin typeface="+mn-lt"/>
                      </a:endParaRPr>
                    </a:p>
                    <a:p>
                      <a:pPr marL="171450" indent="-171450">
                        <a:buFont typeface="Arial" panose="020B0604020202020204" pitchFamily="34" charset="0"/>
                        <a:buChar char="•"/>
                      </a:pPr>
                      <a:endParaRPr lang="en-US" sz="14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dirty="0">
                          <a:solidFill>
                            <a:schemeClr val="bg1"/>
                          </a:solidFill>
                          <a:latin typeface="+mn-lt"/>
                        </a:rPr>
                        <a:t>Pricing Tiers (Q1 SHIPPED)</a:t>
                      </a:r>
                    </a:p>
                    <a:p>
                      <a:pPr marL="171450" indent="-171450">
                        <a:buFont typeface="Arial" panose="020B0604020202020204" pitchFamily="34" charset="0"/>
                        <a:buChar char="•"/>
                      </a:pPr>
                      <a:r>
                        <a:rPr lang="en-US" sz="1400" dirty="0">
                          <a:solidFill>
                            <a:schemeClr val="bg1"/>
                          </a:solidFill>
                          <a:latin typeface="+mn-lt"/>
                        </a:rPr>
                        <a:t>Certifications: ISO, SOC, HIPAA, PCI </a:t>
                      </a:r>
                      <a:r>
                        <a:rPr lang="en-US" sz="1400" kern="1200" dirty="0">
                          <a:solidFill>
                            <a:schemeClr val="bg1"/>
                          </a:solidFill>
                          <a:latin typeface="+mn-lt"/>
                          <a:ea typeface="+mn-ea"/>
                          <a:cs typeface="+mn-cs"/>
                        </a:rPr>
                        <a:t> (H2)</a:t>
                      </a:r>
                      <a:endParaRPr lang="en-US" sz="14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endParaRPr lang="en-US" sz="1400" dirty="0">
                        <a:solidFill>
                          <a:prstClr val="white"/>
                        </a:solidFill>
                        <a:latin typeface="Segoe UI Light"/>
                      </a:endParaRPr>
                    </a:p>
                    <a:p>
                      <a:endParaRPr lang="en-US" sz="14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266848026"/>
                  </a:ext>
                </a:extLst>
              </a:tr>
              <a:tr h="288232">
                <a:tc>
                  <a:txBody>
                    <a:bodyPr/>
                    <a:lstStyle/>
                    <a:p>
                      <a:pPr algn="r"/>
                      <a:r>
                        <a:rPr lang="en-US" sz="1400" dirty="0">
                          <a:solidFill>
                            <a:schemeClr val="bg1"/>
                          </a:solidFill>
                          <a:latin typeface="+mn-lt"/>
                        </a:rPr>
                        <a:t>Workloads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dirty="0">
                          <a:solidFill>
                            <a:schemeClr val="bg1"/>
                          </a:solidFill>
                          <a:latin typeface="+mn-lt"/>
                        </a:rPr>
                        <a:t>GA of Spark on HDI with ADLS (Q3)</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dirty="0">
                          <a:solidFill>
                            <a:schemeClr val="bg1"/>
                          </a:solidFill>
                          <a:latin typeface="+mn-lt"/>
                        </a:rPr>
                        <a:t>HBASE</a:t>
                      </a:r>
                      <a:r>
                        <a:rPr lang="en-US" sz="1400" baseline="0" dirty="0">
                          <a:solidFill>
                            <a:schemeClr val="bg1"/>
                          </a:solidFill>
                          <a:latin typeface="+mn-lt"/>
                        </a:rPr>
                        <a:t> on ADLS (H2)</a:t>
                      </a:r>
                    </a:p>
                    <a:p>
                      <a:pPr marL="171450" indent="-171450">
                        <a:buFont typeface="Arial" panose="020B0604020202020204" pitchFamily="34" charset="0"/>
                        <a:buChar char="•"/>
                      </a:pPr>
                      <a:r>
                        <a:rPr lang="en-US" sz="1400" baseline="0" dirty="0">
                          <a:solidFill>
                            <a:schemeClr val="bg1"/>
                          </a:solidFill>
                          <a:latin typeface="+mn-lt"/>
                        </a:rPr>
                        <a:t>Archive Data from KAFKA (H2)</a:t>
                      </a:r>
                      <a:endParaRPr lang="en-US" sz="14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lang="en-US" sz="14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039643926"/>
                  </a:ext>
                </a:extLst>
              </a:tr>
              <a:tr h="403525">
                <a:tc>
                  <a:txBody>
                    <a:bodyPr/>
                    <a:lstStyle/>
                    <a:p>
                      <a:pPr algn="r"/>
                      <a:r>
                        <a:rPr lang="en-US" sz="1400" dirty="0">
                          <a:solidFill>
                            <a:schemeClr val="bg1"/>
                          </a:solidFill>
                          <a:latin typeface="+mn-lt"/>
                        </a:rPr>
                        <a:t>Datacenters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bg1"/>
                          </a:solidFill>
                          <a:latin typeface="+mn-lt"/>
                        </a:rPr>
                        <a:t>CENTRAL US (Q4)</a:t>
                      </a:r>
                    </a:p>
                    <a:p>
                      <a:pPr marL="171450" indent="-171450">
                        <a:buFont typeface="Arial" panose="020B0604020202020204" pitchFamily="34" charset="0"/>
                        <a:buChar char="•"/>
                      </a:pPr>
                      <a:endParaRPr lang="en-US" sz="14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kern="1200" dirty="0">
                          <a:solidFill>
                            <a:schemeClr val="bg1"/>
                          </a:solidFill>
                          <a:latin typeface="+mn-lt"/>
                          <a:ea typeface="+mn-ea"/>
                          <a:cs typeface="+mn-cs"/>
                        </a:rPr>
                        <a:t>West Europe (Q1)</a:t>
                      </a:r>
                    </a:p>
                    <a:p>
                      <a:pPr marL="171450" indent="-171450">
                        <a:buFont typeface="Arial" panose="020B0604020202020204" pitchFamily="34" charset="0"/>
                        <a:buChar char="•"/>
                      </a:pPr>
                      <a:r>
                        <a:rPr lang="en-US" sz="1400" kern="1200" dirty="0">
                          <a:solidFill>
                            <a:schemeClr val="bg1"/>
                          </a:solidFill>
                          <a:latin typeface="+mn-lt"/>
                          <a:ea typeface="+mn-ea"/>
                          <a:cs typeface="+mn-cs"/>
                        </a:rPr>
                        <a:t>North Europe (Q1)</a:t>
                      </a:r>
                    </a:p>
                    <a:p>
                      <a:pPr marL="171450" indent="-171450">
                        <a:buFont typeface="Arial" panose="020B0604020202020204" pitchFamily="34" charset="0"/>
                        <a:buChar char="•"/>
                      </a:pPr>
                      <a:r>
                        <a:rPr lang="en-US" sz="1400" kern="1200" dirty="0">
                          <a:solidFill>
                            <a:schemeClr val="bg1"/>
                          </a:solidFill>
                          <a:latin typeface="+mn-lt"/>
                          <a:ea typeface="+mn-ea"/>
                          <a:cs typeface="+mn-cs"/>
                        </a:rPr>
                        <a:t>SE Asia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55939941"/>
                  </a:ext>
                </a:extLst>
              </a:tr>
              <a:tr h="749403">
                <a:tc>
                  <a:txBody>
                    <a:bodyPr/>
                    <a:lstStyle/>
                    <a:p>
                      <a:pPr algn="r"/>
                      <a:r>
                        <a:rPr lang="en-US" sz="1400" dirty="0">
                          <a:solidFill>
                            <a:schemeClr val="bg1"/>
                          </a:solidFill>
                          <a:latin typeface="+mn-lt"/>
                        </a:rPr>
                        <a:t>Features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defTabSz="932472" fontAlgn="base">
                        <a:lnSpc>
                          <a:spcPct val="90000"/>
                        </a:lnSpc>
                        <a:spcBef>
                          <a:spcPct val="0"/>
                        </a:spcBef>
                        <a:spcAft>
                          <a:spcPct val="0"/>
                        </a:spcAft>
                        <a:buFont typeface="Arial" panose="020B0604020202020204" pitchFamily="34" charset="0"/>
                        <a:buChar char="•"/>
                      </a:pPr>
                      <a:r>
                        <a:rPr lang="en-US" sz="1400" dirty="0">
                          <a:solidFill>
                            <a:schemeClr val="bg1"/>
                          </a:solidFill>
                          <a:latin typeface="+mn-lt"/>
                        </a:rPr>
                        <a:t>PREVIEW of Encryption</a:t>
                      </a:r>
                      <a:r>
                        <a:rPr lang="en-US" sz="1400" baseline="0" dirty="0">
                          <a:solidFill>
                            <a:schemeClr val="bg1"/>
                          </a:solidFill>
                          <a:latin typeface="+mn-lt"/>
                        </a:rPr>
                        <a:t> at Rest (Q3)</a:t>
                      </a:r>
                    </a:p>
                    <a:p>
                      <a:pPr marL="171450" marR="0" lvl="0" indent="-1714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r>
                        <a:rPr lang="en-US" sz="1400" dirty="0">
                          <a:solidFill>
                            <a:schemeClr val="bg1"/>
                          </a:solidFill>
                          <a:latin typeface="+mn-lt"/>
                        </a:rPr>
                        <a:t>GA of</a:t>
                      </a:r>
                      <a:r>
                        <a:rPr lang="en-US" sz="1400" baseline="0" dirty="0">
                          <a:solidFill>
                            <a:schemeClr val="bg1"/>
                          </a:solidFill>
                          <a:latin typeface="+mn-lt"/>
                        </a:rPr>
                        <a:t> Encryption at Rest (Q4)</a:t>
                      </a:r>
                    </a:p>
                    <a:p>
                      <a:pPr marL="171450" indent="-171450" defTabSz="932472" fontAlgn="base">
                        <a:lnSpc>
                          <a:spcPct val="90000"/>
                        </a:lnSpc>
                        <a:spcBef>
                          <a:spcPct val="0"/>
                        </a:spcBef>
                        <a:spcAft>
                          <a:spcPct val="0"/>
                        </a:spcAft>
                        <a:buFont typeface="Arial" panose="020B0604020202020204" pitchFamily="34" charset="0"/>
                        <a:buChar char="•"/>
                      </a:pPr>
                      <a:endParaRPr lang="en-US" sz="1400" baseline="0" dirty="0">
                        <a:solidFill>
                          <a:schemeClr val="bg1"/>
                        </a:solidFill>
                        <a:latin typeface="+mn-lt"/>
                      </a:endParaRPr>
                    </a:p>
                    <a:p>
                      <a:endParaRPr lang="en-US" sz="14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noProof="0" dirty="0">
                          <a:solidFill>
                            <a:schemeClr val="bg1"/>
                          </a:solidFill>
                          <a:latin typeface="+mn-lt"/>
                          <a:ea typeface="+mn-ea"/>
                          <a:cs typeface="+mn-cs"/>
                        </a:rPr>
                        <a:t>PREVIEW OF Tiered Storage (H1)</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err="1">
                          <a:solidFill>
                            <a:schemeClr val="bg1"/>
                          </a:solidFill>
                          <a:latin typeface="+mn-lt"/>
                          <a:ea typeface="+mn-ea"/>
                          <a:cs typeface="+mn-cs"/>
                        </a:rPr>
                        <a:t>Polybase</a:t>
                      </a:r>
                      <a:r>
                        <a:rPr lang="en-US" sz="1400" kern="1200" dirty="0">
                          <a:solidFill>
                            <a:schemeClr val="bg1"/>
                          </a:solidFill>
                          <a:latin typeface="+mn-lt"/>
                          <a:ea typeface="+mn-ea"/>
                          <a:cs typeface="+mn-cs"/>
                        </a:rPr>
                        <a:t> (Azure SQLDW can read data in ADL Store) (Q1)</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Soft Delete (H1)</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Public Shared Datasets (H1)</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PREVIEW of RA-GRS (H2)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792614" rtl="0" eaLnBrk="1" fontAlgn="auto" latinLnBrk="0" hangingPunct="1">
                        <a:lnSpc>
                          <a:spcPct val="100000"/>
                        </a:lnSpc>
                        <a:spcBef>
                          <a:spcPts val="867"/>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GA</a:t>
                      </a:r>
                      <a:r>
                        <a:rPr lang="en-US" sz="1400" kern="1200" baseline="0" dirty="0">
                          <a:solidFill>
                            <a:schemeClr val="bg1"/>
                          </a:solidFill>
                          <a:latin typeface="+mn-lt"/>
                          <a:ea typeface="+mn-ea"/>
                          <a:cs typeface="+mn-cs"/>
                        </a:rPr>
                        <a:t> of Tiered Storage</a:t>
                      </a:r>
                      <a:endParaRPr lang="en-US" sz="1400" kern="1200" dirty="0">
                        <a:solidFill>
                          <a:schemeClr val="bg1"/>
                        </a:solidFill>
                        <a:latin typeface="+mn-lt"/>
                        <a:ea typeface="+mn-ea"/>
                        <a:cs typeface="+mn-cs"/>
                      </a:endParaRPr>
                    </a:p>
                    <a:p>
                      <a:pPr marL="171450" marR="0" lvl="0" indent="-171450" algn="l" defTabSz="792614" rtl="0" eaLnBrk="1" fontAlgn="auto" latinLnBrk="0" hangingPunct="1">
                        <a:lnSpc>
                          <a:spcPct val="100000"/>
                        </a:lnSpc>
                        <a:spcBef>
                          <a:spcPts val="867"/>
                        </a:spcBef>
                        <a:spcAft>
                          <a:spcPts val="0"/>
                        </a:spcAft>
                        <a:buClrTx/>
                        <a:buSzTx/>
                        <a:buFont typeface="Arial" panose="020B0604020202020204" pitchFamily="34" charset="0"/>
                        <a:buChar char="•"/>
                        <a:tabLst/>
                        <a:defRPr/>
                      </a:pPr>
                      <a:r>
                        <a:rPr lang="en-US" sz="1400" kern="1200" noProof="0" dirty="0">
                          <a:solidFill>
                            <a:schemeClr val="bg1"/>
                          </a:solidFill>
                          <a:latin typeface="+mn-lt"/>
                          <a:ea typeface="+mn-ea"/>
                          <a:cs typeface="+mn-cs"/>
                        </a:rPr>
                        <a:t>GA of RA-GRS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825750240"/>
                  </a:ext>
                </a:extLst>
              </a:tr>
              <a:tr h="518817">
                <a:tc>
                  <a:txBody>
                    <a:bodyPr/>
                    <a:lstStyle/>
                    <a:p>
                      <a:pPr algn="r"/>
                      <a:r>
                        <a:rPr lang="en-US" sz="1400" dirty="0">
                          <a:solidFill>
                            <a:schemeClr val="bg1"/>
                          </a:solidFill>
                          <a:latin typeface="+mn-lt"/>
                        </a:rPr>
                        <a:t>Management &amp; Ops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solidFill>
                            <a:schemeClr val="bg1"/>
                          </a:solidFill>
                          <a:latin typeface="+mn-lt"/>
                        </a:rPr>
                        <a:t>Auditing (Q3)</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solidFill>
                            <a:schemeClr val="bg1"/>
                          </a:solidFill>
                          <a:latin typeface="+mn-lt"/>
                        </a:rPr>
                        <a:t>Java SDK (Q3)</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solidFill>
                            <a:schemeClr val="bg1"/>
                          </a:solidFill>
                          <a:latin typeface="+mn-lt"/>
                        </a:rPr>
                        <a:t>Python SDK (Q4)</a:t>
                      </a:r>
                      <a:endParaRPr lang="en-US" sz="14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Built-in Analysis of Usage and Cost of your Data Assets (H1)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Secure Data Sharing between Enterprises</a:t>
                      </a:r>
                    </a:p>
                    <a:p>
                      <a:pPr marL="0" marR="0" lvl="0" indent="0" algn="l" defTabSz="932578" rtl="0" eaLnBrk="1" fontAlgn="auto" latinLnBrk="0" hangingPunct="1">
                        <a:lnSpc>
                          <a:spcPct val="100000"/>
                        </a:lnSpc>
                        <a:spcBef>
                          <a:spcPts val="0"/>
                        </a:spcBef>
                        <a:spcAft>
                          <a:spcPts val="0"/>
                        </a:spcAft>
                        <a:buClrTx/>
                        <a:buSzTx/>
                        <a:buFontTx/>
                        <a:buNone/>
                        <a:tabLst/>
                        <a:defRPr/>
                      </a:pPr>
                      <a:endParaRPr lang="en-US" sz="1400" kern="1200" dirty="0">
                        <a:solidFill>
                          <a:schemeClr val="bg1"/>
                        </a:solidFill>
                        <a:latin typeface="+mn-lt"/>
                        <a:ea typeface="+mn-ea"/>
                        <a:cs typeface="+mn-cs"/>
                      </a:endParaRPr>
                    </a:p>
                    <a:p>
                      <a:endParaRPr lang="en-US" sz="1400" dirty="0">
                        <a:solidFill>
                          <a:schemeClr val="bg1"/>
                        </a:solidFill>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241115431"/>
                  </a:ext>
                </a:extLst>
              </a:tr>
            </a:tbl>
          </a:graphicData>
        </a:graphic>
      </p:graphicFrame>
      <p:sp>
        <p:nvSpPr>
          <p:cNvPr id="5" name="Rectangle 4"/>
          <p:cNvSpPr/>
          <p:nvPr/>
        </p:nvSpPr>
        <p:spPr>
          <a:xfrm>
            <a:off x="9418602" y="6194154"/>
            <a:ext cx="3017872" cy="800371"/>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CONFIDENTIAL</a:t>
            </a:r>
          </a:p>
        </p:txBody>
      </p:sp>
    </p:spTree>
    <p:extLst>
      <p:ext uri="{BB962C8B-B14F-4D97-AF65-F5344CB8AC3E}">
        <p14:creationId xmlns:p14="http://schemas.microsoft.com/office/powerpoint/2010/main" val="98484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Content Placeholder 4"/>
          <p:cNvSpPr txBox="1">
            <a:spLocks/>
          </p:cNvSpPr>
          <p:nvPr/>
        </p:nvSpPr>
        <p:spPr>
          <a:xfrm>
            <a:off x="78599" y="77718"/>
            <a:ext cx="12279277" cy="1010320"/>
          </a:xfrm>
          <a:prstGeom prst="rect">
            <a:avLst/>
          </a:prstGeom>
        </p:spPr>
        <p:txBody>
          <a:bodyPr vert="horz" lIns="93247" tIns="46623" rIns="93247" bIns="46623"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32597"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4896" b="0" i="0" u="none" strike="noStrike" kern="1200" cap="none" spc="0" normalizeH="0" baseline="0" noProof="0" dirty="0">
                <a:ln>
                  <a:noFill/>
                </a:ln>
                <a:solidFill>
                  <a:schemeClr val="bg1"/>
                </a:solidFill>
                <a:effectLst/>
                <a:uLnTx/>
                <a:uFillTx/>
                <a:latin typeface="+mj-lt"/>
                <a:ea typeface="+mn-ea"/>
                <a:cs typeface="+mn-cs"/>
              </a:rPr>
              <a:t>Azure Data Lake Analytics</a:t>
            </a:r>
            <a:endParaRPr kumimoji="0" lang="en-US" sz="3264" b="0" i="0" u="none" strike="noStrike" kern="1200" cap="none" spc="0" normalizeH="0" baseline="0" noProof="0" dirty="0">
              <a:ln>
                <a:noFill/>
              </a:ln>
              <a:solidFill>
                <a:schemeClr val="bg1"/>
              </a:solidFill>
              <a:effectLst/>
              <a:uLnTx/>
              <a:uFillTx/>
              <a:latin typeface="+mj-lt"/>
              <a:ea typeface="+mn-ea"/>
              <a:cs typeface="+mn-cs"/>
            </a:endParaRPr>
          </a:p>
        </p:txBody>
      </p:sp>
      <p:sp>
        <p:nvSpPr>
          <p:cNvPr id="17" name="Content Placeholder 4"/>
          <p:cNvSpPr txBox="1">
            <a:spLocks/>
          </p:cNvSpPr>
          <p:nvPr/>
        </p:nvSpPr>
        <p:spPr>
          <a:xfrm>
            <a:off x="4371154" y="4165632"/>
            <a:ext cx="3694166" cy="2407830"/>
          </a:xfrm>
          <a:prstGeom prst="rect">
            <a:avLst/>
          </a:prstGeom>
        </p:spPr>
        <p:txBody>
          <a:bodyPr vert="horz" lIns="93247" tIns="46623" rIns="93247" bIns="46623"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149" marR="0" lvl="0" indent="-233149" algn="l" defTabSz="932597" rtl="0" eaLnBrk="1" fontAlgn="auto" latinLnBrk="0" hangingPunct="1">
              <a:lnSpc>
                <a:spcPct val="90000"/>
              </a:lnSpc>
              <a:spcBef>
                <a:spcPts val="1020"/>
              </a:spcBef>
              <a:spcAft>
                <a:spcPts val="0"/>
              </a:spcAft>
              <a:buClrTx/>
              <a:buSzTx/>
              <a:buFont typeface="Arial" panose="020B0604020202020204" pitchFamily="34" charset="0"/>
              <a:buChar char="•"/>
              <a:tabLst/>
              <a:defRPr/>
            </a:pPr>
            <a:endParaRPr kumimoji="0" lang="en-US" sz="1836" b="0" i="0" u="none" strike="noStrike" kern="1200" cap="none" spc="0" normalizeH="0" baseline="0" noProof="0" dirty="0">
              <a:ln>
                <a:noFill/>
              </a:ln>
              <a:solidFill>
                <a:schemeClr val="bg1"/>
              </a:solidFill>
              <a:effectLst/>
              <a:uLnTx/>
              <a:uFillTx/>
              <a:latin typeface="+mj-lt"/>
              <a:ea typeface="+mn-ea"/>
              <a:cs typeface="+mn-cs"/>
            </a:endParaRPr>
          </a:p>
        </p:txBody>
      </p:sp>
      <p:graphicFrame>
        <p:nvGraphicFramePr>
          <p:cNvPr id="3" name="Table 2"/>
          <p:cNvGraphicFramePr>
            <a:graphicFrameLocks noGrp="1"/>
          </p:cNvGraphicFramePr>
          <p:nvPr>
            <p:extLst>
              <p:ext uri="{D42A27DB-BD31-4B8C-83A1-F6EECF244321}">
                <p14:modId xmlns:p14="http://schemas.microsoft.com/office/powerpoint/2010/main" val="3155945681"/>
              </p:ext>
            </p:extLst>
          </p:nvPr>
        </p:nvGraphicFramePr>
        <p:xfrm>
          <a:off x="183264" y="1088038"/>
          <a:ext cx="12170685" cy="4367784"/>
        </p:xfrm>
        <a:graphic>
          <a:graphicData uri="http://schemas.openxmlformats.org/drawingml/2006/table">
            <a:tbl>
              <a:tblPr firstRow="1" bandRow="1">
                <a:tableStyleId>{2D5ABB26-0587-4C30-8999-92F81FD0307C}</a:tableStyleId>
              </a:tblPr>
              <a:tblGrid>
                <a:gridCol w="1697517">
                  <a:extLst>
                    <a:ext uri="{9D8B030D-6E8A-4147-A177-3AD203B41FA5}">
                      <a16:colId xmlns:a16="http://schemas.microsoft.com/office/drawing/2014/main" val="2197818661"/>
                    </a:ext>
                  </a:extLst>
                </a:gridCol>
                <a:gridCol w="3491056">
                  <a:extLst>
                    <a:ext uri="{9D8B030D-6E8A-4147-A177-3AD203B41FA5}">
                      <a16:colId xmlns:a16="http://schemas.microsoft.com/office/drawing/2014/main" val="63376533"/>
                    </a:ext>
                  </a:extLst>
                </a:gridCol>
                <a:gridCol w="3491056">
                  <a:extLst>
                    <a:ext uri="{9D8B030D-6E8A-4147-A177-3AD203B41FA5}">
                      <a16:colId xmlns:a16="http://schemas.microsoft.com/office/drawing/2014/main" val="72449668"/>
                    </a:ext>
                  </a:extLst>
                </a:gridCol>
                <a:gridCol w="3491056">
                  <a:extLst>
                    <a:ext uri="{9D8B030D-6E8A-4147-A177-3AD203B41FA5}">
                      <a16:colId xmlns:a16="http://schemas.microsoft.com/office/drawing/2014/main" val="3756085997"/>
                    </a:ext>
                  </a:extLst>
                </a:gridCol>
              </a:tblGrid>
              <a:tr h="230413">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mn-lt"/>
                          <a:ea typeface="+mn-ea"/>
                          <a:cs typeface="+mn-cs"/>
                        </a:rPr>
                        <a:t>CY2016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mn-lt"/>
                          <a:ea typeface="+mn-ea"/>
                          <a:cs typeface="+mn-cs"/>
                        </a:rPr>
                        <a:t>CY2017</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mn-lt"/>
                          <a:ea typeface="+mn-ea"/>
                          <a:cs typeface="+mn-cs"/>
                        </a:rPr>
                        <a:t>LATER</a:t>
                      </a:r>
                    </a:p>
                    <a:p>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969560217"/>
                  </a:ext>
                </a:extLst>
              </a:tr>
              <a:tr h="230413">
                <a:tc>
                  <a:txBody>
                    <a:bodyPr/>
                    <a:lstStyle/>
                    <a:p>
                      <a:pPr algn="r"/>
                      <a:r>
                        <a:rPr lang="en-US" sz="1400" kern="1200" dirty="0">
                          <a:solidFill>
                            <a:schemeClr val="bg1"/>
                          </a:solidFill>
                          <a:latin typeface="+mn-lt"/>
                          <a:ea typeface="+mn-ea"/>
                          <a:cs typeface="+mn-cs"/>
                        </a:rPr>
                        <a:t>Fundamentals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buFont typeface="Arial" panose="020B0604020202020204" pitchFamily="34" charset="0"/>
                        <a:buNone/>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kern="1200" dirty="0">
                          <a:solidFill>
                            <a:schemeClr val="bg1"/>
                          </a:solidFill>
                          <a:latin typeface="+mn-lt"/>
                          <a:ea typeface="+mn-ea"/>
                          <a:cs typeface="+mn-cs"/>
                        </a:rPr>
                        <a:t>Pricing Tiers (Q1 SHIPPED)</a:t>
                      </a:r>
                    </a:p>
                    <a:p>
                      <a:pPr marL="171450" indent="-171450">
                        <a:buFont typeface="Arial" panose="020B0604020202020204" pitchFamily="34" charset="0"/>
                        <a:buChar char="•"/>
                      </a:pPr>
                      <a:r>
                        <a:rPr lang="en-US" sz="1400" kern="1200" dirty="0">
                          <a:solidFill>
                            <a:schemeClr val="bg1"/>
                          </a:solidFill>
                          <a:latin typeface="+mn-lt"/>
                          <a:ea typeface="+mn-ea"/>
                          <a:cs typeface="+mn-cs"/>
                        </a:rPr>
                        <a:t>Certifications: ISO, SOC, HIPAA, PCI (Q4)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buFont typeface="Arial" panose="020B0604020202020204" pitchFamily="34" charset="0"/>
                        <a:buNone/>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266848026"/>
                  </a:ext>
                </a:extLst>
              </a:tr>
              <a:tr h="684463">
                <a:tc>
                  <a:txBody>
                    <a:bodyPr/>
                    <a:lstStyle/>
                    <a:p>
                      <a:pPr algn="r"/>
                      <a:r>
                        <a:rPr lang="en-US" sz="1400" kern="1200" dirty="0">
                          <a:solidFill>
                            <a:schemeClr val="bg1"/>
                          </a:solidFill>
                          <a:latin typeface="+mn-lt"/>
                          <a:ea typeface="+mn-ea"/>
                          <a:cs typeface="+mn-cs"/>
                        </a:rPr>
                        <a:t>Workloads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GA of Data Lake Data Lake Analytics</a:t>
                      </a:r>
                      <a:r>
                        <a:rPr lang="en-US" sz="1400" kern="1200" baseline="0" dirty="0">
                          <a:solidFill>
                            <a:schemeClr val="bg1"/>
                          </a:solidFill>
                          <a:latin typeface="+mn-lt"/>
                          <a:ea typeface="+mn-ea"/>
                          <a:cs typeface="+mn-cs"/>
                        </a:rPr>
                        <a:t> (Q4)</a:t>
                      </a: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defTabSz="932597">
                        <a:lnSpc>
                          <a:spcPct val="100000"/>
                        </a:lnSpc>
                        <a:spcBef>
                          <a:spcPts val="0"/>
                        </a:spcBef>
                        <a:buFont typeface="Arial" panose="020B0604020202020204" pitchFamily="34" charset="0"/>
                        <a:buChar char="•"/>
                        <a:defRPr/>
                      </a:pPr>
                      <a:r>
                        <a:rPr lang="en-US" sz="1400" kern="1200" dirty="0">
                          <a:solidFill>
                            <a:schemeClr val="bg1"/>
                          </a:solidFill>
                          <a:latin typeface="+mn-lt"/>
                          <a:ea typeface="+mn-ea"/>
                          <a:cs typeface="+mn-cs"/>
                        </a:rPr>
                        <a:t>PREVIEW of U-SQL Interactive &amp; BI Tool integration</a:t>
                      </a:r>
                    </a:p>
                    <a:p>
                      <a:pPr marL="171450" marR="0" lvl="0" indent="-171450" algn="l" defTabSz="9325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PREVIEW U-SQL Machine Learning</a:t>
                      </a:r>
                    </a:p>
                    <a:p>
                      <a:pPr marL="171450" indent="-171450" defTabSz="932597">
                        <a:lnSpc>
                          <a:spcPct val="100000"/>
                        </a:lnSpc>
                        <a:spcBef>
                          <a:spcPts val="0"/>
                        </a:spcBef>
                        <a:buFont typeface="Arial" panose="020B0604020202020204" pitchFamily="34" charset="0"/>
                        <a:buChar char="•"/>
                        <a:defRPr/>
                      </a:pPr>
                      <a:r>
                        <a:rPr lang="en-US" sz="1400" kern="1200" dirty="0">
                          <a:solidFill>
                            <a:schemeClr val="bg1"/>
                          </a:solidFill>
                          <a:latin typeface="+mn-lt"/>
                          <a:ea typeface="+mn-ea"/>
                          <a:cs typeface="+mn-cs"/>
                        </a:rPr>
                        <a:t>Integrated Simple Job Scheduling (H1)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kern="1200" dirty="0">
                          <a:solidFill>
                            <a:schemeClr val="bg1"/>
                          </a:solidFill>
                          <a:latin typeface="+mn-lt"/>
                          <a:ea typeface="+mn-ea"/>
                          <a:cs typeface="+mn-cs"/>
                        </a:rPr>
                        <a:t>Privacy Management</a:t>
                      </a:r>
                      <a:r>
                        <a:rPr lang="en-US" sz="1400" kern="1200" baseline="0" dirty="0">
                          <a:solidFill>
                            <a:schemeClr val="bg1"/>
                          </a:solidFill>
                          <a:latin typeface="+mn-lt"/>
                          <a:ea typeface="+mn-ea"/>
                          <a:cs typeface="+mn-cs"/>
                        </a:rPr>
                        <a:t> </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PREVIEW of U-SQL Streaming</a:t>
                      </a:r>
                    </a:p>
                    <a:p>
                      <a:pPr marL="0" indent="0">
                        <a:buFont typeface="Arial" panose="020B0604020202020204" pitchFamily="34" charset="0"/>
                        <a:buNone/>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039643926"/>
                  </a:ext>
                </a:extLst>
              </a:tr>
              <a:tr h="325289">
                <a:tc>
                  <a:txBody>
                    <a:bodyPr/>
                    <a:lstStyle/>
                    <a:p>
                      <a:pPr algn="r"/>
                      <a:r>
                        <a:rPr lang="en-US" sz="1400" kern="1200" dirty="0">
                          <a:solidFill>
                            <a:schemeClr val="bg1"/>
                          </a:solidFill>
                          <a:latin typeface="+mn-lt"/>
                          <a:ea typeface="+mn-ea"/>
                          <a:cs typeface="+mn-cs"/>
                        </a:rPr>
                        <a:t>Datacenters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CENTRAL US (Q4)</a:t>
                      </a:r>
                    </a:p>
                    <a:p>
                      <a:pPr marL="171450" indent="-171450">
                        <a:buFont typeface="Arial" panose="020B0604020202020204" pitchFamily="34" charset="0"/>
                        <a:buChar char="•"/>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kern="1200" dirty="0">
                          <a:solidFill>
                            <a:schemeClr val="bg1"/>
                          </a:solidFill>
                          <a:latin typeface="+mn-lt"/>
                          <a:ea typeface="+mn-ea"/>
                          <a:cs typeface="+mn-cs"/>
                        </a:rPr>
                        <a:t>West Europe (Q1)</a:t>
                      </a:r>
                    </a:p>
                    <a:p>
                      <a:pPr marL="171450" indent="-171450">
                        <a:buFont typeface="Arial" panose="020B0604020202020204" pitchFamily="34" charset="0"/>
                        <a:buChar char="•"/>
                      </a:pPr>
                      <a:r>
                        <a:rPr lang="en-US" sz="1400" kern="1200" dirty="0">
                          <a:solidFill>
                            <a:schemeClr val="bg1"/>
                          </a:solidFill>
                          <a:latin typeface="+mn-lt"/>
                          <a:ea typeface="+mn-ea"/>
                          <a:cs typeface="+mn-cs"/>
                        </a:rPr>
                        <a:t>North Europe (Q1)</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noProof="0" dirty="0">
                          <a:solidFill>
                            <a:schemeClr val="bg1"/>
                          </a:solidFill>
                          <a:latin typeface="+mn-lt"/>
                          <a:ea typeface="+mn-ea"/>
                          <a:cs typeface="+mn-cs"/>
                        </a:rPr>
                        <a:t>SE Asia</a:t>
                      </a: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55939941"/>
                  </a:ext>
                </a:extLst>
              </a:tr>
              <a:tr h="515042">
                <a:tc>
                  <a:txBody>
                    <a:bodyPr/>
                    <a:lstStyle/>
                    <a:p>
                      <a:pPr algn="r"/>
                      <a:r>
                        <a:rPr lang="en-US" sz="1400" kern="1200" dirty="0">
                          <a:solidFill>
                            <a:schemeClr val="bg1"/>
                          </a:solidFill>
                          <a:latin typeface="+mn-lt"/>
                          <a:ea typeface="+mn-ea"/>
                          <a:cs typeface="+mn-cs"/>
                        </a:rPr>
                        <a:t>Dev Tooling Features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defTabSz="932472" fontAlgn="base">
                        <a:lnSpc>
                          <a:spcPct val="90000"/>
                        </a:lnSpc>
                        <a:spcBef>
                          <a:spcPct val="0"/>
                        </a:spcBef>
                        <a:spcAft>
                          <a:spcPct val="0"/>
                        </a:spcAft>
                        <a:buFont typeface="Arial" panose="020B0604020202020204" pitchFamily="34" charset="0"/>
                        <a:buChar char="•"/>
                      </a:pPr>
                      <a:r>
                        <a:rPr lang="en-US" sz="1400" kern="1200" dirty="0">
                          <a:solidFill>
                            <a:schemeClr val="bg1"/>
                          </a:solidFill>
                          <a:latin typeface="+mn-lt"/>
                          <a:ea typeface="+mn-ea"/>
                          <a:cs typeface="+mn-cs"/>
                        </a:rPr>
                        <a:t>Local Vertex Debugging (Q3)</a:t>
                      </a:r>
                    </a:p>
                    <a:p>
                      <a:pPr marL="171450" indent="-171450">
                        <a:buFont typeface="Arial" panose="020B0604020202020204" pitchFamily="34" charset="0"/>
                        <a:buChar char="•"/>
                      </a:pPr>
                      <a:r>
                        <a:rPr lang="en-US" sz="1400" kern="1200" dirty="0">
                          <a:solidFill>
                            <a:schemeClr val="bg1"/>
                          </a:solidFill>
                          <a:latin typeface="+mn-lt"/>
                          <a:ea typeface="+mn-ea"/>
                          <a:cs typeface="+mn-cs"/>
                        </a:rPr>
                        <a:t>VS Code Tooling (Q3)</a:t>
                      </a:r>
                    </a:p>
                    <a:p>
                      <a:pPr marL="171450" indent="-171450">
                        <a:buFont typeface="Arial" panose="020B0604020202020204" pitchFamily="34" charset="0"/>
                        <a:buChar char="•"/>
                      </a:pPr>
                      <a:r>
                        <a:rPr lang="en-US" sz="1400" kern="1200" dirty="0">
                          <a:solidFill>
                            <a:schemeClr val="bg1"/>
                          </a:solidFill>
                          <a:latin typeface="+mn-lt"/>
                          <a:ea typeface="+mn-ea"/>
                          <a:cs typeface="+mn-cs"/>
                        </a:rPr>
                        <a:t>Job Diff (Q3)</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kern="1200" dirty="0">
                          <a:solidFill>
                            <a:schemeClr val="bg1"/>
                          </a:solidFill>
                          <a:latin typeface="+mn-lt"/>
                          <a:ea typeface="+mn-ea"/>
                          <a:cs typeface="+mn-cs"/>
                        </a:rPr>
                        <a:t>Data Skew Analysis (H1)</a:t>
                      </a:r>
                    </a:p>
                    <a:p>
                      <a:pPr marL="171450" indent="-171450">
                        <a:buFont typeface="Arial" panose="020B0604020202020204" pitchFamily="34" charset="0"/>
                        <a:buChar char="•"/>
                      </a:pPr>
                      <a:r>
                        <a:rPr lang="en-US" sz="1400" kern="1200" dirty="0">
                          <a:solidFill>
                            <a:schemeClr val="bg1"/>
                          </a:solidFill>
                          <a:latin typeface="+mn-lt"/>
                          <a:ea typeface="+mn-ea"/>
                          <a:cs typeface="+mn-cs"/>
                        </a:rPr>
                        <a:t>Improved Local Vertex Debugging (H1)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825750240"/>
                  </a:ext>
                </a:extLst>
              </a:tr>
              <a:tr h="515042">
                <a:tc>
                  <a:txBody>
                    <a:bodyPr/>
                    <a:lstStyle/>
                    <a:p>
                      <a:pPr algn="r"/>
                      <a:r>
                        <a:rPr lang="en-US" sz="1400" kern="1200" dirty="0">
                          <a:solidFill>
                            <a:schemeClr val="bg1"/>
                          </a:solidFill>
                          <a:latin typeface="+mn-lt"/>
                          <a:ea typeface="+mn-ea"/>
                          <a:cs typeface="+mn-cs"/>
                        </a:rPr>
                        <a:t>Management &amp; Ops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kern="1200" dirty="0">
                          <a:solidFill>
                            <a:schemeClr val="bg1"/>
                          </a:solidFill>
                          <a:latin typeface="+mn-lt"/>
                          <a:ea typeface="+mn-ea"/>
                          <a:cs typeface="+mn-cs"/>
                        </a:rPr>
                        <a:t>Audit Logs (Q3)</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Java SDK (Q3)</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Python </a:t>
                      </a:r>
                      <a:r>
                        <a:rPr lang="en-US" sz="1400" kern="1200" baseline="0" dirty="0">
                          <a:solidFill>
                            <a:schemeClr val="bg1"/>
                          </a:solidFill>
                          <a:latin typeface="+mn-lt"/>
                          <a:ea typeface="+mn-ea"/>
                          <a:cs typeface="+mn-cs"/>
                        </a:rPr>
                        <a:t>SDK (Q4)</a:t>
                      </a:r>
                    </a:p>
                    <a:p>
                      <a:pPr marL="171450" indent="-171450">
                        <a:buFont typeface="Arial" panose="020B0604020202020204" pitchFamily="34" charset="0"/>
                        <a:buChar char="•"/>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kern="1200" dirty="0">
                          <a:solidFill>
                            <a:schemeClr val="bg1"/>
                          </a:solidFill>
                          <a:latin typeface="+mn-lt"/>
                          <a:ea typeface="+mn-ea"/>
                          <a:cs typeface="+mn-cs"/>
                        </a:rPr>
                        <a:t>Job Policies</a:t>
                      </a:r>
                      <a:r>
                        <a:rPr lang="en-US" sz="1400" kern="1200" baseline="0" dirty="0">
                          <a:solidFill>
                            <a:schemeClr val="bg1"/>
                          </a:solidFill>
                          <a:latin typeface="+mn-lt"/>
                          <a:ea typeface="+mn-ea"/>
                          <a:cs typeface="+mn-cs"/>
                        </a:rPr>
                        <a:t> </a:t>
                      </a:r>
                      <a:r>
                        <a:rPr lang="en-US" sz="1400" kern="1200" dirty="0">
                          <a:solidFill>
                            <a:schemeClr val="bg1"/>
                          </a:solidFill>
                          <a:latin typeface="+mn-lt"/>
                          <a:ea typeface="+mn-ea"/>
                          <a:cs typeface="+mn-cs"/>
                        </a:rPr>
                        <a:t>(H1)</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Built-in Analysis of Usage and Cost of your Data Assets (H1)</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VNET support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233149" lvl="0" indent="-233149" defTabSz="932597">
                        <a:lnSpc>
                          <a:spcPct val="100000"/>
                        </a:lnSpc>
                        <a:spcBef>
                          <a:spcPts val="1020"/>
                        </a:spcBef>
                        <a:buFont typeface="Arial" panose="020B0604020202020204" pitchFamily="34" charset="0"/>
                        <a:buChar char="•"/>
                        <a:defRPr/>
                      </a:pPr>
                      <a:r>
                        <a:rPr lang="en-US" sz="1400" kern="1200" dirty="0">
                          <a:solidFill>
                            <a:schemeClr val="bg1"/>
                          </a:solidFill>
                          <a:latin typeface="+mn-lt"/>
                          <a:ea typeface="+mn-ea"/>
                          <a:cs typeface="+mn-cs"/>
                        </a:rPr>
                        <a:t>Secure Data Sharing between Enterprises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601100494"/>
                  </a:ext>
                </a:extLst>
              </a:tr>
            </a:tbl>
          </a:graphicData>
        </a:graphic>
      </p:graphicFrame>
      <p:sp>
        <p:nvSpPr>
          <p:cNvPr id="5" name="Rectangle 4"/>
          <p:cNvSpPr/>
          <p:nvPr/>
        </p:nvSpPr>
        <p:spPr>
          <a:xfrm>
            <a:off x="9418602" y="6194154"/>
            <a:ext cx="3017872" cy="800371"/>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CONFIDENTIAL</a:t>
            </a:r>
          </a:p>
        </p:txBody>
      </p:sp>
    </p:spTree>
    <p:extLst>
      <p:ext uri="{BB962C8B-B14F-4D97-AF65-F5344CB8AC3E}">
        <p14:creationId xmlns:p14="http://schemas.microsoft.com/office/powerpoint/2010/main" val="61398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Content Placeholder 4"/>
          <p:cNvSpPr txBox="1">
            <a:spLocks/>
          </p:cNvSpPr>
          <p:nvPr/>
        </p:nvSpPr>
        <p:spPr>
          <a:xfrm>
            <a:off x="78599" y="77718"/>
            <a:ext cx="12279277" cy="1010320"/>
          </a:xfrm>
          <a:prstGeom prst="rect">
            <a:avLst/>
          </a:prstGeom>
        </p:spPr>
        <p:txBody>
          <a:bodyPr vert="horz" lIns="93247" tIns="46623" rIns="93247" bIns="46623"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32597"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4896" b="0" i="0" u="none" strike="noStrike" kern="1200" cap="none" spc="0" normalizeH="0" baseline="0" noProof="0" dirty="0">
                <a:ln>
                  <a:noFill/>
                </a:ln>
                <a:solidFill>
                  <a:schemeClr val="bg1"/>
                </a:solidFill>
                <a:effectLst/>
                <a:uLnTx/>
                <a:uFillTx/>
                <a:latin typeface="+mj-lt"/>
                <a:ea typeface="+mn-ea"/>
                <a:cs typeface="+mn-cs"/>
              </a:rPr>
              <a:t>U-SQL</a:t>
            </a:r>
            <a:endParaRPr kumimoji="0" lang="en-US" sz="3264" b="0" i="0" u="none" strike="noStrike" kern="1200" cap="none" spc="0" normalizeH="0" baseline="0" noProof="0" dirty="0">
              <a:ln>
                <a:noFill/>
              </a:ln>
              <a:solidFill>
                <a:schemeClr val="bg1"/>
              </a:solidFill>
              <a:effectLst/>
              <a:uLnTx/>
              <a:uFillTx/>
              <a:latin typeface="+mj-lt"/>
              <a:ea typeface="+mn-ea"/>
              <a:cs typeface="+mn-cs"/>
            </a:endParaRPr>
          </a:p>
        </p:txBody>
      </p:sp>
      <p:sp>
        <p:nvSpPr>
          <p:cNvPr id="17" name="Content Placeholder 4"/>
          <p:cNvSpPr txBox="1">
            <a:spLocks/>
          </p:cNvSpPr>
          <p:nvPr/>
        </p:nvSpPr>
        <p:spPr>
          <a:xfrm>
            <a:off x="4371154" y="4165632"/>
            <a:ext cx="3694166" cy="2407830"/>
          </a:xfrm>
          <a:prstGeom prst="rect">
            <a:avLst/>
          </a:prstGeom>
        </p:spPr>
        <p:txBody>
          <a:bodyPr vert="horz" lIns="93247" tIns="46623" rIns="93247" bIns="46623"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149" marR="0" lvl="0" indent="-233149" algn="l" defTabSz="932597" rtl="0" eaLnBrk="1" fontAlgn="auto" latinLnBrk="0" hangingPunct="1">
              <a:lnSpc>
                <a:spcPct val="90000"/>
              </a:lnSpc>
              <a:spcBef>
                <a:spcPts val="1020"/>
              </a:spcBef>
              <a:spcAft>
                <a:spcPts val="0"/>
              </a:spcAft>
              <a:buClrTx/>
              <a:buSzTx/>
              <a:buFont typeface="Arial" panose="020B0604020202020204" pitchFamily="34" charset="0"/>
              <a:buChar char="•"/>
              <a:tabLst/>
              <a:defRPr/>
            </a:pPr>
            <a:endParaRPr kumimoji="0" lang="en-US" sz="1836" b="0" i="0" u="none" strike="noStrike" kern="1200" cap="none" spc="0" normalizeH="0" baseline="0" noProof="0" dirty="0">
              <a:ln>
                <a:noFill/>
              </a:ln>
              <a:solidFill>
                <a:schemeClr val="bg1"/>
              </a:solidFill>
              <a:effectLst/>
              <a:uLnTx/>
              <a:uFillTx/>
              <a:latin typeface="+mj-lt"/>
              <a:ea typeface="+mn-ea"/>
              <a:cs typeface="+mn-cs"/>
            </a:endParaRPr>
          </a:p>
        </p:txBody>
      </p:sp>
      <p:graphicFrame>
        <p:nvGraphicFramePr>
          <p:cNvPr id="3" name="Table 2"/>
          <p:cNvGraphicFramePr>
            <a:graphicFrameLocks noGrp="1"/>
          </p:cNvGraphicFramePr>
          <p:nvPr>
            <p:extLst>
              <p:ext uri="{D42A27DB-BD31-4B8C-83A1-F6EECF244321}">
                <p14:modId xmlns:p14="http://schemas.microsoft.com/office/powerpoint/2010/main" val="3303143153"/>
              </p:ext>
            </p:extLst>
          </p:nvPr>
        </p:nvGraphicFramePr>
        <p:xfrm>
          <a:off x="183264" y="1088038"/>
          <a:ext cx="12170685" cy="5791200"/>
        </p:xfrm>
        <a:graphic>
          <a:graphicData uri="http://schemas.openxmlformats.org/drawingml/2006/table">
            <a:tbl>
              <a:tblPr firstRow="1" bandRow="1">
                <a:tableStyleId>{2D5ABB26-0587-4C30-8999-92F81FD0307C}</a:tableStyleId>
              </a:tblPr>
              <a:tblGrid>
                <a:gridCol w="1697517">
                  <a:extLst>
                    <a:ext uri="{9D8B030D-6E8A-4147-A177-3AD203B41FA5}">
                      <a16:colId xmlns:a16="http://schemas.microsoft.com/office/drawing/2014/main" val="2197818661"/>
                    </a:ext>
                  </a:extLst>
                </a:gridCol>
                <a:gridCol w="2874432">
                  <a:extLst>
                    <a:ext uri="{9D8B030D-6E8A-4147-A177-3AD203B41FA5}">
                      <a16:colId xmlns:a16="http://schemas.microsoft.com/office/drawing/2014/main" val="63376533"/>
                    </a:ext>
                  </a:extLst>
                </a:gridCol>
                <a:gridCol w="4571950">
                  <a:extLst>
                    <a:ext uri="{9D8B030D-6E8A-4147-A177-3AD203B41FA5}">
                      <a16:colId xmlns:a16="http://schemas.microsoft.com/office/drawing/2014/main" val="72449668"/>
                    </a:ext>
                  </a:extLst>
                </a:gridCol>
                <a:gridCol w="3026786">
                  <a:extLst>
                    <a:ext uri="{9D8B030D-6E8A-4147-A177-3AD203B41FA5}">
                      <a16:colId xmlns:a16="http://schemas.microsoft.com/office/drawing/2014/main" val="3756085997"/>
                    </a:ext>
                  </a:extLst>
                </a:gridCol>
              </a:tblGrid>
              <a:tr h="0">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mn-lt"/>
                          <a:ea typeface="+mn-ea"/>
                          <a:cs typeface="+mn-cs"/>
                        </a:rPr>
                        <a:t>CY2016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mn-lt"/>
                          <a:ea typeface="+mn-ea"/>
                          <a:cs typeface="+mn-cs"/>
                        </a:rPr>
                        <a:t>CY2017</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mn-lt"/>
                          <a:ea typeface="+mn-ea"/>
                          <a:cs typeface="+mn-cs"/>
                        </a:rPr>
                        <a:t>LATER</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969560217"/>
                  </a:ext>
                </a:extLst>
              </a:tr>
              <a:tr h="137080">
                <a:tc>
                  <a:txBody>
                    <a:bodyPr/>
                    <a:lstStyle/>
                    <a:p>
                      <a:pPr algn="r"/>
                      <a:r>
                        <a:rPr lang="en-US" sz="1400" kern="1200" dirty="0">
                          <a:solidFill>
                            <a:schemeClr val="bg1"/>
                          </a:solidFill>
                          <a:latin typeface="+mn-lt"/>
                          <a:ea typeface="+mn-ea"/>
                          <a:cs typeface="+mn-cs"/>
                        </a:rPr>
                        <a:t>U-SQL Language</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a:solidFill>
                            <a:schemeClr val="bg1"/>
                          </a:solidFill>
                          <a:latin typeface="+mn-lt"/>
                          <a:ea typeface="+mn-ea"/>
                          <a:cs typeface="+mn-cs"/>
                        </a:rPr>
                        <a:t>PREVIEW of Fast File Sets (Q4)</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a:solidFill>
                            <a:schemeClr val="bg1"/>
                          </a:solidFill>
                          <a:latin typeface="+mn-lt"/>
                          <a:ea typeface="+mn-ea"/>
                          <a:cs typeface="+mn-cs"/>
                        </a:rPr>
                        <a:t>Sampling (Q3)</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a:solidFill>
                            <a:schemeClr val="bg1"/>
                          </a:solidFill>
                          <a:latin typeface="+mn-lt"/>
                          <a:ea typeface="+mn-ea"/>
                          <a:cs typeface="+mn-cs"/>
                        </a:rPr>
                        <a:t>OUTER UNION (Q3)</a:t>
                      </a:r>
                      <a:endParaRPr lang="en-US" sz="1400" kern="1200" dirty="0">
                        <a:solidFill>
                          <a:schemeClr val="bg1"/>
                        </a:solidFill>
                        <a:latin typeface="+mn-lt"/>
                        <a:ea typeface="+mn-ea"/>
                        <a:cs typeface="+mn-cs"/>
                      </a:endParaRPr>
                    </a:p>
                    <a:p>
                      <a:pPr marL="0" indent="0">
                        <a:buFont typeface="Arial" panose="020B0604020202020204" pitchFamily="34" charset="0"/>
                        <a:buNone/>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a:solidFill>
                            <a:schemeClr val="bg1"/>
                          </a:solidFill>
                          <a:latin typeface="+mn-lt"/>
                          <a:ea typeface="+mn-ea"/>
                          <a:cs typeface="+mn-cs"/>
                        </a:rPr>
                        <a:t>Fast File Sets (&gt;100k files) (H1)</a:t>
                      </a:r>
                      <a:endParaRPr lang="en-US" sz="1400" kern="1200" dirty="0">
                        <a:solidFill>
                          <a:schemeClr val="bg1"/>
                        </a:solidFill>
                        <a:latin typeface="+mn-lt"/>
                        <a:ea typeface="+mn-ea"/>
                        <a:cs typeface="+mn-cs"/>
                      </a:endParaRPr>
                    </a:p>
                    <a:p>
                      <a:pPr marL="171450" indent="-171450">
                        <a:buFont typeface="Arial" panose="020B0604020202020204" pitchFamily="34" charset="0"/>
                        <a:buChar char="•"/>
                      </a:pPr>
                      <a:r>
                        <a:rPr lang="en-US" sz="1400" kern="1200" baseline="0" dirty="0">
                          <a:solidFill>
                            <a:schemeClr val="bg1"/>
                          </a:solidFill>
                          <a:latin typeface="+mn-lt"/>
                          <a:ea typeface="+mn-ea"/>
                          <a:cs typeface="+mn-cs"/>
                        </a:rPr>
                        <a:t>U-SQL Dynamic Outputs (H1)</a:t>
                      </a:r>
                    </a:p>
                    <a:p>
                      <a:pPr marL="171450" indent="-171450">
                        <a:buFont typeface="Arial" panose="020B0604020202020204" pitchFamily="34" charset="0"/>
                        <a:buChar char="•"/>
                      </a:pPr>
                      <a:r>
                        <a:rPr lang="en-US" sz="1400" kern="1200" dirty="0">
                          <a:solidFill>
                            <a:schemeClr val="bg1"/>
                          </a:solidFill>
                          <a:latin typeface="+mn-lt"/>
                          <a:ea typeface="+mn-ea"/>
                          <a:cs typeface="+mn-cs"/>
                        </a:rPr>
                        <a:t>Flexible Column</a:t>
                      </a:r>
                      <a:r>
                        <a:rPr lang="en-US" sz="1400" kern="1200" baseline="0" dirty="0">
                          <a:solidFill>
                            <a:schemeClr val="bg1"/>
                          </a:solidFill>
                          <a:latin typeface="+mn-lt"/>
                          <a:ea typeface="+mn-ea"/>
                          <a:cs typeface="+mn-cs"/>
                        </a:rPr>
                        <a:t> sets, “Polymorphic” TVFs/Procs (H1)</a:t>
                      </a:r>
                    </a:p>
                    <a:p>
                      <a:pPr marL="171450" indent="-171450">
                        <a:buFont typeface="Arial" panose="020B0604020202020204" pitchFamily="34" charset="0"/>
                        <a:buChar char="•"/>
                      </a:pPr>
                      <a:r>
                        <a:rPr lang="en-US" sz="1400" kern="1200" baseline="0" dirty="0">
                          <a:solidFill>
                            <a:schemeClr val="bg1"/>
                          </a:solidFill>
                          <a:latin typeface="+mn-lt"/>
                          <a:ea typeface="+mn-ea"/>
                          <a:cs typeface="+mn-cs"/>
                        </a:rPr>
                        <a:t>EXTRACT with Table Types (H1)</a:t>
                      </a:r>
                    </a:p>
                    <a:p>
                      <a:pPr marL="171450" indent="-171450">
                        <a:buFont typeface="Arial" panose="020B0604020202020204" pitchFamily="34" charset="0"/>
                        <a:buChar char="•"/>
                      </a:pPr>
                      <a:r>
                        <a:rPr lang="en-US" sz="1400" kern="1200" baseline="0" dirty="0">
                          <a:solidFill>
                            <a:schemeClr val="bg1"/>
                          </a:solidFill>
                          <a:latin typeface="+mn-lt"/>
                          <a:ea typeface="+mn-ea"/>
                          <a:cs typeface="+mn-cs"/>
                        </a:rPr>
                        <a:t>PIVOT/UNPIVOT (H1)</a:t>
                      </a:r>
                    </a:p>
                    <a:p>
                      <a:pPr marL="171450" indent="-171450">
                        <a:buFont typeface="Arial" panose="020B0604020202020204" pitchFamily="34" charset="0"/>
                        <a:buChar char="•"/>
                      </a:pPr>
                      <a:r>
                        <a:rPr lang="en-US" sz="1400" kern="1200" baseline="0" dirty="0">
                          <a:solidFill>
                            <a:schemeClr val="bg1"/>
                          </a:solidFill>
                          <a:latin typeface="+mn-lt"/>
                          <a:ea typeface="+mn-ea"/>
                          <a:cs typeface="+mn-cs"/>
                        </a:rPr>
                        <a:t>PACKAGE Support for U-SQL refs/declares (H1)</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Named Inline C# Lambda expressions (H1)</a:t>
                      </a:r>
                    </a:p>
                    <a:p>
                      <a:pPr marL="171450" indent="-171450">
                        <a:buFont typeface="Arial" panose="020B0604020202020204" pitchFamily="34" charset="0"/>
                        <a:buChar char="•"/>
                      </a:pPr>
                      <a:r>
                        <a:rPr lang="en-US" sz="1400" kern="1200" dirty="0">
                          <a:solidFill>
                            <a:schemeClr val="bg1"/>
                          </a:solidFill>
                          <a:latin typeface="+mn-lt"/>
                          <a:ea typeface="+mn-ea"/>
                          <a:cs typeface="+mn-cs"/>
                        </a:rPr>
                        <a:t>Batch Delete/Update of Rows (H2)</a:t>
                      </a:r>
                    </a:p>
                    <a:p>
                      <a:pPr marL="171450" indent="-171450">
                        <a:buFont typeface="Arial" panose="020B0604020202020204" pitchFamily="34" charset="0"/>
                        <a:buChar char="•"/>
                      </a:pPr>
                      <a:r>
                        <a:rPr lang="en-US" sz="1400" kern="1200" dirty="0">
                          <a:solidFill>
                            <a:schemeClr val="bg1"/>
                          </a:solidFill>
                          <a:latin typeface="+mn-lt"/>
                          <a:ea typeface="+mn-ea"/>
                          <a:cs typeface="+mn-cs"/>
                        </a:rPr>
                        <a:t>RowSet</a:t>
                      </a:r>
                      <a:r>
                        <a:rPr lang="en-US" sz="1400" kern="1200" baseline="0" dirty="0">
                          <a:solidFill>
                            <a:schemeClr val="bg1"/>
                          </a:solidFill>
                          <a:latin typeface="+mn-lt"/>
                          <a:ea typeface="+mn-ea"/>
                          <a:cs typeface="+mn-cs"/>
                        </a:rPr>
                        <a:t> &amp; Column </a:t>
                      </a:r>
                      <a:r>
                        <a:rPr lang="en-US" sz="1400" kern="1200" dirty="0">
                          <a:solidFill>
                            <a:schemeClr val="bg1"/>
                          </a:solidFill>
                          <a:latin typeface="+mn-lt"/>
                          <a:ea typeface="+mn-ea"/>
                          <a:cs typeface="+mn-cs"/>
                        </a:rPr>
                        <a:t>Annotations for Privacy (H2)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buFont typeface="Arial" panose="020B0604020202020204" pitchFamily="34" charset="0"/>
                        <a:buNone/>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266848026"/>
                  </a:ext>
                </a:extLst>
              </a:tr>
              <a:tr h="339654">
                <a:tc>
                  <a:txBody>
                    <a:bodyPr/>
                    <a:lstStyle/>
                    <a:p>
                      <a:pPr algn="r"/>
                      <a:r>
                        <a:rPr lang="en-US" sz="1400" kern="1200" dirty="0">
                          <a:solidFill>
                            <a:schemeClr val="bg1"/>
                          </a:solidFill>
                          <a:latin typeface="+mn-lt"/>
                          <a:ea typeface="+mn-ea"/>
                          <a:cs typeface="+mn-cs"/>
                        </a:rPr>
                        <a:t>File Formats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Built-in CSV</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Built-in TSV</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Avro, JSON, XML as sample custom extractor</a:t>
                      </a: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defTabSz="932597">
                        <a:lnSpc>
                          <a:spcPct val="100000"/>
                        </a:lnSpc>
                        <a:spcBef>
                          <a:spcPts val="0"/>
                        </a:spcBef>
                        <a:buFont typeface="Arial" panose="020B0604020202020204" pitchFamily="34" charset="0"/>
                        <a:buChar char="•"/>
                        <a:defRPr/>
                      </a:pPr>
                      <a:r>
                        <a:rPr lang="en-US" sz="1400" kern="1200" dirty="0">
                          <a:solidFill>
                            <a:schemeClr val="bg1"/>
                          </a:solidFill>
                          <a:latin typeface="+mn-lt"/>
                          <a:ea typeface="+mn-ea"/>
                          <a:cs typeface="+mn-cs"/>
                        </a:rPr>
                        <a:t>Parquet</a:t>
                      </a:r>
                      <a:r>
                        <a:rPr lang="en-US" sz="1400" kern="1200" baseline="0" dirty="0">
                          <a:solidFill>
                            <a:schemeClr val="bg1"/>
                          </a:solidFill>
                          <a:latin typeface="+mn-lt"/>
                          <a:ea typeface="+mn-ea"/>
                          <a:cs typeface="+mn-cs"/>
                        </a:rPr>
                        <a:t> (H1)</a:t>
                      </a:r>
                      <a:endParaRPr lang="en-US" sz="1400" kern="1200" dirty="0">
                        <a:solidFill>
                          <a:schemeClr val="bg1"/>
                        </a:solidFill>
                        <a:latin typeface="+mn-lt"/>
                        <a:ea typeface="+mn-ea"/>
                        <a:cs typeface="+mn-cs"/>
                      </a:endParaRPr>
                    </a:p>
                    <a:p>
                      <a:pPr marL="171450" indent="-171450" defTabSz="932597">
                        <a:lnSpc>
                          <a:spcPct val="100000"/>
                        </a:lnSpc>
                        <a:spcBef>
                          <a:spcPts val="0"/>
                        </a:spcBef>
                        <a:buFont typeface="Arial" panose="020B0604020202020204" pitchFamily="34" charset="0"/>
                        <a:buChar char="•"/>
                        <a:defRPr/>
                      </a:pPr>
                      <a:r>
                        <a:rPr lang="en-US" sz="1400" kern="1200" dirty="0">
                          <a:solidFill>
                            <a:schemeClr val="bg1"/>
                          </a:solidFill>
                          <a:latin typeface="+mn-lt"/>
                          <a:ea typeface="+mn-ea"/>
                          <a:cs typeface="+mn-cs"/>
                        </a:rPr>
                        <a:t>ORC</a:t>
                      </a:r>
                      <a:r>
                        <a:rPr lang="en-US" sz="1400" kern="1200" baseline="0" dirty="0">
                          <a:solidFill>
                            <a:schemeClr val="bg1"/>
                          </a:solidFill>
                          <a:latin typeface="+mn-lt"/>
                          <a:ea typeface="+mn-ea"/>
                          <a:cs typeface="+mn-cs"/>
                        </a:rPr>
                        <a:t> (H2)</a:t>
                      </a:r>
                      <a:endParaRPr lang="en-US" sz="1400" kern="1200" dirty="0">
                        <a:solidFill>
                          <a:schemeClr val="bg1"/>
                        </a:solidFill>
                        <a:latin typeface="+mn-lt"/>
                        <a:ea typeface="+mn-ea"/>
                        <a:cs typeface="+mn-cs"/>
                      </a:endParaRPr>
                    </a:p>
                    <a:p>
                      <a:pPr marL="171450" indent="-171450" defTabSz="932597">
                        <a:lnSpc>
                          <a:spcPct val="100000"/>
                        </a:lnSpc>
                        <a:spcBef>
                          <a:spcPts val="0"/>
                        </a:spcBef>
                        <a:buFont typeface="Arial" panose="020B0604020202020204" pitchFamily="34" charset="0"/>
                        <a:buChar char="•"/>
                        <a:defRPr/>
                      </a:pPr>
                      <a:r>
                        <a:rPr lang="en-US" sz="1400" kern="1200" dirty="0">
                          <a:solidFill>
                            <a:schemeClr val="bg1"/>
                          </a:solidFill>
                          <a:latin typeface="+mn-lt"/>
                          <a:ea typeface="+mn-ea"/>
                          <a:cs typeface="+mn-cs"/>
                        </a:rPr>
                        <a:t>Built-in Avro</a:t>
                      </a:r>
                      <a:r>
                        <a:rPr lang="en-US" sz="1400" kern="1200" baseline="0" dirty="0">
                          <a:solidFill>
                            <a:schemeClr val="bg1"/>
                          </a:solidFill>
                          <a:latin typeface="+mn-lt"/>
                          <a:ea typeface="+mn-ea"/>
                          <a:cs typeface="+mn-cs"/>
                        </a:rPr>
                        <a:t> support (H2)</a:t>
                      </a:r>
                    </a:p>
                    <a:p>
                      <a:pPr marL="171450" indent="-171450" defTabSz="932597">
                        <a:lnSpc>
                          <a:spcPct val="100000"/>
                        </a:lnSpc>
                        <a:spcBef>
                          <a:spcPts val="0"/>
                        </a:spcBef>
                        <a:buFont typeface="Arial" panose="020B0604020202020204" pitchFamily="34" charset="0"/>
                        <a:buChar char="•"/>
                        <a:defRPr/>
                      </a:pPr>
                      <a:r>
                        <a:rPr lang="en-US" sz="1400" kern="1200" baseline="0" dirty="0">
                          <a:solidFill>
                            <a:schemeClr val="bg1"/>
                          </a:solidFill>
                          <a:latin typeface="+mn-lt"/>
                          <a:ea typeface="+mn-ea"/>
                          <a:cs typeface="+mn-cs"/>
                        </a:rPr>
                        <a:t>ANSI code page support on built-in Extractors/</a:t>
                      </a:r>
                      <a:r>
                        <a:rPr lang="en-US" sz="1400" kern="1200" baseline="0" dirty="0" err="1">
                          <a:solidFill>
                            <a:schemeClr val="bg1"/>
                          </a:solidFill>
                          <a:latin typeface="+mn-lt"/>
                          <a:ea typeface="+mn-ea"/>
                          <a:cs typeface="+mn-cs"/>
                        </a:rPr>
                        <a:t>Outputters</a:t>
                      </a:r>
                      <a:r>
                        <a:rPr lang="en-US" sz="1400" kern="1200" baseline="0" dirty="0">
                          <a:solidFill>
                            <a:schemeClr val="bg1"/>
                          </a:solidFill>
                          <a:latin typeface="+mn-lt"/>
                          <a:ea typeface="+mn-ea"/>
                          <a:cs typeface="+mn-cs"/>
                        </a:rPr>
                        <a:t> (H1)</a:t>
                      </a:r>
                    </a:p>
                    <a:p>
                      <a:pPr marL="171450" indent="-171450" defTabSz="932597">
                        <a:lnSpc>
                          <a:spcPct val="100000"/>
                        </a:lnSpc>
                        <a:spcBef>
                          <a:spcPts val="0"/>
                        </a:spcBef>
                        <a:buFont typeface="Arial" panose="020B0604020202020204" pitchFamily="34" charset="0"/>
                        <a:buChar char="•"/>
                        <a:defRPr/>
                      </a:pPr>
                      <a:r>
                        <a:rPr lang="en-US" sz="1400" kern="1200" baseline="0" dirty="0">
                          <a:solidFill>
                            <a:schemeClr val="bg1"/>
                          </a:solidFill>
                          <a:latin typeface="+mn-lt"/>
                          <a:ea typeface="+mn-ea"/>
                          <a:cs typeface="+mn-cs"/>
                        </a:rPr>
                        <a:t>Improved data error handling (H1/H2)</a:t>
                      </a:r>
                    </a:p>
                    <a:p>
                      <a:pPr marL="171450" indent="-171450" defTabSz="932597">
                        <a:lnSpc>
                          <a:spcPct val="100000"/>
                        </a:lnSpc>
                        <a:spcBef>
                          <a:spcPts val="0"/>
                        </a:spcBef>
                        <a:buFont typeface="Arial" panose="020B0604020202020204" pitchFamily="34" charset="0"/>
                        <a:buChar char="•"/>
                        <a:defRPr/>
                      </a:pPr>
                      <a:r>
                        <a:rPr lang="en-US" sz="1400" kern="1200" baseline="0" dirty="0">
                          <a:solidFill>
                            <a:schemeClr val="bg1"/>
                          </a:solidFill>
                          <a:latin typeface="+mn-lt"/>
                          <a:ea typeface="+mn-ea"/>
                          <a:cs typeface="+mn-cs"/>
                        </a:rPr>
                        <a:t>Improved Sample JSON/XML Extractors (H1)</a:t>
                      </a: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kern="1200" dirty="0">
                          <a:solidFill>
                            <a:schemeClr val="bg1"/>
                          </a:solidFill>
                          <a:latin typeface="+mn-lt"/>
                          <a:ea typeface="+mn-ea"/>
                          <a:cs typeface="+mn-cs"/>
                        </a:rPr>
                        <a:t>Native JSON,</a:t>
                      </a:r>
                      <a:r>
                        <a:rPr lang="en-US" sz="1400" kern="1200" baseline="0" dirty="0">
                          <a:solidFill>
                            <a:schemeClr val="bg1"/>
                          </a:solidFill>
                          <a:latin typeface="+mn-lt"/>
                          <a:ea typeface="+mn-ea"/>
                          <a:cs typeface="+mn-cs"/>
                        </a:rPr>
                        <a:t> XML support</a:t>
                      </a: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039643926"/>
                  </a:ext>
                </a:extLst>
              </a:tr>
              <a:tr h="296093">
                <a:tc>
                  <a:txBody>
                    <a:bodyPr/>
                    <a:lstStyle/>
                    <a:p>
                      <a:pPr algn="r"/>
                      <a:r>
                        <a:rPr lang="en-US" sz="1400" kern="1200" dirty="0">
                          <a:solidFill>
                            <a:schemeClr val="bg1"/>
                          </a:solidFill>
                          <a:latin typeface="+mn-lt"/>
                          <a:ea typeface="+mn-ea"/>
                          <a:cs typeface="+mn-cs"/>
                        </a:rPr>
                        <a:t>Advanced Analytics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kern="1200" dirty="0">
                          <a:solidFill>
                            <a:schemeClr val="bg1"/>
                          </a:solidFill>
                          <a:latin typeface="+mn-lt"/>
                          <a:ea typeface="+mn-ea"/>
                          <a:cs typeface="+mn-cs"/>
                        </a:rPr>
                        <a:t>U-SQL/R Extensions (Q4)</a:t>
                      </a:r>
                    </a:p>
                    <a:p>
                      <a:pPr marL="171450" indent="-171450">
                        <a:buFont typeface="Arial" panose="020B0604020202020204" pitchFamily="34" charset="0"/>
                        <a:buChar char="•"/>
                      </a:pPr>
                      <a:r>
                        <a:rPr lang="en-US" sz="1400" kern="1200" dirty="0">
                          <a:solidFill>
                            <a:schemeClr val="bg1"/>
                          </a:solidFill>
                          <a:latin typeface="+mn-lt"/>
                          <a:ea typeface="+mn-ea"/>
                          <a:cs typeface="+mn-cs"/>
                        </a:rPr>
                        <a:t>U-SQL/Python Extensions (Q4)</a:t>
                      </a:r>
                    </a:p>
                    <a:p>
                      <a:pPr marL="171450" indent="-171450">
                        <a:buFont typeface="Arial" panose="020B0604020202020204" pitchFamily="34" charset="0"/>
                        <a:buChar char="•"/>
                      </a:pPr>
                      <a:r>
                        <a:rPr lang="en-US" sz="1400" kern="1200" dirty="0">
                          <a:solidFill>
                            <a:schemeClr val="bg1"/>
                          </a:solidFill>
                          <a:latin typeface="+mn-lt"/>
                          <a:ea typeface="+mn-ea"/>
                          <a:cs typeface="+mn-cs"/>
                        </a:rPr>
                        <a:t>U-SQL/Cognitive (Q4)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kern="1200" dirty="0">
                          <a:solidFill>
                            <a:schemeClr val="bg1"/>
                          </a:solidFill>
                          <a:latin typeface="+mn-lt"/>
                          <a:ea typeface="+mn-ea"/>
                          <a:cs typeface="+mn-cs"/>
                        </a:rPr>
                        <a:t>Perf and usability</a:t>
                      </a:r>
                      <a:r>
                        <a:rPr lang="en-US" sz="1400" kern="1200" baseline="0" dirty="0">
                          <a:solidFill>
                            <a:schemeClr val="bg1"/>
                          </a:solidFill>
                          <a:latin typeface="+mn-lt"/>
                          <a:ea typeface="+mn-ea"/>
                          <a:cs typeface="+mn-cs"/>
                        </a:rPr>
                        <a:t> improvements for U-SQL/R and U-SQL/Python </a:t>
                      </a:r>
                      <a:r>
                        <a:rPr lang="en-US" sz="1400" kern="1200" dirty="0">
                          <a:solidFill>
                            <a:schemeClr val="bg1"/>
                          </a:solidFill>
                          <a:latin typeface="+mn-lt"/>
                          <a:ea typeface="+mn-ea"/>
                          <a:cs typeface="+mn-cs"/>
                        </a:rPr>
                        <a:t>(H1)</a:t>
                      </a:r>
                    </a:p>
                    <a:p>
                      <a:pPr marL="171450" indent="-171450">
                        <a:buFont typeface="Arial" panose="020B0604020202020204" pitchFamily="34" charset="0"/>
                        <a:buChar char="•"/>
                      </a:pPr>
                      <a:r>
                        <a:rPr lang="en-US" sz="1400" kern="1200" dirty="0">
                          <a:solidFill>
                            <a:schemeClr val="bg1"/>
                          </a:solidFill>
                          <a:latin typeface="+mn-lt"/>
                          <a:ea typeface="+mn-ea"/>
                          <a:cs typeface="+mn-cs"/>
                        </a:rPr>
                        <a:t>U-SQL/Cognitive: Perf  improvements</a:t>
                      </a:r>
                      <a:r>
                        <a:rPr lang="en-US" sz="1400" kern="1200" baseline="0" dirty="0">
                          <a:solidFill>
                            <a:schemeClr val="bg1"/>
                          </a:solidFill>
                          <a:latin typeface="+mn-lt"/>
                          <a:ea typeface="+mn-ea"/>
                          <a:cs typeface="+mn-cs"/>
                        </a:rPr>
                        <a:t> </a:t>
                      </a:r>
                      <a:r>
                        <a:rPr lang="en-US" sz="1400" kern="1200" dirty="0">
                          <a:solidFill>
                            <a:schemeClr val="bg1"/>
                          </a:solidFill>
                          <a:latin typeface="+mn-lt"/>
                          <a:ea typeface="+mn-ea"/>
                          <a:cs typeface="+mn-cs"/>
                        </a:rPr>
                        <a:t>(H1)</a:t>
                      </a:r>
                    </a:p>
                    <a:p>
                      <a:pPr marL="171450" indent="-171450">
                        <a:buFont typeface="Arial" panose="020B0604020202020204" pitchFamily="34" charset="0"/>
                        <a:buChar char="•"/>
                      </a:pPr>
                      <a:r>
                        <a:rPr lang="en-US" sz="1400" kern="1200" baseline="0" dirty="0">
                          <a:solidFill>
                            <a:schemeClr val="bg1"/>
                          </a:solidFill>
                          <a:latin typeface="+mn-lt"/>
                          <a:ea typeface="+mn-ea"/>
                          <a:cs typeface="+mn-cs"/>
                        </a:rPr>
                        <a:t>U-SQL/Cognitive: Anomaly Detection (H1)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825750240"/>
                  </a:ext>
                </a:extLst>
              </a:tr>
              <a:tr h="301576">
                <a:tc>
                  <a:txBody>
                    <a:bodyPr/>
                    <a:lstStyle/>
                    <a:p>
                      <a:pPr algn="r"/>
                      <a:r>
                        <a:rPr lang="en-US" sz="1400" kern="1200" dirty="0">
                          <a:solidFill>
                            <a:schemeClr val="bg1"/>
                          </a:solidFill>
                          <a:latin typeface="+mn-lt"/>
                          <a:ea typeface="+mn-ea"/>
                          <a:cs typeface="+mn-cs"/>
                        </a:rPr>
                        <a:t>Management &amp; Ops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a:solidFill>
                            <a:schemeClr val="bg1"/>
                          </a:solidFill>
                          <a:latin typeface="+mn-lt"/>
                          <a:ea typeface="+mn-ea"/>
                          <a:cs typeface="+mn-cs"/>
                        </a:rPr>
                        <a:t>Database-Level ACLs (Q3)</a:t>
                      </a:r>
                      <a:endParaRPr lang="en-US" sz="1400" kern="1200" dirty="0">
                        <a:solidFill>
                          <a:schemeClr val="bg1"/>
                        </a:solidFill>
                        <a:latin typeface="+mn-lt"/>
                        <a:ea typeface="+mn-ea"/>
                        <a:cs typeface="+mn-cs"/>
                      </a:endParaRPr>
                    </a:p>
                    <a:p>
                      <a:pPr marL="171450" marR="0" lvl="0" indent="-17145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bg1"/>
                          </a:solidFill>
                          <a:latin typeface="+mn-lt"/>
                          <a:ea typeface="+mn-ea"/>
                          <a:cs typeface="+mn-cs"/>
                        </a:rPr>
                        <a:t>Cross ADLA/same ADLS sharing (Q4)</a:t>
                      </a:r>
                    </a:p>
                    <a:p>
                      <a:pPr marL="171450" indent="-171450">
                        <a:buFont typeface="Arial" panose="020B0604020202020204" pitchFamily="34" charset="0"/>
                        <a:buChar char="•"/>
                      </a:pPr>
                      <a:endParaRPr lang="en-US" sz="1400" kern="1200" dirty="0">
                        <a:solidFill>
                          <a:schemeClr val="bg1"/>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400" kern="1200" dirty="0">
                          <a:solidFill>
                            <a:schemeClr val="bg1"/>
                          </a:solidFill>
                          <a:latin typeface="+mn-lt"/>
                          <a:ea typeface="+mn-ea"/>
                          <a:cs typeface="+mn-cs"/>
                        </a:rPr>
                        <a:t>Fine-grained catalog ACLs (H1)</a:t>
                      </a:r>
                    </a:p>
                    <a:p>
                      <a:pPr marL="171450" indent="-171450">
                        <a:buFont typeface="Arial" panose="020B0604020202020204" pitchFamily="34" charset="0"/>
                        <a:buChar char="•"/>
                      </a:pPr>
                      <a:r>
                        <a:rPr lang="en-US" sz="1400" kern="1200" dirty="0">
                          <a:solidFill>
                            <a:schemeClr val="bg1"/>
                          </a:solidFill>
                          <a:latin typeface="+mn-lt"/>
                          <a:ea typeface="+mn-ea"/>
                          <a:cs typeface="+mn-cs"/>
                        </a:rPr>
                        <a:t>Cross ADLS catalog sharing and public catalogs (H1)</a:t>
                      </a:r>
                    </a:p>
                    <a:p>
                      <a:pPr marL="171450" indent="-171450">
                        <a:buFont typeface="Arial" panose="020B0604020202020204" pitchFamily="34" charset="0"/>
                        <a:buChar char="•"/>
                      </a:pPr>
                      <a:r>
                        <a:rPr lang="en-US" sz="1400" kern="1200" dirty="0">
                          <a:solidFill>
                            <a:schemeClr val="bg1"/>
                          </a:solidFill>
                          <a:latin typeface="+mn-lt"/>
                          <a:ea typeface="+mn-ea"/>
                          <a:cs typeface="+mn-cs"/>
                        </a:rPr>
                        <a:t>Expiry setting of Tables/Partitions</a:t>
                      </a:r>
                    </a:p>
                    <a:p>
                      <a:pPr marL="171450" indent="-171450">
                        <a:buFont typeface="Arial" panose="020B0604020202020204" pitchFamily="34" charset="0"/>
                        <a:buChar char="•"/>
                      </a:pPr>
                      <a:r>
                        <a:rPr lang="en-US" sz="1400" kern="1200" dirty="0">
                          <a:solidFill>
                            <a:schemeClr val="bg1"/>
                          </a:solidFill>
                          <a:latin typeface="+mn-lt"/>
                          <a:ea typeface="+mn-ea"/>
                          <a:cs typeface="+mn-cs"/>
                        </a:rPr>
                        <a:t>Catalog Object Annotations (H1/H2)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kern="1200" dirty="0">
                          <a:solidFill>
                            <a:schemeClr val="bg1"/>
                          </a:solidFill>
                          <a:latin typeface="+mn-lt"/>
                          <a:ea typeface="+mn-ea"/>
                          <a:cs typeface="+mn-cs"/>
                        </a:rPr>
                        <a:t>Self-service cross region migration</a:t>
                      </a:r>
                    </a:p>
                    <a:p>
                      <a:pPr marL="285750" indent="-285750">
                        <a:buFont typeface="Arial" panose="020B0604020202020204" pitchFamily="34" charset="0"/>
                        <a:buChar char="•"/>
                      </a:pPr>
                      <a:r>
                        <a:rPr lang="en-US" sz="1400" kern="1200" dirty="0">
                          <a:solidFill>
                            <a:schemeClr val="bg1"/>
                          </a:solidFill>
                          <a:latin typeface="+mn-lt"/>
                          <a:ea typeface="+mn-ea"/>
                          <a:cs typeface="+mn-cs"/>
                        </a:rPr>
                        <a:t>Self-service </a:t>
                      </a:r>
                      <a:r>
                        <a:rPr lang="en-US" sz="1400" kern="1200" dirty="0" err="1">
                          <a:solidFill>
                            <a:schemeClr val="bg1"/>
                          </a:solidFill>
                          <a:latin typeface="+mn-lt"/>
                          <a:ea typeface="+mn-ea"/>
                          <a:cs typeface="+mn-cs"/>
                        </a:rPr>
                        <a:t>GeoDR</a:t>
                      </a:r>
                      <a:r>
                        <a:rPr lang="en-US" sz="1400" kern="1200" dirty="0">
                          <a:solidFill>
                            <a:schemeClr val="bg1"/>
                          </a:solidFill>
                          <a:latin typeface="+mn-lt"/>
                          <a:ea typeface="+mn-ea"/>
                          <a:cs typeface="+mn-cs"/>
                        </a:rPr>
                        <a:t> (may be H2)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601100494"/>
                  </a:ext>
                </a:extLst>
              </a:tr>
            </a:tbl>
          </a:graphicData>
        </a:graphic>
      </p:graphicFrame>
      <p:sp>
        <p:nvSpPr>
          <p:cNvPr id="5" name="Rectangle 4"/>
          <p:cNvSpPr/>
          <p:nvPr/>
        </p:nvSpPr>
        <p:spPr>
          <a:xfrm>
            <a:off x="9418602" y="4743"/>
            <a:ext cx="3017872" cy="800371"/>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CONFIDENTIAL</a:t>
            </a:r>
          </a:p>
        </p:txBody>
      </p:sp>
    </p:spTree>
    <p:extLst>
      <p:ext uri="{BB962C8B-B14F-4D97-AF65-F5344CB8AC3E}">
        <p14:creationId xmlns:p14="http://schemas.microsoft.com/office/powerpoint/2010/main" val="170367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Rectangle 2"/>
          <p:cNvSpPr/>
          <p:nvPr/>
        </p:nvSpPr>
        <p:spPr>
          <a:xfrm>
            <a:off x="195174" y="194292"/>
            <a:ext cx="12046126" cy="6605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7479" kern="0" dirty="0">
                <a:solidFill>
                  <a:prstClr val="white"/>
                </a:solidFill>
                <a:latin typeface="Segoe UI Light"/>
              </a:rPr>
              <a:t>http://aka.ms/AzureDataLake</a:t>
            </a:r>
            <a:endParaRPr lang="en-US" sz="3740" kern="0" dirty="0">
              <a:solidFill>
                <a:prstClr val="white"/>
              </a:solidFill>
              <a:latin typeface="Segoe UI Light"/>
            </a:endParaRPr>
          </a:p>
        </p:txBody>
      </p:sp>
    </p:spTree>
    <p:extLst>
      <p:ext uri="{BB962C8B-B14F-4D97-AF65-F5344CB8AC3E}">
        <p14:creationId xmlns:p14="http://schemas.microsoft.com/office/powerpoint/2010/main" val="360493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a:grpSpLocks noChangeAspect="1"/>
          </p:cNvGrpSpPr>
          <p:nvPr/>
        </p:nvGrpSpPr>
        <p:grpSpPr>
          <a:xfrm>
            <a:off x="3162757" y="2840356"/>
            <a:ext cx="6110961" cy="1313813"/>
            <a:chOff x="3440113" y="6411913"/>
            <a:chExt cx="4489450" cy="965200"/>
          </a:xfrm>
        </p:grpSpPr>
        <p:sp>
          <p:nvSpPr>
            <p:cNvPr id="3" name="Freeform 5"/>
            <p:cNvSpPr>
              <a:spLocks noEditPoints="1"/>
            </p:cNvSpPr>
            <p:nvPr userDrawn="1"/>
          </p:nvSpPr>
          <p:spPr bwMode="auto">
            <a:xfrm>
              <a:off x="4684713" y="6562725"/>
              <a:ext cx="3244850" cy="631825"/>
            </a:xfrm>
            <a:custGeom>
              <a:avLst/>
              <a:gdLst>
                <a:gd name="T0" fmla="*/ 6991 w 7809"/>
                <a:gd name="T1" fmla="*/ 1485 h 1509"/>
                <a:gd name="T2" fmla="*/ 6589 w 7809"/>
                <a:gd name="T3" fmla="*/ 684 h 1509"/>
                <a:gd name="T4" fmla="*/ 6755 w 7809"/>
                <a:gd name="T5" fmla="*/ 356 h 1509"/>
                <a:gd name="T6" fmla="*/ 7193 w 7809"/>
                <a:gd name="T7" fmla="*/ 4 h 1509"/>
                <a:gd name="T8" fmla="*/ 7210 w 7809"/>
                <a:gd name="T9" fmla="*/ 202 h 1509"/>
                <a:gd name="T10" fmla="*/ 6991 w 7809"/>
                <a:gd name="T11" fmla="*/ 374 h 1509"/>
                <a:gd name="T12" fmla="*/ 7339 w 7809"/>
                <a:gd name="T13" fmla="*/ 271 h 1509"/>
                <a:gd name="T14" fmla="*/ 7809 w 7809"/>
                <a:gd name="T15" fmla="*/ 494 h 1509"/>
                <a:gd name="T16" fmla="*/ 7573 w 7809"/>
                <a:gd name="T17" fmla="*/ 1148 h 1509"/>
                <a:gd name="T18" fmla="*/ 7760 w 7809"/>
                <a:gd name="T19" fmla="*/ 1305 h 1509"/>
                <a:gd name="T20" fmla="*/ 7735 w 7809"/>
                <a:gd name="T21" fmla="*/ 1498 h 1509"/>
                <a:gd name="T22" fmla="*/ 7339 w 7809"/>
                <a:gd name="T23" fmla="*/ 1193 h 1509"/>
                <a:gd name="T24" fmla="*/ 5860 w 7809"/>
                <a:gd name="T25" fmla="*/ 1233 h 1509"/>
                <a:gd name="T26" fmla="*/ 6322 w 7809"/>
                <a:gd name="T27" fmla="*/ 990 h 1509"/>
                <a:gd name="T28" fmla="*/ 5861 w 7809"/>
                <a:gd name="T29" fmla="*/ 752 h 1509"/>
                <a:gd name="T30" fmla="*/ 5686 w 7809"/>
                <a:gd name="T31" fmla="*/ 614 h 1509"/>
                <a:gd name="T32" fmla="*/ 6565 w 7809"/>
                <a:gd name="T33" fmla="*/ 982 h 1509"/>
                <a:gd name="T34" fmla="*/ 5682 w 7809"/>
                <a:gd name="T35" fmla="*/ 1373 h 1509"/>
                <a:gd name="T36" fmla="*/ 5053 w 7809"/>
                <a:gd name="T37" fmla="*/ 832 h 1509"/>
                <a:gd name="T38" fmla="*/ 5447 w 7809"/>
                <a:gd name="T39" fmla="*/ 1199 h 1509"/>
                <a:gd name="T40" fmla="*/ 4912 w 7809"/>
                <a:gd name="T41" fmla="*/ 1494 h 1509"/>
                <a:gd name="T42" fmla="*/ 4922 w 7809"/>
                <a:gd name="T43" fmla="*/ 1297 h 1509"/>
                <a:gd name="T44" fmla="*/ 5209 w 7809"/>
                <a:gd name="T45" fmla="*/ 1226 h 1509"/>
                <a:gd name="T46" fmla="*/ 4839 w 7809"/>
                <a:gd name="T47" fmla="*/ 947 h 1509"/>
                <a:gd name="T48" fmla="*/ 5168 w 7809"/>
                <a:gd name="T49" fmla="*/ 469 h 1509"/>
                <a:gd name="T50" fmla="*/ 5393 w 7809"/>
                <a:gd name="T51" fmla="*/ 732 h 1509"/>
                <a:gd name="T52" fmla="*/ 5059 w 7809"/>
                <a:gd name="T53" fmla="*/ 682 h 1509"/>
                <a:gd name="T54" fmla="*/ 3970 w 7809"/>
                <a:gd name="T55" fmla="*/ 1233 h 1509"/>
                <a:gd name="T56" fmla="*/ 4431 w 7809"/>
                <a:gd name="T57" fmla="*/ 990 h 1509"/>
                <a:gd name="T58" fmla="*/ 3970 w 7809"/>
                <a:gd name="T59" fmla="*/ 752 h 1509"/>
                <a:gd name="T60" fmla="*/ 3795 w 7809"/>
                <a:gd name="T61" fmla="*/ 614 h 1509"/>
                <a:gd name="T62" fmla="*/ 4674 w 7809"/>
                <a:gd name="T63" fmla="*/ 982 h 1509"/>
                <a:gd name="T64" fmla="*/ 3792 w 7809"/>
                <a:gd name="T65" fmla="*/ 1373 h 1509"/>
                <a:gd name="T66" fmla="*/ 3606 w 7809"/>
                <a:gd name="T67" fmla="*/ 481 h 1509"/>
                <a:gd name="T68" fmla="*/ 3590 w 7809"/>
                <a:gd name="T69" fmla="*/ 701 h 1509"/>
                <a:gd name="T70" fmla="*/ 3301 w 7809"/>
                <a:gd name="T71" fmla="*/ 984 h 1509"/>
                <a:gd name="T72" fmla="*/ 3067 w 7809"/>
                <a:gd name="T73" fmla="*/ 494 h 1509"/>
                <a:gd name="T74" fmla="*/ 3304 w 7809"/>
                <a:gd name="T75" fmla="*/ 650 h 1509"/>
                <a:gd name="T76" fmla="*/ 2661 w 7809"/>
                <a:gd name="T77" fmla="*/ 1315 h 1509"/>
                <a:gd name="T78" fmla="*/ 2892 w 7809"/>
                <a:gd name="T79" fmla="*/ 1444 h 1509"/>
                <a:gd name="T80" fmla="*/ 2254 w 7809"/>
                <a:gd name="T81" fmla="*/ 1370 h 1509"/>
                <a:gd name="T82" fmla="*/ 2653 w 7809"/>
                <a:gd name="T83" fmla="*/ 469 h 1509"/>
                <a:gd name="T84" fmla="*/ 2892 w 7809"/>
                <a:gd name="T85" fmla="*/ 748 h 1509"/>
                <a:gd name="T86" fmla="*/ 2444 w 7809"/>
                <a:gd name="T87" fmla="*/ 755 h 1509"/>
                <a:gd name="T88" fmla="*/ 2661 w 7809"/>
                <a:gd name="T89" fmla="*/ 1315 h 1509"/>
                <a:gd name="T90" fmla="*/ 1721 w 7809"/>
                <a:gd name="T91" fmla="*/ 494 h 1509"/>
                <a:gd name="T92" fmla="*/ 1696 w 7809"/>
                <a:gd name="T93" fmla="*/ 207 h 1509"/>
                <a:gd name="T94" fmla="*/ 1940 w 7809"/>
                <a:gd name="T95" fmla="*/ 111 h 1509"/>
                <a:gd name="T96" fmla="*/ 1838 w 7809"/>
                <a:gd name="T97" fmla="*/ 341 h 1509"/>
                <a:gd name="T98" fmla="*/ 1496 w 7809"/>
                <a:gd name="T99" fmla="*/ 102 h 1509"/>
                <a:gd name="T100" fmla="*/ 1256 w 7809"/>
                <a:gd name="T101" fmla="*/ 401 h 1509"/>
                <a:gd name="T102" fmla="*/ 664 w 7809"/>
                <a:gd name="T103" fmla="*/ 1485 h 1509"/>
                <a:gd name="T104" fmla="*/ 221 w 7809"/>
                <a:gd name="T105" fmla="*/ 1485 h 1509"/>
                <a:gd name="T106" fmla="*/ 344 w 7809"/>
                <a:gd name="T107" fmla="*/ 102 h 1509"/>
                <a:gd name="T108" fmla="*/ 1166 w 7809"/>
                <a:gd name="T109" fmla="*/ 10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09" h="1509">
                  <a:moveTo>
                    <a:pt x="7339" y="684"/>
                  </a:moveTo>
                  <a:lnTo>
                    <a:pt x="6991" y="684"/>
                  </a:lnTo>
                  <a:lnTo>
                    <a:pt x="6991" y="1485"/>
                  </a:lnTo>
                  <a:lnTo>
                    <a:pt x="6755" y="1485"/>
                  </a:lnTo>
                  <a:lnTo>
                    <a:pt x="6755" y="684"/>
                  </a:lnTo>
                  <a:lnTo>
                    <a:pt x="6589" y="684"/>
                  </a:lnTo>
                  <a:lnTo>
                    <a:pt x="6589" y="494"/>
                  </a:lnTo>
                  <a:lnTo>
                    <a:pt x="6755" y="494"/>
                  </a:lnTo>
                  <a:lnTo>
                    <a:pt x="6755" y="356"/>
                  </a:lnTo>
                  <a:cubicBezTo>
                    <a:pt x="6755" y="252"/>
                    <a:pt x="6789" y="166"/>
                    <a:pt x="6857" y="100"/>
                  </a:cubicBezTo>
                  <a:cubicBezTo>
                    <a:pt x="6925" y="33"/>
                    <a:pt x="7012" y="0"/>
                    <a:pt x="7118" y="0"/>
                  </a:cubicBezTo>
                  <a:cubicBezTo>
                    <a:pt x="7146" y="0"/>
                    <a:pt x="7171" y="1"/>
                    <a:pt x="7193" y="4"/>
                  </a:cubicBezTo>
                  <a:cubicBezTo>
                    <a:pt x="7215" y="7"/>
                    <a:pt x="7234" y="12"/>
                    <a:pt x="7251" y="17"/>
                  </a:cubicBezTo>
                  <a:lnTo>
                    <a:pt x="7251" y="219"/>
                  </a:lnTo>
                  <a:cubicBezTo>
                    <a:pt x="7243" y="214"/>
                    <a:pt x="7229" y="209"/>
                    <a:pt x="7210" y="202"/>
                  </a:cubicBezTo>
                  <a:cubicBezTo>
                    <a:pt x="7191" y="196"/>
                    <a:pt x="7169" y="193"/>
                    <a:pt x="7144" y="193"/>
                  </a:cubicBezTo>
                  <a:cubicBezTo>
                    <a:pt x="7095" y="193"/>
                    <a:pt x="7057" y="208"/>
                    <a:pt x="7031" y="239"/>
                  </a:cubicBezTo>
                  <a:cubicBezTo>
                    <a:pt x="7004" y="269"/>
                    <a:pt x="6991" y="314"/>
                    <a:pt x="6991" y="374"/>
                  </a:cubicBezTo>
                  <a:lnTo>
                    <a:pt x="6991" y="494"/>
                  </a:lnTo>
                  <a:lnTo>
                    <a:pt x="7339" y="494"/>
                  </a:lnTo>
                  <a:lnTo>
                    <a:pt x="7339" y="271"/>
                  </a:lnTo>
                  <a:lnTo>
                    <a:pt x="7573" y="200"/>
                  </a:lnTo>
                  <a:lnTo>
                    <a:pt x="7573" y="494"/>
                  </a:lnTo>
                  <a:lnTo>
                    <a:pt x="7809" y="494"/>
                  </a:lnTo>
                  <a:lnTo>
                    <a:pt x="7809" y="684"/>
                  </a:lnTo>
                  <a:lnTo>
                    <a:pt x="7573" y="684"/>
                  </a:lnTo>
                  <a:lnTo>
                    <a:pt x="7573" y="1148"/>
                  </a:lnTo>
                  <a:cubicBezTo>
                    <a:pt x="7573" y="1209"/>
                    <a:pt x="7584" y="1252"/>
                    <a:pt x="7606" y="1277"/>
                  </a:cubicBezTo>
                  <a:cubicBezTo>
                    <a:pt x="7628" y="1302"/>
                    <a:pt x="7663" y="1315"/>
                    <a:pt x="7711" y="1315"/>
                  </a:cubicBezTo>
                  <a:cubicBezTo>
                    <a:pt x="7724" y="1315"/>
                    <a:pt x="7741" y="1312"/>
                    <a:pt x="7760" y="1305"/>
                  </a:cubicBezTo>
                  <a:cubicBezTo>
                    <a:pt x="7778" y="1299"/>
                    <a:pt x="7795" y="1291"/>
                    <a:pt x="7809" y="1282"/>
                  </a:cubicBezTo>
                  <a:lnTo>
                    <a:pt x="7809" y="1475"/>
                  </a:lnTo>
                  <a:cubicBezTo>
                    <a:pt x="7794" y="1483"/>
                    <a:pt x="7770" y="1491"/>
                    <a:pt x="7735" y="1498"/>
                  </a:cubicBezTo>
                  <a:cubicBezTo>
                    <a:pt x="7701" y="1505"/>
                    <a:pt x="7667" y="1509"/>
                    <a:pt x="7634" y="1509"/>
                  </a:cubicBezTo>
                  <a:cubicBezTo>
                    <a:pt x="7535" y="1509"/>
                    <a:pt x="7462" y="1483"/>
                    <a:pt x="7413" y="1430"/>
                  </a:cubicBezTo>
                  <a:cubicBezTo>
                    <a:pt x="7363" y="1378"/>
                    <a:pt x="7339" y="1299"/>
                    <a:pt x="7339" y="1193"/>
                  </a:cubicBezTo>
                  <a:lnTo>
                    <a:pt x="7339" y="684"/>
                  </a:lnTo>
                  <a:close/>
                  <a:moveTo>
                    <a:pt x="5790" y="996"/>
                  </a:moveTo>
                  <a:cubicBezTo>
                    <a:pt x="5790" y="1099"/>
                    <a:pt x="5813" y="1178"/>
                    <a:pt x="5860" y="1233"/>
                  </a:cubicBezTo>
                  <a:cubicBezTo>
                    <a:pt x="5907" y="1288"/>
                    <a:pt x="5974" y="1315"/>
                    <a:pt x="6062" y="1315"/>
                  </a:cubicBezTo>
                  <a:cubicBezTo>
                    <a:pt x="6146" y="1315"/>
                    <a:pt x="6211" y="1288"/>
                    <a:pt x="6255" y="1233"/>
                  </a:cubicBezTo>
                  <a:cubicBezTo>
                    <a:pt x="6300" y="1178"/>
                    <a:pt x="6322" y="1097"/>
                    <a:pt x="6322" y="990"/>
                  </a:cubicBezTo>
                  <a:cubicBezTo>
                    <a:pt x="6322" y="883"/>
                    <a:pt x="6299" y="803"/>
                    <a:pt x="6253" y="749"/>
                  </a:cubicBezTo>
                  <a:cubicBezTo>
                    <a:pt x="6207" y="694"/>
                    <a:pt x="6143" y="667"/>
                    <a:pt x="6060" y="667"/>
                  </a:cubicBezTo>
                  <a:cubicBezTo>
                    <a:pt x="5974" y="667"/>
                    <a:pt x="5908" y="696"/>
                    <a:pt x="5861" y="752"/>
                  </a:cubicBezTo>
                  <a:cubicBezTo>
                    <a:pt x="5813" y="809"/>
                    <a:pt x="5790" y="890"/>
                    <a:pt x="5790" y="996"/>
                  </a:cubicBezTo>
                  <a:close/>
                  <a:moveTo>
                    <a:pt x="5547" y="1004"/>
                  </a:moveTo>
                  <a:cubicBezTo>
                    <a:pt x="5547" y="840"/>
                    <a:pt x="5593" y="710"/>
                    <a:pt x="5686" y="614"/>
                  </a:cubicBezTo>
                  <a:cubicBezTo>
                    <a:pt x="5778" y="518"/>
                    <a:pt x="5907" y="470"/>
                    <a:pt x="6071" y="470"/>
                  </a:cubicBezTo>
                  <a:cubicBezTo>
                    <a:pt x="6226" y="470"/>
                    <a:pt x="6347" y="517"/>
                    <a:pt x="6434" y="609"/>
                  </a:cubicBezTo>
                  <a:cubicBezTo>
                    <a:pt x="6521" y="701"/>
                    <a:pt x="6565" y="826"/>
                    <a:pt x="6565" y="982"/>
                  </a:cubicBezTo>
                  <a:cubicBezTo>
                    <a:pt x="6565" y="1143"/>
                    <a:pt x="6518" y="1271"/>
                    <a:pt x="6426" y="1366"/>
                  </a:cubicBezTo>
                  <a:cubicBezTo>
                    <a:pt x="6333" y="1461"/>
                    <a:pt x="6207" y="1509"/>
                    <a:pt x="6048" y="1509"/>
                  </a:cubicBezTo>
                  <a:cubicBezTo>
                    <a:pt x="5894" y="1509"/>
                    <a:pt x="5773" y="1464"/>
                    <a:pt x="5682" y="1373"/>
                  </a:cubicBezTo>
                  <a:cubicBezTo>
                    <a:pt x="5592" y="1283"/>
                    <a:pt x="5547" y="1160"/>
                    <a:pt x="5547" y="1004"/>
                  </a:cubicBezTo>
                  <a:close/>
                  <a:moveTo>
                    <a:pt x="5021" y="754"/>
                  </a:moveTo>
                  <a:cubicBezTo>
                    <a:pt x="5021" y="787"/>
                    <a:pt x="5032" y="813"/>
                    <a:pt x="5053" y="832"/>
                  </a:cubicBezTo>
                  <a:cubicBezTo>
                    <a:pt x="5074" y="851"/>
                    <a:pt x="5121" y="875"/>
                    <a:pt x="5194" y="904"/>
                  </a:cubicBezTo>
                  <a:cubicBezTo>
                    <a:pt x="5287" y="942"/>
                    <a:pt x="5353" y="983"/>
                    <a:pt x="5390" y="1030"/>
                  </a:cubicBezTo>
                  <a:cubicBezTo>
                    <a:pt x="5428" y="1077"/>
                    <a:pt x="5447" y="1133"/>
                    <a:pt x="5447" y="1199"/>
                  </a:cubicBezTo>
                  <a:cubicBezTo>
                    <a:pt x="5447" y="1292"/>
                    <a:pt x="5411" y="1367"/>
                    <a:pt x="5339" y="1424"/>
                  </a:cubicBezTo>
                  <a:cubicBezTo>
                    <a:pt x="5267" y="1480"/>
                    <a:pt x="5171" y="1509"/>
                    <a:pt x="5048" y="1509"/>
                  </a:cubicBezTo>
                  <a:cubicBezTo>
                    <a:pt x="5007" y="1509"/>
                    <a:pt x="4962" y="1504"/>
                    <a:pt x="4912" y="1494"/>
                  </a:cubicBezTo>
                  <a:cubicBezTo>
                    <a:pt x="4862" y="1484"/>
                    <a:pt x="4820" y="1471"/>
                    <a:pt x="4785" y="1456"/>
                  </a:cubicBezTo>
                  <a:lnTo>
                    <a:pt x="4785" y="1226"/>
                  </a:lnTo>
                  <a:cubicBezTo>
                    <a:pt x="4828" y="1256"/>
                    <a:pt x="4873" y="1279"/>
                    <a:pt x="4922" y="1297"/>
                  </a:cubicBezTo>
                  <a:cubicBezTo>
                    <a:pt x="4971" y="1314"/>
                    <a:pt x="5015" y="1323"/>
                    <a:pt x="5055" y="1323"/>
                  </a:cubicBezTo>
                  <a:cubicBezTo>
                    <a:pt x="5108" y="1323"/>
                    <a:pt x="5147" y="1315"/>
                    <a:pt x="5172" y="1300"/>
                  </a:cubicBezTo>
                  <a:cubicBezTo>
                    <a:pt x="5197" y="1286"/>
                    <a:pt x="5209" y="1261"/>
                    <a:pt x="5209" y="1226"/>
                  </a:cubicBezTo>
                  <a:cubicBezTo>
                    <a:pt x="5209" y="1194"/>
                    <a:pt x="5196" y="1167"/>
                    <a:pt x="5170" y="1145"/>
                  </a:cubicBezTo>
                  <a:cubicBezTo>
                    <a:pt x="5144" y="1123"/>
                    <a:pt x="5095" y="1097"/>
                    <a:pt x="5022" y="1068"/>
                  </a:cubicBezTo>
                  <a:cubicBezTo>
                    <a:pt x="4936" y="1032"/>
                    <a:pt x="4875" y="992"/>
                    <a:pt x="4839" y="947"/>
                  </a:cubicBezTo>
                  <a:cubicBezTo>
                    <a:pt x="4803" y="902"/>
                    <a:pt x="4785" y="844"/>
                    <a:pt x="4785" y="775"/>
                  </a:cubicBezTo>
                  <a:cubicBezTo>
                    <a:pt x="4785" y="686"/>
                    <a:pt x="4821" y="612"/>
                    <a:pt x="4892" y="555"/>
                  </a:cubicBezTo>
                  <a:cubicBezTo>
                    <a:pt x="4963" y="497"/>
                    <a:pt x="5055" y="469"/>
                    <a:pt x="5168" y="469"/>
                  </a:cubicBezTo>
                  <a:cubicBezTo>
                    <a:pt x="5203" y="469"/>
                    <a:pt x="5242" y="472"/>
                    <a:pt x="5285" y="480"/>
                  </a:cubicBezTo>
                  <a:cubicBezTo>
                    <a:pt x="5328" y="488"/>
                    <a:pt x="5364" y="498"/>
                    <a:pt x="5393" y="510"/>
                  </a:cubicBezTo>
                  <a:lnTo>
                    <a:pt x="5393" y="732"/>
                  </a:lnTo>
                  <a:cubicBezTo>
                    <a:pt x="5362" y="711"/>
                    <a:pt x="5326" y="693"/>
                    <a:pt x="5285" y="679"/>
                  </a:cubicBezTo>
                  <a:cubicBezTo>
                    <a:pt x="5243" y="664"/>
                    <a:pt x="5203" y="656"/>
                    <a:pt x="5162" y="656"/>
                  </a:cubicBezTo>
                  <a:cubicBezTo>
                    <a:pt x="5118" y="656"/>
                    <a:pt x="5083" y="665"/>
                    <a:pt x="5059" y="682"/>
                  </a:cubicBezTo>
                  <a:cubicBezTo>
                    <a:pt x="5034" y="700"/>
                    <a:pt x="5021" y="724"/>
                    <a:pt x="5021" y="754"/>
                  </a:cubicBezTo>
                  <a:close/>
                  <a:moveTo>
                    <a:pt x="3899" y="996"/>
                  </a:moveTo>
                  <a:cubicBezTo>
                    <a:pt x="3899" y="1099"/>
                    <a:pt x="3923" y="1178"/>
                    <a:pt x="3970" y="1233"/>
                  </a:cubicBezTo>
                  <a:cubicBezTo>
                    <a:pt x="4017" y="1288"/>
                    <a:pt x="4084" y="1315"/>
                    <a:pt x="4171" y="1315"/>
                  </a:cubicBezTo>
                  <a:cubicBezTo>
                    <a:pt x="4256" y="1315"/>
                    <a:pt x="4321" y="1288"/>
                    <a:pt x="4365" y="1233"/>
                  </a:cubicBezTo>
                  <a:cubicBezTo>
                    <a:pt x="4409" y="1178"/>
                    <a:pt x="4431" y="1097"/>
                    <a:pt x="4431" y="990"/>
                  </a:cubicBezTo>
                  <a:cubicBezTo>
                    <a:pt x="4431" y="883"/>
                    <a:pt x="4408" y="803"/>
                    <a:pt x="4363" y="749"/>
                  </a:cubicBezTo>
                  <a:cubicBezTo>
                    <a:pt x="4317" y="694"/>
                    <a:pt x="4252" y="667"/>
                    <a:pt x="4169" y="667"/>
                  </a:cubicBezTo>
                  <a:cubicBezTo>
                    <a:pt x="4084" y="667"/>
                    <a:pt x="4017" y="696"/>
                    <a:pt x="3970" y="752"/>
                  </a:cubicBezTo>
                  <a:cubicBezTo>
                    <a:pt x="3923" y="809"/>
                    <a:pt x="3899" y="890"/>
                    <a:pt x="3899" y="996"/>
                  </a:cubicBezTo>
                  <a:close/>
                  <a:moveTo>
                    <a:pt x="3656" y="1004"/>
                  </a:moveTo>
                  <a:cubicBezTo>
                    <a:pt x="3656" y="840"/>
                    <a:pt x="3703" y="710"/>
                    <a:pt x="3795" y="614"/>
                  </a:cubicBezTo>
                  <a:cubicBezTo>
                    <a:pt x="3888" y="518"/>
                    <a:pt x="4016" y="470"/>
                    <a:pt x="4181" y="470"/>
                  </a:cubicBezTo>
                  <a:cubicBezTo>
                    <a:pt x="4336" y="470"/>
                    <a:pt x="4457" y="517"/>
                    <a:pt x="4544" y="609"/>
                  </a:cubicBezTo>
                  <a:cubicBezTo>
                    <a:pt x="4631" y="701"/>
                    <a:pt x="4674" y="826"/>
                    <a:pt x="4674" y="982"/>
                  </a:cubicBezTo>
                  <a:cubicBezTo>
                    <a:pt x="4674" y="1143"/>
                    <a:pt x="4628" y="1271"/>
                    <a:pt x="4536" y="1366"/>
                  </a:cubicBezTo>
                  <a:cubicBezTo>
                    <a:pt x="4443" y="1461"/>
                    <a:pt x="4317" y="1509"/>
                    <a:pt x="4158" y="1509"/>
                  </a:cubicBezTo>
                  <a:cubicBezTo>
                    <a:pt x="4004" y="1509"/>
                    <a:pt x="3882" y="1464"/>
                    <a:pt x="3792" y="1373"/>
                  </a:cubicBezTo>
                  <a:cubicBezTo>
                    <a:pt x="3702" y="1283"/>
                    <a:pt x="3656" y="1160"/>
                    <a:pt x="3656" y="1004"/>
                  </a:cubicBezTo>
                  <a:close/>
                  <a:moveTo>
                    <a:pt x="3556" y="477"/>
                  </a:moveTo>
                  <a:cubicBezTo>
                    <a:pt x="3575" y="477"/>
                    <a:pt x="3591" y="478"/>
                    <a:pt x="3606" y="481"/>
                  </a:cubicBezTo>
                  <a:cubicBezTo>
                    <a:pt x="3621" y="484"/>
                    <a:pt x="3633" y="487"/>
                    <a:pt x="3644" y="491"/>
                  </a:cubicBezTo>
                  <a:lnTo>
                    <a:pt x="3644" y="727"/>
                  </a:lnTo>
                  <a:cubicBezTo>
                    <a:pt x="3632" y="718"/>
                    <a:pt x="3614" y="709"/>
                    <a:pt x="3590" y="701"/>
                  </a:cubicBezTo>
                  <a:cubicBezTo>
                    <a:pt x="3567" y="693"/>
                    <a:pt x="3538" y="689"/>
                    <a:pt x="3505" y="689"/>
                  </a:cubicBezTo>
                  <a:cubicBezTo>
                    <a:pt x="3448" y="689"/>
                    <a:pt x="3399" y="713"/>
                    <a:pt x="3360" y="762"/>
                  </a:cubicBezTo>
                  <a:cubicBezTo>
                    <a:pt x="3320" y="810"/>
                    <a:pt x="3301" y="884"/>
                    <a:pt x="3301" y="984"/>
                  </a:cubicBezTo>
                  <a:lnTo>
                    <a:pt x="3301" y="1485"/>
                  </a:lnTo>
                  <a:lnTo>
                    <a:pt x="3067" y="1485"/>
                  </a:lnTo>
                  <a:lnTo>
                    <a:pt x="3067" y="494"/>
                  </a:lnTo>
                  <a:lnTo>
                    <a:pt x="3301" y="494"/>
                  </a:lnTo>
                  <a:lnTo>
                    <a:pt x="3301" y="650"/>
                  </a:lnTo>
                  <a:lnTo>
                    <a:pt x="3304" y="650"/>
                  </a:lnTo>
                  <a:cubicBezTo>
                    <a:pt x="3326" y="596"/>
                    <a:pt x="3358" y="554"/>
                    <a:pt x="3401" y="523"/>
                  </a:cubicBezTo>
                  <a:cubicBezTo>
                    <a:pt x="3444" y="492"/>
                    <a:pt x="3496" y="477"/>
                    <a:pt x="3556" y="477"/>
                  </a:cubicBezTo>
                  <a:close/>
                  <a:moveTo>
                    <a:pt x="2661" y="1315"/>
                  </a:moveTo>
                  <a:cubicBezTo>
                    <a:pt x="2696" y="1315"/>
                    <a:pt x="2734" y="1307"/>
                    <a:pt x="2776" y="1291"/>
                  </a:cubicBezTo>
                  <a:cubicBezTo>
                    <a:pt x="2818" y="1275"/>
                    <a:pt x="2856" y="1254"/>
                    <a:pt x="2892" y="1227"/>
                  </a:cubicBezTo>
                  <a:lnTo>
                    <a:pt x="2892" y="1444"/>
                  </a:lnTo>
                  <a:cubicBezTo>
                    <a:pt x="2855" y="1465"/>
                    <a:pt x="2812" y="1481"/>
                    <a:pt x="2765" y="1492"/>
                  </a:cubicBezTo>
                  <a:cubicBezTo>
                    <a:pt x="2718" y="1503"/>
                    <a:pt x="2666" y="1509"/>
                    <a:pt x="2609" y="1509"/>
                  </a:cubicBezTo>
                  <a:cubicBezTo>
                    <a:pt x="2463" y="1509"/>
                    <a:pt x="2345" y="1463"/>
                    <a:pt x="2254" y="1370"/>
                  </a:cubicBezTo>
                  <a:cubicBezTo>
                    <a:pt x="2162" y="1278"/>
                    <a:pt x="2117" y="1160"/>
                    <a:pt x="2117" y="1017"/>
                  </a:cubicBezTo>
                  <a:cubicBezTo>
                    <a:pt x="2117" y="858"/>
                    <a:pt x="2163" y="726"/>
                    <a:pt x="2257" y="623"/>
                  </a:cubicBezTo>
                  <a:cubicBezTo>
                    <a:pt x="2350" y="520"/>
                    <a:pt x="2482" y="469"/>
                    <a:pt x="2653" y="469"/>
                  </a:cubicBezTo>
                  <a:cubicBezTo>
                    <a:pt x="2696" y="469"/>
                    <a:pt x="2741" y="474"/>
                    <a:pt x="2785" y="485"/>
                  </a:cubicBezTo>
                  <a:cubicBezTo>
                    <a:pt x="2830" y="497"/>
                    <a:pt x="2865" y="510"/>
                    <a:pt x="2892" y="524"/>
                  </a:cubicBezTo>
                  <a:lnTo>
                    <a:pt x="2892" y="748"/>
                  </a:lnTo>
                  <a:cubicBezTo>
                    <a:pt x="2856" y="722"/>
                    <a:pt x="2819" y="701"/>
                    <a:pt x="2781" y="687"/>
                  </a:cubicBezTo>
                  <a:cubicBezTo>
                    <a:pt x="2744" y="672"/>
                    <a:pt x="2705" y="665"/>
                    <a:pt x="2666" y="665"/>
                  </a:cubicBezTo>
                  <a:cubicBezTo>
                    <a:pt x="2574" y="665"/>
                    <a:pt x="2500" y="695"/>
                    <a:pt x="2444" y="755"/>
                  </a:cubicBezTo>
                  <a:cubicBezTo>
                    <a:pt x="2387" y="815"/>
                    <a:pt x="2359" y="895"/>
                    <a:pt x="2359" y="997"/>
                  </a:cubicBezTo>
                  <a:cubicBezTo>
                    <a:pt x="2359" y="1097"/>
                    <a:pt x="2386" y="1175"/>
                    <a:pt x="2440" y="1231"/>
                  </a:cubicBezTo>
                  <a:cubicBezTo>
                    <a:pt x="2494" y="1287"/>
                    <a:pt x="2568" y="1315"/>
                    <a:pt x="2661" y="1315"/>
                  </a:cubicBezTo>
                  <a:close/>
                  <a:moveTo>
                    <a:pt x="1954" y="1485"/>
                  </a:moveTo>
                  <a:lnTo>
                    <a:pt x="1721" y="1485"/>
                  </a:lnTo>
                  <a:lnTo>
                    <a:pt x="1721" y="494"/>
                  </a:lnTo>
                  <a:lnTo>
                    <a:pt x="1954" y="494"/>
                  </a:lnTo>
                  <a:lnTo>
                    <a:pt x="1954" y="1485"/>
                  </a:lnTo>
                  <a:close/>
                  <a:moveTo>
                    <a:pt x="1696" y="207"/>
                  </a:moveTo>
                  <a:cubicBezTo>
                    <a:pt x="1696" y="169"/>
                    <a:pt x="1710" y="136"/>
                    <a:pt x="1738" y="110"/>
                  </a:cubicBezTo>
                  <a:cubicBezTo>
                    <a:pt x="1766" y="84"/>
                    <a:pt x="1800" y="71"/>
                    <a:pt x="1838" y="71"/>
                  </a:cubicBezTo>
                  <a:cubicBezTo>
                    <a:pt x="1879" y="71"/>
                    <a:pt x="1913" y="85"/>
                    <a:pt x="1940" y="111"/>
                  </a:cubicBezTo>
                  <a:cubicBezTo>
                    <a:pt x="1967" y="138"/>
                    <a:pt x="1981" y="170"/>
                    <a:pt x="1981" y="207"/>
                  </a:cubicBezTo>
                  <a:cubicBezTo>
                    <a:pt x="1981" y="245"/>
                    <a:pt x="1967" y="277"/>
                    <a:pt x="1939" y="303"/>
                  </a:cubicBezTo>
                  <a:cubicBezTo>
                    <a:pt x="1912" y="328"/>
                    <a:pt x="1878" y="341"/>
                    <a:pt x="1838" y="341"/>
                  </a:cubicBezTo>
                  <a:cubicBezTo>
                    <a:pt x="1798" y="341"/>
                    <a:pt x="1765" y="328"/>
                    <a:pt x="1737" y="302"/>
                  </a:cubicBezTo>
                  <a:cubicBezTo>
                    <a:pt x="1710" y="276"/>
                    <a:pt x="1696" y="245"/>
                    <a:pt x="1696" y="207"/>
                  </a:cubicBezTo>
                  <a:close/>
                  <a:moveTo>
                    <a:pt x="1496" y="102"/>
                  </a:moveTo>
                  <a:lnTo>
                    <a:pt x="1496" y="1485"/>
                  </a:lnTo>
                  <a:lnTo>
                    <a:pt x="1256" y="1485"/>
                  </a:lnTo>
                  <a:lnTo>
                    <a:pt x="1256" y="401"/>
                  </a:lnTo>
                  <a:lnTo>
                    <a:pt x="1252" y="401"/>
                  </a:lnTo>
                  <a:lnTo>
                    <a:pt x="823" y="1485"/>
                  </a:lnTo>
                  <a:lnTo>
                    <a:pt x="664" y="1485"/>
                  </a:lnTo>
                  <a:lnTo>
                    <a:pt x="224" y="401"/>
                  </a:lnTo>
                  <a:lnTo>
                    <a:pt x="221" y="401"/>
                  </a:lnTo>
                  <a:lnTo>
                    <a:pt x="221" y="1485"/>
                  </a:lnTo>
                  <a:lnTo>
                    <a:pt x="0" y="1485"/>
                  </a:lnTo>
                  <a:lnTo>
                    <a:pt x="0" y="102"/>
                  </a:lnTo>
                  <a:lnTo>
                    <a:pt x="344" y="102"/>
                  </a:lnTo>
                  <a:lnTo>
                    <a:pt x="741" y="1127"/>
                  </a:lnTo>
                  <a:lnTo>
                    <a:pt x="747" y="1127"/>
                  </a:lnTo>
                  <a:lnTo>
                    <a:pt x="1166" y="102"/>
                  </a:lnTo>
                  <a:lnTo>
                    <a:pt x="1496" y="102"/>
                  </a:lnTo>
                  <a:close/>
                </a:path>
              </a:pathLst>
            </a:custGeom>
            <a:solidFill>
              <a:schemeClr val="bg1"/>
            </a:solidFill>
            <a:ln w="0">
              <a:noFill/>
              <a:prstDash val="solid"/>
              <a:round/>
              <a:headEnd/>
              <a:tailEnd/>
            </a:ln>
          </p:spPr>
          <p:txBody>
            <a:bodyPr vert="horz" wrap="square" lIns="77717" tIns="38858" rIns="77717" bIns="38858" numCol="1" anchor="t" anchorCtr="0" compatLnSpc="1">
              <a:prstTxWarp prst="textNoShape">
                <a:avLst/>
              </a:prstTxWarp>
            </a:bodyPr>
            <a:lstStyle/>
            <a:p>
              <a:endParaRPr lang="en-US" sz="1530"/>
            </a:p>
          </p:txBody>
        </p:sp>
        <p:grpSp>
          <p:nvGrpSpPr>
            <p:cNvPr id="4" name="Group 3"/>
            <p:cNvGrpSpPr/>
            <p:nvPr userDrawn="1"/>
          </p:nvGrpSpPr>
          <p:grpSpPr>
            <a:xfrm>
              <a:off x="3440113" y="6411913"/>
              <a:ext cx="957262" cy="965200"/>
              <a:chOff x="3440113" y="6411913"/>
              <a:chExt cx="957262" cy="965200"/>
            </a:xfrm>
          </p:grpSpPr>
          <p:sp>
            <p:nvSpPr>
              <p:cNvPr id="5" name="Rectangle 6"/>
              <p:cNvSpPr>
                <a:spLocks noChangeArrowheads="1"/>
              </p:cNvSpPr>
              <p:nvPr userDrawn="1"/>
            </p:nvSpPr>
            <p:spPr bwMode="auto">
              <a:xfrm>
                <a:off x="3440113" y="6411913"/>
                <a:ext cx="455613" cy="45878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endParaRPr lang="en-US" sz="1530"/>
              </a:p>
            </p:txBody>
          </p:sp>
          <p:sp>
            <p:nvSpPr>
              <p:cNvPr id="6" name="Rectangle 7"/>
              <p:cNvSpPr>
                <a:spLocks noChangeArrowheads="1"/>
              </p:cNvSpPr>
              <p:nvPr userDrawn="1"/>
            </p:nvSpPr>
            <p:spPr bwMode="auto">
              <a:xfrm>
                <a:off x="3943350" y="6411913"/>
                <a:ext cx="454025" cy="4587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endParaRPr lang="en-US" sz="1530"/>
              </a:p>
            </p:txBody>
          </p:sp>
          <p:sp>
            <p:nvSpPr>
              <p:cNvPr id="7" name="Rectangle 8"/>
              <p:cNvSpPr>
                <a:spLocks noChangeArrowheads="1"/>
              </p:cNvSpPr>
              <p:nvPr userDrawn="1"/>
            </p:nvSpPr>
            <p:spPr bwMode="auto">
              <a:xfrm>
                <a:off x="3440113" y="6918325"/>
                <a:ext cx="455613" cy="45878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endParaRPr lang="en-US" sz="1530"/>
              </a:p>
            </p:txBody>
          </p:sp>
          <p:sp>
            <p:nvSpPr>
              <p:cNvPr id="8" name="Rectangle 9"/>
              <p:cNvSpPr>
                <a:spLocks noChangeArrowheads="1"/>
              </p:cNvSpPr>
              <p:nvPr userDrawn="1"/>
            </p:nvSpPr>
            <p:spPr bwMode="auto">
              <a:xfrm>
                <a:off x="3943350" y="6918325"/>
                <a:ext cx="454025" cy="4587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endParaRPr lang="en-US" sz="1530"/>
              </a:p>
            </p:txBody>
          </p:sp>
        </p:grpSp>
      </p:grpSp>
    </p:spTree>
    <p:extLst>
      <p:ext uri="{BB962C8B-B14F-4D97-AF65-F5344CB8AC3E}">
        <p14:creationId xmlns:p14="http://schemas.microsoft.com/office/powerpoint/2010/main" val="312015972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774C582-B24E-43FB-B834-3B4581B61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c1680aa-5e06-422e-aab8-bad973cd1e4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16011</TotalTime>
  <Words>794</Words>
  <Application>Microsoft Office PowerPoint</Application>
  <PresentationFormat>Custom</PresentationFormat>
  <Paragraphs>167</Paragraphs>
  <Slides>8</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MS PGothic</vt:lpstr>
      <vt:lpstr>Arial</vt:lpstr>
      <vt:lpstr>Calibri</vt:lpstr>
      <vt:lpstr>Segoe UI</vt:lpstr>
      <vt:lpstr>Segoe UI Light</vt:lpstr>
      <vt:lpstr>1_Office Theme</vt:lpstr>
      <vt:lpstr>4_5-30721_Build_2016_Template_Dark</vt:lpstr>
      <vt:lpstr>PowerPoint Presentation</vt:lpstr>
      <vt:lpstr>Themes</vt:lpstr>
      <vt:lpstr>PowerPoint Presentation</vt:lpstr>
      <vt:lpstr>PowerPoint Presentation</vt:lpstr>
      <vt:lpstr>PowerPoint Presentation</vt:lpstr>
      <vt:lpstr>PowerPoint Presentation</vt:lpstr>
      <vt:lpstr>PowerPoint Presentation</vt:lpstr>
      <vt:lpstr>PowerPoint Presentation</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589</cp:revision>
  <dcterms:created xsi:type="dcterms:W3CDTF">2015-12-21T19:38:12Z</dcterms:created>
  <dcterms:modified xsi:type="dcterms:W3CDTF">2017-02-06T23:50:43Z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