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12"/>
  </p:notesMasterIdLst>
  <p:handoutMasterIdLst>
    <p:handoutMasterId r:id="rId13"/>
  </p:handoutMasterIdLst>
  <p:sldIdLst>
    <p:sldId id="1525" r:id="rId5"/>
    <p:sldId id="1683" r:id="rId6"/>
    <p:sldId id="1684" r:id="rId7"/>
    <p:sldId id="1689" r:id="rId8"/>
    <p:sldId id="1690" r:id="rId9"/>
    <p:sldId id="1691" r:id="rId10"/>
    <p:sldId id="1692"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610"/>
    <a:srgbClr val="DA80C5"/>
    <a:srgbClr val="FFC000"/>
    <a:srgbClr val="E74B3C"/>
    <a:srgbClr val="92D050"/>
    <a:srgbClr val="595959"/>
    <a:srgbClr val="C539A4"/>
    <a:srgbClr val="7AC14E"/>
    <a:srgbClr val="FE5E5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73" d="100"/>
          <a:sy n="73" d="100"/>
        </p:scale>
        <p:origin x="607" y="51"/>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1/10/2017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1/10/2017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1/10/2017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tx1"/>
                </a:solidFill>
                <a:latin typeface="+mj-lt"/>
              </a:rPr>
              <a:t>Saveen Reddy</a:t>
            </a:r>
          </a:p>
          <a:p>
            <a:pPr algn="l" defTabSz="777149"/>
            <a:r>
              <a:rPr lang="en-US" sz="2720" dirty="0">
                <a:solidFill>
                  <a:schemeClr val="tx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t>U-SQL Advanced Analytics</a:t>
            </a:r>
          </a:p>
          <a:p>
            <a:pPr defTabSz="777149"/>
            <a:r>
              <a:rPr lang="en-US" sz="5609" spc="-127" dirty="0"/>
              <a:t>Python, R, and Cognitive</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a:latin typeface="+mj-lt"/>
              </a:rPr>
              <a:t>2016/12/26</a:t>
            </a:r>
            <a:endParaRPr lang="en-US" sz="3400" kern="0" dirty="0">
              <a:latin typeface="+mj-lt"/>
            </a:endParaRPr>
          </a:p>
        </p:txBody>
      </p:sp>
    </p:spTree>
    <p:extLst>
      <p:ext uri="{BB962C8B-B14F-4D97-AF65-F5344CB8AC3E}">
        <p14:creationId xmlns:p14="http://schemas.microsoft.com/office/powerpoint/2010/main" val="200859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Advanced Analytics</a:t>
            </a:r>
          </a:p>
        </p:txBody>
      </p:sp>
      <p:sp>
        <p:nvSpPr>
          <p:cNvPr id="3" name="Rectangle 2"/>
          <p:cNvSpPr/>
          <p:nvPr/>
        </p:nvSpPr>
        <p:spPr>
          <a:xfrm>
            <a:off x="731897" y="1833099"/>
            <a:ext cx="4571950" cy="2377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solidFill>
                  <a:schemeClr val="tx1"/>
                </a:solidFill>
                <a:latin typeface="+mj-lt"/>
              </a:rPr>
              <a:t>Extensions for Massively Parallel processing</a:t>
            </a:r>
          </a:p>
          <a:p>
            <a:endParaRPr lang="en-US" sz="2400" dirty="0">
              <a:solidFill>
                <a:schemeClr val="tx1"/>
              </a:solidFill>
              <a:latin typeface="+mj-lt"/>
            </a:endParaRPr>
          </a:p>
          <a:p>
            <a:pPr marL="342900" indent="-342900">
              <a:buFont typeface="Arial" panose="020B0604020202020204" pitchFamily="34" charset="0"/>
              <a:buChar char="•"/>
            </a:pPr>
            <a:r>
              <a:rPr lang="en-US" sz="2400" dirty="0">
                <a:solidFill>
                  <a:schemeClr val="tx1"/>
                </a:solidFill>
                <a:latin typeface="+mj-lt"/>
              </a:rPr>
              <a:t>Python</a:t>
            </a:r>
          </a:p>
          <a:p>
            <a:pPr marL="342900" indent="-342900">
              <a:buFont typeface="Arial" panose="020B0604020202020204" pitchFamily="34" charset="0"/>
              <a:buChar char="•"/>
            </a:pPr>
            <a:r>
              <a:rPr lang="en-US" sz="2400" dirty="0">
                <a:solidFill>
                  <a:schemeClr val="tx1"/>
                </a:solidFill>
                <a:latin typeface="+mj-lt"/>
              </a:rPr>
              <a:t>R</a:t>
            </a:r>
          </a:p>
        </p:txBody>
      </p:sp>
      <p:sp>
        <p:nvSpPr>
          <p:cNvPr id="4" name="Rectangle 3"/>
          <p:cNvSpPr/>
          <p:nvPr/>
        </p:nvSpPr>
        <p:spPr>
          <a:xfrm>
            <a:off x="7041189" y="1851360"/>
            <a:ext cx="4663388" cy="4754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solidFill>
                  <a:schemeClr val="tx1"/>
                </a:solidFill>
                <a:latin typeface="+mj-lt"/>
              </a:rPr>
              <a:t>Built-in Cognitive capabilities</a:t>
            </a:r>
          </a:p>
          <a:p>
            <a:endParaRPr lang="en-US" sz="2400" dirty="0">
              <a:solidFill>
                <a:schemeClr val="tx1"/>
              </a:solidFill>
              <a:latin typeface="+mj-lt"/>
            </a:endParaRPr>
          </a:p>
          <a:p>
            <a:pPr marL="342900" indent="-342900">
              <a:buFont typeface="Arial" panose="020B0604020202020204" pitchFamily="34" charset="0"/>
              <a:buChar char="•"/>
            </a:pPr>
            <a:r>
              <a:rPr lang="en-US" sz="2400" dirty="0">
                <a:solidFill>
                  <a:schemeClr val="tx1"/>
                </a:solidFill>
                <a:latin typeface="+mj-lt"/>
              </a:rPr>
              <a:t>Imaging</a:t>
            </a:r>
          </a:p>
          <a:p>
            <a:pPr marL="809271" lvl="1" indent="-342900">
              <a:buFont typeface="Arial" panose="020B0604020202020204" pitchFamily="34" charset="0"/>
              <a:buChar char="•"/>
            </a:pPr>
            <a:r>
              <a:rPr lang="en-US" sz="2400" dirty="0">
                <a:solidFill>
                  <a:schemeClr val="tx1"/>
                </a:solidFill>
                <a:latin typeface="+mj-lt"/>
              </a:rPr>
              <a:t>Detecting Objects</a:t>
            </a:r>
          </a:p>
          <a:p>
            <a:pPr marL="809271" lvl="1" indent="-342900">
              <a:buFont typeface="Arial" panose="020B0604020202020204" pitchFamily="34" charset="0"/>
              <a:buChar char="•"/>
            </a:pPr>
            <a:r>
              <a:rPr lang="en-US" sz="2400" dirty="0">
                <a:solidFill>
                  <a:schemeClr val="tx1"/>
                </a:solidFill>
                <a:latin typeface="+mj-lt"/>
              </a:rPr>
              <a:t>Detecting Emotion in Faces</a:t>
            </a:r>
          </a:p>
          <a:p>
            <a:pPr marL="809271" lvl="1" indent="-342900">
              <a:buFont typeface="Arial" panose="020B0604020202020204" pitchFamily="34" charset="0"/>
              <a:buChar char="•"/>
            </a:pPr>
            <a:r>
              <a:rPr lang="en-US" sz="2400" dirty="0">
                <a:solidFill>
                  <a:schemeClr val="tx1"/>
                </a:solidFill>
                <a:latin typeface="+mj-lt"/>
              </a:rPr>
              <a:t>Detecting Text (OCR)</a:t>
            </a:r>
          </a:p>
          <a:p>
            <a:pPr marL="342900" indent="-342900">
              <a:buFont typeface="Arial" panose="020B0604020202020204" pitchFamily="34" charset="0"/>
              <a:buChar char="•"/>
            </a:pPr>
            <a:r>
              <a:rPr lang="en-US" sz="2400" dirty="0">
                <a:solidFill>
                  <a:schemeClr val="tx1"/>
                </a:solidFill>
                <a:latin typeface="+mj-lt"/>
              </a:rPr>
              <a:t>Text Analysis</a:t>
            </a:r>
          </a:p>
          <a:p>
            <a:pPr marL="809271" lvl="1" indent="-342900">
              <a:buFont typeface="Arial" panose="020B0604020202020204" pitchFamily="34" charset="0"/>
              <a:buChar char="•"/>
            </a:pPr>
            <a:r>
              <a:rPr lang="en-US" sz="2400" dirty="0">
                <a:solidFill>
                  <a:schemeClr val="tx1"/>
                </a:solidFill>
                <a:latin typeface="+mj-lt"/>
              </a:rPr>
              <a:t>Key Phrase Extraction</a:t>
            </a:r>
          </a:p>
          <a:p>
            <a:pPr marL="809271" lvl="1" indent="-342900">
              <a:buFont typeface="Arial" panose="020B0604020202020204" pitchFamily="34" charset="0"/>
              <a:buChar char="•"/>
            </a:pPr>
            <a:r>
              <a:rPr lang="en-US" sz="2400" dirty="0">
                <a:solidFill>
                  <a:schemeClr val="tx1"/>
                </a:solidFill>
                <a:latin typeface="+mj-lt"/>
              </a:rPr>
              <a:t>Sentiment Analysis</a:t>
            </a:r>
          </a:p>
        </p:txBody>
      </p:sp>
    </p:spTree>
    <p:extLst>
      <p:ext uri="{BB962C8B-B14F-4D97-AF65-F5344CB8AC3E}">
        <p14:creationId xmlns:p14="http://schemas.microsoft.com/office/powerpoint/2010/main" val="35889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Extensions for Massively Parallel Processing</a:t>
            </a:r>
          </a:p>
        </p:txBody>
      </p:sp>
      <p:sp>
        <p:nvSpPr>
          <p:cNvPr id="5" name="Rectangle 4"/>
          <p:cNvSpPr/>
          <p:nvPr/>
        </p:nvSpPr>
        <p:spPr>
          <a:xfrm>
            <a:off x="2022793" y="1424834"/>
            <a:ext cx="1532964" cy="6709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 Data</a:t>
            </a:r>
          </a:p>
          <a:p>
            <a:pPr algn="ctr"/>
            <a:r>
              <a:rPr lang="en-US" sz="1400" dirty="0">
                <a:solidFill>
                  <a:schemeClr val="tx1"/>
                </a:solidFill>
              </a:rPr>
              <a:t>(K, A, B, C, D)</a:t>
            </a:r>
          </a:p>
        </p:txBody>
      </p:sp>
      <p:sp>
        <p:nvSpPr>
          <p:cNvPr id="6" name="Rectangle 5"/>
          <p:cNvSpPr/>
          <p:nvPr/>
        </p:nvSpPr>
        <p:spPr>
          <a:xfrm>
            <a:off x="2022793" y="2506091"/>
            <a:ext cx="1532964"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 ON K </a:t>
            </a:r>
          </a:p>
        </p:txBody>
      </p:sp>
      <p:sp>
        <p:nvSpPr>
          <p:cNvPr id="7" name="Rectangle 6"/>
          <p:cNvSpPr/>
          <p:nvPr/>
        </p:nvSpPr>
        <p:spPr>
          <a:xfrm>
            <a:off x="914774" y="3581558"/>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a:t>
            </a:r>
          </a:p>
          <a:p>
            <a:pPr algn="ctr"/>
            <a:r>
              <a:rPr lang="en-US" sz="1400" dirty="0">
                <a:solidFill>
                  <a:schemeClr val="tx1"/>
                </a:solidFill>
              </a:rPr>
              <a:t>K0</a:t>
            </a:r>
          </a:p>
        </p:txBody>
      </p:sp>
      <p:sp>
        <p:nvSpPr>
          <p:cNvPr id="8" name="Rectangle 7"/>
          <p:cNvSpPr/>
          <p:nvPr/>
        </p:nvSpPr>
        <p:spPr>
          <a:xfrm>
            <a:off x="2240641" y="3579585"/>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a:t>
            </a:r>
          </a:p>
          <a:p>
            <a:pPr algn="ctr"/>
            <a:r>
              <a:rPr lang="en-US" sz="1400" dirty="0">
                <a:solidFill>
                  <a:schemeClr val="tx1"/>
                </a:solidFill>
              </a:rPr>
              <a:t>K1</a:t>
            </a:r>
          </a:p>
        </p:txBody>
      </p:sp>
      <p:sp>
        <p:nvSpPr>
          <p:cNvPr id="9" name="Rectangle 8"/>
          <p:cNvSpPr/>
          <p:nvPr/>
        </p:nvSpPr>
        <p:spPr>
          <a:xfrm>
            <a:off x="3566507" y="3579585"/>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a:t>
            </a:r>
          </a:p>
          <a:p>
            <a:pPr algn="ctr"/>
            <a:r>
              <a:rPr lang="en-US" sz="1400" dirty="0">
                <a:solidFill>
                  <a:schemeClr val="tx1"/>
                </a:solidFill>
              </a:rPr>
              <a:t>K2</a:t>
            </a:r>
          </a:p>
        </p:txBody>
      </p:sp>
      <p:cxnSp>
        <p:nvCxnSpPr>
          <p:cNvPr id="11" name="Straight Arrow Connector 10"/>
          <p:cNvCxnSpPr>
            <a:stCxn id="5" idx="2"/>
            <a:endCxn id="6" idx="0"/>
          </p:cNvCxnSpPr>
          <p:nvPr/>
        </p:nvCxnSpPr>
        <p:spPr>
          <a:xfrm>
            <a:off x="2789275" y="2095829"/>
            <a:ext cx="0" cy="4102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flipH="1">
            <a:off x="1463408" y="3010219"/>
            <a:ext cx="1325867" cy="5713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2789275" y="3010219"/>
            <a:ext cx="0" cy="569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9" idx="0"/>
          </p:cNvCxnSpPr>
          <p:nvPr/>
        </p:nvCxnSpPr>
        <p:spPr>
          <a:xfrm>
            <a:off x="2789275" y="3010219"/>
            <a:ext cx="1325866" cy="569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14774" y="4560465"/>
            <a:ext cx="1097269" cy="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REDUCER</a:t>
            </a:r>
          </a:p>
          <a:p>
            <a:pPr algn="ctr"/>
            <a:r>
              <a:rPr lang="en-US" sz="1400" dirty="0">
                <a:solidFill>
                  <a:schemeClr val="tx1"/>
                </a:solidFill>
              </a:rPr>
              <a:t>Python/R</a:t>
            </a:r>
          </a:p>
        </p:txBody>
      </p:sp>
      <p:sp>
        <p:nvSpPr>
          <p:cNvPr id="25" name="Rectangle 24"/>
          <p:cNvSpPr/>
          <p:nvPr/>
        </p:nvSpPr>
        <p:spPr>
          <a:xfrm>
            <a:off x="2240641" y="4560465"/>
            <a:ext cx="1097269" cy="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REDUCER</a:t>
            </a:r>
          </a:p>
          <a:p>
            <a:pPr algn="ctr"/>
            <a:r>
              <a:rPr lang="en-US" sz="1400" dirty="0">
                <a:solidFill>
                  <a:schemeClr val="tx1"/>
                </a:solidFill>
              </a:rPr>
              <a:t>Python/R</a:t>
            </a:r>
          </a:p>
        </p:txBody>
      </p:sp>
      <p:sp>
        <p:nvSpPr>
          <p:cNvPr id="26" name="Rectangle 25"/>
          <p:cNvSpPr/>
          <p:nvPr/>
        </p:nvSpPr>
        <p:spPr>
          <a:xfrm>
            <a:off x="3566507" y="4551501"/>
            <a:ext cx="1097269" cy="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REDUCER</a:t>
            </a:r>
          </a:p>
          <a:p>
            <a:pPr algn="ctr"/>
            <a:r>
              <a:rPr lang="en-US" sz="1400" dirty="0">
                <a:solidFill>
                  <a:schemeClr val="tx1"/>
                </a:solidFill>
              </a:rPr>
              <a:t>Python/R</a:t>
            </a:r>
          </a:p>
        </p:txBody>
      </p:sp>
      <p:sp>
        <p:nvSpPr>
          <p:cNvPr id="27" name="Rectangle 26"/>
          <p:cNvSpPr/>
          <p:nvPr/>
        </p:nvSpPr>
        <p:spPr>
          <a:xfrm>
            <a:off x="914774" y="5542672"/>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Output for</a:t>
            </a:r>
          </a:p>
          <a:p>
            <a:pPr algn="ctr"/>
            <a:r>
              <a:rPr lang="en-US" sz="1400" dirty="0">
                <a:solidFill>
                  <a:schemeClr val="tx1"/>
                </a:solidFill>
              </a:rPr>
              <a:t>K0</a:t>
            </a:r>
          </a:p>
        </p:txBody>
      </p:sp>
      <p:sp>
        <p:nvSpPr>
          <p:cNvPr id="28" name="Rectangle 27"/>
          <p:cNvSpPr/>
          <p:nvPr/>
        </p:nvSpPr>
        <p:spPr>
          <a:xfrm>
            <a:off x="2240641" y="5535506"/>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Output for</a:t>
            </a:r>
          </a:p>
          <a:p>
            <a:pPr algn="ctr"/>
            <a:r>
              <a:rPr lang="en-US" sz="1400" dirty="0">
                <a:solidFill>
                  <a:schemeClr val="tx1"/>
                </a:solidFill>
              </a:rPr>
              <a:t>K0</a:t>
            </a:r>
          </a:p>
        </p:txBody>
      </p:sp>
      <p:sp>
        <p:nvSpPr>
          <p:cNvPr id="29" name="Rectangle 28"/>
          <p:cNvSpPr/>
          <p:nvPr/>
        </p:nvSpPr>
        <p:spPr>
          <a:xfrm>
            <a:off x="3566507" y="5528340"/>
            <a:ext cx="1097268" cy="504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Output for</a:t>
            </a:r>
          </a:p>
          <a:p>
            <a:pPr algn="ctr"/>
            <a:r>
              <a:rPr lang="en-US" sz="1400" dirty="0">
                <a:solidFill>
                  <a:schemeClr val="tx1"/>
                </a:solidFill>
              </a:rPr>
              <a:t>K0</a:t>
            </a:r>
          </a:p>
        </p:txBody>
      </p:sp>
      <p:cxnSp>
        <p:nvCxnSpPr>
          <p:cNvPr id="30" name="Straight Arrow Connector 29"/>
          <p:cNvCxnSpPr>
            <a:stCxn id="7" idx="2"/>
            <a:endCxn id="24" idx="0"/>
          </p:cNvCxnSpPr>
          <p:nvPr/>
        </p:nvCxnSpPr>
        <p:spPr>
          <a:xfrm>
            <a:off x="1463408" y="4085686"/>
            <a:ext cx="1" cy="474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27" idx="0"/>
          </p:cNvCxnSpPr>
          <p:nvPr/>
        </p:nvCxnSpPr>
        <p:spPr>
          <a:xfrm flipH="1">
            <a:off x="1463408" y="5072465"/>
            <a:ext cx="1" cy="4702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2"/>
            <a:endCxn id="28" idx="0"/>
          </p:cNvCxnSpPr>
          <p:nvPr/>
        </p:nvCxnSpPr>
        <p:spPr>
          <a:xfrm flipH="1">
            <a:off x="2789275" y="5072465"/>
            <a:ext cx="1" cy="4630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2"/>
            <a:endCxn id="29" idx="0"/>
          </p:cNvCxnSpPr>
          <p:nvPr/>
        </p:nvCxnSpPr>
        <p:spPr>
          <a:xfrm flipH="1">
            <a:off x="4115141" y="5063501"/>
            <a:ext cx="1" cy="4648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a:endCxn id="26" idx="0"/>
          </p:cNvCxnSpPr>
          <p:nvPr/>
        </p:nvCxnSpPr>
        <p:spPr>
          <a:xfrm>
            <a:off x="4115141" y="4083713"/>
            <a:ext cx="1" cy="467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25" idx="0"/>
          </p:cNvCxnSpPr>
          <p:nvPr/>
        </p:nvCxnSpPr>
        <p:spPr>
          <a:xfrm>
            <a:off x="2789275" y="4083713"/>
            <a:ext cx="1" cy="476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7" idx="2"/>
          </p:cNvCxnSpPr>
          <p:nvPr/>
        </p:nvCxnSpPr>
        <p:spPr>
          <a:xfrm>
            <a:off x="1463408" y="6046800"/>
            <a:ext cx="2" cy="467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2"/>
          </p:cNvCxnSpPr>
          <p:nvPr/>
        </p:nvCxnSpPr>
        <p:spPr>
          <a:xfrm>
            <a:off x="2789275" y="6039634"/>
            <a:ext cx="2" cy="467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2"/>
          </p:cNvCxnSpPr>
          <p:nvPr/>
        </p:nvCxnSpPr>
        <p:spPr>
          <a:xfrm>
            <a:off x="4115141" y="6032468"/>
            <a:ext cx="2" cy="467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498850" y="1536147"/>
            <a:ext cx="6480044" cy="4978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latin typeface="+mj-lt"/>
              </a:rPr>
              <a:t>Enable these Extensions …</a:t>
            </a:r>
          </a:p>
          <a:p>
            <a:r>
              <a:rPr lang="en-US" sz="2400" dirty="0">
                <a:solidFill>
                  <a:schemeClr val="tx1"/>
                </a:solidFill>
                <a:latin typeface="+mj-lt"/>
              </a:rPr>
              <a:t>REFERENCE ASSEMBLY [</a:t>
            </a:r>
            <a:r>
              <a:rPr lang="en-US" sz="2400" dirty="0" err="1">
                <a:solidFill>
                  <a:schemeClr val="tx1"/>
                </a:solidFill>
                <a:latin typeface="+mj-lt"/>
              </a:rPr>
              <a:t>ExtPython</a:t>
            </a:r>
            <a:r>
              <a:rPr lang="en-US" sz="2400" dirty="0">
                <a:solidFill>
                  <a:schemeClr val="tx1"/>
                </a:solidFill>
                <a:latin typeface="+mj-lt"/>
              </a:rPr>
              <a:t>]</a:t>
            </a:r>
          </a:p>
          <a:p>
            <a:r>
              <a:rPr lang="en-US" sz="2400" dirty="0">
                <a:solidFill>
                  <a:schemeClr val="tx1"/>
                </a:solidFill>
                <a:latin typeface="+mj-lt"/>
              </a:rPr>
              <a:t>REFERENCE ASSEMBLY [</a:t>
            </a:r>
            <a:r>
              <a:rPr lang="en-US" sz="2400" dirty="0" err="1">
                <a:solidFill>
                  <a:schemeClr val="tx1"/>
                </a:solidFill>
                <a:latin typeface="+mj-lt"/>
              </a:rPr>
              <a:t>ExtR</a:t>
            </a:r>
            <a:r>
              <a:rPr lang="en-US" sz="2400" dirty="0">
                <a:solidFill>
                  <a:schemeClr val="tx1"/>
                </a:solidFill>
                <a:latin typeface="+mj-lt"/>
              </a:rPr>
              <a:t>]</a:t>
            </a:r>
          </a:p>
          <a:p>
            <a:endParaRPr lang="en-US" sz="2400" dirty="0">
              <a:solidFill>
                <a:schemeClr val="tx1"/>
              </a:solidFill>
              <a:latin typeface="+mj-lt"/>
            </a:endParaRPr>
          </a:p>
          <a:p>
            <a:r>
              <a:rPr lang="en-US" sz="2400" dirty="0">
                <a:solidFill>
                  <a:schemeClr val="tx1"/>
                </a:solidFill>
                <a:latin typeface="+mj-lt"/>
              </a:rPr>
              <a:t>Execute Python or R code on Partitions via specialized reducers</a:t>
            </a:r>
          </a:p>
          <a:p>
            <a:pPr marL="342900" indent="-342900">
              <a:buFont typeface="Arial" panose="020B0604020202020204" pitchFamily="34" charset="0"/>
              <a:buChar char="•"/>
            </a:pPr>
            <a:r>
              <a:rPr lang="en-US" sz="2400" dirty="0" err="1">
                <a:solidFill>
                  <a:schemeClr val="tx1"/>
                </a:solidFill>
                <a:latin typeface="+mj-lt"/>
              </a:rPr>
              <a:t>Extension.Python.Reducer</a:t>
            </a:r>
            <a:endParaRPr lang="en-US" sz="2400" dirty="0">
              <a:solidFill>
                <a:schemeClr val="tx1"/>
              </a:solidFill>
              <a:latin typeface="+mj-lt"/>
            </a:endParaRPr>
          </a:p>
          <a:p>
            <a:pPr marL="342900" indent="-342900">
              <a:buFont typeface="Arial" panose="020B0604020202020204" pitchFamily="34" charset="0"/>
              <a:buChar char="•"/>
            </a:pPr>
            <a:r>
              <a:rPr lang="en-US" sz="2400" dirty="0" err="1">
                <a:solidFill>
                  <a:schemeClr val="tx1"/>
                </a:solidFill>
                <a:latin typeface="+mj-lt"/>
              </a:rPr>
              <a:t>Extension.R.Reducer</a:t>
            </a:r>
            <a:endParaRPr lang="en-US" sz="2400" dirty="0">
              <a:solidFill>
                <a:schemeClr val="tx1"/>
              </a:solidFill>
              <a:latin typeface="+mj-lt"/>
            </a:endParaRPr>
          </a:p>
          <a:p>
            <a:endParaRPr lang="en-US" sz="2400" dirty="0">
              <a:solidFill>
                <a:schemeClr val="tx1"/>
              </a:solidFill>
              <a:latin typeface="+mj-lt"/>
            </a:endParaRPr>
          </a:p>
          <a:p>
            <a:r>
              <a:rPr lang="en-US" sz="2400" dirty="0">
                <a:solidFill>
                  <a:schemeClr val="tx1"/>
                </a:solidFill>
                <a:latin typeface="+mj-lt"/>
              </a:rPr>
              <a:t>Standard </a:t>
            </a:r>
            <a:r>
              <a:rPr lang="en-US" sz="2400" dirty="0" err="1">
                <a:solidFill>
                  <a:schemeClr val="tx1"/>
                </a:solidFill>
                <a:latin typeface="+mj-lt"/>
              </a:rPr>
              <a:t>DataFrame</a:t>
            </a:r>
            <a:r>
              <a:rPr lang="en-US" sz="2400" dirty="0">
                <a:solidFill>
                  <a:schemeClr val="tx1"/>
                </a:solidFill>
                <a:latin typeface="+mj-lt"/>
              </a:rPr>
              <a:t> as input and output to Reducer</a:t>
            </a:r>
          </a:p>
          <a:p>
            <a:endParaRPr lang="en-US" sz="2400" dirty="0">
              <a:solidFill>
                <a:schemeClr val="tx1"/>
              </a:solidFill>
              <a:latin typeface="+mj-lt"/>
            </a:endParaRPr>
          </a:p>
          <a:p>
            <a:r>
              <a:rPr lang="en-US" sz="2400" dirty="0">
                <a:solidFill>
                  <a:schemeClr val="tx1"/>
                </a:solidFill>
                <a:latin typeface="+mj-lt"/>
              </a:rPr>
              <a:t>NOTE: Reducer does not have to aggregate</a:t>
            </a:r>
          </a:p>
        </p:txBody>
      </p:sp>
    </p:spTree>
    <p:extLst>
      <p:ext uri="{BB962C8B-B14F-4D97-AF65-F5344CB8AC3E}">
        <p14:creationId xmlns:p14="http://schemas.microsoft.com/office/powerpoint/2010/main" val="339008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91824" y="114020"/>
            <a:ext cx="8000310" cy="6749398"/>
          </a:xfrm>
          <a:prstGeom prst="rect">
            <a:avLst/>
          </a:prstGeom>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ExtPython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DECLARE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myScript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def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get_mentions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(tweet):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return ';'.join( ( w[1:] for w in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tweet.split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if w[0]=='@' )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def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usqlml_main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del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del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['author']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['mentions'] =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df.tweet.apply</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get_mentions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del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['tweet']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return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df</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(VALUES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("D1","T1","A1","@foo Hello World @bar"),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("D2","T2","A2","@baz Hello World @beer")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AS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D( date, time, author, tweet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REDUCE @t ON 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PRODUCE date string, mentions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new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Extension.Python.Reducer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pyScript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myScript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
        <p:nvSpPr>
          <p:cNvPr id="10" name="Rectangle 9"/>
          <p:cNvSpPr/>
          <p:nvPr/>
        </p:nvSpPr>
        <p:spPr>
          <a:xfrm>
            <a:off x="8505094" y="0"/>
            <a:ext cx="3931381" cy="699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tx1"/>
                </a:solidFill>
                <a:effectLst/>
                <a:uLnTx/>
                <a:uFillTx/>
                <a:latin typeface="+mj-lt"/>
              </a:rPr>
              <a:t>Python Extensions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Use U-SQL to create a massively distributed program.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Executing Python code across many nodes.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Using standard libraries such as </a:t>
            </a:r>
            <a:r>
              <a:rPr kumimoji="0" lang="en-US" sz="1800" b="0" i="0" u="none" strike="noStrike" kern="0" cap="none" spc="0" normalizeH="0" baseline="0" noProof="0" dirty="0" err="1">
                <a:ln>
                  <a:noFill/>
                </a:ln>
                <a:solidFill>
                  <a:schemeClr val="tx1"/>
                </a:solidFill>
                <a:effectLst/>
                <a:uLnTx/>
                <a:uFillTx/>
                <a:latin typeface="+mj-lt"/>
              </a:rPr>
              <a:t>numpy</a:t>
            </a:r>
            <a:r>
              <a:rPr kumimoji="0" lang="en-US" sz="1800" b="0" i="0" u="none" strike="noStrike" kern="0" cap="none" spc="0" normalizeH="0" baseline="0" noProof="0" dirty="0">
                <a:ln>
                  <a:noFill/>
                </a:ln>
                <a:solidFill>
                  <a:schemeClr val="tx1"/>
                </a:solidFill>
                <a:effectLst/>
                <a:uLnTx/>
                <a:uFillTx/>
                <a:latin typeface="+mj-lt"/>
              </a:rPr>
              <a:t> and pandas.</a:t>
            </a:r>
          </a:p>
        </p:txBody>
      </p:sp>
    </p:spTree>
    <p:extLst>
      <p:ext uri="{BB962C8B-B14F-4D97-AF65-F5344CB8AC3E}">
        <p14:creationId xmlns:p14="http://schemas.microsoft.com/office/powerpoint/2010/main" val="394251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91824" y="114020"/>
            <a:ext cx="8000310" cy="6749398"/>
          </a:xfrm>
          <a:prstGeom prst="rect">
            <a:avLst/>
          </a:prstGeom>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ImageCommon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FaceSdk</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ImageEmotion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ImageTagging</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ImageOcr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imgs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EXTRACT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FileName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string,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ImgData</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FROM @"/images/{</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FileName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:*}.jpg"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new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Cognition.Vision.ImageExtractor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Extract the number of objects on each image and tag them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@objects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PROCESS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imgs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PRODUCE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FileName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NumObjects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Tags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READONLY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FileName</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new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Cognition.Vision.ImageTagger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OUTPUT @objects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TO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objects.tsv</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Outputters.Tsv</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
        <p:nvSpPr>
          <p:cNvPr id="10" name="Rectangle 9"/>
          <p:cNvSpPr/>
          <p:nvPr/>
        </p:nvSpPr>
        <p:spPr>
          <a:xfrm>
            <a:off x="8505094" y="0"/>
            <a:ext cx="3931381" cy="699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tx1"/>
                </a:solidFill>
                <a:effectLst/>
                <a:uLnTx/>
                <a:uFillTx/>
                <a:latin typeface="+mj-lt"/>
              </a:rPr>
              <a:t>Imaging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367505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91824" y="114020"/>
            <a:ext cx="8000310" cy="6749398"/>
          </a:xfrm>
          <a:prstGeom prst="rect">
            <a:avLst/>
          </a:prstGeom>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TextCommon</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TextSentiment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REFERENCE ASSEMBLY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TextKeyPhrase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WarAndPeace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EXTRACT No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Year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Book string, Chapter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Text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FROM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usqlext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/samples/cognition/war_and_peace.csv"</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Extractors.Csv</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@sentiment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PROCESS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WarAndPeace</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PRODUCE No,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Year,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Book, Chapter,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Text,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Sentiment string,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Conf double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new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Cognition.Text.SentimentAnalyzer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(true);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OUTPUT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sentinment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TO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sentiment.tsv</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USING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Outputters.Tsv</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
        <p:nvSpPr>
          <p:cNvPr id="10" name="Rectangle 9"/>
          <p:cNvSpPr/>
          <p:nvPr/>
        </p:nvSpPr>
        <p:spPr>
          <a:xfrm>
            <a:off x="8505094" y="0"/>
            <a:ext cx="3931381" cy="69945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chemeClr val="tx1"/>
                </a:solidFill>
                <a:effectLst/>
                <a:uLnTx/>
                <a:uFillTx/>
                <a:latin typeface="+mj-lt"/>
              </a:rPr>
              <a:t>Text Analysis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ndParaRPr>
          </a:p>
        </p:txBody>
      </p:sp>
    </p:spTree>
    <p:extLst>
      <p:ext uri="{BB962C8B-B14F-4D97-AF65-F5344CB8AC3E}">
        <p14:creationId xmlns:p14="http://schemas.microsoft.com/office/powerpoint/2010/main" val="82650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9" y="194292"/>
            <a:ext cx="2823553" cy="1513687"/>
          </a:xfrm>
        </p:spPr>
        <p:txBody>
          <a:bodyPr>
            <a:noAutofit/>
          </a:bodyPr>
          <a:lstStyle/>
          <a:p>
            <a:r>
              <a:rPr lang="en-US" sz="2800" dirty="0"/>
              <a:t>U-SQL/Cognitive</a:t>
            </a:r>
            <a:br>
              <a:rPr lang="en-US" sz="2800" dirty="0"/>
            </a:br>
            <a:r>
              <a:rPr lang="en-US" sz="2800" dirty="0"/>
              <a:t>Example</a:t>
            </a:r>
          </a:p>
        </p:txBody>
      </p:sp>
      <p:sp>
        <p:nvSpPr>
          <p:cNvPr id="3" name="Content Placeholder 3"/>
          <p:cNvSpPr txBox="1">
            <a:spLocks/>
          </p:cNvSpPr>
          <p:nvPr/>
        </p:nvSpPr>
        <p:spPr>
          <a:xfrm>
            <a:off x="3162432" y="673262"/>
            <a:ext cx="5475282" cy="1178098"/>
          </a:xfrm>
          <a:prstGeom prst="rect">
            <a:avLst/>
          </a:prstGeom>
        </p:spPr>
        <p:txBody>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233145" marR="0" lvl="0" indent="-233145" algn="l" defTabSz="932578" rtl="0" eaLnBrk="1" fontAlgn="auto" latinLnBrk="0" hangingPunct="1">
              <a:lnSpc>
                <a:spcPct val="90000"/>
              </a:lnSpc>
              <a:spcBef>
                <a:spcPts val="102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j-lt"/>
                <a:ea typeface="+mn-ea"/>
                <a:cs typeface="+mn-cs"/>
              </a:rPr>
              <a:t>Identify objects in images (tags)</a:t>
            </a:r>
          </a:p>
          <a:p>
            <a:pPr marL="233145" marR="0" lvl="0" indent="-233145" algn="l" defTabSz="932578" rtl="0" eaLnBrk="1" fontAlgn="auto" latinLnBrk="0" hangingPunct="1">
              <a:lnSpc>
                <a:spcPct val="90000"/>
              </a:lnSpc>
              <a:spcBef>
                <a:spcPts val="102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j-lt"/>
                <a:ea typeface="+mn-ea"/>
                <a:cs typeface="+mn-cs"/>
              </a:rPr>
              <a:t>Identify faces and emotions and images</a:t>
            </a:r>
          </a:p>
          <a:p>
            <a:pPr marL="233145" marR="0" lvl="0" indent="-233145" algn="l" defTabSz="932578" rtl="0" eaLnBrk="1" fontAlgn="auto" latinLnBrk="0" hangingPunct="1">
              <a:lnSpc>
                <a:spcPct val="90000"/>
              </a:lnSpc>
              <a:spcBef>
                <a:spcPts val="102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j-lt"/>
                <a:ea typeface="+mn-ea"/>
                <a:cs typeface="+mn-cs"/>
              </a:rPr>
              <a:t>Join datasets – find out which tags are associated with happiness</a:t>
            </a:r>
          </a:p>
        </p:txBody>
      </p:sp>
      <p:sp>
        <p:nvSpPr>
          <p:cNvPr id="4" name="Content Placeholder 3"/>
          <p:cNvSpPr txBox="1">
            <a:spLocks/>
          </p:cNvSpPr>
          <p:nvPr/>
        </p:nvSpPr>
        <p:spPr>
          <a:xfrm>
            <a:off x="183263" y="1707979"/>
            <a:ext cx="5669218" cy="5095576"/>
          </a:xfrm>
          <a:prstGeom prst="rect">
            <a:avLst/>
          </a:prstGeom>
        </p:spPr>
        <p:txBody>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REFERENCE ASSEMBLY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ImageCommon</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REFERENCE ASSEMBLY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FaceSdk</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REFERENCE ASSEMBLY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ImageEmotion</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REFERENCE ASSEMBLY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ImageTagging</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@objects </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PROCESS </a:t>
            </a:r>
            <a:r>
              <a:rPr kumimoji="0" lang="en-US" sz="16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MegaFaceView</a:t>
            </a: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PRODUCE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NumObjects</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int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Tags string</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READONLY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USING new </a:t>
            </a:r>
            <a:r>
              <a:rPr kumimoji="0" lang="en-US" sz="16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Cognition.Vision.ImageTagger</a:t>
            </a:r>
            <a:r>
              <a:rPr kumimoji="0" lang="en-US" sz="16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@tags </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SELECT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T.Tag</a:t>
            </a: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FROM </a:t>
            </a: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@objects</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CROSS APPLY</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EXPLODE(</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SqlArray.Create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Tags.Split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AS T(Tag)</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WHERE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T.Tag.ToString</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().Contains("dog") OR</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T.Tag.ToString</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().Contains("cat");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p:txBody>
      </p:sp>
      <p:sp>
        <p:nvSpPr>
          <p:cNvPr id="5" name="Content Placeholder 3"/>
          <p:cNvSpPr txBox="1">
            <a:spLocks/>
          </p:cNvSpPr>
          <p:nvPr/>
        </p:nvSpPr>
        <p:spPr>
          <a:xfrm>
            <a:off x="4758107" y="2700637"/>
            <a:ext cx="6309290" cy="3554459"/>
          </a:xfrm>
          <a:prstGeom prst="rect">
            <a:avLst/>
          </a:prstGeom>
        </p:spPr>
        <p:txBody>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6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emotion_raw</a:t>
            </a: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PROCESS </a:t>
            </a:r>
            <a:r>
              <a:rPr kumimoji="0" lang="en-US" sz="16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MegaFaceView</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PRODUCE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string,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NumFaces</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int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Emotion string</a:t>
            </a:r>
          </a:p>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READONLY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USING new </a:t>
            </a:r>
            <a:r>
              <a:rPr kumimoji="0" lang="en-US" sz="16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Cognition.Vision.EmotionAnalyzer</a:t>
            </a: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@emotion </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SELECT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T.Emotion</a:t>
            </a: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FROM </a:t>
            </a: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6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emotion_raw</a:t>
            </a:r>
            <a:endPar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CROSS APPLY</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EXPLODE(</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SqlArray.Create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Emotion.Split</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AS T(Emotion);</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@correlation </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SELECT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Emotion, Tag</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FROM </a:t>
            </a:r>
            <a:r>
              <a:rPr kumimoji="0" lang="en-US" sz="16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@emotion</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AS E</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INNER JOIN</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@tags AS 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ON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E.FileName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 == </a:t>
            </a:r>
            <a:r>
              <a:rPr kumimoji="0" lang="en-US" sz="1100" b="0"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rPr>
              <a:t>T.FileName</a:t>
            </a:r>
            <a:r>
              <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rPr>
              <a:t>;</a:t>
            </a: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32578"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p:txBody>
      </p:sp>
      <p:sp>
        <p:nvSpPr>
          <p:cNvPr id="6" name="Rectangle 5"/>
          <p:cNvSpPr/>
          <p:nvPr/>
        </p:nvSpPr>
        <p:spPr>
          <a:xfrm>
            <a:off x="9912373" y="194292"/>
            <a:ext cx="1206995" cy="4683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Images</a:t>
            </a:r>
          </a:p>
        </p:txBody>
      </p:sp>
      <p:sp>
        <p:nvSpPr>
          <p:cNvPr id="7" name="Rectangle 6"/>
          <p:cNvSpPr/>
          <p:nvPr/>
        </p:nvSpPr>
        <p:spPr>
          <a:xfrm>
            <a:off x="8967505" y="1028409"/>
            <a:ext cx="1206995" cy="4683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Objects</a:t>
            </a:r>
          </a:p>
        </p:txBody>
      </p:sp>
      <p:cxnSp>
        <p:nvCxnSpPr>
          <p:cNvPr id="9" name="Straight Arrow Connector 8"/>
          <p:cNvCxnSpPr>
            <a:stCxn id="6" idx="2"/>
            <a:endCxn id="7" idx="0"/>
          </p:cNvCxnSpPr>
          <p:nvPr/>
        </p:nvCxnSpPr>
        <p:spPr>
          <a:xfrm flipH="1">
            <a:off x="9571003" y="662653"/>
            <a:ext cx="944868" cy="365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490442" y="1028409"/>
            <a:ext cx="1367743" cy="4683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Emotions</a:t>
            </a:r>
          </a:p>
        </p:txBody>
      </p:sp>
      <p:cxnSp>
        <p:nvCxnSpPr>
          <p:cNvPr id="11" name="Straight Arrow Connector 10"/>
          <p:cNvCxnSpPr>
            <a:stCxn id="6" idx="2"/>
            <a:endCxn id="10" idx="0"/>
          </p:cNvCxnSpPr>
          <p:nvPr/>
        </p:nvCxnSpPr>
        <p:spPr>
          <a:xfrm>
            <a:off x="10515871" y="662653"/>
            <a:ext cx="658443" cy="365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967780" y="1864523"/>
            <a:ext cx="1206995" cy="4683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chemeClr val="bg1"/>
                </a:solidFill>
                <a:effectLst/>
                <a:uLnTx/>
                <a:uFillTx/>
              </a:rPr>
              <a:t>filter</a:t>
            </a:r>
          </a:p>
        </p:txBody>
      </p:sp>
      <p:sp>
        <p:nvSpPr>
          <p:cNvPr id="15" name="Rectangle 14"/>
          <p:cNvSpPr/>
          <p:nvPr/>
        </p:nvSpPr>
        <p:spPr>
          <a:xfrm>
            <a:off x="9912373" y="2846023"/>
            <a:ext cx="1206995" cy="4683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chemeClr val="bg1"/>
                </a:solidFill>
                <a:effectLst/>
                <a:uLnTx/>
                <a:uFillTx/>
              </a:rPr>
              <a:t>join</a:t>
            </a:r>
          </a:p>
        </p:txBody>
      </p:sp>
      <p:cxnSp>
        <p:nvCxnSpPr>
          <p:cNvPr id="16" name="Straight Arrow Connector 15"/>
          <p:cNvCxnSpPr>
            <a:stCxn id="7" idx="2"/>
            <a:endCxn id="14" idx="0"/>
          </p:cNvCxnSpPr>
          <p:nvPr/>
        </p:nvCxnSpPr>
        <p:spPr>
          <a:xfrm>
            <a:off x="9571003" y="1496770"/>
            <a:ext cx="275" cy="367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5" idx="0"/>
          </p:cNvCxnSpPr>
          <p:nvPr/>
        </p:nvCxnSpPr>
        <p:spPr>
          <a:xfrm flipH="1">
            <a:off x="10515871" y="1496770"/>
            <a:ext cx="658443" cy="1349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5" idx="0"/>
          </p:cNvCxnSpPr>
          <p:nvPr/>
        </p:nvCxnSpPr>
        <p:spPr>
          <a:xfrm>
            <a:off x="9571278" y="2332884"/>
            <a:ext cx="944593" cy="5131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15497" y="3726915"/>
            <a:ext cx="1206995" cy="4683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chemeClr val="bg1"/>
                </a:solidFill>
                <a:effectLst/>
                <a:uLnTx/>
                <a:uFillTx/>
              </a:rPr>
              <a:t>aggregate</a:t>
            </a:r>
          </a:p>
        </p:txBody>
      </p:sp>
      <p:cxnSp>
        <p:nvCxnSpPr>
          <p:cNvPr id="18" name="Straight Arrow Connector 17"/>
          <p:cNvCxnSpPr>
            <a:stCxn id="15" idx="2"/>
            <a:endCxn id="17" idx="0"/>
          </p:cNvCxnSpPr>
          <p:nvPr/>
        </p:nvCxnSpPr>
        <p:spPr>
          <a:xfrm>
            <a:off x="10515871" y="3314384"/>
            <a:ext cx="3124" cy="4125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67134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7c1680aa-5e06-422e-aab8-bad973cd1e4d"/>
    <ds:schemaRef ds:uri="http://schemas.microsoft.com/office/2006/metadata/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12546</TotalTime>
  <Words>672</Words>
  <Application>Microsoft Office PowerPoint</Application>
  <PresentationFormat>Custom</PresentationFormat>
  <Paragraphs>186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Consolas</vt:lpstr>
      <vt:lpstr>Segoe UI</vt:lpstr>
      <vt:lpstr>Segoe UI Light</vt:lpstr>
      <vt:lpstr>1_Office Theme</vt:lpstr>
      <vt:lpstr>PowerPoint Presentation</vt:lpstr>
      <vt:lpstr>Advanced Analytics</vt:lpstr>
      <vt:lpstr>Extensions for Massively Parallel Processing</vt:lpstr>
      <vt:lpstr>PowerPoint Presentation</vt:lpstr>
      <vt:lpstr>PowerPoint Presentation</vt:lpstr>
      <vt:lpstr>PowerPoint Presentation</vt:lpstr>
      <vt:lpstr>U-SQL/Cognitive Example</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430</cp:revision>
  <dcterms:created xsi:type="dcterms:W3CDTF">2015-12-21T19:38:12Z</dcterms:created>
  <dcterms:modified xsi:type="dcterms:W3CDTF">2017-01-10T21:54:12Z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