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Lst>
  <p:notesMasterIdLst>
    <p:notesMasterId r:id="rId81"/>
  </p:notesMasterIdLst>
  <p:handoutMasterIdLst>
    <p:handoutMasterId r:id="rId82"/>
  </p:handoutMasterIdLst>
  <p:sldIdLst>
    <p:sldId id="1525" r:id="rId5"/>
    <p:sldId id="1676" r:id="rId6"/>
    <p:sldId id="1677" r:id="rId7"/>
    <p:sldId id="1667" r:id="rId8"/>
    <p:sldId id="1626" r:id="rId9"/>
    <p:sldId id="1680" r:id="rId10"/>
    <p:sldId id="1685" r:id="rId11"/>
    <p:sldId id="1741" r:id="rId12"/>
    <p:sldId id="1690" r:id="rId13"/>
    <p:sldId id="1688" r:id="rId14"/>
    <p:sldId id="1691" r:id="rId15"/>
    <p:sldId id="1694" r:id="rId16"/>
    <p:sldId id="1695" r:id="rId17"/>
    <p:sldId id="1755" r:id="rId18"/>
    <p:sldId id="1717" r:id="rId19"/>
    <p:sldId id="1756" r:id="rId20"/>
    <p:sldId id="1757" r:id="rId21"/>
    <p:sldId id="1706" r:id="rId22"/>
    <p:sldId id="1751" r:id="rId23"/>
    <p:sldId id="1670" r:id="rId24"/>
    <p:sldId id="1748" r:id="rId25"/>
    <p:sldId id="1749" r:id="rId26"/>
    <p:sldId id="1750" r:id="rId27"/>
    <p:sldId id="1754" r:id="rId28"/>
    <p:sldId id="1762" r:id="rId29"/>
    <p:sldId id="1772" r:id="rId30"/>
    <p:sldId id="1785" r:id="rId31"/>
    <p:sldId id="1770" r:id="rId32"/>
    <p:sldId id="1752" r:id="rId33"/>
    <p:sldId id="1697" r:id="rId34"/>
    <p:sldId id="1702" r:id="rId35"/>
    <p:sldId id="1700" r:id="rId36"/>
    <p:sldId id="1769" r:id="rId37"/>
    <p:sldId id="1763" r:id="rId38"/>
    <p:sldId id="1771" r:id="rId39"/>
    <p:sldId id="1764" r:id="rId40"/>
    <p:sldId id="1766" r:id="rId41"/>
    <p:sldId id="1767" r:id="rId42"/>
    <p:sldId id="1768" r:id="rId43"/>
    <p:sldId id="1710" r:id="rId44"/>
    <p:sldId id="1773" r:id="rId45"/>
    <p:sldId id="1711" r:id="rId46"/>
    <p:sldId id="1776" r:id="rId47"/>
    <p:sldId id="1777" r:id="rId48"/>
    <p:sldId id="1712" r:id="rId49"/>
    <p:sldId id="1716" r:id="rId50"/>
    <p:sldId id="1669" r:id="rId51"/>
    <p:sldId id="1760" r:id="rId52"/>
    <p:sldId id="1746" r:id="rId53"/>
    <p:sldId id="1775" r:id="rId54"/>
    <p:sldId id="1761" r:id="rId55"/>
    <p:sldId id="1779" r:id="rId56"/>
    <p:sldId id="1780" r:id="rId57"/>
    <p:sldId id="1778" r:id="rId58"/>
    <p:sldId id="1729" r:id="rId59"/>
    <p:sldId id="1718" r:id="rId60"/>
    <p:sldId id="1715" r:id="rId61"/>
    <p:sldId id="1742" r:id="rId62"/>
    <p:sldId id="1721" r:id="rId63"/>
    <p:sldId id="1720" r:id="rId64"/>
    <p:sldId id="1781" r:id="rId65"/>
    <p:sldId id="1782" r:id="rId66"/>
    <p:sldId id="1783" r:id="rId67"/>
    <p:sldId id="1784" r:id="rId68"/>
    <p:sldId id="1722" r:id="rId69"/>
    <p:sldId id="1723" r:id="rId70"/>
    <p:sldId id="1724" r:id="rId71"/>
    <p:sldId id="1740" r:id="rId72"/>
    <p:sldId id="1727" r:id="rId73"/>
    <p:sldId id="1728" r:id="rId74"/>
    <p:sldId id="1731" r:id="rId75"/>
    <p:sldId id="1732" r:id="rId76"/>
    <p:sldId id="1774" r:id="rId77"/>
    <p:sldId id="1758" r:id="rId78"/>
    <p:sldId id="1759" r:id="rId79"/>
    <p:sldId id="1681" r:id="rId8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C000"/>
    <a:srgbClr val="E74B3C"/>
    <a:srgbClr val="00B0F0"/>
    <a:srgbClr val="A20042"/>
    <a:srgbClr val="CC0053"/>
    <a:srgbClr val="FF6600"/>
    <a:srgbClr val="00B050"/>
    <a:srgbClr val="FF33C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4" autoAdjust="0"/>
  </p:normalViewPr>
  <p:slideViewPr>
    <p:cSldViewPr snapToObjects="1">
      <p:cViewPr varScale="1">
        <p:scale>
          <a:sx n="71" d="100"/>
          <a:sy n="71" d="100"/>
        </p:scale>
        <p:origin x="43" y="115"/>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handoutMaster" Target="handoutMasters/handout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2/9/2017</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2/9/2017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604600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50264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8664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96427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796737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363593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113960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129154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090275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54654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657703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688952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021024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821738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147190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583469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324130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050738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570812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287486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3026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633952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8396978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005238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964436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938925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27674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737049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2574979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9494120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531433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66240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854356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72817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190992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1565860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896490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2433972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438697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69880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468439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255966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104721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121208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078082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5291363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2798982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0158459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5547554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427063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8849402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DCD23E1-952F-4697-92DE-9190679CD9F6}"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9077628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DCD23E1-952F-4697-92DE-9190679CD9F6}"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7930785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937063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092548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9936676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093238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5796536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7781002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2465019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500470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96639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latin typeface="Segoe UI Light" pitchFamily="34" charset="0"/>
                <a:ea typeface="+mn-ea"/>
                <a:cs typeface="+mn-cs"/>
              </a:rPr>
              <a:t>A vertex might fail because:</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900" b="0" i="0" u="none" strike="noStrike" kern="0" cap="none" spc="0" normalizeH="0" baseline="0" noProof="0" dirty="0">
                <a:ln>
                  <a:noFill/>
                </a:ln>
                <a:solidFill>
                  <a:schemeClr val="tx1"/>
                </a:solidFill>
                <a:effectLst/>
                <a:uLnTx/>
                <a:uFillTx/>
                <a:latin typeface="Segoe UI Light" pitchFamily="34" charset="0"/>
                <a:ea typeface="+mn-ea"/>
                <a:cs typeface="+mn-cs"/>
              </a:rPr>
              <a:t>Router congested</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900" b="0" i="0" u="none" strike="noStrike" kern="0" cap="none" spc="0" normalizeH="0" baseline="0" noProof="0" dirty="0">
                <a:ln>
                  <a:noFill/>
                </a:ln>
                <a:solidFill>
                  <a:schemeClr val="tx1"/>
                </a:solidFill>
                <a:effectLst/>
                <a:uLnTx/>
                <a:uFillTx/>
                <a:latin typeface="Segoe UI Light" pitchFamily="34" charset="0"/>
                <a:ea typeface="+mn-ea"/>
                <a:cs typeface="+mn-cs"/>
              </a:rPr>
              <a:t>Hardware failure (ex: hard drive failed)</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900" b="0" i="0" u="none" strike="noStrike" kern="0" cap="none" spc="0" normalizeH="0" baseline="0" noProof="0" dirty="0">
                <a:ln>
                  <a:noFill/>
                </a:ln>
                <a:solidFill>
                  <a:schemeClr val="tx1"/>
                </a:solidFill>
                <a:effectLst/>
                <a:uLnTx/>
                <a:uFillTx/>
                <a:latin typeface="Segoe UI Light" pitchFamily="34" charset="0"/>
                <a:ea typeface="+mn-ea"/>
                <a:cs typeface="+mn-cs"/>
              </a:rPr>
              <a:t>VM had to be rebooted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chemeClr val="tx1"/>
              </a:solidFill>
              <a:effectLst/>
              <a:uLnTx/>
              <a:uFillTx/>
              <a:latin typeface="Segoe UI Light" pitchFamily="34"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latin typeface="Segoe UI Light" pitchFamily="34" charset="0"/>
                <a:ea typeface="+mn-ea"/>
                <a:cs typeface="+mn-cs"/>
              </a:rPr>
              <a:t>U-SQL job will automatically schedule a vertex on another VM. </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04570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4556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2/9/2017</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4585951" cy="70031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solidFill>
                <a:schemeClr val="bg1"/>
              </a:solidFill>
              <a:effectLst/>
              <a:uLnTx/>
              <a:uFillTx/>
              <a:ea typeface="Segoe UI" pitchFamily="34" charset="0"/>
              <a:cs typeface="Segoe UI" pitchFamily="34" charset="0"/>
            </a:endParaRPr>
          </a:p>
        </p:txBody>
      </p:sp>
      <p:sp>
        <p:nvSpPr>
          <p:cNvPr id="4" name="Title 1"/>
          <p:cNvSpPr>
            <a:spLocks noGrp="1"/>
          </p:cNvSpPr>
          <p:nvPr>
            <p:ph type="title"/>
          </p:nvPr>
        </p:nvSpPr>
        <p:spPr>
          <a:xfrm>
            <a:off x="274641" y="295275"/>
            <a:ext cx="4000399" cy="1725365"/>
          </a:xfrm>
        </p:spPr>
        <p:txBody>
          <a:bodyPr/>
          <a:lstStyle/>
          <a:p>
            <a:endParaRPr lang="en-GB" dirty="0"/>
          </a:p>
        </p:txBody>
      </p:sp>
      <p:sp>
        <p:nvSpPr>
          <p:cNvPr id="5" name="Text Placeholder 2"/>
          <p:cNvSpPr>
            <a:spLocks noGrp="1"/>
          </p:cNvSpPr>
          <p:nvPr>
            <p:ph type="body" sz="quarter" idx="14"/>
          </p:nvPr>
        </p:nvSpPr>
        <p:spPr bwMode="ltGray">
          <a:xfrm>
            <a:off x="274640" y="2176074"/>
            <a:ext cx="4000399" cy="4429866"/>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
        <p:nvSpPr>
          <p:cNvPr id="6" name="Text Placeholder 2"/>
          <p:cNvSpPr>
            <a:spLocks noGrp="1"/>
          </p:cNvSpPr>
          <p:nvPr>
            <p:ph type="body" sz="quarter" idx="15"/>
          </p:nvPr>
        </p:nvSpPr>
        <p:spPr bwMode="ltGray">
          <a:xfrm>
            <a:off x="5052318" y="1508126"/>
            <a:ext cx="6868249" cy="1825625"/>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Tree>
    <p:extLst>
      <p:ext uri="{BB962C8B-B14F-4D97-AF65-F5344CB8AC3E}">
        <p14:creationId xmlns:p14="http://schemas.microsoft.com/office/powerpoint/2010/main" val="3710633676"/>
      </p:ext>
    </p:extLst>
  </p:cSld>
  <p:clrMapOvr>
    <a:masterClrMapping/>
  </p:clrMapOvr>
  <mc:AlternateContent xmlns:mc="http://schemas.openxmlformats.org/markup-compatibility/2006" xmlns:p14="http://schemas.microsoft.com/office/powerpoint/2010/main">
    <mc:Choice Requires="p14">
      <p:transition p14:dur="250">
        <p14:pan/>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2/9/2017</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327"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mailto:saveenr@microsoft.com"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dirty="0">
                <a:solidFill>
                  <a:schemeClr val="bg1"/>
                </a:solidFill>
                <a:latin typeface="+mj-lt"/>
              </a:rPr>
              <a:t>Saveen Reddy</a:t>
            </a:r>
          </a:p>
          <a:p>
            <a:pPr algn="l" defTabSz="777149"/>
            <a:r>
              <a:rPr lang="en-US" sz="2720" dirty="0">
                <a:solidFill>
                  <a:schemeClr val="bg1"/>
                </a:solidFill>
                <a:latin typeface="+mj-lt"/>
              </a:rPr>
              <a:t>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Azure Data Lake Analytics </a:t>
            </a:r>
          </a:p>
          <a:p>
            <a:pPr defTabSz="777149"/>
            <a:r>
              <a:rPr lang="en-US" sz="5609" spc="-127" dirty="0">
                <a:solidFill>
                  <a:schemeClr val="bg1"/>
                </a:solidFill>
              </a:rPr>
              <a:t>Debugging &amp; Optimizing U-SQL</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2016/02/09</a:t>
            </a:r>
          </a:p>
        </p:txBody>
      </p:sp>
    </p:spTree>
    <p:extLst>
      <p:ext uri="{BB962C8B-B14F-4D97-AF65-F5344CB8AC3E}">
        <p14:creationId xmlns:p14="http://schemas.microsoft.com/office/powerpoint/2010/main" val="200859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Stage Details</a:t>
            </a:r>
          </a:p>
        </p:txBody>
      </p:sp>
      <p:sp>
        <p:nvSpPr>
          <p:cNvPr id="4" name="Rectangle 3"/>
          <p:cNvSpPr/>
          <p:nvPr/>
        </p:nvSpPr>
        <p:spPr>
          <a:xfrm>
            <a:off x="-639688" y="1658311"/>
            <a:ext cx="5828771" cy="48166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3740" b="0" i="0" u="none" strike="noStrike" kern="0" cap="none" spc="0" normalizeH="0" baseline="0" noProof="0" dirty="0">
              <a:ln>
                <a:noFill/>
              </a:ln>
              <a:solidFill>
                <a:schemeClr val="tx1">
                  <a:lumMod val="65000"/>
                  <a:lumOff val="35000"/>
                </a:schemeClr>
              </a:solidFill>
              <a:effectLst/>
              <a:uLnTx/>
              <a:uFillTx/>
            </a:endParaRPr>
          </a:p>
        </p:txBody>
      </p:sp>
      <p:pic>
        <p:nvPicPr>
          <p:cNvPr id="6" name="Picture 5"/>
          <p:cNvPicPr>
            <a:picLocks noChangeAspect="1"/>
          </p:cNvPicPr>
          <p:nvPr/>
        </p:nvPicPr>
        <p:blipFill rotWithShape="1">
          <a:blip r:embed="rId3"/>
          <a:srcRect l="17985" t="11972" r="26713" b="21543"/>
          <a:stretch/>
        </p:blipFill>
        <p:spPr>
          <a:xfrm>
            <a:off x="579536" y="2491433"/>
            <a:ext cx="3748999" cy="2468854"/>
          </a:xfrm>
          <a:prstGeom prst="rect">
            <a:avLst/>
          </a:prstGeom>
          <a:ln>
            <a:noFill/>
          </a:ln>
          <a:effectLst>
            <a:outerShdw blurRad="292100" dist="139700" dir="2700000" algn="tl" rotWithShape="0">
              <a:srgbClr val="333333">
                <a:alpha val="65000"/>
              </a:srgbClr>
            </a:outerShdw>
          </a:effectLst>
        </p:spPr>
      </p:pic>
      <p:sp>
        <p:nvSpPr>
          <p:cNvPr id="7" name="Rectangular Callout 6"/>
          <p:cNvSpPr/>
          <p:nvPr/>
        </p:nvSpPr>
        <p:spPr>
          <a:xfrm>
            <a:off x="1844220" y="1564495"/>
            <a:ext cx="2088042" cy="582877"/>
          </a:xfrm>
          <a:prstGeom prst="wedgeRectCallout">
            <a:avLst>
              <a:gd name="adj1" fmla="val -43488"/>
              <a:gd name="adj2" fmla="val 220729"/>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white"/>
                </a:solidFill>
                <a:effectLst/>
                <a:uLnTx/>
                <a:uFillTx/>
              </a:rPr>
              <a:t># of vertices</a:t>
            </a:r>
          </a:p>
        </p:txBody>
      </p:sp>
      <p:sp>
        <p:nvSpPr>
          <p:cNvPr id="8" name="Rectangular Callout 7"/>
          <p:cNvSpPr/>
          <p:nvPr/>
        </p:nvSpPr>
        <p:spPr>
          <a:xfrm>
            <a:off x="3932262" y="2751752"/>
            <a:ext cx="1708557" cy="582877"/>
          </a:xfrm>
          <a:prstGeom prst="wedgeRectCallout">
            <a:avLst>
              <a:gd name="adj1" fmla="val -119945"/>
              <a:gd name="adj2" fmla="val 114884"/>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white"/>
                </a:solidFill>
                <a:effectLst/>
                <a:uLnTx/>
                <a:uFillTx/>
              </a:rPr>
              <a:t>AVG Vertex execution time</a:t>
            </a:r>
          </a:p>
        </p:txBody>
      </p:sp>
      <p:sp>
        <p:nvSpPr>
          <p:cNvPr id="9" name="Rectangular Callout 8"/>
          <p:cNvSpPr/>
          <p:nvPr/>
        </p:nvSpPr>
        <p:spPr>
          <a:xfrm>
            <a:off x="4023701" y="4471226"/>
            <a:ext cx="1708557" cy="582877"/>
          </a:xfrm>
          <a:prstGeom prst="wedgeRectCallout">
            <a:avLst>
              <a:gd name="adj1" fmla="val -70675"/>
              <a:gd name="adj2" fmla="val -82779"/>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white"/>
                </a:solidFill>
                <a:effectLst/>
                <a:uLnTx/>
                <a:uFillTx/>
              </a:rPr>
              <a:t>4.3B rows</a:t>
            </a:r>
          </a:p>
        </p:txBody>
      </p:sp>
      <p:sp>
        <p:nvSpPr>
          <p:cNvPr id="10" name="Rectangular Callout 9"/>
          <p:cNvSpPr/>
          <p:nvPr/>
        </p:nvSpPr>
        <p:spPr>
          <a:xfrm>
            <a:off x="853620" y="5669932"/>
            <a:ext cx="1615618" cy="582877"/>
          </a:xfrm>
          <a:prstGeom prst="wedgeRectCallout">
            <a:avLst>
              <a:gd name="adj1" fmla="val -14222"/>
              <a:gd name="adj2" fmla="val -179969"/>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white"/>
                </a:solidFill>
                <a:effectLst/>
                <a:uLnTx/>
                <a:uFillTx/>
              </a:rPr>
              <a:t>Data Read &amp; Written</a:t>
            </a:r>
          </a:p>
        </p:txBody>
      </p:sp>
      <p:pic>
        <p:nvPicPr>
          <p:cNvPr id="11" name="Picture 10"/>
          <p:cNvPicPr>
            <a:picLocks noChangeAspect="1"/>
          </p:cNvPicPr>
          <p:nvPr/>
        </p:nvPicPr>
        <p:blipFill>
          <a:blip r:embed="rId4"/>
          <a:stretch>
            <a:fillRect/>
          </a:stretch>
        </p:blipFill>
        <p:spPr>
          <a:xfrm>
            <a:off x="6408307" y="2526480"/>
            <a:ext cx="3744401" cy="2472379"/>
          </a:xfrm>
          <a:prstGeom prst="rect">
            <a:avLst/>
          </a:prstGeom>
          <a:ln>
            <a:noFill/>
          </a:ln>
          <a:effectLst>
            <a:outerShdw blurRad="292100" dist="139700" dir="2700000" algn="tl" rotWithShape="0">
              <a:srgbClr val="333333">
                <a:alpha val="65000"/>
              </a:srgbClr>
            </a:outerShdw>
          </a:effectLst>
        </p:spPr>
      </p:pic>
      <p:sp>
        <p:nvSpPr>
          <p:cNvPr id="12" name="Rectangular Callout 7"/>
          <p:cNvSpPr/>
          <p:nvPr/>
        </p:nvSpPr>
        <p:spPr>
          <a:xfrm>
            <a:off x="8961407" y="1125102"/>
            <a:ext cx="3011532" cy="582877"/>
          </a:xfrm>
          <a:prstGeom prst="wedgeRectCallout">
            <a:avLst>
              <a:gd name="adj1" fmla="val -19251"/>
              <a:gd name="adj2" fmla="val 201463"/>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white"/>
                </a:solidFill>
                <a:effectLst/>
                <a:uLnTx/>
                <a:uFillTx/>
              </a:rPr>
              <a:t>A vertex failed … but was retried automatically</a:t>
            </a:r>
          </a:p>
        </p:txBody>
      </p:sp>
      <p:sp>
        <p:nvSpPr>
          <p:cNvPr id="13" name="Rectangular Callout 9"/>
          <p:cNvSpPr/>
          <p:nvPr/>
        </p:nvSpPr>
        <p:spPr>
          <a:xfrm>
            <a:off x="7970837" y="5326062"/>
            <a:ext cx="3011532" cy="582877"/>
          </a:xfrm>
          <a:prstGeom prst="wedgeRectCallout">
            <a:avLst>
              <a:gd name="adj1" fmla="val -26110"/>
              <a:gd name="adj2" fmla="val -117301"/>
            </a:avLst>
          </a:prstGeom>
          <a:solidFill>
            <a:srgbClr val="FE5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prstClr val="white"/>
                </a:solidFill>
                <a:effectLst/>
                <a:uLnTx/>
                <a:uFillTx/>
              </a:rPr>
              <a:t>Overall Stage Completed Successfully</a:t>
            </a:r>
          </a:p>
        </p:txBody>
      </p:sp>
    </p:spTree>
    <p:extLst>
      <p:ext uri="{BB962C8B-B14F-4D97-AF65-F5344CB8AC3E}">
        <p14:creationId xmlns:p14="http://schemas.microsoft.com/office/powerpoint/2010/main" val="296988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20" y="194292"/>
            <a:ext cx="3262445" cy="1513687"/>
          </a:xfrm>
        </p:spPr>
        <p:txBody>
          <a:bodyPr>
            <a:normAutofit/>
          </a:bodyPr>
          <a:lstStyle/>
          <a:p>
            <a:pPr algn="ctr"/>
            <a:r>
              <a:rPr lang="en-US" sz="2800" dirty="0"/>
              <a:t>Relationships between vertexes</a:t>
            </a:r>
          </a:p>
        </p:txBody>
      </p:sp>
      <p:sp>
        <p:nvSpPr>
          <p:cNvPr id="5" name="Rectangle 4"/>
          <p:cNvSpPr/>
          <p:nvPr/>
        </p:nvSpPr>
        <p:spPr>
          <a:xfrm>
            <a:off x="385" y="2576662"/>
            <a:ext cx="3581399" cy="64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rPr>
              <a:t>The output of one vertex is the input of another one in a dependent stage</a:t>
            </a:r>
          </a:p>
        </p:txBody>
      </p:sp>
      <p:grpSp>
        <p:nvGrpSpPr>
          <p:cNvPr id="115" name="Group 114"/>
          <p:cNvGrpSpPr/>
          <p:nvPr/>
        </p:nvGrpSpPr>
        <p:grpSpPr>
          <a:xfrm>
            <a:off x="365696" y="3421062"/>
            <a:ext cx="2743200" cy="1542269"/>
            <a:chOff x="2006182" y="3451254"/>
            <a:chExt cx="2743200" cy="1542269"/>
          </a:xfrm>
        </p:grpSpPr>
        <p:sp>
          <p:nvSpPr>
            <p:cNvPr id="118" name="Rectangle 44"/>
            <p:cNvSpPr>
              <a:spLocks noChangeArrowheads="1"/>
            </p:cNvSpPr>
            <p:nvPr/>
          </p:nvSpPr>
          <p:spPr bwMode="auto">
            <a:xfrm>
              <a:off x="2006182" y="3451254"/>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19" name="Rectangle 44"/>
            <p:cNvSpPr>
              <a:spLocks noChangeArrowheads="1"/>
            </p:cNvSpPr>
            <p:nvPr/>
          </p:nvSpPr>
          <p:spPr bwMode="auto">
            <a:xfrm>
              <a:off x="2796090" y="4030662"/>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0" name="Rectangle 44"/>
            <p:cNvSpPr>
              <a:spLocks noChangeArrowheads="1"/>
            </p:cNvSpPr>
            <p:nvPr/>
          </p:nvSpPr>
          <p:spPr bwMode="auto">
            <a:xfrm>
              <a:off x="3079282" y="4627763"/>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1" name="Rectangle 36"/>
            <p:cNvSpPr>
              <a:spLocks noChangeArrowheads="1"/>
            </p:cNvSpPr>
            <p:nvPr/>
          </p:nvSpPr>
          <p:spPr bwMode="auto">
            <a:xfrm>
              <a:off x="314633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2" name="Rectangle 41"/>
            <p:cNvSpPr>
              <a:spLocks noChangeArrowheads="1"/>
            </p:cNvSpPr>
            <p:nvPr/>
          </p:nvSpPr>
          <p:spPr bwMode="auto">
            <a:xfrm>
              <a:off x="287970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3" name="Rectangle 42"/>
            <p:cNvSpPr>
              <a:spLocks noChangeArrowheads="1"/>
            </p:cNvSpPr>
            <p:nvPr/>
          </p:nvSpPr>
          <p:spPr bwMode="auto">
            <a:xfrm>
              <a:off x="2613068" y="3531376"/>
              <a:ext cx="182880" cy="184709"/>
            </a:xfrm>
            <a:prstGeom prst="rect">
              <a:avLst/>
            </a:prstGeom>
            <a:solidFill>
              <a:schemeClr val="bg1"/>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4" name="Rectangle 43"/>
            <p:cNvSpPr>
              <a:spLocks noChangeArrowheads="1"/>
            </p:cNvSpPr>
            <p:nvPr/>
          </p:nvSpPr>
          <p:spPr bwMode="auto">
            <a:xfrm>
              <a:off x="234643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5" name="Rectangle 44"/>
            <p:cNvSpPr>
              <a:spLocks noChangeArrowheads="1"/>
            </p:cNvSpPr>
            <p:nvPr/>
          </p:nvSpPr>
          <p:spPr bwMode="auto">
            <a:xfrm>
              <a:off x="207979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6" name="Rectangle 41"/>
            <p:cNvSpPr>
              <a:spLocks noChangeArrowheads="1"/>
            </p:cNvSpPr>
            <p:nvPr/>
          </p:nvSpPr>
          <p:spPr bwMode="auto">
            <a:xfrm>
              <a:off x="421287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7" name="Rectangle 42"/>
            <p:cNvSpPr>
              <a:spLocks noChangeArrowheads="1"/>
            </p:cNvSpPr>
            <p:nvPr/>
          </p:nvSpPr>
          <p:spPr bwMode="auto">
            <a:xfrm>
              <a:off x="394624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8" name="Rectangle 43"/>
            <p:cNvSpPr>
              <a:spLocks noChangeArrowheads="1"/>
            </p:cNvSpPr>
            <p:nvPr/>
          </p:nvSpPr>
          <p:spPr bwMode="auto">
            <a:xfrm>
              <a:off x="367960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29" name="Rectangle 44"/>
            <p:cNvSpPr>
              <a:spLocks noChangeArrowheads="1"/>
            </p:cNvSpPr>
            <p:nvPr/>
          </p:nvSpPr>
          <p:spPr bwMode="auto">
            <a:xfrm>
              <a:off x="341297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0" name="Rectangle 44"/>
            <p:cNvSpPr>
              <a:spLocks noChangeArrowheads="1"/>
            </p:cNvSpPr>
            <p:nvPr/>
          </p:nvSpPr>
          <p:spPr bwMode="auto">
            <a:xfrm>
              <a:off x="4479514"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nvGrpSpPr>
            <p:cNvPr id="131" name="Group 130"/>
            <p:cNvGrpSpPr/>
            <p:nvPr/>
          </p:nvGrpSpPr>
          <p:grpSpPr>
            <a:xfrm>
              <a:off x="2886390" y="4122102"/>
              <a:ext cx="982785" cy="182880"/>
              <a:chOff x="6232630" y="5402262"/>
              <a:chExt cx="982785" cy="182880"/>
            </a:xfrm>
          </p:grpSpPr>
          <p:sp>
            <p:nvSpPr>
              <p:cNvPr id="139"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40"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41" name="Rectangle 43"/>
              <p:cNvSpPr>
                <a:spLocks noChangeArrowheads="1"/>
              </p:cNvSpPr>
              <p:nvPr/>
            </p:nvSpPr>
            <p:spPr bwMode="auto">
              <a:xfrm>
                <a:off x="6499265" y="5402262"/>
                <a:ext cx="182880" cy="182880"/>
              </a:xfrm>
              <a:prstGeom prst="rect">
                <a:avLst/>
              </a:prstGeom>
              <a:solidFill>
                <a:schemeClr val="bg1"/>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42"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grpSp>
          <p:nvGrpSpPr>
            <p:cNvPr id="132" name="Group 131"/>
            <p:cNvGrpSpPr/>
            <p:nvPr/>
          </p:nvGrpSpPr>
          <p:grpSpPr>
            <a:xfrm>
              <a:off x="3153024" y="4719203"/>
              <a:ext cx="449516" cy="182880"/>
              <a:chOff x="8365710" y="5402262"/>
              <a:chExt cx="449516" cy="182880"/>
            </a:xfrm>
          </p:grpSpPr>
          <p:sp>
            <p:nvSpPr>
              <p:cNvPr id="137" name="Rectangle 41"/>
              <p:cNvSpPr>
                <a:spLocks noChangeArrowheads="1"/>
              </p:cNvSpPr>
              <p:nvPr/>
            </p:nvSpPr>
            <p:spPr bwMode="auto">
              <a:xfrm>
                <a:off x="836571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38"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cxnSp>
          <p:nvCxnSpPr>
            <p:cNvPr id="133" name="Straight Arrow Connector 132"/>
            <p:cNvCxnSpPr>
              <a:stCxn id="118" idx="2"/>
              <a:endCxn id="119" idx="0"/>
            </p:cNvCxnSpPr>
            <p:nvPr/>
          </p:nvCxnSpPr>
          <p:spPr>
            <a:xfrm>
              <a:off x="3377782" y="3817014"/>
              <a:ext cx="1" cy="2136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19" idx="2"/>
              <a:endCxn id="120" idx="0"/>
            </p:cNvCxnSpPr>
            <p:nvPr/>
          </p:nvCxnSpPr>
          <p:spPr>
            <a:xfrm flipH="1">
              <a:off x="3377782" y="4396422"/>
              <a:ext cx="1" cy="2313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 name="Straight Connector 5"/>
          <p:cNvCxnSpPr>
            <a:stCxn id="123" idx="2"/>
            <a:endCxn id="141" idx="0"/>
          </p:cNvCxnSpPr>
          <p:nvPr/>
        </p:nvCxnSpPr>
        <p:spPr>
          <a:xfrm>
            <a:off x="1064022" y="3685893"/>
            <a:ext cx="539957" cy="406017"/>
          </a:xfrm>
          <a:prstGeom prst="line">
            <a:avLst/>
          </a:prstGeom>
          <a:ln w="28575">
            <a:solidFill>
              <a:srgbClr val="E74B3C"/>
            </a:solidFill>
          </a:ln>
        </p:spPr>
        <p:style>
          <a:lnRef idx="1">
            <a:schemeClr val="accent1"/>
          </a:lnRef>
          <a:fillRef idx="0">
            <a:schemeClr val="accent1"/>
          </a:fillRef>
          <a:effectRef idx="0">
            <a:schemeClr val="accent1"/>
          </a:effectRef>
          <a:fontRef idx="minor">
            <a:schemeClr val="tx1"/>
          </a:fontRef>
        </p:style>
      </p:cxnSp>
      <p:sp>
        <p:nvSpPr>
          <p:cNvPr id="7" name="Arrow: Chevron 6"/>
          <p:cNvSpPr/>
          <p:nvPr/>
        </p:nvSpPr>
        <p:spPr>
          <a:xfrm>
            <a:off x="3390066" y="1306654"/>
            <a:ext cx="956787" cy="4832911"/>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Rectangle 146"/>
          <p:cNvSpPr/>
          <p:nvPr/>
        </p:nvSpPr>
        <p:spPr>
          <a:xfrm>
            <a:off x="7864139" y="754092"/>
            <a:ext cx="3581399" cy="64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rPr>
              <a:t>Dependent stages can start even if their antecedent stages are still running</a:t>
            </a:r>
          </a:p>
        </p:txBody>
      </p:sp>
      <p:grpSp>
        <p:nvGrpSpPr>
          <p:cNvPr id="148" name="Group 147"/>
          <p:cNvGrpSpPr/>
          <p:nvPr/>
        </p:nvGrpSpPr>
        <p:grpSpPr>
          <a:xfrm>
            <a:off x="4754748" y="754092"/>
            <a:ext cx="2743200" cy="1542269"/>
            <a:chOff x="2006182" y="3451254"/>
            <a:chExt cx="2743200" cy="1542269"/>
          </a:xfrm>
        </p:grpSpPr>
        <p:sp>
          <p:nvSpPr>
            <p:cNvPr id="151" name="Rectangle 44"/>
            <p:cNvSpPr>
              <a:spLocks noChangeArrowheads="1"/>
            </p:cNvSpPr>
            <p:nvPr/>
          </p:nvSpPr>
          <p:spPr bwMode="auto">
            <a:xfrm>
              <a:off x="2006182" y="3451254"/>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52" name="Rectangle 44"/>
            <p:cNvSpPr>
              <a:spLocks noChangeArrowheads="1"/>
            </p:cNvSpPr>
            <p:nvPr/>
          </p:nvSpPr>
          <p:spPr bwMode="auto">
            <a:xfrm>
              <a:off x="2796090" y="4030662"/>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07" name="Rectangle 44"/>
            <p:cNvSpPr>
              <a:spLocks noChangeArrowheads="1"/>
            </p:cNvSpPr>
            <p:nvPr/>
          </p:nvSpPr>
          <p:spPr bwMode="auto">
            <a:xfrm>
              <a:off x="3079282" y="4627763"/>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2" name="Rectangle 36"/>
            <p:cNvSpPr>
              <a:spLocks noChangeArrowheads="1"/>
            </p:cNvSpPr>
            <p:nvPr/>
          </p:nvSpPr>
          <p:spPr bwMode="auto">
            <a:xfrm>
              <a:off x="3146338" y="3531376"/>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3" name="Rectangle 41"/>
            <p:cNvSpPr>
              <a:spLocks noChangeArrowheads="1"/>
            </p:cNvSpPr>
            <p:nvPr/>
          </p:nvSpPr>
          <p:spPr bwMode="auto">
            <a:xfrm>
              <a:off x="2879703" y="3531376"/>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4" name="Rectangle 42"/>
            <p:cNvSpPr>
              <a:spLocks noChangeArrowheads="1"/>
            </p:cNvSpPr>
            <p:nvPr/>
          </p:nvSpPr>
          <p:spPr bwMode="auto">
            <a:xfrm>
              <a:off x="261306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5" name="Rectangle 43"/>
            <p:cNvSpPr>
              <a:spLocks noChangeArrowheads="1"/>
            </p:cNvSpPr>
            <p:nvPr/>
          </p:nvSpPr>
          <p:spPr bwMode="auto">
            <a:xfrm>
              <a:off x="2346433"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6" name="Rectangle 44"/>
            <p:cNvSpPr>
              <a:spLocks noChangeArrowheads="1"/>
            </p:cNvSpPr>
            <p:nvPr/>
          </p:nvSpPr>
          <p:spPr bwMode="auto">
            <a:xfrm>
              <a:off x="2079798" y="3531376"/>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7" name="Rectangle 41"/>
            <p:cNvSpPr>
              <a:spLocks noChangeArrowheads="1"/>
            </p:cNvSpPr>
            <p:nvPr/>
          </p:nvSpPr>
          <p:spPr bwMode="auto">
            <a:xfrm>
              <a:off x="421287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8" name="Rectangle 42"/>
            <p:cNvSpPr>
              <a:spLocks noChangeArrowheads="1"/>
            </p:cNvSpPr>
            <p:nvPr/>
          </p:nvSpPr>
          <p:spPr bwMode="auto">
            <a:xfrm>
              <a:off x="394624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69" name="Rectangle 43"/>
            <p:cNvSpPr>
              <a:spLocks noChangeArrowheads="1"/>
            </p:cNvSpPr>
            <p:nvPr/>
          </p:nvSpPr>
          <p:spPr bwMode="auto">
            <a:xfrm>
              <a:off x="367960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70" name="Rectangle 44"/>
            <p:cNvSpPr>
              <a:spLocks noChangeArrowheads="1"/>
            </p:cNvSpPr>
            <p:nvPr/>
          </p:nvSpPr>
          <p:spPr bwMode="auto">
            <a:xfrm>
              <a:off x="341297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71" name="Rectangle 44"/>
            <p:cNvSpPr>
              <a:spLocks noChangeArrowheads="1"/>
            </p:cNvSpPr>
            <p:nvPr/>
          </p:nvSpPr>
          <p:spPr bwMode="auto">
            <a:xfrm>
              <a:off x="4479514"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nvGrpSpPr>
            <p:cNvPr id="272" name="Group 271"/>
            <p:cNvGrpSpPr/>
            <p:nvPr/>
          </p:nvGrpSpPr>
          <p:grpSpPr>
            <a:xfrm>
              <a:off x="2886390" y="4122102"/>
              <a:ext cx="982785" cy="182880"/>
              <a:chOff x="6232630" y="5402262"/>
              <a:chExt cx="982785" cy="182880"/>
            </a:xfrm>
          </p:grpSpPr>
          <p:sp>
            <p:nvSpPr>
              <p:cNvPr id="280"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81" name="Rectangle 42"/>
              <p:cNvSpPr>
                <a:spLocks noChangeArrowheads="1"/>
              </p:cNvSpPr>
              <p:nvPr/>
            </p:nvSpPr>
            <p:spPr bwMode="auto">
              <a:xfrm>
                <a:off x="6765900" y="5402262"/>
                <a:ext cx="182880" cy="18288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82" name="Rectangle 43"/>
              <p:cNvSpPr>
                <a:spLocks noChangeArrowheads="1"/>
              </p:cNvSpPr>
              <p:nvPr/>
            </p:nvSpPr>
            <p:spPr bwMode="auto">
              <a:xfrm>
                <a:off x="6499265" y="5402262"/>
                <a:ext cx="182880" cy="18288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83" name="Rectangle 44"/>
              <p:cNvSpPr>
                <a:spLocks noChangeArrowheads="1"/>
              </p:cNvSpPr>
              <p:nvPr/>
            </p:nvSpPr>
            <p:spPr bwMode="auto">
              <a:xfrm>
                <a:off x="6232630" y="5402262"/>
                <a:ext cx="182880" cy="18288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grpSp>
          <p:nvGrpSpPr>
            <p:cNvPr id="273" name="Group 272"/>
            <p:cNvGrpSpPr/>
            <p:nvPr/>
          </p:nvGrpSpPr>
          <p:grpSpPr>
            <a:xfrm>
              <a:off x="3153024" y="4719203"/>
              <a:ext cx="449516" cy="182880"/>
              <a:chOff x="8365710" y="5402262"/>
              <a:chExt cx="449516" cy="182880"/>
            </a:xfrm>
          </p:grpSpPr>
          <p:sp>
            <p:nvSpPr>
              <p:cNvPr id="278" name="Rectangle 41"/>
              <p:cNvSpPr>
                <a:spLocks noChangeArrowheads="1"/>
              </p:cNvSpPr>
              <p:nvPr/>
            </p:nvSpPr>
            <p:spPr bwMode="auto">
              <a:xfrm>
                <a:off x="836571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79"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cxnSp>
          <p:nvCxnSpPr>
            <p:cNvPr id="274" name="Straight Arrow Connector 273"/>
            <p:cNvCxnSpPr>
              <a:stCxn id="151" idx="2"/>
              <a:endCxn id="152" idx="0"/>
            </p:cNvCxnSpPr>
            <p:nvPr/>
          </p:nvCxnSpPr>
          <p:spPr>
            <a:xfrm>
              <a:off x="3377782" y="3817014"/>
              <a:ext cx="1" cy="2136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a:stCxn id="152" idx="2"/>
              <a:endCxn id="207" idx="0"/>
            </p:cNvCxnSpPr>
            <p:nvPr/>
          </p:nvCxnSpPr>
          <p:spPr>
            <a:xfrm flipH="1">
              <a:off x="3377782" y="4396422"/>
              <a:ext cx="1" cy="2313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3" name="Rectangle 342"/>
          <p:cNvSpPr/>
          <p:nvPr/>
        </p:nvSpPr>
        <p:spPr>
          <a:xfrm>
            <a:off x="7864140" y="3094928"/>
            <a:ext cx="3581399" cy="64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23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rPr>
              <a:t>CRITICAL PATH</a:t>
            </a:r>
            <a:endParaRPr lang="en-US" kern="0" dirty="0">
              <a:solidFill>
                <a:schemeClr val="tx1"/>
              </a:solidFill>
              <a:latin typeface="+mj-lt"/>
            </a:endParaRPr>
          </a:p>
          <a:p>
            <a:pPr marL="0" marR="0" lvl="0" indent="0" defTabSz="91423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rPr>
              <a:t>The longest dependency chain of vertexes. </a:t>
            </a:r>
            <a:r>
              <a:rPr kumimoji="0" lang="en-US" sz="1800" b="0" i="0" u="none" strike="noStrike" kern="0" cap="none" spc="0" normalizeH="0" baseline="0" noProof="0" dirty="0">
                <a:ln>
                  <a:noFill/>
                </a:ln>
                <a:solidFill>
                  <a:srgbClr val="FF0000"/>
                </a:solidFill>
                <a:effectLst/>
                <a:uLnTx/>
                <a:uFillTx/>
                <a:latin typeface="+mj-lt"/>
              </a:rPr>
              <a:t>(there’s always one)</a:t>
            </a:r>
          </a:p>
        </p:txBody>
      </p:sp>
      <p:grpSp>
        <p:nvGrpSpPr>
          <p:cNvPr id="8" name="Group 7"/>
          <p:cNvGrpSpPr/>
          <p:nvPr/>
        </p:nvGrpSpPr>
        <p:grpSpPr>
          <a:xfrm>
            <a:off x="4828706" y="2960822"/>
            <a:ext cx="2743200" cy="1542269"/>
            <a:chOff x="4828706" y="2960822"/>
            <a:chExt cx="2743200" cy="1542269"/>
          </a:xfrm>
        </p:grpSpPr>
        <p:grpSp>
          <p:nvGrpSpPr>
            <p:cNvPr id="344" name="Group 343"/>
            <p:cNvGrpSpPr/>
            <p:nvPr/>
          </p:nvGrpSpPr>
          <p:grpSpPr>
            <a:xfrm>
              <a:off x="4828706" y="2960822"/>
              <a:ext cx="2743200" cy="1542269"/>
              <a:chOff x="2006182" y="3451254"/>
              <a:chExt cx="2743200" cy="1542269"/>
            </a:xfrm>
          </p:grpSpPr>
          <p:sp>
            <p:nvSpPr>
              <p:cNvPr id="346" name="Rectangle 44"/>
              <p:cNvSpPr>
                <a:spLocks noChangeArrowheads="1"/>
              </p:cNvSpPr>
              <p:nvPr/>
            </p:nvSpPr>
            <p:spPr bwMode="auto">
              <a:xfrm>
                <a:off x="2006182" y="3451254"/>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47" name="Rectangle 44"/>
              <p:cNvSpPr>
                <a:spLocks noChangeArrowheads="1"/>
              </p:cNvSpPr>
              <p:nvPr/>
            </p:nvSpPr>
            <p:spPr bwMode="auto">
              <a:xfrm>
                <a:off x="2796090" y="4030662"/>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48" name="Rectangle 44"/>
              <p:cNvSpPr>
                <a:spLocks noChangeArrowheads="1"/>
              </p:cNvSpPr>
              <p:nvPr/>
            </p:nvSpPr>
            <p:spPr bwMode="auto">
              <a:xfrm>
                <a:off x="3079282" y="4627763"/>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49" name="Rectangle 36"/>
              <p:cNvSpPr>
                <a:spLocks noChangeArrowheads="1"/>
              </p:cNvSpPr>
              <p:nvPr/>
            </p:nvSpPr>
            <p:spPr bwMode="auto">
              <a:xfrm>
                <a:off x="314633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0" name="Rectangle 41"/>
              <p:cNvSpPr>
                <a:spLocks noChangeArrowheads="1"/>
              </p:cNvSpPr>
              <p:nvPr/>
            </p:nvSpPr>
            <p:spPr bwMode="auto">
              <a:xfrm>
                <a:off x="287970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1" name="Rectangle 42"/>
              <p:cNvSpPr>
                <a:spLocks noChangeArrowheads="1"/>
              </p:cNvSpPr>
              <p:nvPr/>
            </p:nvSpPr>
            <p:spPr bwMode="auto">
              <a:xfrm>
                <a:off x="2613068" y="3531376"/>
                <a:ext cx="182880" cy="184709"/>
              </a:xfrm>
              <a:prstGeom prst="rect">
                <a:avLst/>
              </a:prstGeom>
              <a:solidFill>
                <a:schemeClr val="bg1"/>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2" name="Rectangle 43"/>
              <p:cNvSpPr>
                <a:spLocks noChangeArrowheads="1"/>
              </p:cNvSpPr>
              <p:nvPr/>
            </p:nvSpPr>
            <p:spPr bwMode="auto">
              <a:xfrm>
                <a:off x="234643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3" name="Rectangle 44"/>
              <p:cNvSpPr>
                <a:spLocks noChangeArrowheads="1"/>
              </p:cNvSpPr>
              <p:nvPr/>
            </p:nvSpPr>
            <p:spPr bwMode="auto">
              <a:xfrm>
                <a:off x="207979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4" name="Rectangle 41"/>
              <p:cNvSpPr>
                <a:spLocks noChangeArrowheads="1"/>
              </p:cNvSpPr>
              <p:nvPr/>
            </p:nvSpPr>
            <p:spPr bwMode="auto">
              <a:xfrm>
                <a:off x="421287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5" name="Rectangle 42"/>
              <p:cNvSpPr>
                <a:spLocks noChangeArrowheads="1"/>
              </p:cNvSpPr>
              <p:nvPr/>
            </p:nvSpPr>
            <p:spPr bwMode="auto">
              <a:xfrm>
                <a:off x="394624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6" name="Rectangle 43"/>
              <p:cNvSpPr>
                <a:spLocks noChangeArrowheads="1"/>
              </p:cNvSpPr>
              <p:nvPr/>
            </p:nvSpPr>
            <p:spPr bwMode="auto">
              <a:xfrm>
                <a:off x="367960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7" name="Rectangle 44"/>
              <p:cNvSpPr>
                <a:spLocks noChangeArrowheads="1"/>
              </p:cNvSpPr>
              <p:nvPr/>
            </p:nvSpPr>
            <p:spPr bwMode="auto">
              <a:xfrm>
                <a:off x="341297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58" name="Rectangle 44"/>
              <p:cNvSpPr>
                <a:spLocks noChangeArrowheads="1"/>
              </p:cNvSpPr>
              <p:nvPr/>
            </p:nvSpPr>
            <p:spPr bwMode="auto">
              <a:xfrm>
                <a:off x="4479514"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nvGrpSpPr>
              <p:cNvPr id="359" name="Group 358"/>
              <p:cNvGrpSpPr/>
              <p:nvPr/>
            </p:nvGrpSpPr>
            <p:grpSpPr>
              <a:xfrm>
                <a:off x="2886390" y="4122102"/>
                <a:ext cx="982785" cy="182880"/>
                <a:chOff x="6232630" y="5402262"/>
                <a:chExt cx="982785" cy="182880"/>
              </a:xfrm>
            </p:grpSpPr>
            <p:sp>
              <p:nvSpPr>
                <p:cNvPr id="367"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68"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69" name="Rectangle 43"/>
                <p:cNvSpPr>
                  <a:spLocks noChangeArrowheads="1"/>
                </p:cNvSpPr>
                <p:nvPr/>
              </p:nvSpPr>
              <p:spPr bwMode="auto">
                <a:xfrm>
                  <a:off x="6499265" y="5402262"/>
                  <a:ext cx="182880" cy="182880"/>
                </a:xfrm>
                <a:prstGeom prst="rect">
                  <a:avLst/>
                </a:prstGeom>
                <a:solidFill>
                  <a:schemeClr val="bg1"/>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70"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grpSp>
            <p:nvGrpSpPr>
              <p:cNvPr id="360" name="Group 359"/>
              <p:cNvGrpSpPr/>
              <p:nvPr/>
            </p:nvGrpSpPr>
            <p:grpSpPr>
              <a:xfrm>
                <a:off x="3153024" y="4719203"/>
                <a:ext cx="449516" cy="182880"/>
                <a:chOff x="8365710" y="5402262"/>
                <a:chExt cx="449516" cy="182880"/>
              </a:xfrm>
            </p:grpSpPr>
            <p:sp>
              <p:nvSpPr>
                <p:cNvPr id="365" name="Rectangle 41"/>
                <p:cNvSpPr>
                  <a:spLocks noChangeArrowheads="1"/>
                </p:cNvSpPr>
                <p:nvPr/>
              </p:nvSpPr>
              <p:spPr bwMode="auto">
                <a:xfrm>
                  <a:off x="8365710" y="5402262"/>
                  <a:ext cx="182880" cy="182880"/>
                </a:xfrm>
                <a:prstGeom prst="rect">
                  <a:avLst/>
                </a:prstGeom>
                <a:solidFill>
                  <a:schemeClr val="bg1"/>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66"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cxnSp>
            <p:nvCxnSpPr>
              <p:cNvPr id="361" name="Straight Arrow Connector 360"/>
              <p:cNvCxnSpPr>
                <a:stCxn id="346" idx="2"/>
                <a:endCxn id="347" idx="0"/>
              </p:cNvCxnSpPr>
              <p:nvPr/>
            </p:nvCxnSpPr>
            <p:spPr>
              <a:xfrm>
                <a:off x="3377782" y="3817014"/>
                <a:ext cx="1" cy="2136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2" name="Straight Arrow Connector 361"/>
              <p:cNvCxnSpPr>
                <a:stCxn id="347" idx="2"/>
                <a:endCxn id="348" idx="0"/>
              </p:cNvCxnSpPr>
              <p:nvPr/>
            </p:nvCxnSpPr>
            <p:spPr>
              <a:xfrm flipH="1">
                <a:off x="3377782" y="4396422"/>
                <a:ext cx="1" cy="2313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1" name="Straight Connector 370"/>
            <p:cNvCxnSpPr>
              <a:stCxn id="351" idx="2"/>
              <a:endCxn id="369" idx="0"/>
            </p:cNvCxnSpPr>
            <p:nvPr/>
          </p:nvCxnSpPr>
          <p:spPr>
            <a:xfrm>
              <a:off x="5527032" y="3225653"/>
              <a:ext cx="539957" cy="406017"/>
            </a:xfrm>
            <a:prstGeom prst="line">
              <a:avLst/>
            </a:prstGeom>
            <a:ln w="28575">
              <a:solidFill>
                <a:srgbClr val="E74B3C"/>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a:stCxn id="369" idx="2"/>
              <a:endCxn id="365" idx="0"/>
            </p:cNvCxnSpPr>
            <p:nvPr/>
          </p:nvCxnSpPr>
          <p:spPr>
            <a:xfrm flipH="1">
              <a:off x="6066988" y="3814550"/>
              <a:ext cx="1" cy="414221"/>
            </a:xfrm>
            <a:prstGeom prst="line">
              <a:avLst/>
            </a:prstGeom>
            <a:ln w="28575">
              <a:solidFill>
                <a:srgbClr val="E74B3C"/>
              </a:solidFill>
            </a:ln>
          </p:spPr>
          <p:style>
            <a:lnRef idx="1">
              <a:schemeClr val="accent1"/>
            </a:lnRef>
            <a:fillRef idx="0">
              <a:schemeClr val="accent1"/>
            </a:fillRef>
            <a:effectRef idx="0">
              <a:schemeClr val="accent1"/>
            </a:effectRef>
            <a:fontRef idx="minor">
              <a:schemeClr val="tx1"/>
            </a:fontRef>
          </p:style>
        </p:cxnSp>
      </p:grpSp>
      <p:sp>
        <p:nvSpPr>
          <p:cNvPr id="182" name="Rectangle 181"/>
          <p:cNvSpPr/>
          <p:nvPr/>
        </p:nvSpPr>
        <p:spPr>
          <a:xfrm>
            <a:off x="7883179" y="5121098"/>
            <a:ext cx="3581399" cy="1316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237" eaLnBrk="1" fontAlgn="auto" latinLnBrk="0" hangingPunct="1">
              <a:lnSpc>
                <a:spcPct val="100000"/>
              </a:lnSpc>
              <a:spcBef>
                <a:spcPts val="0"/>
              </a:spcBef>
              <a:spcAft>
                <a:spcPts val="0"/>
              </a:spcAft>
              <a:buClrTx/>
              <a:buSzTx/>
              <a:buFontTx/>
              <a:buNone/>
              <a:tabLst/>
              <a:defRPr/>
            </a:pPr>
            <a:r>
              <a:rPr lang="en-US" kern="0" noProof="0" dirty="0">
                <a:solidFill>
                  <a:schemeClr val="tx1"/>
                </a:solidFill>
                <a:latin typeface="+mj-lt"/>
              </a:rPr>
              <a:t>VERTEX DETERMINISM</a:t>
            </a:r>
            <a:br>
              <a:rPr lang="en-US" kern="0" noProof="0" dirty="0">
                <a:solidFill>
                  <a:schemeClr val="tx1"/>
                </a:solidFill>
                <a:latin typeface="+mj-lt"/>
              </a:rPr>
            </a:br>
            <a:r>
              <a:rPr lang="en-US" kern="0" noProof="0" dirty="0">
                <a:solidFill>
                  <a:schemeClr val="tx1"/>
                </a:solidFill>
                <a:latin typeface="+mj-lt"/>
              </a:rPr>
              <a:t>If the query needs to regenerate input data for a vertex, earlier vertexes can be rerun </a:t>
            </a:r>
            <a:endParaRPr kumimoji="0" lang="en-US" sz="1800" b="0" i="0" u="none" strike="noStrike" kern="0" cap="none" spc="0" normalizeH="0" baseline="0" noProof="0" dirty="0">
              <a:ln>
                <a:noFill/>
              </a:ln>
              <a:solidFill>
                <a:schemeClr val="tx1"/>
              </a:solidFill>
              <a:effectLst/>
              <a:uLnTx/>
              <a:uFillTx/>
              <a:latin typeface="+mj-lt"/>
            </a:endParaRPr>
          </a:p>
        </p:txBody>
      </p:sp>
      <p:grpSp>
        <p:nvGrpSpPr>
          <p:cNvPr id="183" name="Group 182"/>
          <p:cNvGrpSpPr/>
          <p:nvPr/>
        </p:nvGrpSpPr>
        <p:grpSpPr>
          <a:xfrm>
            <a:off x="4847745" y="4986992"/>
            <a:ext cx="2743200" cy="1542269"/>
            <a:chOff x="4828706" y="2960822"/>
            <a:chExt cx="2743200" cy="1542269"/>
          </a:xfrm>
        </p:grpSpPr>
        <p:grpSp>
          <p:nvGrpSpPr>
            <p:cNvPr id="184" name="Group 183"/>
            <p:cNvGrpSpPr/>
            <p:nvPr/>
          </p:nvGrpSpPr>
          <p:grpSpPr>
            <a:xfrm>
              <a:off x="4828706" y="2960822"/>
              <a:ext cx="2743200" cy="1542269"/>
              <a:chOff x="2006182" y="3451254"/>
              <a:chExt cx="2743200" cy="1542269"/>
            </a:xfrm>
          </p:grpSpPr>
          <p:sp>
            <p:nvSpPr>
              <p:cNvPr id="188" name="Rectangle 44"/>
              <p:cNvSpPr>
                <a:spLocks noChangeArrowheads="1"/>
              </p:cNvSpPr>
              <p:nvPr/>
            </p:nvSpPr>
            <p:spPr bwMode="auto">
              <a:xfrm>
                <a:off x="2006182" y="3451254"/>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89" name="Rectangle 44"/>
              <p:cNvSpPr>
                <a:spLocks noChangeArrowheads="1"/>
              </p:cNvSpPr>
              <p:nvPr/>
            </p:nvSpPr>
            <p:spPr bwMode="auto">
              <a:xfrm>
                <a:off x="2796090" y="4030662"/>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90" name="Rectangle 44"/>
              <p:cNvSpPr>
                <a:spLocks noChangeArrowheads="1"/>
              </p:cNvSpPr>
              <p:nvPr/>
            </p:nvSpPr>
            <p:spPr bwMode="auto">
              <a:xfrm>
                <a:off x="3079282" y="4627763"/>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91" name="Rectangle 36"/>
              <p:cNvSpPr>
                <a:spLocks noChangeArrowheads="1"/>
              </p:cNvSpPr>
              <p:nvPr/>
            </p:nvSpPr>
            <p:spPr bwMode="auto">
              <a:xfrm>
                <a:off x="314633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92" name="Rectangle 41"/>
              <p:cNvSpPr>
                <a:spLocks noChangeArrowheads="1"/>
              </p:cNvSpPr>
              <p:nvPr/>
            </p:nvSpPr>
            <p:spPr bwMode="auto">
              <a:xfrm>
                <a:off x="287970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93" name="Rectangle 42"/>
              <p:cNvSpPr>
                <a:spLocks noChangeArrowheads="1"/>
              </p:cNvSpPr>
              <p:nvPr/>
            </p:nvSpPr>
            <p:spPr bwMode="auto">
              <a:xfrm>
                <a:off x="2613068" y="3531376"/>
                <a:ext cx="182880" cy="184709"/>
              </a:xfrm>
              <a:prstGeom prst="rect">
                <a:avLst/>
              </a:prstGeom>
              <a:solidFill>
                <a:srgbClr val="00B0F0"/>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94" name="Rectangle 43"/>
              <p:cNvSpPr>
                <a:spLocks noChangeArrowheads="1"/>
              </p:cNvSpPr>
              <p:nvPr/>
            </p:nvSpPr>
            <p:spPr bwMode="auto">
              <a:xfrm>
                <a:off x="234643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95" name="Rectangle 44"/>
              <p:cNvSpPr>
                <a:spLocks noChangeArrowheads="1"/>
              </p:cNvSpPr>
              <p:nvPr/>
            </p:nvSpPr>
            <p:spPr bwMode="auto">
              <a:xfrm>
                <a:off x="207979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96" name="Rectangle 41"/>
              <p:cNvSpPr>
                <a:spLocks noChangeArrowheads="1"/>
              </p:cNvSpPr>
              <p:nvPr/>
            </p:nvSpPr>
            <p:spPr bwMode="auto">
              <a:xfrm>
                <a:off x="421287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97" name="Rectangle 42"/>
              <p:cNvSpPr>
                <a:spLocks noChangeArrowheads="1"/>
              </p:cNvSpPr>
              <p:nvPr/>
            </p:nvSpPr>
            <p:spPr bwMode="auto">
              <a:xfrm>
                <a:off x="394624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98" name="Rectangle 43"/>
              <p:cNvSpPr>
                <a:spLocks noChangeArrowheads="1"/>
              </p:cNvSpPr>
              <p:nvPr/>
            </p:nvSpPr>
            <p:spPr bwMode="auto">
              <a:xfrm>
                <a:off x="3679608"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99" name="Rectangle 44"/>
              <p:cNvSpPr>
                <a:spLocks noChangeArrowheads="1"/>
              </p:cNvSpPr>
              <p:nvPr/>
            </p:nvSpPr>
            <p:spPr bwMode="auto">
              <a:xfrm>
                <a:off x="3412973"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00" name="Rectangle 44"/>
              <p:cNvSpPr>
                <a:spLocks noChangeArrowheads="1"/>
              </p:cNvSpPr>
              <p:nvPr/>
            </p:nvSpPr>
            <p:spPr bwMode="auto">
              <a:xfrm>
                <a:off x="4479514" y="3531376"/>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nvGrpSpPr>
              <p:cNvPr id="201" name="Group 200"/>
              <p:cNvGrpSpPr/>
              <p:nvPr/>
            </p:nvGrpSpPr>
            <p:grpSpPr>
              <a:xfrm>
                <a:off x="2886390" y="4122102"/>
                <a:ext cx="982785" cy="182880"/>
                <a:chOff x="6232630" y="5402262"/>
                <a:chExt cx="982785" cy="182880"/>
              </a:xfrm>
            </p:grpSpPr>
            <p:sp>
              <p:nvSpPr>
                <p:cNvPr id="210"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11"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12" name="Rectangle 43"/>
                <p:cNvSpPr>
                  <a:spLocks noChangeArrowheads="1"/>
                </p:cNvSpPr>
                <p:nvPr/>
              </p:nvSpPr>
              <p:spPr bwMode="auto">
                <a:xfrm>
                  <a:off x="6499265" y="5402262"/>
                  <a:ext cx="182880" cy="182880"/>
                </a:xfrm>
                <a:prstGeom prst="rect">
                  <a:avLst/>
                </a:prstGeom>
                <a:solidFill>
                  <a:srgbClr val="00B0F0"/>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13"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grpSp>
            <p:nvGrpSpPr>
              <p:cNvPr id="202" name="Group 201"/>
              <p:cNvGrpSpPr/>
              <p:nvPr/>
            </p:nvGrpSpPr>
            <p:grpSpPr>
              <a:xfrm>
                <a:off x="3153024" y="4719203"/>
                <a:ext cx="449516" cy="182880"/>
                <a:chOff x="8365710" y="5402262"/>
                <a:chExt cx="449516" cy="182880"/>
              </a:xfrm>
            </p:grpSpPr>
            <p:sp>
              <p:nvSpPr>
                <p:cNvPr id="208" name="Rectangle 41"/>
                <p:cNvSpPr>
                  <a:spLocks noChangeArrowheads="1"/>
                </p:cNvSpPr>
                <p:nvPr/>
              </p:nvSpPr>
              <p:spPr bwMode="auto">
                <a:xfrm>
                  <a:off x="8365710" y="5402262"/>
                  <a:ext cx="182880" cy="182880"/>
                </a:xfrm>
                <a:prstGeom prst="rect">
                  <a:avLst/>
                </a:prstGeom>
                <a:solidFill>
                  <a:srgbClr val="FFC000"/>
                </a:solidFill>
                <a:ln w="28575">
                  <a:solidFill>
                    <a:srgbClr val="E74B3C"/>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09"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cxnSp>
            <p:nvCxnSpPr>
              <p:cNvPr id="203" name="Straight Arrow Connector 202"/>
              <p:cNvCxnSpPr>
                <a:stCxn id="188" idx="2"/>
                <a:endCxn id="189" idx="0"/>
              </p:cNvCxnSpPr>
              <p:nvPr/>
            </p:nvCxnSpPr>
            <p:spPr>
              <a:xfrm>
                <a:off x="3377782" y="3817014"/>
                <a:ext cx="1" cy="2136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189" idx="2"/>
                <a:endCxn id="190" idx="0"/>
              </p:cNvCxnSpPr>
              <p:nvPr/>
            </p:nvCxnSpPr>
            <p:spPr>
              <a:xfrm flipH="1">
                <a:off x="3377782" y="4396422"/>
                <a:ext cx="1" cy="2313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5" name="Straight Connector 184"/>
            <p:cNvCxnSpPr>
              <a:stCxn id="193" idx="2"/>
              <a:endCxn id="212" idx="0"/>
            </p:cNvCxnSpPr>
            <p:nvPr/>
          </p:nvCxnSpPr>
          <p:spPr>
            <a:xfrm>
              <a:off x="5527032" y="3225653"/>
              <a:ext cx="539957" cy="406017"/>
            </a:xfrm>
            <a:prstGeom prst="line">
              <a:avLst/>
            </a:prstGeom>
            <a:ln w="28575">
              <a:solidFill>
                <a:srgbClr val="E74B3C"/>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212" idx="2"/>
              <a:endCxn id="208" idx="0"/>
            </p:cNvCxnSpPr>
            <p:nvPr/>
          </p:nvCxnSpPr>
          <p:spPr>
            <a:xfrm flipH="1">
              <a:off x="6066988" y="3814550"/>
              <a:ext cx="1" cy="414221"/>
            </a:xfrm>
            <a:prstGeom prst="line">
              <a:avLst/>
            </a:prstGeom>
            <a:ln w="28575">
              <a:solidFill>
                <a:srgbClr val="E74B3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2134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t>Vertex Allocation</a:t>
            </a:r>
          </a:p>
        </p:txBody>
      </p:sp>
      <p:sp>
        <p:nvSpPr>
          <p:cNvPr id="3" name="Content Placeholder 2"/>
          <p:cNvSpPr>
            <a:spLocks noGrp="1"/>
          </p:cNvSpPr>
          <p:nvPr>
            <p:ph idx="1"/>
          </p:nvPr>
        </p:nvSpPr>
        <p:spPr>
          <a:xfrm>
            <a:off x="183562" y="1861969"/>
            <a:ext cx="12047836" cy="4549679"/>
          </a:xfrm>
        </p:spPr>
        <p:txBody>
          <a:bodyPr>
            <a:normAutofit fontScale="92500" lnSpcReduction="20000"/>
          </a:bodyPr>
          <a:lstStyle/>
          <a:p>
            <a:pPr defTabSz="777149">
              <a:lnSpc>
                <a:spcPct val="100000"/>
              </a:lnSpc>
              <a:spcBef>
                <a:spcPts val="0"/>
              </a:spcBef>
            </a:pPr>
            <a:r>
              <a:rPr lang="en-US" b="1" dirty="0"/>
              <a:t>Not directly controllable</a:t>
            </a:r>
          </a:p>
          <a:p>
            <a:pPr defTabSz="777149">
              <a:lnSpc>
                <a:spcPct val="100000"/>
              </a:lnSpc>
              <a:spcBef>
                <a:spcPts val="0"/>
              </a:spcBef>
            </a:pPr>
            <a:r>
              <a:rPr lang="en-US" b="1" dirty="0"/>
              <a:t>INFLUENCED BY</a:t>
            </a:r>
          </a:p>
          <a:p>
            <a:pPr lvl="1" defTabSz="777149">
              <a:lnSpc>
                <a:spcPct val="100000"/>
              </a:lnSpc>
              <a:spcBef>
                <a:spcPts val="0"/>
              </a:spcBef>
            </a:pPr>
            <a:r>
              <a:rPr lang="en-US" b="1" dirty="0"/>
              <a:t>Input Data</a:t>
            </a:r>
          </a:p>
          <a:p>
            <a:pPr lvl="2" defTabSz="777149">
              <a:lnSpc>
                <a:spcPct val="100000"/>
              </a:lnSpc>
              <a:spcBef>
                <a:spcPts val="0"/>
              </a:spcBef>
            </a:pPr>
            <a:r>
              <a:rPr lang="en-US" dirty="0"/>
              <a:t>Number of Partitions</a:t>
            </a:r>
          </a:p>
          <a:p>
            <a:pPr lvl="2" defTabSz="777149">
              <a:lnSpc>
                <a:spcPct val="100000"/>
              </a:lnSpc>
              <a:spcBef>
                <a:spcPts val="0"/>
              </a:spcBef>
            </a:pPr>
            <a:r>
              <a:rPr lang="en-US" dirty="0"/>
              <a:t>How data is distributed in the partitions</a:t>
            </a:r>
          </a:p>
          <a:p>
            <a:pPr lvl="1" defTabSz="777149">
              <a:lnSpc>
                <a:spcPct val="100000"/>
              </a:lnSpc>
              <a:spcBef>
                <a:spcPts val="0"/>
              </a:spcBef>
            </a:pPr>
            <a:r>
              <a:rPr lang="en-US" b="1" dirty="0"/>
              <a:t>Nature of the operation</a:t>
            </a:r>
          </a:p>
          <a:p>
            <a:pPr lvl="2" defTabSz="777149">
              <a:lnSpc>
                <a:spcPct val="100000"/>
              </a:lnSpc>
              <a:spcBef>
                <a:spcPts val="0"/>
              </a:spcBef>
            </a:pPr>
            <a:r>
              <a:rPr lang="en-US" dirty="0"/>
              <a:t>ORDER BY might use a single vertex</a:t>
            </a:r>
          </a:p>
          <a:p>
            <a:pPr lvl="2" defTabSz="777149">
              <a:lnSpc>
                <a:spcPct val="100000"/>
              </a:lnSpc>
              <a:spcBef>
                <a:spcPts val="0"/>
              </a:spcBef>
            </a:pPr>
            <a:r>
              <a:rPr lang="en-US" dirty="0"/>
              <a:t>REDUCE on COL</a:t>
            </a:r>
          </a:p>
          <a:p>
            <a:pPr lvl="3" defTabSz="777149">
              <a:lnSpc>
                <a:spcPct val="100000"/>
              </a:lnSpc>
              <a:spcBef>
                <a:spcPts val="0"/>
              </a:spcBef>
            </a:pPr>
            <a:r>
              <a:rPr lang="en-US" dirty="0"/>
              <a:t>Normally Get at most 1 vertex per partition</a:t>
            </a:r>
          </a:p>
          <a:p>
            <a:pPr lvl="3" defTabSz="777149">
              <a:lnSpc>
                <a:spcPct val="100000"/>
              </a:lnSpc>
              <a:spcBef>
                <a:spcPts val="0"/>
              </a:spcBef>
            </a:pPr>
            <a:r>
              <a:rPr lang="en-US" dirty="0"/>
              <a:t>A vertex might receive more than one partition (optimizer pushes more work to single vertex)</a:t>
            </a:r>
          </a:p>
          <a:p>
            <a:pPr lvl="3" defTabSz="777149">
              <a:lnSpc>
                <a:spcPct val="100000"/>
              </a:lnSpc>
              <a:spcBef>
                <a:spcPts val="0"/>
              </a:spcBef>
            </a:pPr>
            <a:r>
              <a:rPr lang="en-US" dirty="0"/>
              <a:t>A recursive reducer where the partition is big might result in more vertexes per partition</a:t>
            </a:r>
          </a:p>
          <a:p>
            <a:pPr lvl="1" defTabSz="777149">
              <a:lnSpc>
                <a:spcPct val="100000"/>
              </a:lnSpc>
              <a:spcBef>
                <a:spcPts val="0"/>
              </a:spcBef>
            </a:pPr>
            <a:r>
              <a:rPr lang="en-US" b="1" dirty="0"/>
              <a:t>U-SQL Data Hints</a:t>
            </a:r>
          </a:p>
          <a:p>
            <a:pPr lvl="2" defTabSz="777149">
              <a:lnSpc>
                <a:spcPct val="100000"/>
              </a:lnSpc>
              <a:spcBef>
                <a:spcPts val="0"/>
              </a:spcBef>
            </a:pPr>
            <a:r>
              <a:rPr lang="en-US" dirty="0"/>
              <a:t>OPTION ( SKEWFACTOR( col ) = 0.5 )</a:t>
            </a:r>
          </a:p>
          <a:p>
            <a:pPr lvl="2" defTabSz="777149">
              <a:lnSpc>
                <a:spcPct val="100000"/>
              </a:lnSpc>
              <a:spcBef>
                <a:spcPts val="0"/>
              </a:spcBef>
            </a:pPr>
            <a:r>
              <a:rPr lang="en-US" dirty="0"/>
              <a:t>OPTION( ROWCOUNT = 500 )</a:t>
            </a:r>
          </a:p>
          <a:p>
            <a:pPr lvl="2" defTabSz="777149">
              <a:lnSpc>
                <a:spcPct val="100000"/>
              </a:lnSpc>
              <a:spcBef>
                <a:spcPts val="0"/>
              </a:spcBef>
            </a:pPr>
            <a:r>
              <a:rPr lang="en-US" u="sng" dirty="0"/>
              <a:t>Etc..</a:t>
            </a:r>
          </a:p>
          <a:p>
            <a:pPr lvl="1" defTabSz="777149">
              <a:lnSpc>
                <a:spcPct val="100000"/>
              </a:lnSpc>
              <a:spcBef>
                <a:spcPts val="0"/>
              </a:spcBef>
            </a:pPr>
            <a:r>
              <a:rPr lang="en-US" b="1" dirty="0"/>
              <a:t>Tradeoff between over and under partitioning</a:t>
            </a:r>
          </a:p>
        </p:txBody>
      </p:sp>
    </p:spTree>
    <p:extLst>
      <p:ext uri="{BB962C8B-B14F-4D97-AF65-F5344CB8AC3E}">
        <p14:creationId xmlns:p14="http://schemas.microsoft.com/office/powerpoint/2010/main" val="223601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lang="en-US" sz="5609" dirty="0">
                <a:solidFill>
                  <a:schemeClr val="bg1"/>
                </a:solidFill>
              </a:rPr>
              <a:t>“Views” (Tools)</a:t>
            </a:r>
            <a:endParaRPr kumimoji="0" lang="en-US" sz="5609"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207770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Rectangle 2"/>
          <p:cNvSpPr/>
          <p:nvPr/>
        </p:nvSpPr>
        <p:spPr>
          <a:xfrm>
            <a:off x="1057356" y="2690899"/>
            <a:ext cx="2651731" cy="32582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idx="4294967295"/>
          </p:nvPr>
        </p:nvSpPr>
        <p:spPr>
          <a:xfrm>
            <a:off x="1" y="193675"/>
            <a:ext cx="5847221" cy="1514475"/>
          </a:xfrm>
        </p:spPr>
        <p:txBody>
          <a:bodyPr>
            <a:normAutofit/>
          </a:bodyPr>
          <a:lstStyle/>
          <a:p>
            <a:pPr algn="ctr"/>
            <a:r>
              <a:rPr lang="en-US" sz="4000" dirty="0">
                <a:solidFill>
                  <a:schemeClr val="bg1"/>
                </a:solidFill>
              </a:rPr>
              <a:t>Views of a U-SQL Job</a:t>
            </a:r>
          </a:p>
        </p:txBody>
      </p:sp>
      <p:sp>
        <p:nvSpPr>
          <p:cNvPr id="6" name="Right Arrow 5"/>
          <p:cNvSpPr/>
          <p:nvPr/>
        </p:nvSpPr>
        <p:spPr bwMode="auto">
          <a:xfrm>
            <a:off x="4206579" y="3734884"/>
            <a:ext cx="762000" cy="838081"/>
          </a:xfrm>
          <a:prstGeom prst="rightArrow">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06"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Light"/>
            </a:endParaRPr>
          </a:p>
        </p:txBody>
      </p:sp>
      <p:pic>
        <p:nvPicPr>
          <p:cNvPr id="7" name="Picture 6"/>
          <p:cNvPicPr>
            <a:picLocks noChangeAspect="1"/>
          </p:cNvPicPr>
          <p:nvPr/>
        </p:nvPicPr>
        <p:blipFill>
          <a:blip r:embed="rId3"/>
          <a:stretch>
            <a:fillRect/>
          </a:stretch>
        </p:blipFill>
        <p:spPr>
          <a:xfrm>
            <a:off x="5637132" y="2449431"/>
            <a:ext cx="2164419" cy="4010709"/>
          </a:xfrm>
          <a:prstGeom prst="rect">
            <a:avLst/>
          </a:prstGeom>
        </p:spPr>
      </p:pic>
      <p:grpSp>
        <p:nvGrpSpPr>
          <p:cNvPr id="9" name="Group 8"/>
          <p:cNvGrpSpPr/>
          <p:nvPr/>
        </p:nvGrpSpPr>
        <p:grpSpPr>
          <a:xfrm>
            <a:off x="1975234" y="2875653"/>
            <a:ext cx="815974" cy="843615"/>
            <a:chOff x="655637" y="3077674"/>
            <a:chExt cx="815974" cy="843615"/>
          </a:xfrm>
          <a:solidFill>
            <a:schemeClr val="bg1"/>
          </a:solidFill>
        </p:grpSpPr>
        <p:sp>
          <p:nvSpPr>
            <p:cNvPr id="10" name="Freeform 5"/>
            <p:cNvSpPr>
              <a:spLocks noEditPoints="1"/>
            </p:cNvSpPr>
            <p:nvPr/>
          </p:nvSpPr>
          <p:spPr bwMode="auto">
            <a:xfrm>
              <a:off x="655637" y="3077674"/>
              <a:ext cx="815974" cy="843615"/>
            </a:xfrm>
            <a:custGeom>
              <a:avLst/>
              <a:gdLst>
                <a:gd name="T0" fmla="*/ 567 w 4309"/>
                <a:gd name="T1" fmla="*/ 1 h 4456"/>
                <a:gd name="T2" fmla="*/ 478 w 4309"/>
                <a:gd name="T3" fmla="*/ 12 h 4456"/>
                <a:gd name="T4" fmla="*/ 393 w 4309"/>
                <a:gd name="T5" fmla="*/ 36 h 4456"/>
                <a:gd name="T6" fmla="*/ 265 w 4309"/>
                <a:gd name="T7" fmla="*/ 103 h 4456"/>
                <a:gd name="T8" fmla="*/ 137 w 4309"/>
                <a:gd name="T9" fmla="*/ 219 h 4456"/>
                <a:gd name="T10" fmla="*/ 48 w 4309"/>
                <a:gd name="T11" fmla="*/ 365 h 4456"/>
                <a:gd name="T12" fmla="*/ 20 w 4309"/>
                <a:gd name="T13" fmla="*/ 448 h 4456"/>
                <a:gd name="T14" fmla="*/ 4 w 4309"/>
                <a:gd name="T15" fmla="*/ 535 h 4456"/>
                <a:gd name="T16" fmla="*/ 0 w 4309"/>
                <a:gd name="T17" fmla="*/ 3863 h 4456"/>
                <a:gd name="T18" fmla="*/ 7 w 4309"/>
                <a:gd name="T19" fmla="*/ 3955 h 4456"/>
                <a:gd name="T20" fmla="*/ 28 w 4309"/>
                <a:gd name="T21" fmla="*/ 4041 h 4456"/>
                <a:gd name="T22" fmla="*/ 73 w 4309"/>
                <a:gd name="T23" fmla="*/ 4148 h 4456"/>
                <a:gd name="T24" fmla="*/ 177 w 4309"/>
                <a:gd name="T25" fmla="*/ 4284 h 4456"/>
                <a:gd name="T26" fmla="*/ 314 w 4309"/>
                <a:gd name="T27" fmla="*/ 4385 h 4456"/>
                <a:gd name="T28" fmla="*/ 448 w 4309"/>
                <a:gd name="T29" fmla="*/ 4439 h 4456"/>
                <a:gd name="T30" fmla="*/ 536 w 4309"/>
                <a:gd name="T31" fmla="*/ 4453 h 4456"/>
                <a:gd name="T32" fmla="*/ 3714 w 4309"/>
                <a:gd name="T33" fmla="*/ 4456 h 4456"/>
                <a:gd name="T34" fmla="*/ 3804 w 4309"/>
                <a:gd name="T35" fmla="*/ 4449 h 4456"/>
                <a:gd name="T36" fmla="*/ 3890 w 4309"/>
                <a:gd name="T37" fmla="*/ 4431 h 4456"/>
                <a:gd name="T38" fmla="*/ 4046 w 4309"/>
                <a:gd name="T39" fmla="*/ 4356 h 4456"/>
                <a:gd name="T40" fmla="*/ 4172 w 4309"/>
                <a:gd name="T41" fmla="*/ 4243 h 4456"/>
                <a:gd name="T42" fmla="*/ 4261 w 4309"/>
                <a:gd name="T43" fmla="*/ 4096 h 4456"/>
                <a:gd name="T44" fmla="*/ 4291 w 4309"/>
                <a:gd name="T45" fmla="*/ 4013 h 4456"/>
                <a:gd name="T46" fmla="*/ 4307 w 4309"/>
                <a:gd name="T47" fmla="*/ 3924 h 4456"/>
                <a:gd name="T48" fmla="*/ 4309 w 4309"/>
                <a:gd name="T49" fmla="*/ 888 h 4456"/>
                <a:gd name="T50" fmla="*/ 3714 w 4309"/>
                <a:gd name="T51" fmla="*/ 4101 h 4456"/>
                <a:gd name="T52" fmla="*/ 551 w 4309"/>
                <a:gd name="T53" fmla="*/ 4096 h 4456"/>
                <a:gd name="T54" fmla="*/ 487 w 4309"/>
                <a:gd name="T55" fmla="*/ 4073 h 4456"/>
                <a:gd name="T56" fmla="*/ 434 w 4309"/>
                <a:gd name="T57" fmla="*/ 4032 h 4456"/>
                <a:gd name="T58" fmla="*/ 394 w 4309"/>
                <a:gd name="T59" fmla="*/ 3977 h 4456"/>
                <a:gd name="T60" fmla="*/ 371 w 4309"/>
                <a:gd name="T61" fmla="*/ 3912 h 4456"/>
                <a:gd name="T62" fmla="*/ 366 w 4309"/>
                <a:gd name="T63" fmla="*/ 595 h 4456"/>
                <a:gd name="T64" fmla="*/ 377 w 4309"/>
                <a:gd name="T65" fmla="*/ 527 h 4456"/>
                <a:gd name="T66" fmla="*/ 406 w 4309"/>
                <a:gd name="T67" fmla="*/ 465 h 4456"/>
                <a:gd name="T68" fmla="*/ 450 w 4309"/>
                <a:gd name="T69" fmla="*/ 417 h 4456"/>
                <a:gd name="T70" fmla="*/ 507 w 4309"/>
                <a:gd name="T71" fmla="*/ 383 h 4456"/>
                <a:gd name="T72" fmla="*/ 574 w 4309"/>
                <a:gd name="T73" fmla="*/ 365 h 4456"/>
                <a:gd name="T74" fmla="*/ 3223 w 4309"/>
                <a:gd name="T75" fmla="*/ 1101 h 4456"/>
                <a:gd name="T76" fmla="*/ 3943 w 4309"/>
                <a:gd name="T77" fmla="*/ 3888 h 4456"/>
                <a:gd name="T78" fmla="*/ 3926 w 4309"/>
                <a:gd name="T79" fmla="*/ 3957 h 4456"/>
                <a:gd name="T80" fmla="*/ 3891 w 4309"/>
                <a:gd name="T81" fmla="*/ 4016 h 4456"/>
                <a:gd name="T82" fmla="*/ 3844 w 4309"/>
                <a:gd name="T83" fmla="*/ 4061 h 4456"/>
                <a:gd name="T84" fmla="*/ 3782 w 4309"/>
                <a:gd name="T85" fmla="*/ 4091 h 4456"/>
                <a:gd name="T86" fmla="*/ 3714 w 4309"/>
                <a:gd name="T87" fmla="*/ 4101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09" h="4456">
                  <a:moveTo>
                    <a:pt x="3412" y="0"/>
                  </a:moveTo>
                  <a:lnTo>
                    <a:pt x="596" y="0"/>
                  </a:lnTo>
                  <a:lnTo>
                    <a:pt x="567" y="1"/>
                  </a:lnTo>
                  <a:lnTo>
                    <a:pt x="536" y="3"/>
                  </a:lnTo>
                  <a:lnTo>
                    <a:pt x="507" y="7"/>
                  </a:lnTo>
                  <a:lnTo>
                    <a:pt x="478" y="12"/>
                  </a:lnTo>
                  <a:lnTo>
                    <a:pt x="448" y="19"/>
                  </a:lnTo>
                  <a:lnTo>
                    <a:pt x="421" y="27"/>
                  </a:lnTo>
                  <a:lnTo>
                    <a:pt x="393" y="36"/>
                  </a:lnTo>
                  <a:lnTo>
                    <a:pt x="366" y="48"/>
                  </a:lnTo>
                  <a:lnTo>
                    <a:pt x="314" y="72"/>
                  </a:lnTo>
                  <a:lnTo>
                    <a:pt x="265" y="103"/>
                  </a:lnTo>
                  <a:lnTo>
                    <a:pt x="220" y="137"/>
                  </a:lnTo>
                  <a:lnTo>
                    <a:pt x="177" y="176"/>
                  </a:lnTo>
                  <a:lnTo>
                    <a:pt x="137" y="219"/>
                  </a:lnTo>
                  <a:lnTo>
                    <a:pt x="104" y="264"/>
                  </a:lnTo>
                  <a:lnTo>
                    <a:pt x="73" y="313"/>
                  </a:lnTo>
                  <a:lnTo>
                    <a:pt x="48" y="365"/>
                  </a:lnTo>
                  <a:lnTo>
                    <a:pt x="37" y="392"/>
                  </a:lnTo>
                  <a:lnTo>
                    <a:pt x="28" y="420"/>
                  </a:lnTo>
                  <a:lnTo>
                    <a:pt x="20" y="448"/>
                  </a:lnTo>
                  <a:lnTo>
                    <a:pt x="12" y="476"/>
                  </a:lnTo>
                  <a:lnTo>
                    <a:pt x="7" y="505"/>
                  </a:lnTo>
                  <a:lnTo>
                    <a:pt x="4" y="535"/>
                  </a:lnTo>
                  <a:lnTo>
                    <a:pt x="1" y="565"/>
                  </a:lnTo>
                  <a:lnTo>
                    <a:pt x="0" y="595"/>
                  </a:lnTo>
                  <a:lnTo>
                    <a:pt x="0" y="3863"/>
                  </a:lnTo>
                  <a:lnTo>
                    <a:pt x="1" y="3893"/>
                  </a:lnTo>
                  <a:lnTo>
                    <a:pt x="4" y="3924"/>
                  </a:lnTo>
                  <a:lnTo>
                    <a:pt x="7" y="3955"/>
                  </a:lnTo>
                  <a:lnTo>
                    <a:pt x="12" y="3984"/>
                  </a:lnTo>
                  <a:lnTo>
                    <a:pt x="20" y="4013"/>
                  </a:lnTo>
                  <a:lnTo>
                    <a:pt x="28" y="4041"/>
                  </a:lnTo>
                  <a:lnTo>
                    <a:pt x="37" y="4069"/>
                  </a:lnTo>
                  <a:lnTo>
                    <a:pt x="48" y="4096"/>
                  </a:lnTo>
                  <a:lnTo>
                    <a:pt x="73" y="4148"/>
                  </a:lnTo>
                  <a:lnTo>
                    <a:pt x="104" y="4196"/>
                  </a:lnTo>
                  <a:lnTo>
                    <a:pt x="137" y="4243"/>
                  </a:lnTo>
                  <a:lnTo>
                    <a:pt x="177" y="4284"/>
                  </a:lnTo>
                  <a:lnTo>
                    <a:pt x="220" y="4323"/>
                  </a:lnTo>
                  <a:lnTo>
                    <a:pt x="265" y="4356"/>
                  </a:lnTo>
                  <a:lnTo>
                    <a:pt x="314" y="4385"/>
                  </a:lnTo>
                  <a:lnTo>
                    <a:pt x="366" y="4411"/>
                  </a:lnTo>
                  <a:lnTo>
                    <a:pt x="421" y="4431"/>
                  </a:lnTo>
                  <a:lnTo>
                    <a:pt x="448" y="4439"/>
                  </a:lnTo>
                  <a:lnTo>
                    <a:pt x="478" y="4444"/>
                  </a:lnTo>
                  <a:lnTo>
                    <a:pt x="507" y="4449"/>
                  </a:lnTo>
                  <a:lnTo>
                    <a:pt x="536" y="4453"/>
                  </a:lnTo>
                  <a:lnTo>
                    <a:pt x="567" y="4456"/>
                  </a:lnTo>
                  <a:lnTo>
                    <a:pt x="596" y="4456"/>
                  </a:lnTo>
                  <a:lnTo>
                    <a:pt x="3714" y="4456"/>
                  </a:lnTo>
                  <a:lnTo>
                    <a:pt x="3745" y="4456"/>
                  </a:lnTo>
                  <a:lnTo>
                    <a:pt x="3774" y="4453"/>
                  </a:lnTo>
                  <a:lnTo>
                    <a:pt x="3804" y="4449"/>
                  </a:lnTo>
                  <a:lnTo>
                    <a:pt x="3833" y="4444"/>
                  </a:lnTo>
                  <a:lnTo>
                    <a:pt x="3862" y="4439"/>
                  </a:lnTo>
                  <a:lnTo>
                    <a:pt x="3890" y="4431"/>
                  </a:lnTo>
                  <a:lnTo>
                    <a:pt x="3945" y="4411"/>
                  </a:lnTo>
                  <a:lnTo>
                    <a:pt x="3997" y="4385"/>
                  </a:lnTo>
                  <a:lnTo>
                    <a:pt x="4046" y="4356"/>
                  </a:lnTo>
                  <a:lnTo>
                    <a:pt x="4091" y="4323"/>
                  </a:lnTo>
                  <a:lnTo>
                    <a:pt x="4134" y="4284"/>
                  </a:lnTo>
                  <a:lnTo>
                    <a:pt x="4172" y="4243"/>
                  </a:lnTo>
                  <a:lnTo>
                    <a:pt x="4207" y="4196"/>
                  </a:lnTo>
                  <a:lnTo>
                    <a:pt x="4236" y="4148"/>
                  </a:lnTo>
                  <a:lnTo>
                    <a:pt x="4261" y="4096"/>
                  </a:lnTo>
                  <a:lnTo>
                    <a:pt x="4272" y="4069"/>
                  </a:lnTo>
                  <a:lnTo>
                    <a:pt x="4283" y="4041"/>
                  </a:lnTo>
                  <a:lnTo>
                    <a:pt x="4291" y="4013"/>
                  </a:lnTo>
                  <a:lnTo>
                    <a:pt x="4297" y="3984"/>
                  </a:lnTo>
                  <a:lnTo>
                    <a:pt x="4303" y="3955"/>
                  </a:lnTo>
                  <a:lnTo>
                    <a:pt x="4307" y="3924"/>
                  </a:lnTo>
                  <a:lnTo>
                    <a:pt x="4308" y="3893"/>
                  </a:lnTo>
                  <a:lnTo>
                    <a:pt x="4309" y="3863"/>
                  </a:lnTo>
                  <a:lnTo>
                    <a:pt x="4309" y="888"/>
                  </a:lnTo>
                  <a:lnTo>
                    <a:pt x="3412" y="0"/>
                  </a:lnTo>
                  <a:lnTo>
                    <a:pt x="3412" y="0"/>
                  </a:lnTo>
                  <a:close/>
                  <a:moveTo>
                    <a:pt x="3714" y="4101"/>
                  </a:moveTo>
                  <a:lnTo>
                    <a:pt x="596" y="4101"/>
                  </a:lnTo>
                  <a:lnTo>
                    <a:pt x="574" y="4100"/>
                  </a:lnTo>
                  <a:lnTo>
                    <a:pt x="551" y="4096"/>
                  </a:lnTo>
                  <a:lnTo>
                    <a:pt x="528" y="4091"/>
                  </a:lnTo>
                  <a:lnTo>
                    <a:pt x="507" y="4083"/>
                  </a:lnTo>
                  <a:lnTo>
                    <a:pt x="487" y="4073"/>
                  </a:lnTo>
                  <a:lnTo>
                    <a:pt x="468" y="4061"/>
                  </a:lnTo>
                  <a:lnTo>
                    <a:pt x="450" y="4048"/>
                  </a:lnTo>
                  <a:lnTo>
                    <a:pt x="434" y="4032"/>
                  </a:lnTo>
                  <a:lnTo>
                    <a:pt x="419" y="4016"/>
                  </a:lnTo>
                  <a:lnTo>
                    <a:pt x="406" y="3997"/>
                  </a:lnTo>
                  <a:lnTo>
                    <a:pt x="394" y="3977"/>
                  </a:lnTo>
                  <a:lnTo>
                    <a:pt x="385" y="3957"/>
                  </a:lnTo>
                  <a:lnTo>
                    <a:pt x="377" y="3935"/>
                  </a:lnTo>
                  <a:lnTo>
                    <a:pt x="371" y="3912"/>
                  </a:lnTo>
                  <a:lnTo>
                    <a:pt x="367" y="3888"/>
                  </a:lnTo>
                  <a:lnTo>
                    <a:pt x="366" y="3863"/>
                  </a:lnTo>
                  <a:lnTo>
                    <a:pt x="366" y="595"/>
                  </a:lnTo>
                  <a:lnTo>
                    <a:pt x="367" y="571"/>
                  </a:lnTo>
                  <a:lnTo>
                    <a:pt x="371" y="548"/>
                  </a:lnTo>
                  <a:lnTo>
                    <a:pt x="377" y="527"/>
                  </a:lnTo>
                  <a:lnTo>
                    <a:pt x="385" y="505"/>
                  </a:lnTo>
                  <a:lnTo>
                    <a:pt x="394" y="485"/>
                  </a:lnTo>
                  <a:lnTo>
                    <a:pt x="406" y="465"/>
                  </a:lnTo>
                  <a:lnTo>
                    <a:pt x="419" y="448"/>
                  </a:lnTo>
                  <a:lnTo>
                    <a:pt x="434" y="432"/>
                  </a:lnTo>
                  <a:lnTo>
                    <a:pt x="450" y="417"/>
                  </a:lnTo>
                  <a:lnTo>
                    <a:pt x="468" y="404"/>
                  </a:lnTo>
                  <a:lnTo>
                    <a:pt x="487" y="392"/>
                  </a:lnTo>
                  <a:lnTo>
                    <a:pt x="507" y="383"/>
                  </a:lnTo>
                  <a:lnTo>
                    <a:pt x="528" y="375"/>
                  </a:lnTo>
                  <a:lnTo>
                    <a:pt x="551" y="369"/>
                  </a:lnTo>
                  <a:lnTo>
                    <a:pt x="574" y="365"/>
                  </a:lnTo>
                  <a:lnTo>
                    <a:pt x="596" y="364"/>
                  </a:lnTo>
                  <a:lnTo>
                    <a:pt x="3223" y="364"/>
                  </a:lnTo>
                  <a:lnTo>
                    <a:pt x="3223" y="1101"/>
                  </a:lnTo>
                  <a:lnTo>
                    <a:pt x="3945" y="1101"/>
                  </a:lnTo>
                  <a:lnTo>
                    <a:pt x="3945" y="3863"/>
                  </a:lnTo>
                  <a:lnTo>
                    <a:pt x="3943" y="3888"/>
                  </a:lnTo>
                  <a:lnTo>
                    <a:pt x="3939" y="3912"/>
                  </a:lnTo>
                  <a:lnTo>
                    <a:pt x="3934" y="3935"/>
                  </a:lnTo>
                  <a:lnTo>
                    <a:pt x="3926" y="3957"/>
                  </a:lnTo>
                  <a:lnTo>
                    <a:pt x="3917" y="3977"/>
                  </a:lnTo>
                  <a:lnTo>
                    <a:pt x="3905" y="3997"/>
                  </a:lnTo>
                  <a:lnTo>
                    <a:pt x="3891" y="4016"/>
                  </a:lnTo>
                  <a:lnTo>
                    <a:pt x="3877" y="4032"/>
                  </a:lnTo>
                  <a:lnTo>
                    <a:pt x="3861" y="4048"/>
                  </a:lnTo>
                  <a:lnTo>
                    <a:pt x="3844" y="4061"/>
                  </a:lnTo>
                  <a:lnTo>
                    <a:pt x="3824" y="4073"/>
                  </a:lnTo>
                  <a:lnTo>
                    <a:pt x="3804" y="4083"/>
                  </a:lnTo>
                  <a:lnTo>
                    <a:pt x="3782" y="4091"/>
                  </a:lnTo>
                  <a:lnTo>
                    <a:pt x="3761" y="4096"/>
                  </a:lnTo>
                  <a:lnTo>
                    <a:pt x="3738" y="4100"/>
                  </a:lnTo>
                  <a:lnTo>
                    <a:pt x="3714" y="4101"/>
                  </a:lnTo>
                  <a:lnTo>
                    <a:pt x="3714" y="4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endParaRPr>
            </a:p>
          </p:txBody>
        </p:sp>
        <p:sp>
          <p:nvSpPr>
            <p:cNvPr id="11" name="Freeform 6"/>
            <p:cNvSpPr>
              <a:spLocks/>
            </p:cNvSpPr>
            <p:nvPr/>
          </p:nvSpPr>
          <p:spPr bwMode="auto">
            <a:xfrm>
              <a:off x="945298" y="3215121"/>
              <a:ext cx="236273" cy="271865"/>
            </a:xfrm>
            <a:custGeom>
              <a:avLst/>
              <a:gdLst>
                <a:gd name="T0" fmla="*/ 1248 w 1248"/>
                <a:gd name="T1" fmla="*/ 808 h 1436"/>
                <a:gd name="T2" fmla="*/ 1242 w 1248"/>
                <a:gd name="T3" fmla="*/ 888 h 1436"/>
                <a:gd name="T4" fmla="*/ 1233 w 1248"/>
                <a:gd name="T5" fmla="*/ 962 h 1436"/>
                <a:gd name="T6" fmla="*/ 1218 w 1248"/>
                <a:gd name="T7" fmla="*/ 1030 h 1436"/>
                <a:gd name="T8" fmla="*/ 1200 w 1248"/>
                <a:gd name="T9" fmla="*/ 1093 h 1436"/>
                <a:gd name="T10" fmla="*/ 1174 w 1248"/>
                <a:gd name="T11" fmla="*/ 1150 h 1436"/>
                <a:gd name="T12" fmla="*/ 1145 w 1248"/>
                <a:gd name="T13" fmla="*/ 1204 h 1436"/>
                <a:gd name="T14" fmla="*/ 1112 w 1248"/>
                <a:gd name="T15" fmla="*/ 1250 h 1436"/>
                <a:gd name="T16" fmla="*/ 1052 w 1248"/>
                <a:gd name="T17" fmla="*/ 1310 h 1436"/>
                <a:gd name="T18" fmla="*/ 953 w 1248"/>
                <a:gd name="T19" fmla="*/ 1372 h 1436"/>
                <a:gd name="T20" fmla="*/ 834 w 1248"/>
                <a:gd name="T21" fmla="*/ 1413 h 1436"/>
                <a:gd name="T22" fmla="*/ 693 w 1248"/>
                <a:gd name="T23" fmla="*/ 1433 h 1436"/>
                <a:gd name="T24" fmla="*/ 542 w 1248"/>
                <a:gd name="T25" fmla="*/ 1433 h 1436"/>
                <a:gd name="T26" fmla="*/ 409 w 1248"/>
                <a:gd name="T27" fmla="*/ 1413 h 1436"/>
                <a:gd name="T28" fmla="*/ 295 w 1248"/>
                <a:gd name="T29" fmla="*/ 1372 h 1436"/>
                <a:gd name="T30" fmla="*/ 199 w 1248"/>
                <a:gd name="T31" fmla="*/ 1310 h 1436"/>
                <a:gd name="T32" fmla="*/ 120 w 1248"/>
                <a:gd name="T33" fmla="*/ 1228 h 1436"/>
                <a:gd name="T34" fmla="*/ 62 w 1248"/>
                <a:gd name="T35" fmla="*/ 1124 h 1436"/>
                <a:gd name="T36" fmla="*/ 23 w 1248"/>
                <a:gd name="T37" fmla="*/ 1000 h 1436"/>
                <a:gd name="T38" fmla="*/ 3 w 1248"/>
                <a:gd name="T39" fmla="*/ 854 h 1436"/>
                <a:gd name="T40" fmla="*/ 0 w 1248"/>
                <a:gd name="T41" fmla="*/ 0 h 1436"/>
                <a:gd name="T42" fmla="*/ 429 w 1248"/>
                <a:gd name="T43" fmla="*/ 790 h 1436"/>
                <a:gd name="T44" fmla="*/ 432 w 1248"/>
                <a:gd name="T45" fmla="*/ 854 h 1436"/>
                <a:gd name="T46" fmla="*/ 441 w 1248"/>
                <a:gd name="T47" fmla="*/ 910 h 1436"/>
                <a:gd name="T48" fmla="*/ 457 w 1248"/>
                <a:gd name="T49" fmla="*/ 958 h 1436"/>
                <a:gd name="T50" fmla="*/ 480 w 1248"/>
                <a:gd name="T51" fmla="*/ 1000 h 1436"/>
                <a:gd name="T52" fmla="*/ 508 w 1248"/>
                <a:gd name="T53" fmla="*/ 1032 h 1436"/>
                <a:gd name="T54" fmla="*/ 541 w 1248"/>
                <a:gd name="T55" fmla="*/ 1054 h 1436"/>
                <a:gd name="T56" fmla="*/ 581 w 1248"/>
                <a:gd name="T57" fmla="*/ 1068 h 1436"/>
                <a:gd name="T58" fmla="*/ 625 w 1248"/>
                <a:gd name="T59" fmla="*/ 1073 h 1436"/>
                <a:gd name="T60" fmla="*/ 670 w 1248"/>
                <a:gd name="T61" fmla="*/ 1068 h 1436"/>
                <a:gd name="T62" fmla="*/ 709 w 1248"/>
                <a:gd name="T63" fmla="*/ 1056 h 1436"/>
                <a:gd name="T64" fmla="*/ 742 w 1248"/>
                <a:gd name="T65" fmla="*/ 1034 h 1436"/>
                <a:gd name="T66" fmla="*/ 770 w 1248"/>
                <a:gd name="T67" fmla="*/ 1004 h 1436"/>
                <a:gd name="T68" fmla="*/ 791 w 1248"/>
                <a:gd name="T69" fmla="*/ 965 h 1436"/>
                <a:gd name="T70" fmla="*/ 807 w 1248"/>
                <a:gd name="T71" fmla="*/ 918 h 1436"/>
                <a:gd name="T72" fmla="*/ 816 w 1248"/>
                <a:gd name="T73" fmla="*/ 864 h 1436"/>
                <a:gd name="T74" fmla="*/ 819 w 1248"/>
                <a:gd name="T75" fmla="*/ 800 h 1436"/>
                <a:gd name="T76" fmla="*/ 1248 w 1248"/>
                <a:gd name="T77" fmla="*/ 0 h 1436"/>
                <a:gd name="T78" fmla="*/ 1248 w 1248"/>
                <a:gd name="T79" fmla="*/ 766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8" h="1436">
                  <a:moveTo>
                    <a:pt x="1248" y="766"/>
                  </a:moveTo>
                  <a:lnTo>
                    <a:pt x="1248" y="808"/>
                  </a:lnTo>
                  <a:lnTo>
                    <a:pt x="1246" y="849"/>
                  </a:lnTo>
                  <a:lnTo>
                    <a:pt x="1242" y="888"/>
                  </a:lnTo>
                  <a:lnTo>
                    <a:pt x="1238" y="925"/>
                  </a:lnTo>
                  <a:lnTo>
                    <a:pt x="1233" y="962"/>
                  </a:lnTo>
                  <a:lnTo>
                    <a:pt x="1226" y="997"/>
                  </a:lnTo>
                  <a:lnTo>
                    <a:pt x="1218" y="1030"/>
                  </a:lnTo>
                  <a:lnTo>
                    <a:pt x="1209" y="1062"/>
                  </a:lnTo>
                  <a:lnTo>
                    <a:pt x="1200" y="1093"/>
                  </a:lnTo>
                  <a:lnTo>
                    <a:pt x="1188" y="1122"/>
                  </a:lnTo>
                  <a:lnTo>
                    <a:pt x="1174" y="1150"/>
                  </a:lnTo>
                  <a:lnTo>
                    <a:pt x="1161" y="1178"/>
                  </a:lnTo>
                  <a:lnTo>
                    <a:pt x="1145" y="1204"/>
                  </a:lnTo>
                  <a:lnTo>
                    <a:pt x="1129" y="1228"/>
                  </a:lnTo>
                  <a:lnTo>
                    <a:pt x="1112" y="1250"/>
                  </a:lnTo>
                  <a:lnTo>
                    <a:pt x="1093" y="1272"/>
                  </a:lnTo>
                  <a:lnTo>
                    <a:pt x="1052" y="1310"/>
                  </a:lnTo>
                  <a:lnTo>
                    <a:pt x="1005" y="1344"/>
                  </a:lnTo>
                  <a:lnTo>
                    <a:pt x="953" y="1372"/>
                  </a:lnTo>
                  <a:lnTo>
                    <a:pt x="896" y="1394"/>
                  </a:lnTo>
                  <a:lnTo>
                    <a:pt x="834" y="1413"/>
                  </a:lnTo>
                  <a:lnTo>
                    <a:pt x="766" y="1426"/>
                  </a:lnTo>
                  <a:lnTo>
                    <a:pt x="693" y="1433"/>
                  </a:lnTo>
                  <a:lnTo>
                    <a:pt x="615" y="1436"/>
                  </a:lnTo>
                  <a:lnTo>
                    <a:pt x="542" y="1433"/>
                  </a:lnTo>
                  <a:lnTo>
                    <a:pt x="473" y="1426"/>
                  </a:lnTo>
                  <a:lnTo>
                    <a:pt x="409" y="1413"/>
                  </a:lnTo>
                  <a:lnTo>
                    <a:pt x="349" y="1394"/>
                  </a:lnTo>
                  <a:lnTo>
                    <a:pt x="295" y="1372"/>
                  </a:lnTo>
                  <a:lnTo>
                    <a:pt x="244" y="1344"/>
                  </a:lnTo>
                  <a:lnTo>
                    <a:pt x="199" y="1310"/>
                  </a:lnTo>
                  <a:lnTo>
                    <a:pt x="158" y="1272"/>
                  </a:lnTo>
                  <a:lnTo>
                    <a:pt x="120" y="1228"/>
                  </a:lnTo>
                  <a:lnTo>
                    <a:pt x="88" y="1178"/>
                  </a:lnTo>
                  <a:lnTo>
                    <a:pt x="62" y="1124"/>
                  </a:lnTo>
                  <a:lnTo>
                    <a:pt x="40" y="1065"/>
                  </a:lnTo>
                  <a:lnTo>
                    <a:pt x="23" y="1000"/>
                  </a:lnTo>
                  <a:lnTo>
                    <a:pt x="11" y="930"/>
                  </a:lnTo>
                  <a:lnTo>
                    <a:pt x="3" y="854"/>
                  </a:lnTo>
                  <a:lnTo>
                    <a:pt x="0" y="774"/>
                  </a:lnTo>
                  <a:lnTo>
                    <a:pt x="0" y="0"/>
                  </a:lnTo>
                  <a:lnTo>
                    <a:pt x="429" y="0"/>
                  </a:lnTo>
                  <a:lnTo>
                    <a:pt x="429" y="790"/>
                  </a:lnTo>
                  <a:lnTo>
                    <a:pt x="429" y="822"/>
                  </a:lnTo>
                  <a:lnTo>
                    <a:pt x="432" y="854"/>
                  </a:lnTo>
                  <a:lnTo>
                    <a:pt x="436" y="884"/>
                  </a:lnTo>
                  <a:lnTo>
                    <a:pt x="441" y="910"/>
                  </a:lnTo>
                  <a:lnTo>
                    <a:pt x="449" y="936"/>
                  </a:lnTo>
                  <a:lnTo>
                    <a:pt x="457" y="958"/>
                  </a:lnTo>
                  <a:lnTo>
                    <a:pt x="468" y="980"/>
                  </a:lnTo>
                  <a:lnTo>
                    <a:pt x="480" y="1000"/>
                  </a:lnTo>
                  <a:lnTo>
                    <a:pt x="493" y="1017"/>
                  </a:lnTo>
                  <a:lnTo>
                    <a:pt x="508" y="1032"/>
                  </a:lnTo>
                  <a:lnTo>
                    <a:pt x="524" y="1044"/>
                  </a:lnTo>
                  <a:lnTo>
                    <a:pt x="541" y="1054"/>
                  </a:lnTo>
                  <a:lnTo>
                    <a:pt x="559" y="1062"/>
                  </a:lnTo>
                  <a:lnTo>
                    <a:pt x="581" y="1068"/>
                  </a:lnTo>
                  <a:lnTo>
                    <a:pt x="602" y="1072"/>
                  </a:lnTo>
                  <a:lnTo>
                    <a:pt x="625" y="1073"/>
                  </a:lnTo>
                  <a:lnTo>
                    <a:pt x="647" y="1072"/>
                  </a:lnTo>
                  <a:lnTo>
                    <a:pt x="670" y="1068"/>
                  </a:lnTo>
                  <a:lnTo>
                    <a:pt x="690" y="1062"/>
                  </a:lnTo>
                  <a:lnTo>
                    <a:pt x="709" y="1056"/>
                  </a:lnTo>
                  <a:lnTo>
                    <a:pt x="726" y="1046"/>
                  </a:lnTo>
                  <a:lnTo>
                    <a:pt x="742" y="1034"/>
                  </a:lnTo>
                  <a:lnTo>
                    <a:pt x="756" y="1020"/>
                  </a:lnTo>
                  <a:lnTo>
                    <a:pt x="770" y="1004"/>
                  </a:lnTo>
                  <a:lnTo>
                    <a:pt x="782" y="985"/>
                  </a:lnTo>
                  <a:lnTo>
                    <a:pt x="791" y="965"/>
                  </a:lnTo>
                  <a:lnTo>
                    <a:pt x="800" y="942"/>
                  </a:lnTo>
                  <a:lnTo>
                    <a:pt x="807" y="918"/>
                  </a:lnTo>
                  <a:lnTo>
                    <a:pt x="812" y="892"/>
                  </a:lnTo>
                  <a:lnTo>
                    <a:pt x="816" y="864"/>
                  </a:lnTo>
                  <a:lnTo>
                    <a:pt x="819" y="833"/>
                  </a:lnTo>
                  <a:lnTo>
                    <a:pt x="819" y="800"/>
                  </a:lnTo>
                  <a:lnTo>
                    <a:pt x="819" y="0"/>
                  </a:lnTo>
                  <a:lnTo>
                    <a:pt x="1248" y="0"/>
                  </a:lnTo>
                  <a:lnTo>
                    <a:pt x="1248" y="766"/>
                  </a:lnTo>
                  <a:lnTo>
                    <a:pt x="1248"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endParaRPr>
            </a:p>
          </p:txBody>
        </p:sp>
        <p:sp>
          <p:nvSpPr>
            <p:cNvPr id="12" name="Freeform 7"/>
            <p:cNvSpPr>
              <a:spLocks/>
            </p:cNvSpPr>
            <p:nvPr/>
          </p:nvSpPr>
          <p:spPr bwMode="auto">
            <a:xfrm>
              <a:off x="793842" y="3544540"/>
              <a:ext cx="152971" cy="215069"/>
            </a:xfrm>
            <a:custGeom>
              <a:avLst/>
              <a:gdLst>
                <a:gd name="T0" fmla="*/ 803 w 806"/>
                <a:gd name="T1" fmla="*/ 837 h 1134"/>
                <a:gd name="T2" fmla="*/ 784 w 806"/>
                <a:gd name="T3" fmla="*/ 909 h 1134"/>
                <a:gd name="T4" fmla="*/ 748 w 806"/>
                <a:gd name="T5" fmla="*/ 974 h 1134"/>
                <a:gd name="T6" fmla="*/ 697 w 806"/>
                <a:gd name="T7" fmla="*/ 1029 h 1134"/>
                <a:gd name="T8" fmla="*/ 633 w 806"/>
                <a:gd name="T9" fmla="*/ 1073 h 1134"/>
                <a:gd name="T10" fmla="*/ 557 w 806"/>
                <a:gd name="T11" fmla="*/ 1105 h 1134"/>
                <a:gd name="T12" fmla="*/ 468 w 806"/>
                <a:gd name="T13" fmla="*/ 1125 h 1134"/>
                <a:gd name="T14" fmla="*/ 366 w 806"/>
                <a:gd name="T15" fmla="*/ 1134 h 1134"/>
                <a:gd name="T16" fmla="*/ 246 w 806"/>
                <a:gd name="T17" fmla="*/ 1132 h 1134"/>
                <a:gd name="T18" fmla="*/ 126 w 806"/>
                <a:gd name="T19" fmla="*/ 1112 h 1134"/>
                <a:gd name="T20" fmla="*/ 14 w 806"/>
                <a:gd name="T21" fmla="*/ 1077 h 1134"/>
                <a:gd name="T22" fmla="*/ 87 w 806"/>
                <a:gd name="T23" fmla="*/ 822 h 1134"/>
                <a:gd name="T24" fmla="*/ 207 w 806"/>
                <a:gd name="T25" fmla="*/ 872 h 1134"/>
                <a:gd name="T26" fmla="*/ 322 w 806"/>
                <a:gd name="T27" fmla="*/ 889 h 1134"/>
                <a:gd name="T28" fmla="*/ 390 w 806"/>
                <a:gd name="T29" fmla="*/ 877 h 1134"/>
                <a:gd name="T30" fmla="*/ 428 w 806"/>
                <a:gd name="T31" fmla="*/ 845 h 1134"/>
                <a:gd name="T32" fmla="*/ 435 w 806"/>
                <a:gd name="T33" fmla="*/ 798 h 1134"/>
                <a:gd name="T34" fmla="*/ 422 w 806"/>
                <a:gd name="T35" fmla="*/ 765 h 1134"/>
                <a:gd name="T36" fmla="*/ 391 w 806"/>
                <a:gd name="T37" fmla="*/ 736 h 1134"/>
                <a:gd name="T38" fmla="*/ 358 w 806"/>
                <a:gd name="T39" fmla="*/ 717 h 1134"/>
                <a:gd name="T40" fmla="*/ 318 w 806"/>
                <a:gd name="T41" fmla="*/ 700 h 1134"/>
                <a:gd name="T42" fmla="*/ 264 w 806"/>
                <a:gd name="T43" fmla="*/ 678 h 1134"/>
                <a:gd name="T44" fmla="*/ 174 w 806"/>
                <a:gd name="T45" fmla="*/ 637 h 1134"/>
                <a:gd name="T46" fmla="*/ 102 w 806"/>
                <a:gd name="T47" fmla="*/ 585 h 1134"/>
                <a:gd name="T48" fmla="*/ 50 w 806"/>
                <a:gd name="T49" fmla="*/ 525 h 1134"/>
                <a:gd name="T50" fmla="*/ 16 w 806"/>
                <a:gd name="T51" fmla="*/ 456 h 1134"/>
                <a:gd name="T52" fmla="*/ 0 w 806"/>
                <a:gd name="T53" fmla="*/ 378 h 1134"/>
                <a:gd name="T54" fmla="*/ 6 w 806"/>
                <a:gd name="T55" fmla="*/ 274 h 1134"/>
                <a:gd name="T56" fmla="*/ 46 w 806"/>
                <a:gd name="T57" fmla="*/ 176 h 1134"/>
                <a:gd name="T58" fmla="*/ 121 w 806"/>
                <a:gd name="T59" fmla="*/ 96 h 1134"/>
                <a:gd name="T60" fmla="*/ 222 w 806"/>
                <a:gd name="T61" fmla="*/ 37 h 1134"/>
                <a:gd name="T62" fmla="*/ 348 w 806"/>
                <a:gd name="T63" fmla="*/ 6 h 1134"/>
                <a:gd name="T64" fmla="*/ 500 w 806"/>
                <a:gd name="T65" fmla="*/ 1 h 1134"/>
                <a:gd name="T66" fmla="*/ 637 w 806"/>
                <a:gd name="T67" fmla="*/ 16 h 1134"/>
                <a:gd name="T68" fmla="*/ 714 w 806"/>
                <a:gd name="T69" fmla="*/ 33 h 1134"/>
                <a:gd name="T70" fmla="*/ 714 w 806"/>
                <a:gd name="T71" fmla="*/ 304 h 1134"/>
                <a:gd name="T72" fmla="*/ 610 w 806"/>
                <a:gd name="T73" fmla="*/ 265 h 1134"/>
                <a:gd name="T74" fmla="*/ 509 w 806"/>
                <a:gd name="T75" fmla="*/ 246 h 1134"/>
                <a:gd name="T76" fmla="*/ 427 w 806"/>
                <a:gd name="T77" fmla="*/ 252 h 1134"/>
                <a:gd name="T78" fmla="*/ 372 w 806"/>
                <a:gd name="T79" fmla="*/ 278 h 1134"/>
                <a:gd name="T80" fmla="*/ 354 w 806"/>
                <a:gd name="T81" fmla="*/ 324 h 1134"/>
                <a:gd name="T82" fmla="*/ 368 w 806"/>
                <a:gd name="T83" fmla="*/ 368 h 1134"/>
                <a:gd name="T84" fmla="*/ 398 w 806"/>
                <a:gd name="T85" fmla="*/ 392 h 1134"/>
                <a:gd name="T86" fmla="*/ 437 w 806"/>
                <a:gd name="T87" fmla="*/ 413 h 1134"/>
                <a:gd name="T88" fmla="*/ 495 w 806"/>
                <a:gd name="T89" fmla="*/ 438 h 1134"/>
                <a:gd name="T90" fmla="*/ 608 w 806"/>
                <a:gd name="T91" fmla="*/ 492 h 1134"/>
                <a:gd name="T92" fmla="*/ 694 w 806"/>
                <a:gd name="T93" fmla="*/ 549 h 1134"/>
                <a:gd name="T94" fmla="*/ 753 w 806"/>
                <a:gd name="T95" fmla="*/ 610 h 1134"/>
                <a:gd name="T96" fmla="*/ 789 w 806"/>
                <a:gd name="T97" fmla="*/ 678 h 1134"/>
                <a:gd name="T98" fmla="*/ 805 w 806"/>
                <a:gd name="T99" fmla="*/ 75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1134">
                  <a:moveTo>
                    <a:pt x="806" y="784"/>
                  </a:moveTo>
                  <a:lnTo>
                    <a:pt x="806" y="810"/>
                  </a:lnTo>
                  <a:lnTo>
                    <a:pt x="803" y="837"/>
                  </a:lnTo>
                  <a:lnTo>
                    <a:pt x="798" y="862"/>
                  </a:lnTo>
                  <a:lnTo>
                    <a:pt x="791" y="886"/>
                  </a:lnTo>
                  <a:lnTo>
                    <a:pt x="784" y="909"/>
                  </a:lnTo>
                  <a:lnTo>
                    <a:pt x="774" y="932"/>
                  </a:lnTo>
                  <a:lnTo>
                    <a:pt x="762" y="953"/>
                  </a:lnTo>
                  <a:lnTo>
                    <a:pt x="748" y="974"/>
                  </a:lnTo>
                  <a:lnTo>
                    <a:pt x="733" y="994"/>
                  </a:lnTo>
                  <a:lnTo>
                    <a:pt x="716" y="1012"/>
                  </a:lnTo>
                  <a:lnTo>
                    <a:pt x="697" y="1029"/>
                  </a:lnTo>
                  <a:lnTo>
                    <a:pt x="677" y="1045"/>
                  </a:lnTo>
                  <a:lnTo>
                    <a:pt x="656" y="1060"/>
                  </a:lnTo>
                  <a:lnTo>
                    <a:pt x="633" y="1073"/>
                  </a:lnTo>
                  <a:lnTo>
                    <a:pt x="609" y="1085"/>
                  </a:lnTo>
                  <a:lnTo>
                    <a:pt x="584" y="1096"/>
                  </a:lnTo>
                  <a:lnTo>
                    <a:pt x="557" y="1105"/>
                  </a:lnTo>
                  <a:lnTo>
                    <a:pt x="528" y="1113"/>
                  </a:lnTo>
                  <a:lnTo>
                    <a:pt x="499" y="1120"/>
                  </a:lnTo>
                  <a:lnTo>
                    <a:pt x="468" y="1125"/>
                  </a:lnTo>
                  <a:lnTo>
                    <a:pt x="435" y="1129"/>
                  </a:lnTo>
                  <a:lnTo>
                    <a:pt x="402" y="1133"/>
                  </a:lnTo>
                  <a:lnTo>
                    <a:pt x="366" y="1134"/>
                  </a:lnTo>
                  <a:lnTo>
                    <a:pt x="330" y="1134"/>
                  </a:lnTo>
                  <a:lnTo>
                    <a:pt x="287" y="1134"/>
                  </a:lnTo>
                  <a:lnTo>
                    <a:pt x="246" y="1132"/>
                  </a:lnTo>
                  <a:lnTo>
                    <a:pt x="205" y="1126"/>
                  </a:lnTo>
                  <a:lnTo>
                    <a:pt x="165" y="1121"/>
                  </a:lnTo>
                  <a:lnTo>
                    <a:pt x="126" y="1112"/>
                  </a:lnTo>
                  <a:lnTo>
                    <a:pt x="87" y="1102"/>
                  </a:lnTo>
                  <a:lnTo>
                    <a:pt x="50" y="1090"/>
                  </a:lnTo>
                  <a:lnTo>
                    <a:pt x="14" y="1077"/>
                  </a:lnTo>
                  <a:lnTo>
                    <a:pt x="14" y="776"/>
                  </a:lnTo>
                  <a:lnTo>
                    <a:pt x="50" y="800"/>
                  </a:lnTo>
                  <a:lnTo>
                    <a:pt x="87" y="822"/>
                  </a:lnTo>
                  <a:lnTo>
                    <a:pt x="126" y="841"/>
                  </a:lnTo>
                  <a:lnTo>
                    <a:pt x="167" y="857"/>
                  </a:lnTo>
                  <a:lnTo>
                    <a:pt x="207" y="872"/>
                  </a:lnTo>
                  <a:lnTo>
                    <a:pt x="247" y="881"/>
                  </a:lnTo>
                  <a:lnTo>
                    <a:pt x="286" y="886"/>
                  </a:lnTo>
                  <a:lnTo>
                    <a:pt x="322" y="889"/>
                  </a:lnTo>
                  <a:lnTo>
                    <a:pt x="348" y="888"/>
                  </a:lnTo>
                  <a:lnTo>
                    <a:pt x="371" y="884"/>
                  </a:lnTo>
                  <a:lnTo>
                    <a:pt x="390" y="877"/>
                  </a:lnTo>
                  <a:lnTo>
                    <a:pt x="407" y="869"/>
                  </a:lnTo>
                  <a:lnTo>
                    <a:pt x="419" y="858"/>
                  </a:lnTo>
                  <a:lnTo>
                    <a:pt x="428" y="845"/>
                  </a:lnTo>
                  <a:lnTo>
                    <a:pt x="435" y="829"/>
                  </a:lnTo>
                  <a:lnTo>
                    <a:pt x="436" y="812"/>
                  </a:lnTo>
                  <a:lnTo>
                    <a:pt x="435" y="798"/>
                  </a:lnTo>
                  <a:lnTo>
                    <a:pt x="432" y="786"/>
                  </a:lnTo>
                  <a:lnTo>
                    <a:pt x="428" y="776"/>
                  </a:lnTo>
                  <a:lnTo>
                    <a:pt x="422" y="765"/>
                  </a:lnTo>
                  <a:lnTo>
                    <a:pt x="414" y="754"/>
                  </a:lnTo>
                  <a:lnTo>
                    <a:pt x="403" y="745"/>
                  </a:lnTo>
                  <a:lnTo>
                    <a:pt x="391" y="736"/>
                  </a:lnTo>
                  <a:lnTo>
                    <a:pt x="376" y="728"/>
                  </a:lnTo>
                  <a:lnTo>
                    <a:pt x="368" y="722"/>
                  </a:lnTo>
                  <a:lnTo>
                    <a:pt x="358" y="717"/>
                  </a:lnTo>
                  <a:lnTo>
                    <a:pt x="346" y="712"/>
                  </a:lnTo>
                  <a:lnTo>
                    <a:pt x="332" y="706"/>
                  </a:lnTo>
                  <a:lnTo>
                    <a:pt x="318" y="700"/>
                  </a:lnTo>
                  <a:lnTo>
                    <a:pt x="302" y="693"/>
                  </a:lnTo>
                  <a:lnTo>
                    <a:pt x="283" y="686"/>
                  </a:lnTo>
                  <a:lnTo>
                    <a:pt x="264" y="678"/>
                  </a:lnTo>
                  <a:lnTo>
                    <a:pt x="233" y="666"/>
                  </a:lnTo>
                  <a:lnTo>
                    <a:pt x="202" y="652"/>
                  </a:lnTo>
                  <a:lnTo>
                    <a:pt x="174" y="637"/>
                  </a:lnTo>
                  <a:lnTo>
                    <a:pt x="149" y="620"/>
                  </a:lnTo>
                  <a:lnTo>
                    <a:pt x="125" y="604"/>
                  </a:lnTo>
                  <a:lnTo>
                    <a:pt x="102" y="585"/>
                  </a:lnTo>
                  <a:lnTo>
                    <a:pt x="83" y="566"/>
                  </a:lnTo>
                  <a:lnTo>
                    <a:pt x="65" y="546"/>
                  </a:lnTo>
                  <a:lnTo>
                    <a:pt x="50" y="525"/>
                  </a:lnTo>
                  <a:lnTo>
                    <a:pt x="37" y="502"/>
                  </a:lnTo>
                  <a:lnTo>
                    <a:pt x="25" y="480"/>
                  </a:lnTo>
                  <a:lnTo>
                    <a:pt x="16" y="456"/>
                  </a:lnTo>
                  <a:lnTo>
                    <a:pt x="9" y="430"/>
                  </a:lnTo>
                  <a:lnTo>
                    <a:pt x="4" y="405"/>
                  </a:lnTo>
                  <a:lnTo>
                    <a:pt x="0" y="378"/>
                  </a:lnTo>
                  <a:lnTo>
                    <a:pt x="0" y="350"/>
                  </a:lnTo>
                  <a:lnTo>
                    <a:pt x="1" y="312"/>
                  </a:lnTo>
                  <a:lnTo>
                    <a:pt x="6" y="274"/>
                  </a:lnTo>
                  <a:lnTo>
                    <a:pt x="16" y="240"/>
                  </a:lnTo>
                  <a:lnTo>
                    <a:pt x="29" y="206"/>
                  </a:lnTo>
                  <a:lnTo>
                    <a:pt x="46" y="176"/>
                  </a:lnTo>
                  <a:lnTo>
                    <a:pt x="67" y="148"/>
                  </a:lnTo>
                  <a:lnTo>
                    <a:pt x="91" y="120"/>
                  </a:lnTo>
                  <a:lnTo>
                    <a:pt x="121" y="96"/>
                  </a:lnTo>
                  <a:lnTo>
                    <a:pt x="151" y="73"/>
                  </a:lnTo>
                  <a:lnTo>
                    <a:pt x="186" y="54"/>
                  </a:lnTo>
                  <a:lnTo>
                    <a:pt x="222" y="37"/>
                  </a:lnTo>
                  <a:lnTo>
                    <a:pt x="262" y="24"/>
                  </a:lnTo>
                  <a:lnTo>
                    <a:pt x="303" y="13"/>
                  </a:lnTo>
                  <a:lnTo>
                    <a:pt x="348" y="6"/>
                  </a:lnTo>
                  <a:lnTo>
                    <a:pt x="395" y="1"/>
                  </a:lnTo>
                  <a:lnTo>
                    <a:pt x="444" y="0"/>
                  </a:lnTo>
                  <a:lnTo>
                    <a:pt x="500" y="1"/>
                  </a:lnTo>
                  <a:lnTo>
                    <a:pt x="551" y="5"/>
                  </a:lnTo>
                  <a:lnTo>
                    <a:pt x="596" y="10"/>
                  </a:lnTo>
                  <a:lnTo>
                    <a:pt x="637" y="16"/>
                  </a:lnTo>
                  <a:lnTo>
                    <a:pt x="660" y="21"/>
                  </a:lnTo>
                  <a:lnTo>
                    <a:pt x="685" y="26"/>
                  </a:lnTo>
                  <a:lnTo>
                    <a:pt x="714" y="33"/>
                  </a:lnTo>
                  <a:lnTo>
                    <a:pt x="749" y="42"/>
                  </a:lnTo>
                  <a:lnTo>
                    <a:pt x="749" y="321"/>
                  </a:lnTo>
                  <a:lnTo>
                    <a:pt x="714" y="304"/>
                  </a:lnTo>
                  <a:lnTo>
                    <a:pt x="680" y="289"/>
                  </a:lnTo>
                  <a:lnTo>
                    <a:pt x="645" y="276"/>
                  </a:lnTo>
                  <a:lnTo>
                    <a:pt x="610" y="265"/>
                  </a:lnTo>
                  <a:lnTo>
                    <a:pt x="577" y="257"/>
                  </a:lnTo>
                  <a:lnTo>
                    <a:pt x="543" y="250"/>
                  </a:lnTo>
                  <a:lnTo>
                    <a:pt x="509" y="246"/>
                  </a:lnTo>
                  <a:lnTo>
                    <a:pt x="476" y="246"/>
                  </a:lnTo>
                  <a:lnTo>
                    <a:pt x="449" y="248"/>
                  </a:lnTo>
                  <a:lnTo>
                    <a:pt x="427" y="252"/>
                  </a:lnTo>
                  <a:lnTo>
                    <a:pt x="406" y="257"/>
                  </a:lnTo>
                  <a:lnTo>
                    <a:pt x="387" y="266"/>
                  </a:lnTo>
                  <a:lnTo>
                    <a:pt x="372" y="278"/>
                  </a:lnTo>
                  <a:lnTo>
                    <a:pt x="362" y="290"/>
                  </a:lnTo>
                  <a:lnTo>
                    <a:pt x="356" y="306"/>
                  </a:lnTo>
                  <a:lnTo>
                    <a:pt x="354" y="324"/>
                  </a:lnTo>
                  <a:lnTo>
                    <a:pt x="355" y="340"/>
                  </a:lnTo>
                  <a:lnTo>
                    <a:pt x="360" y="354"/>
                  </a:lnTo>
                  <a:lnTo>
                    <a:pt x="368" y="368"/>
                  </a:lnTo>
                  <a:lnTo>
                    <a:pt x="380" y="380"/>
                  </a:lnTo>
                  <a:lnTo>
                    <a:pt x="388" y="386"/>
                  </a:lnTo>
                  <a:lnTo>
                    <a:pt x="398" y="392"/>
                  </a:lnTo>
                  <a:lnTo>
                    <a:pt x="410" y="398"/>
                  </a:lnTo>
                  <a:lnTo>
                    <a:pt x="423" y="406"/>
                  </a:lnTo>
                  <a:lnTo>
                    <a:pt x="437" y="413"/>
                  </a:lnTo>
                  <a:lnTo>
                    <a:pt x="455" y="421"/>
                  </a:lnTo>
                  <a:lnTo>
                    <a:pt x="473" y="430"/>
                  </a:lnTo>
                  <a:lnTo>
                    <a:pt x="495" y="438"/>
                  </a:lnTo>
                  <a:lnTo>
                    <a:pt x="536" y="456"/>
                  </a:lnTo>
                  <a:lnTo>
                    <a:pt x="573" y="474"/>
                  </a:lnTo>
                  <a:lnTo>
                    <a:pt x="608" y="492"/>
                  </a:lnTo>
                  <a:lnTo>
                    <a:pt x="640" y="510"/>
                  </a:lnTo>
                  <a:lnTo>
                    <a:pt x="669" y="530"/>
                  </a:lnTo>
                  <a:lnTo>
                    <a:pt x="694" y="549"/>
                  </a:lnTo>
                  <a:lnTo>
                    <a:pt x="717" y="569"/>
                  </a:lnTo>
                  <a:lnTo>
                    <a:pt x="736" y="589"/>
                  </a:lnTo>
                  <a:lnTo>
                    <a:pt x="753" y="610"/>
                  </a:lnTo>
                  <a:lnTo>
                    <a:pt x="766" y="632"/>
                  </a:lnTo>
                  <a:lnTo>
                    <a:pt x="780" y="656"/>
                  </a:lnTo>
                  <a:lnTo>
                    <a:pt x="789" y="678"/>
                  </a:lnTo>
                  <a:lnTo>
                    <a:pt x="797" y="704"/>
                  </a:lnTo>
                  <a:lnTo>
                    <a:pt x="802" y="729"/>
                  </a:lnTo>
                  <a:lnTo>
                    <a:pt x="805" y="756"/>
                  </a:lnTo>
                  <a:lnTo>
                    <a:pt x="806" y="784"/>
                  </a:lnTo>
                  <a:lnTo>
                    <a:pt x="806"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endParaRPr>
            </a:p>
          </p:txBody>
        </p:sp>
        <p:sp>
          <p:nvSpPr>
            <p:cNvPr id="13" name="Freeform 8"/>
            <p:cNvSpPr>
              <a:spLocks noEditPoints="1"/>
            </p:cNvSpPr>
            <p:nvPr/>
          </p:nvSpPr>
          <p:spPr bwMode="auto">
            <a:xfrm>
              <a:off x="960444" y="3544540"/>
              <a:ext cx="232865" cy="239302"/>
            </a:xfrm>
            <a:custGeom>
              <a:avLst/>
              <a:gdLst>
                <a:gd name="T0" fmla="*/ 1094 w 1230"/>
                <a:gd name="T1" fmla="*/ 686 h 1264"/>
                <a:gd name="T2" fmla="*/ 1041 w 1230"/>
                <a:gd name="T3" fmla="*/ 848 h 1264"/>
                <a:gd name="T4" fmla="*/ 941 w 1230"/>
                <a:gd name="T5" fmla="*/ 984 h 1264"/>
                <a:gd name="T6" fmla="*/ 676 w 1230"/>
                <a:gd name="T7" fmla="*/ 1122 h 1264"/>
                <a:gd name="T8" fmla="*/ 582 w 1230"/>
                <a:gd name="T9" fmla="*/ 1134 h 1264"/>
                <a:gd name="T10" fmla="*/ 473 w 1230"/>
                <a:gd name="T11" fmla="*/ 1130 h 1264"/>
                <a:gd name="T12" fmla="*/ 366 w 1230"/>
                <a:gd name="T13" fmla="*/ 1108 h 1264"/>
                <a:gd name="T14" fmla="*/ 268 w 1230"/>
                <a:gd name="T15" fmla="*/ 1065 h 1264"/>
                <a:gd name="T16" fmla="*/ 180 w 1230"/>
                <a:gd name="T17" fmla="*/ 1005 h 1264"/>
                <a:gd name="T18" fmla="*/ 109 w 1230"/>
                <a:gd name="T19" fmla="*/ 928 h 1264"/>
                <a:gd name="T20" fmla="*/ 54 w 1230"/>
                <a:gd name="T21" fmla="*/ 836 h 1264"/>
                <a:gd name="T22" fmla="*/ 18 w 1230"/>
                <a:gd name="T23" fmla="*/ 733 h 1264"/>
                <a:gd name="T24" fmla="*/ 2 w 1230"/>
                <a:gd name="T25" fmla="*/ 621 h 1264"/>
                <a:gd name="T26" fmla="*/ 4 w 1230"/>
                <a:gd name="T27" fmla="*/ 500 h 1264"/>
                <a:gd name="T28" fmla="*/ 28 w 1230"/>
                <a:gd name="T29" fmla="*/ 385 h 1264"/>
                <a:gd name="T30" fmla="*/ 71 w 1230"/>
                <a:gd name="T31" fmla="*/ 280 h 1264"/>
                <a:gd name="T32" fmla="*/ 133 w 1230"/>
                <a:gd name="T33" fmla="*/ 189 h 1264"/>
                <a:gd name="T34" fmla="*/ 211 w 1230"/>
                <a:gd name="T35" fmla="*/ 113 h 1264"/>
                <a:gd name="T36" fmla="*/ 304 w 1230"/>
                <a:gd name="T37" fmla="*/ 56 h 1264"/>
                <a:gd name="T38" fmla="*/ 409 w 1230"/>
                <a:gd name="T39" fmla="*/ 18 h 1264"/>
                <a:gd name="T40" fmla="*/ 523 w 1230"/>
                <a:gd name="T41" fmla="*/ 1 h 1264"/>
                <a:gd name="T42" fmla="*/ 640 w 1230"/>
                <a:gd name="T43" fmla="*/ 5 h 1264"/>
                <a:gd name="T44" fmla="*/ 747 w 1230"/>
                <a:gd name="T45" fmla="*/ 28 h 1264"/>
                <a:gd name="T46" fmla="*/ 845 w 1230"/>
                <a:gd name="T47" fmla="*/ 70 h 1264"/>
                <a:gd name="T48" fmla="*/ 931 w 1230"/>
                <a:gd name="T49" fmla="*/ 132 h 1264"/>
                <a:gd name="T50" fmla="*/ 1000 w 1230"/>
                <a:gd name="T51" fmla="*/ 209 h 1264"/>
                <a:gd name="T52" fmla="*/ 1053 w 1230"/>
                <a:gd name="T53" fmla="*/ 302 h 1264"/>
                <a:gd name="T54" fmla="*/ 1088 w 1230"/>
                <a:gd name="T55" fmla="*/ 409 h 1264"/>
                <a:gd name="T56" fmla="*/ 1104 w 1230"/>
                <a:gd name="T57" fmla="*/ 524 h 1264"/>
                <a:gd name="T58" fmla="*/ 755 w 1230"/>
                <a:gd name="T59" fmla="*/ 573 h 1264"/>
                <a:gd name="T60" fmla="*/ 747 w 1230"/>
                <a:gd name="T61" fmla="*/ 480 h 1264"/>
                <a:gd name="T62" fmla="*/ 726 w 1230"/>
                <a:gd name="T63" fmla="*/ 402 h 1264"/>
                <a:gd name="T64" fmla="*/ 690 w 1230"/>
                <a:gd name="T65" fmla="*/ 341 h 1264"/>
                <a:gd name="T66" fmla="*/ 640 w 1230"/>
                <a:gd name="T67" fmla="*/ 301 h 1264"/>
                <a:gd name="T68" fmla="*/ 582 w 1230"/>
                <a:gd name="T69" fmla="*/ 284 h 1264"/>
                <a:gd name="T70" fmla="*/ 514 w 1230"/>
                <a:gd name="T71" fmla="*/ 286 h 1264"/>
                <a:gd name="T72" fmla="*/ 454 w 1230"/>
                <a:gd name="T73" fmla="*/ 312 h 1264"/>
                <a:gd name="T74" fmla="*/ 406 w 1230"/>
                <a:gd name="T75" fmla="*/ 357 h 1264"/>
                <a:gd name="T76" fmla="*/ 373 w 1230"/>
                <a:gd name="T77" fmla="*/ 422 h 1264"/>
                <a:gd name="T78" fmla="*/ 354 w 1230"/>
                <a:gd name="T79" fmla="*/ 504 h 1264"/>
                <a:gd name="T80" fmla="*/ 352 w 1230"/>
                <a:gd name="T81" fmla="*/ 601 h 1264"/>
                <a:gd name="T82" fmla="*/ 365 w 1230"/>
                <a:gd name="T83" fmla="*/ 688 h 1264"/>
                <a:gd name="T84" fmla="*/ 393 w 1230"/>
                <a:gd name="T85" fmla="*/ 758 h 1264"/>
                <a:gd name="T86" fmla="*/ 436 w 1230"/>
                <a:gd name="T87" fmla="*/ 810 h 1264"/>
                <a:gd name="T88" fmla="*/ 490 w 1230"/>
                <a:gd name="T89" fmla="*/ 842 h 1264"/>
                <a:gd name="T90" fmla="*/ 555 w 1230"/>
                <a:gd name="T91" fmla="*/ 853 h 1264"/>
                <a:gd name="T92" fmla="*/ 618 w 1230"/>
                <a:gd name="T93" fmla="*/ 842 h 1264"/>
                <a:gd name="T94" fmla="*/ 670 w 1230"/>
                <a:gd name="T95" fmla="*/ 810 h 1264"/>
                <a:gd name="T96" fmla="*/ 712 w 1230"/>
                <a:gd name="T97" fmla="*/ 757 h 1264"/>
                <a:gd name="T98" fmla="*/ 740 w 1230"/>
                <a:gd name="T99" fmla="*/ 688 h 1264"/>
                <a:gd name="T100" fmla="*/ 754 w 1230"/>
                <a:gd name="T101" fmla="*/ 605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0" h="1264">
                  <a:moveTo>
                    <a:pt x="1105" y="564"/>
                  </a:moveTo>
                  <a:lnTo>
                    <a:pt x="1102" y="626"/>
                  </a:lnTo>
                  <a:lnTo>
                    <a:pt x="1094" y="686"/>
                  </a:lnTo>
                  <a:lnTo>
                    <a:pt x="1082" y="742"/>
                  </a:lnTo>
                  <a:lnTo>
                    <a:pt x="1064" y="797"/>
                  </a:lnTo>
                  <a:lnTo>
                    <a:pt x="1041" y="848"/>
                  </a:lnTo>
                  <a:lnTo>
                    <a:pt x="1013" y="896"/>
                  </a:lnTo>
                  <a:lnTo>
                    <a:pt x="980" y="941"/>
                  </a:lnTo>
                  <a:lnTo>
                    <a:pt x="941" y="984"/>
                  </a:lnTo>
                  <a:lnTo>
                    <a:pt x="1230" y="1264"/>
                  </a:lnTo>
                  <a:lnTo>
                    <a:pt x="816" y="1264"/>
                  </a:lnTo>
                  <a:lnTo>
                    <a:pt x="676" y="1122"/>
                  </a:lnTo>
                  <a:lnTo>
                    <a:pt x="646" y="1128"/>
                  </a:lnTo>
                  <a:lnTo>
                    <a:pt x="614" y="1132"/>
                  </a:lnTo>
                  <a:lnTo>
                    <a:pt x="582" y="1134"/>
                  </a:lnTo>
                  <a:lnTo>
                    <a:pt x="549" y="1134"/>
                  </a:lnTo>
                  <a:lnTo>
                    <a:pt x="510" y="1134"/>
                  </a:lnTo>
                  <a:lnTo>
                    <a:pt x="473" y="1130"/>
                  </a:lnTo>
                  <a:lnTo>
                    <a:pt x="437" y="1125"/>
                  </a:lnTo>
                  <a:lnTo>
                    <a:pt x="401" y="1117"/>
                  </a:lnTo>
                  <a:lnTo>
                    <a:pt x="366" y="1108"/>
                  </a:lnTo>
                  <a:lnTo>
                    <a:pt x="333" y="1096"/>
                  </a:lnTo>
                  <a:lnTo>
                    <a:pt x="300" y="1081"/>
                  </a:lnTo>
                  <a:lnTo>
                    <a:pt x="268" y="1065"/>
                  </a:lnTo>
                  <a:lnTo>
                    <a:pt x="237" y="1046"/>
                  </a:lnTo>
                  <a:lnTo>
                    <a:pt x="208" y="1026"/>
                  </a:lnTo>
                  <a:lnTo>
                    <a:pt x="180" y="1005"/>
                  </a:lnTo>
                  <a:lnTo>
                    <a:pt x="155" y="981"/>
                  </a:lnTo>
                  <a:lnTo>
                    <a:pt x="131" y="956"/>
                  </a:lnTo>
                  <a:lnTo>
                    <a:pt x="109" y="928"/>
                  </a:lnTo>
                  <a:lnTo>
                    <a:pt x="89" y="900"/>
                  </a:lnTo>
                  <a:lnTo>
                    <a:pt x="71" y="868"/>
                  </a:lnTo>
                  <a:lnTo>
                    <a:pt x="54" y="836"/>
                  </a:lnTo>
                  <a:lnTo>
                    <a:pt x="40" y="802"/>
                  </a:lnTo>
                  <a:lnTo>
                    <a:pt x="28" y="769"/>
                  </a:lnTo>
                  <a:lnTo>
                    <a:pt x="18" y="733"/>
                  </a:lnTo>
                  <a:lnTo>
                    <a:pt x="10" y="697"/>
                  </a:lnTo>
                  <a:lnTo>
                    <a:pt x="4" y="660"/>
                  </a:lnTo>
                  <a:lnTo>
                    <a:pt x="2" y="621"/>
                  </a:lnTo>
                  <a:lnTo>
                    <a:pt x="0" y="582"/>
                  </a:lnTo>
                  <a:lnTo>
                    <a:pt x="2" y="541"/>
                  </a:lnTo>
                  <a:lnTo>
                    <a:pt x="4" y="500"/>
                  </a:lnTo>
                  <a:lnTo>
                    <a:pt x="10" y="461"/>
                  </a:lnTo>
                  <a:lnTo>
                    <a:pt x="18" y="422"/>
                  </a:lnTo>
                  <a:lnTo>
                    <a:pt x="28" y="385"/>
                  </a:lnTo>
                  <a:lnTo>
                    <a:pt x="40" y="349"/>
                  </a:lnTo>
                  <a:lnTo>
                    <a:pt x="55" y="314"/>
                  </a:lnTo>
                  <a:lnTo>
                    <a:pt x="71" y="280"/>
                  </a:lnTo>
                  <a:lnTo>
                    <a:pt x="89" y="248"/>
                  </a:lnTo>
                  <a:lnTo>
                    <a:pt x="111" y="217"/>
                  </a:lnTo>
                  <a:lnTo>
                    <a:pt x="133" y="189"/>
                  </a:lnTo>
                  <a:lnTo>
                    <a:pt x="157" y="161"/>
                  </a:lnTo>
                  <a:lnTo>
                    <a:pt x="183" y="137"/>
                  </a:lnTo>
                  <a:lnTo>
                    <a:pt x="211" y="113"/>
                  </a:lnTo>
                  <a:lnTo>
                    <a:pt x="240" y="93"/>
                  </a:lnTo>
                  <a:lnTo>
                    <a:pt x="271" y="73"/>
                  </a:lnTo>
                  <a:lnTo>
                    <a:pt x="304" y="56"/>
                  </a:lnTo>
                  <a:lnTo>
                    <a:pt x="337" y="41"/>
                  </a:lnTo>
                  <a:lnTo>
                    <a:pt x="373" y="29"/>
                  </a:lnTo>
                  <a:lnTo>
                    <a:pt x="409" y="18"/>
                  </a:lnTo>
                  <a:lnTo>
                    <a:pt x="446" y="10"/>
                  </a:lnTo>
                  <a:lnTo>
                    <a:pt x="483" y="5"/>
                  </a:lnTo>
                  <a:lnTo>
                    <a:pt x="523" y="1"/>
                  </a:lnTo>
                  <a:lnTo>
                    <a:pt x="563" y="0"/>
                  </a:lnTo>
                  <a:lnTo>
                    <a:pt x="602" y="1"/>
                  </a:lnTo>
                  <a:lnTo>
                    <a:pt x="640" y="5"/>
                  </a:lnTo>
                  <a:lnTo>
                    <a:pt x="676" y="10"/>
                  </a:lnTo>
                  <a:lnTo>
                    <a:pt x="712" y="18"/>
                  </a:lnTo>
                  <a:lnTo>
                    <a:pt x="747" y="28"/>
                  </a:lnTo>
                  <a:lnTo>
                    <a:pt x="782" y="40"/>
                  </a:lnTo>
                  <a:lnTo>
                    <a:pt x="814" y="54"/>
                  </a:lnTo>
                  <a:lnTo>
                    <a:pt x="845" y="70"/>
                  </a:lnTo>
                  <a:lnTo>
                    <a:pt x="876" y="89"/>
                  </a:lnTo>
                  <a:lnTo>
                    <a:pt x="904" y="109"/>
                  </a:lnTo>
                  <a:lnTo>
                    <a:pt x="931" y="132"/>
                  </a:lnTo>
                  <a:lnTo>
                    <a:pt x="956" y="156"/>
                  </a:lnTo>
                  <a:lnTo>
                    <a:pt x="979" y="181"/>
                  </a:lnTo>
                  <a:lnTo>
                    <a:pt x="1000" y="209"/>
                  </a:lnTo>
                  <a:lnTo>
                    <a:pt x="1020" y="238"/>
                  </a:lnTo>
                  <a:lnTo>
                    <a:pt x="1037" y="270"/>
                  </a:lnTo>
                  <a:lnTo>
                    <a:pt x="1053" y="302"/>
                  </a:lnTo>
                  <a:lnTo>
                    <a:pt x="1068" y="337"/>
                  </a:lnTo>
                  <a:lnTo>
                    <a:pt x="1078" y="372"/>
                  </a:lnTo>
                  <a:lnTo>
                    <a:pt x="1088" y="409"/>
                  </a:lnTo>
                  <a:lnTo>
                    <a:pt x="1096" y="445"/>
                  </a:lnTo>
                  <a:lnTo>
                    <a:pt x="1101" y="484"/>
                  </a:lnTo>
                  <a:lnTo>
                    <a:pt x="1104" y="524"/>
                  </a:lnTo>
                  <a:lnTo>
                    <a:pt x="1105" y="564"/>
                  </a:lnTo>
                  <a:lnTo>
                    <a:pt x="1105" y="564"/>
                  </a:lnTo>
                  <a:close/>
                  <a:moveTo>
                    <a:pt x="755" y="573"/>
                  </a:moveTo>
                  <a:lnTo>
                    <a:pt x="754" y="540"/>
                  </a:lnTo>
                  <a:lnTo>
                    <a:pt x="751" y="509"/>
                  </a:lnTo>
                  <a:lnTo>
                    <a:pt x="747" y="480"/>
                  </a:lnTo>
                  <a:lnTo>
                    <a:pt x="742" y="452"/>
                  </a:lnTo>
                  <a:lnTo>
                    <a:pt x="735" y="426"/>
                  </a:lnTo>
                  <a:lnTo>
                    <a:pt x="726" y="402"/>
                  </a:lnTo>
                  <a:lnTo>
                    <a:pt x="715" y="380"/>
                  </a:lnTo>
                  <a:lnTo>
                    <a:pt x="703" y="360"/>
                  </a:lnTo>
                  <a:lnTo>
                    <a:pt x="690" y="341"/>
                  </a:lnTo>
                  <a:lnTo>
                    <a:pt x="674" y="326"/>
                  </a:lnTo>
                  <a:lnTo>
                    <a:pt x="658" y="312"/>
                  </a:lnTo>
                  <a:lnTo>
                    <a:pt x="640" y="301"/>
                  </a:lnTo>
                  <a:lnTo>
                    <a:pt x="623" y="293"/>
                  </a:lnTo>
                  <a:lnTo>
                    <a:pt x="603" y="286"/>
                  </a:lnTo>
                  <a:lnTo>
                    <a:pt x="582" y="284"/>
                  </a:lnTo>
                  <a:lnTo>
                    <a:pt x="561" y="282"/>
                  </a:lnTo>
                  <a:lnTo>
                    <a:pt x="537" y="282"/>
                  </a:lnTo>
                  <a:lnTo>
                    <a:pt x="514" y="286"/>
                  </a:lnTo>
                  <a:lnTo>
                    <a:pt x="493" y="293"/>
                  </a:lnTo>
                  <a:lnTo>
                    <a:pt x="473" y="301"/>
                  </a:lnTo>
                  <a:lnTo>
                    <a:pt x="454" y="312"/>
                  </a:lnTo>
                  <a:lnTo>
                    <a:pt x="437" y="324"/>
                  </a:lnTo>
                  <a:lnTo>
                    <a:pt x="421" y="340"/>
                  </a:lnTo>
                  <a:lnTo>
                    <a:pt x="406" y="357"/>
                  </a:lnTo>
                  <a:lnTo>
                    <a:pt x="394" y="377"/>
                  </a:lnTo>
                  <a:lnTo>
                    <a:pt x="382" y="398"/>
                  </a:lnTo>
                  <a:lnTo>
                    <a:pt x="373" y="422"/>
                  </a:lnTo>
                  <a:lnTo>
                    <a:pt x="365" y="448"/>
                  </a:lnTo>
                  <a:lnTo>
                    <a:pt x="360" y="474"/>
                  </a:lnTo>
                  <a:lnTo>
                    <a:pt x="354" y="504"/>
                  </a:lnTo>
                  <a:lnTo>
                    <a:pt x="352" y="536"/>
                  </a:lnTo>
                  <a:lnTo>
                    <a:pt x="352" y="569"/>
                  </a:lnTo>
                  <a:lnTo>
                    <a:pt x="352" y="601"/>
                  </a:lnTo>
                  <a:lnTo>
                    <a:pt x="354" y="632"/>
                  </a:lnTo>
                  <a:lnTo>
                    <a:pt x="360" y="661"/>
                  </a:lnTo>
                  <a:lnTo>
                    <a:pt x="365" y="688"/>
                  </a:lnTo>
                  <a:lnTo>
                    <a:pt x="373" y="713"/>
                  </a:lnTo>
                  <a:lnTo>
                    <a:pt x="382" y="737"/>
                  </a:lnTo>
                  <a:lnTo>
                    <a:pt x="393" y="758"/>
                  </a:lnTo>
                  <a:lnTo>
                    <a:pt x="406" y="777"/>
                  </a:lnTo>
                  <a:lnTo>
                    <a:pt x="421" y="796"/>
                  </a:lnTo>
                  <a:lnTo>
                    <a:pt x="436" y="810"/>
                  </a:lnTo>
                  <a:lnTo>
                    <a:pt x="453" y="824"/>
                  </a:lnTo>
                  <a:lnTo>
                    <a:pt x="470" y="834"/>
                  </a:lnTo>
                  <a:lnTo>
                    <a:pt x="490" y="842"/>
                  </a:lnTo>
                  <a:lnTo>
                    <a:pt x="510" y="848"/>
                  </a:lnTo>
                  <a:lnTo>
                    <a:pt x="533" y="852"/>
                  </a:lnTo>
                  <a:lnTo>
                    <a:pt x="555" y="853"/>
                  </a:lnTo>
                  <a:lnTo>
                    <a:pt x="577" y="852"/>
                  </a:lnTo>
                  <a:lnTo>
                    <a:pt x="598" y="848"/>
                  </a:lnTo>
                  <a:lnTo>
                    <a:pt x="618" y="842"/>
                  </a:lnTo>
                  <a:lnTo>
                    <a:pt x="636" y="833"/>
                  </a:lnTo>
                  <a:lnTo>
                    <a:pt x="654" y="822"/>
                  </a:lnTo>
                  <a:lnTo>
                    <a:pt x="670" y="810"/>
                  </a:lnTo>
                  <a:lnTo>
                    <a:pt x="686" y="794"/>
                  </a:lnTo>
                  <a:lnTo>
                    <a:pt x="699" y="777"/>
                  </a:lnTo>
                  <a:lnTo>
                    <a:pt x="712" y="757"/>
                  </a:lnTo>
                  <a:lnTo>
                    <a:pt x="724" y="736"/>
                  </a:lnTo>
                  <a:lnTo>
                    <a:pt x="734" y="713"/>
                  </a:lnTo>
                  <a:lnTo>
                    <a:pt x="740" y="688"/>
                  </a:lnTo>
                  <a:lnTo>
                    <a:pt x="747" y="662"/>
                  </a:lnTo>
                  <a:lnTo>
                    <a:pt x="751" y="634"/>
                  </a:lnTo>
                  <a:lnTo>
                    <a:pt x="754" y="605"/>
                  </a:lnTo>
                  <a:lnTo>
                    <a:pt x="755" y="573"/>
                  </a:lnTo>
                  <a:lnTo>
                    <a:pt x="755" y="5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endParaRPr>
            </a:p>
          </p:txBody>
        </p:sp>
        <p:sp>
          <p:nvSpPr>
            <p:cNvPr id="14" name="Freeform 9"/>
            <p:cNvSpPr>
              <a:spLocks/>
            </p:cNvSpPr>
            <p:nvPr/>
          </p:nvSpPr>
          <p:spPr bwMode="auto">
            <a:xfrm>
              <a:off x="1198989" y="3548326"/>
              <a:ext cx="134039" cy="207496"/>
            </a:xfrm>
            <a:custGeom>
              <a:avLst/>
              <a:gdLst>
                <a:gd name="T0" fmla="*/ 0 w 708"/>
                <a:gd name="T1" fmla="*/ 1098 h 1098"/>
                <a:gd name="T2" fmla="*/ 0 w 708"/>
                <a:gd name="T3" fmla="*/ 0 h 1098"/>
                <a:gd name="T4" fmla="*/ 330 w 708"/>
                <a:gd name="T5" fmla="*/ 0 h 1098"/>
                <a:gd name="T6" fmla="*/ 330 w 708"/>
                <a:gd name="T7" fmla="*/ 839 h 1098"/>
                <a:gd name="T8" fmla="*/ 708 w 708"/>
                <a:gd name="T9" fmla="*/ 839 h 1098"/>
                <a:gd name="T10" fmla="*/ 708 w 708"/>
                <a:gd name="T11" fmla="*/ 1098 h 1098"/>
                <a:gd name="T12" fmla="*/ 0 w 708"/>
                <a:gd name="T13" fmla="*/ 1098 h 1098"/>
              </a:gdLst>
              <a:ahLst/>
              <a:cxnLst>
                <a:cxn ang="0">
                  <a:pos x="T0" y="T1"/>
                </a:cxn>
                <a:cxn ang="0">
                  <a:pos x="T2" y="T3"/>
                </a:cxn>
                <a:cxn ang="0">
                  <a:pos x="T4" y="T5"/>
                </a:cxn>
                <a:cxn ang="0">
                  <a:pos x="T6" y="T7"/>
                </a:cxn>
                <a:cxn ang="0">
                  <a:pos x="T8" y="T9"/>
                </a:cxn>
                <a:cxn ang="0">
                  <a:pos x="T10" y="T11"/>
                </a:cxn>
                <a:cxn ang="0">
                  <a:pos x="T12" y="T13"/>
                </a:cxn>
              </a:cxnLst>
              <a:rect l="0" t="0" r="r" b="b"/>
              <a:pathLst>
                <a:path w="708" h="1098">
                  <a:moveTo>
                    <a:pt x="0" y="1098"/>
                  </a:moveTo>
                  <a:lnTo>
                    <a:pt x="0" y="0"/>
                  </a:lnTo>
                  <a:lnTo>
                    <a:pt x="330" y="0"/>
                  </a:lnTo>
                  <a:lnTo>
                    <a:pt x="330" y="839"/>
                  </a:lnTo>
                  <a:lnTo>
                    <a:pt x="708" y="839"/>
                  </a:lnTo>
                  <a:lnTo>
                    <a:pt x="708" y="1098"/>
                  </a:lnTo>
                  <a:lnTo>
                    <a:pt x="0" y="10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endParaRPr>
            </a:p>
          </p:txBody>
        </p:sp>
      </p:grpSp>
      <p:sp>
        <p:nvSpPr>
          <p:cNvPr id="244" name="Rectangle 243"/>
          <p:cNvSpPr/>
          <p:nvPr/>
        </p:nvSpPr>
        <p:spPr>
          <a:xfrm>
            <a:off x="5771087" y="1538603"/>
            <a:ext cx="1896509" cy="830997"/>
          </a:xfrm>
          <a:prstGeom prst="rect">
            <a:avLst/>
          </a:prstGeom>
        </p:spPr>
        <p:txBody>
          <a:bodyPr wrap="square">
            <a:spAutoFit/>
          </a:bodyPr>
          <a:lstStyle/>
          <a:p>
            <a:pPr marL="0" marR="0" lvl="0" indent="0" algn="ctr" defTabSz="93257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noProof="0" dirty="0">
                <a:ln>
                  <a:noFill/>
                </a:ln>
                <a:solidFill>
                  <a:schemeClr val="bg1"/>
                </a:solidFill>
                <a:effectLst/>
                <a:uLnTx/>
                <a:uFillTx/>
              </a:rPr>
              <a:t>Job Graph view</a:t>
            </a:r>
            <a:endParaRPr kumimoji="0" lang="en-US" sz="2400" b="0" i="0" u="none" strike="noStrike" kern="0" cap="none" spc="0" normalizeH="0" baseline="0" noProof="0" dirty="0">
              <a:ln>
                <a:noFill/>
              </a:ln>
              <a:solidFill>
                <a:schemeClr val="bg1"/>
              </a:solidFill>
              <a:effectLst/>
              <a:uLnTx/>
              <a:uFillTx/>
            </a:endParaRPr>
          </a:p>
        </p:txBody>
      </p:sp>
      <p:sp>
        <p:nvSpPr>
          <p:cNvPr id="48" name="Rectangle 47"/>
          <p:cNvSpPr/>
          <p:nvPr/>
        </p:nvSpPr>
        <p:spPr>
          <a:xfrm>
            <a:off x="1248242" y="3987480"/>
            <a:ext cx="2269958" cy="73459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Script view</a:t>
            </a:r>
          </a:p>
          <a:p>
            <a:pPr algn="ctr"/>
            <a:r>
              <a:rPr lang="en-US" dirty="0">
                <a:solidFill>
                  <a:schemeClr val="bg1"/>
                </a:solidFill>
              </a:rPr>
              <a:t>(editable text)</a:t>
            </a:r>
          </a:p>
        </p:txBody>
      </p:sp>
      <p:sp>
        <p:nvSpPr>
          <p:cNvPr id="49" name="Rectangle 48"/>
          <p:cNvSpPr/>
          <p:nvPr/>
        </p:nvSpPr>
        <p:spPr>
          <a:xfrm>
            <a:off x="1248242" y="4868463"/>
            <a:ext cx="2269958" cy="73459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Design view</a:t>
            </a:r>
          </a:p>
          <a:p>
            <a:pPr algn="ctr"/>
            <a:r>
              <a:rPr lang="en-US" dirty="0">
                <a:solidFill>
                  <a:schemeClr val="bg1"/>
                </a:solidFill>
              </a:rPr>
              <a:t>(Logical graph)</a:t>
            </a:r>
          </a:p>
        </p:txBody>
      </p:sp>
      <p:sp>
        <p:nvSpPr>
          <p:cNvPr id="50" name="Rectangle 49"/>
          <p:cNvSpPr/>
          <p:nvPr/>
        </p:nvSpPr>
        <p:spPr>
          <a:xfrm>
            <a:off x="3737180" y="3167283"/>
            <a:ext cx="1758409" cy="461665"/>
          </a:xfrm>
          <a:prstGeom prst="rect">
            <a:avLst/>
          </a:prstGeom>
        </p:spPr>
        <p:txBody>
          <a:bodyPr wrap="square">
            <a:spAutoFit/>
          </a:bodyPr>
          <a:lstStyle/>
          <a:p>
            <a:pPr algn="ctr" defTabSz="932577"/>
            <a:r>
              <a:rPr lang="en-US" sz="2400" kern="0" dirty="0">
                <a:solidFill>
                  <a:schemeClr val="bg1"/>
                </a:solidFill>
              </a:rPr>
              <a:t>Compile</a:t>
            </a:r>
          </a:p>
        </p:txBody>
      </p:sp>
      <p:sp>
        <p:nvSpPr>
          <p:cNvPr id="51" name="Right Arrow 5"/>
          <p:cNvSpPr/>
          <p:nvPr/>
        </p:nvSpPr>
        <p:spPr bwMode="auto">
          <a:xfrm rot="19792925">
            <a:off x="8072484" y="1927925"/>
            <a:ext cx="1404682" cy="508966"/>
          </a:xfrm>
          <a:prstGeom prst="rightArrow">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06"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Light"/>
            </a:endParaRPr>
          </a:p>
        </p:txBody>
      </p:sp>
      <p:sp>
        <p:nvSpPr>
          <p:cNvPr id="53" name="Rectangle 52"/>
          <p:cNvSpPr/>
          <p:nvPr/>
        </p:nvSpPr>
        <p:spPr>
          <a:xfrm>
            <a:off x="9510041" y="296897"/>
            <a:ext cx="2651731" cy="707886"/>
          </a:xfrm>
          <a:prstGeom prst="rect">
            <a:avLst/>
          </a:prstGeom>
        </p:spPr>
        <p:txBody>
          <a:bodyPr wrap="square">
            <a:spAutoFit/>
          </a:bodyPr>
          <a:lstStyle/>
          <a:p>
            <a:pPr marL="0" marR="0" lvl="0" indent="0" algn="ctr" defTabSz="932577" eaLnBrk="1" fontAlgn="auto" latinLnBrk="0" hangingPunct="1">
              <a:lnSpc>
                <a:spcPct val="100000"/>
              </a:lnSpc>
              <a:spcBef>
                <a:spcPts val="0"/>
              </a:spcBef>
              <a:spcAft>
                <a:spcPts val="0"/>
              </a:spcAft>
              <a:buClrTx/>
              <a:buSzTx/>
              <a:buFontTx/>
              <a:buNone/>
              <a:tabLst/>
              <a:defRPr/>
            </a:pPr>
            <a:r>
              <a:rPr lang="en-US" sz="2000" kern="0" dirty="0">
                <a:solidFill>
                  <a:schemeClr val="bg1"/>
                </a:solidFill>
              </a:rPr>
              <a:t>Stage Operator Graph view</a:t>
            </a:r>
            <a:endParaRPr kumimoji="0" lang="en-US" sz="2000" b="0" i="0" u="none" strike="noStrike" kern="0" cap="none" spc="0" normalizeH="0" baseline="0" noProof="0" dirty="0">
              <a:ln>
                <a:noFill/>
              </a:ln>
              <a:solidFill>
                <a:schemeClr val="bg1"/>
              </a:solidFill>
              <a:effectLst/>
              <a:uLnTx/>
              <a:uFillTx/>
            </a:endParaRPr>
          </a:p>
        </p:txBody>
      </p:sp>
      <p:sp>
        <p:nvSpPr>
          <p:cNvPr id="54" name="Right Arrow 5"/>
          <p:cNvSpPr/>
          <p:nvPr/>
        </p:nvSpPr>
        <p:spPr bwMode="auto">
          <a:xfrm>
            <a:off x="7967234" y="3870292"/>
            <a:ext cx="1183208" cy="508966"/>
          </a:xfrm>
          <a:prstGeom prst="rightArrow">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06"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Light"/>
            </a:endParaRPr>
          </a:p>
        </p:txBody>
      </p:sp>
      <p:sp>
        <p:nvSpPr>
          <p:cNvPr id="55" name="Rectangle 54"/>
          <p:cNvSpPr/>
          <p:nvPr/>
        </p:nvSpPr>
        <p:spPr>
          <a:xfrm>
            <a:off x="9640392" y="2828729"/>
            <a:ext cx="2391028" cy="707886"/>
          </a:xfrm>
          <a:prstGeom prst="rect">
            <a:avLst/>
          </a:prstGeom>
        </p:spPr>
        <p:txBody>
          <a:bodyPr wrap="square">
            <a:spAutoFit/>
          </a:bodyPr>
          <a:lstStyle/>
          <a:p>
            <a:pPr marL="0" marR="0" lvl="0" indent="0" algn="ctr" defTabSz="932577" eaLnBrk="1" fontAlgn="auto" latinLnBrk="0" hangingPunct="1">
              <a:lnSpc>
                <a:spcPct val="100000"/>
              </a:lnSpc>
              <a:spcBef>
                <a:spcPts val="0"/>
              </a:spcBef>
              <a:spcAft>
                <a:spcPts val="0"/>
              </a:spcAft>
              <a:buClrTx/>
              <a:buSzTx/>
              <a:buFontTx/>
              <a:buNone/>
              <a:tabLst/>
              <a:defRPr/>
            </a:pPr>
            <a:r>
              <a:rPr lang="en-US" sz="2000" kern="0" dirty="0">
                <a:solidFill>
                  <a:schemeClr val="bg1"/>
                </a:solidFill>
              </a:rPr>
              <a:t>Vertex Execution View</a:t>
            </a:r>
            <a:endParaRPr kumimoji="0" lang="en-US" sz="2000" b="0" i="0" u="none" strike="noStrike" kern="0" cap="none" spc="0" normalizeH="0" baseline="0" noProof="0" dirty="0">
              <a:ln>
                <a:noFill/>
              </a:ln>
              <a:solidFill>
                <a:schemeClr val="bg1"/>
              </a:solidFill>
              <a:effectLst/>
              <a:uLnTx/>
              <a:uFillTx/>
            </a:endParaRPr>
          </a:p>
        </p:txBody>
      </p:sp>
      <p:pic>
        <p:nvPicPr>
          <p:cNvPr id="15" name="Picture 14"/>
          <p:cNvPicPr>
            <a:picLocks noChangeAspect="1"/>
          </p:cNvPicPr>
          <p:nvPr/>
        </p:nvPicPr>
        <p:blipFill>
          <a:blip r:embed="rId4"/>
          <a:stretch>
            <a:fillRect/>
          </a:stretch>
        </p:blipFill>
        <p:spPr>
          <a:xfrm>
            <a:off x="10287272" y="1004783"/>
            <a:ext cx="1097268" cy="1377919"/>
          </a:xfrm>
          <a:prstGeom prst="rect">
            <a:avLst/>
          </a:prstGeom>
        </p:spPr>
      </p:pic>
      <p:pic>
        <p:nvPicPr>
          <p:cNvPr id="17" name="Picture 16"/>
          <p:cNvPicPr>
            <a:picLocks noChangeAspect="1"/>
          </p:cNvPicPr>
          <p:nvPr/>
        </p:nvPicPr>
        <p:blipFill>
          <a:blip r:embed="rId5"/>
          <a:stretch>
            <a:fillRect/>
          </a:stretch>
        </p:blipFill>
        <p:spPr>
          <a:xfrm>
            <a:off x="9666820" y="3233825"/>
            <a:ext cx="2338173" cy="1418975"/>
          </a:xfrm>
          <a:prstGeom prst="rect">
            <a:avLst/>
          </a:prstGeom>
        </p:spPr>
      </p:pic>
      <p:sp>
        <p:nvSpPr>
          <p:cNvPr id="58" name="Right Arrow 5"/>
          <p:cNvSpPr/>
          <p:nvPr/>
        </p:nvSpPr>
        <p:spPr bwMode="auto">
          <a:xfrm rot="570271">
            <a:off x="8113009" y="5476524"/>
            <a:ext cx="1446854" cy="508966"/>
          </a:xfrm>
          <a:prstGeom prst="rightArrow">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06"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Light"/>
            </a:endParaRPr>
          </a:p>
        </p:txBody>
      </p:sp>
      <p:pic>
        <p:nvPicPr>
          <p:cNvPr id="18" name="Picture 17"/>
          <p:cNvPicPr>
            <a:picLocks noChangeAspect="1"/>
          </p:cNvPicPr>
          <p:nvPr/>
        </p:nvPicPr>
        <p:blipFill>
          <a:blip r:embed="rId6"/>
          <a:stretch>
            <a:fillRect/>
          </a:stretch>
        </p:blipFill>
        <p:spPr>
          <a:xfrm>
            <a:off x="10307793" y="5621143"/>
            <a:ext cx="1056227" cy="1298728"/>
          </a:xfrm>
          <a:prstGeom prst="rect">
            <a:avLst/>
          </a:prstGeom>
        </p:spPr>
      </p:pic>
      <p:sp>
        <p:nvSpPr>
          <p:cNvPr id="60" name="Rectangle 59"/>
          <p:cNvSpPr/>
          <p:nvPr/>
        </p:nvSpPr>
        <p:spPr>
          <a:xfrm>
            <a:off x="9640392" y="5191284"/>
            <a:ext cx="2391028" cy="400110"/>
          </a:xfrm>
          <a:prstGeom prst="rect">
            <a:avLst/>
          </a:prstGeom>
        </p:spPr>
        <p:txBody>
          <a:bodyPr wrap="square">
            <a:spAutoFit/>
          </a:bodyPr>
          <a:lstStyle/>
          <a:p>
            <a:pPr marL="0" marR="0" lvl="0" indent="0" algn="ctr" defTabSz="932577" eaLnBrk="1" fontAlgn="auto" latinLnBrk="0" hangingPunct="1">
              <a:lnSpc>
                <a:spcPct val="100000"/>
              </a:lnSpc>
              <a:spcBef>
                <a:spcPts val="0"/>
              </a:spcBef>
              <a:spcAft>
                <a:spcPts val="0"/>
              </a:spcAft>
              <a:buClrTx/>
              <a:buSzTx/>
              <a:buFontTx/>
              <a:buNone/>
              <a:tabLst/>
              <a:defRPr/>
            </a:pPr>
            <a:r>
              <a:rPr lang="en-US" sz="2000" kern="0" dirty="0">
                <a:solidFill>
                  <a:schemeClr val="bg1"/>
                </a:solidFill>
              </a:rPr>
              <a:t>Resource View</a:t>
            </a:r>
            <a:endParaRPr kumimoji="0" lang="en-US" sz="20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313913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DEMO</a:t>
            </a:r>
          </a:p>
          <a:p>
            <a:pPr marL="0" marR="0" lvl="0" indent="0" algn="ctr" defTabSz="777149" rtl="0" eaLnBrk="1" fontAlgn="auto" latinLnBrk="0" hangingPunct="1">
              <a:lnSpc>
                <a:spcPct val="90000"/>
              </a:lnSpc>
              <a:spcBef>
                <a:spcPct val="0"/>
              </a:spcBef>
              <a:spcAft>
                <a:spcPts val="0"/>
              </a:spcAft>
              <a:buClrTx/>
              <a:buSzTx/>
              <a:buFontTx/>
              <a:buNone/>
              <a:tabLst/>
              <a:defRPr/>
            </a:pPr>
            <a:r>
              <a:rPr lang="en-US" sz="5609" dirty="0">
                <a:solidFill>
                  <a:schemeClr val="bg1"/>
                </a:solidFill>
              </a:rPr>
              <a:t>Script Views</a:t>
            </a:r>
          </a:p>
          <a:p>
            <a:pPr marL="0" marR="0" lvl="0" indent="0" algn="ctr" defTabSz="777149" rtl="0" eaLnBrk="1" fontAlgn="auto" latinLnBrk="0" hangingPunct="1">
              <a:lnSpc>
                <a:spcPct val="90000"/>
              </a:lnSpc>
              <a:spcBef>
                <a:spcPct val="0"/>
              </a:spcBef>
              <a:spcAft>
                <a:spcPts val="0"/>
              </a:spcAft>
              <a:buClrTx/>
              <a:buSzTx/>
              <a:buFontTx/>
              <a:buNone/>
              <a:tabLst/>
              <a:defRPr/>
            </a:pPr>
            <a:r>
              <a:rPr lang="en-US" sz="5609" baseline="0" dirty="0">
                <a:solidFill>
                  <a:schemeClr val="bg1"/>
                </a:solidFill>
              </a:rPr>
              <a:t>Job</a:t>
            </a:r>
            <a:r>
              <a:rPr lang="en-US" sz="5609" dirty="0">
                <a:solidFill>
                  <a:schemeClr val="bg1"/>
                </a:solidFill>
              </a:rPr>
              <a:t> Graph</a:t>
            </a:r>
          </a:p>
          <a:p>
            <a:pPr marL="0" marR="0" lvl="0" indent="0" algn="ctr" defTabSz="777149" rtl="0" eaLnBrk="1" fontAlgn="auto" latinLnBrk="0" hangingPunct="1">
              <a:lnSpc>
                <a:spcPct val="90000"/>
              </a:lnSpc>
              <a:spcBef>
                <a:spcPct val="0"/>
              </a:spcBef>
              <a:spcAft>
                <a:spcPts val="0"/>
              </a:spcAft>
              <a:buClrTx/>
              <a:buSzTx/>
              <a:buFontTx/>
              <a:buNone/>
              <a:tabLst/>
              <a:defRPr/>
            </a:pPr>
            <a:r>
              <a:rPr lang="en-US" sz="5609" dirty="0">
                <a:solidFill>
                  <a:schemeClr val="bg1"/>
                </a:solidFill>
              </a:rPr>
              <a:t>Operator Graph</a:t>
            </a:r>
            <a:endParaRPr lang="en-US" sz="5609" baseline="0" dirty="0">
              <a:solidFill>
                <a:schemeClr val="bg1"/>
              </a:solidFill>
            </a:endParaRPr>
          </a:p>
          <a:p>
            <a:pPr marL="0" marR="0" lvl="0" indent="0" algn="ctr" defTabSz="777149" rtl="0" eaLnBrk="1" fontAlgn="auto" latinLnBrk="0" hangingPunct="1">
              <a:lnSpc>
                <a:spcPct val="90000"/>
              </a:lnSpc>
              <a:spcBef>
                <a:spcPct val="0"/>
              </a:spcBef>
              <a:spcAft>
                <a:spcPts val="0"/>
              </a:spcAft>
              <a:buClrTx/>
              <a:buSzTx/>
              <a:buFontTx/>
              <a:buNone/>
              <a:tabLst/>
              <a:defRPr/>
            </a:pPr>
            <a:r>
              <a:rPr lang="en-US" sz="5609" baseline="0" dirty="0">
                <a:solidFill>
                  <a:schemeClr val="bg1"/>
                </a:solidFill>
              </a:rPr>
              <a:t>Job Folder</a:t>
            </a:r>
            <a:endParaRPr kumimoji="0" lang="en-US" sz="5609"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68228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93675"/>
            <a:ext cx="5847221" cy="1514475"/>
          </a:xfrm>
        </p:spPr>
        <p:txBody>
          <a:bodyPr>
            <a:normAutofit/>
          </a:bodyPr>
          <a:lstStyle/>
          <a:p>
            <a:pPr algn="ctr"/>
            <a:r>
              <a:rPr lang="en-US" sz="4000" dirty="0">
                <a:solidFill>
                  <a:schemeClr val="bg1"/>
                </a:solidFill>
              </a:rPr>
              <a:t>U-SQL Design View</a:t>
            </a:r>
          </a:p>
        </p:txBody>
      </p:sp>
      <p:pic>
        <p:nvPicPr>
          <p:cNvPr id="4" name="Picture 3"/>
          <p:cNvPicPr>
            <a:picLocks noChangeAspect="1"/>
          </p:cNvPicPr>
          <p:nvPr/>
        </p:nvPicPr>
        <p:blipFill>
          <a:blip r:embed="rId3"/>
          <a:stretch>
            <a:fillRect/>
          </a:stretch>
        </p:blipFill>
        <p:spPr>
          <a:xfrm>
            <a:off x="3316877" y="4157165"/>
            <a:ext cx="4364384" cy="2474163"/>
          </a:xfrm>
          <a:prstGeom prst="rect">
            <a:avLst/>
          </a:prstGeom>
        </p:spPr>
      </p:pic>
      <p:pic>
        <p:nvPicPr>
          <p:cNvPr id="5" name="Picture 4"/>
          <p:cNvPicPr>
            <a:picLocks noChangeAspect="1"/>
          </p:cNvPicPr>
          <p:nvPr/>
        </p:nvPicPr>
        <p:blipFill>
          <a:blip r:embed="rId4"/>
          <a:stretch>
            <a:fillRect/>
          </a:stretch>
        </p:blipFill>
        <p:spPr>
          <a:xfrm>
            <a:off x="3109311" y="1708150"/>
            <a:ext cx="7756047" cy="751342"/>
          </a:xfrm>
          <a:prstGeom prst="rect">
            <a:avLst/>
          </a:prstGeom>
        </p:spPr>
      </p:pic>
      <p:sp>
        <p:nvSpPr>
          <p:cNvPr id="8" name="Speech Bubble: Rectangle 7"/>
          <p:cNvSpPr/>
          <p:nvPr/>
        </p:nvSpPr>
        <p:spPr>
          <a:xfrm>
            <a:off x="2469238" y="2705990"/>
            <a:ext cx="1280146" cy="731512"/>
          </a:xfrm>
          <a:prstGeom prst="wedgeRectCallout">
            <a:avLst>
              <a:gd name="adj1" fmla="val 22721"/>
              <a:gd name="adj2" fmla="val -78762"/>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Show the columns in the rowsets</a:t>
            </a:r>
          </a:p>
        </p:txBody>
      </p:sp>
      <p:sp>
        <p:nvSpPr>
          <p:cNvPr id="28" name="Speech Bubble: Rectangle 27"/>
          <p:cNvSpPr/>
          <p:nvPr/>
        </p:nvSpPr>
        <p:spPr>
          <a:xfrm>
            <a:off x="3932262" y="2705990"/>
            <a:ext cx="1280146" cy="731512"/>
          </a:xfrm>
          <a:prstGeom prst="wedgeRectCallout">
            <a:avLst>
              <a:gd name="adj1" fmla="val -30125"/>
              <a:gd name="adj2" fmla="val -104169"/>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Show JOIN conditions</a:t>
            </a:r>
          </a:p>
        </p:txBody>
      </p:sp>
      <p:sp>
        <p:nvSpPr>
          <p:cNvPr id="29" name="Speech Bubble: Rectangle 28"/>
          <p:cNvSpPr/>
          <p:nvPr/>
        </p:nvSpPr>
        <p:spPr>
          <a:xfrm>
            <a:off x="5486725" y="2705990"/>
            <a:ext cx="1280146" cy="731512"/>
          </a:xfrm>
          <a:prstGeom prst="wedgeRectCallout">
            <a:avLst>
              <a:gd name="adj1" fmla="val -84133"/>
              <a:gd name="adj2" fmla="val -113316"/>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WHERE clauses</a:t>
            </a:r>
          </a:p>
        </p:txBody>
      </p:sp>
      <p:sp>
        <p:nvSpPr>
          <p:cNvPr id="30" name="Speech Bubble: Rectangle 29"/>
          <p:cNvSpPr/>
          <p:nvPr/>
        </p:nvSpPr>
        <p:spPr>
          <a:xfrm>
            <a:off x="7041188" y="2705990"/>
            <a:ext cx="1280146" cy="731512"/>
          </a:xfrm>
          <a:prstGeom prst="wedgeRectCallout">
            <a:avLst>
              <a:gd name="adj1" fmla="val -163112"/>
              <a:gd name="adj2" fmla="val -118397"/>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BY</a:t>
            </a:r>
          </a:p>
        </p:txBody>
      </p:sp>
      <p:sp>
        <p:nvSpPr>
          <p:cNvPr id="31" name="Speech Bubble: Rectangle 30"/>
          <p:cNvSpPr/>
          <p:nvPr/>
        </p:nvSpPr>
        <p:spPr>
          <a:xfrm>
            <a:off x="8687090" y="555277"/>
            <a:ext cx="2743170" cy="1069449"/>
          </a:xfrm>
          <a:prstGeom prst="wedgeRectCallout">
            <a:avLst>
              <a:gd name="adj1" fmla="val -75512"/>
              <a:gd name="adj2" fmla="val 88059"/>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Show either</a:t>
            </a:r>
          </a:p>
          <a:p>
            <a:pPr marL="228600" indent="-228600">
              <a:buAutoNum type="alphaLcParenBoth"/>
            </a:pPr>
            <a:r>
              <a:rPr lang="en-US" sz="1200" dirty="0"/>
              <a:t>Statements as Nodes, Rowsets as Edges</a:t>
            </a:r>
          </a:p>
          <a:p>
            <a:pPr marL="228600" indent="-228600">
              <a:buAutoNum type="alphaLcParenBoth"/>
            </a:pPr>
            <a:r>
              <a:rPr lang="en-US" sz="1200" dirty="0"/>
              <a:t>Rowsets as Nodes, Statements as Edges</a:t>
            </a:r>
          </a:p>
        </p:txBody>
      </p:sp>
    </p:spTree>
    <p:extLst>
      <p:ext uri="{BB962C8B-B14F-4D97-AF65-F5344CB8AC3E}">
        <p14:creationId xmlns:p14="http://schemas.microsoft.com/office/powerpoint/2010/main" val="178659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baseline="0" noProof="0" dirty="0">
                <a:ln>
                  <a:noFill/>
                </a:ln>
                <a:solidFill>
                  <a:schemeClr val="bg1"/>
                </a:solidFill>
                <a:effectLst/>
                <a:uLnTx/>
                <a:uFillTx/>
                <a:latin typeface="+mj-lt"/>
                <a:ea typeface="+mj-ea"/>
                <a:cs typeface="+mj-cs"/>
              </a:rPr>
              <a:t>Job Failures</a:t>
            </a:r>
          </a:p>
        </p:txBody>
      </p:sp>
    </p:spTree>
    <p:extLst>
      <p:ext uri="{BB962C8B-B14F-4D97-AF65-F5344CB8AC3E}">
        <p14:creationId xmlns:p14="http://schemas.microsoft.com/office/powerpoint/2010/main" val="46066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9"/>
          <p:cNvSpPr/>
          <p:nvPr/>
        </p:nvSpPr>
        <p:spPr>
          <a:xfrm>
            <a:off x="3383627" y="1870554"/>
            <a:ext cx="8503827" cy="2723976"/>
          </a:xfrm>
          <a:prstGeom prst="rect">
            <a:avLst/>
          </a:prstGeom>
          <a:solidFill>
            <a:srgbClr val="A20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bg1"/>
                </a:solidFill>
              </a:rPr>
              <a:t>In Azure Data Lake</a:t>
            </a:r>
          </a:p>
        </p:txBody>
      </p:sp>
      <p:sp>
        <p:nvSpPr>
          <p:cNvPr id="2" name="Title 1"/>
          <p:cNvSpPr>
            <a:spLocks noGrp="1"/>
          </p:cNvSpPr>
          <p:nvPr>
            <p:ph type="title"/>
          </p:nvPr>
        </p:nvSpPr>
        <p:spPr/>
        <p:txBody>
          <a:bodyPr>
            <a:normAutofit/>
          </a:bodyPr>
          <a:lstStyle/>
          <a:p>
            <a:pPr lvl="0" algn="ctr">
              <a:defRPr/>
            </a:pPr>
            <a:r>
              <a:rPr lang="en-US" sz="5099" dirty="0">
                <a:solidFill>
                  <a:schemeClr val="bg1"/>
                </a:solidFill>
              </a:rPr>
              <a:t>Errors can happen in these steps</a:t>
            </a:r>
          </a:p>
        </p:txBody>
      </p:sp>
      <p:sp>
        <p:nvSpPr>
          <p:cNvPr id="5" name="Rectangle 4"/>
          <p:cNvSpPr/>
          <p:nvPr/>
        </p:nvSpPr>
        <p:spPr>
          <a:xfrm>
            <a:off x="1189092" y="2390211"/>
            <a:ext cx="1828780" cy="169518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Submission</a:t>
            </a:r>
          </a:p>
        </p:txBody>
      </p:sp>
      <p:sp>
        <p:nvSpPr>
          <p:cNvPr id="6" name="Rectangle 5"/>
          <p:cNvSpPr/>
          <p:nvPr/>
        </p:nvSpPr>
        <p:spPr>
          <a:xfrm>
            <a:off x="3962741" y="2390211"/>
            <a:ext cx="1828780" cy="169518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Compilation</a:t>
            </a:r>
          </a:p>
        </p:txBody>
      </p:sp>
      <p:sp>
        <p:nvSpPr>
          <p:cNvPr id="7" name="Rectangle 6"/>
          <p:cNvSpPr/>
          <p:nvPr/>
        </p:nvSpPr>
        <p:spPr>
          <a:xfrm>
            <a:off x="6736390" y="2442153"/>
            <a:ext cx="1828780" cy="169518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Execution</a:t>
            </a:r>
          </a:p>
        </p:txBody>
      </p:sp>
      <p:sp>
        <p:nvSpPr>
          <p:cNvPr id="8" name="Content Placeholder 2"/>
          <p:cNvSpPr>
            <a:spLocks noGrp="1"/>
          </p:cNvSpPr>
          <p:nvPr>
            <p:ph idx="1"/>
          </p:nvPr>
        </p:nvSpPr>
        <p:spPr>
          <a:xfrm>
            <a:off x="1193149" y="4767625"/>
            <a:ext cx="9844932" cy="1634240"/>
          </a:xfrm>
        </p:spPr>
        <p:txBody>
          <a:bodyPr>
            <a:normAutofit lnSpcReduction="10000"/>
          </a:bodyPr>
          <a:lstStyle/>
          <a:p>
            <a:pPr defTabSz="777149">
              <a:lnSpc>
                <a:spcPct val="100000"/>
              </a:lnSpc>
              <a:spcBef>
                <a:spcPts val="0"/>
              </a:spcBef>
            </a:pPr>
            <a:r>
              <a:rPr lang="en-US" dirty="0">
                <a:solidFill>
                  <a:schemeClr val="bg1"/>
                </a:solidFill>
                <a:latin typeface="+mj-lt"/>
              </a:rPr>
              <a:t>Understand Causes</a:t>
            </a:r>
          </a:p>
          <a:p>
            <a:pPr defTabSz="777149">
              <a:lnSpc>
                <a:spcPct val="100000"/>
              </a:lnSpc>
              <a:spcBef>
                <a:spcPts val="0"/>
              </a:spcBef>
            </a:pPr>
            <a:r>
              <a:rPr lang="en-US" dirty="0">
                <a:solidFill>
                  <a:schemeClr val="bg1"/>
                </a:solidFill>
                <a:latin typeface="+mj-lt"/>
              </a:rPr>
              <a:t>Distinguish between USER CODE issues and SYSTEM issues</a:t>
            </a:r>
          </a:p>
          <a:p>
            <a:pPr lvl="1" defTabSz="777149">
              <a:lnSpc>
                <a:spcPct val="100000"/>
              </a:lnSpc>
              <a:spcBef>
                <a:spcPts val="0"/>
              </a:spcBef>
            </a:pPr>
            <a:r>
              <a:rPr lang="en-US" dirty="0">
                <a:solidFill>
                  <a:schemeClr val="bg1"/>
                </a:solidFill>
                <a:latin typeface="+mj-lt"/>
              </a:rPr>
              <a:t>How it impacts billing</a:t>
            </a:r>
          </a:p>
          <a:p>
            <a:pPr defTabSz="777149">
              <a:lnSpc>
                <a:spcPct val="100000"/>
              </a:lnSpc>
              <a:spcBef>
                <a:spcPts val="0"/>
              </a:spcBef>
            </a:pPr>
            <a:r>
              <a:rPr lang="en-US" dirty="0">
                <a:solidFill>
                  <a:schemeClr val="bg1"/>
                </a:solidFill>
                <a:latin typeface="+mj-lt"/>
              </a:rPr>
              <a:t>How the errors manifest to customers</a:t>
            </a:r>
          </a:p>
        </p:txBody>
      </p:sp>
      <p:sp>
        <p:nvSpPr>
          <p:cNvPr id="9" name="Rectangle 8"/>
          <p:cNvSpPr/>
          <p:nvPr/>
        </p:nvSpPr>
        <p:spPr>
          <a:xfrm>
            <a:off x="9510041" y="2442153"/>
            <a:ext cx="1828780" cy="169518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Finalizing</a:t>
            </a:r>
          </a:p>
        </p:txBody>
      </p:sp>
      <p:sp>
        <p:nvSpPr>
          <p:cNvPr id="3" name="Arrow: Right 2"/>
          <p:cNvSpPr/>
          <p:nvPr/>
        </p:nvSpPr>
        <p:spPr>
          <a:xfrm>
            <a:off x="3170270" y="3046245"/>
            <a:ext cx="640073" cy="36575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p:cNvSpPr/>
          <p:nvPr/>
        </p:nvSpPr>
        <p:spPr>
          <a:xfrm>
            <a:off x="5943919" y="3015767"/>
            <a:ext cx="640073" cy="36575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p:cNvSpPr/>
          <p:nvPr/>
        </p:nvSpPr>
        <p:spPr>
          <a:xfrm>
            <a:off x="8717568" y="2985289"/>
            <a:ext cx="640073" cy="36575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574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DEMO</a:t>
            </a:r>
          </a:p>
          <a:p>
            <a:pPr marL="0" marR="0" lvl="0" indent="0" algn="ctr" defTabSz="777149" rtl="0" eaLnBrk="1" fontAlgn="auto" latinLnBrk="0" hangingPunct="1">
              <a:lnSpc>
                <a:spcPct val="90000"/>
              </a:lnSpc>
              <a:spcBef>
                <a:spcPct val="0"/>
              </a:spcBef>
              <a:spcAft>
                <a:spcPts val="0"/>
              </a:spcAft>
              <a:buClrTx/>
              <a:buSzTx/>
              <a:buFontTx/>
              <a:buNone/>
              <a:tabLst/>
              <a:defRPr/>
            </a:pPr>
            <a:r>
              <a:rPr lang="en-US" sz="5609" baseline="0" dirty="0">
                <a:solidFill>
                  <a:schemeClr val="bg1"/>
                </a:solidFill>
              </a:rPr>
              <a:t>Finding Failed Jobs</a:t>
            </a:r>
          </a:p>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(Portal &amp; VS)</a:t>
            </a:r>
          </a:p>
          <a:p>
            <a:pPr marL="0" marR="0" lvl="0" indent="0" algn="ctr" defTabSz="777149" rtl="0" eaLnBrk="1" fontAlgn="auto" latinLnBrk="0" hangingPunct="1">
              <a:lnSpc>
                <a:spcPct val="90000"/>
              </a:lnSpc>
              <a:spcBef>
                <a:spcPct val="0"/>
              </a:spcBef>
              <a:spcAft>
                <a:spcPts val="0"/>
              </a:spcAft>
              <a:buClrTx/>
              <a:buSzTx/>
              <a:buFontTx/>
              <a:buNone/>
              <a:tabLst/>
              <a:defRPr/>
            </a:pPr>
            <a:r>
              <a:rPr lang="en-US" sz="5609" baseline="0" dirty="0">
                <a:solidFill>
                  <a:schemeClr val="bg1"/>
                </a:solidFill>
              </a:rPr>
              <a:t>&amp; Job Links</a:t>
            </a:r>
            <a:endParaRPr kumimoji="0" lang="en-US" sz="5609"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83150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solidFill>
                  <a:schemeClr val="bg1"/>
                </a:solidFill>
              </a:rPr>
              <a:t>Prerequisites</a:t>
            </a:r>
          </a:p>
        </p:txBody>
      </p:sp>
      <p:sp>
        <p:nvSpPr>
          <p:cNvPr id="3" name="Content Placeholder 2"/>
          <p:cNvSpPr>
            <a:spLocks noGrp="1"/>
          </p:cNvSpPr>
          <p:nvPr>
            <p:ph idx="1"/>
          </p:nvPr>
        </p:nvSpPr>
        <p:spPr>
          <a:xfrm>
            <a:off x="194320" y="1873631"/>
            <a:ext cx="5566722" cy="4549679"/>
          </a:xfrm>
        </p:spPr>
        <p:txBody>
          <a:bodyPr>
            <a:normAutofit/>
          </a:bodyPr>
          <a:lstStyle/>
          <a:p>
            <a:pPr marL="0" indent="0" defTabSz="777149">
              <a:lnSpc>
                <a:spcPct val="100000"/>
              </a:lnSpc>
              <a:spcBef>
                <a:spcPts val="0"/>
              </a:spcBef>
              <a:buNone/>
            </a:pPr>
            <a:r>
              <a:rPr lang="en-US" sz="2000" b="1" dirty="0">
                <a:solidFill>
                  <a:schemeClr val="bg1"/>
                </a:solidFill>
              </a:rPr>
              <a:t>U-SQL Language</a:t>
            </a:r>
          </a:p>
          <a:p>
            <a:pPr defTabSz="777149">
              <a:lnSpc>
                <a:spcPct val="100000"/>
              </a:lnSpc>
              <a:spcBef>
                <a:spcPts val="0"/>
              </a:spcBef>
            </a:pPr>
            <a:r>
              <a:rPr lang="en-US" sz="2000" dirty="0">
                <a:solidFill>
                  <a:schemeClr val="bg1"/>
                </a:solidFill>
                <a:latin typeface="+mj-lt"/>
              </a:rPr>
              <a:t>Rowsets</a:t>
            </a:r>
          </a:p>
          <a:p>
            <a:pPr defTabSz="777149">
              <a:lnSpc>
                <a:spcPct val="100000"/>
              </a:lnSpc>
              <a:spcBef>
                <a:spcPts val="0"/>
              </a:spcBef>
            </a:pPr>
            <a:r>
              <a:rPr lang="en-US" sz="2000" dirty="0">
                <a:solidFill>
                  <a:schemeClr val="bg1"/>
                </a:solidFill>
                <a:latin typeface="+mj-lt"/>
              </a:rPr>
              <a:t>Expressions</a:t>
            </a:r>
          </a:p>
          <a:p>
            <a:pPr defTabSz="777149">
              <a:lnSpc>
                <a:spcPct val="100000"/>
              </a:lnSpc>
              <a:spcBef>
                <a:spcPts val="0"/>
              </a:spcBef>
            </a:pPr>
            <a:r>
              <a:rPr lang="en-US" sz="2000" dirty="0">
                <a:solidFill>
                  <a:schemeClr val="bg1"/>
                </a:solidFill>
                <a:latin typeface="+mj-lt"/>
              </a:rPr>
              <a:t>Inputs &amp; Outputs</a:t>
            </a:r>
          </a:p>
          <a:p>
            <a:pPr marL="466289" lvl="1" indent="0" defTabSz="777149">
              <a:lnSpc>
                <a:spcPct val="100000"/>
              </a:lnSpc>
              <a:spcBef>
                <a:spcPts val="0"/>
              </a:spcBef>
              <a:buNone/>
            </a:pPr>
            <a:endParaRPr lang="en-US" sz="2000" dirty="0">
              <a:solidFill>
                <a:schemeClr val="bg1"/>
              </a:solidFill>
              <a:latin typeface="+mj-lt"/>
            </a:endParaRPr>
          </a:p>
          <a:p>
            <a:pPr marL="0" indent="0" defTabSz="777149">
              <a:lnSpc>
                <a:spcPct val="100000"/>
              </a:lnSpc>
              <a:spcBef>
                <a:spcPts val="0"/>
              </a:spcBef>
              <a:buNone/>
            </a:pPr>
            <a:r>
              <a:rPr lang="en-US" sz="2000" b="1" dirty="0">
                <a:solidFill>
                  <a:schemeClr val="bg1"/>
                </a:solidFill>
              </a:rPr>
              <a:t>U-SQL Programming Features</a:t>
            </a:r>
          </a:p>
          <a:p>
            <a:pPr defTabSz="777149">
              <a:lnSpc>
                <a:spcPct val="100000"/>
              </a:lnSpc>
              <a:spcBef>
                <a:spcPts val="0"/>
              </a:spcBef>
            </a:pPr>
            <a:r>
              <a:rPr lang="en-US" sz="2000" dirty="0">
                <a:solidFill>
                  <a:schemeClr val="bg1"/>
                </a:solidFill>
                <a:latin typeface="+mj-lt"/>
              </a:rPr>
              <a:t>Grouping &amp; Aggregation</a:t>
            </a:r>
          </a:p>
          <a:p>
            <a:pPr defTabSz="777149">
              <a:lnSpc>
                <a:spcPct val="100000"/>
              </a:lnSpc>
              <a:spcBef>
                <a:spcPts val="0"/>
              </a:spcBef>
            </a:pPr>
            <a:r>
              <a:rPr lang="en-US" sz="2000" dirty="0" err="1">
                <a:solidFill>
                  <a:schemeClr val="bg1"/>
                </a:solidFill>
                <a:latin typeface="+mj-lt"/>
              </a:rPr>
              <a:t>FileSets</a:t>
            </a:r>
            <a:endParaRPr lang="en-US" sz="2000" dirty="0">
              <a:solidFill>
                <a:schemeClr val="bg1"/>
              </a:solidFill>
              <a:latin typeface="+mj-lt"/>
            </a:endParaRPr>
          </a:p>
          <a:p>
            <a:pPr defTabSz="777149">
              <a:lnSpc>
                <a:spcPct val="100000"/>
              </a:lnSpc>
              <a:spcBef>
                <a:spcPts val="0"/>
              </a:spcBef>
            </a:pPr>
            <a:r>
              <a:rPr lang="en-US" sz="2000" dirty="0">
                <a:solidFill>
                  <a:schemeClr val="bg1"/>
                </a:solidFill>
                <a:latin typeface="+mj-lt"/>
              </a:rPr>
              <a:t>Window Functions</a:t>
            </a:r>
          </a:p>
          <a:p>
            <a:pPr defTabSz="777149">
              <a:lnSpc>
                <a:spcPct val="100000"/>
              </a:lnSpc>
              <a:spcBef>
                <a:spcPts val="0"/>
              </a:spcBef>
            </a:pPr>
            <a:r>
              <a:rPr lang="en-US" sz="2000" dirty="0">
                <a:solidFill>
                  <a:schemeClr val="bg1"/>
                </a:solidFill>
                <a:latin typeface="+mj-lt"/>
              </a:rPr>
              <a:t>Sorting</a:t>
            </a:r>
          </a:p>
          <a:p>
            <a:pPr defTabSz="777149">
              <a:lnSpc>
                <a:spcPct val="100000"/>
              </a:lnSpc>
              <a:spcBef>
                <a:spcPts val="0"/>
              </a:spcBef>
            </a:pPr>
            <a:r>
              <a:rPr lang="en-US" sz="2000" dirty="0">
                <a:solidFill>
                  <a:schemeClr val="bg1"/>
                </a:solidFill>
                <a:latin typeface="+mj-lt"/>
              </a:rPr>
              <a:t>Catalog, Databases, TVFs, Assemblies</a:t>
            </a:r>
          </a:p>
          <a:p>
            <a:pPr defTabSz="777149">
              <a:lnSpc>
                <a:spcPct val="100000"/>
              </a:lnSpc>
              <a:spcBef>
                <a:spcPts val="0"/>
              </a:spcBef>
            </a:pPr>
            <a:r>
              <a:rPr lang="en-US" sz="2000" dirty="0">
                <a:solidFill>
                  <a:schemeClr val="bg1"/>
                </a:solidFill>
                <a:latin typeface="+mj-lt"/>
              </a:rPr>
              <a:t>UDOs</a:t>
            </a:r>
          </a:p>
          <a:p>
            <a:pPr defTabSz="777149">
              <a:lnSpc>
                <a:spcPct val="100000"/>
              </a:lnSpc>
              <a:spcBef>
                <a:spcPts val="0"/>
              </a:spcBef>
            </a:pPr>
            <a:r>
              <a:rPr lang="en-US" sz="2000" dirty="0">
                <a:solidFill>
                  <a:schemeClr val="bg1"/>
                </a:solidFill>
                <a:latin typeface="+mj-lt"/>
              </a:rPr>
              <a:t>Deployed Resources</a:t>
            </a:r>
          </a:p>
        </p:txBody>
      </p:sp>
      <p:sp>
        <p:nvSpPr>
          <p:cNvPr id="4" name="Content Placeholder 2"/>
          <p:cNvSpPr txBox="1">
            <a:spLocks/>
          </p:cNvSpPr>
          <p:nvPr/>
        </p:nvSpPr>
        <p:spPr>
          <a:xfrm>
            <a:off x="5913442" y="1877574"/>
            <a:ext cx="5566722" cy="4549679"/>
          </a:xfrm>
          <a:prstGeom prst="rect">
            <a:avLst/>
          </a:prstGeom>
        </p:spPr>
        <p:txBody>
          <a:bodyPr vert="horz" lIns="91440" tIns="45720" rIns="91440" bIns="45720" rtlCol="0">
            <a:normAutofit/>
          </a:bodyPr>
          <a:lst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777149">
              <a:lnSpc>
                <a:spcPct val="110000"/>
              </a:lnSpc>
              <a:spcBef>
                <a:spcPts val="0"/>
              </a:spcBef>
              <a:buFont typeface="Arial" panose="020B0604020202020204" pitchFamily="34" charset="0"/>
              <a:buNone/>
            </a:pPr>
            <a:r>
              <a:rPr lang="en-US" sz="2000" b="1" dirty="0">
                <a:solidFill>
                  <a:schemeClr val="bg1"/>
                </a:solidFill>
              </a:rPr>
              <a:t>Query Execution </a:t>
            </a:r>
            <a:r>
              <a:rPr lang="en-US" sz="2000" b="1" dirty="0">
                <a:solidFill>
                  <a:srgbClr val="FF0066"/>
                </a:solidFill>
              </a:rPr>
              <a:t>(we will do a quick review)</a:t>
            </a:r>
          </a:p>
          <a:p>
            <a:pPr defTabSz="777149">
              <a:lnSpc>
                <a:spcPct val="100000"/>
              </a:lnSpc>
              <a:spcBef>
                <a:spcPts val="0"/>
              </a:spcBef>
            </a:pPr>
            <a:r>
              <a:rPr lang="en-US" sz="2000" dirty="0">
                <a:solidFill>
                  <a:schemeClr val="bg1"/>
                </a:solidFill>
                <a:latin typeface="+mj-lt"/>
              </a:rPr>
              <a:t>Job / Script / Plan</a:t>
            </a:r>
          </a:p>
          <a:p>
            <a:pPr defTabSz="777149">
              <a:lnSpc>
                <a:spcPct val="100000"/>
              </a:lnSpc>
              <a:spcBef>
                <a:spcPts val="0"/>
              </a:spcBef>
            </a:pPr>
            <a:r>
              <a:rPr lang="en-US" sz="2000" dirty="0">
                <a:solidFill>
                  <a:schemeClr val="bg1"/>
                </a:solidFill>
                <a:latin typeface="+mj-lt"/>
              </a:rPr>
              <a:t>Compilation</a:t>
            </a:r>
          </a:p>
          <a:p>
            <a:pPr defTabSz="777149">
              <a:lnSpc>
                <a:spcPct val="100000"/>
              </a:lnSpc>
              <a:spcBef>
                <a:spcPts val="0"/>
              </a:spcBef>
            </a:pPr>
            <a:r>
              <a:rPr lang="en-US" sz="2000" dirty="0">
                <a:solidFill>
                  <a:schemeClr val="bg1"/>
                </a:solidFill>
                <a:latin typeface="+mj-lt"/>
              </a:rPr>
              <a:t>Stage &amp; Vertex</a:t>
            </a:r>
          </a:p>
        </p:txBody>
      </p:sp>
    </p:spTree>
    <p:extLst>
      <p:ext uri="{BB962C8B-B14F-4D97-AF65-F5344CB8AC3E}">
        <p14:creationId xmlns:p14="http://schemas.microsoft.com/office/powerpoint/2010/main" val="2556046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4400" dirty="0"/>
              <a:t>PowerShell: Get all Failed Jobs submitted by me</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rPr>
              <a:t>Login </a:t>
            </a:r>
            <a:r>
              <a:rPr lang="en-US" sz="2000" dirty="0" err="1">
                <a:latin typeface="Consolas" panose="020B0609020204030204" pitchFamily="49" charset="0"/>
              </a:rPr>
              <a:t>AzureRmAccount</a:t>
            </a:r>
            <a:r>
              <a:rPr lang="en-US" sz="2000" dirty="0">
                <a:latin typeface="Consolas" panose="020B0609020204030204" pitchFamily="49" charset="0"/>
              </a:rPr>
              <a:t> –Subscription “</a:t>
            </a:r>
            <a:r>
              <a:rPr lang="en-US" sz="2000" dirty="0" err="1">
                <a:latin typeface="Consolas" panose="020B0609020204030204" pitchFamily="49" charset="0"/>
              </a:rPr>
              <a:t>ADLTrainingMS</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Get-</a:t>
            </a:r>
            <a:r>
              <a:rPr lang="en-US" sz="2000" dirty="0" err="1">
                <a:latin typeface="Consolas" panose="020B0609020204030204" pitchFamily="49" charset="0"/>
              </a:rPr>
              <a:t>AdlJob</a:t>
            </a:r>
            <a:r>
              <a:rPr lang="en-US" sz="2000" dirty="0">
                <a:latin typeface="Consolas" panose="020B0609020204030204" pitchFamily="49" charset="0"/>
              </a:rPr>
              <a:t> `</a:t>
            </a:r>
          </a:p>
          <a:p>
            <a:pPr marL="0" indent="0">
              <a:buNone/>
            </a:pPr>
            <a:r>
              <a:rPr lang="en-US" sz="2000" dirty="0">
                <a:latin typeface="Consolas" panose="020B0609020204030204" pitchFamily="49" charset="0"/>
              </a:rPr>
              <a:t>    –Account “saveenrtr24analytics” `</a:t>
            </a:r>
          </a:p>
          <a:p>
            <a:pPr marL="0" indent="0">
              <a:buNone/>
            </a:pPr>
            <a:r>
              <a:rPr lang="en-US" sz="2000" dirty="0">
                <a:latin typeface="Consolas" panose="020B0609020204030204" pitchFamily="49" charset="0"/>
              </a:rPr>
              <a:t>    –State Ended `</a:t>
            </a:r>
          </a:p>
          <a:p>
            <a:pPr marL="0" indent="0">
              <a:buNone/>
            </a:pPr>
            <a:r>
              <a:rPr lang="en-US" sz="2000" dirty="0">
                <a:latin typeface="Consolas" panose="020B0609020204030204" pitchFamily="49" charset="0"/>
              </a:rPr>
              <a:t>    –Result Failed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SubmittedAfter</a:t>
            </a:r>
            <a:r>
              <a:rPr lang="en-US" sz="2000" dirty="0">
                <a:latin typeface="Consolas" panose="020B0609020204030204" pitchFamily="49" charset="0"/>
              </a:rPr>
              <a:t> ((Get-Date).</a:t>
            </a:r>
            <a:r>
              <a:rPr lang="en-US" sz="2000" dirty="0" err="1">
                <a:latin typeface="Consolas" panose="020B0609020204030204" pitchFamily="49" charset="0"/>
              </a:rPr>
              <a:t>AddDays</a:t>
            </a:r>
            <a:r>
              <a:rPr lang="en-US" sz="2000" dirty="0">
                <a:latin typeface="Consolas" panose="020B0609020204030204" pitchFamily="49" charset="0"/>
              </a:rPr>
              <a:t>(-1)) `</a:t>
            </a:r>
          </a:p>
          <a:p>
            <a:pPr marL="0" indent="0">
              <a:buNone/>
            </a:pPr>
            <a:r>
              <a:rPr lang="en-US" sz="2000" dirty="0">
                <a:latin typeface="Consolas" panose="020B0609020204030204" pitchFamily="49" charset="0"/>
              </a:rPr>
              <a:t>    –Submitter </a:t>
            </a:r>
            <a:r>
              <a:rPr lang="en-US" sz="2000" dirty="0">
                <a:latin typeface="Consolas" panose="020B0609020204030204" pitchFamily="49" charset="0"/>
                <a:hlinkClick r:id="rId3"/>
              </a:rPr>
              <a:t>saveenr@microsoft.com</a:t>
            </a:r>
            <a:r>
              <a:rPr lang="en-US" sz="2000" dirty="0">
                <a:latin typeface="Consolas" panose="020B0609020204030204" pitchFamily="49" charset="0"/>
              </a:rPr>
              <a:t> `</a:t>
            </a:r>
          </a:p>
        </p:txBody>
      </p:sp>
    </p:spTree>
    <p:extLst>
      <p:ext uri="{BB962C8B-B14F-4D97-AF65-F5344CB8AC3E}">
        <p14:creationId xmlns:p14="http://schemas.microsoft.com/office/powerpoint/2010/main" val="3649849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baseline="0" noProof="0" dirty="0">
                <a:ln>
                  <a:noFill/>
                </a:ln>
                <a:solidFill>
                  <a:schemeClr val="bg1"/>
                </a:solidFill>
                <a:effectLst/>
                <a:uLnTx/>
                <a:uFillTx/>
                <a:latin typeface="+mj-lt"/>
                <a:ea typeface="+mj-ea"/>
                <a:cs typeface="+mj-cs"/>
              </a:rPr>
              <a:t>Submission &amp; Compilation Failures</a:t>
            </a:r>
          </a:p>
        </p:txBody>
      </p:sp>
    </p:spTree>
    <p:extLst>
      <p:ext uri="{BB962C8B-B14F-4D97-AF65-F5344CB8AC3E}">
        <p14:creationId xmlns:p14="http://schemas.microsoft.com/office/powerpoint/2010/main" val="655750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t>Submission Failure</a:t>
            </a:r>
          </a:p>
        </p:txBody>
      </p:sp>
      <p:sp>
        <p:nvSpPr>
          <p:cNvPr id="3" name="Content Placeholder 2"/>
          <p:cNvSpPr>
            <a:spLocks noGrp="1"/>
          </p:cNvSpPr>
          <p:nvPr>
            <p:ph idx="1"/>
          </p:nvPr>
        </p:nvSpPr>
        <p:spPr/>
        <p:txBody>
          <a:bodyPr/>
          <a:lstStyle/>
          <a:p>
            <a:pPr marL="0" indent="0" defTabSz="777149">
              <a:lnSpc>
                <a:spcPct val="100000"/>
              </a:lnSpc>
              <a:spcBef>
                <a:spcPts val="0"/>
              </a:spcBef>
              <a:buNone/>
            </a:pPr>
            <a:r>
              <a:rPr lang="en-US" b="1" dirty="0"/>
              <a:t>Common causes</a:t>
            </a:r>
          </a:p>
          <a:p>
            <a:pPr lvl="1" defTabSz="777149">
              <a:lnSpc>
                <a:spcPct val="100000"/>
              </a:lnSpc>
              <a:spcBef>
                <a:spcPts val="0"/>
              </a:spcBef>
            </a:pPr>
            <a:r>
              <a:rPr lang="en-US" dirty="0"/>
              <a:t>Authentication Failure</a:t>
            </a:r>
          </a:p>
          <a:p>
            <a:pPr lvl="2" defTabSz="777149">
              <a:lnSpc>
                <a:spcPct val="100000"/>
              </a:lnSpc>
              <a:spcBef>
                <a:spcPts val="0"/>
              </a:spcBef>
            </a:pPr>
            <a:r>
              <a:rPr lang="en-US" dirty="0"/>
              <a:t>Specifying wrong subscription, tenant</a:t>
            </a:r>
          </a:p>
          <a:p>
            <a:pPr lvl="2" defTabSz="777149">
              <a:lnSpc>
                <a:spcPct val="100000"/>
              </a:lnSpc>
              <a:spcBef>
                <a:spcPts val="0"/>
              </a:spcBef>
            </a:pPr>
            <a:r>
              <a:rPr lang="en-US" dirty="0"/>
              <a:t>RBAC role in ADLA not set</a:t>
            </a:r>
          </a:p>
          <a:p>
            <a:pPr lvl="1" defTabSz="777149">
              <a:lnSpc>
                <a:spcPct val="100000"/>
              </a:lnSpc>
              <a:spcBef>
                <a:spcPts val="0"/>
              </a:spcBef>
            </a:pPr>
            <a:r>
              <a:rPr lang="en-US" dirty="0"/>
              <a:t>Script too big (around 4MB)</a:t>
            </a:r>
          </a:p>
          <a:p>
            <a:pPr marL="466289" lvl="1" indent="0" defTabSz="777149">
              <a:lnSpc>
                <a:spcPct val="100000"/>
              </a:lnSpc>
              <a:spcBef>
                <a:spcPts val="0"/>
              </a:spcBef>
              <a:buNone/>
            </a:pPr>
            <a:endParaRPr lang="en-US" dirty="0"/>
          </a:p>
          <a:p>
            <a:pPr marL="0" indent="0" defTabSz="777149">
              <a:lnSpc>
                <a:spcPct val="100000"/>
              </a:lnSpc>
              <a:spcBef>
                <a:spcPts val="0"/>
              </a:spcBef>
              <a:buNone/>
            </a:pPr>
            <a:r>
              <a:rPr lang="en-US" b="1" dirty="0"/>
              <a:t>Notes</a:t>
            </a:r>
          </a:p>
          <a:p>
            <a:pPr lvl="1" defTabSz="777149">
              <a:lnSpc>
                <a:spcPct val="100000"/>
              </a:lnSpc>
              <a:spcBef>
                <a:spcPts val="0"/>
              </a:spcBef>
            </a:pPr>
            <a:r>
              <a:rPr lang="en-US" dirty="0"/>
              <a:t>The System didn’t even get a chance to look at the script</a:t>
            </a:r>
          </a:p>
          <a:p>
            <a:pPr lvl="1" defTabSz="777149">
              <a:lnSpc>
                <a:spcPct val="100000"/>
              </a:lnSpc>
              <a:spcBef>
                <a:spcPts val="0"/>
              </a:spcBef>
            </a:pPr>
            <a:r>
              <a:rPr lang="en-US" dirty="0"/>
              <a:t>It’s not in the U-SQL Query Store</a:t>
            </a:r>
          </a:p>
          <a:p>
            <a:pPr lvl="1" defTabSz="777149">
              <a:lnSpc>
                <a:spcPct val="100000"/>
              </a:lnSpc>
              <a:spcBef>
                <a:spcPts val="0"/>
              </a:spcBef>
            </a:pPr>
            <a:r>
              <a:rPr lang="en-US" dirty="0"/>
              <a:t>There’s no job link</a:t>
            </a:r>
          </a:p>
          <a:p>
            <a:pPr lvl="1" defTabSz="777149">
              <a:lnSpc>
                <a:spcPct val="100000"/>
              </a:lnSpc>
              <a:spcBef>
                <a:spcPts val="0"/>
              </a:spcBef>
            </a:pPr>
            <a:endParaRPr lang="en-US" dirty="0"/>
          </a:p>
          <a:p>
            <a:pPr lvl="1" defTabSz="777149">
              <a:lnSpc>
                <a:spcPct val="100000"/>
              </a:lnSpc>
              <a:spcBef>
                <a:spcPts val="0"/>
              </a:spcBef>
            </a:pPr>
            <a:endParaRPr lang="en-US" dirty="0"/>
          </a:p>
        </p:txBody>
      </p:sp>
    </p:spTree>
    <p:extLst>
      <p:ext uri="{BB962C8B-B14F-4D97-AF65-F5344CB8AC3E}">
        <p14:creationId xmlns:p14="http://schemas.microsoft.com/office/powerpoint/2010/main" val="3909638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t>Compilation Failures</a:t>
            </a:r>
          </a:p>
        </p:txBody>
      </p:sp>
      <p:sp>
        <p:nvSpPr>
          <p:cNvPr id="3" name="Content Placeholder 2"/>
          <p:cNvSpPr>
            <a:spLocks noGrp="1"/>
          </p:cNvSpPr>
          <p:nvPr>
            <p:ph idx="1"/>
          </p:nvPr>
        </p:nvSpPr>
        <p:spPr/>
        <p:txBody>
          <a:bodyPr>
            <a:noAutofit/>
          </a:bodyPr>
          <a:lstStyle/>
          <a:p>
            <a:pPr marL="0" indent="0">
              <a:buNone/>
            </a:pPr>
            <a:r>
              <a:rPr lang="en-US" sz="2400" b="1" dirty="0"/>
              <a:t>Three Key reasons in Descending Order</a:t>
            </a:r>
          </a:p>
          <a:p>
            <a:pPr marL="0" indent="0">
              <a:buNone/>
            </a:pPr>
            <a:endParaRPr lang="en-US" sz="2400" dirty="0"/>
          </a:p>
          <a:p>
            <a:pPr marL="0" indent="0">
              <a:buNone/>
            </a:pPr>
            <a:r>
              <a:rPr lang="en-US" sz="2400" dirty="0"/>
              <a:t>#1 There is a syntax error in the U-SQL Script (70%)</a:t>
            </a:r>
          </a:p>
          <a:p>
            <a:pPr marL="0" indent="0">
              <a:buNone/>
            </a:pPr>
            <a:r>
              <a:rPr lang="en-US" sz="2400" dirty="0"/>
              <a:t>#2 The U-SQL script identifies a file that does not exist (or can’t access)</a:t>
            </a:r>
          </a:p>
          <a:p>
            <a:pPr marL="0" indent="0">
              <a:buNone/>
            </a:pPr>
            <a:r>
              <a:rPr lang="en-US" sz="2400" dirty="0"/>
              <a:t>#3 Compilation time-out</a:t>
            </a:r>
          </a:p>
          <a:p>
            <a:pPr marL="0" indent="0">
              <a:buNone/>
            </a:pPr>
            <a:endParaRPr lang="en-US" sz="2400" dirty="0"/>
          </a:p>
          <a:p>
            <a:r>
              <a:rPr lang="en-US" sz="2400" b="1" dirty="0"/>
              <a:t>Notes</a:t>
            </a:r>
          </a:p>
          <a:p>
            <a:pPr lvl="1"/>
            <a:r>
              <a:rPr lang="en-US" sz="2000" dirty="0"/>
              <a:t>Unlike Submission failures, Compilation Failures have made it into the ADLA System. These are in the U-SQL Query Store.</a:t>
            </a:r>
          </a:p>
          <a:p>
            <a:pPr lvl="1"/>
            <a:r>
              <a:rPr lang="en-US" sz="2000" dirty="0"/>
              <a:t>Be aware that ADLS is case-sensitive for filenames</a:t>
            </a:r>
          </a:p>
          <a:p>
            <a:pPr lvl="1"/>
            <a:r>
              <a:rPr lang="en-US" sz="2000" dirty="0"/>
              <a:t>Cross region query not supported – may manifest as unfound files</a:t>
            </a:r>
          </a:p>
          <a:p>
            <a:pPr lvl="1"/>
            <a:endParaRPr lang="en-US" sz="2000" dirty="0"/>
          </a:p>
          <a:p>
            <a:pPr marL="0" indent="0">
              <a:buNone/>
            </a:pPr>
            <a:endParaRPr lang="en-US" sz="2400" dirty="0"/>
          </a:p>
          <a:p>
            <a:pPr marL="466289" lvl="1" indent="0">
              <a:buNone/>
            </a:pPr>
            <a:endParaRPr lang="en-US" sz="2000" dirty="0"/>
          </a:p>
          <a:p>
            <a:pPr marL="0" indent="0">
              <a:buNone/>
            </a:pPr>
            <a:endParaRPr lang="en-US" sz="2400" dirty="0"/>
          </a:p>
        </p:txBody>
      </p:sp>
    </p:spTree>
    <p:extLst>
      <p:ext uri="{BB962C8B-B14F-4D97-AF65-F5344CB8AC3E}">
        <p14:creationId xmlns:p14="http://schemas.microsoft.com/office/powerpoint/2010/main" val="4285810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t>Compilation Time-Out</a:t>
            </a:r>
          </a:p>
        </p:txBody>
      </p:sp>
      <p:sp>
        <p:nvSpPr>
          <p:cNvPr id="3" name="Content Placeholder 2"/>
          <p:cNvSpPr>
            <a:spLocks noGrp="1"/>
          </p:cNvSpPr>
          <p:nvPr>
            <p:ph idx="1"/>
          </p:nvPr>
        </p:nvSpPr>
        <p:spPr/>
        <p:txBody>
          <a:bodyPr>
            <a:normAutofit fontScale="62500" lnSpcReduction="20000"/>
          </a:bodyPr>
          <a:lstStyle/>
          <a:p>
            <a:r>
              <a:rPr lang="en-US" b="1" dirty="0"/>
              <a:t>Compilation time limit</a:t>
            </a:r>
            <a:r>
              <a:rPr lang="en-US" dirty="0"/>
              <a:t> = </a:t>
            </a:r>
            <a:r>
              <a:rPr lang="en-US" b="1" dirty="0"/>
              <a:t>25 minutes</a:t>
            </a:r>
          </a:p>
          <a:p>
            <a:endParaRPr lang="en-US" dirty="0"/>
          </a:p>
          <a:p>
            <a:r>
              <a:rPr lang="en-US" b="1" dirty="0"/>
              <a:t>Compile time strongly affected by number of input files</a:t>
            </a:r>
          </a:p>
          <a:p>
            <a:pPr marL="466289" lvl="1" indent="0">
              <a:buNone/>
            </a:pPr>
            <a:endParaRPr lang="en-US" dirty="0"/>
          </a:p>
          <a:p>
            <a:pPr marL="466289" lvl="1" indent="0">
              <a:buNone/>
            </a:pPr>
            <a:r>
              <a:rPr lang="en-US" b="1" dirty="0"/>
              <a:t>For manually named files</a:t>
            </a:r>
            <a:endParaRPr lang="en-US" dirty="0"/>
          </a:p>
          <a:p>
            <a:pPr marL="466289" lvl="1" indent="0">
              <a:buNone/>
            </a:pPr>
            <a:r>
              <a:rPr lang="en-US" dirty="0" err="1"/>
              <a:t>Compile_time</a:t>
            </a:r>
            <a:r>
              <a:rPr lang="en-US" dirty="0"/>
              <a:t>( n ) = 16s + (0.280s * n)</a:t>
            </a:r>
          </a:p>
          <a:p>
            <a:pPr marL="466289" lvl="1" indent="0">
              <a:buNone/>
            </a:pPr>
            <a:r>
              <a:rPr lang="en-US" dirty="0"/>
              <a:t>n = number of input files</a:t>
            </a:r>
          </a:p>
          <a:p>
            <a:pPr marL="466289" lvl="1" indent="0">
              <a:buNone/>
            </a:pPr>
            <a:endParaRPr lang="en-US" dirty="0"/>
          </a:p>
          <a:p>
            <a:pPr marL="466289" lvl="1" indent="0">
              <a:buNone/>
            </a:pPr>
            <a:r>
              <a:rPr lang="en-US" dirty="0"/>
              <a:t>Thus, 5K input files = 23.6 minutes</a:t>
            </a:r>
          </a:p>
          <a:p>
            <a:pPr marL="466289" lvl="1" indent="0">
              <a:buNone/>
            </a:pPr>
            <a:endParaRPr lang="en-US" dirty="0"/>
          </a:p>
          <a:p>
            <a:pPr marL="466289" lvl="1" indent="0">
              <a:buNone/>
            </a:pPr>
            <a:r>
              <a:rPr lang="en-US" b="1" dirty="0"/>
              <a:t>For </a:t>
            </a:r>
            <a:r>
              <a:rPr lang="en-US" b="1" dirty="0" err="1"/>
              <a:t>FileSets</a:t>
            </a:r>
            <a:endParaRPr lang="en-US" dirty="0"/>
          </a:p>
          <a:p>
            <a:pPr marL="466289" lvl="1" indent="0">
              <a:buNone/>
            </a:pPr>
            <a:r>
              <a:rPr lang="en-US" dirty="0"/>
              <a:t>Compile times for </a:t>
            </a:r>
            <a:r>
              <a:rPr lang="en-US" dirty="0" err="1"/>
              <a:t>streamsets</a:t>
            </a:r>
            <a:r>
              <a:rPr lang="en-US" dirty="0"/>
              <a:t> will be larger than manually named files</a:t>
            </a:r>
          </a:p>
          <a:p>
            <a:pPr marL="466289" lvl="1" indent="0">
              <a:buNone/>
            </a:pPr>
            <a:r>
              <a:rPr lang="en-US" dirty="0">
                <a:solidFill>
                  <a:srgbClr val="FF0066"/>
                </a:solidFill>
              </a:rPr>
              <a:t>Will provide numbers in the future</a:t>
            </a:r>
          </a:p>
          <a:p>
            <a:pPr marL="0" indent="0">
              <a:buNone/>
            </a:pPr>
            <a:endParaRPr lang="en-US" dirty="0"/>
          </a:p>
          <a:p>
            <a:r>
              <a:rPr lang="en-US" b="1" dirty="0"/>
              <a:t>Notes</a:t>
            </a:r>
          </a:p>
          <a:p>
            <a:pPr lvl="1"/>
            <a:r>
              <a:rPr lang="en-US" dirty="0"/>
              <a:t>Numbers above are for files in ADLS not WASB.</a:t>
            </a:r>
          </a:p>
          <a:p>
            <a:pPr lvl="1"/>
            <a:r>
              <a:rPr lang="en-US" dirty="0"/>
              <a:t>Contact us for preview of fast file sets v2 (dramatic increase in number of files supported via </a:t>
            </a:r>
            <a:r>
              <a:rPr lang="en-US" dirty="0" err="1"/>
              <a:t>FileSets</a:t>
            </a:r>
            <a:r>
              <a:rPr lang="en-US" dirty="0"/>
              <a:t>)</a:t>
            </a:r>
          </a:p>
          <a:p>
            <a:pPr marL="0" indent="0">
              <a:buNone/>
            </a:pPr>
            <a:endParaRPr lang="en-US" dirty="0"/>
          </a:p>
          <a:p>
            <a:pPr marL="466289" lvl="1" indent="0">
              <a:buNone/>
            </a:pPr>
            <a:endParaRPr lang="en-US" dirty="0"/>
          </a:p>
          <a:p>
            <a:pPr marL="466289" lvl="1" indent="0">
              <a:buNone/>
            </a:pPr>
            <a:endParaRPr lang="en-US" dirty="0"/>
          </a:p>
          <a:p>
            <a:pPr marL="466289" lvl="1" indent="0">
              <a:buNone/>
            </a:pPr>
            <a:endParaRPr lang="en-US" dirty="0"/>
          </a:p>
        </p:txBody>
      </p:sp>
    </p:spTree>
    <p:extLst>
      <p:ext uri="{BB962C8B-B14F-4D97-AF65-F5344CB8AC3E}">
        <p14:creationId xmlns:p14="http://schemas.microsoft.com/office/powerpoint/2010/main" val="2244279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t>The Correct Script</a:t>
            </a:r>
          </a:p>
        </p:txBody>
      </p:sp>
      <p:sp>
        <p:nvSpPr>
          <p:cNvPr id="3" name="Content Placeholder 2"/>
          <p:cNvSpPr>
            <a:spLocks noGrp="1"/>
          </p:cNvSpPr>
          <p:nvPr>
            <p:ph idx="1"/>
          </p:nvPr>
        </p:nvSpPr>
        <p:spPr/>
        <p:txBody>
          <a:bodyPr>
            <a:noAutofit/>
          </a:bodyPr>
          <a:lstStyle/>
          <a:p>
            <a:pPr marL="0" indent="0" defTabSz="777149">
              <a:lnSpc>
                <a:spcPct val="100000"/>
              </a:lnSpc>
              <a:spcBef>
                <a:spcPts val="0"/>
              </a:spcBef>
              <a:buNone/>
            </a:pPr>
            <a:r>
              <a:rPr lang="en-US" sz="1800" dirty="0">
                <a:latin typeface="Consolas" panose="020B0609020204030204" pitchFamily="49" charset="0"/>
              </a:rPr>
              <a:t>// NO ERROR</a:t>
            </a:r>
          </a:p>
          <a:p>
            <a:pPr marL="0" indent="0" defTabSz="777149">
              <a:lnSpc>
                <a:spcPct val="100000"/>
              </a:lnSpc>
              <a:spcBef>
                <a:spcPts val="0"/>
              </a:spcBef>
              <a:buNone/>
            </a:pPr>
            <a:endParaRPr lang="en-US" sz="1800" dirty="0">
              <a:latin typeface="Consolas" panose="020B0609020204030204" pitchFamily="49" charset="0"/>
            </a:endParaRPr>
          </a:p>
          <a:p>
            <a:pPr marL="0" indent="0" defTabSz="777149">
              <a:lnSpc>
                <a:spcPct val="100000"/>
              </a:lnSpc>
              <a:spcBef>
                <a:spcPts val="0"/>
              </a:spcBef>
              <a:buNone/>
            </a:pPr>
            <a:r>
              <a:rPr lang="en-US" sz="1800" dirty="0">
                <a:latin typeface="Consolas" panose="020B0609020204030204" pitchFamily="49" charset="0"/>
              </a:rPr>
              <a:t>@</a:t>
            </a:r>
            <a:r>
              <a:rPr lang="en-US" sz="1800" dirty="0" err="1">
                <a:latin typeface="Consolas" panose="020B0609020204030204" pitchFamily="49" charset="0"/>
              </a:rPr>
              <a:t>searchlog</a:t>
            </a:r>
            <a:r>
              <a:rPr lang="en-US" sz="1800" dirty="0">
                <a:latin typeface="Consolas" panose="020B0609020204030204" pitchFamily="49" charset="0"/>
              </a:rPr>
              <a:t> = </a:t>
            </a:r>
          </a:p>
          <a:p>
            <a:pPr marL="0" indent="0" defTabSz="777149">
              <a:lnSpc>
                <a:spcPct val="100000"/>
              </a:lnSpc>
              <a:spcBef>
                <a:spcPts val="0"/>
              </a:spcBef>
              <a:buNone/>
            </a:pPr>
            <a:r>
              <a:rPr lang="en-US" sz="1800" dirty="0">
                <a:latin typeface="Consolas" panose="020B0609020204030204" pitchFamily="49" charset="0"/>
              </a:rPr>
              <a:t>    EXTRACT </a:t>
            </a:r>
            <a:r>
              <a:rPr lang="en-US" sz="1800" dirty="0" err="1">
                <a:latin typeface="Consolas" panose="020B0609020204030204" pitchFamily="49" charset="0"/>
              </a:rPr>
              <a:t>UserId</a:t>
            </a:r>
            <a:r>
              <a:rPr lang="en-US" sz="1800" dirty="0">
                <a:latin typeface="Consolas" panose="020B0609020204030204" pitchFamily="49" charset="0"/>
              </a:rPr>
              <a:t>          </a:t>
            </a:r>
            <a:r>
              <a:rPr lang="en-US" sz="1800" dirty="0" err="1">
                <a:latin typeface="Consolas" panose="020B0609020204030204" pitchFamily="49" charset="0"/>
              </a:rPr>
              <a:t>int</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Start           </a:t>
            </a:r>
            <a:r>
              <a:rPr lang="en-US" sz="1800" dirty="0" err="1">
                <a:latin typeface="Consolas" panose="020B0609020204030204" pitchFamily="49" charset="0"/>
              </a:rPr>
              <a:t>DateTime</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Region          string, </a:t>
            </a:r>
          </a:p>
          <a:p>
            <a:pPr marL="0" indent="0" defTabSz="777149">
              <a:lnSpc>
                <a:spcPct val="100000"/>
              </a:lnSpc>
              <a:spcBef>
                <a:spcPts val="0"/>
              </a:spcBef>
              <a:buNone/>
            </a:pPr>
            <a:r>
              <a:rPr lang="en-US" sz="1800" dirty="0">
                <a:latin typeface="Consolas" panose="020B0609020204030204" pitchFamily="49" charset="0"/>
              </a:rPr>
              <a:t>            Query           string, </a:t>
            </a:r>
          </a:p>
          <a:p>
            <a:pPr marL="0" indent="0" defTabSz="777149">
              <a:lnSpc>
                <a:spcPct val="100000"/>
              </a:lnSpc>
              <a:spcBef>
                <a:spcPts val="0"/>
              </a:spcBef>
              <a:buNone/>
            </a:pPr>
            <a:r>
              <a:rPr lang="en-US" sz="1800" dirty="0">
                <a:latin typeface="Consolas" panose="020B0609020204030204" pitchFamily="49" charset="0"/>
              </a:rPr>
              <a:t>            Duration        </a:t>
            </a:r>
            <a:r>
              <a:rPr lang="en-US" sz="1800" dirty="0" err="1">
                <a:latin typeface="Consolas" panose="020B0609020204030204" pitchFamily="49" charset="0"/>
              </a:rPr>
              <a:t>int</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Urls</a:t>
            </a:r>
            <a:r>
              <a:rPr lang="en-US" sz="1800" dirty="0">
                <a:latin typeface="Consolas" panose="020B0609020204030204" pitchFamily="49" charset="0"/>
              </a:rPr>
              <a:t>            string, </a:t>
            </a:r>
          </a:p>
          <a:p>
            <a:pPr marL="0" indent="0" defTabSz="777149">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ClickedUrls</a:t>
            </a:r>
            <a:r>
              <a:rPr lang="en-US" sz="1800" dirty="0">
                <a:latin typeface="Consolas" panose="020B0609020204030204" pitchFamily="49" charset="0"/>
              </a:rPr>
              <a:t>     string</a:t>
            </a:r>
          </a:p>
          <a:p>
            <a:pPr marL="0" indent="0" defTabSz="777149">
              <a:lnSpc>
                <a:spcPct val="100000"/>
              </a:lnSpc>
              <a:spcBef>
                <a:spcPts val="0"/>
              </a:spcBef>
              <a:buNone/>
            </a:pPr>
            <a:r>
              <a:rPr lang="en-US" sz="1800" dirty="0">
                <a:latin typeface="Consolas" panose="020B0609020204030204" pitchFamily="49" charset="0"/>
              </a:rPr>
              <a:t>    FROM @"/Samples/Data/</a:t>
            </a:r>
            <a:r>
              <a:rPr lang="en-US" sz="1800" dirty="0" err="1">
                <a:latin typeface="Consolas" panose="020B0609020204030204" pitchFamily="49" charset="0"/>
              </a:rPr>
              <a:t>SearchLog.tsv</a:t>
            </a:r>
            <a:r>
              <a:rPr lang="en-US" sz="1800" dirty="0">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    USING </a:t>
            </a:r>
            <a:r>
              <a:rPr lang="en-US" sz="1800" dirty="0" err="1">
                <a:latin typeface="Consolas" panose="020B0609020204030204" pitchFamily="49" charset="0"/>
              </a:rPr>
              <a:t>Extractors.Tsv</a:t>
            </a:r>
            <a:r>
              <a:rPr lang="en-US" sz="1800" dirty="0">
                <a:latin typeface="Consolas" panose="020B0609020204030204" pitchFamily="49" charset="0"/>
              </a:rPr>
              <a:t>();</a:t>
            </a:r>
          </a:p>
          <a:p>
            <a:pPr marL="0" indent="0" defTabSz="777149">
              <a:lnSpc>
                <a:spcPct val="100000"/>
              </a:lnSpc>
              <a:spcBef>
                <a:spcPts val="0"/>
              </a:spcBef>
              <a:buNone/>
            </a:pPr>
            <a:endParaRPr lang="en-US" sz="1800" dirty="0">
              <a:latin typeface="Consolas" panose="020B0609020204030204" pitchFamily="49" charset="0"/>
            </a:endParaRPr>
          </a:p>
          <a:p>
            <a:pPr marL="0" indent="0" defTabSz="777149">
              <a:lnSpc>
                <a:spcPct val="100000"/>
              </a:lnSpc>
              <a:spcBef>
                <a:spcPts val="0"/>
              </a:spcBef>
              <a:buNone/>
            </a:pPr>
            <a:r>
              <a:rPr lang="en-US" sz="1800" dirty="0">
                <a:latin typeface="Consolas" panose="020B0609020204030204" pitchFamily="49" charset="0"/>
              </a:rPr>
              <a:t>OUTPUT @</a:t>
            </a:r>
            <a:r>
              <a:rPr lang="en-US" sz="1800" dirty="0" err="1">
                <a:latin typeface="Consolas" panose="020B0609020204030204" pitchFamily="49" charset="0"/>
              </a:rPr>
              <a:t>searchlog</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TO @"/Samples/Output/</a:t>
            </a:r>
            <a:r>
              <a:rPr lang="en-US" sz="1800" dirty="0" err="1">
                <a:latin typeface="Consolas" panose="020B0609020204030204" pitchFamily="49" charset="0"/>
              </a:rPr>
              <a:t>SearchLog_output.tsv</a:t>
            </a:r>
            <a:r>
              <a:rPr lang="en-US" sz="1800" dirty="0">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    USING </a:t>
            </a:r>
            <a:r>
              <a:rPr lang="en-US" sz="1800" dirty="0" err="1">
                <a:latin typeface="Consolas" panose="020B0609020204030204" pitchFamily="49" charset="0"/>
              </a:rPr>
              <a:t>Outputters.Tsv</a:t>
            </a:r>
            <a:r>
              <a:rPr lang="en-US" sz="1800" dirty="0">
                <a:latin typeface="Consolas" panose="020B0609020204030204" pitchFamily="49" charset="0"/>
              </a:rPr>
              <a:t>();</a:t>
            </a:r>
            <a:endParaRPr lang="en-US" sz="1800" dirty="0">
              <a:latin typeface="Consolas" panose="020B0609020204030204" pitchFamily="49" charset="0"/>
            </a:endParaRPr>
          </a:p>
        </p:txBody>
      </p:sp>
    </p:spTree>
    <p:extLst>
      <p:ext uri="{BB962C8B-B14F-4D97-AF65-F5344CB8AC3E}">
        <p14:creationId xmlns:p14="http://schemas.microsoft.com/office/powerpoint/2010/main" val="3075827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19" y="194292"/>
            <a:ext cx="12058891" cy="1513687"/>
          </a:xfrm>
        </p:spPr>
        <p:txBody>
          <a:bodyPr>
            <a:noAutofit/>
          </a:bodyPr>
          <a:lstStyle/>
          <a:p>
            <a:pPr lvl="0" algn="ctr">
              <a:defRPr/>
            </a:pPr>
            <a:r>
              <a:rPr lang="en-US" sz="3200" dirty="0"/>
              <a:t>File Does not Exist</a:t>
            </a:r>
          </a:p>
        </p:txBody>
      </p:sp>
      <p:sp>
        <p:nvSpPr>
          <p:cNvPr id="3" name="Content Placeholder 2"/>
          <p:cNvSpPr>
            <a:spLocks noGrp="1"/>
          </p:cNvSpPr>
          <p:nvPr>
            <p:ph idx="1"/>
          </p:nvPr>
        </p:nvSpPr>
        <p:spPr>
          <a:xfrm>
            <a:off x="194320" y="1861969"/>
            <a:ext cx="6298234" cy="4549679"/>
          </a:xfrm>
        </p:spPr>
        <p:txBody>
          <a:bodyPr>
            <a:noAutofit/>
          </a:bodyPr>
          <a:lstStyle/>
          <a:p>
            <a:pPr marL="0" indent="0" defTabSz="777149">
              <a:lnSpc>
                <a:spcPct val="100000"/>
              </a:lnSpc>
              <a:spcBef>
                <a:spcPts val="0"/>
              </a:spcBef>
              <a:buNone/>
            </a:pPr>
            <a:r>
              <a:rPr lang="en-US" sz="1800" dirty="0">
                <a:latin typeface="Consolas" panose="020B0609020204030204" pitchFamily="49" charset="0"/>
              </a:rPr>
              <a:t>// ERROR Input File does not Exist</a:t>
            </a:r>
          </a:p>
          <a:p>
            <a:pPr marL="0" indent="0" defTabSz="777149">
              <a:lnSpc>
                <a:spcPct val="100000"/>
              </a:lnSpc>
              <a:spcBef>
                <a:spcPts val="0"/>
              </a:spcBef>
              <a:buNone/>
            </a:pPr>
            <a:endParaRPr lang="en-US" sz="1800" dirty="0">
              <a:latin typeface="Consolas" panose="020B0609020204030204" pitchFamily="49" charset="0"/>
            </a:endParaRPr>
          </a:p>
          <a:p>
            <a:pPr marL="0" indent="0" defTabSz="777149">
              <a:lnSpc>
                <a:spcPct val="100000"/>
              </a:lnSpc>
              <a:spcBef>
                <a:spcPts val="0"/>
              </a:spcBef>
              <a:buNone/>
            </a:pPr>
            <a:r>
              <a:rPr lang="en-US" sz="1800" dirty="0">
                <a:latin typeface="Consolas" panose="020B0609020204030204" pitchFamily="49" charset="0"/>
              </a:rPr>
              <a:t>@</a:t>
            </a:r>
            <a:r>
              <a:rPr lang="en-US" sz="1800" dirty="0" err="1">
                <a:latin typeface="Consolas" panose="020B0609020204030204" pitchFamily="49" charset="0"/>
              </a:rPr>
              <a:t>searchlog</a:t>
            </a:r>
            <a:r>
              <a:rPr lang="en-US" sz="1800" dirty="0">
                <a:latin typeface="Consolas" panose="020B0609020204030204" pitchFamily="49" charset="0"/>
              </a:rPr>
              <a:t> = </a:t>
            </a:r>
          </a:p>
          <a:p>
            <a:pPr marL="0" indent="0" defTabSz="777149">
              <a:lnSpc>
                <a:spcPct val="100000"/>
              </a:lnSpc>
              <a:spcBef>
                <a:spcPts val="0"/>
              </a:spcBef>
              <a:buNone/>
            </a:pPr>
            <a:r>
              <a:rPr lang="en-US" sz="1800" dirty="0">
                <a:latin typeface="Consolas" panose="020B0609020204030204" pitchFamily="49" charset="0"/>
              </a:rPr>
              <a:t>    EXTRACT </a:t>
            </a:r>
            <a:r>
              <a:rPr lang="en-US" sz="1800" dirty="0" err="1">
                <a:latin typeface="Consolas" panose="020B0609020204030204" pitchFamily="49" charset="0"/>
              </a:rPr>
              <a:t>UserId</a:t>
            </a:r>
            <a:r>
              <a:rPr lang="en-US" sz="1800" dirty="0">
                <a:latin typeface="Consolas" panose="020B0609020204030204" pitchFamily="49" charset="0"/>
              </a:rPr>
              <a:t>          </a:t>
            </a:r>
            <a:r>
              <a:rPr lang="en-US" sz="1800" dirty="0" err="1">
                <a:latin typeface="Consolas" panose="020B0609020204030204" pitchFamily="49" charset="0"/>
              </a:rPr>
              <a:t>int</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Start           </a:t>
            </a:r>
            <a:r>
              <a:rPr lang="en-US" sz="1800" dirty="0" err="1">
                <a:latin typeface="Consolas" panose="020B0609020204030204" pitchFamily="49" charset="0"/>
              </a:rPr>
              <a:t>DateTime</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Region          string, </a:t>
            </a:r>
          </a:p>
          <a:p>
            <a:pPr marL="0" indent="0" defTabSz="777149">
              <a:lnSpc>
                <a:spcPct val="100000"/>
              </a:lnSpc>
              <a:spcBef>
                <a:spcPts val="0"/>
              </a:spcBef>
              <a:buNone/>
            </a:pPr>
            <a:r>
              <a:rPr lang="en-US" sz="1800" dirty="0">
                <a:latin typeface="Consolas" panose="020B0609020204030204" pitchFamily="49" charset="0"/>
              </a:rPr>
              <a:t>            Query           string, </a:t>
            </a:r>
          </a:p>
          <a:p>
            <a:pPr marL="0" indent="0" defTabSz="777149">
              <a:lnSpc>
                <a:spcPct val="100000"/>
              </a:lnSpc>
              <a:spcBef>
                <a:spcPts val="0"/>
              </a:spcBef>
              <a:buNone/>
            </a:pPr>
            <a:r>
              <a:rPr lang="en-US" sz="1800" dirty="0">
                <a:latin typeface="Consolas" panose="020B0609020204030204" pitchFamily="49" charset="0"/>
              </a:rPr>
              <a:t>            Duration        </a:t>
            </a:r>
            <a:r>
              <a:rPr lang="en-US" sz="1800" dirty="0" err="1">
                <a:latin typeface="Consolas" panose="020B0609020204030204" pitchFamily="49" charset="0"/>
              </a:rPr>
              <a:t>int</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Urls</a:t>
            </a:r>
            <a:r>
              <a:rPr lang="en-US" sz="1800" dirty="0">
                <a:latin typeface="Consolas" panose="020B0609020204030204" pitchFamily="49" charset="0"/>
              </a:rPr>
              <a:t>            string, </a:t>
            </a:r>
          </a:p>
          <a:p>
            <a:pPr marL="0" indent="0" defTabSz="777149">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ClickedUrls</a:t>
            </a:r>
            <a:r>
              <a:rPr lang="en-US" sz="1800" dirty="0">
                <a:latin typeface="Consolas" panose="020B0609020204030204" pitchFamily="49" charset="0"/>
              </a:rPr>
              <a:t>     string</a:t>
            </a:r>
          </a:p>
          <a:p>
            <a:pPr marL="0" indent="0" defTabSz="777149">
              <a:lnSpc>
                <a:spcPct val="100000"/>
              </a:lnSpc>
              <a:spcBef>
                <a:spcPts val="0"/>
              </a:spcBef>
              <a:buNone/>
            </a:pPr>
            <a:r>
              <a:rPr lang="en-US" sz="1800" dirty="0">
                <a:latin typeface="Consolas" panose="020B0609020204030204" pitchFamily="49" charset="0"/>
              </a:rPr>
              <a:t>    FROM </a:t>
            </a:r>
            <a:r>
              <a:rPr lang="en-US" sz="1800" dirty="0">
                <a:solidFill>
                  <a:srgbClr val="FF0000"/>
                </a:solidFill>
                <a:latin typeface="Consolas" panose="020B0609020204030204" pitchFamily="49" charset="0"/>
              </a:rPr>
              <a:t>@"/Samples/Data/</a:t>
            </a:r>
            <a:r>
              <a:rPr lang="en-US" sz="1800" dirty="0" err="1">
                <a:solidFill>
                  <a:srgbClr val="FF0000"/>
                </a:solidFill>
                <a:latin typeface="Consolas" panose="020B0609020204030204" pitchFamily="49" charset="0"/>
              </a:rPr>
              <a:t>SearchLogXYZ.tsv</a:t>
            </a:r>
            <a:r>
              <a:rPr lang="en-US" sz="1800" dirty="0">
                <a:solidFill>
                  <a:srgbClr val="FF0000"/>
                </a:solidFill>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    USING </a:t>
            </a:r>
            <a:r>
              <a:rPr lang="en-US" sz="1800" dirty="0" err="1">
                <a:latin typeface="Consolas" panose="020B0609020204030204" pitchFamily="49" charset="0"/>
              </a:rPr>
              <a:t>Extractors.Tsv</a:t>
            </a:r>
            <a:r>
              <a:rPr lang="en-US" sz="1800" dirty="0">
                <a:latin typeface="Consolas" panose="020B0609020204030204" pitchFamily="49" charset="0"/>
              </a:rPr>
              <a:t>();</a:t>
            </a:r>
          </a:p>
          <a:p>
            <a:pPr marL="0" indent="0" defTabSz="777149">
              <a:lnSpc>
                <a:spcPct val="100000"/>
              </a:lnSpc>
              <a:spcBef>
                <a:spcPts val="0"/>
              </a:spcBef>
              <a:buNone/>
            </a:pPr>
            <a:endParaRPr lang="en-US" sz="1800" dirty="0">
              <a:latin typeface="Consolas" panose="020B0609020204030204" pitchFamily="49" charset="0"/>
            </a:endParaRPr>
          </a:p>
          <a:p>
            <a:pPr marL="0" indent="0" defTabSz="777149">
              <a:lnSpc>
                <a:spcPct val="100000"/>
              </a:lnSpc>
              <a:spcBef>
                <a:spcPts val="0"/>
              </a:spcBef>
              <a:buNone/>
            </a:pPr>
            <a:r>
              <a:rPr lang="en-US" sz="1800" dirty="0">
                <a:latin typeface="Consolas" panose="020B0609020204030204" pitchFamily="49" charset="0"/>
              </a:rPr>
              <a:t>OUTPUT @</a:t>
            </a:r>
            <a:r>
              <a:rPr lang="en-US" sz="1800" dirty="0" err="1">
                <a:latin typeface="Consolas" panose="020B0609020204030204" pitchFamily="49" charset="0"/>
              </a:rPr>
              <a:t>searchlog</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TO @"/Samples/Output/</a:t>
            </a:r>
            <a:r>
              <a:rPr lang="en-US" sz="1800" dirty="0" err="1">
                <a:latin typeface="Consolas" panose="020B0609020204030204" pitchFamily="49" charset="0"/>
              </a:rPr>
              <a:t>SearchLog_output.tsv</a:t>
            </a:r>
            <a:r>
              <a:rPr lang="en-US" sz="1800" dirty="0">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    USING </a:t>
            </a:r>
            <a:r>
              <a:rPr lang="en-US" sz="1800" dirty="0" err="1">
                <a:latin typeface="Consolas" panose="020B0609020204030204" pitchFamily="49" charset="0"/>
              </a:rPr>
              <a:t>Outputters.Tsv</a:t>
            </a:r>
            <a:r>
              <a:rPr lang="en-US" sz="1800" dirty="0">
                <a:latin typeface="Consolas" panose="020B0609020204030204" pitchFamily="49" charset="0"/>
              </a:rPr>
              <a:t>();</a:t>
            </a:r>
          </a:p>
          <a:p>
            <a:pPr marL="0" indent="0" defTabSz="777149">
              <a:lnSpc>
                <a:spcPct val="100000"/>
              </a:lnSpc>
              <a:spcBef>
                <a:spcPts val="0"/>
              </a:spcBef>
              <a:buNone/>
            </a:pPr>
            <a:endParaRPr lang="en-US" sz="1800" dirty="0">
              <a:latin typeface="Consolas" panose="020B0609020204030204" pitchFamily="49" charset="0"/>
            </a:endParaRPr>
          </a:p>
        </p:txBody>
      </p:sp>
      <p:pic>
        <p:nvPicPr>
          <p:cNvPr id="5" name="Picture 4"/>
          <p:cNvPicPr>
            <a:picLocks noChangeAspect="1"/>
          </p:cNvPicPr>
          <p:nvPr/>
        </p:nvPicPr>
        <p:blipFill>
          <a:blip r:embed="rId3"/>
          <a:stretch>
            <a:fillRect/>
          </a:stretch>
        </p:blipFill>
        <p:spPr>
          <a:xfrm>
            <a:off x="6675432" y="1334041"/>
            <a:ext cx="4846267" cy="5077607"/>
          </a:xfrm>
          <a:prstGeom prst="rect">
            <a:avLst/>
          </a:prstGeom>
        </p:spPr>
      </p:pic>
    </p:spTree>
    <p:extLst>
      <p:ext uri="{BB962C8B-B14F-4D97-AF65-F5344CB8AC3E}">
        <p14:creationId xmlns:p14="http://schemas.microsoft.com/office/powerpoint/2010/main" val="2299955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96140" y="2057953"/>
            <a:ext cx="2914993" cy="1513687"/>
          </a:xfrm>
        </p:spPr>
        <p:txBody>
          <a:bodyPr>
            <a:noAutofit/>
          </a:bodyPr>
          <a:lstStyle/>
          <a:p>
            <a:pPr lvl="0" algn="ctr">
              <a:defRPr/>
            </a:pPr>
            <a:r>
              <a:rPr lang="en-US" sz="3200" dirty="0"/>
              <a:t>###</a:t>
            </a:r>
            <a:br>
              <a:rPr lang="en-US" sz="3200" dirty="0"/>
            </a:br>
            <a:br>
              <a:rPr lang="en-US" sz="3200" dirty="0"/>
            </a:br>
            <a:r>
              <a:rPr lang="en-US" sz="3200" dirty="0"/>
              <a:t>how to read a compile error</a:t>
            </a:r>
          </a:p>
        </p:txBody>
      </p:sp>
      <p:pic>
        <p:nvPicPr>
          <p:cNvPr id="5" name="Picture 4"/>
          <p:cNvPicPr>
            <a:picLocks noChangeAspect="1"/>
          </p:cNvPicPr>
          <p:nvPr/>
        </p:nvPicPr>
        <p:blipFill>
          <a:blip r:embed="rId3"/>
          <a:stretch>
            <a:fillRect/>
          </a:stretch>
        </p:blipFill>
        <p:spPr>
          <a:xfrm>
            <a:off x="-15848" y="6409"/>
            <a:ext cx="9068694" cy="9501595"/>
          </a:xfrm>
          <a:prstGeom prst="rect">
            <a:avLst/>
          </a:prstGeom>
        </p:spPr>
      </p:pic>
      <p:sp>
        <p:nvSpPr>
          <p:cNvPr id="10" name="Speech Bubble: Rectangle 9"/>
          <p:cNvSpPr/>
          <p:nvPr/>
        </p:nvSpPr>
        <p:spPr>
          <a:xfrm>
            <a:off x="5578164" y="5600360"/>
            <a:ext cx="4023316" cy="1394166"/>
          </a:xfrm>
          <a:prstGeom prst="wedgeRectCallout">
            <a:avLst>
              <a:gd name="adj1" fmla="val -144096"/>
              <a:gd name="adj2" fmla="val -80993"/>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Here’s the ###</a:t>
            </a:r>
          </a:p>
        </p:txBody>
      </p:sp>
      <p:sp>
        <p:nvSpPr>
          <p:cNvPr id="11" name="Speech Bubble: Rectangle 10"/>
          <p:cNvSpPr/>
          <p:nvPr/>
        </p:nvSpPr>
        <p:spPr>
          <a:xfrm>
            <a:off x="5720091" y="571214"/>
            <a:ext cx="4023316" cy="1394166"/>
          </a:xfrm>
          <a:prstGeom prst="wedgeRectCallout">
            <a:avLst>
              <a:gd name="adj1" fmla="val -147037"/>
              <a:gd name="adj2" fmla="val 152807"/>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the problem is near the ###</a:t>
            </a:r>
          </a:p>
        </p:txBody>
      </p:sp>
    </p:spTree>
    <p:extLst>
      <p:ext uri="{BB962C8B-B14F-4D97-AF65-F5344CB8AC3E}">
        <p14:creationId xmlns:p14="http://schemas.microsoft.com/office/powerpoint/2010/main" val="3883268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19" y="194292"/>
            <a:ext cx="12058891" cy="1513687"/>
          </a:xfrm>
        </p:spPr>
        <p:txBody>
          <a:bodyPr>
            <a:noAutofit/>
          </a:bodyPr>
          <a:lstStyle/>
          <a:p>
            <a:pPr lvl="0" algn="ctr">
              <a:defRPr/>
            </a:pPr>
            <a:r>
              <a:rPr lang="en-US" sz="3200" dirty="0"/>
              <a:t>Incorrect Syntax (multiple)</a:t>
            </a:r>
          </a:p>
        </p:txBody>
      </p:sp>
      <p:sp>
        <p:nvSpPr>
          <p:cNvPr id="3" name="Content Placeholder 2"/>
          <p:cNvSpPr>
            <a:spLocks noGrp="1"/>
          </p:cNvSpPr>
          <p:nvPr>
            <p:ph idx="1"/>
          </p:nvPr>
        </p:nvSpPr>
        <p:spPr>
          <a:xfrm>
            <a:off x="194320" y="1861969"/>
            <a:ext cx="6298234" cy="4549679"/>
          </a:xfrm>
        </p:spPr>
        <p:txBody>
          <a:bodyPr>
            <a:noAutofit/>
          </a:bodyPr>
          <a:lstStyle/>
          <a:p>
            <a:pPr marL="0" indent="0" defTabSz="777149">
              <a:lnSpc>
                <a:spcPct val="100000"/>
              </a:lnSpc>
              <a:spcBef>
                <a:spcPts val="0"/>
              </a:spcBef>
              <a:buNone/>
            </a:pPr>
            <a:r>
              <a:rPr lang="en-US" sz="1800" dirty="0">
                <a:latin typeface="Consolas" panose="020B0609020204030204" pitchFamily="49" charset="0"/>
              </a:rPr>
              <a:t>// ERROR Incorrect Syntax</a:t>
            </a:r>
          </a:p>
          <a:p>
            <a:pPr marL="0" indent="0" defTabSz="777149">
              <a:lnSpc>
                <a:spcPct val="100000"/>
              </a:lnSpc>
              <a:spcBef>
                <a:spcPts val="0"/>
              </a:spcBef>
              <a:buNone/>
            </a:pPr>
            <a:endParaRPr lang="en-US" sz="1800" dirty="0">
              <a:latin typeface="Consolas" panose="020B0609020204030204" pitchFamily="49" charset="0"/>
            </a:endParaRPr>
          </a:p>
          <a:p>
            <a:pPr marL="0" indent="0" defTabSz="777149">
              <a:lnSpc>
                <a:spcPct val="100000"/>
              </a:lnSpc>
              <a:spcBef>
                <a:spcPts val="0"/>
              </a:spcBef>
              <a:buNone/>
            </a:pPr>
            <a:r>
              <a:rPr lang="en-US" sz="1800" dirty="0">
                <a:latin typeface="Consolas" panose="020B0609020204030204" pitchFamily="49" charset="0"/>
              </a:rPr>
              <a:t>@</a:t>
            </a:r>
            <a:r>
              <a:rPr lang="en-US" sz="1800" dirty="0" err="1">
                <a:latin typeface="Consolas" panose="020B0609020204030204" pitchFamily="49" charset="0"/>
              </a:rPr>
              <a:t>searchlog</a:t>
            </a:r>
            <a:r>
              <a:rPr lang="en-US" sz="1800" dirty="0">
                <a:latin typeface="Consolas" panose="020B0609020204030204" pitchFamily="49" charset="0"/>
              </a:rPr>
              <a:t> = </a:t>
            </a:r>
          </a:p>
          <a:p>
            <a:pPr marL="0" indent="0" defTabSz="777149">
              <a:lnSpc>
                <a:spcPct val="100000"/>
              </a:lnSpc>
              <a:spcBef>
                <a:spcPts val="0"/>
              </a:spcBef>
              <a:buNone/>
            </a:pPr>
            <a:r>
              <a:rPr lang="en-US" sz="1800" dirty="0">
                <a:latin typeface="Consolas" panose="020B0609020204030204" pitchFamily="49" charset="0"/>
              </a:rPr>
              <a:t>    EXTRACT </a:t>
            </a:r>
            <a:r>
              <a:rPr lang="en-US" sz="1800" dirty="0" err="1">
                <a:latin typeface="Consolas" panose="020B0609020204030204" pitchFamily="49" charset="0"/>
              </a:rPr>
              <a:t>UserId</a:t>
            </a:r>
            <a:r>
              <a:rPr lang="en-US" sz="1800" dirty="0">
                <a:latin typeface="Consolas" panose="020B0609020204030204" pitchFamily="49" charset="0"/>
              </a:rPr>
              <a:t>          </a:t>
            </a:r>
            <a:r>
              <a:rPr lang="en-US" sz="1800" dirty="0" err="1">
                <a:latin typeface="Consolas" panose="020B0609020204030204" pitchFamily="49" charset="0"/>
              </a:rPr>
              <a:t>int</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Start           </a:t>
            </a:r>
            <a:r>
              <a:rPr lang="en-US" sz="1800" dirty="0" err="1">
                <a:latin typeface="Consolas" panose="020B0609020204030204" pitchFamily="49" charset="0"/>
              </a:rPr>
              <a:t>DateTime</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Region          string, </a:t>
            </a:r>
          </a:p>
          <a:p>
            <a:pPr marL="0" indent="0" defTabSz="777149">
              <a:lnSpc>
                <a:spcPct val="100000"/>
              </a:lnSpc>
              <a:spcBef>
                <a:spcPts val="0"/>
              </a:spcBef>
              <a:buNone/>
            </a:pPr>
            <a:r>
              <a:rPr lang="en-US" sz="1800" dirty="0">
                <a:latin typeface="Consolas" panose="020B0609020204030204" pitchFamily="49" charset="0"/>
              </a:rPr>
              <a:t>            Query           string, </a:t>
            </a:r>
          </a:p>
          <a:p>
            <a:pPr marL="0" indent="0" defTabSz="777149">
              <a:lnSpc>
                <a:spcPct val="100000"/>
              </a:lnSpc>
              <a:spcBef>
                <a:spcPts val="0"/>
              </a:spcBef>
              <a:buNone/>
            </a:pPr>
            <a:r>
              <a:rPr lang="en-US" sz="1800" dirty="0">
                <a:latin typeface="Consolas" panose="020B0609020204030204" pitchFamily="49" charset="0"/>
              </a:rPr>
              <a:t>            Duration        </a:t>
            </a:r>
            <a:r>
              <a:rPr lang="en-US" sz="1800" dirty="0" err="1">
                <a:latin typeface="Consolas" panose="020B0609020204030204" pitchFamily="49" charset="0"/>
              </a:rPr>
              <a:t>int</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Urls</a:t>
            </a:r>
            <a:r>
              <a:rPr lang="en-US" sz="1800" dirty="0">
                <a:latin typeface="Consolas" panose="020B0609020204030204" pitchFamily="49" charset="0"/>
              </a:rPr>
              <a:t>            string,</a:t>
            </a:r>
          </a:p>
          <a:p>
            <a:pPr marL="0" indent="0" defTabSz="777149">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ClickedUrls</a:t>
            </a:r>
            <a:r>
              <a:rPr lang="en-US" sz="1800" dirty="0">
                <a:latin typeface="Consolas" panose="020B0609020204030204" pitchFamily="49" charset="0"/>
              </a:rPr>
              <a:t>     string</a:t>
            </a:r>
            <a:r>
              <a:rPr lang="en-US" sz="1800" b="1" dirty="0">
                <a:solidFill>
                  <a:srgbClr val="FF0000"/>
                </a:solidFill>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FROM @"/Samples/Data/</a:t>
            </a:r>
            <a:r>
              <a:rPr lang="en-US" sz="1800" dirty="0" err="1">
                <a:latin typeface="Consolas" panose="020B0609020204030204" pitchFamily="49" charset="0"/>
              </a:rPr>
              <a:t>SearchLog.tsv</a:t>
            </a:r>
            <a:r>
              <a:rPr lang="en-US" sz="1800" dirty="0">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    USING </a:t>
            </a:r>
            <a:r>
              <a:rPr lang="en-US" sz="1800" dirty="0" err="1">
                <a:latin typeface="Consolas" panose="020B0609020204030204" pitchFamily="49" charset="0"/>
              </a:rPr>
              <a:t>Extractors.Tsv</a:t>
            </a:r>
            <a:r>
              <a:rPr lang="en-US" sz="1800" dirty="0">
                <a:latin typeface="Consolas" panose="020B0609020204030204" pitchFamily="49" charset="0"/>
              </a:rPr>
              <a:t>();</a:t>
            </a:r>
          </a:p>
          <a:p>
            <a:pPr marL="0" indent="0" defTabSz="777149">
              <a:lnSpc>
                <a:spcPct val="100000"/>
              </a:lnSpc>
              <a:spcBef>
                <a:spcPts val="0"/>
              </a:spcBef>
              <a:buNone/>
            </a:pPr>
            <a:endParaRPr lang="en-US" sz="1800" dirty="0">
              <a:latin typeface="Consolas" panose="020B0609020204030204" pitchFamily="49" charset="0"/>
            </a:endParaRPr>
          </a:p>
          <a:p>
            <a:pPr marL="0" indent="0" defTabSz="777149">
              <a:lnSpc>
                <a:spcPct val="100000"/>
              </a:lnSpc>
              <a:spcBef>
                <a:spcPts val="0"/>
              </a:spcBef>
              <a:buNone/>
            </a:pPr>
            <a:r>
              <a:rPr lang="en-US" sz="1800" dirty="0">
                <a:latin typeface="Consolas" panose="020B0609020204030204" pitchFamily="49" charset="0"/>
              </a:rPr>
              <a:t>OUTPUT @</a:t>
            </a:r>
            <a:r>
              <a:rPr lang="en-US" sz="1800" dirty="0" err="1">
                <a:latin typeface="Consolas" panose="020B0609020204030204" pitchFamily="49" charset="0"/>
              </a:rPr>
              <a:t>searchlog</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TO @"/Samples/Output/</a:t>
            </a:r>
            <a:r>
              <a:rPr lang="en-US" sz="1800" dirty="0" err="1">
                <a:latin typeface="Consolas" panose="020B0609020204030204" pitchFamily="49" charset="0"/>
              </a:rPr>
              <a:t>SearchLog_output.tsv</a:t>
            </a:r>
            <a:r>
              <a:rPr lang="en-US" sz="1800" dirty="0">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    </a:t>
            </a:r>
            <a:r>
              <a:rPr lang="en-US" sz="1800" b="1" dirty="0">
                <a:solidFill>
                  <a:srgbClr val="FF0000"/>
                </a:solidFill>
                <a:latin typeface="Consolas" panose="020B0609020204030204" pitchFamily="49" charset="0"/>
              </a:rPr>
              <a:t>USIG</a:t>
            </a:r>
            <a:r>
              <a:rPr lang="en-US" sz="1800" dirty="0">
                <a:latin typeface="Consolas" panose="020B0609020204030204" pitchFamily="49" charset="0"/>
              </a:rPr>
              <a:t> </a:t>
            </a:r>
            <a:r>
              <a:rPr lang="en-US" sz="1800" dirty="0" err="1">
                <a:latin typeface="Consolas" panose="020B0609020204030204" pitchFamily="49" charset="0"/>
              </a:rPr>
              <a:t>Outputters.Tsv</a:t>
            </a:r>
            <a:r>
              <a:rPr lang="en-US" sz="1800" dirty="0">
                <a:latin typeface="Consolas" panose="020B0609020204030204" pitchFamily="49" charset="0"/>
              </a:rPr>
              <a:t>();</a:t>
            </a:r>
            <a:endParaRPr lang="en-US" sz="1800" dirty="0">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7132627" y="1394165"/>
            <a:ext cx="4404770" cy="4598860"/>
          </a:xfrm>
          <a:prstGeom prst="rect">
            <a:avLst/>
          </a:prstGeom>
        </p:spPr>
      </p:pic>
    </p:spTree>
    <p:extLst>
      <p:ext uri="{BB962C8B-B14F-4D97-AF65-F5344CB8AC3E}">
        <p14:creationId xmlns:p14="http://schemas.microsoft.com/office/powerpoint/2010/main" val="3664211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baseline="0" noProof="0" dirty="0">
                <a:ln>
                  <a:noFill/>
                </a:ln>
                <a:solidFill>
                  <a:schemeClr val="bg1"/>
                </a:solidFill>
                <a:effectLst/>
                <a:uLnTx/>
                <a:uFillTx/>
                <a:latin typeface="+mj-lt"/>
                <a:ea typeface="+mj-ea"/>
                <a:cs typeface="+mj-cs"/>
              </a:rPr>
              <a:t>Execution Failures</a:t>
            </a:r>
          </a:p>
        </p:txBody>
      </p:sp>
    </p:spTree>
    <p:extLst>
      <p:ext uri="{BB962C8B-B14F-4D97-AF65-F5344CB8AC3E}">
        <p14:creationId xmlns:p14="http://schemas.microsoft.com/office/powerpoint/2010/main" val="405425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3675"/>
            <a:ext cx="12049125" cy="1514475"/>
          </a:xfrm>
        </p:spPr>
        <p:txBody>
          <a:bodyPr>
            <a:normAutofit/>
          </a:bodyPr>
          <a:lstStyle/>
          <a:p>
            <a:pPr lvl="0" algn="ctr">
              <a:defRPr/>
            </a:pPr>
            <a:r>
              <a:rPr lang="en-US" sz="5099" dirty="0">
                <a:solidFill>
                  <a:schemeClr val="bg1"/>
                </a:solidFill>
              </a:rPr>
              <a:t>Agenda</a:t>
            </a:r>
          </a:p>
        </p:txBody>
      </p:sp>
      <p:sp>
        <p:nvSpPr>
          <p:cNvPr id="5" name="Rectangle 4"/>
          <p:cNvSpPr/>
          <p:nvPr/>
        </p:nvSpPr>
        <p:spPr>
          <a:xfrm>
            <a:off x="823336" y="2948628"/>
            <a:ext cx="3200365" cy="2194536"/>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mj-lt"/>
              </a:rPr>
              <a:t>Query Execution Review</a:t>
            </a:r>
          </a:p>
        </p:txBody>
      </p:sp>
      <p:sp>
        <p:nvSpPr>
          <p:cNvPr id="6" name="Rectangle 5"/>
          <p:cNvSpPr/>
          <p:nvPr/>
        </p:nvSpPr>
        <p:spPr>
          <a:xfrm>
            <a:off x="4572335" y="2948628"/>
            <a:ext cx="3200365" cy="2194536"/>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mj-lt"/>
              </a:rPr>
              <a:t>Job Failures</a:t>
            </a:r>
          </a:p>
        </p:txBody>
      </p:sp>
      <p:sp>
        <p:nvSpPr>
          <p:cNvPr id="7" name="Rectangle 6"/>
          <p:cNvSpPr/>
          <p:nvPr/>
        </p:nvSpPr>
        <p:spPr>
          <a:xfrm>
            <a:off x="8321334" y="2948628"/>
            <a:ext cx="3200365" cy="2194536"/>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mj-lt"/>
              </a:rPr>
              <a:t>Job Performance</a:t>
            </a:r>
          </a:p>
        </p:txBody>
      </p:sp>
      <p:sp>
        <p:nvSpPr>
          <p:cNvPr id="8" name="Rectangle 7"/>
          <p:cNvSpPr/>
          <p:nvPr/>
        </p:nvSpPr>
        <p:spPr>
          <a:xfrm>
            <a:off x="8367053" y="5455379"/>
            <a:ext cx="3682072" cy="20116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1800" dirty="0">
                <a:latin typeface="+mj-lt"/>
              </a:rPr>
              <a:t>For going deep on performance optimization see Michael </a:t>
            </a:r>
            <a:r>
              <a:rPr lang="en-US" sz="1800" dirty="0" err="1">
                <a:latin typeface="+mj-lt"/>
              </a:rPr>
              <a:t>Rys’s</a:t>
            </a:r>
            <a:r>
              <a:rPr lang="en-US" sz="1800" dirty="0">
                <a:latin typeface="+mj-lt"/>
              </a:rPr>
              <a:t> session from TechReady23 on U-SQL Performance and Debugging.</a:t>
            </a:r>
          </a:p>
        </p:txBody>
      </p:sp>
      <p:sp>
        <p:nvSpPr>
          <p:cNvPr id="9" name="Rectangle 8"/>
          <p:cNvSpPr/>
          <p:nvPr/>
        </p:nvSpPr>
        <p:spPr>
          <a:xfrm>
            <a:off x="823336" y="1851359"/>
            <a:ext cx="3200365" cy="1169623"/>
          </a:xfrm>
          <a:prstGeom prst="rect">
            <a:avLst/>
          </a:prstGeom>
          <a:solidFill>
            <a:srgbClr val="CC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mj-lt"/>
              </a:rPr>
              <a:t>15%</a:t>
            </a:r>
          </a:p>
        </p:txBody>
      </p:sp>
      <p:sp>
        <p:nvSpPr>
          <p:cNvPr id="10" name="Rectangle 9"/>
          <p:cNvSpPr/>
          <p:nvPr/>
        </p:nvSpPr>
        <p:spPr>
          <a:xfrm>
            <a:off x="4572335" y="1851359"/>
            <a:ext cx="3200365" cy="1169623"/>
          </a:xfrm>
          <a:prstGeom prst="rect">
            <a:avLst/>
          </a:prstGeom>
          <a:solidFill>
            <a:srgbClr val="CC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mj-lt"/>
              </a:rPr>
              <a:t>60%</a:t>
            </a:r>
          </a:p>
        </p:txBody>
      </p:sp>
      <p:sp>
        <p:nvSpPr>
          <p:cNvPr id="11" name="Rectangle 10"/>
          <p:cNvSpPr/>
          <p:nvPr/>
        </p:nvSpPr>
        <p:spPr>
          <a:xfrm>
            <a:off x="8321334" y="1851359"/>
            <a:ext cx="3200365" cy="1169623"/>
          </a:xfrm>
          <a:prstGeom prst="rect">
            <a:avLst/>
          </a:prstGeom>
          <a:solidFill>
            <a:srgbClr val="CC0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mj-lt"/>
              </a:rPr>
              <a:t>25%</a:t>
            </a:r>
          </a:p>
        </p:txBody>
      </p:sp>
    </p:spTree>
    <p:extLst>
      <p:ext uri="{BB962C8B-B14F-4D97-AF65-F5344CB8AC3E}">
        <p14:creationId xmlns:p14="http://schemas.microsoft.com/office/powerpoint/2010/main" val="2077899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solidFill>
                  <a:schemeClr val="tx1">
                    <a:lumMod val="75000"/>
                    <a:lumOff val="25000"/>
                  </a:schemeClr>
                </a:solidFill>
              </a:rPr>
              <a:t>Execution Failures</a:t>
            </a:r>
          </a:p>
        </p:txBody>
      </p:sp>
      <p:sp>
        <p:nvSpPr>
          <p:cNvPr id="3" name="Content Placeholder 2"/>
          <p:cNvSpPr>
            <a:spLocks noGrp="1"/>
          </p:cNvSpPr>
          <p:nvPr>
            <p:ph idx="1"/>
          </p:nvPr>
        </p:nvSpPr>
        <p:spPr>
          <a:xfrm>
            <a:off x="194320" y="1861969"/>
            <a:ext cx="5566722" cy="4549679"/>
          </a:xfrm>
        </p:spPr>
        <p:txBody>
          <a:bodyPr>
            <a:normAutofit fontScale="92500"/>
          </a:bodyPr>
          <a:lstStyle/>
          <a:p>
            <a:pPr marL="0" indent="0" defTabSz="777149">
              <a:lnSpc>
                <a:spcPct val="100000"/>
              </a:lnSpc>
              <a:spcBef>
                <a:spcPts val="0"/>
              </a:spcBef>
              <a:buNone/>
            </a:pPr>
            <a:r>
              <a:rPr lang="en-US" b="1" dirty="0"/>
              <a:t>SYSTEM </a:t>
            </a:r>
            <a:r>
              <a:rPr lang="en-US" b="1" dirty="0">
                <a:solidFill>
                  <a:srgbClr val="FF0000"/>
                </a:solidFill>
              </a:rPr>
              <a:t>(&lt;1%)</a:t>
            </a:r>
          </a:p>
          <a:p>
            <a:pPr defTabSz="777149">
              <a:lnSpc>
                <a:spcPct val="100000"/>
              </a:lnSpc>
              <a:spcBef>
                <a:spcPts val="0"/>
              </a:spcBef>
            </a:pPr>
            <a:r>
              <a:rPr lang="en-US" dirty="0"/>
              <a:t>Something in the ADL system has gone wrong. (I.e. not your fault). </a:t>
            </a:r>
          </a:p>
          <a:p>
            <a:pPr defTabSz="777149">
              <a:lnSpc>
                <a:spcPct val="100000"/>
              </a:lnSpc>
              <a:spcBef>
                <a:spcPts val="0"/>
              </a:spcBef>
            </a:pPr>
            <a:r>
              <a:rPr lang="en-US" dirty="0"/>
              <a:t>Sometimes these issues are transient. Resubmitting may work!</a:t>
            </a:r>
          </a:p>
          <a:p>
            <a:pPr defTabSz="777149">
              <a:lnSpc>
                <a:spcPct val="100000"/>
              </a:lnSpc>
              <a:spcBef>
                <a:spcPts val="0"/>
              </a:spcBef>
            </a:pPr>
            <a:r>
              <a:rPr lang="en-US" dirty="0"/>
              <a:t>Microsoft will reimburse you for the cost of these jobs</a:t>
            </a:r>
          </a:p>
          <a:p>
            <a:pPr defTabSz="777149">
              <a:lnSpc>
                <a:spcPct val="100000"/>
              </a:lnSpc>
              <a:spcBef>
                <a:spcPts val="0"/>
              </a:spcBef>
            </a:pPr>
            <a:r>
              <a:rPr lang="en-US" dirty="0"/>
              <a:t>There’s nothing you can do to fix a system issue.</a:t>
            </a:r>
          </a:p>
          <a:p>
            <a:pPr defTabSz="777149">
              <a:lnSpc>
                <a:spcPct val="100000"/>
              </a:lnSpc>
              <a:spcBef>
                <a:spcPts val="0"/>
              </a:spcBef>
            </a:pPr>
            <a:r>
              <a:rPr lang="en-US" dirty="0"/>
              <a:t>Contact Support for help</a:t>
            </a:r>
          </a:p>
        </p:txBody>
      </p:sp>
      <p:sp>
        <p:nvSpPr>
          <p:cNvPr id="4" name="Content Placeholder 2"/>
          <p:cNvSpPr txBox="1">
            <a:spLocks/>
          </p:cNvSpPr>
          <p:nvPr/>
        </p:nvSpPr>
        <p:spPr>
          <a:xfrm>
            <a:off x="5852480" y="1861969"/>
            <a:ext cx="6389675" cy="4549679"/>
          </a:xfrm>
          <a:prstGeom prst="rect">
            <a:avLst/>
          </a:prstGeom>
        </p:spPr>
        <p:txBody>
          <a:bodyPr vert="horz" lIns="91440" tIns="45720" rIns="91440" bIns="45720" rtlCol="0">
            <a:normAutofit lnSpcReduction="10000"/>
          </a:bodyPr>
          <a:lst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777149">
              <a:lnSpc>
                <a:spcPct val="100000"/>
              </a:lnSpc>
              <a:spcBef>
                <a:spcPts val="0"/>
              </a:spcBef>
              <a:buNone/>
            </a:pPr>
            <a:r>
              <a:rPr lang="en-US" b="1" dirty="0"/>
              <a:t>USER CODE (</a:t>
            </a:r>
            <a:r>
              <a:rPr lang="en-US" b="1" dirty="0">
                <a:solidFill>
                  <a:srgbClr val="FF0000"/>
                </a:solidFill>
              </a:rPr>
              <a:t>99.9%)</a:t>
            </a:r>
          </a:p>
          <a:p>
            <a:pPr defTabSz="777149">
              <a:lnSpc>
                <a:spcPct val="100000"/>
              </a:lnSpc>
              <a:spcBef>
                <a:spcPts val="0"/>
              </a:spcBef>
            </a:pPr>
            <a:r>
              <a:rPr lang="en-US" dirty="0"/>
              <a:t>There’s something about what you did that is causing the problem</a:t>
            </a:r>
          </a:p>
          <a:p>
            <a:pPr defTabSz="777149">
              <a:lnSpc>
                <a:spcPct val="100000"/>
              </a:lnSpc>
              <a:spcBef>
                <a:spcPts val="0"/>
              </a:spcBef>
            </a:pPr>
            <a:r>
              <a:rPr lang="en-US" dirty="0"/>
              <a:t>The issue may be related to your </a:t>
            </a:r>
            <a:r>
              <a:rPr lang="is-IS" dirty="0"/>
              <a:t>…</a:t>
            </a:r>
            <a:endParaRPr lang="en-US" dirty="0"/>
          </a:p>
          <a:p>
            <a:pPr lvl="1" defTabSz="777149">
              <a:lnSpc>
                <a:spcPct val="100000"/>
              </a:lnSpc>
              <a:spcBef>
                <a:spcPts val="0"/>
              </a:spcBef>
            </a:pPr>
            <a:r>
              <a:rPr lang="en-US" dirty="0"/>
              <a:t>Input data</a:t>
            </a:r>
          </a:p>
          <a:p>
            <a:pPr lvl="2" defTabSz="777149">
              <a:lnSpc>
                <a:spcPct val="100000"/>
              </a:lnSpc>
              <a:spcBef>
                <a:spcPts val="0"/>
              </a:spcBef>
            </a:pPr>
            <a:r>
              <a:rPr lang="en-US" dirty="0"/>
              <a:t>Existence</a:t>
            </a:r>
          </a:p>
          <a:p>
            <a:pPr lvl="2" defTabSz="777149">
              <a:lnSpc>
                <a:spcPct val="100000"/>
              </a:lnSpc>
              <a:spcBef>
                <a:spcPts val="0"/>
              </a:spcBef>
            </a:pPr>
            <a:r>
              <a:rPr lang="en-US" dirty="0"/>
              <a:t>Size</a:t>
            </a:r>
          </a:p>
          <a:p>
            <a:pPr lvl="2" defTabSz="777149">
              <a:lnSpc>
                <a:spcPct val="100000"/>
              </a:lnSpc>
              <a:spcBef>
                <a:spcPts val="0"/>
              </a:spcBef>
            </a:pPr>
            <a:r>
              <a:rPr lang="en-US" dirty="0"/>
              <a:t>Format</a:t>
            </a:r>
          </a:p>
          <a:p>
            <a:pPr lvl="2" defTabSz="777149">
              <a:lnSpc>
                <a:spcPct val="100000"/>
              </a:lnSpc>
              <a:spcBef>
                <a:spcPts val="0"/>
              </a:spcBef>
            </a:pPr>
            <a:r>
              <a:rPr lang="en-US" dirty="0"/>
              <a:t>Key Distribution (“Data Skew”)</a:t>
            </a:r>
          </a:p>
          <a:p>
            <a:pPr lvl="1" defTabSz="777149">
              <a:lnSpc>
                <a:spcPct val="100000"/>
              </a:lnSpc>
              <a:spcBef>
                <a:spcPts val="0"/>
              </a:spcBef>
            </a:pPr>
            <a:r>
              <a:rPr lang="en-US" dirty="0"/>
              <a:t>C# code</a:t>
            </a:r>
          </a:p>
          <a:p>
            <a:pPr lvl="2" defTabSz="777149">
              <a:lnSpc>
                <a:spcPct val="100000"/>
              </a:lnSpc>
              <a:spcBef>
                <a:spcPts val="0"/>
              </a:spcBef>
            </a:pPr>
            <a:r>
              <a:rPr lang="en-US" dirty="0"/>
              <a:t>C# expressions in a U-SQL Script</a:t>
            </a:r>
          </a:p>
          <a:p>
            <a:pPr lvl="2" defTabSz="777149">
              <a:lnSpc>
                <a:spcPct val="100000"/>
              </a:lnSpc>
              <a:spcBef>
                <a:spcPts val="0"/>
              </a:spcBef>
            </a:pPr>
            <a:r>
              <a:rPr lang="en-US" dirty="0"/>
              <a:t>C# UDFs</a:t>
            </a:r>
          </a:p>
          <a:p>
            <a:pPr lvl="2" defTabSz="777149">
              <a:lnSpc>
                <a:spcPct val="100000"/>
              </a:lnSpc>
              <a:spcBef>
                <a:spcPts val="0"/>
              </a:spcBef>
            </a:pPr>
            <a:r>
              <a:rPr lang="en-US" dirty="0"/>
              <a:t>Code in Libraries you are Using</a:t>
            </a:r>
          </a:p>
        </p:txBody>
      </p:sp>
    </p:spTree>
    <p:extLst>
      <p:ext uri="{BB962C8B-B14F-4D97-AF65-F5344CB8AC3E}">
        <p14:creationId xmlns:p14="http://schemas.microsoft.com/office/powerpoint/2010/main" val="3667608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2"/>
          <p:cNvSpPr/>
          <p:nvPr/>
        </p:nvSpPr>
        <p:spPr>
          <a:xfrm>
            <a:off x="4568388" y="59758"/>
            <a:ext cx="4857309" cy="77716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720" b="0" i="0" u="none" strike="noStrike" kern="0" cap="none" spc="0" normalizeH="0" baseline="0" noProof="0" dirty="0">
              <a:ln>
                <a:noFill/>
              </a:ln>
              <a:solidFill>
                <a:schemeClr val="tx1"/>
              </a:solidFill>
              <a:effectLst/>
              <a:uLnTx/>
              <a:uFillTx/>
            </a:endParaRPr>
          </a:p>
        </p:txBody>
      </p:sp>
      <p:grpSp>
        <p:nvGrpSpPr>
          <p:cNvPr id="2" name="Group 1"/>
          <p:cNvGrpSpPr/>
          <p:nvPr/>
        </p:nvGrpSpPr>
        <p:grpSpPr>
          <a:xfrm>
            <a:off x="282861" y="1759921"/>
            <a:ext cx="8445142" cy="4754828"/>
            <a:chOff x="586232" y="1485604"/>
            <a:chExt cx="6422442" cy="3615997"/>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32" y="1485604"/>
              <a:ext cx="6422442" cy="3615997"/>
            </a:xfrm>
            <a:prstGeom prst="rect">
              <a:avLst/>
            </a:prstGeom>
            <a:ln>
              <a:noFill/>
            </a:ln>
            <a:effectLst>
              <a:outerShdw blurRad="292100" dist="139700" dir="2700000" algn="tl" rotWithShape="0">
                <a:srgbClr val="333333">
                  <a:alpha val="65000"/>
                </a:srgbClr>
              </a:outerShdw>
            </a:effectLst>
          </p:spPr>
        </p:pic>
        <p:sp>
          <p:nvSpPr>
            <p:cNvPr id="14" name="Rectangle 13"/>
            <p:cNvSpPr/>
            <p:nvPr/>
          </p:nvSpPr>
          <p:spPr>
            <a:xfrm>
              <a:off x="719104" y="3140828"/>
              <a:ext cx="3514587" cy="24064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 name="Rectangle 8"/>
            <p:cNvSpPr/>
            <p:nvPr/>
          </p:nvSpPr>
          <p:spPr>
            <a:xfrm>
              <a:off x="821976" y="3716422"/>
              <a:ext cx="2400510" cy="24064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sp>
        <p:nvSpPr>
          <p:cNvPr id="7" name="Rectangle 6"/>
          <p:cNvSpPr/>
          <p:nvPr/>
        </p:nvSpPr>
        <p:spPr>
          <a:xfrm>
            <a:off x="7530909" y="-15546"/>
            <a:ext cx="4938092" cy="70100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kern="0" dirty="0">
                <a:solidFill>
                  <a:schemeClr val="tx1"/>
                </a:solidFill>
                <a:latin typeface="+mj-lt"/>
              </a:rPr>
              <a:t>If it says SYSTEM in the Error Code it’s a system issue `</a:t>
            </a:r>
          </a:p>
        </p:txBody>
      </p:sp>
      <p:sp>
        <p:nvSpPr>
          <p:cNvPr id="8" name="Rectangle 7"/>
          <p:cNvSpPr/>
          <p:nvPr/>
        </p:nvSpPr>
        <p:spPr>
          <a:xfrm>
            <a:off x="183263" y="131482"/>
            <a:ext cx="9242434" cy="1029784"/>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defRPr/>
            </a:pPr>
            <a:r>
              <a:rPr lang="en-US" sz="2720" kern="0" dirty="0">
                <a:solidFill>
                  <a:schemeClr val="tx1"/>
                </a:solidFill>
              </a:rPr>
              <a:t>Example of a System Error</a:t>
            </a:r>
            <a:endParaRPr kumimoji="0" lang="en-US" sz="272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1134398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solidFill>
                  <a:schemeClr val="tx1">
                    <a:lumMod val="75000"/>
                    <a:lumOff val="25000"/>
                  </a:schemeClr>
                </a:solidFill>
              </a:rPr>
              <a:t>Breakdown of User Errors during Execution</a:t>
            </a:r>
          </a:p>
        </p:txBody>
      </p:sp>
      <p:sp>
        <p:nvSpPr>
          <p:cNvPr id="3" name="Content Placeholder 2"/>
          <p:cNvSpPr>
            <a:spLocks noGrp="1"/>
          </p:cNvSpPr>
          <p:nvPr>
            <p:ph idx="1"/>
          </p:nvPr>
        </p:nvSpPr>
        <p:spPr>
          <a:xfrm>
            <a:off x="640458" y="2034238"/>
            <a:ext cx="10789802" cy="2548630"/>
          </a:xfrm>
        </p:spPr>
        <p:txBody>
          <a:bodyPr>
            <a:noAutofit/>
          </a:bodyPr>
          <a:lstStyle/>
          <a:p>
            <a:pPr marL="0" indent="0">
              <a:buNone/>
            </a:pPr>
            <a:r>
              <a:rPr lang="en-US" sz="2400" dirty="0"/>
              <a:t>A Small Set of Errors Account for the majority (89.6%) of User Errors</a:t>
            </a:r>
          </a:p>
          <a:p>
            <a:pPr>
              <a:buFontTx/>
              <a:buChar char="-"/>
            </a:pPr>
            <a:r>
              <a:rPr lang="en-US" sz="2400" dirty="0"/>
              <a:t>Unexpected Number of Columns  (40% of User Errors)</a:t>
            </a:r>
          </a:p>
          <a:p>
            <a:pPr>
              <a:buFontTx/>
              <a:buChar char="-"/>
            </a:pPr>
            <a:r>
              <a:rPr lang="en-US" sz="2400" dirty="0"/>
              <a:t>Column Conversion Errors (36% of User Errors)</a:t>
            </a:r>
          </a:p>
          <a:p>
            <a:pPr>
              <a:buFontTx/>
              <a:buChar char="-"/>
            </a:pPr>
            <a:r>
              <a:rPr lang="en-US" sz="2400" dirty="0"/>
              <a:t>User Code throw an Exception (10.6% of User Errors)</a:t>
            </a:r>
          </a:p>
          <a:p>
            <a:pPr>
              <a:buFontTx/>
              <a:buChar char="-"/>
            </a:pPr>
            <a:r>
              <a:rPr lang="en-US" sz="2400" dirty="0"/>
              <a:t>Input File not Found (3% of User Errors)</a:t>
            </a:r>
          </a:p>
          <a:p>
            <a:pPr>
              <a:buFontTx/>
              <a:buChar char="-"/>
            </a:pPr>
            <a:endParaRPr lang="en-US" sz="2400" dirty="0"/>
          </a:p>
          <a:p>
            <a:pPr marL="0" indent="0">
              <a:buNone/>
            </a:pPr>
            <a:r>
              <a:rPr lang="en-US" sz="3200" dirty="0">
                <a:solidFill>
                  <a:srgbClr val="FF0000"/>
                </a:solidFill>
              </a:rPr>
              <a:t>It’s worth your time to explore why these errors might happen and how they manifest themselves in the UX</a:t>
            </a:r>
          </a:p>
          <a:p>
            <a:pPr marL="0" indent="0">
              <a:buNone/>
            </a:pPr>
            <a:endParaRPr lang="en-US" sz="3200" dirty="0">
              <a:solidFill>
                <a:srgbClr val="FF0000"/>
              </a:solidFill>
            </a:endParaRPr>
          </a:p>
          <a:p>
            <a:pPr marL="0" indent="0">
              <a:buNone/>
            </a:pPr>
            <a:endParaRPr lang="en-US" sz="2400" dirty="0"/>
          </a:p>
          <a:p>
            <a:pPr>
              <a:buFontTx/>
              <a:buChar char="-"/>
            </a:pPr>
            <a:endParaRPr lang="en-US" sz="2400" dirty="0"/>
          </a:p>
          <a:p>
            <a:pPr marL="0" indent="0">
              <a:buNone/>
            </a:pPr>
            <a:endParaRPr lang="en-US" sz="2400" dirty="0"/>
          </a:p>
          <a:p>
            <a:pPr defTabSz="777149">
              <a:lnSpc>
                <a:spcPct val="100000"/>
              </a:lnSpc>
              <a:spcBef>
                <a:spcPts val="0"/>
              </a:spcBef>
            </a:pPr>
            <a:endParaRPr lang="en-US" sz="2400" dirty="0"/>
          </a:p>
        </p:txBody>
      </p:sp>
    </p:spTree>
    <p:extLst>
      <p:ext uri="{BB962C8B-B14F-4D97-AF65-F5344CB8AC3E}">
        <p14:creationId xmlns:p14="http://schemas.microsoft.com/office/powerpoint/2010/main" val="2054425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t>The Correct Script</a:t>
            </a:r>
          </a:p>
        </p:txBody>
      </p:sp>
      <p:sp>
        <p:nvSpPr>
          <p:cNvPr id="3" name="Content Placeholder 2"/>
          <p:cNvSpPr>
            <a:spLocks noGrp="1"/>
          </p:cNvSpPr>
          <p:nvPr>
            <p:ph idx="1"/>
          </p:nvPr>
        </p:nvSpPr>
        <p:spPr/>
        <p:txBody>
          <a:bodyPr>
            <a:noAutofit/>
          </a:bodyPr>
          <a:lstStyle/>
          <a:p>
            <a:pPr marL="0" indent="0" defTabSz="777149">
              <a:lnSpc>
                <a:spcPct val="100000"/>
              </a:lnSpc>
              <a:spcBef>
                <a:spcPts val="0"/>
              </a:spcBef>
              <a:buNone/>
            </a:pPr>
            <a:r>
              <a:rPr lang="en-US" sz="1800" dirty="0">
                <a:latin typeface="Consolas" panose="020B0609020204030204" pitchFamily="49" charset="0"/>
              </a:rPr>
              <a:t>@</a:t>
            </a:r>
            <a:r>
              <a:rPr lang="en-US" sz="1800" dirty="0" err="1">
                <a:latin typeface="Consolas" panose="020B0609020204030204" pitchFamily="49" charset="0"/>
              </a:rPr>
              <a:t>searchlog</a:t>
            </a:r>
            <a:r>
              <a:rPr lang="en-US" sz="1800" dirty="0">
                <a:latin typeface="Consolas" panose="020B0609020204030204" pitchFamily="49" charset="0"/>
              </a:rPr>
              <a:t> = </a:t>
            </a:r>
          </a:p>
          <a:p>
            <a:pPr marL="0" indent="0" defTabSz="777149">
              <a:lnSpc>
                <a:spcPct val="100000"/>
              </a:lnSpc>
              <a:spcBef>
                <a:spcPts val="0"/>
              </a:spcBef>
              <a:buNone/>
            </a:pPr>
            <a:r>
              <a:rPr lang="en-US" sz="1800" dirty="0">
                <a:latin typeface="Consolas" panose="020B0609020204030204" pitchFamily="49" charset="0"/>
              </a:rPr>
              <a:t>    EXTRACT </a:t>
            </a:r>
            <a:r>
              <a:rPr lang="en-US" sz="1800" dirty="0" err="1">
                <a:latin typeface="Consolas" panose="020B0609020204030204" pitchFamily="49" charset="0"/>
              </a:rPr>
              <a:t>UserId</a:t>
            </a:r>
            <a:r>
              <a:rPr lang="en-US" sz="1800" dirty="0">
                <a:latin typeface="Consolas" panose="020B0609020204030204" pitchFamily="49" charset="0"/>
              </a:rPr>
              <a:t>          </a:t>
            </a:r>
            <a:r>
              <a:rPr lang="en-US" sz="1800" dirty="0" err="1">
                <a:latin typeface="Consolas" panose="020B0609020204030204" pitchFamily="49" charset="0"/>
              </a:rPr>
              <a:t>int</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Start           </a:t>
            </a:r>
            <a:r>
              <a:rPr lang="en-US" sz="1800" dirty="0" err="1">
                <a:latin typeface="Consolas" panose="020B0609020204030204" pitchFamily="49" charset="0"/>
              </a:rPr>
              <a:t>DateTime</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Region          string, </a:t>
            </a:r>
          </a:p>
          <a:p>
            <a:pPr marL="0" indent="0" defTabSz="777149">
              <a:lnSpc>
                <a:spcPct val="100000"/>
              </a:lnSpc>
              <a:spcBef>
                <a:spcPts val="0"/>
              </a:spcBef>
              <a:buNone/>
            </a:pPr>
            <a:r>
              <a:rPr lang="en-US" sz="1800" dirty="0">
                <a:latin typeface="Consolas" panose="020B0609020204030204" pitchFamily="49" charset="0"/>
              </a:rPr>
              <a:t>            Query           string, </a:t>
            </a:r>
          </a:p>
          <a:p>
            <a:pPr marL="0" indent="0" defTabSz="777149">
              <a:lnSpc>
                <a:spcPct val="100000"/>
              </a:lnSpc>
              <a:spcBef>
                <a:spcPts val="0"/>
              </a:spcBef>
              <a:buNone/>
            </a:pPr>
            <a:r>
              <a:rPr lang="en-US" sz="1800" dirty="0">
                <a:latin typeface="Consolas" panose="020B0609020204030204" pitchFamily="49" charset="0"/>
              </a:rPr>
              <a:t>            Duration        </a:t>
            </a:r>
            <a:r>
              <a:rPr lang="en-US" sz="1800" dirty="0" err="1">
                <a:latin typeface="Consolas" panose="020B0609020204030204" pitchFamily="49" charset="0"/>
              </a:rPr>
              <a:t>int</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Urls</a:t>
            </a:r>
            <a:r>
              <a:rPr lang="en-US" sz="1800" dirty="0">
                <a:latin typeface="Consolas" panose="020B0609020204030204" pitchFamily="49" charset="0"/>
              </a:rPr>
              <a:t>            string, </a:t>
            </a:r>
          </a:p>
          <a:p>
            <a:pPr marL="0" indent="0" defTabSz="777149">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ClickedUrls</a:t>
            </a:r>
            <a:r>
              <a:rPr lang="en-US" sz="1800" dirty="0">
                <a:latin typeface="Consolas" panose="020B0609020204030204" pitchFamily="49" charset="0"/>
              </a:rPr>
              <a:t>     string</a:t>
            </a:r>
          </a:p>
          <a:p>
            <a:pPr marL="0" indent="0" defTabSz="777149">
              <a:lnSpc>
                <a:spcPct val="100000"/>
              </a:lnSpc>
              <a:spcBef>
                <a:spcPts val="0"/>
              </a:spcBef>
              <a:buNone/>
            </a:pPr>
            <a:r>
              <a:rPr lang="en-US" sz="1800" dirty="0">
                <a:latin typeface="Consolas" panose="020B0609020204030204" pitchFamily="49" charset="0"/>
              </a:rPr>
              <a:t>    FROM @"/Samples/Data/</a:t>
            </a:r>
            <a:r>
              <a:rPr lang="en-US" sz="1800" dirty="0" err="1">
                <a:latin typeface="Consolas" panose="020B0609020204030204" pitchFamily="49" charset="0"/>
              </a:rPr>
              <a:t>SearchLog.tsv</a:t>
            </a:r>
            <a:r>
              <a:rPr lang="en-US" sz="1800" dirty="0">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    USING </a:t>
            </a:r>
            <a:r>
              <a:rPr lang="en-US" sz="1800" dirty="0" err="1">
                <a:latin typeface="Consolas" panose="020B0609020204030204" pitchFamily="49" charset="0"/>
              </a:rPr>
              <a:t>Extractors.Tsv</a:t>
            </a:r>
            <a:r>
              <a:rPr lang="en-US" sz="1800" dirty="0">
                <a:latin typeface="Consolas" panose="020B0609020204030204" pitchFamily="49" charset="0"/>
              </a:rPr>
              <a:t>();</a:t>
            </a:r>
          </a:p>
          <a:p>
            <a:pPr marL="0" indent="0" defTabSz="777149">
              <a:lnSpc>
                <a:spcPct val="100000"/>
              </a:lnSpc>
              <a:spcBef>
                <a:spcPts val="0"/>
              </a:spcBef>
              <a:buNone/>
            </a:pPr>
            <a:endParaRPr lang="en-US" sz="1800" dirty="0">
              <a:latin typeface="Consolas" panose="020B0609020204030204" pitchFamily="49" charset="0"/>
            </a:endParaRPr>
          </a:p>
          <a:p>
            <a:pPr marL="0" indent="0" defTabSz="777149">
              <a:lnSpc>
                <a:spcPct val="100000"/>
              </a:lnSpc>
              <a:spcBef>
                <a:spcPts val="0"/>
              </a:spcBef>
              <a:buNone/>
            </a:pPr>
            <a:r>
              <a:rPr lang="en-US" sz="1800" dirty="0">
                <a:latin typeface="Consolas" panose="020B0609020204030204" pitchFamily="49" charset="0"/>
              </a:rPr>
              <a:t>OUTPUT @</a:t>
            </a:r>
            <a:r>
              <a:rPr lang="en-US" sz="1800" dirty="0" err="1">
                <a:latin typeface="Consolas" panose="020B0609020204030204" pitchFamily="49" charset="0"/>
              </a:rPr>
              <a:t>searchlog</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TO @"/Samples/Output/</a:t>
            </a:r>
            <a:r>
              <a:rPr lang="en-US" sz="1800" dirty="0" err="1">
                <a:latin typeface="Consolas" panose="020B0609020204030204" pitchFamily="49" charset="0"/>
              </a:rPr>
              <a:t>SearchLog_output.tsv</a:t>
            </a:r>
            <a:r>
              <a:rPr lang="en-US" sz="1800" dirty="0">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    USING </a:t>
            </a:r>
            <a:r>
              <a:rPr lang="en-US" sz="1800" dirty="0" err="1">
                <a:latin typeface="Consolas" panose="020B0609020204030204" pitchFamily="49" charset="0"/>
              </a:rPr>
              <a:t>Outputters.Tsv</a:t>
            </a:r>
            <a:r>
              <a:rPr lang="en-US" sz="1800" dirty="0">
                <a:latin typeface="Consolas" panose="020B0609020204030204" pitchFamily="49" charset="0"/>
              </a:rPr>
              <a:t>();</a:t>
            </a:r>
            <a:endParaRPr lang="en-US" sz="1800" dirty="0">
              <a:latin typeface="Consolas" panose="020B0609020204030204" pitchFamily="49" charset="0"/>
            </a:endParaRPr>
          </a:p>
        </p:txBody>
      </p:sp>
    </p:spTree>
    <p:extLst>
      <p:ext uri="{BB962C8B-B14F-4D97-AF65-F5344CB8AC3E}">
        <p14:creationId xmlns:p14="http://schemas.microsoft.com/office/powerpoint/2010/main" val="1117210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19" y="194292"/>
            <a:ext cx="12058891" cy="1513687"/>
          </a:xfrm>
        </p:spPr>
        <p:txBody>
          <a:bodyPr>
            <a:noAutofit/>
          </a:bodyPr>
          <a:lstStyle/>
          <a:p>
            <a:pPr lvl="0" algn="ctr">
              <a:defRPr/>
            </a:pPr>
            <a:r>
              <a:rPr lang="en-US" sz="3200" dirty="0"/>
              <a:t>Mismatch in Number of Columns</a:t>
            </a:r>
            <a:br>
              <a:rPr lang="en-US" sz="3200" dirty="0"/>
            </a:br>
            <a:r>
              <a:rPr lang="en-US" sz="3200" dirty="0"/>
              <a:t>(input has 7, we EXTRACT 6)</a:t>
            </a:r>
          </a:p>
        </p:txBody>
      </p:sp>
      <p:sp>
        <p:nvSpPr>
          <p:cNvPr id="3" name="Content Placeholder 2"/>
          <p:cNvSpPr>
            <a:spLocks noGrp="1"/>
          </p:cNvSpPr>
          <p:nvPr>
            <p:ph idx="1"/>
          </p:nvPr>
        </p:nvSpPr>
        <p:spPr>
          <a:xfrm>
            <a:off x="194320" y="1861969"/>
            <a:ext cx="6298234" cy="4549679"/>
          </a:xfrm>
        </p:spPr>
        <p:txBody>
          <a:bodyPr>
            <a:noAutofit/>
          </a:bodyPr>
          <a:lstStyle/>
          <a:p>
            <a:pPr marL="0" indent="0" defTabSz="777149">
              <a:lnSpc>
                <a:spcPct val="100000"/>
              </a:lnSpc>
              <a:spcBef>
                <a:spcPts val="0"/>
              </a:spcBef>
              <a:buNone/>
            </a:pPr>
            <a:r>
              <a:rPr lang="en-US" sz="1800" dirty="0">
                <a:latin typeface="Consolas" panose="020B0609020204030204" pitchFamily="49" charset="0"/>
              </a:rPr>
              <a:t>// ERROR Mismatch in number of columns</a:t>
            </a:r>
          </a:p>
          <a:p>
            <a:pPr marL="0" indent="0" defTabSz="777149">
              <a:lnSpc>
                <a:spcPct val="100000"/>
              </a:lnSpc>
              <a:spcBef>
                <a:spcPts val="0"/>
              </a:spcBef>
              <a:buNone/>
            </a:pPr>
            <a:endParaRPr lang="en-US" sz="1800" dirty="0">
              <a:latin typeface="Consolas" panose="020B0609020204030204" pitchFamily="49" charset="0"/>
            </a:endParaRPr>
          </a:p>
          <a:p>
            <a:pPr marL="0" indent="0" defTabSz="777149">
              <a:lnSpc>
                <a:spcPct val="100000"/>
              </a:lnSpc>
              <a:spcBef>
                <a:spcPts val="0"/>
              </a:spcBef>
              <a:buNone/>
            </a:pPr>
            <a:r>
              <a:rPr lang="en-US" sz="1800" dirty="0">
                <a:latin typeface="Consolas" panose="020B0609020204030204" pitchFamily="49" charset="0"/>
              </a:rPr>
              <a:t>@</a:t>
            </a:r>
            <a:r>
              <a:rPr lang="en-US" sz="1800" dirty="0" err="1">
                <a:latin typeface="Consolas" panose="020B0609020204030204" pitchFamily="49" charset="0"/>
              </a:rPr>
              <a:t>searchlog</a:t>
            </a:r>
            <a:r>
              <a:rPr lang="en-US" sz="1800" dirty="0">
                <a:latin typeface="Consolas" panose="020B0609020204030204" pitchFamily="49" charset="0"/>
              </a:rPr>
              <a:t> = </a:t>
            </a:r>
          </a:p>
          <a:p>
            <a:pPr marL="0" indent="0" defTabSz="777149">
              <a:lnSpc>
                <a:spcPct val="100000"/>
              </a:lnSpc>
              <a:spcBef>
                <a:spcPts val="0"/>
              </a:spcBef>
              <a:buNone/>
            </a:pPr>
            <a:r>
              <a:rPr lang="en-US" sz="1800" dirty="0">
                <a:latin typeface="Consolas" panose="020B0609020204030204" pitchFamily="49" charset="0"/>
              </a:rPr>
              <a:t>    EXTRACT </a:t>
            </a:r>
            <a:r>
              <a:rPr lang="en-US" sz="1800" dirty="0" err="1">
                <a:latin typeface="Consolas" panose="020B0609020204030204" pitchFamily="49" charset="0"/>
              </a:rPr>
              <a:t>UserId</a:t>
            </a:r>
            <a:r>
              <a:rPr lang="en-US" sz="1800" dirty="0">
                <a:latin typeface="Consolas" panose="020B0609020204030204" pitchFamily="49" charset="0"/>
              </a:rPr>
              <a:t>          </a:t>
            </a:r>
            <a:r>
              <a:rPr lang="en-US" sz="1800" dirty="0" err="1">
                <a:latin typeface="Consolas" panose="020B0609020204030204" pitchFamily="49" charset="0"/>
              </a:rPr>
              <a:t>int</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Start           </a:t>
            </a:r>
            <a:r>
              <a:rPr lang="en-US" sz="1800" dirty="0" err="1">
                <a:latin typeface="Consolas" panose="020B0609020204030204" pitchFamily="49" charset="0"/>
              </a:rPr>
              <a:t>DateTime</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Region          string, </a:t>
            </a:r>
          </a:p>
          <a:p>
            <a:pPr marL="0" indent="0" defTabSz="777149">
              <a:lnSpc>
                <a:spcPct val="100000"/>
              </a:lnSpc>
              <a:spcBef>
                <a:spcPts val="0"/>
              </a:spcBef>
              <a:buNone/>
            </a:pPr>
            <a:r>
              <a:rPr lang="en-US" sz="1800" dirty="0">
                <a:latin typeface="Consolas" panose="020B0609020204030204" pitchFamily="49" charset="0"/>
              </a:rPr>
              <a:t>            Query           string, </a:t>
            </a:r>
          </a:p>
          <a:p>
            <a:pPr marL="0" indent="0" defTabSz="777149">
              <a:lnSpc>
                <a:spcPct val="100000"/>
              </a:lnSpc>
              <a:spcBef>
                <a:spcPts val="0"/>
              </a:spcBef>
              <a:buNone/>
            </a:pPr>
            <a:r>
              <a:rPr lang="en-US" sz="1800" dirty="0">
                <a:latin typeface="Consolas" panose="020B0609020204030204" pitchFamily="49" charset="0"/>
              </a:rPr>
              <a:t>            Duration        </a:t>
            </a:r>
            <a:r>
              <a:rPr lang="en-US" sz="1800" dirty="0" err="1">
                <a:latin typeface="Consolas" panose="020B0609020204030204" pitchFamily="49" charset="0"/>
              </a:rPr>
              <a:t>int</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Urls</a:t>
            </a:r>
            <a:r>
              <a:rPr lang="en-US" sz="1800" dirty="0">
                <a:latin typeface="Consolas" panose="020B0609020204030204" pitchFamily="49" charset="0"/>
              </a:rPr>
              <a:t>            string </a:t>
            </a:r>
          </a:p>
          <a:p>
            <a:pPr marL="0" indent="0" defTabSz="777149">
              <a:lnSpc>
                <a:spcPct val="100000"/>
              </a:lnSpc>
              <a:spcBef>
                <a:spcPts val="0"/>
              </a:spcBef>
              <a:buNone/>
            </a:pPr>
            <a:r>
              <a:rPr lang="en-US" sz="1800" dirty="0">
                <a:latin typeface="Consolas" panose="020B0609020204030204" pitchFamily="49" charset="0"/>
              </a:rPr>
              <a:t>            </a:t>
            </a:r>
            <a:r>
              <a:rPr lang="en-US" sz="1800" b="1" dirty="0">
                <a:solidFill>
                  <a:srgbClr val="FF0000"/>
                </a:solidFill>
                <a:latin typeface="Consolas" panose="020B0609020204030204" pitchFamily="49" charset="0"/>
              </a:rPr>
              <a:t>// , </a:t>
            </a:r>
            <a:r>
              <a:rPr lang="en-US" sz="1800" b="1" dirty="0" err="1">
                <a:solidFill>
                  <a:srgbClr val="FF0000"/>
                </a:solidFill>
                <a:latin typeface="Consolas" panose="020B0609020204030204" pitchFamily="49" charset="0"/>
              </a:rPr>
              <a:t>ClickedUrls</a:t>
            </a:r>
            <a:r>
              <a:rPr lang="en-US" sz="1800" b="1" dirty="0">
                <a:solidFill>
                  <a:srgbClr val="FF0000"/>
                </a:solidFill>
                <a:latin typeface="Consolas" panose="020B0609020204030204" pitchFamily="49" charset="0"/>
              </a:rPr>
              <a:t>     string</a:t>
            </a:r>
          </a:p>
          <a:p>
            <a:pPr marL="0" indent="0" defTabSz="777149">
              <a:lnSpc>
                <a:spcPct val="100000"/>
              </a:lnSpc>
              <a:spcBef>
                <a:spcPts val="0"/>
              </a:spcBef>
              <a:buNone/>
            </a:pPr>
            <a:r>
              <a:rPr lang="en-US" sz="1800" dirty="0">
                <a:latin typeface="Consolas" panose="020B0609020204030204" pitchFamily="49" charset="0"/>
              </a:rPr>
              <a:t>FROM @"/Samples/Data/</a:t>
            </a:r>
            <a:r>
              <a:rPr lang="en-US" sz="1800" dirty="0" err="1">
                <a:latin typeface="Consolas" panose="020B0609020204030204" pitchFamily="49" charset="0"/>
              </a:rPr>
              <a:t>SearchLog.tsv</a:t>
            </a:r>
            <a:r>
              <a:rPr lang="en-US" sz="1800" dirty="0">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    USING </a:t>
            </a:r>
            <a:r>
              <a:rPr lang="en-US" sz="1800" dirty="0" err="1">
                <a:latin typeface="Consolas" panose="020B0609020204030204" pitchFamily="49" charset="0"/>
              </a:rPr>
              <a:t>Extractors.Tsv</a:t>
            </a:r>
            <a:r>
              <a:rPr lang="en-US" sz="1800" dirty="0">
                <a:latin typeface="Consolas" panose="020B0609020204030204" pitchFamily="49" charset="0"/>
              </a:rPr>
              <a:t>();</a:t>
            </a:r>
          </a:p>
          <a:p>
            <a:pPr marL="0" indent="0" defTabSz="777149">
              <a:lnSpc>
                <a:spcPct val="100000"/>
              </a:lnSpc>
              <a:spcBef>
                <a:spcPts val="0"/>
              </a:spcBef>
              <a:buNone/>
            </a:pPr>
            <a:endParaRPr lang="en-US" sz="1800" dirty="0">
              <a:latin typeface="Consolas" panose="020B0609020204030204" pitchFamily="49" charset="0"/>
            </a:endParaRPr>
          </a:p>
          <a:p>
            <a:pPr marL="0" indent="0" defTabSz="777149">
              <a:lnSpc>
                <a:spcPct val="100000"/>
              </a:lnSpc>
              <a:spcBef>
                <a:spcPts val="0"/>
              </a:spcBef>
              <a:buNone/>
            </a:pPr>
            <a:r>
              <a:rPr lang="en-US" sz="1800" dirty="0">
                <a:latin typeface="Consolas" panose="020B0609020204030204" pitchFamily="49" charset="0"/>
              </a:rPr>
              <a:t>OUTPUT @</a:t>
            </a:r>
            <a:r>
              <a:rPr lang="en-US" sz="1800" dirty="0" err="1">
                <a:latin typeface="Consolas" panose="020B0609020204030204" pitchFamily="49" charset="0"/>
              </a:rPr>
              <a:t>searchlog</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TO @"/Samples/Output/</a:t>
            </a:r>
            <a:r>
              <a:rPr lang="en-US" sz="1800" dirty="0" err="1">
                <a:latin typeface="Consolas" panose="020B0609020204030204" pitchFamily="49" charset="0"/>
              </a:rPr>
              <a:t>SearchLog_output.tsv</a:t>
            </a:r>
            <a:r>
              <a:rPr lang="en-US" sz="1800" dirty="0">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    USING </a:t>
            </a:r>
            <a:r>
              <a:rPr lang="en-US" sz="1800" dirty="0" err="1">
                <a:latin typeface="Consolas" panose="020B0609020204030204" pitchFamily="49" charset="0"/>
              </a:rPr>
              <a:t>Outputters.Tsv</a:t>
            </a:r>
            <a:r>
              <a:rPr lang="en-US" sz="1800" dirty="0">
                <a:latin typeface="Consolas" panose="020B0609020204030204" pitchFamily="49" charset="0"/>
              </a:rPr>
              <a:t>();</a:t>
            </a:r>
            <a:endParaRPr lang="en-US" sz="1800" dirty="0">
              <a:latin typeface="Consolas" panose="020B0609020204030204" pitchFamily="49" charset="0"/>
            </a:endParaRPr>
          </a:p>
        </p:txBody>
      </p:sp>
    </p:spTree>
    <p:extLst>
      <p:ext uri="{BB962C8B-B14F-4D97-AF65-F5344CB8AC3E}">
        <p14:creationId xmlns:p14="http://schemas.microsoft.com/office/powerpoint/2010/main" val="2353536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66141" y="571214"/>
            <a:ext cx="5298890" cy="5577779"/>
          </a:xfrm>
          <a:prstGeom prst="rect">
            <a:avLst/>
          </a:prstGeom>
        </p:spPr>
      </p:pic>
      <p:pic>
        <p:nvPicPr>
          <p:cNvPr id="6" name="Picture 5"/>
          <p:cNvPicPr>
            <a:picLocks noChangeAspect="1"/>
          </p:cNvPicPr>
          <p:nvPr/>
        </p:nvPicPr>
        <p:blipFill>
          <a:blip r:embed="rId4"/>
          <a:stretch>
            <a:fillRect/>
          </a:stretch>
        </p:blipFill>
        <p:spPr>
          <a:xfrm>
            <a:off x="6309676" y="571660"/>
            <a:ext cx="5394901" cy="5624052"/>
          </a:xfrm>
          <a:prstGeom prst="rect">
            <a:avLst/>
          </a:prstGeom>
        </p:spPr>
      </p:pic>
      <p:sp>
        <p:nvSpPr>
          <p:cNvPr id="7" name="Rectangle 6"/>
          <p:cNvSpPr/>
          <p:nvPr/>
        </p:nvSpPr>
        <p:spPr>
          <a:xfrm>
            <a:off x="823335" y="1902979"/>
            <a:ext cx="4841695" cy="31643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cxnSp>
        <p:nvCxnSpPr>
          <p:cNvPr id="9" name="Straight Arrow Connector 8"/>
          <p:cNvCxnSpPr>
            <a:stCxn id="7" idx="3"/>
          </p:cNvCxnSpPr>
          <p:nvPr/>
        </p:nvCxnSpPr>
        <p:spPr>
          <a:xfrm flipV="1">
            <a:off x="5665030" y="1902979"/>
            <a:ext cx="644646" cy="158218"/>
          </a:xfrm>
          <a:prstGeom prst="straightConnector1">
            <a:avLst/>
          </a:prstGeom>
          <a:noFill/>
          <a:ln w="57150">
            <a:solidFill>
              <a:srgbClr val="F4461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70869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20" y="194292"/>
            <a:ext cx="5749600" cy="1513687"/>
          </a:xfrm>
        </p:spPr>
        <p:txBody>
          <a:bodyPr>
            <a:noAutofit/>
          </a:bodyPr>
          <a:lstStyle/>
          <a:p>
            <a:pPr lvl="0" algn="ctr">
              <a:defRPr/>
            </a:pPr>
            <a:r>
              <a:rPr lang="en-US" sz="3200" dirty="0"/>
              <a:t>Incorrect Column </a:t>
            </a:r>
            <a:r>
              <a:rPr lang="en-US" sz="3200" dirty="0" err="1"/>
              <a:t>DataType</a:t>
            </a:r>
            <a:r>
              <a:rPr lang="en-US" sz="3200" dirty="0"/>
              <a:t> </a:t>
            </a:r>
          </a:p>
        </p:txBody>
      </p:sp>
      <p:sp>
        <p:nvSpPr>
          <p:cNvPr id="3" name="Content Placeholder 2"/>
          <p:cNvSpPr>
            <a:spLocks noGrp="1"/>
          </p:cNvSpPr>
          <p:nvPr>
            <p:ph idx="1"/>
          </p:nvPr>
        </p:nvSpPr>
        <p:spPr>
          <a:xfrm>
            <a:off x="194320" y="1861969"/>
            <a:ext cx="6298234" cy="4549679"/>
          </a:xfrm>
        </p:spPr>
        <p:txBody>
          <a:bodyPr>
            <a:noAutofit/>
          </a:bodyPr>
          <a:lstStyle/>
          <a:p>
            <a:pPr marL="0" indent="0" defTabSz="777149">
              <a:lnSpc>
                <a:spcPct val="100000"/>
              </a:lnSpc>
              <a:spcBef>
                <a:spcPts val="0"/>
              </a:spcBef>
              <a:buNone/>
            </a:pPr>
            <a:r>
              <a:rPr lang="en-US" sz="1800" dirty="0">
                <a:latin typeface="Consolas" panose="020B0609020204030204" pitchFamily="49" charset="0"/>
              </a:rPr>
              <a:t>// ERROR Incorrect Column </a:t>
            </a:r>
            <a:r>
              <a:rPr lang="en-US" sz="1800" dirty="0" err="1">
                <a:latin typeface="Consolas" panose="020B0609020204030204" pitchFamily="49" charset="0"/>
              </a:rPr>
              <a:t>DataType</a:t>
            </a:r>
            <a:endParaRPr lang="en-US" sz="1800" dirty="0">
              <a:latin typeface="Consolas" panose="020B0609020204030204" pitchFamily="49" charset="0"/>
            </a:endParaRPr>
          </a:p>
          <a:p>
            <a:pPr marL="0" indent="0" defTabSz="777149">
              <a:lnSpc>
                <a:spcPct val="100000"/>
              </a:lnSpc>
              <a:spcBef>
                <a:spcPts val="0"/>
              </a:spcBef>
              <a:buNone/>
            </a:pPr>
            <a:endParaRPr lang="en-US" sz="1800" dirty="0">
              <a:latin typeface="Consolas" panose="020B0609020204030204" pitchFamily="49" charset="0"/>
            </a:endParaRPr>
          </a:p>
          <a:p>
            <a:pPr marL="0" indent="0" defTabSz="777149">
              <a:lnSpc>
                <a:spcPct val="100000"/>
              </a:lnSpc>
              <a:spcBef>
                <a:spcPts val="0"/>
              </a:spcBef>
              <a:buNone/>
            </a:pPr>
            <a:r>
              <a:rPr lang="en-US" sz="1800" dirty="0">
                <a:latin typeface="Consolas" panose="020B0609020204030204" pitchFamily="49" charset="0"/>
              </a:rPr>
              <a:t>@</a:t>
            </a:r>
            <a:r>
              <a:rPr lang="en-US" sz="1800" dirty="0" err="1">
                <a:latin typeface="Consolas" panose="020B0609020204030204" pitchFamily="49" charset="0"/>
              </a:rPr>
              <a:t>searchlog</a:t>
            </a:r>
            <a:r>
              <a:rPr lang="en-US" sz="1800" dirty="0">
                <a:latin typeface="Consolas" panose="020B0609020204030204" pitchFamily="49" charset="0"/>
              </a:rPr>
              <a:t> = </a:t>
            </a:r>
          </a:p>
          <a:p>
            <a:pPr marL="0" indent="0" defTabSz="777149">
              <a:lnSpc>
                <a:spcPct val="100000"/>
              </a:lnSpc>
              <a:spcBef>
                <a:spcPts val="0"/>
              </a:spcBef>
              <a:buNone/>
            </a:pPr>
            <a:r>
              <a:rPr lang="en-US" sz="1800" dirty="0">
                <a:latin typeface="Consolas" panose="020B0609020204030204" pitchFamily="49" charset="0"/>
              </a:rPr>
              <a:t>    EXTRACT </a:t>
            </a:r>
            <a:r>
              <a:rPr lang="en-US" sz="1800" b="1" dirty="0" err="1">
                <a:solidFill>
                  <a:srgbClr val="FF0000"/>
                </a:solidFill>
                <a:latin typeface="Consolas" panose="020B0609020204030204" pitchFamily="49" charset="0"/>
              </a:rPr>
              <a:t>UserId</a:t>
            </a:r>
            <a:r>
              <a:rPr lang="en-US" sz="1800" b="1" dirty="0">
                <a:solidFill>
                  <a:srgbClr val="FF0000"/>
                </a:solidFill>
                <a:latin typeface="Consolas" panose="020B0609020204030204" pitchFamily="49" charset="0"/>
              </a:rPr>
              <a:t>          </a:t>
            </a:r>
            <a:r>
              <a:rPr lang="en-US" sz="1800" b="1" dirty="0" err="1">
                <a:solidFill>
                  <a:srgbClr val="FF0000"/>
                </a:solidFill>
                <a:latin typeface="Consolas" panose="020B0609020204030204" pitchFamily="49" charset="0"/>
              </a:rPr>
              <a:t>DateTime</a:t>
            </a:r>
            <a:r>
              <a:rPr lang="en-US" sz="1800" b="1" dirty="0">
                <a:solidFill>
                  <a:srgbClr val="FF0000"/>
                </a:solidFill>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Start           </a:t>
            </a:r>
            <a:r>
              <a:rPr lang="en-US" sz="1800" dirty="0" err="1">
                <a:latin typeface="Consolas" panose="020B0609020204030204" pitchFamily="49" charset="0"/>
              </a:rPr>
              <a:t>DateTime</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Region          string, </a:t>
            </a:r>
          </a:p>
          <a:p>
            <a:pPr marL="0" indent="0" defTabSz="777149">
              <a:lnSpc>
                <a:spcPct val="100000"/>
              </a:lnSpc>
              <a:spcBef>
                <a:spcPts val="0"/>
              </a:spcBef>
              <a:buNone/>
            </a:pPr>
            <a:r>
              <a:rPr lang="en-US" sz="1800" dirty="0">
                <a:latin typeface="Consolas" panose="020B0609020204030204" pitchFamily="49" charset="0"/>
              </a:rPr>
              <a:t>            Query           string, </a:t>
            </a:r>
          </a:p>
          <a:p>
            <a:pPr marL="0" indent="0" defTabSz="777149">
              <a:lnSpc>
                <a:spcPct val="100000"/>
              </a:lnSpc>
              <a:spcBef>
                <a:spcPts val="0"/>
              </a:spcBef>
              <a:buNone/>
            </a:pPr>
            <a:r>
              <a:rPr lang="en-US" sz="1800" dirty="0">
                <a:latin typeface="Consolas" panose="020B0609020204030204" pitchFamily="49" charset="0"/>
              </a:rPr>
              <a:t>            Duration        </a:t>
            </a:r>
            <a:r>
              <a:rPr lang="en-US" sz="1800" dirty="0" err="1">
                <a:latin typeface="Consolas" panose="020B0609020204030204" pitchFamily="49" charset="0"/>
              </a:rPr>
              <a:t>int</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Urls</a:t>
            </a:r>
            <a:r>
              <a:rPr lang="en-US" sz="1800" dirty="0">
                <a:latin typeface="Consolas" panose="020B0609020204030204" pitchFamily="49" charset="0"/>
              </a:rPr>
              <a:t>            string, </a:t>
            </a:r>
          </a:p>
          <a:p>
            <a:pPr marL="0" indent="0" defTabSz="777149">
              <a:lnSpc>
                <a:spcPct val="100000"/>
              </a:lnSpc>
              <a:spcBef>
                <a:spcPts val="0"/>
              </a:spcBef>
              <a:buNone/>
            </a:pPr>
            <a:r>
              <a:rPr lang="en-US" sz="1800" dirty="0">
                <a:latin typeface="Consolas" panose="020B0609020204030204" pitchFamily="49" charset="0"/>
              </a:rPr>
              <a:t>            </a:t>
            </a:r>
            <a:r>
              <a:rPr lang="en-US" sz="1800" dirty="0" err="1">
                <a:latin typeface="Consolas" panose="020B0609020204030204" pitchFamily="49" charset="0"/>
              </a:rPr>
              <a:t>ClickedUrls</a:t>
            </a:r>
            <a:r>
              <a:rPr lang="en-US" sz="1800" dirty="0">
                <a:latin typeface="Consolas" panose="020B0609020204030204" pitchFamily="49" charset="0"/>
              </a:rPr>
              <a:t>     string</a:t>
            </a:r>
          </a:p>
          <a:p>
            <a:pPr marL="0" indent="0" defTabSz="777149">
              <a:lnSpc>
                <a:spcPct val="100000"/>
              </a:lnSpc>
              <a:spcBef>
                <a:spcPts val="0"/>
              </a:spcBef>
              <a:buNone/>
            </a:pPr>
            <a:r>
              <a:rPr lang="en-US" sz="1800" dirty="0">
                <a:latin typeface="Consolas" panose="020B0609020204030204" pitchFamily="49" charset="0"/>
              </a:rPr>
              <a:t>    FROM @"/Samples/Data/</a:t>
            </a:r>
            <a:r>
              <a:rPr lang="en-US" sz="1800" dirty="0" err="1">
                <a:latin typeface="Consolas" panose="020B0609020204030204" pitchFamily="49" charset="0"/>
              </a:rPr>
              <a:t>SearchLog.tsv</a:t>
            </a:r>
            <a:r>
              <a:rPr lang="en-US" sz="1800" dirty="0">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    USING </a:t>
            </a:r>
            <a:r>
              <a:rPr lang="en-US" sz="1800" dirty="0" err="1">
                <a:latin typeface="Consolas" panose="020B0609020204030204" pitchFamily="49" charset="0"/>
              </a:rPr>
              <a:t>Extractors.Tsv</a:t>
            </a:r>
            <a:r>
              <a:rPr lang="en-US" sz="1800" dirty="0">
                <a:latin typeface="Consolas" panose="020B0609020204030204" pitchFamily="49" charset="0"/>
              </a:rPr>
              <a:t>();</a:t>
            </a:r>
          </a:p>
          <a:p>
            <a:pPr marL="0" indent="0" defTabSz="777149">
              <a:lnSpc>
                <a:spcPct val="100000"/>
              </a:lnSpc>
              <a:spcBef>
                <a:spcPts val="0"/>
              </a:spcBef>
              <a:buNone/>
            </a:pPr>
            <a:endParaRPr lang="en-US" sz="1800" dirty="0">
              <a:latin typeface="Consolas" panose="020B0609020204030204" pitchFamily="49" charset="0"/>
            </a:endParaRPr>
          </a:p>
          <a:p>
            <a:pPr marL="0" indent="0" defTabSz="777149">
              <a:lnSpc>
                <a:spcPct val="100000"/>
              </a:lnSpc>
              <a:spcBef>
                <a:spcPts val="0"/>
              </a:spcBef>
              <a:buNone/>
            </a:pPr>
            <a:r>
              <a:rPr lang="en-US" sz="1800" dirty="0">
                <a:latin typeface="Consolas" panose="020B0609020204030204" pitchFamily="49" charset="0"/>
              </a:rPr>
              <a:t>OUTPUT @</a:t>
            </a:r>
            <a:r>
              <a:rPr lang="en-US" sz="1800" dirty="0" err="1">
                <a:latin typeface="Consolas" panose="020B0609020204030204" pitchFamily="49" charset="0"/>
              </a:rPr>
              <a:t>searchlog</a:t>
            </a:r>
            <a:r>
              <a:rPr lang="en-US" sz="1800" dirty="0">
                <a:latin typeface="Consolas" panose="020B0609020204030204" pitchFamily="49" charset="0"/>
              </a:rPr>
              <a:t> </a:t>
            </a:r>
          </a:p>
          <a:p>
            <a:pPr marL="0" indent="0" defTabSz="777149">
              <a:lnSpc>
                <a:spcPct val="100000"/>
              </a:lnSpc>
              <a:spcBef>
                <a:spcPts val="0"/>
              </a:spcBef>
              <a:buNone/>
            </a:pPr>
            <a:r>
              <a:rPr lang="en-US" sz="1800" dirty="0">
                <a:latin typeface="Consolas" panose="020B0609020204030204" pitchFamily="49" charset="0"/>
              </a:rPr>
              <a:t>    TO @"/Samples/Output/</a:t>
            </a:r>
            <a:r>
              <a:rPr lang="en-US" sz="1800" dirty="0" err="1">
                <a:latin typeface="Consolas" panose="020B0609020204030204" pitchFamily="49" charset="0"/>
              </a:rPr>
              <a:t>SearchLog_output.tsv</a:t>
            </a:r>
            <a:r>
              <a:rPr lang="en-US" sz="1800" dirty="0">
                <a:latin typeface="Consolas" panose="020B0609020204030204" pitchFamily="49" charset="0"/>
              </a:rPr>
              <a:t>"</a:t>
            </a:r>
          </a:p>
          <a:p>
            <a:pPr marL="0" indent="0" defTabSz="777149">
              <a:lnSpc>
                <a:spcPct val="100000"/>
              </a:lnSpc>
              <a:spcBef>
                <a:spcPts val="0"/>
              </a:spcBef>
              <a:buNone/>
            </a:pPr>
            <a:r>
              <a:rPr lang="en-US" sz="1800" dirty="0">
                <a:latin typeface="Consolas" panose="020B0609020204030204" pitchFamily="49" charset="0"/>
              </a:rPr>
              <a:t>    USING </a:t>
            </a:r>
            <a:r>
              <a:rPr lang="en-US" sz="1800" dirty="0" err="1">
                <a:latin typeface="Consolas" panose="020B0609020204030204" pitchFamily="49" charset="0"/>
              </a:rPr>
              <a:t>Outputters.Tsv</a:t>
            </a:r>
            <a:r>
              <a:rPr lang="en-US" sz="1800" dirty="0">
                <a:latin typeface="Consolas" panose="020B0609020204030204" pitchFamily="49" charset="0"/>
              </a:rPr>
              <a:t>();</a:t>
            </a:r>
          </a:p>
        </p:txBody>
      </p:sp>
    </p:spTree>
    <p:extLst>
      <p:ext uri="{BB962C8B-B14F-4D97-AF65-F5344CB8AC3E}">
        <p14:creationId xmlns:p14="http://schemas.microsoft.com/office/powerpoint/2010/main" val="94259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4702" y="479775"/>
            <a:ext cx="5766754" cy="6034974"/>
          </a:xfrm>
          <a:prstGeom prst="rect">
            <a:avLst/>
          </a:prstGeom>
        </p:spPr>
      </p:pic>
      <p:sp>
        <p:nvSpPr>
          <p:cNvPr id="7" name="Rectangle 6"/>
          <p:cNvSpPr/>
          <p:nvPr/>
        </p:nvSpPr>
        <p:spPr>
          <a:xfrm>
            <a:off x="823335" y="1902979"/>
            <a:ext cx="4841695" cy="31643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cxnSp>
        <p:nvCxnSpPr>
          <p:cNvPr id="9" name="Straight Arrow Connector 8"/>
          <p:cNvCxnSpPr>
            <a:stCxn id="7" idx="3"/>
          </p:cNvCxnSpPr>
          <p:nvPr/>
        </p:nvCxnSpPr>
        <p:spPr>
          <a:xfrm flipV="1">
            <a:off x="5665030" y="1902979"/>
            <a:ext cx="644646" cy="158218"/>
          </a:xfrm>
          <a:prstGeom prst="straightConnector1">
            <a:avLst/>
          </a:prstGeom>
          <a:noFill/>
          <a:ln w="57150">
            <a:solidFill>
              <a:srgbClr val="F4461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3" name="Picture 2"/>
          <p:cNvPicPr>
            <a:picLocks noChangeAspect="1"/>
          </p:cNvPicPr>
          <p:nvPr/>
        </p:nvPicPr>
        <p:blipFill>
          <a:blip r:embed="rId4"/>
          <a:stretch>
            <a:fillRect/>
          </a:stretch>
        </p:blipFill>
        <p:spPr>
          <a:xfrm>
            <a:off x="6401115" y="479775"/>
            <a:ext cx="5780274" cy="6034974"/>
          </a:xfrm>
          <a:prstGeom prst="rect">
            <a:avLst/>
          </a:prstGeom>
        </p:spPr>
      </p:pic>
    </p:spTree>
    <p:extLst>
      <p:ext uri="{BB962C8B-B14F-4D97-AF65-F5344CB8AC3E}">
        <p14:creationId xmlns:p14="http://schemas.microsoft.com/office/powerpoint/2010/main" val="297358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20" y="194292"/>
            <a:ext cx="5749600" cy="1513687"/>
          </a:xfrm>
        </p:spPr>
        <p:txBody>
          <a:bodyPr>
            <a:noAutofit/>
          </a:bodyPr>
          <a:lstStyle/>
          <a:p>
            <a:pPr lvl="0" algn="ctr">
              <a:defRPr/>
            </a:pPr>
            <a:r>
              <a:rPr lang="en-US" sz="3200" dirty="0"/>
              <a:t>Divide by Zero in Expression</a:t>
            </a:r>
            <a:br>
              <a:rPr lang="en-US" sz="3200" dirty="0"/>
            </a:br>
            <a:r>
              <a:rPr lang="en-US" sz="3200" dirty="0"/>
              <a:t>(Error is dependent on input data)</a:t>
            </a:r>
            <a:endParaRPr lang="en-US" sz="3200" dirty="0"/>
          </a:p>
        </p:txBody>
      </p:sp>
      <p:sp>
        <p:nvSpPr>
          <p:cNvPr id="3" name="Content Placeholder 2"/>
          <p:cNvSpPr>
            <a:spLocks noGrp="1"/>
          </p:cNvSpPr>
          <p:nvPr>
            <p:ph idx="1"/>
          </p:nvPr>
        </p:nvSpPr>
        <p:spPr>
          <a:xfrm>
            <a:off x="194320" y="1577043"/>
            <a:ext cx="6298234" cy="4549679"/>
          </a:xfrm>
        </p:spPr>
        <p:txBody>
          <a:bodyPr>
            <a:noAutofit/>
          </a:bodyPr>
          <a:lstStyle/>
          <a:p>
            <a:pPr marL="0" indent="0" defTabSz="777149">
              <a:lnSpc>
                <a:spcPct val="100000"/>
              </a:lnSpc>
              <a:spcBef>
                <a:spcPts val="0"/>
              </a:spcBef>
              <a:buNone/>
            </a:pPr>
            <a:r>
              <a:rPr lang="en-US" sz="1600" dirty="0">
                <a:latin typeface="Consolas" panose="020B0609020204030204" pitchFamily="49" charset="0"/>
              </a:rPr>
              <a:t>// ERROR Divide by Zero in Expression</a:t>
            </a:r>
          </a:p>
          <a:p>
            <a:pPr marL="0" indent="0" defTabSz="777149">
              <a:lnSpc>
                <a:spcPct val="100000"/>
              </a:lnSpc>
              <a:spcBef>
                <a:spcPts val="0"/>
              </a:spcBef>
              <a:buNone/>
            </a:pPr>
            <a:endParaRPr lang="en-US" sz="1600" dirty="0">
              <a:latin typeface="Consolas" panose="020B0609020204030204" pitchFamily="49" charset="0"/>
            </a:endParaRPr>
          </a:p>
          <a:p>
            <a:pPr marL="0" indent="0" defTabSz="777149">
              <a:lnSpc>
                <a:spcPct val="100000"/>
              </a:lnSpc>
              <a:spcBef>
                <a:spcPts val="0"/>
              </a:spcBef>
              <a:buNone/>
            </a:pPr>
            <a:r>
              <a:rPr lang="en-US" sz="1600" dirty="0">
                <a:latin typeface="Consolas" panose="020B0609020204030204" pitchFamily="49" charset="0"/>
              </a:rPr>
              <a:t>@</a:t>
            </a:r>
            <a:r>
              <a:rPr lang="en-US" sz="1600" dirty="0" err="1">
                <a:latin typeface="Consolas" panose="020B0609020204030204" pitchFamily="49" charset="0"/>
              </a:rPr>
              <a:t>searchlog</a:t>
            </a:r>
            <a:r>
              <a:rPr lang="en-US" sz="1600" dirty="0">
                <a:latin typeface="Consolas" panose="020B0609020204030204" pitchFamily="49" charset="0"/>
              </a:rPr>
              <a:t> = </a:t>
            </a:r>
          </a:p>
          <a:p>
            <a:pPr marL="0" indent="0" defTabSz="777149">
              <a:lnSpc>
                <a:spcPct val="100000"/>
              </a:lnSpc>
              <a:spcBef>
                <a:spcPts val="0"/>
              </a:spcBef>
              <a:buNone/>
            </a:pPr>
            <a:r>
              <a:rPr lang="en-US" sz="1600" dirty="0">
                <a:latin typeface="Consolas" panose="020B0609020204030204" pitchFamily="49" charset="0"/>
              </a:rPr>
              <a:t>    EXTRACT </a:t>
            </a:r>
            <a:r>
              <a:rPr lang="en-US" sz="1600" dirty="0" err="1">
                <a:latin typeface="Consolas" panose="020B0609020204030204" pitchFamily="49" charset="0"/>
              </a:rPr>
              <a:t>UserId</a:t>
            </a:r>
            <a:r>
              <a:rPr lang="en-US" sz="1600" dirty="0">
                <a:latin typeface="Consolas" panose="020B0609020204030204" pitchFamily="49" charset="0"/>
              </a:rPr>
              <a:t>          </a:t>
            </a:r>
            <a:r>
              <a:rPr lang="en-US" sz="1600" dirty="0" err="1">
                <a:latin typeface="Consolas" panose="020B0609020204030204" pitchFamily="49" charset="0"/>
              </a:rPr>
              <a:t>int</a:t>
            </a:r>
            <a:r>
              <a:rPr lang="en-US" sz="1600" dirty="0">
                <a:latin typeface="Consolas" panose="020B0609020204030204" pitchFamily="49" charset="0"/>
              </a:rPr>
              <a:t>, </a:t>
            </a:r>
          </a:p>
          <a:p>
            <a:pPr marL="0" indent="0" defTabSz="777149">
              <a:lnSpc>
                <a:spcPct val="100000"/>
              </a:lnSpc>
              <a:spcBef>
                <a:spcPts val="0"/>
              </a:spcBef>
              <a:buNone/>
            </a:pPr>
            <a:r>
              <a:rPr lang="en-US" sz="1600" dirty="0">
                <a:latin typeface="Consolas" panose="020B0609020204030204" pitchFamily="49" charset="0"/>
              </a:rPr>
              <a:t>            Start           </a:t>
            </a:r>
            <a:r>
              <a:rPr lang="en-US" sz="1600" dirty="0" err="1">
                <a:latin typeface="Consolas" panose="020B0609020204030204" pitchFamily="49" charset="0"/>
              </a:rPr>
              <a:t>DateTime</a:t>
            </a:r>
            <a:r>
              <a:rPr lang="en-US" sz="1600" dirty="0">
                <a:latin typeface="Consolas" panose="020B0609020204030204" pitchFamily="49" charset="0"/>
              </a:rPr>
              <a:t>, </a:t>
            </a:r>
          </a:p>
          <a:p>
            <a:pPr marL="0" indent="0" defTabSz="777149">
              <a:lnSpc>
                <a:spcPct val="100000"/>
              </a:lnSpc>
              <a:spcBef>
                <a:spcPts val="0"/>
              </a:spcBef>
              <a:buNone/>
            </a:pPr>
            <a:r>
              <a:rPr lang="en-US" sz="1600" dirty="0">
                <a:latin typeface="Consolas" panose="020B0609020204030204" pitchFamily="49" charset="0"/>
              </a:rPr>
              <a:t>            Region          string, </a:t>
            </a:r>
          </a:p>
          <a:p>
            <a:pPr marL="0" indent="0" defTabSz="777149">
              <a:lnSpc>
                <a:spcPct val="100000"/>
              </a:lnSpc>
              <a:spcBef>
                <a:spcPts val="0"/>
              </a:spcBef>
              <a:buNone/>
            </a:pPr>
            <a:r>
              <a:rPr lang="en-US" sz="1600" dirty="0">
                <a:latin typeface="Consolas" panose="020B0609020204030204" pitchFamily="49" charset="0"/>
              </a:rPr>
              <a:t>            Query           string, </a:t>
            </a:r>
          </a:p>
          <a:p>
            <a:pPr marL="0" indent="0" defTabSz="777149">
              <a:lnSpc>
                <a:spcPct val="100000"/>
              </a:lnSpc>
              <a:spcBef>
                <a:spcPts val="0"/>
              </a:spcBef>
              <a:buNone/>
            </a:pPr>
            <a:r>
              <a:rPr lang="en-US" sz="1600" dirty="0">
                <a:latin typeface="Consolas" panose="020B0609020204030204" pitchFamily="49" charset="0"/>
              </a:rPr>
              <a:t>            Duration        </a:t>
            </a:r>
            <a:r>
              <a:rPr lang="en-US" sz="1600" dirty="0" err="1">
                <a:latin typeface="Consolas" panose="020B0609020204030204" pitchFamily="49" charset="0"/>
              </a:rPr>
              <a:t>int</a:t>
            </a:r>
            <a:r>
              <a:rPr lang="en-US" sz="1600" dirty="0">
                <a:latin typeface="Consolas" panose="020B0609020204030204" pitchFamily="49" charset="0"/>
              </a:rPr>
              <a:t>, </a:t>
            </a:r>
          </a:p>
          <a:p>
            <a:pPr marL="0" indent="0" defTabSz="777149">
              <a:lnSpc>
                <a:spcPct val="10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Urls</a:t>
            </a:r>
            <a:r>
              <a:rPr lang="en-US" sz="1600" dirty="0">
                <a:latin typeface="Consolas" panose="020B0609020204030204" pitchFamily="49" charset="0"/>
              </a:rPr>
              <a:t>            string, </a:t>
            </a:r>
          </a:p>
          <a:p>
            <a:pPr marL="0" indent="0" defTabSz="777149">
              <a:lnSpc>
                <a:spcPct val="10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ClickedUrls</a:t>
            </a:r>
            <a:r>
              <a:rPr lang="en-US" sz="1600" dirty="0">
                <a:latin typeface="Consolas" panose="020B0609020204030204" pitchFamily="49" charset="0"/>
              </a:rPr>
              <a:t>     string</a:t>
            </a:r>
          </a:p>
          <a:p>
            <a:pPr marL="0" indent="0" defTabSz="777149">
              <a:lnSpc>
                <a:spcPct val="100000"/>
              </a:lnSpc>
              <a:spcBef>
                <a:spcPts val="0"/>
              </a:spcBef>
              <a:buNone/>
            </a:pPr>
            <a:r>
              <a:rPr lang="en-US" sz="1600" dirty="0">
                <a:latin typeface="Consolas" panose="020B0609020204030204" pitchFamily="49" charset="0"/>
              </a:rPr>
              <a:t>    FROM @"/Samples/Data/</a:t>
            </a:r>
            <a:r>
              <a:rPr lang="en-US" sz="1600" dirty="0" err="1">
                <a:latin typeface="Consolas" panose="020B0609020204030204" pitchFamily="49" charset="0"/>
              </a:rPr>
              <a:t>SearchLog.tsv</a:t>
            </a:r>
            <a:r>
              <a:rPr lang="en-US" sz="1600" dirty="0">
                <a:latin typeface="Consolas" panose="020B0609020204030204" pitchFamily="49" charset="0"/>
              </a:rPr>
              <a:t>"</a:t>
            </a:r>
          </a:p>
          <a:p>
            <a:pPr marL="0" indent="0" defTabSz="777149">
              <a:lnSpc>
                <a:spcPct val="100000"/>
              </a:lnSpc>
              <a:spcBef>
                <a:spcPts val="0"/>
              </a:spcBef>
              <a:buNone/>
            </a:pPr>
            <a:r>
              <a:rPr lang="en-US" sz="1600" dirty="0">
                <a:latin typeface="Consolas" panose="020B0609020204030204" pitchFamily="49" charset="0"/>
              </a:rPr>
              <a:t>    USING </a:t>
            </a:r>
            <a:r>
              <a:rPr lang="en-US" sz="1600" dirty="0" err="1">
                <a:latin typeface="Consolas" panose="020B0609020204030204" pitchFamily="49" charset="0"/>
              </a:rPr>
              <a:t>Extractors.Tsv</a:t>
            </a:r>
            <a:r>
              <a:rPr lang="en-US" sz="1600" dirty="0">
                <a:latin typeface="Consolas" panose="020B0609020204030204" pitchFamily="49" charset="0"/>
              </a:rPr>
              <a:t>();</a:t>
            </a:r>
          </a:p>
          <a:p>
            <a:pPr marL="0" indent="0" defTabSz="777149">
              <a:lnSpc>
                <a:spcPct val="100000"/>
              </a:lnSpc>
              <a:spcBef>
                <a:spcPts val="0"/>
              </a:spcBef>
              <a:buNone/>
            </a:pPr>
            <a:endParaRPr lang="en-US" sz="1600" dirty="0">
              <a:latin typeface="Consolas" panose="020B0609020204030204" pitchFamily="49" charset="0"/>
            </a:endParaRPr>
          </a:p>
          <a:p>
            <a:pPr marL="0" indent="0" defTabSz="777149">
              <a:lnSpc>
                <a:spcPct val="100000"/>
              </a:lnSpc>
              <a:spcBef>
                <a:spcPts val="0"/>
              </a:spcBef>
              <a:buNone/>
            </a:pPr>
            <a:r>
              <a:rPr lang="en-US" sz="1600" dirty="0">
                <a:latin typeface="Consolas" panose="020B0609020204030204" pitchFamily="49" charset="0"/>
              </a:rPr>
              <a:t>@</a:t>
            </a:r>
            <a:r>
              <a:rPr lang="en-US" sz="1600" dirty="0" err="1">
                <a:latin typeface="Consolas" panose="020B0609020204030204" pitchFamily="49" charset="0"/>
              </a:rPr>
              <a:t>searchlog</a:t>
            </a:r>
            <a:r>
              <a:rPr lang="en-US" sz="1600" dirty="0">
                <a:latin typeface="Consolas" panose="020B0609020204030204" pitchFamily="49" charset="0"/>
              </a:rPr>
              <a:t> = </a:t>
            </a:r>
          </a:p>
          <a:p>
            <a:pPr marL="0" indent="0" defTabSz="777149">
              <a:lnSpc>
                <a:spcPct val="100000"/>
              </a:lnSpc>
              <a:spcBef>
                <a:spcPts val="0"/>
              </a:spcBef>
              <a:buNone/>
            </a:pPr>
            <a:r>
              <a:rPr lang="en-US" sz="1600" dirty="0">
                <a:latin typeface="Consolas" panose="020B0609020204030204" pitchFamily="49" charset="0"/>
              </a:rPr>
              <a:t>    SELECT *,</a:t>
            </a:r>
          </a:p>
          <a:p>
            <a:pPr marL="0" indent="0" defTabSz="777149">
              <a:lnSpc>
                <a:spcPct val="100000"/>
              </a:lnSpc>
              <a:spcBef>
                <a:spcPts val="0"/>
              </a:spcBef>
              <a:buNone/>
            </a:pPr>
            <a:r>
              <a:rPr lang="en-US" sz="1600" dirty="0">
                <a:latin typeface="Consolas" panose="020B0609020204030204" pitchFamily="49" charset="0"/>
              </a:rPr>
              <a:t>           </a:t>
            </a:r>
            <a:r>
              <a:rPr lang="en-US" sz="1600" b="1" dirty="0">
                <a:solidFill>
                  <a:srgbClr val="FF0000"/>
                </a:solidFill>
                <a:latin typeface="Consolas" panose="020B0609020204030204" pitchFamily="49" charset="0"/>
              </a:rPr>
              <a:t>(1/(60-Duration)) AS </a:t>
            </a:r>
            <a:r>
              <a:rPr lang="en-US" sz="1600" b="1" dirty="0" err="1">
                <a:solidFill>
                  <a:srgbClr val="FF0000"/>
                </a:solidFill>
                <a:latin typeface="Consolas" panose="020B0609020204030204" pitchFamily="49" charset="0"/>
              </a:rPr>
              <a:t>InverseDuration</a:t>
            </a:r>
            <a:endParaRPr lang="en-US" sz="1600" b="1" dirty="0">
              <a:solidFill>
                <a:srgbClr val="FF0000"/>
              </a:solidFill>
              <a:latin typeface="Consolas" panose="020B0609020204030204" pitchFamily="49" charset="0"/>
            </a:endParaRPr>
          </a:p>
          <a:p>
            <a:pPr marL="0" indent="0" defTabSz="777149">
              <a:lnSpc>
                <a:spcPct val="100000"/>
              </a:lnSpc>
              <a:spcBef>
                <a:spcPts val="0"/>
              </a:spcBef>
              <a:buNone/>
            </a:pPr>
            <a:r>
              <a:rPr lang="en-US" sz="1600" dirty="0">
                <a:latin typeface="Consolas" panose="020B0609020204030204" pitchFamily="49" charset="0"/>
              </a:rPr>
              <a:t>    FROM @</a:t>
            </a:r>
            <a:r>
              <a:rPr lang="en-US" sz="1600" dirty="0" err="1">
                <a:latin typeface="Consolas" panose="020B0609020204030204" pitchFamily="49" charset="0"/>
              </a:rPr>
              <a:t>searchlog</a:t>
            </a:r>
            <a:r>
              <a:rPr lang="en-US" sz="1600" dirty="0">
                <a:latin typeface="Consolas" panose="020B0609020204030204" pitchFamily="49" charset="0"/>
              </a:rPr>
              <a:t>;</a:t>
            </a:r>
          </a:p>
          <a:p>
            <a:pPr marL="0" indent="0" defTabSz="777149">
              <a:lnSpc>
                <a:spcPct val="100000"/>
              </a:lnSpc>
              <a:spcBef>
                <a:spcPts val="0"/>
              </a:spcBef>
              <a:buNone/>
            </a:pPr>
            <a:endParaRPr lang="en-US" sz="1600" dirty="0">
              <a:latin typeface="Consolas" panose="020B0609020204030204" pitchFamily="49" charset="0"/>
            </a:endParaRPr>
          </a:p>
          <a:p>
            <a:pPr marL="0" indent="0" defTabSz="777149">
              <a:lnSpc>
                <a:spcPct val="100000"/>
              </a:lnSpc>
              <a:spcBef>
                <a:spcPts val="0"/>
              </a:spcBef>
              <a:buNone/>
            </a:pPr>
            <a:r>
              <a:rPr lang="en-US" sz="1600" dirty="0">
                <a:latin typeface="Consolas" panose="020B0609020204030204" pitchFamily="49" charset="0"/>
              </a:rPr>
              <a:t>OUTPUT @</a:t>
            </a:r>
            <a:r>
              <a:rPr lang="en-US" sz="1600" dirty="0" err="1">
                <a:latin typeface="Consolas" panose="020B0609020204030204" pitchFamily="49" charset="0"/>
              </a:rPr>
              <a:t>searchlog</a:t>
            </a:r>
            <a:r>
              <a:rPr lang="en-US" sz="1600" dirty="0">
                <a:latin typeface="Consolas" panose="020B0609020204030204" pitchFamily="49" charset="0"/>
              </a:rPr>
              <a:t> </a:t>
            </a:r>
          </a:p>
          <a:p>
            <a:pPr marL="0" indent="0" defTabSz="777149">
              <a:lnSpc>
                <a:spcPct val="100000"/>
              </a:lnSpc>
              <a:spcBef>
                <a:spcPts val="0"/>
              </a:spcBef>
              <a:buNone/>
            </a:pPr>
            <a:r>
              <a:rPr lang="en-US" sz="1600" dirty="0">
                <a:latin typeface="Consolas" panose="020B0609020204030204" pitchFamily="49" charset="0"/>
              </a:rPr>
              <a:t>    TO @"/Samples/Output/</a:t>
            </a:r>
            <a:r>
              <a:rPr lang="en-US" sz="1600" dirty="0" err="1">
                <a:latin typeface="Consolas" panose="020B0609020204030204" pitchFamily="49" charset="0"/>
              </a:rPr>
              <a:t>SearchLog_output.tsv</a:t>
            </a:r>
            <a:r>
              <a:rPr lang="en-US" sz="1600" dirty="0">
                <a:latin typeface="Consolas" panose="020B0609020204030204" pitchFamily="49" charset="0"/>
              </a:rPr>
              <a:t>"</a:t>
            </a:r>
          </a:p>
          <a:p>
            <a:pPr marL="0" indent="0" defTabSz="777149">
              <a:lnSpc>
                <a:spcPct val="100000"/>
              </a:lnSpc>
              <a:spcBef>
                <a:spcPts val="0"/>
              </a:spcBef>
              <a:buNone/>
            </a:pPr>
            <a:r>
              <a:rPr lang="en-US" sz="1600" dirty="0">
                <a:latin typeface="Consolas" panose="020B0609020204030204" pitchFamily="49" charset="0"/>
              </a:rPr>
              <a:t>    USING </a:t>
            </a:r>
            <a:r>
              <a:rPr lang="en-US" sz="1600" dirty="0" err="1">
                <a:latin typeface="Consolas" panose="020B0609020204030204" pitchFamily="49" charset="0"/>
              </a:rPr>
              <a:t>Outputters.Tsv</a:t>
            </a:r>
            <a:r>
              <a:rPr lang="en-US" sz="1600" dirty="0">
                <a:latin typeface="Consolas" panose="020B0609020204030204" pitchFamily="49" charset="0"/>
              </a:rPr>
              <a:t>();</a:t>
            </a:r>
          </a:p>
        </p:txBody>
      </p:sp>
    </p:spTree>
    <p:extLst>
      <p:ext uri="{BB962C8B-B14F-4D97-AF65-F5344CB8AC3E}">
        <p14:creationId xmlns:p14="http://schemas.microsoft.com/office/powerpoint/2010/main" val="2516581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5555" y="571213"/>
            <a:ext cx="5399475" cy="5663831"/>
          </a:xfrm>
          <a:prstGeom prst="rect">
            <a:avLst/>
          </a:prstGeom>
        </p:spPr>
      </p:pic>
      <p:sp>
        <p:nvSpPr>
          <p:cNvPr id="7" name="Rectangle 6"/>
          <p:cNvSpPr/>
          <p:nvPr/>
        </p:nvSpPr>
        <p:spPr>
          <a:xfrm>
            <a:off x="823335" y="1902979"/>
            <a:ext cx="4841695" cy="31643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cxnSp>
        <p:nvCxnSpPr>
          <p:cNvPr id="9" name="Straight Arrow Connector 8"/>
          <p:cNvCxnSpPr>
            <a:stCxn id="7" idx="3"/>
          </p:cNvCxnSpPr>
          <p:nvPr/>
        </p:nvCxnSpPr>
        <p:spPr>
          <a:xfrm flipV="1">
            <a:off x="5665030" y="1902979"/>
            <a:ext cx="644646" cy="158218"/>
          </a:xfrm>
          <a:prstGeom prst="straightConnector1">
            <a:avLst/>
          </a:prstGeom>
          <a:noFill/>
          <a:ln w="57150">
            <a:solidFill>
              <a:srgbClr val="F4461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5" name="Picture 4"/>
          <p:cNvPicPr>
            <a:picLocks noChangeAspect="1"/>
          </p:cNvPicPr>
          <p:nvPr/>
        </p:nvPicPr>
        <p:blipFill>
          <a:blip r:embed="rId4"/>
          <a:stretch>
            <a:fillRect/>
          </a:stretch>
        </p:blipFill>
        <p:spPr>
          <a:xfrm>
            <a:off x="6401115" y="571212"/>
            <a:ext cx="5427016" cy="5663831"/>
          </a:xfrm>
          <a:prstGeom prst="rect">
            <a:avLst/>
          </a:prstGeom>
        </p:spPr>
      </p:pic>
    </p:spTree>
    <p:extLst>
      <p:ext uri="{BB962C8B-B14F-4D97-AF65-F5344CB8AC3E}">
        <p14:creationId xmlns:p14="http://schemas.microsoft.com/office/powerpoint/2010/main" val="358340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solidFill>
                  <a:schemeClr val="bg1"/>
                </a:solidFill>
              </a:rPr>
              <a:t>What you’ll get out of the session</a:t>
            </a:r>
          </a:p>
        </p:txBody>
      </p:sp>
      <p:sp>
        <p:nvSpPr>
          <p:cNvPr id="3" name="Content Placeholder 2"/>
          <p:cNvSpPr>
            <a:spLocks noGrp="1"/>
          </p:cNvSpPr>
          <p:nvPr>
            <p:ph idx="1"/>
          </p:nvPr>
        </p:nvSpPr>
        <p:spPr>
          <a:xfrm>
            <a:off x="1280531" y="1884380"/>
            <a:ext cx="4378015" cy="4549679"/>
          </a:xfrm>
        </p:spPr>
        <p:txBody>
          <a:bodyPr>
            <a:normAutofit/>
          </a:bodyPr>
          <a:lstStyle/>
          <a:p>
            <a:pPr marL="0" indent="0" defTabSz="777149">
              <a:lnSpc>
                <a:spcPct val="100000"/>
              </a:lnSpc>
              <a:spcBef>
                <a:spcPts val="0"/>
              </a:spcBef>
              <a:buNone/>
            </a:pPr>
            <a:r>
              <a:rPr lang="en-US" sz="2400" b="1" dirty="0">
                <a:solidFill>
                  <a:schemeClr val="bg1"/>
                </a:solidFill>
              </a:rPr>
              <a:t>Job Failures</a:t>
            </a:r>
          </a:p>
          <a:p>
            <a:pPr lvl="1" defTabSz="777149">
              <a:lnSpc>
                <a:spcPct val="100000"/>
              </a:lnSpc>
              <a:spcBef>
                <a:spcPts val="0"/>
              </a:spcBef>
            </a:pPr>
            <a:r>
              <a:rPr lang="en-US" sz="2400" dirty="0">
                <a:solidFill>
                  <a:schemeClr val="bg1"/>
                </a:solidFill>
              </a:rPr>
              <a:t>common causes</a:t>
            </a:r>
          </a:p>
          <a:p>
            <a:pPr lvl="1" defTabSz="777149">
              <a:lnSpc>
                <a:spcPct val="100000"/>
              </a:lnSpc>
              <a:spcBef>
                <a:spcPts val="0"/>
              </a:spcBef>
            </a:pPr>
            <a:r>
              <a:rPr lang="en-US" sz="2400" dirty="0">
                <a:solidFill>
                  <a:schemeClr val="bg1"/>
                </a:solidFill>
              </a:rPr>
              <a:t>Checklist</a:t>
            </a:r>
          </a:p>
          <a:p>
            <a:pPr lvl="1" defTabSz="777149">
              <a:lnSpc>
                <a:spcPct val="100000"/>
              </a:lnSpc>
              <a:spcBef>
                <a:spcPts val="0"/>
              </a:spcBef>
            </a:pPr>
            <a:endParaRPr lang="en-US" sz="2400" dirty="0">
              <a:solidFill>
                <a:schemeClr val="bg1"/>
              </a:solidFill>
            </a:endParaRPr>
          </a:p>
          <a:p>
            <a:pPr marL="0" indent="0" defTabSz="777149">
              <a:lnSpc>
                <a:spcPct val="100000"/>
              </a:lnSpc>
              <a:spcBef>
                <a:spcPts val="0"/>
              </a:spcBef>
              <a:buNone/>
            </a:pPr>
            <a:r>
              <a:rPr lang="en-US" sz="2400" b="1" dirty="0">
                <a:solidFill>
                  <a:schemeClr val="bg1"/>
                </a:solidFill>
              </a:rPr>
              <a:t>Job Performance</a:t>
            </a:r>
          </a:p>
          <a:p>
            <a:pPr lvl="1" defTabSz="777149">
              <a:lnSpc>
                <a:spcPct val="100000"/>
              </a:lnSpc>
              <a:spcBef>
                <a:spcPts val="0"/>
              </a:spcBef>
            </a:pPr>
            <a:r>
              <a:rPr lang="en-US" sz="2400" dirty="0">
                <a:solidFill>
                  <a:schemeClr val="bg1"/>
                </a:solidFill>
              </a:rPr>
              <a:t>Concepts</a:t>
            </a:r>
          </a:p>
          <a:p>
            <a:pPr lvl="1" defTabSz="777149">
              <a:lnSpc>
                <a:spcPct val="100000"/>
              </a:lnSpc>
              <a:spcBef>
                <a:spcPts val="0"/>
              </a:spcBef>
            </a:pPr>
            <a:r>
              <a:rPr lang="en-US" sz="2400" dirty="0">
                <a:solidFill>
                  <a:schemeClr val="bg1"/>
                </a:solidFill>
              </a:rPr>
              <a:t>Guidelines</a:t>
            </a:r>
          </a:p>
          <a:p>
            <a:pPr lvl="1" defTabSz="777149">
              <a:lnSpc>
                <a:spcPct val="100000"/>
              </a:lnSpc>
              <a:spcBef>
                <a:spcPts val="0"/>
              </a:spcBef>
            </a:pPr>
            <a:r>
              <a:rPr lang="en-US" sz="2400" dirty="0">
                <a:solidFill>
                  <a:schemeClr val="bg1"/>
                </a:solidFill>
              </a:rPr>
              <a:t>Checklist</a:t>
            </a:r>
          </a:p>
          <a:p>
            <a:pPr marL="0" indent="0" defTabSz="777149">
              <a:lnSpc>
                <a:spcPct val="100000"/>
              </a:lnSpc>
              <a:spcBef>
                <a:spcPts val="0"/>
              </a:spcBef>
              <a:buNone/>
            </a:pPr>
            <a:endParaRPr lang="en-US" sz="2400" dirty="0">
              <a:solidFill>
                <a:schemeClr val="bg1"/>
              </a:solidFill>
            </a:endParaRPr>
          </a:p>
        </p:txBody>
      </p:sp>
      <p:sp>
        <p:nvSpPr>
          <p:cNvPr id="5" name="Content Placeholder 2"/>
          <p:cNvSpPr txBox="1">
            <a:spLocks/>
          </p:cNvSpPr>
          <p:nvPr/>
        </p:nvSpPr>
        <p:spPr>
          <a:xfrm>
            <a:off x="6035358" y="1861969"/>
            <a:ext cx="6126413" cy="4549679"/>
          </a:xfrm>
          <a:prstGeom prst="rect">
            <a:avLst/>
          </a:prstGeom>
        </p:spPr>
        <p:txBody>
          <a:bodyPr vert="horz" lIns="91440" tIns="45720" rIns="91440" bIns="45720" rtlCol="0">
            <a:noAutofit/>
          </a:bodyPr>
          <a:lst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777149">
              <a:lnSpc>
                <a:spcPct val="100000"/>
              </a:lnSpc>
              <a:spcBef>
                <a:spcPts val="0"/>
              </a:spcBef>
              <a:buNone/>
            </a:pPr>
            <a:r>
              <a:rPr lang="en-US" sz="2400" b="1" dirty="0">
                <a:solidFill>
                  <a:schemeClr val="bg1"/>
                </a:solidFill>
              </a:rPr>
              <a:t>Tools</a:t>
            </a:r>
          </a:p>
          <a:p>
            <a:pPr lvl="1" defTabSz="777149">
              <a:lnSpc>
                <a:spcPct val="100000"/>
              </a:lnSpc>
              <a:spcBef>
                <a:spcPts val="0"/>
              </a:spcBef>
            </a:pPr>
            <a:r>
              <a:rPr lang="en-US" sz="2400" dirty="0">
                <a:solidFill>
                  <a:schemeClr val="bg1"/>
                </a:solidFill>
              </a:rPr>
              <a:t>Azure Data Lake Tools for Visual Studio</a:t>
            </a:r>
          </a:p>
          <a:p>
            <a:pPr lvl="1" defTabSz="777149">
              <a:lnSpc>
                <a:spcPct val="100000"/>
              </a:lnSpc>
              <a:spcBef>
                <a:spcPts val="0"/>
              </a:spcBef>
            </a:pPr>
            <a:r>
              <a:rPr lang="en-US" sz="2400" dirty="0">
                <a:solidFill>
                  <a:schemeClr val="bg1"/>
                </a:solidFill>
              </a:rPr>
              <a:t>Azure Portal</a:t>
            </a:r>
          </a:p>
          <a:p>
            <a:pPr lvl="1" defTabSz="777149">
              <a:lnSpc>
                <a:spcPct val="100000"/>
              </a:lnSpc>
              <a:spcBef>
                <a:spcPts val="0"/>
              </a:spcBef>
            </a:pPr>
            <a:r>
              <a:rPr lang="en-US" sz="2400" dirty="0">
                <a:solidFill>
                  <a:schemeClr val="bg1"/>
                </a:solidFill>
              </a:rPr>
              <a:t>Azure PowerShell</a:t>
            </a:r>
          </a:p>
          <a:p>
            <a:pPr lvl="1" defTabSz="777149">
              <a:lnSpc>
                <a:spcPct val="100000"/>
              </a:lnSpc>
              <a:spcBef>
                <a:spcPts val="0"/>
              </a:spcBef>
            </a:pPr>
            <a:endParaRPr lang="en-US" sz="2400" dirty="0">
              <a:solidFill>
                <a:schemeClr val="bg1"/>
              </a:solidFill>
            </a:endParaRPr>
          </a:p>
          <a:p>
            <a:pPr defTabSz="777149">
              <a:lnSpc>
                <a:spcPct val="100000"/>
              </a:lnSpc>
              <a:spcBef>
                <a:spcPts val="0"/>
              </a:spcBef>
            </a:pPr>
            <a:endParaRPr lang="en-US" sz="2400" dirty="0">
              <a:solidFill>
                <a:schemeClr val="bg1"/>
              </a:solidFill>
            </a:endParaRPr>
          </a:p>
          <a:p>
            <a:pPr marL="0" indent="0" defTabSz="777149">
              <a:lnSpc>
                <a:spcPct val="100000"/>
              </a:lnSpc>
              <a:spcBef>
                <a:spcPts val="0"/>
              </a:spcBef>
              <a:buNone/>
            </a:pPr>
            <a:r>
              <a:rPr lang="en-US" sz="2400" b="1" dirty="0">
                <a:solidFill>
                  <a:schemeClr val="bg1"/>
                </a:solidFill>
              </a:rPr>
              <a:t>Getting Help</a:t>
            </a:r>
          </a:p>
          <a:p>
            <a:pPr lvl="1" defTabSz="777149">
              <a:lnSpc>
                <a:spcPct val="100000"/>
              </a:lnSpc>
              <a:spcBef>
                <a:spcPts val="0"/>
              </a:spcBef>
            </a:pPr>
            <a:r>
              <a:rPr lang="en-US" sz="2400" dirty="0">
                <a:solidFill>
                  <a:schemeClr val="bg1"/>
                </a:solidFill>
              </a:rPr>
              <a:t>What to do when someone comes to you? .. When you need to get help from someone else or Microsoft.</a:t>
            </a:r>
          </a:p>
          <a:p>
            <a:pPr lvl="1" defTabSz="777149">
              <a:lnSpc>
                <a:spcPct val="100000"/>
              </a:lnSpc>
              <a:spcBef>
                <a:spcPts val="0"/>
              </a:spcBef>
            </a:pPr>
            <a:r>
              <a:rPr lang="en-US" sz="2400" dirty="0">
                <a:solidFill>
                  <a:schemeClr val="bg1"/>
                </a:solidFill>
              </a:rPr>
              <a:t>Where to send them for help?</a:t>
            </a:r>
          </a:p>
          <a:p>
            <a:pPr lvl="1" defTabSz="777149">
              <a:lnSpc>
                <a:spcPct val="100000"/>
              </a:lnSpc>
              <a:spcBef>
                <a:spcPts val="0"/>
              </a:spcBef>
            </a:pPr>
            <a:endParaRPr lang="en-US" sz="2400" dirty="0">
              <a:solidFill>
                <a:schemeClr val="bg1"/>
              </a:solidFill>
            </a:endParaRPr>
          </a:p>
        </p:txBody>
      </p:sp>
    </p:spTree>
    <p:extLst>
      <p:ext uri="{BB962C8B-B14F-4D97-AF65-F5344CB8AC3E}">
        <p14:creationId xmlns:p14="http://schemas.microsoft.com/office/powerpoint/2010/main" val="2019235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Vertex Debugging</a:t>
            </a:r>
            <a:endParaRPr kumimoji="0" lang="en-US" sz="5609" b="0" i="0" u="none" strike="noStrike" kern="1200" cap="none" spc="0" normalizeH="0" baseline="0" noProof="0" dirty="0">
              <a:ln>
                <a:noFill/>
              </a:ln>
              <a:solidFill>
                <a:schemeClr val="bg1"/>
              </a:solidFill>
              <a:effectLst/>
              <a:uLnTx/>
              <a:uFillTx/>
              <a:latin typeface="+mj-lt"/>
              <a:ea typeface="+mj-ea"/>
              <a:cs typeface="+mj-cs"/>
            </a:endParaRPr>
          </a:p>
        </p:txBody>
      </p:sp>
      <p:sp>
        <p:nvSpPr>
          <p:cNvPr id="2" name="Rectangle 1"/>
          <p:cNvSpPr/>
          <p:nvPr/>
        </p:nvSpPr>
        <p:spPr>
          <a:xfrm>
            <a:off x="731897" y="4228774"/>
            <a:ext cx="11978509" cy="369332"/>
          </a:xfrm>
          <a:prstGeom prst="rect">
            <a:avLst/>
          </a:prstGeom>
        </p:spPr>
        <p:txBody>
          <a:bodyPr wrap="square">
            <a:spAutoFit/>
          </a:bodyPr>
          <a:lstStyle/>
          <a:p>
            <a:pPr algn="ctr"/>
            <a:r>
              <a:rPr lang="en-US" dirty="0">
                <a:solidFill>
                  <a:schemeClr val="bg1"/>
                </a:solidFill>
              </a:rPr>
              <a:t>Local Debugging of a Vertex = Run the Vertex on your machine</a:t>
            </a:r>
          </a:p>
        </p:txBody>
      </p:sp>
    </p:spTree>
    <p:extLst>
      <p:ext uri="{BB962C8B-B14F-4D97-AF65-F5344CB8AC3E}">
        <p14:creationId xmlns:p14="http://schemas.microsoft.com/office/powerpoint/2010/main" val="3705757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1403376" y="4777407"/>
            <a:ext cx="10484079" cy="208204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tx1"/>
                </a:solidFill>
                <a:effectLst/>
                <a:uLnTx/>
                <a:uFillTx/>
              </a:rPr>
              <a:t>Your Dev Box</a:t>
            </a:r>
          </a:p>
        </p:txBody>
      </p:sp>
      <p:sp>
        <p:nvSpPr>
          <p:cNvPr id="88" name="Rectangle 87"/>
          <p:cNvSpPr/>
          <p:nvPr/>
        </p:nvSpPr>
        <p:spPr>
          <a:xfrm>
            <a:off x="5486725" y="5234603"/>
            <a:ext cx="2468853" cy="146302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US" sz="2000" kern="0" dirty="0">
                <a:solidFill>
                  <a:schemeClr val="tx1"/>
                </a:solidFill>
              </a:rPr>
              <a:t>VS Project</a:t>
            </a:r>
          </a:p>
        </p:txBody>
      </p:sp>
      <p:sp>
        <p:nvSpPr>
          <p:cNvPr id="71" name="Rectangle 70"/>
          <p:cNvSpPr/>
          <p:nvPr/>
        </p:nvSpPr>
        <p:spPr>
          <a:xfrm>
            <a:off x="1371793" y="1394165"/>
            <a:ext cx="3385831" cy="278818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400"/>
            <a:r>
              <a:rPr lang="en-US" sz="2000" b="1" kern="0" dirty="0">
                <a:solidFill>
                  <a:schemeClr val="tx1"/>
                </a:solidFill>
              </a:rPr>
              <a:t>ADLA Account</a:t>
            </a:r>
          </a:p>
        </p:txBody>
      </p:sp>
      <p:sp>
        <p:nvSpPr>
          <p:cNvPr id="72" name="Rectangle 71"/>
          <p:cNvSpPr/>
          <p:nvPr/>
        </p:nvSpPr>
        <p:spPr>
          <a:xfrm>
            <a:off x="2192679" y="1874808"/>
            <a:ext cx="1744059" cy="198821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US" sz="2000" kern="0" dirty="0">
                <a:solidFill>
                  <a:schemeClr val="tx1"/>
                </a:solidFill>
              </a:rPr>
              <a:t>Failed Job</a:t>
            </a:r>
          </a:p>
        </p:txBody>
      </p:sp>
      <p:sp>
        <p:nvSpPr>
          <p:cNvPr id="73" name="Rectangle 72"/>
          <p:cNvSpPr/>
          <p:nvPr/>
        </p:nvSpPr>
        <p:spPr>
          <a:xfrm>
            <a:off x="2574667" y="2318382"/>
            <a:ext cx="980082" cy="1091577"/>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US" sz="2000" kern="0" dirty="0">
                <a:solidFill>
                  <a:schemeClr val="tx1"/>
                </a:solidFill>
              </a:rPr>
              <a:t>Failed vertex</a:t>
            </a:r>
          </a:p>
        </p:txBody>
      </p:sp>
      <p:sp>
        <p:nvSpPr>
          <p:cNvPr id="2" name="Title 1"/>
          <p:cNvSpPr>
            <a:spLocks noGrp="1"/>
          </p:cNvSpPr>
          <p:nvPr>
            <p:ph type="title"/>
          </p:nvPr>
        </p:nvSpPr>
        <p:spPr/>
        <p:txBody>
          <a:bodyPr>
            <a:normAutofit/>
          </a:bodyPr>
          <a:lstStyle/>
          <a:p>
            <a:pPr lvl="0" algn="ctr">
              <a:defRPr/>
            </a:pPr>
            <a:r>
              <a:rPr lang="en-US" sz="5099" dirty="0"/>
              <a:t>Experience Overview</a:t>
            </a:r>
          </a:p>
        </p:txBody>
      </p:sp>
      <p:cxnSp>
        <p:nvCxnSpPr>
          <p:cNvPr id="64" name="Straight Arrow Connector 63"/>
          <p:cNvCxnSpPr>
            <a:stCxn id="80" idx="0"/>
            <a:endCxn id="73" idx="2"/>
          </p:cNvCxnSpPr>
          <p:nvPr/>
        </p:nvCxnSpPr>
        <p:spPr>
          <a:xfrm flipH="1" flipV="1">
            <a:off x="3064708" y="3409959"/>
            <a:ext cx="89859" cy="1967616"/>
          </a:xfrm>
          <a:prstGeom prst="straightConnector1">
            <a:avLst/>
          </a:prstGeom>
          <a:ln w="76200">
            <a:solidFill>
              <a:srgbClr val="E74B3C"/>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829165" y="5377575"/>
            <a:ext cx="2650803" cy="132005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rPr>
              <a:t>Visual Studio</a:t>
            </a:r>
          </a:p>
        </p:txBody>
      </p:sp>
      <p:sp>
        <p:nvSpPr>
          <p:cNvPr id="84" name="Rectangle 83"/>
          <p:cNvSpPr/>
          <p:nvPr/>
        </p:nvSpPr>
        <p:spPr>
          <a:xfrm>
            <a:off x="6035359" y="5783237"/>
            <a:ext cx="980082" cy="68591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US" sz="2000" kern="0" dirty="0">
                <a:solidFill>
                  <a:schemeClr val="tx1"/>
                </a:solidFill>
              </a:rPr>
              <a:t>Failed vertex</a:t>
            </a:r>
          </a:p>
        </p:txBody>
      </p:sp>
      <p:cxnSp>
        <p:nvCxnSpPr>
          <p:cNvPr id="85" name="Straight Arrow Connector 84"/>
          <p:cNvCxnSpPr>
            <a:stCxn id="73" idx="3"/>
            <a:endCxn id="88" idx="0"/>
          </p:cNvCxnSpPr>
          <p:nvPr/>
        </p:nvCxnSpPr>
        <p:spPr>
          <a:xfrm>
            <a:off x="3554749" y="2864171"/>
            <a:ext cx="3166403" cy="2370432"/>
          </a:xfrm>
          <a:prstGeom prst="straightConnector1">
            <a:avLst/>
          </a:prstGeom>
          <a:ln w="76200">
            <a:solidFill>
              <a:srgbClr val="E74B3C"/>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8504212" y="5235608"/>
            <a:ext cx="2468853" cy="146302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US" sz="2000" kern="0" dirty="0">
                <a:solidFill>
                  <a:schemeClr val="tx1"/>
                </a:solidFill>
              </a:rPr>
              <a:t>Visual Studio</a:t>
            </a:r>
          </a:p>
        </p:txBody>
      </p:sp>
      <p:cxnSp>
        <p:nvCxnSpPr>
          <p:cNvPr id="91" name="Straight Arrow Connector 90"/>
          <p:cNvCxnSpPr>
            <a:endCxn id="90" idx="1"/>
          </p:cNvCxnSpPr>
          <p:nvPr/>
        </p:nvCxnSpPr>
        <p:spPr>
          <a:xfrm>
            <a:off x="7955578" y="5967120"/>
            <a:ext cx="548634" cy="0"/>
          </a:xfrm>
          <a:prstGeom prst="straightConnector1">
            <a:avLst/>
          </a:prstGeom>
          <a:ln w="76200">
            <a:solidFill>
              <a:srgbClr val="E74B3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243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t>Local Vertex</a:t>
            </a:r>
          </a:p>
        </p:txBody>
      </p:sp>
      <p:sp>
        <p:nvSpPr>
          <p:cNvPr id="63" name="Rectangle 62"/>
          <p:cNvSpPr/>
          <p:nvPr/>
        </p:nvSpPr>
        <p:spPr>
          <a:xfrm>
            <a:off x="4663774" y="1851360"/>
            <a:ext cx="3200365" cy="395232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rPr>
              <a:t>C# Project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rPr>
              <a:t>(Local Vertex Debug Project)</a:t>
            </a:r>
          </a:p>
        </p:txBody>
      </p:sp>
      <p:sp>
        <p:nvSpPr>
          <p:cNvPr id="65" name="Rectangle 64"/>
          <p:cNvSpPr/>
          <p:nvPr/>
        </p:nvSpPr>
        <p:spPr>
          <a:xfrm>
            <a:off x="5212409" y="2990342"/>
            <a:ext cx="2170940" cy="446784"/>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rPr>
              <a:t>Job Resources</a:t>
            </a:r>
          </a:p>
        </p:txBody>
      </p:sp>
      <p:sp>
        <p:nvSpPr>
          <p:cNvPr id="66" name="Rectangle 65"/>
          <p:cNvSpPr/>
          <p:nvPr/>
        </p:nvSpPr>
        <p:spPr>
          <a:xfrm>
            <a:off x="5212409" y="3737095"/>
            <a:ext cx="2170940" cy="446784"/>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rPr>
              <a:t>U-SQL Runtime</a:t>
            </a:r>
          </a:p>
        </p:txBody>
      </p:sp>
      <p:sp>
        <p:nvSpPr>
          <p:cNvPr id="67" name="Rectangle 66"/>
          <p:cNvSpPr/>
          <p:nvPr/>
        </p:nvSpPr>
        <p:spPr>
          <a:xfrm>
            <a:off x="5212409" y="4413672"/>
            <a:ext cx="2170940" cy="775590"/>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rPr>
              <a:t>Data Read by Vertex</a:t>
            </a:r>
          </a:p>
        </p:txBody>
      </p:sp>
    </p:spTree>
    <p:extLst>
      <p:ext uri="{BB962C8B-B14F-4D97-AF65-F5344CB8AC3E}">
        <p14:creationId xmlns:p14="http://schemas.microsoft.com/office/powerpoint/2010/main" val="3329256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Vertex Debug Scenarios for Custom Code</a:t>
            </a:r>
          </a:p>
        </p:txBody>
      </p:sp>
      <p:sp>
        <p:nvSpPr>
          <p:cNvPr id="4" name="Content Placeholder 3"/>
          <p:cNvSpPr>
            <a:spLocks noGrp="1"/>
          </p:cNvSpPr>
          <p:nvPr>
            <p:ph idx="1"/>
          </p:nvPr>
        </p:nvSpPr>
        <p:spPr>
          <a:xfrm>
            <a:off x="216153" y="1861969"/>
            <a:ext cx="5841039" cy="4549679"/>
          </a:xfrm>
        </p:spPr>
        <p:txBody>
          <a:bodyPr>
            <a:normAutofit fontScale="85000" lnSpcReduction="20000"/>
          </a:bodyPr>
          <a:lstStyle/>
          <a:p>
            <a:pPr marL="0" indent="0">
              <a:buNone/>
            </a:pPr>
            <a:r>
              <a:rPr lang="en-US" sz="2800" b="1" dirty="0"/>
              <a:t>Case #1 Code Behind</a:t>
            </a:r>
          </a:p>
          <a:p>
            <a:pPr marL="0" indent="0">
              <a:buNone/>
            </a:pPr>
            <a:r>
              <a:rPr lang="en-US" sz="2800" dirty="0"/>
              <a:t>You have access to the source code – it’s in the code behind </a:t>
            </a:r>
            <a:r>
              <a:rPr lang="en-US" sz="2800" dirty="0" err="1"/>
              <a:t>cs</a:t>
            </a:r>
            <a:r>
              <a:rPr lang="en-US" sz="2800" dirty="0"/>
              <a:t> file</a:t>
            </a:r>
          </a:p>
          <a:p>
            <a:pPr marL="0" indent="0">
              <a:buNone/>
            </a:pPr>
            <a:endParaRPr lang="en-US" sz="2800" dirty="0"/>
          </a:p>
          <a:p>
            <a:pPr marL="0" indent="0">
              <a:buNone/>
            </a:pPr>
            <a:r>
              <a:rPr lang="en-US" sz="2800" b="1" dirty="0"/>
              <a:t>Case #2 Separate Assembly of yours</a:t>
            </a:r>
          </a:p>
          <a:p>
            <a:pPr marL="0" indent="0">
              <a:buNone/>
            </a:pPr>
            <a:r>
              <a:rPr lang="en-US" sz="2800" dirty="0"/>
              <a:t>You have access to the source code – as a separate Visual Studio C# Project including .CS and PDBs</a:t>
            </a:r>
          </a:p>
          <a:p>
            <a:pPr marL="0" indent="0">
              <a:buNone/>
            </a:pPr>
            <a:endParaRPr lang="en-US" sz="2800" dirty="0"/>
          </a:p>
          <a:p>
            <a:pPr marL="0" indent="0">
              <a:buNone/>
            </a:pPr>
            <a:r>
              <a:rPr lang="en-US" sz="2800" b="1" dirty="0"/>
              <a:t>Case #3 Third-Party Assembly</a:t>
            </a:r>
          </a:p>
          <a:p>
            <a:pPr marL="0" indent="0">
              <a:buNone/>
            </a:pPr>
            <a:r>
              <a:rPr lang="en-US" sz="2800" dirty="0"/>
              <a:t>You only have the binary.</a:t>
            </a:r>
          </a:p>
          <a:p>
            <a:pPr marL="0" indent="0">
              <a:buNone/>
            </a:pPr>
            <a:r>
              <a:rPr lang="en-US" sz="2800" dirty="0"/>
              <a:t>You do not have the source code or the PDBs</a:t>
            </a:r>
          </a:p>
        </p:txBody>
      </p:sp>
      <p:sp>
        <p:nvSpPr>
          <p:cNvPr id="5" name="Content Placeholder 3"/>
          <p:cNvSpPr txBox="1">
            <a:spLocks/>
          </p:cNvSpPr>
          <p:nvPr/>
        </p:nvSpPr>
        <p:spPr>
          <a:xfrm>
            <a:off x="6240071" y="1861968"/>
            <a:ext cx="6206795" cy="4549679"/>
          </a:xfrm>
          <a:prstGeom prst="rect">
            <a:avLst/>
          </a:prstGeom>
        </p:spPr>
        <p:txBody>
          <a:bodyPr vert="horz" lIns="91440" tIns="45720" rIns="91440" bIns="45720" rtlCol="0">
            <a:normAutofit/>
          </a:bodyPr>
          <a:lst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a:buNone/>
            </a:pPr>
            <a:r>
              <a:rPr lang="en-US" sz="2800" dirty="0"/>
              <a:t>Case #1 Local Vertex Debug works GREAT and SEAMLESSLY</a:t>
            </a:r>
          </a:p>
          <a:p>
            <a:pPr marL="0" indent="0">
              <a:buNone/>
            </a:pPr>
            <a:endParaRPr lang="en-US" sz="2800" dirty="0"/>
          </a:p>
          <a:p>
            <a:pPr marL="0" indent="0">
              <a:buNone/>
            </a:pPr>
            <a:r>
              <a:rPr lang="en-US" sz="2800" dirty="0"/>
              <a:t>Case #2 and Case #3 – Use the same techniques in these cases as for debugging a C# program</a:t>
            </a:r>
          </a:p>
          <a:p>
            <a:pPr marL="0" indent="0">
              <a:buNone/>
            </a:pPr>
            <a:endParaRPr lang="en-US" sz="2800" dirty="0"/>
          </a:p>
          <a:p>
            <a:pPr marL="0" indent="0">
              <a:buNone/>
            </a:pPr>
            <a:r>
              <a:rPr lang="en-US" sz="2800" dirty="0"/>
              <a:t>We are going to make Case #2 easier in the future. </a:t>
            </a:r>
            <a:endParaRPr lang="en-US" sz="2800" dirty="0"/>
          </a:p>
        </p:txBody>
      </p:sp>
    </p:spTree>
    <p:extLst>
      <p:ext uri="{BB962C8B-B14F-4D97-AF65-F5344CB8AC3E}">
        <p14:creationId xmlns:p14="http://schemas.microsoft.com/office/powerpoint/2010/main" val="1496876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Preparing VS for Local Vertex Debug</a:t>
            </a:r>
          </a:p>
        </p:txBody>
      </p:sp>
      <p:sp>
        <p:nvSpPr>
          <p:cNvPr id="4" name="Content Placeholder 3"/>
          <p:cNvSpPr>
            <a:spLocks noGrp="1"/>
          </p:cNvSpPr>
          <p:nvPr>
            <p:ph idx="1"/>
          </p:nvPr>
        </p:nvSpPr>
        <p:spPr>
          <a:xfrm>
            <a:off x="194320" y="1861970"/>
            <a:ext cx="12047836" cy="1109934"/>
          </a:xfrm>
        </p:spPr>
        <p:txBody>
          <a:bodyPr/>
          <a:lstStyle/>
          <a:p>
            <a:pPr marL="0" indent="0">
              <a:buNone/>
            </a:pPr>
            <a:r>
              <a:rPr lang="en-US" dirty="0"/>
              <a:t>Before debugging, make sure you checked </a:t>
            </a:r>
            <a:r>
              <a:rPr lang="en-US" b="1" dirty="0"/>
              <a:t>Common Language Runtime Exceptions</a:t>
            </a:r>
            <a:r>
              <a:rPr lang="en-US" dirty="0"/>
              <a:t> in </a:t>
            </a:r>
            <a:r>
              <a:rPr lang="en-US" b="1" dirty="0"/>
              <a:t>Exception Settings </a:t>
            </a:r>
            <a:r>
              <a:rPr lang="en-US" dirty="0"/>
              <a:t>window</a:t>
            </a:r>
            <a:endParaRPr lang="en-US" dirty="0"/>
          </a:p>
        </p:txBody>
      </p:sp>
      <p:pic>
        <p:nvPicPr>
          <p:cNvPr id="2" name="Picture 1"/>
          <p:cNvPicPr>
            <a:picLocks noChangeAspect="1"/>
          </p:cNvPicPr>
          <p:nvPr/>
        </p:nvPicPr>
        <p:blipFill>
          <a:blip r:embed="rId2"/>
          <a:stretch>
            <a:fillRect/>
          </a:stretch>
        </p:blipFill>
        <p:spPr>
          <a:xfrm>
            <a:off x="274702" y="2971903"/>
            <a:ext cx="4287764" cy="3462313"/>
          </a:xfrm>
          <a:prstGeom prst="rect">
            <a:avLst/>
          </a:prstGeom>
        </p:spPr>
      </p:pic>
      <p:sp>
        <p:nvSpPr>
          <p:cNvPr id="6" name="Rectangle 5"/>
          <p:cNvSpPr/>
          <p:nvPr/>
        </p:nvSpPr>
        <p:spPr>
          <a:xfrm>
            <a:off x="4846651" y="3125895"/>
            <a:ext cx="7040803" cy="2677656"/>
          </a:xfrm>
          <a:prstGeom prst="rect">
            <a:avLst/>
          </a:prstGeom>
        </p:spPr>
        <p:txBody>
          <a:bodyPr wrap="square">
            <a:spAutoFit/>
          </a:bodyPr>
          <a:lstStyle/>
          <a:p>
            <a:r>
              <a:rPr lang="en-US" sz="2400" dirty="0"/>
              <a:t>You can Launch the Exception Settings window via</a:t>
            </a:r>
          </a:p>
          <a:p>
            <a:endParaRPr lang="en-US" sz="2400" dirty="0"/>
          </a:p>
          <a:p>
            <a:pPr marL="285750" indent="-285750">
              <a:buFont typeface="Arial" panose="020B0604020202020204" pitchFamily="34" charset="0"/>
              <a:buChar char="•"/>
            </a:pPr>
            <a:r>
              <a:rPr lang="en-US" sz="2400" dirty="0"/>
              <a:t>Keyboard Shortcut: </a:t>
            </a:r>
            <a:r>
              <a:rPr lang="en-US" sz="2400" b="1" dirty="0"/>
              <a:t>Ctrl + Alt + E</a:t>
            </a:r>
          </a:p>
          <a:p>
            <a:pPr marL="285750" indent="-285750">
              <a:buFont typeface="Arial" panose="020B0604020202020204" pitchFamily="34" charset="0"/>
              <a:buChar char="•"/>
            </a:pPr>
            <a:r>
              <a:rPr lang="en-US" sz="2400" b="1" dirty="0"/>
              <a:t>Debug &gt; Windows &gt; Exception Settings</a:t>
            </a:r>
          </a:p>
          <a:p>
            <a:pPr marL="285750" indent="-285750">
              <a:buFont typeface="Arial" panose="020B0604020202020204" pitchFamily="34" charset="0"/>
              <a:buChar char="•"/>
            </a:pPr>
            <a:r>
              <a:rPr lang="en-US" sz="2400" dirty="0"/>
              <a:t>Search for “Exception Settings” in the </a:t>
            </a:r>
            <a:r>
              <a:rPr lang="en-US" sz="2400" b="1" dirty="0"/>
              <a:t>VS Search box</a:t>
            </a:r>
            <a:r>
              <a:rPr lang="en-US" sz="2400" dirty="0"/>
              <a:t>. Select the item under “Menus”</a:t>
            </a:r>
          </a:p>
          <a:p>
            <a:endParaRPr lang="en-US" sz="2400" dirty="0"/>
          </a:p>
        </p:txBody>
      </p:sp>
      <p:sp>
        <p:nvSpPr>
          <p:cNvPr id="7" name="Rectangle 6"/>
          <p:cNvSpPr/>
          <p:nvPr/>
        </p:nvSpPr>
        <p:spPr>
          <a:xfrm>
            <a:off x="204182" y="4309455"/>
            <a:ext cx="4001401" cy="31643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12707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DEMO</a:t>
            </a:r>
          </a:p>
          <a:p>
            <a:pPr marL="0" marR="0" lvl="0" indent="0" algn="ctr" defTabSz="777149" rtl="0" eaLnBrk="1" fontAlgn="auto" latinLnBrk="0" hangingPunct="1">
              <a:lnSpc>
                <a:spcPct val="90000"/>
              </a:lnSpc>
              <a:spcBef>
                <a:spcPct val="0"/>
              </a:spcBef>
              <a:spcAft>
                <a:spcPts val="0"/>
              </a:spcAft>
              <a:buClrTx/>
              <a:buSzTx/>
              <a:buFontTx/>
              <a:buNone/>
              <a:tabLst/>
              <a:defRPr/>
            </a:pPr>
            <a:r>
              <a:rPr lang="en-US" sz="5609" baseline="0" dirty="0">
                <a:solidFill>
                  <a:schemeClr val="bg1"/>
                </a:solidFill>
              </a:rPr>
              <a:t>Vertex Debugging</a:t>
            </a:r>
            <a:endParaRPr kumimoji="0" lang="en-US" sz="5609"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326048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Handling a Job Failure</a:t>
            </a:r>
            <a:endParaRPr kumimoji="0" lang="en-US" sz="5609"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4007719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3675"/>
            <a:ext cx="12049125" cy="1514475"/>
          </a:xfrm>
        </p:spPr>
        <p:txBody>
          <a:bodyPr>
            <a:normAutofit/>
          </a:bodyPr>
          <a:lstStyle/>
          <a:p>
            <a:pPr lvl="0" algn="ctr">
              <a:defRPr/>
            </a:pPr>
            <a:r>
              <a:rPr lang="en-US" sz="5099" dirty="0"/>
              <a:t>Job Execution Failure Checklist</a:t>
            </a:r>
          </a:p>
        </p:txBody>
      </p:sp>
      <p:sp>
        <p:nvSpPr>
          <p:cNvPr id="5" name="Rectangle 4"/>
          <p:cNvSpPr/>
          <p:nvPr/>
        </p:nvSpPr>
        <p:spPr>
          <a:xfrm>
            <a:off x="366141" y="1851360"/>
            <a:ext cx="4937706" cy="4937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Provide this information</a:t>
            </a:r>
          </a:p>
          <a:p>
            <a:endParaRPr lang="en-US" dirty="0">
              <a:solidFill>
                <a:schemeClr val="tx1"/>
              </a:solidFill>
            </a:endParaRPr>
          </a:p>
          <a:p>
            <a:r>
              <a:rPr lang="en-US" b="1" dirty="0">
                <a:solidFill>
                  <a:schemeClr val="tx1"/>
                </a:solidFill>
              </a:rPr>
              <a:t>Is it a System Failure? </a:t>
            </a:r>
          </a:p>
          <a:p>
            <a:r>
              <a:rPr lang="en-US" dirty="0">
                <a:solidFill>
                  <a:schemeClr val="tx1"/>
                </a:solidFill>
              </a:rPr>
              <a:t>Contact Support.</a:t>
            </a:r>
          </a:p>
          <a:p>
            <a:endParaRPr lang="en-US" dirty="0">
              <a:solidFill>
                <a:schemeClr val="tx1"/>
              </a:solidFill>
            </a:endParaRPr>
          </a:p>
          <a:p>
            <a:r>
              <a:rPr lang="en-US" b="1" dirty="0">
                <a:solidFill>
                  <a:schemeClr val="tx1"/>
                </a:solidFill>
              </a:rPr>
              <a:t>If failed to read an input. </a:t>
            </a:r>
            <a:r>
              <a:rPr lang="en-US" dirty="0">
                <a:solidFill>
                  <a:schemeClr val="tx1"/>
                </a:solidFill>
              </a:rPr>
              <a:t>Do the inputs exist? Verify that you can access the inputs from the portal.</a:t>
            </a:r>
          </a:p>
          <a:p>
            <a:endParaRPr lang="en-US" dirty="0">
              <a:solidFill>
                <a:schemeClr val="tx1"/>
              </a:solidFill>
            </a:endParaRPr>
          </a:p>
          <a:p>
            <a:r>
              <a:rPr lang="en-US" b="1" dirty="0">
                <a:solidFill>
                  <a:schemeClr val="tx1"/>
                </a:solidFill>
              </a:rPr>
              <a:t>Did the U-SQL ever work?</a:t>
            </a:r>
          </a:p>
          <a:p>
            <a:r>
              <a:rPr lang="en-US" dirty="0">
                <a:solidFill>
                  <a:schemeClr val="tx1"/>
                </a:solidFill>
              </a:rPr>
              <a:t>If YES: </a:t>
            </a:r>
          </a:p>
          <a:p>
            <a:pPr marL="285750" indent="-285750">
              <a:buFont typeface="Arial" panose="020B0604020202020204" pitchFamily="34" charset="0"/>
              <a:buChar char="•"/>
            </a:pPr>
            <a:r>
              <a:rPr lang="en-US" dirty="0">
                <a:solidFill>
                  <a:schemeClr val="tx1"/>
                </a:solidFill>
              </a:rPr>
              <a:t>provide the job link. </a:t>
            </a:r>
          </a:p>
          <a:p>
            <a:pPr marL="285750" indent="-285750">
              <a:buFont typeface="Arial" panose="020B0604020202020204" pitchFamily="34" charset="0"/>
              <a:buChar char="•"/>
            </a:pPr>
            <a:r>
              <a:rPr lang="en-US" dirty="0">
                <a:solidFill>
                  <a:schemeClr val="tx1"/>
                </a:solidFill>
              </a:rPr>
              <a:t>Examine the job diff</a:t>
            </a:r>
          </a:p>
          <a:p>
            <a:endParaRPr lang="en-US" dirty="0">
              <a:solidFill>
                <a:schemeClr val="tx1"/>
              </a:solidFill>
            </a:endParaRPr>
          </a:p>
          <a:p>
            <a:r>
              <a:rPr lang="en-US" b="1" dirty="0">
                <a:solidFill>
                  <a:schemeClr val="tx1"/>
                </a:solidFill>
              </a:rPr>
              <a:t>Paste in the full error text</a:t>
            </a:r>
          </a:p>
          <a:p>
            <a:r>
              <a:rPr lang="en-US" dirty="0">
                <a:solidFill>
                  <a:schemeClr val="tx1"/>
                </a:solidFill>
              </a:rPr>
              <a:t>(Pay attention to sub-errors)</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7" name="Rectangle 6"/>
          <p:cNvSpPr/>
          <p:nvPr/>
        </p:nvSpPr>
        <p:spPr>
          <a:xfrm>
            <a:off x="5669603" y="1851360"/>
            <a:ext cx="4937706" cy="4937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If possible</a:t>
            </a:r>
          </a:p>
          <a:p>
            <a:endParaRPr lang="en-US" dirty="0">
              <a:solidFill>
                <a:schemeClr val="tx1"/>
              </a:solidFill>
            </a:endParaRPr>
          </a:p>
          <a:p>
            <a:r>
              <a:rPr lang="en-US" dirty="0">
                <a:solidFill>
                  <a:schemeClr val="tx1"/>
                </a:solidFill>
              </a:rPr>
              <a:t>Provide the smallest possible script that reproduces the problem. (Useful for user errors)</a:t>
            </a:r>
          </a:p>
          <a:p>
            <a:endParaRPr lang="en-US" dirty="0">
              <a:solidFill>
                <a:schemeClr val="tx1"/>
              </a:solidFill>
            </a:endParaRPr>
          </a:p>
          <a:p>
            <a:r>
              <a:rPr lang="en-US" b="1" dirty="0">
                <a:solidFill>
                  <a:schemeClr val="tx1"/>
                </a:solidFill>
              </a:rPr>
              <a:t>Did a Vertex Fail because of User Code?</a:t>
            </a:r>
          </a:p>
          <a:p>
            <a:r>
              <a:rPr lang="en-US" dirty="0">
                <a:solidFill>
                  <a:schemeClr val="tx1"/>
                </a:solidFill>
              </a:rPr>
              <a:t>Try to debug the vertex locally.</a:t>
            </a:r>
          </a:p>
          <a:p>
            <a:endParaRPr lang="en-US" dirty="0">
              <a:solidFill>
                <a:schemeClr val="tx1"/>
              </a:solidFill>
            </a:endParaRPr>
          </a:p>
          <a:p>
            <a:r>
              <a:rPr lang="en-US" b="1" dirty="0">
                <a:solidFill>
                  <a:schemeClr val="tx1"/>
                </a:solidFill>
              </a:rPr>
              <a:t>Attach the job graph as an image</a:t>
            </a:r>
          </a:p>
          <a:p>
            <a:endParaRPr lang="en-US" b="1" dirty="0">
              <a:solidFill>
                <a:schemeClr val="tx1"/>
              </a:solidFill>
            </a:endParaRPr>
          </a:p>
          <a:p>
            <a:r>
              <a:rPr lang="en-US" b="1" dirty="0">
                <a:solidFill>
                  <a:schemeClr val="tx1"/>
                </a:solidFill>
              </a:rPr>
              <a:t>Attach the script.</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8688459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Local Job Execution</a:t>
            </a:r>
          </a:p>
        </p:txBody>
      </p:sp>
    </p:spTree>
    <p:extLst>
      <p:ext uri="{BB962C8B-B14F-4D97-AF65-F5344CB8AC3E}">
        <p14:creationId xmlns:p14="http://schemas.microsoft.com/office/powerpoint/2010/main" val="3317301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Local Execution Summary</a:t>
            </a:r>
          </a:p>
        </p:txBody>
      </p:sp>
      <p:sp>
        <p:nvSpPr>
          <p:cNvPr id="6" name="Content Placeholder 5"/>
          <p:cNvSpPr>
            <a:spLocks noGrp="1"/>
          </p:cNvSpPr>
          <p:nvPr>
            <p:ph idx="1"/>
          </p:nvPr>
        </p:nvSpPr>
        <p:spPr/>
        <p:txBody>
          <a:bodyPr/>
          <a:lstStyle/>
          <a:p>
            <a:pPr marL="0" lvl="0" indent="0" defTabSz="777149">
              <a:spcBef>
                <a:spcPct val="0"/>
              </a:spcBef>
              <a:buNone/>
              <a:defRPr/>
            </a:pPr>
            <a:r>
              <a:rPr lang="en-US" sz="3200" dirty="0"/>
              <a:t>Allows you to test scripts on your own machine before submitting to the service and spending money</a:t>
            </a:r>
          </a:p>
          <a:p>
            <a:pPr marL="0" lvl="0" indent="0" defTabSz="777149">
              <a:spcBef>
                <a:spcPct val="0"/>
              </a:spcBef>
              <a:buNone/>
              <a:defRPr/>
            </a:pPr>
            <a:endParaRPr lang="en-US" sz="3200" dirty="0"/>
          </a:p>
          <a:p>
            <a:pPr marL="0" lvl="0" indent="0" defTabSz="777149">
              <a:spcBef>
                <a:spcPct val="0"/>
              </a:spcBef>
              <a:buNone/>
              <a:defRPr/>
            </a:pPr>
            <a:r>
              <a:rPr lang="en-US" sz="3200" dirty="0"/>
              <a:t>Work out the basic issues before you submit to the service</a:t>
            </a:r>
          </a:p>
          <a:p>
            <a:pPr marL="0" lvl="0" indent="0" defTabSz="777149">
              <a:spcBef>
                <a:spcPct val="0"/>
              </a:spcBef>
              <a:buNone/>
              <a:defRPr/>
            </a:pPr>
            <a:endParaRPr lang="en-US" sz="3200" dirty="0"/>
          </a:p>
          <a:p>
            <a:pPr marL="0" lvl="0" indent="0" defTabSz="777149">
              <a:spcBef>
                <a:spcPct val="0"/>
              </a:spcBef>
              <a:buNone/>
              <a:defRPr/>
            </a:pPr>
            <a:r>
              <a:rPr lang="en-US" sz="3200" dirty="0"/>
              <a:t>Not intended as a perfect replica of cluster execution</a:t>
            </a:r>
          </a:p>
          <a:p>
            <a:pPr marL="0" lvl="0" indent="0" defTabSz="777149">
              <a:spcBef>
                <a:spcPct val="0"/>
              </a:spcBef>
              <a:buNone/>
              <a:defRPr/>
            </a:pPr>
            <a:endParaRPr lang="en-US" dirty="0"/>
          </a:p>
        </p:txBody>
      </p:sp>
    </p:spTree>
    <p:extLst>
      <p:ext uri="{BB962C8B-B14F-4D97-AF65-F5344CB8AC3E}">
        <p14:creationId xmlns:p14="http://schemas.microsoft.com/office/powerpoint/2010/main" val="325529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baseline="0" noProof="0" dirty="0">
                <a:ln>
                  <a:noFill/>
                </a:ln>
                <a:solidFill>
                  <a:schemeClr val="bg1"/>
                </a:solidFill>
                <a:effectLst/>
                <a:uLnTx/>
                <a:uFillTx/>
                <a:latin typeface="+mj-lt"/>
                <a:ea typeface="+mj-ea"/>
                <a:cs typeface="+mj-cs"/>
              </a:rPr>
              <a:t>Query Execution Review</a:t>
            </a:r>
          </a:p>
          <a:p>
            <a:pPr marL="0" marR="0" lvl="0" indent="0" algn="ctr" defTabSz="777149" rtl="0" eaLnBrk="1" fontAlgn="auto" latinLnBrk="0" hangingPunct="1">
              <a:lnSpc>
                <a:spcPct val="90000"/>
              </a:lnSpc>
              <a:spcBef>
                <a:spcPct val="0"/>
              </a:spcBef>
              <a:spcAft>
                <a:spcPts val="0"/>
              </a:spcAft>
              <a:buClrTx/>
              <a:buSzTx/>
              <a:buFontTx/>
              <a:buNone/>
              <a:tabLst/>
              <a:defRPr/>
            </a:pPr>
            <a:r>
              <a:rPr lang="en-US" sz="5609" dirty="0">
                <a:solidFill>
                  <a:schemeClr val="bg1"/>
                </a:solidFill>
              </a:rPr>
              <a:t>(condensed)</a:t>
            </a:r>
            <a:endParaRPr kumimoji="0" lang="en-US" sz="5609"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4071710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Local Execution versus “Cluster” execution</a:t>
            </a:r>
          </a:p>
        </p:txBody>
      </p:sp>
      <p:sp>
        <p:nvSpPr>
          <p:cNvPr id="6" name="Content Placeholder 5"/>
          <p:cNvSpPr>
            <a:spLocks noGrp="1"/>
          </p:cNvSpPr>
          <p:nvPr>
            <p:ph idx="1"/>
          </p:nvPr>
        </p:nvSpPr>
        <p:spPr/>
        <p:txBody>
          <a:bodyPr>
            <a:normAutofit lnSpcReduction="10000"/>
          </a:bodyPr>
          <a:lstStyle/>
          <a:p>
            <a:pPr marL="0" lvl="0" indent="0" defTabSz="777149">
              <a:spcBef>
                <a:spcPct val="0"/>
              </a:spcBef>
              <a:buNone/>
              <a:defRPr/>
            </a:pPr>
            <a:r>
              <a:rPr lang="en-US" sz="3200" b="1" dirty="0"/>
              <a:t>Outbound network connections</a:t>
            </a:r>
          </a:p>
          <a:p>
            <a:pPr lvl="1" defTabSz="777149">
              <a:spcBef>
                <a:spcPct val="0"/>
              </a:spcBef>
              <a:defRPr/>
            </a:pPr>
            <a:r>
              <a:rPr lang="en-US" sz="2792" dirty="0"/>
              <a:t>Local: no restriction</a:t>
            </a:r>
          </a:p>
          <a:p>
            <a:pPr lvl="1" defTabSz="777149">
              <a:spcBef>
                <a:spcPct val="0"/>
              </a:spcBef>
              <a:defRPr/>
            </a:pPr>
            <a:r>
              <a:rPr lang="en-US" sz="2792" dirty="0"/>
              <a:t>Cluster: explicitly disallowed</a:t>
            </a:r>
          </a:p>
          <a:p>
            <a:pPr marL="466289" lvl="1" indent="0" defTabSz="777149">
              <a:spcBef>
                <a:spcPct val="0"/>
              </a:spcBef>
              <a:buNone/>
              <a:defRPr/>
            </a:pPr>
            <a:endParaRPr lang="en-US" sz="2792" dirty="0"/>
          </a:p>
          <a:p>
            <a:pPr marL="0" lvl="0" indent="0" defTabSz="777149">
              <a:spcBef>
                <a:spcPct val="0"/>
              </a:spcBef>
              <a:buNone/>
              <a:defRPr/>
            </a:pPr>
            <a:r>
              <a:rPr lang="en-US" sz="3200" b="1" dirty="0"/>
              <a:t>File case-sensitivity</a:t>
            </a:r>
          </a:p>
          <a:p>
            <a:pPr lvl="1" defTabSz="777149">
              <a:spcBef>
                <a:spcPct val="0"/>
              </a:spcBef>
              <a:defRPr/>
            </a:pPr>
            <a:r>
              <a:rPr lang="en-US" sz="2792" dirty="0"/>
              <a:t>Local: Case insensitive files on NTFS</a:t>
            </a:r>
          </a:p>
          <a:p>
            <a:pPr lvl="1" defTabSz="777149">
              <a:spcBef>
                <a:spcPct val="0"/>
              </a:spcBef>
              <a:defRPr/>
            </a:pPr>
            <a:r>
              <a:rPr lang="en-US" sz="2792" dirty="0"/>
              <a:t>Cluster: Case-sensitive on ADLS</a:t>
            </a:r>
          </a:p>
          <a:p>
            <a:pPr marL="466289" lvl="1" indent="0" defTabSz="777149">
              <a:spcBef>
                <a:spcPct val="0"/>
              </a:spcBef>
              <a:buNone/>
              <a:defRPr/>
            </a:pPr>
            <a:endParaRPr lang="en-US" sz="2792" dirty="0"/>
          </a:p>
          <a:p>
            <a:pPr marL="0" lvl="0" indent="0" defTabSz="777149">
              <a:spcBef>
                <a:spcPct val="0"/>
              </a:spcBef>
              <a:buNone/>
              <a:defRPr/>
            </a:pPr>
            <a:r>
              <a:rPr lang="en-US" sz="3200" b="1" dirty="0"/>
              <a:t>Other</a:t>
            </a:r>
          </a:p>
          <a:p>
            <a:pPr lvl="1" defTabSz="777149">
              <a:spcBef>
                <a:spcPct val="0"/>
              </a:spcBef>
              <a:defRPr/>
            </a:pPr>
            <a:r>
              <a:rPr lang="en-US" sz="2792" dirty="0"/>
              <a:t>Local: If assembly is in GAC it will be used regardless of what you are downloading from the vertex</a:t>
            </a:r>
          </a:p>
          <a:p>
            <a:pPr lvl="1" defTabSz="777149">
              <a:spcBef>
                <a:spcPct val="0"/>
              </a:spcBef>
              <a:defRPr/>
            </a:pPr>
            <a:r>
              <a:rPr lang="en-US" sz="2792" dirty="0"/>
              <a:t>Local vertex Debug != Local Execution</a:t>
            </a:r>
          </a:p>
          <a:p>
            <a:endParaRPr lang="en-US" dirty="0"/>
          </a:p>
        </p:txBody>
      </p:sp>
    </p:spTree>
    <p:extLst>
      <p:ext uri="{BB962C8B-B14F-4D97-AF65-F5344CB8AC3E}">
        <p14:creationId xmlns:p14="http://schemas.microsoft.com/office/powerpoint/2010/main" val="4241375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defTabSz="777149">
              <a:defRPr/>
            </a:pPr>
            <a:r>
              <a:rPr lang="en-US" sz="4800" dirty="0"/>
              <a:t>Local Execution SDK</a:t>
            </a:r>
            <a:endParaRPr lang="en-US" dirty="0"/>
          </a:p>
        </p:txBody>
      </p:sp>
      <p:sp>
        <p:nvSpPr>
          <p:cNvPr id="6" name="Content Placeholder 5"/>
          <p:cNvSpPr>
            <a:spLocks noGrp="1"/>
          </p:cNvSpPr>
          <p:nvPr>
            <p:ph idx="1"/>
          </p:nvPr>
        </p:nvSpPr>
        <p:spPr/>
        <p:txBody>
          <a:bodyPr/>
          <a:lstStyle/>
          <a:p>
            <a:pPr lvl="0" defTabSz="777149">
              <a:spcBef>
                <a:spcPct val="0"/>
              </a:spcBef>
              <a:buFontTx/>
              <a:buChar char="-"/>
              <a:defRPr/>
            </a:pPr>
            <a:r>
              <a:rPr lang="en-US" sz="3200" dirty="0"/>
              <a:t>Local Execution SDK</a:t>
            </a:r>
            <a:endParaRPr lang="en-US" dirty="0"/>
          </a:p>
        </p:txBody>
      </p:sp>
    </p:spTree>
    <p:extLst>
      <p:ext uri="{BB962C8B-B14F-4D97-AF65-F5344CB8AC3E}">
        <p14:creationId xmlns:p14="http://schemas.microsoft.com/office/powerpoint/2010/main" val="2867414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Comparing Jobs</a:t>
            </a:r>
          </a:p>
        </p:txBody>
      </p:sp>
    </p:spTree>
    <p:extLst>
      <p:ext uri="{BB962C8B-B14F-4D97-AF65-F5344CB8AC3E}">
        <p14:creationId xmlns:p14="http://schemas.microsoft.com/office/powerpoint/2010/main" val="889263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effectLst/>
                <a:uLnTx/>
                <a:uFillTx/>
                <a:latin typeface="+mj-lt"/>
                <a:ea typeface="+mj-ea"/>
                <a:cs typeface="+mj-cs"/>
              </a:rPr>
              <a:t>The greatest lie ever told</a:t>
            </a:r>
          </a:p>
        </p:txBody>
      </p:sp>
    </p:spTree>
    <p:extLst>
      <p:ext uri="{BB962C8B-B14F-4D97-AF65-F5344CB8AC3E}">
        <p14:creationId xmlns:p14="http://schemas.microsoft.com/office/powerpoint/2010/main" val="1088757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1646287" y="1028409"/>
            <a:ext cx="9783763" cy="4549775"/>
          </a:xfrm>
        </p:spPr>
        <p:txBody>
          <a:bodyPr/>
          <a:lstStyle/>
          <a:p>
            <a:pPr marL="0" lvl="0" indent="0" defTabSz="777149">
              <a:spcBef>
                <a:spcPct val="0"/>
              </a:spcBef>
              <a:buNone/>
              <a:defRPr/>
            </a:pPr>
            <a:r>
              <a:rPr lang="en-US" sz="5400" dirty="0">
                <a:latin typeface="+mj-lt"/>
              </a:rPr>
              <a:t>“The job ran perfectly yesterday. It failed or is slower today. I didn’t change anything in the script or input data.” </a:t>
            </a:r>
          </a:p>
          <a:p>
            <a:pPr marL="0" lvl="0" indent="0" defTabSz="777149">
              <a:spcBef>
                <a:spcPct val="0"/>
              </a:spcBef>
              <a:buNone/>
              <a:defRPr/>
            </a:pPr>
            <a:endParaRPr lang="en-US" sz="5400" dirty="0">
              <a:latin typeface="+mj-lt"/>
            </a:endParaRPr>
          </a:p>
          <a:p>
            <a:pPr marL="0" lvl="0" indent="0" defTabSz="777149">
              <a:spcBef>
                <a:spcPct val="0"/>
              </a:spcBef>
              <a:buNone/>
              <a:defRPr/>
            </a:pPr>
            <a:r>
              <a:rPr lang="en-US" sz="5400" dirty="0">
                <a:latin typeface="+mj-lt"/>
              </a:rPr>
              <a:t>– Every developer ever</a:t>
            </a:r>
          </a:p>
          <a:p>
            <a:pPr marL="0" lvl="0" indent="0" defTabSz="777149">
              <a:spcBef>
                <a:spcPct val="0"/>
              </a:spcBef>
              <a:buNone/>
              <a:defRPr/>
            </a:pPr>
            <a:endParaRPr lang="en-US" dirty="0">
              <a:latin typeface="+mj-lt"/>
            </a:endParaRPr>
          </a:p>
          <a:p>
            <a:pPr marL="0" lvl="0" indent="0" defTabSz="777149">
              <a:spcBef>
                <a:spcPct val="0"/>
              </a:spcBef>
              <a:buNone/>
              <a:defRPr/>
            </a:pPr>
            <a:endParaRPr lang="en-US" dirty="0">
              <a:latin typeface="+mj-lt"/>
            </a:endParaRPr>
          </a:p>
        </p:txBody>
      </p:sp>
    </p:spTree>
    <p:extLst>
      <p:ext uri="{BB962C8B-B14F-4D97-AF65-F5344CB8AC3E}">
        <p14:creationId xmlns:p14="http://schemas.microsoft.com/office/powerpoint/2010/main" val="3232461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DEMO</a:t>
            </a:r>
          </a:p>
          <a:p>
            <a:pPr marL="0" marR="0" lvl="0" indent="0" algn="ctr" defTabSz="777149" rtl="0" eaLnBrk="1" fontAlgn="auto" latinLnBrk="0" hangingPunct="1">
              <a:lnSpc>
                <a:spcPct val="90000"/>
              </a:lnSpc>
              <a:spcBef>
                <a:spcPct val="0"/>
              </a:spcBef>
              <a:spcAft>
                <a:spcPts val="0"/>
              </a:spcAft>
              <a:buClrTx/>
              <a:buSzTx/>
              <a:buFontTx/>
              <a:buNone/>
              <a:tabLst/>
              <a:defRPr/>
            </a:pPr>
            <a:r>
              <a:rPr lang="en-US" sz="5609" baseline="0" dirty="0">
                <a:solidFill>
                  <a:schemeClr val="bg1"/>
                </a:solidFill>
              </a:rPr>
              <a:t>Job Diff</a:t>
            </a:r>
            <a:endParaRPr kumimoji="0" lang="en-US" sz="5609"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7880461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Tips</a:t>
            </a:r>
            <a:endParaRPr kumimoji="0" lang="en-US" sz="5609"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791572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Performance &amp; Optimization</a:t>
            </a:r>
          </a:p>
        </p:txBody>
      </p:sp>
    </p:spTree>
    <p:extLst>
      <p:ext uri="{BB962C8B-B14F-4D97-AF65-F5344CB8AC3E}">
        <p14:creationId xmlns:p14="http://schemas.microsoft.com/office/powerpoint/2010/main" val="33104798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3675"/>
            <a:ext cx="12049125" cy="1514475"/>
          </a:xfrm>
        </p:spPr>
        <p:txBody>
          <a:bodyPr>
            <a:normAutofit/>
          </a:bodyPr>
          <a:lstStyle/>
          <a:p>
            <a:pPr lvl="0" algn="ctr">
              <a:defRPr/>
            </a:pPr>
            <a:r>
              <a:rPr lang="en-US" sz="5099" dirty="0"/>
              <a:t>Job Performance Checklist</a:t>
            </a:r>
          </a:p>
        </p:txBody>
      </p:sp>
      <p:sp>
        <p:nvSpPr>
          <p:cNvPr id="5" name="Rectangle 4"/>
          <p:cNvSpPr/>
          <p:nvPr/>
        </p:nvSpPr>
        <p:spPr>
          <a:xfrm>
            <a:off x="366141" y="1851360"/>
            <a:ext cx="4937706" cy="4937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Did the U-SQL ever work faster before?</a:t>
            </a:r>
          </a:p>
          <a:p>
            <a:r>
              <a:rPr lang="en-US" dirty="0">
                <a:solidFill>
                  <a:schemeClr val="tx1"/>
                </a:solidFill>
              </a:rPr>
              <a:t>If YES: </a:t>
            </a:r>
          </a:p>
          <a:p>
            <a:pPr marL="285750" indent="-285750">
              <a:buFont typeface="Arial" panose="020B0604020202020204" pitchFamily="34" charset="0"/>
              <a:buChar char="•"/>
            </a:pPr>
            <a:r>
              <a:rPr lang="en-US" dirty="0">
                <a:solidFill>
                  <a:schemeClr val="tx1"/>
                </a:solidFill>
              </a:rPr>
              <a:t>provide the job link. </a:t>
            </a:r>
          </a:p>
          <a:p>
            <a:pPr marL="285750" indent="-285750">
              <a:buFont typeface="Arial" panose="020B0604020202020204" pitchFamily="34" charset="0"/>
              <a:buChar char="•"/>
            </a:pPr>
            <a:r>
              <a:rPr lang="en-US" dirty="0">
                <a:solidFill>
                  <a:schemeClr val="tx1"/>
                </a:solidFill>
              </a:rPr>
              <a:t>Examine the job diff</a:t>
            </a:r>
          </a:p>
          <a:p>
            <a:endParaRPr lang="en-US" dirty="0">
              <a:solidFill>
                <a:schemeClr val="tx1"/>
              </a:solidFill>
            </a:endParaRPr>
          </a:p>
          <a:p>
            <a:r>
              <a:rPr lang="en-US" b="1" dirty="0">
                <a:solidFill>
                  <a:schemeClr val="tx1"/>
                </a:solidFill>
              </a:rPr>
              <a:t>Find Hotspots</a:t>
            </a:r>
          </a:p>
          <a:p>
            <a:pPr marL="285750" indent="-285750">
              <a:buFontTx/>
              <a:buChar char="-"/>
            </a:pPr>
            <a:r>
              <a:rPr lang="en-US" dirty="0">
                <a:solidFill>
                  <a:schemeClr val="tx1"/>
                </a:solidFill>
              </a:rPr>
              <a:t>Look at the views in VS</a:t>
            </a:r>
          </a:p>
          <a:p>
            <a:pPr marL="285750" indent="-285750">
              <a:buFontTx/>
              <a:buChar char="-"/>
            </a:pPr>
            <a:r>
              <a:rPr lang="en-US" dirty="0">
                <a:solidFill>
                  <a:schemeClr val="tx1"/>
                </a:solidFill>
              </a:rPr>
              <a:t>Run the Job graph playback</a:t>
            </a:r>
          </a:p>
          <a:p>
            <a:pPr marL="285750" indent="-285750">
              <a:buFontTx/>
              <a:buChar char="-"/>
            </a:pPr>
            <a:endParaRPr lang="en-US" dirty="0">
              <a:solidFill>
                <a:schemeClr val="tx1"/>
              </a:solidFill>
            </a:endParaRPr>
          </a:p>
          <a:p>
            <a:r>
              <a:rPr lang="en-US" b="1" dirty="0">
                <a:solidFill>
                  <a:schemeClr val="tx1"/>
                </a:solidFill>
              </a:rPr>
              <a:t>Examine at the Job Diagnostics</a:t>
            </a:r>
          </a:p>
          <a:p>
            <a:endParaRPr lang="en-US" dirty="0">
              <a:solidFill>
                <a:schemeClr val="tx1"/>
              </a:solidFill>
            </a:endParaRPr>
          </a:p>
          <a:p>
            <a:r>
              <a:rPr lang="en-US" b="1" dirty="0">
                <a:solidFill>
                  <a:schemeClr val="tx1"/>
                </a:solidFill>
              </a:rPr>
              <a:t>Vertex Time Distributions</a:t>
            </a:r>
          </a:p>
          <a:p>
            <a:pPr marL="285750" indent="-285750">
              <a:buFontTx/>
              <a:buChar char="-"/>
            </a:pPr>
            <a:r>
              <a:rPr lang="en-US" dirty="0">
                <a:solidFill>
                  <a:schemeClr val="tx1"/>
                </a:solidFill>
              </a:rPr>
              <a:t>Are vertexes spending a lot of time</a:t>
            </a:r>
          </a:p>
          <a:p>
            <a:pPr marL="285750" indent="-285750">
              <a:buFontTx/>
              <a:buChar char="-"/>
            </a:pPr>
            <a:r>
              <a:rPr lang="en-US" dirty="0">
                <a:solidFill>
                  <a:schemeClr val="tx1"/>
                </a:solidFill>
              </a:rPr>
              <a:t>Are vertexes getting a lot of data</a:t>
            </a:r>
          </a:p>
          <a:p>
            <a:endParaRPr lang="en-US" dirty="0">
              <a:solidFill>
                <a:schemeClr val="tx1"/>
              </a:solidFill>
            </a:endParaRPr>
          </a:p>
          <a:p>
            <a:r>
              <a:rPr lang="en-US" b="1" dirty="0">
                <a:solidFill>
                  <a:schemeClr val="tx1"/>
                </a:solidFill>
              </a:rPr>
              <a:t>Which Stages use UDOs?</a:t>
            </a:r>
          </a:p>
          <a:p>
            <a:endParaRPr lang="en-US" b="1" dirty="0">
              <a:solidFill>
                <a:schemeClr val="tx1"/>
              </a:solidFill>
            </a:endParaRPr>
          </a:p>
          <a:p>
            <a:r>
              <a:rPr lang="en-US" b="1" dirty="0">
                <a:solidFill>
                  <a:schemeClr val="tx1"/>
                </a:solidFill>
              </a:rPr>
              <a:t>What are the UDOs doing?</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7012675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t>Summary of optimization</a:t>
            </a:r>
          </a:p>
        </p:txBody>
      </p:sp>
      <p:sp>
        <p:nvSpPr>
          <p:cNvPr id="3" name="Content Placeholder 2"/>
          <p:cNvSpPr>
            <a:spLocks noGrp="1"/>
          </p:cNvSpPr>
          <p:nvPr>
            <p:ph idx="1"/>
          </p:nvPr>
        </p:nvSpPr>
        <p:spPr/>
        <p:txBody>
          <a:bodyPr/>
          <a:lstStyle/>
          <a:p>
            <a:pPr defTabSz="777149">
              <a:lnSpc>
                <a:spcPct val="100000"/>
              </a:lnSpc>
              <a:spcBef>
                <a:spcPts val="0"/>
              </a:spcBef>
            </a:pPr>
            <a:r>
              <a:rPr lang="en-US" dirty="0"/>
              <a:t>Performance Optimization is much harder than debugging job failures</a:t>
            </a:r>
          </a:p>
          <a:p>
            <a:pPr defTabSz="777149">
              <a:lnSpc>
                <a:spcPct val="100000"/>
              </a:lnSpc>
              <a:spcBef>
                <a:spcPts val="0"/>
              </a:spcBef>
            </a:pPr>
            <a:r>
              <a:rPr lang="en-US" dirty="0"/>
              <a:t>Debugging Failures</a:t>
            </a:r>
          </a:p>
          <a:p>
            <a:pPr lvl="1" defTabSz="777149">
              <a:lnSpc>
                <a:spcPct val="100000"/>
              </a:lnSpc>
              <a:spcBef>
                <a:spcPts val="0"/>
              </a:spcBef>
            </a:pPr>
            <a:r>
              <a:rPr lang="en-US" dirty="0"/>
              <a:t>the code is more clearly doing something wrong (throws exception)</a:t>
            </a:r>
          </a:p>
          <a:p>
            <a:pPr defTabSz="777149">
              <a:lnSpc>
                <a:spcPct val="100000"/>
              </a:lnSpc>
              <a:spcBef>
                <a:spcPts val="0"/>
              </a:spcBef>
            </a:pPr>
            <a:r>
              <a:rPr lang="en-US" dirty="0"/>
              <a:t>Performance</a:t>
            </a:r>
          </a:p>
          <a:p>
            <a:pPr lvl="1" defTabSz="777149">
              <a:lnSpc>
                <a:spcPct val="100000"/>
              </a:lnSpc>
              <a:spcBef>
                <a:spcPts val="0"/>
              </a:spcBef>
            </a:pPr>
            <a:r>
              <a:rPr lang="en-US" dirty="0"/>
              <a:t>The interplay between code and data. Highly variable. </a:t>
            </a:r>
          </a:p>
          <a:p>
            <a:pPr lvl="1" defTabSz="777149">
              <a:lnSpc>
                <a:spcPct val="100000"/>
              </a:lnSpc>
              <a:spcBef>
                <a:spcPts val="0"/>
              </a:spcBef>
            </a:pPr>
            <a:r>
              <a:rPr lang="en-US" dirty="0"/>
              <a:t>Often no single right answer at all scales. May require very different techniques at massive scales.</a:t>
            </a:r>
          </a:p>
          <a:p>
            <a:pPr lvl="1" defTabSz="777149">
              <a:lnSpc>
                <a:spcPct val="100000"/>
              </a:lnSpc>
              <a:spcBef>
                <a:spcPts val="0"/>
              </a:spcBef>
            </a:pPr>
            <a:r>
              <a:rPr lang="en-US" dirty="0"/>
              <a:t>Sometimes tuning a job means rewriting the job or picking a different data distribution</a:t>
            </a:r>
          </a:p>
          <a:p>
            <a:pPr lvl="1" defTabSz="777149">
              <a:lnSpc>
                <a:spcPct val="100000"/>
              </a:lnSpc>
              <a:spcBef>
                <a:spcPts val="0"/>
              </a:spcBef>
            </a:pPr>
            <a:r>
              <a:rPr lang="en-US" dirty="0"/>
              <a:t>Requires experimentation and measurement</a:t>
            </a:r>
          </a:p>
          <a:p>
            <a:pPr lvl="1" defTabSz="777149">
              <a:lnSpc>
                <a:spcPct val="100000"/>
              </a:lnSpc>
              <a:spcBef>
                <a:spcPts val="0"/>
              </a:spcBef>
            </a:pPr>
            <a:endParaRPr lang="en-US" dirty="0"/>
          </a:p>
        </p:txBody>
      </p:sp>
    </p:spTree>
    <p:extLst>
      <p:ext uri="{BB962C8B-B14F-4D97-AF65-F5344CB8AC3E}">
        <p14:creationId xmlns:p14="http://schemas.microsoft.com/office/powerpoint/2010/main" val="210244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pPr marL="0" marR="0" lvl="0" indent="0" defTabSz="932541" eaLnBrk="1" fontAlgn="auto" latinLnBrk="0" hangingPunct="1">
              <a:lnSpc>
                <a:spcPct val="100000"/>
              </a:lnSpc>
              <a:spcBef>
                <a:spcPts val="0"/>
              </a:spcBef>
              <a:spcAft>
                <a:spcPts val="0"/>
              </a:spcAft>
              <a:buClrTx/>
              <a:buSzTx/>
              <a:buFontTx/>
              <a:buNone/>
              <a:tabLst/>
              <a:defRPr/>
            </a:pPr>
            <a:fld id="{4F0E783B-22F8-4A20-98E2-EEDC04B6F342}" type="slidenum">
              <a:rPr kumimoji="0" lang="en-US" sz="1800" b="0" i="0" u="none" strike="noStrike" kern="0" cap="none" spc="0" normalizeH="0" baseline="0" noProof="0">
                <a:ln>
                  <a:noFill/>
                </a:ln>
                <a:solidFill>
                  <a:schemeClr val="tx1">
                    <a:lumMod val="65000"/>
                    <a:lumOff val="35000"/>
                  </a:schemeClr>
                </a:solidFill>
                <a:effectLst/>
                <a:uLnTx/>
                <a:uFillTx/>
              </a:rPr>
              <a:pPr marL="0" marR="0" lvl="0" indent="0" defTabSz="932541"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chemeClr val="tx1">
                  <a:lumMod val="65000"/>
                  <a:lumOff val="35000"/>
                </a:schemeClr>
              </a:solidFill>
              <a:effectLst/>
              <a:uLnTx/>
              <a:uFillTx/>
            </a:endParaRPr>
          </a:p>
        </p:txBody>
      </p:sp>
      <p:sp>
        <p:nvSpPr>
          <p:cNvPr id="62" name="Rectangle 61"/>
          <p:cNvSpPr/>
          <p:nvPr/>
        </p:nvSpPr>
        <p:spPr>
          <a:xfrm>
            <a:off x="0" y="0"/>
            <a:ext cx="12390437" cy="912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41" eaLnBrk="1" fontAlgn="auto" latinLnBrk="0" hangingPunct="1">
              <a:lnSpc>
                <a:spcPct val="100000"/>
              </a:lnSpc>
              <a:spcBef>
                <a:spcPts val="0"/>
              </a:spcBef>
              <a:spcAft>
                <a:spcPts val="0"/>
              </a:spcAft>
              <a:buClrTx/>
              <a:buSzTx/>
              <a:buFontTx/>
              <a:buNone/>
              <a:tabLst/>
              <a:defRPr/>
            </a:pPr>
            <a:r>
              <a:rPr kumimoji="0" lang="nb-NO" sz="3200"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Overall U-SQL Batch Job Execution Lifetime</a:t>
            </a:r>
            <a:endParaRPr kumimoji="0" lang="en-US" sz="3200"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p:txBody>
      </p:sp>
      <p:grpSp>
        <p:nvGrpSpPr>
          <p:cNvPr id="6" name="Group 5"/>
          <p:cNvGrpSpPr/>
          <p:nvPr/>
        </p:nvGrpSpPr>
        <p:grpSpPr>
          <a:xfrm>
            <a:off x="5474517" y="1468100"/>
            <a:ext cx="770054" cy="1066458"/>
            <a:chOff x="6000659" y="7489711"/>
            <a:chExt cx="1447800" cy="2005079"/>
          </a:xfrm>
        </p:grpSpPr>
        <p:sp>
          <p:nvSpPr>
            <p:cNvPr id="68" name="Oval 67"/>
            <p:cNvSpPr/>
            <p:nvPr/>
          </p:nvSpPr>
          <p:spPr>
            <a:xfrm>
              <a:off x="6915059" y="7489711"/>
              <a:ext cx="228600" cy="228600"/>
            </a:xfrm>
            <a:prstGeom prst="ellipse">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sp>
          <p:nvSpPr>
            <p:cNvPr id="69" name="Oval 68"/>
            <p:cNvSpPr/>
            <p:nvPr/>
          </p:nvSpPr>
          <p:spPr>
            <a:xfrm>
              <a:off x="6610259" y="7830954"/>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chemeClr val="tx1">
                    <a:lumMod val="65000"/>
                    <a:lumOff val="35000"/>
                  </a:schemeClr>
                </a:solidFill>
                <a:effectLst/>
                <a:uLnTx/>
                <a:uFillTx/>
              </a:endParaRPr>
            </a:p>
          </p:txBody>
        </p:sp>
        <p:cxnSp>
          <p:nvCxnSpPr>
            <p:cNvPr id="70" name="Straight Connector 69"/>
            <p:cNvCxnSpPr>
              <a:stCxn id="69" idx="7"/>
              <a:endCxn id="68" idx="3"/>
            </p:cNvCxnSpPr>
            <p:nvPr/>
          </p:nvCxnSpPr>
          <p:spPr>
            <a:xfrm flipV="1">
              <a:off x="6805381" y="7684833"/>
              <a:ext cx="143156" cy="179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7219859" y="7830952"/>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cxnSp>
          <p:nvCxnSpPr>
            <p:cNvPr id="72" name="Straight Connector 71"/>
            <p:cNvCxnSpPr>
              <a:stCxn id="71" idx="1"/>
              <a:endCxn id="68" idx="5"/>
            </p:cNvCxnSpPr>
            <p:nvPr/>
          </p:nvCxnSpPr>
          <p:spPr>
            <a:xfrm flipH="1" flipV="1">
              <a:off x="7110181" y="7684833"/>
              <a:ext cx="143156" cy="179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6305459" y="8205675"/>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sp>
          <p:nvSpPr>
            <p:cNvPr id="74" name="Oval 73"/>
            <p:cNvSpPr/>
            <p:nvPr/>
          </p:nvSpPr>
          <p:spPr>
            <a:xfrm>
              <a:off x="6000659" y="8546918"/>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cxnSp>
          <p:nvCxnSpPr>
            <p:cNvPr id="75" name="Straight Connector 74"/>
            <p:cNvCxnSpPr>
              <a:stCxn id="74" idx="7"/>
              <a:endCxn id="73" idx="3"/>
            </p:cNvCxnSpPr>
            <p:nvPr/>
          </p:nvCxnSpPr>
          <p:spPr>
            <a:xfrm flipV="1">
              <a:off x="6195781" y="8400797"/>
              <a:ext cx="143156" cy="179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610259" y="8546916"/>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cxnSp>
          <p:nvCxnSpPr>
            <p:cNvPr id="77" name="Straight Connector 76"/>
            <p:cNvCxnSpPr>
              <a:stCxn id="76" idx="1"/>
              <a:endCxn id="73" idx="5"/>
            </p:cNvCxnSpPr>
            <p:nvPr/>
          </p:nvCxnSpPr>
          <p:spPr>
            <a:xfrm flipH="1" flipV="1">
              <a:off x="6500581" y="8400797"/>
              <a:ext cx="143156" cy="179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7"/>
              <a:endCxn id="69" idx="3"/>
            </p:cNvCxnSpPr>
            <p:nvPr/>
          </p:nvCxnSpPr>
          <p:spPr>
            <a:xfrm flipV="1">
              <a:off x="6500581" y="8026076"/>
              <a:ext cx="143156" cy="2130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6607973" y="8924947"/>
              <a:ext cx="230886"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sp>
          <p:nvSpPr>
            <p:cNvPr id="81" name="Oval 80"/>
            <p:cNvSpPr/>
            <p:nvPr/>
          </p:nvSpPr>
          <p:spPr>
            <a:xfrm>
              <a:off x="6303173" y="9266190"/>
              <a:ext cx="230886"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cxnSp>
          <p:nvCxnSpPr>
            <p:cNvPr id="84" name="Straight Connector 83"/>
            <p:cNvCxnSpPr>
              <a:stCxn id="81" idx="7"/>
              <a:endCxn id="80" idx="3"/>
            </p:cNvCxnSpPr>
            <p:nvPr/>
          </p:nvCxnSpPr>
          <p:spPr>
            <a:xfrm flipV="1">
              <a:off x="6499540" y="9120069"/>
              <a:ext cx="142953" cy="179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6912773" y="9266188"/>
              <a:ext cx="230886" cy="228600"/>
            </a:xfrm>
            <a:prstGeom prst="ellipse">
              <a:avLst/>
            </a:prstGeom>
            <a:solidFill>
              <a:srgbClr val="E6368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cxnSp>
          <p:nvCxnSpPr>
            <p:cNvPr id="89" name="Straight Connector 88"/>
            <p:cNvCxnSpPr>
              <a:stCxn id="88" idx="1"/>
              <a:endCxn id="80" idx="5"/>
            </p:cNvCxnSpPr>
            <p:nvPr/>
          </p:nvCxnSpPr>
          <p:spPr>
            <a:xfrm flipH="1" flipV="1">
              <a:off x="6804340" y="9120069"/>
              <a:ext cx="142953" cy="179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0" idx="0"/>
              <a:endCxn id="76" idx="4"/>
            </p:cNvCxnSpPr>
            <p:nvPr/>
          </p:nvCxnSpPr>
          <p:spPr>
            <a:xfrm flipV="1">
              <a:off x="6723416" y="8775516"/>
              <a:ext cx="1143" cy="149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7218716" y="8239153"/>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cxnSp>
          <p:nvCxnSpPr>
            <p:cNvPr id="92" name="Straight Connector 91"/>
            <p:cNvCxnSpPr>
              <a:stCxn id="91" idx="0"/>
              <a:endCxn id="71" idx="4"/>
            </p:cNvCxnSpPr>
            <p:nvPr/>
          </p:nvCxnSpPr>
          <p:spPr>
            <a:xfrm flipV="1">
              <a:off x="7333016" y="8059552"/>
              <a:ext cx="1143" cy="1796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7216430" y="8617184"/>
              <a:ext cx="230886"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cxnSp>
          <p:nvCxnSpPr>
            <p:cNvPr id="94" name="Straight Connector 93"/>
            <p:cNvCxnSpPr>
              <a:stCxn id="93" idx="0"/>
              <a:endCxn id="91" idx="4"/>
            </p:cNvCxnSpPr>
            <p:nvPr/>
          </p:nvCxnSpPr>
          <p:spPr>
            <a:xfrm flipV="1">
              <a:off x="7331873" y="8467753"/>
              <a:ext cx="1143" cy="149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366141" y="1695405"/>
            <a:ext cx="591801" cy="611848"/>
            <a:chOff x="655637" y="3077674"/>
            <a:chExt cx="815974" cy="843615"/>
          </a:xfrm>
          <a:solidFill>
            <a:schemeClr val="tx1">
              <a:lumMod val="75000"/>
              <a:lumOff val="25000"/>
            </a:schemeClr>
          </a:solidFill>
        </p:grpSpPr>
        <p:sp>
          <p:nvSpPr>
            <p:cNvPr id="96" name="Freeform 5"/>
            <p:cNvSpPr>
              <a:spLocks noEditPoints="1"/>
            </p:cNvSpPr>
            <p:nvPr/>
          </p:nvSpPr>
          <p:spPr bwMode="auto">
            <a:xfrm>
              <a:off x="655637" y="3077674"/>
              <a:ext cx="815974" cy="843615"/>
            </a:xfrm>
            <a:custGeom>
              <a:avLst/>
              <a:gdLst>
                <a:gd name="T0" fmla="*/ 567 w 4309"/>
                <a:gd name="T1" fmla="*/ 1 h 4456"/>
                <a:gd name="T2" fmla="*/ 478 w 4309"/>
                <a:gd name="T3" fmla="*/ 12 h 4456"/>
                <a:gd name="T4" fmla="*/ 393 w 4309"/>
                <a:gd name="T5" fmla="*/ 36 h 4456"/>
                <a:gd name="T6" fmla="*/ 265 w 4309"/>
                <a:gd name="T7" fmla="*/ 103 h 4456"/>
                <a:gd name="T8" fmla="*/ 137 w 4309"/>
                <a:gd name="T9" fmla="*/ 219 h 4456"/>
                <a:gd name="T10" fmla="*/ 48 w 4309"/>
                <a:gd name="T11" fmla="*/ 365 h 4456"/>
                <a:gd name="T12" fmla="*/ 20 w 4309"/>
                <a:gd name="T13" fmla="*/ 448 h 4456"/>
                <a:gd name="T14" fmla="*/ 4 w 4309"/>
                <a:gd name="T15" fmla="*/ 535 h 4456"/>
                <a:gd name="T16" fmla="*/ 0 w 4309"/>
                <a:gd name="T17" fmla="*/ 3863 h 4456"/>
                <a:gd name="T18" fmla="*/ 7 w 4309"/>
                <a:gd name="T19" fmla="*/ 3955 h 4456"/>
                <a:gd name="T20" fmla="*/ 28 w 4309"/>
                <a:gd name="T21" fmla="*/ 4041 h 4456"/>
                <a:gd name="T22" fmla="*/ 73 w 4309"/>
                <a:gd name="T23" fmla="*/ 4148 h 4456"/>
                <a:gd name="T24" fmla="*/ 177 w 4309"/>
                <a:gd name="T25" fmla="*/ 4284 h 4456"/>
                <a:gd name="T26" fmla="*/ 314 w 4309"/>
                <a:gd name="T27" fmla="*/ 4385 h 4456"/>
                <a:gd name="T28" fmla="*/ 448 w 4309"/>
                <a:gd name="T29" fmla="*/ 4439 h 4456"/>
                <a:gd name="T30" fmla="*/ 536 w 4309"/>
                <a:gd name="T31" fmla="*/ 4453 h 4456"/>
                <a:gd name="T32" fmla="*/ 3714 w 4309"/>
                <a:gd name="T33" fmla="*/ 4456 h 4456"/>
                <a:gd name="T34" fmla="*/ 3804 w 4309"/>
                <a:gd name="T35" fmla="*/ 4449 h 4456"/>
                <a:gd name="T36" fmla="*/ 3890 w 4309"/>
                <a:gd name="T37" fmla="*/ 4431 h 4456"/>
                <a:gd name="T38" fmla="*/ 4046 w 4309"/>
                <a:gd name="T39" fmla="*/ 4356 h 4456"/>
                <a:gd name="T40" fmla="*/ 4172 w 4309"/>
                <a:gd name="T41" fmla="*/ 4243 h 4456"/>
                <a:gd name="T42" fmla="*/ 4261 w 4309"/>
                <a:gd name="T43" fmla="*/ 4096 h 4456"/>
                <a:gd name="T44" fmla="*/ 4291 w 4309"/>
                <a:gd name="T45" fmla="*/ 4013 h 4456"/>
                <a:gd name="T46" fmla="*/ 4307 w 4309"/>
                <a:gd name="T47" fmla="*/ 3924 h 4456"/>
                <a:gd name="T48" fmla="*/ 4309 w 4309"/>
                <a:gd name="T49" fmla="*/ 888 h 4456"/>
                <a:gd name="T50" fmla="*/ 3714 w 4309"/>
                <a:gd name="T51" fmla="*/ 4101 h 4456"/>
                <a:gd name="T52" fmla="*/ 551 w 4309"/>
                <a:gd name="T53" fmla="*/ 4096 h 4456"/>
                <a:gd name="T54" fmla="*/ 487 w 4309"/>
                <a:gd name="T55" fmla="*/ 4073 h 4456"/>
                <a:gd name="T56" fmla="*/ 434 w 4309"/>
                <a:gd name="T57" fmla="*/ 4032 h 4456"/>
                <a:gd name="T58" fmla="*/ 394 w 4309"/>
                <a:gd name="T59" fmla="*/ 3977 h 4456"/>
                <a:gd name="T60" fmla="*/ 371 w 4309"/>
                <a:gd name="T61" fmla="*/ 3912 h 4456"/>
                <a:gd name="T62" fmla="*/ 366 w 4309"/>
                <a:gd name="T63" fmla="*/ 595 h 4456"/>
                <a:gd name="T64" fmla="*/ 377 w 4309"/>
                <a:gd name="T65" fmla="*/ 527 h 4456"/>
                <a:gd name="T66" fmla="*/ 406 w 4309"/>
                <a:gd name="T67" fmla="*/ 465 h 4456"/>
                <a:gd name="T68" fmla="*/ 450 w 4309"/>
                <a:gd name="T69" fmla="*/ 417 h 4456"/>
                <a:gd name="T70" fmla="*/ 507 w 4309"/>
                <a:gd name="T71" fmla="*/ 383 h 4456"/>
                <a:gd name="T72" fmla="*/ 574 w 4309"/>
                <a:gd name="T73" fmla="*/ 365 h 4456"/>
                <a:gd name="T74" fmla="*/ 3223 w 4309"/>
                <a:gd name="T75" fmla="*/ 1101 h 4456"/>
                <a:gd name="T76" fmla="*/ 3943 w 4309"/>
                <a:gd name="T77" fmla="*/ 3888 h 4456"/>
                <a:gd name="T78" fmla="*/ 3926 w 4309"/>
                <a:gd name="T79" fmla="*/ 3957 h 4456"/>
                <a:gd name="T80" fmla="*/ 3891 w 4309"/>
                <a:gd name="T81" fmla="*/ 4016 h 4456"/>
                <a:gd name="T82" fmla="*/ 3844 w 4309"/>
                <a:gd name="T83" fmla="*/ 4061 h 4456"/>
                <a:gd name="T84" fmla="*/ 3782 w 4309"/>
                <a:gd name="T85" fmla="*/ 4091 h 4456"/>
                <a:gd name="T86" fmla="*/ 3714 w 4309"/>
                <a:gd name="T87" fmla="*/ 4101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09" h="4456">
                  <a:moveTo>
                    <a:pt x="3412" y="0"/>
                  </a:moveTo>
                  <a:lnTo>
                    <a:pt x="596" y="0"/>
                  </a:lnTo>
                  <a:lnTo>
                    <a:pt x="567" y="1"/>
                  </a:lnTo>
                  <a:lnTo>
                    <a:pt x="536" y="3"/>
                  </a:lnTo>
                  <a:lnTo>
                    <a:pt x="507" y="7"/>
                  </a:lnTo>
                  <a:lnTo>
                    <a:pt x="478" y="12"/>
                  </a:lnTo>
                  <a:lnTo>
                    <a:pt x="448" y="19"/>
                  </a:lnTo>
                  <a:lnTo>
                    <a:pt x="421" y="27"/>
                  </a:lnTo>
                  <a:lnTo>
                    <a:pt x="393" y="36"/>
                  </a:lnTo>
                  <a:lnTo>
                    <a:pt x="366" y="48"/>
                  </a:lnTo>
                  <a:lnTo>
                    <a:pt x="314" y="72"/>
                  </a:lnTo>
                  <a:lnTo>
                    <a:pt x="265" y="103"/>
                  </a:lnTo>
                  <a:lnTo>
                    <a:pt x="220" y="137"/>
                  </a:lnTo>
                  <a:lnTo>
                    <a:pt x="177" y="176"/>
                  </a:lnTo>
                  <a:lnTo>
                    <a:pt x="137" y="219"/>
                  </a:lnTo>
                  <a:lnTo>
                    <a:pt x="104" y="264"/>
                  </a:lnTo>
                  <a:lnTo>
                    <a:pt x="73" y="313"/>
                  </a:lnTo>
                  <a:lnTo>
                    <a:pt x="48" y="365"/>
                  </a:lnTo>
                  <a:lnTo>
                    <a:pt x="37" y="392"/>
                  </a:lnTo>
                  <a:lnTo>
                    <a:pt x="28" y="420"/>
                  </a:lnTo>
                  <a:lnTo>
                    <a:pt x="20" y="448"/>
                  </a:lnTo>
                  <a:lnTo>
                    <a:pt x="12" y="476"/>
                  </a:lnTo>
                  <a:lnTo>
                    <a:pt x="7" y="505"/>
                  </a:lnTo>
                  <a:lnTo>
                    <a:pt x="4" y="535"/>
                  </a:lnTo>
                  <a:lnTo>
                    <a:pt x="1" y="565"/>
                  </a:lnTo>
                  <a:lnTo>
                    <a:pt x="0" y="595"/>
                  </a:lnTo>
                  <a:lnTo>
                    <a:pt x="0" y="3863"/>
                  </a:lnTo>
                  <a:lnTo>
                    <a:pt x="1" y="3893"/>
                  </a:lnTo>
                  <a:lnTo>
                    <a:pt x="4" y="3924"/>
                  </a:lnTo>
                  <a:lnTo>
                    <a:pt x="7" y="3955"/>
                  </a:lnTo>
                  <a:lnTo>
                    <a:pt x="12" y="3984"/>
                  </a:lnTo>
                  <a:lnTo>
                    <a:pt x="20" y="4013"/>
                  </a:lnTo>
                  <a:lnTo>
                    <a:pt x="28" y="4041"/>
                  </a:lnTo>
                  <a:lnTo>
                    <a:pt x="37" y="4069"/>
                  </a:lnTo>
                  <a:lnTo>
                    <a:pt x="48" y="4096"/>
                  </a:lnTo>
                  <a:lnTo>
                    <a:pt x="73" y="4148"/>
                  </a:lnTo>
                  <a:lnTo>
                    <a:pt x="104" y="4196"/>
                  </a:lnTo>
                  <a:lnTo>
                    <a:pt x="137" y="4243"/>
                  </a:lnTo>
                  <a:lnTo>
                    <a:pt x="177" y="4284"/>
                  </a:lnTo>
                  <a:lnTo>
                    <a:pt x="220" y="4323"/>
                  </a:lnTo>
                  <a:lnTo>
                    <a:pt x="265" y="4356"/>
                  </a:lnTo>
                  <a:lnTo>
                    <a:pt x="314" y="4385"/>
                  </a:lnTo>
                  <a:lnTo>
                    <a:pt x="366" y="4411"/>
                  </a:lnTo>
                  <a:lnTo>
                    <a:pt x="421" y="4431"/>
                  </a:lnTo>
                  <a:lnTo>
                    <a:pt x="448" y="4439"/>
                  </a:lnTo>
                  <a:lnTo>
                    <a:pt x="478" y="4444"/>
                  </a:lnTo>
                  <a:lnTo>
                    <a:pt x="507" y="4449"/>
                  </a:lnTo>
                  <a:lnTo>
                    <a:pt x="536" y="4453"/>
                  </a:lnTo>
                  <a:lnTo>
                    <a:pt x="567" y="4456"/>
                  </a:lnTo>
                  <a:lnTo>
                    <a:pt x="596" y="4456"/>
                  </a:lnTo>
                  <a:lnTo>
                    <a:pt x="3714" y="4456"/>
                  </a:lnTo>
                  <a:lnTo>
                    <a:pt x="3745" y="4456"/>
                  </a:lnTo>
                  <a:lnTo>
                    <a:pt x="3774" y="4453"/>
                  </a:lnTo>
                  <a:lnTo>
                    <a:pt x="3804" y="4449"/>
                  </a:lnTo>
                  <a:lnTo>
                    <a:pt x="3833" y="4444"/>
                  </a:lnTo>
                  <a:lnTo>
                    <a:pt x="3862" y="4439"/>
                  </a:lnTo>
                  <a:lnTo>
                    <a:pt x="3890" y="4431"/>
                  </a:lnTo>
                  <a:lnTo>
                    <a:pt x="3945" y="4411"/>
                  </a:lnTo>
                  <a:lnTo>
                    <a:pt x="3997" y="4385"/>
                  </a:lnTo>
                  <a:lnTo>
                    <a:pt x="4046" y="4356"/>
                  </a:lnTo>
                  <a:lnTo>
                    <a:pt x="4091" y="4323"/>
                  </a:lnTo>
                  <a:lnTo>
                    <a:pt x="4134" y="4284"/>
                  </a:lnTo>
                  <a:lnTo>
                    <a:pt x="4172" y="4243"/>
                  </a:lnTo>
                  <a:lnTo>
                    <a:pt x="4207" y="4196"/>
                  </a:lnTo>
                  <a:lnTo>
                    <a:pt x="4236" y="4148"/>
                  </a:lnTo>
                  <a:lnTo>
                    <a:pt x="4261" y="4096"/>
                  </a:lnTo>
                  <a:lnTo>
                    <a:pt x="4272" y="4069"/>
                  </a:lnTo>
                  <a:lnTo>
                    <a:pt x="4283" y="4041"/>
                  </a:lnTo>
                  <a:lnTo>
                    <a:pt x="4291" y="4013"/>
                  </a:lnTo>
                  <a:lnTo>
                    <a:pt x="4297" y="3984"/>
                  </a:lnTo>
                  <a:lnTo>
                    <a:pt x="4303" y="3955"/>
                  </a:lnTo>
                  <a:lnTo>
                    <a:pt x="4307" y="3924"/>
                  </a:lnTo>
                  <a:lnTo>
                    <a:pt x="4308" y="3893"/>
                  </a:lnTo>
                  <a:lnTo>
                    <a:pt x="4309" y="3863"/>
                  </a:lnTo>
                  <a:lnTo>
                    <a:pt x="4309" y="888"/>
                  </a:lnTo>
                  <a:lnTo>
                    <a:pt x="3412" y="0"/>
                  </a:lnTo>
                  <a:lnTo>
                    <a:pt x="3412" y="0"/>
                  </a:lnTo>
                  <a:close/>
                  <a:moveTo>
                    <a:pt x="3714" y="4101"/>
                  </a:moveTo>
                  <a:lnTo>
                    <a:pt x="596" y="4101"/>
                  </a:lnTo>
                  <a:lnTo>
                    <a:pt x="574" y="4100"/>
                  </a:lnTo>
                  <a:lnTo>
                    <a:pt x="551" y="4096"/>
                  </a:lnTo>
                  <a:lnTo>
                    <a:pt x="528" y="4091"/>
                  </a:lnTo>
                  <a:lnTo>
                    <a:pt x="507" y="4083"/>
                  </a:lnTo>
                  <a:lnTo>
                    <a:pt x="487" y="4073"/>
                  </a:lnTo>
                  <a:lnTo>
                    <a:pt x="468" y="4061"/>
                  </a:lnTo>
                  <a:lnTo>
                    <a:pt x="450" y="4048"/>
                  </a:lnTo>
                  <a:lnTo>
                    <a:pt x="434" y="4032"/>
                  </a:lnTo>
                  <a:lnTo>
                    <a:pt x="419" y="4016"/>
                  </a:lnTo>
                  <a:lnTo>
                    <a:pt x="406" y="3997"/>
                  </a:lnTo>
                  <a:lnTo>
                    <a:pt x="394" y="3977"/>
                  </a:lnTo>
                  <a:lnTo>
                    <a:pt x="385" y="3957"/>
                  </a:lnTo>
                  <a:lnTo>
                    <a:pt x="377" y="3935"/>
                  </a:lnTo>
                  <a:lnTo>
                    <a:pt x="371" y="3912"/>
                  </a:lnTo>
                  <a:lnTo>
                    <a:pt x="367" y="3888"/>
                  </a:lnTo>
                  <a:lnTo>
                    <a:pt x="366" y="3863"/>
                  </a:lnTo>
                  <a:lnTo>
                    <a:pt x="366" y="595"/>
                  </a:lnTo>
                  <a:lnTo>
                    <a:pt x="367" y="571"/>
                  </a:lnTo>
                  <a:lnTo>
                    <a:pt x="371" y="548"/>
                  </a:lnTo>
                  <a:lnTo>
                    <a:pt x="377" y="527"/>
                  </a:lnTo>
                  <a:lnTo>
                    <a:pt x="385" y="505"/>
                  </a:lnTo>
                  <a:lnTo>
                    <a:pt x="394" y="485"/>
                  </a:lnTo>
                  <a:lnTo>
                    <a:pt x="406" y="465"/>
                  </a:lnTo>
                  <a:lnTo>
                    <a:pt x="419" y="448"/>
                  </a:lnTo>
                  <a:lnTo>
                    <a:pt x="434" y="432"/>
                  </a:lnTo>
                  <a:lnTo>
                    <a:pt x="450" y="417"/>
                  </a:lnTo>
                  <a:lnTo>
                    <a:pt x="468" y="404"/>
                  </a:lnTo>
                  <a:lnTo>
                    <a:pt x="487" y="392"/>
                  </a:lnTo>
                  <a:lnTo>
                    <a:pt x="507" y="383"/>
                  </a:lnTo>
                  <a:lnTo>
                    <a:pt x="528" y="375"/>
                  </a:lnTo>
                  <a:lnTo>
                    <a:pt x="551" y="369"/>
                  </a:lnTo>
                  <a:lnTo>
                    <a:pt x="574" y="365"/>
                  </a:lnTo>
                  <a:lnTo>
                    <a:pt x="596" y="364"/>
                  </a:lnTo>
                  <a:lnTo>
                    <a:pt x="3223" y="364"/>
                  </a:lnTo>
                  <a:lnTo>
                    <a:pt x="3223" y="1101"/>
                  </a:lnTo>
                  <a:lnTo>
                    <a:pt x="3945" y="1101"/>
                  </a:lnTo>
                  <a:lnTo>
                    <a:pt x="3945" y="3863"/>
                  </a:lnTo>
                  <a:lnTo>
                    <a:pt x="3943" y="3888"/>
                  </a:lnTo>
                  <a:lnTo>
                    <a:pt x="3939" y="3912"/>
                  </a:lnTo>
                  <a:lnTo>
                    <a:pt x="3934" y="3935"/>
                  </a:lnTo>
                  <a:lnTo>
                    <a:pt x="3926" y="3957"/>
                  </a:lnTo>
                  <a:lnTo>
                    <a:pt x="3917" y="3977"/>
                  </a:lnTo>
                  <a:lnTo>
                    <a:pt x="3905" y="3997"/>
                  </a:lnTo>
                  <a:lnTo>
                    <a:pt x="3891" y="4016"/>
                  </a:lnTo>
                  <a:lnTo>
                    <a:pt x="3877" y="4032"/>
                  </a:lnTo>
                  <a:lnTo>
                    <a:pt x="3861" y="4048"/>
                  </a:lnTo>
                  <a:lnTo>
                    <a:pt x="3844" y="4061"/>
                  </a:lnTo>
                  <a:lnTo>
                    <a:pt x="3824" y="4073"/>
                  </a:lnTo>
                  <a:lnTo>
                    <a:pt x="3804" y="4083"/>
                  </a:lnTo>
                  <a:lnTo>
                    <a:pt x="3782" y="4091"/>
                  </a:lnTo>
                  <a:lnTo>
                    <a:pt x="3761" y="4096"/>
                  </a:lnTo>
                  <a:lnTo>
                    <a:pt x="3738" y="4100"/>
                  </a:lnTo>
                  <a:lnTo>
                    <a:pt x="3714" y="4101"/>
                  </a:lnTo>
                  <a:lnTo>
                    <a:pt x="3714" y="4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endParaRPr>
            </a:p>
          </p:txBody>
        </p:sp>
        <p:sp>
          <p:nvSpPr>
            <p:cNvPr id="97" name="Freeform 6"/>
            <p:cNvSpPr>
              <a:spLocks/>
            </p:cNvSpPr>
            <p:nvPr/>
          </p:nvSpPr>
          <p:spPr bwMode="auto">
            <a:xfrm>
              <a:off x="945298" y="3215121"/>
              <a:ext cx="236273" cy="271865"/>
            </a:xfrm>
            <a:custGeom>
              <a:avLst/>
              <a:gdLst>
                <a:gd name="T0" fmla="*/ 1248 w 1248"/>
                <a:gd name="T1" fmla="*/ 808 h 1436"/>
                <a:gd name="T2" fmla="*/ 1242 w 1248"/>
                <a:gd name="T3" fmla="*/ 888 h 1436"/>
                <a:gd name="T4" fmla="*/ 1233 w 1248"/>
                <a:gd name="T5" fmla="*/ 962 h 1436"/>
                <a:gd name="T6" fmla="*/ 1218 w 1248"/>
                <a:gd name="T7" fmla="*/ 1030 h 1436"/>
                <a:gd name="T8" fmla="*/ 1200 w 1248"/>
                <a:gd name="T9" fmla="*/ 1093 h 1436"/>
                <a:gd name="T10" fmla="*/ 1174 w 1248"/>
                <a:gd name="T11" fmla="*/ 1150 h 1436"/>
                <a:gd name="T12" fmla="*/ 1145 w 1248"/>
                <a:gd name="T13" fmla="*/ 1204 h 1436"/>
                <a:gd name="T14" fmla="*/ 1112 w 1248"/>
                <a:gd name="T15" fmla="*/ 1250 h 1436"/>
                <a:gd name="T16" fmla="*/ 1052 w 1248"/>
                <a:gd name="T17" fmla="*/ 1310 h 1436"/>
                <a:gd name="T18" fmla="*/ 953 w 1248"/>
                <a:gd name="T19" fmla="*/ 1372 h 1436"/>
                <a:gd name="T20" fmla="*/ 834 w 1248"/>
                <a:gd name="T21" fmla="*/ 1413 h 1436"/>
                <a:gd name="T22" fmla="*/ 693 w 1248"/>
                <a:gd name="T23" fmla="*/ 1433 h 1436"/>
                <a:gd name="T24" fmla="*/ 542 w 1248"/>
                <a:gd name="T25" fmla="*/ 1433 h 1436"/>
                <a:gd name="T26" fmla="*/ 409 w 1248"/>
                <a:gd name="T27" fmla="*/ 1413 h 1436"/>
                <a:gd name="T28" fmla="*/ 295 w 1248"/>
                <a:gd name="T29" fmla="*/ 1372 h 1436"/>
                <a:gd name="T30" fmla="*/ 199 w 1248"/>
                <a:gd name="T31" fmla="*/ 1310 h 1436"/>
                <a:gd name="T32" fmla="*/ 120 w 1248"/>
                <a:gd name="T33" fmla="*/ 1228 h 1436"/>
                <a:gd name="T34" fmla="*/ 62 w 1248"/>
                <a:gd name="T35" fmla="*/ 1124 h 1436"/>
                <a:gd name="T36" fmla="*/ 23 w 1248"/>
                <a:gd name="T37" fmla="*/ 1000 h 1436"/>
                <a:gd name="T38" fmla="*/ 3 w 1248"/>
                <a:gd name="T39" fmla="*/ 854 h 1436"/>
                <a:gd name="T40" fmla="*/ 0 w 1248"/>
                <a:gd name="T41" fmla="*/ 0 h 1436"/>
                <a:gd name="T42" fmla="*/ 429 w 1248"/>
                <a:gd name="T43" fmla="*/ 790 h 1436"/>
                <a:gd name="T44" fmla="*/ 432 w 1248"/>
                <a:gd name="T45" fmla="*/ 854 h 1436"/>
                <a:gd name="T46" fmla="*/ 441 w 1248"/>
                <a:gd name="T47" fmla="*/ 910 h 1436"/>
                <a:gd name="T48" fmla="*/ 457 w 1248"/>
                <a:gd name="T49" fmla="*/ 958 h 1436"/>
                <a:gd name="T50" fmla="*/ 480 w 1248"/>
                <a:gd name="T51" fmla="*/ 1000 h 1436"/>
                <a:gd name="T52" fmla="*/ 508 w 1248"/>
                <a:gd name="T53" fmla="*/ 1032 h 1436"/>
                <a:gd name="T54" fmla="*/ 541 w 1248"/>
                <a:gd name="T55" fmla="*/ 1054 h 1436"/>
                <a:gd name="T56" fmla="*/ 581 w 1248"/>
                <a:gd name="T57" fmla="*/ 1068 h 1436"/>
                <a:gd name="T58" fmla="*/ 625 w 1248"/>
                <a:gd name="T59" fmla="*/ 1073 h 1436"/>
                <a:gd name="T60" fmla="*/ 670 w 1248"/>
                <a:gd name="T61" fmla="*/ 1068 h 1436"/>
                <a:gd name="T62" fmla="*/ 709 w 1248"/>
                <a:gd name="T63" fmla="*/ 1056 h 1436"/>
                <a:gd name="T64" fmla="*/ 742 w 1248"/>
                <a:gd name="T65" fmla="*/ 1034 h 1436"/>
                <a:gd name="T66" fmla="*/ 770 w 1248"/>
                <a:gd name="T67" fmla="*/ 1004 h 1436"/>
                <a:gd name="T68" fmla="*/ 791 w 1248"/>
                <a:gd name="T69" fmla="*/ 965 h 1436"/>
                <a:gd name="T70" fmla="*/ 807 w 1248"/>
                <a:gd name="T71" fmla="*/ 918 h 1436"/>
                <a:gd name="T72" fmla="*/ 816 w 1248"/>
                <a:gd name="T73" fmla="*/ 864 h 1436"/>
                <a:gd name="T74" fmla="*/ 819 w 1248"/>
                <a:gd name="T75" fmla="*/ 800 h 1436"/>
                <a:gd name="T76" fmla="*/ 1248 w 1248"/>
                <a:gd name="T77" fmla="*/ 0 h 1436"/>
                <a:gd name="T78" fmla="*/ 1248 w 1248"/>
                <a:gd name="T79" fmla="*/ 766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8" h="1436">
                  <a:moveTo>
                    <a:pt x="1248" y="766"/>
                  </a:moveTo>
                  <a:lnTo>
                    <a:pt x="1248" y="808"/>
                  </a:lnTo>
                  <a:lnTo>
                    <a:pt x="1246" y="849"/>
                  </a:lnTo>
                  <a:lnTo>
                    <a:pt x="1242" y="888"/>
                  </a:lnTo>
                  <a:lnTo>
                    <a:pt x="1238" y="925"/>
                  </a:lnTo>
                  <a:lnTo>
                    <a:pt x="1233" y="962"/>
                  </a:lnTo>
                  <a:lnTo>
                    <a:pt x="1226" y="997"/>
                  </a:lnTo>
                  <a:lnTo>
                    <a:pt x="1218" y="1030"/>
                  </a:lnTo>
                  <a:lnTo>
                    <a:pt x="1209" y="1062"/>
                  </a:lnTo>
                  <a:lnTo>
                    <a:pt x="1200" y="1093"/>
                  </a:lnTo>
                  <a:lnTo>
                    <a:pt x="1188" y="1122"/>
                  </a:lnTo>
                  <a:lnTo>
                    <a:pt x="1174" y="1150"/>
                  </a:lnTo>
                  <a:lnTo>
                    <a:pt x="1161" y="1178"/>
                  </a:lnTo>
                  <a:lnTo>
                    <a:pt x="1145" y="1204"/>
                  </a:lnTo>
                  <a:lnTo>
                    <a:pt x="1129" y="1228"/>
                  </a:lnTo>
                  <a:lnTo>
                    <a:pt x="1112" y="1250"/>
                  </a:lnTo>
                  <a:lnTo>
                    <a:pt x="1093" y="1272"/>
                  </a:lnTo>
                  <a:lnTo>
                    <a:pt x="1052" y="1310"/>
                  </a:lnTo>
                  <a:lnTo>
                    <a:pt x="1005" y="1344"/>
                  </a:lnTo>
                  <a:lnTo>
                    <a:pt x="953" y="1372"/>
                  </a:lnTo>
                  <a:lnTo>
                    <a:pt x="896" y="1394"/>
                  </a:lnTo>
                  <a:lnTo>
                    <a:pt x="834" y="1413"/>
                  </a:lnTo>
                  <a:lnTo>
                    <a:pt x="766" y="1426"/>
                  </a:lnTo>
                  <a:lnTo>
                    <a:pt x="693" y="1433"/>
                  </a:lnTo>
                  <a:lnTo>
                    <a:pt x="615" y="1436"/>
                  </a:lnTo>
                  <a:lnTo>
                    <a:pt x="542" y="1433"/>
                  </a:lnTo>
                  <a:lnTo>
                    <a:pt x="473" y="1426"/>
                  </a:lnTo>
                  <a:lnTo>
                    <a:pt x="409" y="1413"/>
                  </a:lnTo>
                  <a:lnTo>
                    <a:pt x="349" y="1394"/>
                  </a:lnTo>
                  <a:lnTo>
                    <a:pt x="295" y="1372"/>
                  </a:lnTo>
                  <a:lnTo>
                    <a:pt x="244" y="1344"/>
                  </a:lnTo>
                  <a:lnTo>
                    <a:pt x="199" y="1310"/>
                  </a:lnTo>
                  <a:lnTo>
                    <a:pt x="158" y="1272"/>
                  </a:lnTo>
                  <a:lnTo>
                    <a:pt x="120" y="1228"/>
                  </a:lnTo>
                  <a:lnTo>
                    <a:pt x="88" y="1178"/>
                  </a:lnTo>
                  <a:lnTo>
                    <a:pt x="62" y="1124"/>
                  </a:lnTo>
                  <a:lnTo>
                    <a:pt x="40" y="1065"/>
                  </a:lnTo>
                  <a:lnTo>
                    <a:pt x="23" y="1000"/>
                  </a:lnTo>
                  <a:lnTo>
                    <a:pt x="11" y="930"/>
                  </a:lnTo>
                  <a:lnTo>
                    <a:pt x="3" y="854"/>
                  </a:lnTo>
                  <a:lnTo>
                    <a:pt x="0" y="774"/>
                  </a:lnTo>
                  <a:lnTo>
                    <a:pt x="0" y="0"/>
                  </a:lnTo>
                  <a:lnTo>
                    <a:pt x="429" y="0"/>
                  </a:lnTo>
                  <a:lnTo>
                    <a:pt x="429" y="790"/>
                  </a:lnTo>
                  <a:lnTo>
                    <a:pt x="429" y="822"/>
                  </a:lnTo>
                  <a:lnTo>
                    <a:pt x="432" y="854"/>
                  </a:lnTo>
                  <a:lnTo>
                    <a:pt x="436" y="884"/>
                  </a:lnTo>
                  <a:lnTo>
                    <a:pt x="441" y="910"/>
                  </a:lnTo>
                  <a:lnTo>
                    <a:pt x="449" y="936"/>
                  </a:lnTo>
                  <a:lnTo>
                    <a:pt x="457" y="958"/>
                  </a:lnTo>
                  <a:lnTo>
                    <a:pt x="468" y="980"/>
                  </a:lnTo>
                  <a:lnTo>
                    <a:pt x="480" y="1000"/>
                  </a:lnTo>
                  <a:lnTo>
                    <a:pt x="493" y="1017"/>
                  </a:lnTo>
                  <a:lnTo>
                    <a:pt x="508" y="1032"/>
                  </a:lnTo>
                  <a:lnTo>
                    <a:pt x="524" y="1044"/>
                  </a:lnTo>
                  <a:lnTo>
                    <a:pt x="541" y="1054"/>
                  </a:lnTo>
                  <a:lnTo>
                    <a:pt x="559" y="1062"/>
                  </a:lnTo>
                  <a:lnTo>
                    <a:pt x="581" y="1068"/>
                  </a:lnTo>
                  <a:lnTo>
                    <a:pt x="602" y="1072"/>
                  </a:lnTo>
                  <a:lnTo>
                    <a:pt x="625" y="1073"/>
                  </a:lnTo>
                  <a:lnTo>
                    <a:pt x="647" y="1072"/>
                  </a:lnTo>
                  <a:lnTo>
                    <a:pt x="670" y="1068"/>
                  </a:lnTo>
                  <a:lnTo>
                    <a:pt x="690" y="1062"/>
                  </a:lnTo>
                  <a:lnTo>
                    <a:pt x="709" y="1056"/>
                  </a:lnTo>
                  <a:lnTo>
                    <a:pt x="726" y="1046"/>
                  </a:lnTo>
                  <a:lnTo>
                    <a:pt x="742" y="1034"/>
                  </a:lnTo>
                  <a:lnTo>
                    <a:pt x="756" y="1020"/>
                  </a:lnTo>
                  <a:lnTo>
                    <a:pt x="770" y="1004"/>
                  </a:lnTo>
                  <a:lnTo>
                    <a:pt x="782" y="985"/>
                  </a:lnTo>
                  <a:lnTo>
                    <a:pt x="791" y="965"/>
                  </a:lnTo>
                  <a:lnTo>
                    <a:pt x="800" y="942"/>
                  </a:lnTo>
                  <a:lnTo>
                    <a:pt x="807" y="918"/>
                  </a:lnTo>
                  <a:lnTo>
                    <a:pt x="812" y="892"/>
                  </a:lnTo>
                  <a:lnTo>
                    <a:pt x="816" y="864"/>
                  </a:lnTo>
                  <a:lnTo>
                    <a:pt x="819" y="833"/>
                  </a:lnTo>
                  <a:lnTo>
                    <a:pt x="819" y="800"/>
                  </a:lnTo>
                  <a:lnTo>
                    <a:pt x="819" y="0"/>
                  </a:lnTo>
                  <a:lnTo>
                    <a:pt x="1248" y="0"/>
                  </a:lnTo>
                  <a:lnTo>
                    <a:pt x="1248" y="766"/>
                  </a:lnTo>
                  <a:lnTo>
                    <a:pt x="1248"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endParaRPr>
            </a:p>
          </p:txBody>
        </p:sp>
        <p:sp>
          <p:nvSpPr>
            <p:cNvPr id="98" name="Freeform 7"/>
            <p:cNvSpPr>
              <a:spLocks/>
            </p:cNvSpPr>
            <p:nvPr/>
          </p:nvSpPr>
          <p:spPr bwMode="auto">
            <a:xfrm>
              <a:off x="793842" y="3544540"/>
              <a:ext cx="152971" cy="215069"/>
            </a:xfrm>
            <a:custGeom>
              <a:avLst/>
              <a:gdLst>
                <a:gd name="T0" fmla="*/ 803 w 806"/>
                <a:gd name="T1" fmla="*/ 837 h 1134"/>
                <a:gd name="T2" fmla="*/ 784 w 806"/>
                <a:gd name="T3" fmla="*/ 909 h 1134"/>
                <a:gd name="T4" fmla="*/ 748 w 806"/>
                <a:gd name="T5" fmla="*/ 974 h 1134"/>
                <a:gd name="T6" fmla="*/ 697 w 806"/>
                <a:gd name="T7" fmla="*/ 1029 h 1134"/>
                <a:gd name="T8" fmla="*/ 633 w 806"/>
                <a:gd name="T9" fmla="*/ 1073 h 1134"/>
                <a:gd name="T10" fmla="*/ 557 w 806"/>
                <a:gd name="T11" fmla="*/ 1105 h 1134"/>
                <a:gd name="T12" fmla="*/ 468 w 806"/>
                <a:gd name="T13" fmla="*/ 1125 h 1134"/>
                <a:gd name="T14" fmla="*/ 366 w 806"/>
                <a:gd name="T15" fmla="*/ 1134 h 1134"/>
                <a:gd name="T16" fmla="*/ 246 w 806"/>
                <a:gd name="T17" fmla="*/ 1132 h 1134"/>
                <a:gd name="T18" fmla="*/ 126 w 806"/>
                <a:gd name="T19" fmla="*/ 1112 h 1134"/>
                <a:gd name="T20" fmla="*/ 14 w 806"/>
                <a:gd name="T21" fmla="*/ 1077 h 1134"/>
                <a:gd name="T22" fmla="*/ 87 w 806"/>
                <a:gd name="T23" fmla="*/ 822 h 1134"/>
                <a:gd name="T24" fmla="*/ 207 w 806"/>
                <a:gd name="T25" fmla="*/ 872 h 1134"/>
                <a:gd name="T26" fmla="*/ 322 w 806"/>
                <a:gd name="T27" fmla="*/ 889 h 1134"/>
                <a:gd name="T28" fmla="*/ 390 w 806"/>
                <a:gd name="T29" fmla="*/ 877 h 1134"/>
                <a:gd name="T30" fmla="*/ 428 w 806"/>
                <a:gd name="T31" fmla="*/ 845 h 1134"/>
                <a:gd name="T32" fmla="*/ 435 w 806"/>
                <a:gd name="T33" fmla="*/ 798 h 1134"/>
                <a:gd name="T34" fmla="*/ 422 w 806"/>
                <a:gd name="T35" fmla="*/ 765 h 1134"/>
                <a:gd name="T36" fmla="*/ 391 w 806"/>
                <a:gd name="T37" fmla="*/ 736 h 1134"/>
                <a:gd name="T38" fmla="*/ 358 w 806"/>
                <a:gd name="T39" fmla="*/ 717 h 1134"/>
                <a:gd name="T40" fmla="*/ 318 w 806"/>
                <a:gd name="T41" fmla="*/ 700 h 1134"/>
                <a:gd name="T42" fmla="*/ 264 w 806"/>
                <a:gd name="T43" fmla="*/ 678 h 1134"/>
                <a:gd name="T44" fmla="*/ 174 w 806"/>
                <a:gd name="T45" fmla="*/ 637 h 1134"/>
                <a:gd name="T46" fmla="*/ 102 w 806"/>
                <a:gd name="T47" fmla="*/ 585 h 1134"/>
                <a:gd name="T48" fmla="*/ 50 w 806"/>
                <a:gd name="T49" fmla="*/ 525 h 1134"/>
                <a:gd name="T50" fmla="*/ 16 w 806"/>
                <a:gd name="T51" fmla="*/ 456 h 1134"/>
                <a:gd name="T52" fmla="*/ 0 w 806"/>
                <a:gd name="T53" fmla="*/ 378 h 1134"/>
                <a:gd name="T54" fmla="*/ 6 w 806"/>
                <a:gd name="T55" fmla="*/ 274 h 1134"/>
                <a:gd name="T56" fmla="*/ 46 w 806"/>
                <a:gd name="T57" fmla="*/ 176 h 1134"/>
                <a:gd name="T58" fmla="*/ 121 w 806"/>
                <a:gd name="T59" fmla="*/ 96 h 1134"/>
                <a:gd name="T60" fmla="*/ 222 w 806"/>
                <a:gd name="T61" fmla="*/ 37 h 1134"/>
                <a:gd name="T62" fmla="*/ 348 w 806"/>
                <a:gd name="T63" fmla="*/ 6 h 1134"/>
                <a:gd name="T64" fmla="*/ 500 w 806"/>
                <a:gd name="T65" fmla="*/ 1 h 1134"/>
                <a:gd name="T66" fmla="*/ 637 w 806"/>
                <a:gd name="T67" fmla="*/ 16 h 1134"/>
                <a:gd name="T68" fmla="*/ 714 w 806"/>
                <a:gd name="T69" fmla="*/ 33 h 1134"/>
                <a:gd name="T70" fmla="*/ 714 w 806"/>
                <a:gd name="T71" fmla="*/ 304 h 1134"/>
                <a:gd name="T72" fmla="*/ 610 w 806"/>
                <a:gd name="T73" fmla="*/ 265 h 1134"/>
                <a:gd name="T74" fmla="*/ 509 w 806"/>
                <a:gd name="T75" fmla="*/ 246 h 1134"/>
                <a:gd name="T76" fmla="*/ 427 w 806"/>
                <a:gd name="T77" fmla="*/ 252 h 1134"/>
                <a:gd name="T78" fmla="*/ 372 w 806"/>
                <a:gd name="T79" fmla="*/ 278 h 1134"/>
                <a:gd name="T80" fmla="*/ 354 w 806"/>
                <a:gd name="T81" fmla="*/ 324 h 1134"/>
                <a:gd name="T82" fmla="*/ 368 w 806"/>
                <a:gd name="T83" fmla="*/ 368 h 1134"/>
                <a:gd name="T84" fmla="*/ 398 w 806"/>
                <a:gd name="T85" fmla="*/ 392 h 1134"/>
                <a:gd name="T86" fmla="*/ 437 w 806"/>
                <a:gd name="T87" fmla="*/ 413 h 1134"/>
                <a:gd name="T88" fmla="*/ 495 w 806"/>
                <a:gd name="T89" fmla="*/ 438 h 1134"/>
                <a:gd name="T90" fmla="*/ 608 w 806"/>
                <a:gd name="T91" fmla="*/ 492 h 1134"/>
                <a:gd name="T92" fmla="*/ 694 w 806"/>
                <a:gd name="T93" fmla="*/ 549 h 1134"/>
                <a:gd name="T94" fmla="*/ 753 w 806"/>
                <a:gd name="T95" fmla="*/ 610 h 1134"/>
                <a:gd name="T96" fmla="*/ 789 w 806"/>
                <a:gd name="T97" fmla="*/ 678 h 1134"/>
                <a:gd name="T98" fmla="*/ 805 w 806"/>
                <a:gd name="T99" fmla="*/ 75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1134">
                  <a:moveTo>
                    <a:pt x="806" y="784"/>
                  </a:moveTo>
                  <a:lnTo>
                    <a:pt x="806" y="810"/>
                  </a:lnTo>
                  <a:lnTo>
                    <a:pt x="803" y="837"/>
                  </a:lnTo>
                  <a:lnTo>
                    <a:pt x="798" y="862"/>
                  </a:lnTo>
                  <a:lnTo>
                    <a:pt x="791" y="886"/>
                  </a:lnTo>
                  <a:lnTo>
                    <a:pt x="784" y="909"/>
                  </a:lnTo>
                  <a:lnTo>
                    <a:pt x="774" y="932"/>
                  </a:lnTo>
                  <a:lnTo>
                    <a:pt x="762" y="953"/>
                  </a:lnTo>
                  <a:lnTo>
                    <a:pt x="748" y="974"/>
                  </a:lnTo>
                  <a:lnTo>
                    <a:pt x="733" y="994"/>
                  </a:lnTo>
                  <a:lnTo>
                    <a:pt x="716" y="1012"/>
                  </a:lnTo>
                  <a:lnTo>
                    <a:pt x="697" y="1029"/>
                  </a:lnTo>
                  <a:lnTo>
                    <a:pt x="677" y="1045"/>
                  </a:lnTo>
                  <a:lnTo>
                    <a:pt x="656" y="1060"/>
                  </a:lnTo>
                  <a:lnTo>
                    <a:pt x="633" y="1073"/>
                  </a:lnTo>
                  <a:lnTo>
                    <a:pt x="609" y="1085"/>
                  </a:lnTo>
                  <a:lnTo>
                    <a:pt x="584" y="1096"/>
                  </a:lnTo>
                  <a:lnTo>
                    <a:pt x="557" y="1105"/>
                  </a:lnTo>
                  <a:lnTo>
                    <a:pt x="528" y="1113"/>
                  </a:lnTo>
                  <a:lnTo>
                    <a:pt x="499" y="1120"/>
                  </a:lnTo>
                  <a:lnTo>
                    <a:pt x="468" y="1125"/>
                  </a:lnTo>
                  <a:lnTo>
                    <a:pt x="435" y="1129"/>
                  </a:lnTo>
                  <a:lnTo>
                    <a:pt x="402" y="1133"/>
                  </a:lnTo>
                  <a:lnTo>
                    <a:pt x="366" y="1134"/>
                  </a:lnTo>
                  <a:lnTo>
                    <a:pt x="330" y="1134"/>
                  </a:lnTo>
                  <a:lnTo>
                    <a:pt x="287" y="1134"/>
                  </a:lnTo>
                  <a:lnTo>
                    <a:pt x="246" y="1132"/>
                  </a:lnTo>
                  <a:lnTo>
                    <a:pt x="205" y="1126"/>
                  </a:lnTo>
                  <a:lnTo>
                    <a:pt x="165" y="1121"/>
                  </a:lnTo>
                  <a:lnTo>
                    <a:pt x="126" y="1112"/>
                  </a:lnTo>
                  <a:lnTo>
                    <a:pt x="87" y="1102"/>
                  </a:lnTo>
                  <a:lnTo>
                    <a:pt x="50" y="1090"/>
                  </a:lnTo>
                  <a:lnTo>
                    <a:pt x="14" y="1077"/>
                  </a:lnTo>
                  <a:lnTo>
                    <a:pt x="14" y="776"/>
                  </a:lnTo>
                  <a:lnTo>
                    <a:pt x="50" y="800"/>
                  </a:lnTo>
                  <a:lnTo>
                    <a:pt x="87" y="822"/>
                  </a:lnTo>
                  <a:lnTo>
                    <a:pt x="126" y="841"/>
                  </a:lnTo>
                  <a:lnTo>
                    <a:pt x="167" y="857"/>
                  </a:lnTo>
                  <a:lnTo>
                    <a:pt x="207" y="872"/>
                  </a:lnTo>
                  <a:lnTo>
                    <a:pt x="247" y="881"/>
                  </a:lnTo>
                  <a:lnTo>
                    <a:pt x="286" y="886"/>
                  </a:lnTo>
                  <a:lnTo>
                    <a:pt x="322" y="889"/>
                  </a:lnTo>
                  <a:lnTo>
                    <a:pt x="348" y="888"/>
                  </a:lnTo>
                  <a:lnTo>
                    <a:pt x="371" y="884"/>
                  </a:lnTo>
                  <a:lnTo>
                    <a:pt x="390" y="877"/>
                  </a:lnTo>
                  <a:lnTo>
                    <a:pt x="407" y="869"/>
                  </a:lnTo>
                  <a:lnTo>
                    <a:pt x="419" y="858"/>
                  </a:lnTo>
                  <a:lnTo>
                    <a:pt x="428" y="845"/>
                  </a:lnTo>
                  <a:lnTo>
                    <a:pt x="435" y="829"/>
                  </a:lnTo>
                  <a:lnTo>
                    <a:pt x="436" y="812"/>
                  </a:lnTo>
                  <a:lnTo>
                    <a:pt x="435" y="798"/>
                  </a:lnTo>
                  <a:lnTo>
                    <a:pt x="432" y="786"/>
                  </a:lnTo>
                  <a:lnTo>
                    <a:pt x="428" y="776"/>
                  </a:lnTo>
                  <a:lnTo>
                    <a:pt x="422" y="765"/>
                  </a:lnTo>
                  <a:lnTo>
                    <a:pt x="414" y="754"/>
                  </a:lnTo>
                  <a:lnTo>
                    <a:pt x="403" y="745"/>
                  </a:lnTo>
                  <a:lnTo>
                    <a:pt x="391" y="736"/>
                  </a:lnTo>
                  <a:lnTo>
                    <a:pt x="376" y="728"/>
                  </a:lnTo>
                  <a:lnTo>
                    <a:pt x="368" y="722"/>
                  </a:lnTo>
                  <a:lnTo>
                    <a:pt x="358" y="717"/>
                  </a:lnTo>
                  <a:lnTo>
                    <a:pt x="346" y="712"/>
                  </a:lnTo>
                  <a:lnTo>
                    <a:pt x="332" y="706"/>
                  </a:lnTo>
                  <a:lnTo>
                    <a:pt x="318" y="700"/>
                  </a:lnTo>
                  <a:lnTo>
                    <a:pt x="302" y="693"/>
                  </a:lnTo>
                  <a:lnTo>
                    <a:pt x="283" y="686"/>
                  </a:lnTo>
                  <a:lnTo>
                    <a:pt x="264" y="678"/>
                  </a:lnTo>
                  <a:lnTo>
                    <a:pt x="233" y="666"/>
                  </a:lnTo>
                  <a:lnTo>
                    <a:pt x="202" y="652"/>
                  </a:lnTo>
                  <a:lnTo>
                    <a:pt x="174" y="637"/>
                  </a:lnTo>
                  <a:lnTo>
                    <a:pt x="149" y="620"/>
                  </a:lnTo>
                  <a:lnTo>
                    <a:pt x="125" y="604"/>
                  </a:lnTo>
                  <a:lnTo>
                    <a:pt x="102" y="585"/>
                  </a:lnTo>
                  <a:lnTo>
                    <a:pt x="83" y="566"/>
                  </a:lnTo>
                  <a:lnTo>
                    <a:pt x="65" y="546"/>
                  </a:lnTo>
                  <a:lnTo>
                    <a:pt x="50" y="525"/>
                  </a:lnTo>
                  <a:lnTo>
                    <a:pt x="37" y="502"/>
                  </a:lnTo>
                  <a:lnTo>
                    <a:pt x="25" y="480"/>
                  </a:lnTo>
                  <a:lnTo>
                    <a:pt x="16" y="456"/>
                  </a:lnTo>
                  <a:lnTo>
                    <a:pt x="9" y="430"/>
                  </a:lnTo>
                  <a:lnTo>
                    <a:pt x="4" y="405"/>
                  </a:lnTo>
                  <a:lnTo>
                    <a:pt x="0" y="378"/>
                  </a:lnTo>
                  <a:lnTo>
                    <a:pt x="0" y="350"/>
                  </a:lnTo>
                  <a:lnTo>
                    <a:pt x="1" y="312"/>
                  </a:lnTo>
                  <a:lnTo>
                    <a:pt x="6" y="274"/>
                  </a:lnTo>
                  <a:lnTo>
                    <a:pt x="16" y="240"/>
                  </a:lnTo>
                  <a:lnTo>
                    <a:pt x="29" y="206"/>
                  </a:lnTo>
                  <a:lnTo>
                    <a:pt x="46" y="176"/>
                  </a:lnTo>
                  <a:lnTo>
                    <a:pt x="67" y="148"/>
                  </a:lnTo>
                  <a:lnTo>
                    <a:pt x="91" y="120"/>
                  </a:lnTo>
                  <a:lnTo>
                    <a:pt x="121" y="96"/>
                  </a:lnTo>
                  <a:lnTo>
                    <a:pt x="151" y="73"/>
                  </a:lnTo>
                  <a:lnTo>
                    <a:pt x="186" y="54"/>
                  </a:lnTo>
                  <a:lnTo>
                    <a:pt x="222" y="37"/>
                  </a:lnTo>
                  <a:lnTo>
                    <a:pt x="262" y="24"/>
                  </a:lnTo>
                  <a:lnTo>
                    <a:pt x="303" y="13"/>
                  </a:lnTo>
                  <a:lnTo>
                    <a:pt x="348" y="6"/>
                  </a:lnTo>
                  <a:lnTo>
                    <a:pt x="395" y="1"/>
                  </a:lnTo>
                  <a:lnTo>
                    <a:pt x="444" y="0"/>
                  </a:lnTo>
                  <a:lnTo>
                    <a:pt x="500" y="1"/>
                  </a:lnTo>
                  <a:lnTo>
                    <a:pt x="551" y="5"/>
                  </a:lnTo>
                  <a:lnTo>
                    <a:pt x="596" y="10"/>
                  </a:lnTo>
                  <a:lnTo>
                    <a:pt x="637" y="16"/>
                  </a:lnTo>
                  <a:lnTo>
                    <a:pt x="660" y="21"/>
                  </a:lnTo>
                  <a:lnTo>
                    <a:pt x="685" y="26"/>
                  </a:lnTo>
                  <a:lnTo>
                    <a:pt x="714" y="33"/>
                  </a:lnTo>
                  <a:lnTo>
                    <a:pt x="749" y="42"/>
                  </a:lnTo>
                  <a:lnTo>
                    <a:pt x="749" y="321"/>
                  </a:lnTo>
                  <a:lnTo>
                    <a:pt x="714" y="304"/>
                  </a:lnTo>
                  <a:lnTo>
                    <a:pt x="680" y="289"/>
                  </a:lnTo>
                  <a:lnTo>
                    <a:pt x="645" y="276"/>
                  </a:lnTo>
                  <a:lnTo>
                    <a:pt x="610" y="265"/>
                  </a:lnTo>
                  <a:lnTo>
                    <a:pt x="577" y="257"/>
                  </a:lnTo>
                  <a:lnTo>
                    <a:pt x="543" y="250"/>
                  </a:lnTo>
                  <a:lnTo>
                    <a:pt x="509" y="246"/>
                  </a:lnTo>
                  <a:lnTo>
                    <a:pt x="476" y="246"/>
                  </a:lnTo>
                  <a:lnTo>
                    <a:pt x="449" y="248"/>
                  </a:lnTo>
                  <a:lnTo>
                    <a:pt x="427" y="252"/>
                  </a:lnTo>
                  <a:lnTo>
                    <a:pt x="406" y="257"/>
                  </a:lnTo>
                  <a:lnTo>
                    <a:pt x="387" y="266"/>
                  </a:lnTo>
                  <a:lnTo>
                    <a:pt x="372" y="278"/>
                  </a:lnTo>
                  <a:lnTo>
                    <a:pt x="362" y="290"/>
                  </a:lnTo>
                  <a:lnTo>
                    <a:pt x="356" y="306"/>
                  </a:lnTo>
                  <a:lnTo>
                    <a:pt x="354" y="324"/>
                  </a:lnTo>
                  <a:lnTo>
                    <a:pt x="355" y="340"/>
                  </a:lnTo>
                  <a:lnTo>
                    <a:pt x="360" y="354"/>
                  </a:lnTo>
                  <a:lnTo>
                    <a:pt x="368" y="368"/>
                  </a:lnTo>
                  <a:lnTo>
                    <a:pt x="380" y="380"/>
                  </a:lnTo>
                  <a:lnTo>
                    <a:pt x="388" y="386"/>
                  </a:lnTo>
                  <a:lnTo>
                    <a:pt x="398" y="392"/>
                  </a:lnTo>
                  <a:lnTo>
                    <a:pt x="410" y="398"/>
                  </a:lnTo>
                  <a:lnTo>
                    <a:pt x="423" y="406"/>
                  </a:lnTo>
                  <a:lnTo>
                    <a:pt x="437" y="413"/>
                  </a:lnTo>
                  <a:lnTo>
                    <a:pt x="455" y="421"/>
                  </a:lnTo>
                  <a:lnTo>
                    <a:pt x="473" y="430"/>
                  </a:lnTo>
                  <a:lnTo>
                    <a:pt x="495" y="438"/>
                  </a:lnTo>
                  <a:lnTo>
                    <a:pt x="536" y="456"/>
                  </a:lnTo>
                  <a:lnTo>
                    <a:pt x="573" y="474"/>
                  </a:lnTo>
                  <a:lnTo>
                    <a:pt x="608" y="492"/>
                  </a:lnTo>
                  <a:lnTo>
                    <a:pt x="640" y="510"/>
                  </a:lnTo>
                  <a:lnTo>
                    <a:pt x="669" y="530"/>
                  </a:lnTo>
                  <a:lnTo>
                    <a:pt x="694" y="549"/>
                  </a:lnTo>
                  <a:lnTo>
                    <a:pt x="717" y="569"/>
                  </a:lnTo>
                  <a:lnTo>
                    <a:pt x="736" y="589"/>
                  </a:lnTo>
                  <a:lnTo>
                    <a:pt x="753" y="610"/>
                  </a:lnTo>
                  <a:lnTo>
                    <a:pt x="766" y="632"/>
                  </a:lnTo>
                  <a:lnTo>
                    <a:pt x="780" y="656"/>
                  </a:lnTo>
                  <a:lnTo>
                    <a:pt x="789" y="678"/>
                  </a:lnTo>
                  <a:lnTo>
                    <a:pt x="797" y="704"/>
                  </a:lnTo>
                  <a:lnTo>
                    <a:pt x="802" y="729"/>
                  </a:lnTo>
                  <a:lnTo>
                    <a:pt x="805" y="756"/>
                  </a:lnTo>
                  <a:lnTo>
                    <a:pt x="806" y="784"/>
                  </a:lnTo>
                  <a:lnTo>
                    <a:pt x="806"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endParaRPr>
            </a:p>
          </p:txBody>
        </p:sp>
        <p:sp>
          <p:nvSpPr>
            <p:cNvPr id="99" name="Freeform 8"/>
            <p:cNvSpPr>
              <a:spLocks noEditPoints="1"/>
            </p:cNvSpPr>
            <p:nvPr/>
          </p:nvSpPr>
          <p:spPr bwMode="auto">
            <a:xfrm>
              <a:off x="960444" y="3544540"/>
              <a:ext cx="232865" cy="239302"/>
            </a:xfrm>
            <a:custGeom>
              <a:avLst/>
              <a:gdLst>
                <a:gd name="T0" fmla="*/ 1094 w 1230"/>
                <a:gd name="T1" fmla="*/ 686 h 1264"/>
                <a:gd name="T2" fmla="*/ 1041 w 1230"/>
                <a:gd name="T3" fmla="*/ 848 h 1264"/>
                <a:gd name="T4" fmla="*/ 941 w 1230"/>
                <a:gd name="T5" fmla="*/ 984 h 1264"/>
                <a:gd name="T6" fmla="*/ 676 w 1230"/>
                <a:gd name="T7" fmla="*/ 1122 h 1264"/>
                <a:gd name="T8" fmla="*/ 582 w 1230"/>
                <a:gd name="T9" fmla="*/ 1134 h 1264"/>
                <a:gd name="T10" fmla="*/ 473 w 1230"/>
                <a:gd name="T11" fmla="*/ 1130 h 1264"/>
                <a:gd name="T12" fmla="*/ 366 w 1230"/>
                <a:gd name="T13" fmla="*/ 1108 h 1264"/>
                <a:gd name="T14" fmla="*/ 268 w 1230"/>
                <a:gd name="T15" fmla="*/ 1065 h 1264"/>
                <a:gd name="T16" fmla="*/ 180 w 1230"/>
                <a:gd name="T17" fmla="*/ 1005 h 1264"/>
                <a:gd name="T18" fmla="*/ 109 w 1230"/>
                <a:gd name="T19" fmla="*/ 928 h 1264"/>
                <a:gd name="T20" fmla="*/ 54 w 1230"/>
                <a:gd name="T21" fmla="*/ 836 h 1264"/>
                <a:gd name="T22" fmla="*/ 18 w 1230"/>
                <a:gd name="T23" fmla="*/ 733 h 1264"/>
                <a:gd name="T24" fmla="*/ 2 w 1230"/>
                <a:gd name="T25" fmla="*/ 621 h 1264"/>
                <a:gd name="T26" fmla="*/ 4 w 1230"/>
                <a:gd name="T27" fmla="*/ 500 h 1264"/>
                <a:gd name="T28" fmla="*/ 28 w 1230"/>
                <a:gd name="T29" fmla="*/ 385 h 1264"/>
                <a:gd name="T30" fmla="*/ 71 w 1230"/>
                <a:gd name="T31" fmla="*/ 280 h 1264"/>
                <a:gd name="T32" fmla="*/ 133 w 1230"/>
                <a:gd name="T33" fmla="*/ 189 h 1264"/>
                <a:gd name="T34" fmla="*/ 211 w 1230"/>
                <a:gd name="T35" fmla="*/ 113 h 1264"/>
                <a:gd name="T36" fmla="*/ 304 w 1230"/>
                <a:gd name="T37" fmla="*/ 56 h 1264"/>
                <a:gd name="T38" fmla="*/ 409 w 1230"/>
                <a:gd name="T39" fmla="*/ 18 h 1264"/>
                <a:gd name="T40" fmla="*/ 523 w 1230"/>
                <a:gd name="T41" fmla="*/ 1 h 1264"/>
                <a:gd name="T42" fmla="*/ 640 w 1230"/>
                <a:gd name="T43" fmla="*/ 5 h 1264"/>
                <a:gd name="T44" fmla="*/ 747 w 1230"/>
                <a:gd name="T45" fmla="*/ 28 h 1264"/>
                <a:gd name="T46" fmla="*/ 845 w 1230"/>
                <a:gd name="T47" fmla="*/ 70 h 1264"/>
                <a:gd name="T48" fmla="*/ 931 w 1230"/>
                <a:gd name="T49" fmla="*/ 132 h 1264"/>
                <a:gd name="T50" fmla="*/ 1000 w 1230"/>
                <a:gd name="T51" fmla="*/ 209 h 1264"/>
                <a:gd name="T52" fmla="*/ 1053 w 1230"/>
                <a:gd name="T53" fmla="*/ 302 h 1264"/>
                <a:gd name="T54" fmla="*/ 1088 w 1230"/>
                <a:gd name="T55" fmla="*/ 409 h 1264"/>
                <a:gd name="T56" fmla="*/ 1104 w 1230"/>
                <a:gd name="T57" fmla="*/ 524 h 1264"/>
                <a:gd name="T58" fmla="*/ 755 w 1230"/>
                <a:gd name="T59" fmla="*/ 573 h 1264"/>
                <a:gd name="T60" fmla="*/ 747 w 1230"/>
                <a:gd name="T61" fmla="*/ 480 h 1264"/>
                <a:gd name="T62" fmla="*/ 726 w 1230"/>
                <a:gd name="T63" fmla="*/ 402 h 1264"/>
                <a:gd name="T64" fmla="*/ 690 w 1230"/>
                <a:gd name="T65" fmla="*/ 341 h 1264"/>
                <a:gd name="T66" fmla="*/ 640 w 1230"/>
                <a:gd name="T67" fmla="*/ 301 h 1264"/>
                <a:gd name="T68" fmla="*/ 582 w 1230"/>
                <a:gd name="T69" fmla="*/ 284 h 1264"/>
                <a:gd name="T70" fmla="*/ 514 w 1230"/>
                <a:gd name="T71" fmla="*/ 286 h 1264"/>
                <a:gd name="T72" fmla="*/ 454 w 1230"/>
                <a:gd name="T73" fmla="*/ 312 h 1264"/>
                <a:gd name="T74" fmla="*/ 406 w 1230"/>
                <a:gd name="T75" fmla="*/ 357 h 1264"/>
                <a:gd name="T76" fmla="*/ 373 w 1230"/>
                <a:gd name="T77" fmla="*/ 422 h 1264"/>
                <a:gd name="T78" fmla="*/ 354 w 1230"/>
                <a:gd name="T79" fmla="*/ 504 h 1264"/>
                <a:gd name="T80" fmla="*/ 352 w 1230"/>
                <a:gd name="T81" fmla="*/ 601 h 1264"/>
                <a:gd name="T82" fmla="*/ 365 w 1230"/>
                <a:gd name="T83" fmla="*/ 688 h 1264"/>
                <a:gd name="T84" fmla="*/ 393 w 1230"/>
                <a:gd name="T85" fmla="*/ 758 h 1264"/>
                <a:gd name="T86" fmla="*/ 436 w 1230"/>
                <a:gd name="T87" fmla="*/ 810 h 1264"/>
                <a:gd name="T88" fmla="*/ 490 w 1230"/>
                <a:gd name="T89" fmla="*/ 842 h 1264"/>
                <a:gd name="T90" fmla="*/ 555 w 1230"/>
                <a:gd name="T91" fmla="*/ 853 h 1264"/>
                <a:gd name="T92" fmla="*/ 618 w 1230"/>
                <a:gd name="T93" fmla="*/ 842 h 1264"/>
                <a:gd name="T94" fmla="*/ 670 w 1230"/>
                <a:gd name="T95" fmla="*/ 810 h 1264"/>
                <a:gd name="T96" fmla="*/ 712 w 1230"/>
                <a:gd name="T97" fmla="*/ 757 h 1264"/>
                <a:gd name="T98" fmla="*/ 740 w 1230"/>
                <a:gd name="T99" fmla="*/ 688 h 1264"/>
                <a:gd name="T100" fmla="*/ 754 w 1230"/>
                <a:gd name="T101" fmla="*/ 605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0" h="1264">
                  <a:moveTo>
                    <a:pt x="1105" y="564"/>
                  </a:moveTo>
                  <a:lnTo>
                    <a:pt x="1102" y="626"/>
                  </a:lnTo>
                  <a:lnTo>
                    <a:pt x="1094" y="686"/>
                  </a:lnTo>
                  <a:lnTo>
                    <a:pt x="1082" y="742"/>
                  </a:lnTo>
                  <a:lnTo>
                    <a:pt x="1064" y="797"/>
                  </a:lnTo>
                  <a:lnTo>
                    <a:pt x="1041" y="848"/>
                  </a:lnTo>
                  <a:lnTo>
                    <a:pt x="1013" y="896"/>
                  </a:lnTo>
                  <a:lnTo>
                    <a:pt x="980" y="941"/>
                  </a:lnTo>
                  <a:lnTo>
                    <a:pt x="941" y="984"/>
                  </a:lnTo>
                  <a:lnTo>
                    <a:pt x="1230" y="1264"/>
                  </a:lnTo>
                  <a:lnTo>
                    <a:pt x="816" y="1264"/>
                  </a:lnTo>
                  <a:lnTo>
                    <a:pt x="676" y="1122"/>
                  </a:lnTo>
                  <a:lnTo>
                    <a:pt x="646" y="1128"/>
                  </a:lnTo>
                  <a:lnTo>
                    <a:pt x="614" y="1132"/>
                  </a:lnTo>
                  <a:lnTo>
                    <a:pt x="582" y="1134"/>
                  </a:lnTo>
                  <a:lnTo>
                    <a:pt x="549" y="1134"/>
                  </a:lnTo>
                  <a:lnTo>
                    <a:pt x="510" y="1134"/>
                  </a:lnTo>
                  <a:lnTo>
                    <a:pt x="473" y="1130"/>
                  </a:lnTo>
                  <a:lnTo>
                    <a:pt x="437" y="1125"/>
                  </a:lnTo>
                  <a:lnTo>
                    <a:pt x="401" y="1117"/>
                  </a:lnTo>
                  <a:lnTo>
                    <a:pt x="366" y="1108"/>
                  </a:lnTo>
                  <a:lnTo>
                    <a:pt x="333" y="1096"/>
                  </a:lnTo>
                  <a:lnTo>
                    <a:pt x="300" y="1081"/>
                  </a:lnTo>
                  <a:lnTo>
                    <a:pt x="268" y="1065"/>
                  </a:lnTo>
                  <a:lnTo>
                    <a:pt x="237" y="1046"/>
                  </a:lnTo>
                  <a:lnTo>
                    <a:pt x="208" y="1026"/>
                  </a:lnTo>
                  <a:lnTo>
                    <a:pt x="180" y="1005"/>
                  </a:lnTo>
                  <a:lnTo>
                    <a:pt x="155" y="981"/>
                  </a:lnTo>
                  <a:lnTo>
                    <a:pt x="131" y="956"/>
                  </a:lnTo>
                  <a:lnTo>
                    <a:pt x="109" y="928"/>
                  </a:lnTo>
                  <a:lnTo>
                    <a:pt x="89" y="900"/>
                  </a:lnTo>
                  <a:lnTo>
                    <a:pt x="71" y="868"/>
                  </a:lnTo>
                  <a:lnTo>
                    <a:pt x="54" y="836"/>
                  </a:lnTo>
                  <a:lnTo>
                    <a:pt x="40" y="802"/>
                  </a:lnTo>
                  <a:lnTo>
                    <a:pt x="28" y="769"/>
                  </a:lnTo>
                  <a:lnTo>
                    <a:pt x="18" y="733"/>
                  </a:lnTo>
                  <a:lnTo>
                    <a:pt x="10" y="697"/>
                  </a:lnTo>
                  <a:lnTo>
                    <a:pt x="4" y="660"/>
                  </a:lnTo>
                  <a:lnTo>
                    <a:pt x="2" y="621"/>
                  </a:lnTo>
                  <a:lnTo>
                    <a:pt x="0" y="582"/>
                  </a:lnTo>
                  <a:lnTo>
                    <a:pt x="2" y="541"/>
                  </a:lnTo>
                  <a:lnTo>
                    <a:pt x="4" y="500"/>
                  </a:lnTo>
                  <a:lnTo>
                    <a:pt x="10" y="461"/>
                  </a:lnTo>
                  <a:lnTo>
                    <a:pt x="18" y="422"/>
                  </a:lnTo>
                  <a:lnTo>
                    <a:pt x="28" y="385"/>
                  </a:lnTo>
                  <a:lnTo>
                    <a:pt x="40" y="349"/>
                  </a:lnTo>
                  <a:lnTo>
                    <a:pt x="55" y="314"/>
                  </a:lnTo>
                  <a:lnTo>
                    <a:pt x="71" y="280"/>
                  </a:lnTo>
                  <a:lnTo>
                    <a:pt x="89" y="248"/>
                  </a:lnTo>
                  <a:lnTo>
                    <a:pt x="111" y="217"/>
                  </a:lnTo>
                  <a:lnTo>
                    <a:pt x="133" y="189"/>
                  </a:lnTo>
                  <a:lnTo>
                    <a:pt x="157" y="161"/>
                  </a:lnTo>
                  <a:lnTo>
                    <a:pt x="183" y="137"/>
                  </a:lnTo>
                  <a:lnTo>
                    <a:pt x="211" y="113"/>
                  </a:lnTo>
                  <a:lnTo>
                    <a:pt x="240" y="93"/>
                  </a:lnTo>
                  <a:lnTo>
                    <a:pt x="271" y="73"/>
                  </a:lnTo>
                  <a:lnTo>
                    <a:pt x="304" y="56"/>
                  </a:lnTo>
                  <a:lnTo>
                    <a:pt x="337" y="41"/>
                  </a:lnTo>
                  <a:lnTo>
                    <a:pt x="373" y="29"/>
                  </a:lnTo>
                  <a:lnTo>
                    <a:pt x="409" y="18"/>
                  </a:lnTo>
                  <a:lnTo>
                    <a:pt x="446" y="10"/>
                  </a:lnTo>
                  <a:lnTo>
                    <a:pt x="483" y="5"/>
                  </a:lnTo>
                  <a:lnTo>
                    <a:pt x="523" y="1"/>
                  </a:lnTo>
                  <a:lnTo>
                    <a:pt x="563" y="0"/>
                  </a:lnTo>
                  <a:lnTo>
                    <a:pt x="602" y="1"/>
                  </a:lnTo>
                  <a:lnTo>
                    <a:pt x="640" y="5"/>
                  </a:lnTo>
                  <a:lnTo>
                    <a:pt x="676" y="10"/>
                  </a:lnTo>
                  <a:lnTo>
                    <a:pt x="712" y="18"/>
                  </a:lnTo>
                  <a:lnTo>
                    <a:pt x="747" y="28"/>
                  </a:lnTo>
                  <a:lnTo>
                    <a:pt x="782" y="40"/>
                  </a:lnTo>
                  <a:lnTo>
                    <a:pt x="814" y="54"/>
                  </a:lnTo>
                  <a:lnTo>
                    <a:pt x="845" y="70"/>
                  </a:lnTo>
                  <a:lnTo>
                    <a:pt x="876" y="89"/>
                  </a:lnTo>
                  <a:lnTo>
                    <a:pt x="904" y="109"/>
                  </a:lnTo>
                  <a:lnTo>
                    <a:pt x="931" y="132"/>
                  </a:lnTo>
                  <a:lnTo>
                    <a:pt x="956" y="156"/>
                  </a:lnTo>
                  <a:lnTo>
                    <a:pt x="979" y="181"/>
                  </a:lnTo>
                  <a:lnTo>
                    <a:pt x="1000" y="209"/>
                  </a:lnTo>
                  <a:lnTo>
                    <a:pt x="1020" y="238"/>
                  </a:lnTo>
                  <a:lnTo>
                    <a:pt x="1037" y="270"/>
                  </a:lnTo>
                  <a:lnTo>
                    <a:pt x="1053" y="302"/>
                  </a:lnTo>
                  <a:lnTo>
                    <a:pt x="1068" y="337"/>
                  </a:lnTo>
                  <a:lnTo>
                    <a:pt x="1078" y="372"/>
                  </a:lnTo>
                  <a:lnTo>
                    <a:pt x="1088" y="409"/>
                  </a:lnTo>
                  <a:lnTo>
                    <a:pt x="1096" y="445"/>
                  </a:lnTo>
                  <a:lnTo>
                    <a:pt x="1101" y="484"/>
                  </a:lnTo>
                  <a:lnTo>
                    <a:pt x="1104" y="524"/>
                  </a:lnTo>
                  <a:lnTo>
                    <a:pt x="1105" y="564"/>
                  </a:lnTo>
                  <a:lnTo>
                    <a:pt x="1105" y="564"/>
                  </a:lnTo>
                  <a:close/>
                  <a:moveTo>
                    <a:pt x="755" y="573"/>
                  </a:moveTo>
                  <a:lnTo>
                    <a:pt x="754" y="540"/>
                  </a:lnTo>
                  <a:lnTo>
                    <a:pt x="751" y="509"/>
                  </a:lnTo>
                  <a:lnTo>
                    <a:pt x="747" y="480"/>
                  </a:lnTo>
                  <a:lnTo>
                    <a:pt x="742" y="452"/>
                  </a:lnTo>
                  <a:lnTo>
                    <a:pt x="735" y="426"/>
                  </a:lnTo>
                  <a:lnTo>
                    <a:pt x="726" y="402"/>
                  </a:lnTo>
                  <a:lnTo>
                    <a:pt x="715" y="380"/>
                  </a:lnTo>
                  <a:lnTo>
                    <a:pt x="703" y="360"/>
                  </a:lnTo>
                  <a:lnTo>
                    <a:pt x="690" y="341"/>
                  </a:lnTo>
                  <a:lnTo>
                    <a:pt x="674" y="326"/>
                  </a:lnTo>
                  <a:lnTo>
                    <a:pt x="658" y="312"/>
                  </a:lnTo>
                  <a:lnTo>
                    <a:pt x="640" y="301"/>
                  </a:lnTo>
                  <a:lnTo>
                    <a:pt x="623" y="293"/>
                  </a:lnTo>
                  <a:lnTo>
                    <a:pt x="603" y="286"/>
                  </a:lnTo>
                  <a:lnTo>
                    <a:pt x="582" y="284"/>
                  </a:lnTo>
                  <a:lnTo>
                    <a:pt x="561" y="282"/>
                  </a:lnTo>
                  <a:lnTo>
                    <a:pt x="537" y="282"/>
                  </a:lnTo>
                  <a:lnTo>
                    <a:pt x="514" y="286"/>
                  </a:lnTo>
                  <a:lnTo>
                    <a:pt x="493" y="293"/>
                  </a:lnTo>
                  <a:lnTo>
                    <a:pt x="473" y="301"/>
                  </a:lnTo>
                  <a:lnTo>
                    <a:pt x="454" y="312"/>
                  </a:lnTo>
                  <a:lnTo>
                    <a:pt x="437" y="324"/>
                  </a:lnTo>
                  <a:lnTo>
                    <a:pt x="421" y="340"/>
                  </a:lnTo>
                  <a:lnTo>
                    <a:pt x="406" y="357"/>
                  </a:lnTo>
                  <a:lnTo>
                    <a:pt x="394" y="377"/>
                  </a:lnTo>
                  <a:lnTo>
                    <a:pt x="382" y="398"/>
                  </a:lnTo>
                  <a:lnTo>
                    <a:pt x="373" y="422"/>
                  </a:lnTo>
                  <a:lnTo>
                    <a:pt x="365" y="448"/>
                  </a:lnTo>
                  <a:lnTo>
                    <a:pt x="360" y="474"/>
                  </a:lnTo>
                  <a:lnTo>
                    <a:pt x="354" y="504"/>
                  </a:lnTo>
                  <a:lnTo>
                    <a:pt x="352" y="536"/>
                  </a:lnTo>
                  <a:lnTo>
                    <a:pt x="352" y="569"/>
                  </a:lnTo>
                  <a:lnTo>
                    <a:pt x="352" y="601"/>
                  </a:lnTo>
                  <a:lnTo>
                    <a:pt x="354" y="632"/>
                  </a:lnTo>
                  <a:lnTo>
                    <a:pt x="360" y="661"/>
                  </a:lnTo>
                  <a:lnTo>
                    <a:pt x="365" y="688"/>
                  </a:lnTo>
                  <a:lnTo>
                    <a:pt x="373" y="713"/>
                  </a:lnTo>
                  <a:lnTo>
                    <a:pt x="382" y="737"/>
                  </a:lnTo>
                  <a:lnTo>
                    <a:pt x="393" y="758"/>
                  </a:lnTo>
                  <a:lnTo>
                    <a:pt x="406" y="777"/>
                  </a:lnTo>
                  <a:lnTo>
                    <a:pt x="421" y="796"/>
                  </a:lnTo>
                  <a:lnTo>
                    <a:pt x="436" y="810"/>
                  </a:lnTo>
                  <a:lnTo>
                    <a:pt x="453" y="824"/>
                  </a:lnTo>
                  <a:lnTo>
                    <a:pt x="470" y="834"/>
                  </a:lnTo>
                  <a:lnTo>
                    <a:pt x="490" y="842"/>
                  </a:lnTo>
                  <a:lnTo>
                    <a:pt x="510" y="848"/>
                  </a:lnTo>
                  <a:lnTo>
                    <a:pt x="533" y="852"/>
                  </a:lnTo>
                  <a:lnTo>
                    <a:pt x="555" y="853"/>
                  </a:lnTo>
                  <a:lnTo>
                    <a:pt x="577" y="852"/>
                  </a:lnTo>
                  <a:lnTo>
                    <a:pt x="598" y="848"/>
                  </a:lnTo>
                  <a:lnTo>
                    <a:pt x="618" y="842"/>
                  </a:lnTo>
                  <a:lnTo>
                    <a:pt x="636" y="833"/>
                  </a:lnTo>
                  <a:lnTo>
                    <a:pt x="654" y="822"/>
                  </a:lnTo>
                  <a:lnTo>
                    <a:pt x="670" y="810"/>
                  </a:lnTo>
                  <a:lnTo>
                    <a:pt x="686" y="794"/>
                  </a:lnTo>
                  <a:lnTo>
                    <a:pt x="699" y="777"/>
                  </a:lnTo>
                  <a:lnTo>
                    <a:pt x="712" y="757"/>
                  </a:lnTo>
                  <a:lnTo>
                    <a:pt x="724" y="736"/>
                  </a:lnTo>
                  <a:lnTo>
                    <a:pt x="734" y="713"/>
                  </a:lnTo>
                  <a:lnTo>
                    <a:pt x="740" y="688"/>
                  </a:lnTo>
                  <a:lnTo>
                    <a:pt x="747" y="662"/>
                  </a:lnTo>
                  <a:lnTo>
                    <a:pt x="751" y="634"/>
                  </a:lnTo>
                  <a:lnTo>
                    <a:pt x="754" y="605"/>
                  </a:lnTo>
                  <a:lnTo>
                    <a:pt x="755" y="573"/>
                  </a:lnTo>
                  <a:lnTo>
                    <a:pt x="755" y="5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endParaRPr>
            </a:p>
          </p:txBody>
        </p:sp>
        <p:sp>
          <p:nvSpPr>
            <p:cNvPr id="100" name="Freeform 9"/>
            <p:cNvSpPr>
              <a:spLocks/>
            </p:cNvSpPr>
            <p:nvPr/>
          </p:nvSpPr>
          <p:spPr bwMode="auto">
            <a:xfrm>
              <a:off x="1198989" y="3548326"/>
              <a:ext cx="134039" cy="207496"/>
            </a:xfrm>
            <a:custGeom>
              <a:avLst/>
              <a:gdLst>
                <a:gd name="T0" fmla="*/ 0 w 708"/>
                <a:gd name="T1" fmla="*/ 1098 h 1098"/>
                <a:gd name="T2" fmla="*/ 0 w 708"/>
                <a:gd name="T3" fmla="*/ 0 h 1098"/>
                <a:gd name="T4" fmla="*/ 330 w 708"/>
                <a:gd name="T5" fmla="*/ 0 h 1098"/>
                <a:gd name="T6" fmla="*/ 330 w 708"/>
                <a:gd name="T7" fmla="*/ 839 h 1098"/>
                <a:gd name="T8" fmla="*/ 708 w 708"/>
                <a:gd name="T9" fmla="*/ 839 h 1098"/>
                <a:gd name="T10" fmla="*/ 708 w 708"/>
                <a:gd name="T11" fmla="*/ 1098 h 1098"/>
                <a:gd name="T12" fmla="*/ 0 w 708"/>
                <a:gd name="T13" fmla="*/ 1098 h 1098"/>
              </a:gdLst>
              <a:ahLst/>
              <a:cxnLst>
                <a:cxn ang="0">
                  <a:pos x="T0" y="T1"/>
                </a:cxn>
                <a:cxn ang="0">
                  <a:pos x="T2" y="T3"/>
                </a:cxn>
                <a:cxn ang="0">
                  <a:pos x="T4" y="T5"/>
                </a:cxn>
                <a:cxn ang="0">
                  <a:pos x="T6" y="T7"/>
                </a:cxn>
                <a:cxn ang="0">
                  <a:pos x="T8" y="T9"/>
                </a:cxn>
                <a:cxn ang="0">
                  <a:pos x="T10" y="T11"/>
                </a:cxn>
                <a:cxn ang="0">
                  <a:pos x="T12" y="T13"/>
                </a:cxn>
              </a:cxnLst>
              <a:rect l="0" t="0" r="r" b="b"/>
              <a:pathLst>
                <a:path w="708" h="1098">
                  <a:moveTo>
                    <a:pt x="0" y="1098"/>
                  </a:moveTo>
                  <a:lnTo>
                    <a:pt x="0" y="0"/>
                  </a:lnTo>
                  <a:lnTo>
                    <a:pt x="330" y="0"/>
                  </a:lnTo>
                  <a:lnTo>
                    <a:pt x="330" y="839"/>
                  </a:lnTo>
                  <a:lnTo>
                    <a:pt x="708" y="839"/>
                  </a:lnTo>
                  <a:lnTo>
                    <a:pt x="708" y="1098"/>
                  </a:lnTo>
                  <a:lnTo>
                    <a:pt x="0" y="10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endParaRPr>
            </a:p>
          </p:txBody>
        </p:sp>
      </p:grpSp>
      <p:cxnSp>
        <p:nvCxnSpPr>
          <p:cNvPr id="121" name="Straight Arrow Connector 120"/>
          <p:cNvCxnSpPr/>
          <p:nvPr/>
        </p:nvCxnSpPr>
        <p:spPr>
          <a:xfrm>
            <a:off x="6773890" y="4239259"/>
            <a:ext cx="29262" cy="870012"/>
          </a:xfrm>
          <a:prstGeom prst="straightConnector1">
            <a:avLst/>
          </a:prstGeom>
          <a:ln w="38100">
            <a:solidFill>
              <a:srgbClr val="E74B3C"/>
            </a:solidFill>
            <a:prstDash val="sysDot"/>
            <a:headEnd type="triangle" w="lg" len="lg"/>
            <a:tailEnd type="triangle" w="lg" len="lg"/>
          </a:ln>
        </p:spPr>
        <p:style>
          <a:lnRef idx="3">
            <a:schemeClr val="accent6"/>
          </a:lnRef>
          <a:fillRef idx="0">
            <a:schemeClr val="accent6"/>
          </a:fillRef>
          <a:effectRef idx="2">
            <a:schemeClr val="accent6"/>
          </a:effectRef>
          <a:fontRef idx="minor">
            <a:schemeClr val="tx1"/>
          </a:fontRef>
        </p:style>
      </p:cxnSp>
      <p:sp>
        <p:nvSpPr>
          <p:cNvPr id="147" name="TextBox 146"/>
          <p:cNvSpPr txBox="1"/>
          <p:nvPr/>
        </p:nvSpPr>
        <p:spPr>
          <a:xfrm>
            <a:off x="5334750" y="1394165"/>
            <a:ext cx="550152" cy="338554"/>
          </a:xfrm>
          <a:prstGeom prst="rect">
            <a:avLst/>
          </a:prstGeom>
          <a:noFill/>
        </p:spPr>
        <p:txBody>
          <a:bodyPr wrap="none" rtlCol="0">
            <a:spAutoFit/>
          </a:bodyPr>
          <a:lstStyle/>
          <a:p>
            <a:pPr marL="0" marR="0" lvl="0" indent="0" algn="ctr" defTabSz="932541"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effectLst/>
                <a:uLnTx/>
                <a:uFillTx/>
                <a:latin typeface="Segoe UI Light"/>
              </a:rPr>
              <a:t>Plan</a:t>
            </a:r>
          </a:p>
        </p:txBody>
      </p:sp>
      <p:sp>
        <p:nvSpPr>
          <p:cNvPr id="95" name="Rectangle 94"/>
          <p:cNvSpPr/>
          <p:nvPr/>
        </p:nvSpPr>
        <p:spPr>
          <a:xfrm>
            <a:off x="5654439" y="6417052"/>
            <a:ext cx="2209699" cy="584775"/>
          </a:xfrm>
          <a:prstGeom prst="rect">
            <a:avLst/>
          </a:prstGeom>
          <a:noFill/>
          <a:ln>
            <a:noFill/>
          </a:ln>
        </p:spPr>
        <p:txBody>
          <a:bodyPr wrap="square" rtlCol="0">
            <a:spAutoFit/>
          </a:bodyPr>
          <a:lstStyle/>
          <a:p>
            <a:pPr marL="0" marR="0" lvl="0" indent="0" algn="ctr" defTabSz="932541"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chemeClr val="tx1"/>
                </a:solidFill>
                <a:effectLst/>
                <a:uLnTx/>
                <a:uFillTx/>
                <a:latin typeface="Segoe UI Light"/>
              </a:rPr>
              <a:t>Vertexes running in YARN Containers</a:t>
            </a:r>
          </a:p>
        </p:txBody>
      </p:sp>
      <p:sp>
        <p:nvSpPr>
          <p:cNvPr id="160" name="TextBox 159"/>
          <p:cNvSpPr txBox="1"/>
          <p:nvPr/>
        </p:nvSpPr>
        <p:spPr>
          <a:xfrm>
            <a:off x="9902591" y="1261628"/>
            <a:ext cx="1082348" cy="584775"/>
          </a:xfrm>
          <a:prstGeom prst="rect">
            <a:avLst/>
          </a:prstGeom>
          <a:noFill/>
        </p:spPr>
        <p:txBody>
          <a:bodyPr wrap="none" rtlCol="0">
            <a:spAutoFit/>
          </a:bodyPr>
          <a:lstStyle/>
          <a:p>
            <a:pPr marL="0" marR="0" lvl="0" indent="0" defTabSz="932541"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effectLst/>
                <a:uLnTx/>
                <a:uFillTx/>
                <a:latin typeface="Segoe UI Light"/>
              </a:rPr>
              <a:t>Optimized</a:t>
            </a:r>
          </a:p>
          <a:p>
            <a:pPr marL="0" marR="0" lvl="0" indent="0" algn="ctr" defTabSz="932541"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effectLst/>
                <a:uLnTx/>
                <a:uFillTx/>
                <a:latin typeface="Segoe UI Light"/>
              </a:rPr>
              <a:t>Plan</a:t>
            </a:r>
          </a:p>
        </p:txBody>
      </p:sp>
      <p:sp>
        <p:nvSpPr>
          <p:cNvPr id="164" name="TextBox 163"/>
          <p:cNvSpPr txBox="1"/>
          <p:nvPr/>
        </p:nvSpPr>
        <p:spPr>
          <a:xfrm>
            <a:off x="10040087" y="6131740"/>
            <a:ext cx="1822654" cy="830997"/>
          </a:xfrm>
          <a:prstGeom prst="rect">
            <a:avLst/>
          </a:prstGeom>
          <a:noFill/>
          <a:ln>
            <a:noFill/>
          </a:ln>
        </p:spPr>
        <p:txBody>
          <a:bodyPr wrap="square" rtlCol="0">
            <a:spAutoFit/>
          </a:bodyPr>
          <a:lstStyle/>
          <a:p>
            <a:pPr marL="0" marR="0" lvl="0" indent="0" defTabSz="932541"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effectLst/>
                <a:uLnTx/>
                <a:uFillTx/>
                <a:latin typeface="Segoe UI Light"/>
              </a:rPr>
              <a:t>Allocate AUs for vertexes and schedule vertexes</a:t>
            </a:r>
          </a:p>
        </p:txBody>
      </p:sp>
      <p:grpSp>
        <p:nvGrpSpPr>
          <p:cNvPr id="166" name="Group 165"/>
          <p:cNvGrpSpPr/>
          <p:nvPr/>
        </p:nvGrpSpPr>
        <p:grpSpPr>
          <a:xfrm>
            <a:off x="10711381" y="1468100"/>
            <a:ext cx="609153" cy="1066458"/>
            <a:chOff x="6303173" y="7489711"/>
            <a:chExt cx="1145286" cy="2005079"/>
          </a:xfrm>
        </p:grpSpPr>
        <p:sp>
          <p:nvSpPr>
            <p:cNvPr id="167" name="Oval 166"/>
            <p:cNvSpPr/>
            <p:nvPr/>
          </p:nvSpPr>
          <p:spPr>
            <a:xfrm>
              <a:off x="6915059" y="7489711"/>
              <a:ext cx="228600" cy="228600"/>
            </a:xfrm>
            <a:prstGeom prst="ellipse">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sp>
          <p:nvSpPr>
            <p:cNvPr id="170" name="Oval 169"/>
            <p:cNvSpPr/>
            <p:nvPr/>
          </p:nvSpPr>
          <p:spPr>
            <a:xfrm>
              <a:off x="6610259" y="7830954"/>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chemeClr val="tx1">
                    <a:lumMod val="65000"/>
                    <a:lumOff val="35000"/>
                  </a:schemeClr>
                </a:solidFill>
                <a:effectLst/>
                <a:uLnTx/>
                <a:uFillTx/>
              </a:endParaRPr>
            </a:p>
          </p:txBody>
        </p:sp>
        <p:cxnSp>
          <p:nvCxnSpPr>
            <p:cNvPr id="171" name="Straight Connector 170"/>
            <p:cNvCxnSpPr>
              <a:stCxn id="170" idx="7"/>
              <a:endCxn id="167" idx="3"/>
            </p:cNvCxnSpPr>
            <p:nvPr/>
          </p:nvCxnSpPr>
          <p:spPr>
            <a:xfrm flipV="1">
              <a:off x="6805381" y="7684833"/>
              <a:ext cx="143156" cy="179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7219859" y="7830952"/>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cxnSp>
          <p:nvCxnSpPr>
            <p:cNvPr id="173" name="Straight Connector 172"/>
            <p:cNvCxnSpPr>
              <a:stCxn id="172" idx="1"/>
              <a:endCxn id="167" idx="5"/>
            </p:cNvCxnSpPr>
            <p:nvPr/>
          </p:nvCxnSpPr>
          <p:spPr>
            <a:xfrm flipH="1" flipV="1">
              <a:off x="7110181" y="7684833"/>
              <a:ext cx="143156" cy="179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Oval 173"/>
            <p:cNvSpPr/>
            <p:nvPr/>
          </p:nvSpPr>
          <p:spPr>
            <a:xfrm>
              <a:off x="6305459" y="8205675"/>
              <a:ext cx="228600" cy="228600"/>
            </a:xfrm>
            <a:prstGeom prst="ellipse">
              <a:avLst/>
            </a:prstGeom>
            <a:solidFill>
              <a:srgbClr val="E6368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sp>
          <p:nvSpPr>
            <p:cNvPr id="175" name="Oval 174"/>
            <p:cNvSpPr/>
            <p:nvPr/>
          </p:nvSpPr>
          <p:spPr>
            <a:xfrm>
              <a:off x="6610259" y="8546916"/>
              <a:ext cx="228600"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cxnSp>
          <p:nvCxnSpPr>
            <p:cNvPr id="176" name="Straight Connector 175"/>
            <p:cNvCxnSpPr>
              <a:stCxn id="175" idx="1"/>
              <a:endCxn id="174" idx="5"/>
            </p:cNvCxnSpPr>
            <p:nvPr/>
          </p:nvCxnSpPr>
          <p:spPr>
            <a:xfrm flipH="1" flipV="1">
              <a:off x="6500581" y="8400797"/>
              <a:ext cx="143156" cy="179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74" idx="7"/>
              <a:endCxn id="170" idx="3"/>
            </p:cNvCxnSpPr>
            <p:nvPr/>
          </p:nvCxnSpPr>
          <p:spPr>
            <a:xfrm flipV="1">
              <a:off x="6500581" y="8026076"/>
              <a:ext cx="143156" cy="2130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6607973" y="8924947"/>
              <a:ext cx="230886"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sp>
          <p:nvSpPr>
            <p:cNvPr id="179" name="Oval 178"/>
            <p:cNvSpPr/>
            <p:nvPr/>
          </p:nvSpPr>
          <p:spPr>
            <a:xfrm>
              <a:off x="6303173" y="9266190"/>
              <a:ext cx="230886"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cxnSp>
          <p:nvCxnSpPr>
            <p:cNvPr id="180" name="Straight Connector 179"/>
            <p:cNvCxnSpPr>
              <a:stCxn id="179" idx="7"/>
              <a:endCxn id="178" idx="3"/>
            </p:cNvCxnSpPr>
            <p:nvPr/>
          </p:nvCxnSpPr>
          <p:spPr>
            <a:xfrm flipV="1">
              <a:off x="6499540" y="9120069"/>
              <a:ext cx="142953" cy="1795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6912773" y="9266188"/>
              <a:ext cx="230886" cy="228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chemeClr val="tx1">
                    <a:lumMod val="65000"/>
                    <a:lumOff val="35000"/>
                  </a:schemeClr>
                </a:solidFill>
                <a:effectLst/>
                <a:uLnTx/>
                <a:uFillTx/>
              </a:endParaRPr>
            </a:p>
          </p:txBody>
        </p:sp>
        <p:cxnSp>
          <p:nvCxnSpPr>
            <p:cNvPr id="182" name="Straight Connector 181"/>
            <p:cNvCxnSpPr>
              <a:stCxn id="181" idx="1"/>
              <a:endCxn id="178" idx="5"/>
            </p:cNvCxnSpPr>
            <p:nvPr/>
          </p:nvCxnSpPr>
          <p:spPr>
            <a:xfrm flipH="1" flipV="1">
              <a:off x="6804340" y="9120069"/>
              <a:ext cx="142953" cy="1795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78" idx="0"/>
              <a:endCxn id="175" idx="4"/>
            </p:cNvCxnSpPr>
            <p:nvPr/>
          </p:nvCxnSpPr>
          <p:spPr>
            <a:xfrm flipV="1">
              <a:off x="6723416" y="8775516"/>
              <a:ext cx="1143" cy="149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9224671" y="4403606"/>
            <a:ext cx="1656955" cy="830997"/>
          </a:xfrm>
          <a:prstGeom prst="rect">
            <a:avLst/>
          </a:prstGeom>
          <a:noFill/>
          <a:ln>
            <a:noFill/>
          </a:ln>
        </p:spPr>
        <p:txBody>
          <a:bodyPr wrap="square" rtlCol="0">
            <a:spAutoFit/>
          </a:bodyPr>
          <a:lstStyle/>
          <a:p>
            <a:pPr marL="0" marR="0" lvl="0" indent="0" algn="ctr" defTabSz="932541"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effectLst/>
                <a:uLnTx/>
                <a:uFillTx/>
                <a:latin typeface="Segoe UI Light"/>
              </a:rPr>
              <a:t>Allocate AUs for Job Manager and start Job</a:t>
            </a:r>
          </a:p>
        </p:txBody>
      </p:sp>
      <p:sp>
        <p:nvSpPr>
          <p:cNvPr id="86" name="Arrow: Right 85"/>
          <p:cNvSpPr/>
          <p:nvPr/>
        </p:nvSpPr>
        <p:spPr>
          <a:xfrm>
            <a:off x="1280531" y="1817023"/>
            <a:ext cx="914400" cy="368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endParaRPr>
          </a:p>
        </p:txBody>
      </p:sp>
      <p:sp>
        <p:nvSpPr>
          <p:cNvPr id="103" name="Arrow: Right 102"/>
          <p:cNvSpPr/>
          <p:nvPr/>
        </p:nvSpPr>
        <p:spPr>
          <a:xfrm>
            <a:off x="4465273" y="1817023"/>
            <a:ext cx="914400" cy="368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endParaRPr>
          </a:p>
        </p:txBody>
      </p:sp>
      <p:sp>
        <p:nvSpPr>
          <p:cNvPr id="104" name="Arrow: Right 103"/>
          <p:cNvSpPr/>
          <p:nvPr/>
        </p:nvSpPr>
        <p:spPr>
          <a:xfrm>
            <a:off x="6478506" y="1817023"/>
            <a:ext cx="914400" cy="368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endParaRPr>
          </a:p>
        </p:txBody>
      </p:sp>
      <p:sp>
        <p:nvSpPr>
          <p:cNvPr id="105" name="Arrow: Right 104"/>
          <p:cNvSpPr/>
          <p:nvPr/>
        </p:nvSpPr>
        <p:spPr>
          <a:xfrm>
            <a:off x="9313110" y="1817023"/>
            <a:ext cx="914400" cy="368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endParaRPr>
          </a:p>
        </p:txBody>
      </p:sp>
      <p:sp>
        <p:nvSpPr>
          <p:cNvPr id="106" name="Arrow: Right 105"/>
          <p:cNvSpPr/>
          <p:nvPr/>
        </p:nvSpPr>
        <p:spPr>
          <a:xfrm rot="5400000">
            <a:off x="10722815" y="2853169"/>
            <a:ext cx="457200" cy="368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endParaRPr>
          </a:p>
        </p:txBody>
      </p:sp>
      <p:sp>
        <p:nvSpPr>
          <p:cNvPr id="107" name="Rectangle 106"/>
          <p:cNvSpPr/>
          <p:nvPr/>
        </p:nvSpPr>
        <p:spPr>
          <a:xfrm>
            <a:off x="10198253" y="3586455"/>
            <a:ext cx="1506324" cy="685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mj-lt"/>
              </a:rPr>
              <a:t>Job Scheduler</a:t>
            </a:r>
          </a:p>
        </p:txBody>
      </p:sp>
      <p:sp>
        <p:nvSpPr>
          <p:cNvPr id="108" name="Rectangle 107"/>
          <p:cNvSpPr/>
          <p:nvPr/>
        </p:nvSpPr>
        <p:spPr>
          <a:xfrm>
            <a:off x="6035359" y="3509091"/>
            <a:ext cx="1506324" cy="6858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mj-lt"/>
              </a:rPr>
              <a:t>Local Storage</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mj-lt"/>
              </a:rPr>
              <a:t>on YARN Container</a:t>
            </a:r>
          </a:p>
        </p:txBody>
      </p:sp>
      <p:sp>
        <p:nvSpPr>
          <p:cNvPr id="109" name="Rectangle 108"/>
          <p:cNvSpPr/>
          <p:nvPr/>
        </p:nvSpPr>
        <p:spPr>
          <a:xfrm>
            <a:off x="2606396" y="5369167"/>
            <a:ext cx="1506324" cy="6858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mj-lt"/>
              </a:rPr>
              <a:t>Data Lake Store</a:t>
            </a:r>
          </a:p>
        </p:txBody>
      </p:sp>
      <p:sp>
        <p:nvSpPr>
          <p:cNvPr id="110" name="Rectangle 109"/>
          <p:cNvSpPr/>
          <p:nvPr/>
        </p:nvSpPr>
        <p:spPr>
          <a:xfrm>
            <a:off x="2448232" y="1649599"/>
            <a:ext cx="1822652" cy="69463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mj-lt"/>
              </a:rPr>
              <a:t>U-SQL Compiler</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mj-lt"/>
              </a:rPr>
              <a:t>&amp; U-SQL Catalog</a:t>
            </a:r>
          </a:p>
        </p:txBody>
      </p:sp>
      <p:sp>
        <p:nvSpPr>
          <p:cNvPr id="111" name="Rectangle 110"/>
          <p:cNvSpPr/>
          <p:nvPr/>
        </p:nvSpPr>
        <p:spPr>
          <a:xfrm>
            <a:off x="7617865" y="1658429"/>
            <a:ext cx="1506324" cy="685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mj-lt"/>
              </a:rPr>
              <a:t>Optimizer</a:t>
            </a:r>
          </a:p>
        </p:txBody>
      </p:sp>
      <p:sp>
        <p:nvSpPr>
          <p:cNvPr id="112" name="Rectangle 111"/>
          <p:cNvSpPr/>
          <p:nvPr/>
        </p:nvSpPr>
        <p:spPr>
          <a:xfrm>
            <a:off x="10198253" y="5369167"/>
            <a:ext cx="1506324" cy="685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mj-lt"/>
              </a:rPr>
              <a:t>Job Manager</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mj-lt"/>
              </a:rPr>
              <a:t>(</a:t>
            </a:r>
            <a:r>
              <a:rPr lang="en-US" sz="1600" kern="0" dirty="0">
                <a:solidFill>
                  <a:schemeClr val="bg1"/>
                </a:solidFill>
                <a:latin typeface="+mj-lt"/>
              </a:rPr>
              <a:t>job specific</a:t>
            </a:r>
            <a:r>
              <a:rPr kumimoji="0" lang="en-US" sz="1600" b="0" i="0" u="none" strike="noStrike" kern="0" cap="none" spc="0" normalizeH="0" baseline="0" noProof="0" dirty="0">
                <a:ln>
                  <a:noFill/>
                </a:ln>
                <a:solidFill>
                  <a:schemeClr val="bg1"/>
                </a:solidFill>
                <a:effectLst/>
                <a:uLnTx/>
                <a:uFillTx/>
                <a:latin typeface="+mj-lt"/>
              </a:rPr>
              <a:t>)</a:t>
            </a:r>
          </a:p>
        </p:txBody>
      </p:sp>
      <p:sp>
        <p:nvSpPr>
          <p:cNvPr id="114" name="Arrow: Right 113"/>
          <p:cNvSpPr/>
          <p:nvPr/>
        </p:nvSpPr>
        <p:spPr>
          <a:xfrm rot="5400000">
            <a:off x="10722815" y="4773382"/>
            <a:ext cx="457200" cy="3686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endParaRPr>
          </a:p>
        </p:txBody>
      </p:sp>
      <p:cxnSp>
        <p:nvCxnSpPr>
          <p:cNvPr id="82" name="Straight Arrow Connector 81"/>
          <p:cNvCxnSpPr>
            <a:stCxn id="110" idx="2"/>
            <a:endCxn id="109" idx="0"/>
          </p:cNvCxnSpPr>
          <p:nvPr/>
        </p:nvCxnSpPr>
        <p:spPr>
          <a:xfrm>
            <a:off x="3359558" y="2344229"/>
            <a:ext cx="0" cy="3024938"/>
          </a:xfrm>
          <a:prstGeom prst="straightConnector1">
            <a:avLst/>
          </a:prstGeom>
          <a:ln w="38100">
            <a:solidFill>
              <a:srgbClr val="E74B3C"/>
            </a:solidFill>
            <a:prstDash val="sysDot"/>
            <a:headEnd type="triangle" w="lg" len="lg"/>
            <a:tailEnd type="triangle" w="lg" len="lg"/>
          </a:ln>
        </p:spPr>
        <p:style>
          <a:lnRef idx="3">
            <a:schemeClr val="accent6"/>
          </a:lnRef>
          <a:fillRef idx="0">
            <a:schemeClr val="accent6"/>
          </a:fillRef>
          <a:effectRef idx="2">
            <a:schemeClr val="accent6"/>
          </a:effectRef>
          <a:fontRef idx="minor">
            <a:schemeClr val="tx1"/>
          </a:fontRef>
        </p:style>
      </p:cxnSp>
      <p:cxnSp>
        <p:nvCxnSpPr>
          <p:cNvPr id="85" name="Straight Arrow Connector 84"/>
          <p:cNvCxnSpPr/>
          <p:nvPr/>
        </p:nvCxnSpPr>
        <p:spPr>
          <a:xfrm flipH="1">
            <a:off x="4112721" y="5691798"/>
            <a:ext cx="1922638" cy="0"/>
          </a:xfrm>
          <a:prstGeom prst="straightConnector1">
            <a:avLst/>
          </a:prstGeom>
          <a:ln w="38100">
            <a:solidFill>
              <a:srgbClr val="E74B3C"/>
            </a:solidFill>
            <a:prstDash val="sysDot"/>
            <a:headEnd type="triangle" w="lg" len="lg"/>
            <a:tailEnd type="triangle" w="lg" len="lg"/>
          </a:ln>
        </p:spPr>
        <p:style>
          <a:lnRef idx="3">
            <a:schemeClr val="accent6"/>
          </a:lnRef>
          <a:fillRef idx="0">
            <a:schemeClr val="accent6"/>
          </a:fillRef>
          <a:effectRef idx="2">
            <a:schemeClr val="accent6"/>
          </a:effectRef>
          <a:fontRef idx="minor">
            <a:schemeClr val="tx1"/>
          </a:fontRef>
        </p:style>
      </p:cxnSp>
      <p:sp>
        <p:nvSpPr>
          <p:cNvPr id="3" name="Arrow: Left-Right 2"/>
          <p:cNvSpPr/>
          <p:nvPr/>
        </p:nvSpPr>
        <p:spPr>
          <a:xfrm>
            <a:off x="7580671" y="5483469"/>
            <a:ext cx="2617581" cy="457195"/>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endParaRPr>
          </a:p>
        </p:txBody>
      </p:sp>
      <p:grpSp>
        <p:nvGrpSpPr>
          <p:cNvPr id="2" name="Group 1"/>
          <p:cNvGrpSpPr/>
          <p:nvPr/>
        </p:nvGrpSpPr>
        <p:grpSpPr>
          <a:xfrm>
            <a:off x="6251740" y="5233188"/>
            <a:ext cx="1073562" cy="1053260"/>
            <a:chOff x="2505330" y="2492103"/>
            <a:chExt cx="1493840" cy="1465590"/>
          </a:xfrm>
        </p:grpSpPr>
        <p:sp>
          <p:nvSpPr>
            <p:cNvPr id="101" name="Rectangle 35"/>
            <p:cNvSpPr>
              <a:spLocks noChangeArrowheads="1"/>
            </p:cNvSpPr>
            <p:nvPr/>
          </p:nvSpPr>
          <p:spPr bwMode="auto">
            <a:xfrm>
              <a:off x="2505333"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02" name="Rectangle 36"/>
            <p:cNvSpPr>
              <a:spLocks noChangeArrowheads="1"/>
            </p:cNvSpPr>
            <p:nvPr/>
          </p:nvSpPr>
          <p:spPr bwMode="auto">
            <a:xfrm>
              <a:off x="2505333" y="249210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13" name="Rectangle 37"/>
            <p:cNvSpPr>
              <a:spLocks noChangeArrowheads="1"/>
            </p:cNvSpPr>
            <p:nvPr/>
          </p:nvSpPr>
          <p:spPr bwMode="auto">
            <a:xfrm>
              <a:off x="2927608"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15" name="Rectangle 38"/>
            <p:cNvSpPr>
              <a:spLocks noChangeArrowheads="1"/>
            </p:cNvSpPr>
            <p:nvPr/>
          </p:nvSpPr>
          <p:spPr bwMode="auto">
            <a:xfrm>
              <a:off x="2927608" y="249210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16" name="Rectangle 39"/>
            <p:cNvSpPr>
              <a:spLocks noChangeArrowheads="1"/>
            </p:cNvSpPr>
            <p:nvPr/>
          </p:nvSpPr>
          <p:spPr bwMode="auto">
            <a:xfrm>
              <a:off x="3349883"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17" name="Rectangle 40"/>
            <p:cNvSpPr>
              <a:spLocks noChangeArrowheads="1"/>
            </p:cNvSpPr>
            <p:nvPr/>
          </p:nvSpPr>
          <p:spPr bwMode="auto">
            <a:xfrm>
              <a:off x="3349883" y="249210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18" name="Rectangle 41"/>
            <p:cNvSpPr>
              <a:spLocks noChangeArrowheads="1"/>
            </p:cNvSpPr>
            <p:nvPr/>
          </p:nvSpPr>
          <p:spPr bwMode="auto">
            <a:xfrm>
              <a:off x="3770570" y="249210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19" name="Rectangle 42"/>
            <p:cNvSpPr>
              <a:spLocks noChangeArrowheads="1"/>
            </p:cNvSpPr>
            <p:nvPr/>
          </p:nvSpPr>
          <p:spPr bwMode="auto">
            <a:xfrm>
              <a:off x="3770570" y="249210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20" name="Rectangle 35"/>
            <p:cNvSpPr>
              <a:spLocks noChangeArrowheads="1"/>
            </p:cNvSpPr>
            <p:nvPr/>
          </p:nvSpPr>
          <p:spPr bwMode="auto">
            <a:xfrm>
              <a:off x="2505332"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22" name="Rectangle 36"/>
            <p:cNvSpPr>
              <a:spLocks noChangeArrowheads="1"/>
            </p:cNvSpPr>
            <p:nvPr/>
          </p:nvSpPr>
          <p:spPr bwMode="auto">
            <a:xfrm>
              <a:off x="2505332" y="290443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23" name="Rectangle 37"/>
            <p:cNvSpPr>
              <a:spLocks noChangeArrowheads="1"/>
            </p:cNvSpPr>
            <p:nvPr/>
          </p:nvSpPr>
          <p:spPr bwMode="auto">
            <a:xfrm>
              <a:off x="2927607"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24" name="Rectangle 38"/>
            <p:cNvSpPr>
              <a:spLocks noChangeArrowheads="1"/>
            </p:cNvSpPr>
            <p:nvPr/>
          </p:nvSpPr>
          <p:spPr bwMode="auto">
            <a:xfrm>
              <a:off x="2927607" y="290443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25" name="Rectangle 39"/>
            <p:cNvSpPr>
              <a:spLocks noChangeArrowheads="1"/>
            </p:cNvSpPr>
            <p:nvPr/>
          </p:nvSpPr>
          <p:spPr bwMode="auto">
            <a:xfrm>
              <a:off x="3349882"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26" name="Rectangle 40"/>
            <p:cNvSpPr>
              <a:spLocks noChangeArrowheads="1"/>
            </p:cNvSpPr>
            <p:nvPr/>
          </p:nvSpPr>
          <p:spPr bwMode="auto">
            <a:xfrm>
              <a:off x="3349882" y="2904433"/>
              <a:ext cx="228600" cy="22860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27" name="Rectangle 41"/>
            <p:cNvSpPr>
              <a:spLocks noChangeArrowheads="1"/>
            </p:cNvSpPr>
            <p:nvPr/>
          </p:nvSpPr>
          <p:spPr bwMode="auto">
            <a:xfrm>
              <a:off x="3770569" y="290443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28" name="Rectangle 42"/>
            <p:cNvSpPr>
              <a:spLocks noChangeArrowheads="1"/>
            </p:cNvSpPr>
            <p:nvPr/>
          </p:nvSpPr>
          <p:spPr bwMode="auto">
            <a:xfrm>
              <a:off x="3770569" y="2904433"/>
              <a:ext cx="228600" cy="22860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29" name="Rectangle 35"/>
            <p:cNvSpPr>
              <a:spLocks noChangeArrowheads="1"/>
            </p:cNvSpPr>
            <p:nvPr/>
          </p:nvSpPr>
          <p:spPr bwMode="auto">
            <a:xfrm>
              <a:off x="2505331"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30" name="Rectangle 36"/>
            <p:cNvSpPr>
              <a:spLocks noChangeArrowheads="1"/>
            </p:cNvSpPr>
            <p:nvPr/>
          </p:nvSpPr>
          <p:spPr bwMode="auto">
            <a:xfrm>
              <a:off x="2505331" y="3316763"/>
              <a:ext cx="228600" cy="22860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31" name="Rectangle 37"/>
            <p:cNvSpPr>
              <a:spLocks noChangeArrowheads="1"/>
            </p:cNvSpPr>
            <p:nvPr/>
          </p:nvSpPr>
          <p:spPr bwMode="auto">
            <a:xfrm>
              <a:off x="2927606"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32" name="Rectangle 38"/>
            <p:cNvSpPr>
              <a:spLocks noChangeArrowheads="1"/>
            </p:cNvSpPr>
            <p:nvPr/>
          </p:nvSpPr>
          <p:spPr bwMode="auto">
            <a:xfrm>
              <a:off x="2927606" y="3316763"/>
              <a:ext cx="228600" cy="22860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33" name="Rectangle 39"/>
            <p:cNvSpPr>
              <a:spLocks noChangeArrowheads="1"/>
            </p:cNvSpPr>
            <p:nvPr/>
          </p:nvSpPr>
          <p:spPr bwMode="auto">
            <a:xfrm>
              <a:off x="3349881"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34" name="Rectangle 40"/>
            <p:cNvSpPr>
              <a:spLocks noChangeArrowheads="1"/>
            </p:cNvSpPr>
            <p:nvPr/>
          </p:nvSpPr>
          <p:spPr bwMode="auto">
            <a:xfrm>
              <a:off x="3349881" y="3316763"/>
              <a:ext cx="228600" cy="228600"/>
            </a:xfrm>
            <a:prstGeom prst="rect">
              <a:avLst/>
            </a:prstGeom>
            <a:solidFill>
              <a:schemeClr val="bg1">
                <a:lumMod val="75000"/>
              </a:schemeClr>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35" name="Rectangle 41"/>
            <p:cNvSpPr>
              <a:spLocks noChangeArrowheads="1"/>
            </p:cNvSpPr>
            <p:nvPr/>
          </p:nvSpPr>
          <p:spPr bwMode="auto">
            <a:xfrm>
              <a:off x="3770568" y="331676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36" name="Rectangle 42"/>
            <p:cNvSpPr>
              <a:spLocks noChangeArrowheads="1"/>
            </p:cNvSpPr>
            <p:nvPr/>
          </p:nvSpPr>
          <p:spPr bwMode="auto">
            <a:xfrm>
              <a:off x="3770568" y="3316763"/>
              <a:ext cx="228600" cy="228600"/>
            </a:xfrm>
            <a:prstGeom prst="rect">
              <a:avLst/>
            </a:prstGeom>
            <a:solidFill>
              <a:schemeClr val="bg1">
                <a:lumMod val="75000"/>
              </a:schemeClr>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37" name="Rectangle 35"/>
            <p:cNvSpPr>
              <a:spLocks noChangeArrowheads="1"/>
            </p:cNvSpPr>
            <p:nvPr/>
          </p:nvSpPr>
          <p:spPr bwMode="auto">
            <a:xfrm>
              <a:off x="2505330"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38" name="Rectangle 36"/>
            <p:cNvSpPr>
              <a:spLocks noChangeArrowheads="1"/>
            </p:cNvSpPr>
            <p:nvPr/>
          </p:nvSpPr>
          <p:spPr bwMode="auto">
            <a:xfrm>
              <a:off x="2505330" y="3729093"/>
              <a:ext cx="228600" cy="228600"/>
            </a:xfrm>
            <a:prstGeom prst="rect">
              <a:avLst/>
            </a:prstGeom>
            <a:solidFill>
              <a:schemeClr val="bg1">
                <a:lumMod val="75000"/>
              </a:schemeClr>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39" name="Rectangle 37"/>
            <p:cNvSpPr>
              <a:spLocks noChangeArrowheads="1"/>
            </p:cNvSpPr>
            <p:nvPr/>
          </p:nvSpPr>
          <p:spPr bwMode="auto">
            <a:xfrm>
              <a:off x="2927605"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40" name="Rectangle 38"/>
            <p:cNvSpPr>
              <a:spLocks noChangeArrowheads="1"/>
            </p:cNvSpPr>
            <p:nvPr/>
          </p:nvSpPr>
          <p:spPr bwMode="auto">
            <a:xfrm>
              <a:off x="2927605" y="3729093"/>
              <a:ext cx="228600" cy="228600"/>
            </a:xfrm>
            <a:prstGeom prst="rect">
              <a:avLst/>
            </a:prstGeom>
            <a:solidFill>
              <a:schemeClr val="bg1">
                <a:lumMod val="75000"/>
              </a:schemeClr>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41" name="Rectangle 39"/>
            <p:cNvSpPr>
              <a:spLocks noChangeArrowheads="1"/>
            </p:cNvSpPr>
            <p:nvPr/>
          </p:nvSpPr>
          <p:spPr bwMode="auto">
            <a:xfrm>
              <a:off x="3349880"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42" name="Rectangle 40"/>
            <p:cNvSpPr>
              <a:spLocks noChangeArrowheads="1"/>
            </p:cNvSpPr>
            <p:nvPr/>
          </p:nvSpPr>
          <p:spPr bwMode="auto">
            <a:xfrm>
              <a:off x="3349880" y="3729093"/>
              <a:ext cx="228600" cy="228600"/>
            </a:xfrm>
            <a:prstGeom prst="rect">
              <a:avLst/>
            </a:prstGeom>
            <a:solidFill>
              <a:schemeClr val="bg1">
                <a:lumMod val="75000"/>
              </a:schemeClr>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43" name="Rectangle 41"/>
            <p:cNvSpPr>
              <a:spLocks noChangeArrowheads="1"/>
            </p:cNvSpPr>
            <p:nvPr/>
          </p:nvSpPr>
          <p:spPr bwMode="auto">
            <a:xfrm>
              <a:off x="3770567" y="3729093"/>
              <a:ext cx="228600" cy="22860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sp>
          <p:nvSpPr>
            <p:cNvPr id="144" name="Rectangle 42"/>
            <p:cNvSpPr>
              <a:spLocks noChangeArrowheads="1"/>
            </p:cNvSpPr>
            <p:nvPr/>
          </p:nvSpPr>
          <p:spPr bwMode="auto">
            <a:xfrm>
              <a:off x="3770567" y="3729093"/>
              <a:ext cx="228600" cy="228600"/>
            </a:xfrm>
            <a:prstGeom prst="rect">
              <a:avLst/>
            </a:prstGeom>
            <a:solidFill>
              <a:schemeClr val="bg1">
                <a:lumMod val="75000"/>
              </a:schemeClr>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29103872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731897" y="1707979"/>
            <a:ext cx="10858514" cy="1828800"/>
          </a:xfrm>
        </p:spPr>
        <p:txBody>
          <a:bodyPr anchor="t">
            <a:noAutofit/>
          </a:bodyPr>
          <a:lstStyle/>
          <a:p>
            <a:r>
              <a:rPr lang="en-US" sz="2800" b="1" dirty="0">
                <a:latin typeface="+mn-lt"/>
              </a:rPr>
              <a:t>Learn U-SQL</a:t>
            </a:r>
            <a:br>
              <a:rPr lang="en-US" sz="2800" dirty="0">
                <a:latin typeface="+mn-lt"/>
              </a:rPr>
            </a:br>
            <a:r>
              <a:rPr lang="en-US" sz="2800" dirty="0">
                <a:latin typeface="+mn-lt"/>
              </a:rPr>
              <a:t>Leverage Native U-SQL Constructs first</a:t>
            </a:r>
            <a:br>
              <a:rPr lang="en-US" sz="2800" dirty="0">
                <a:latin typeface="+mn-lt"/>
              </a:rPr>
            </a:br>
            <a:br>
              <a:rPr lang="en-US" sz="2800" dirty="0">
                <a:latin typeface="+mn-lt"/>
              </a:rPr>
            </a:br>
            <a:r>
              <a:rPr lang="en-US" sz="2800" b="1" dirty="0">
                <a:solidFill>
                  <a:prstClr val="black"/>
                </a:solidFill>
                <a:latin typeface="Segoe UI"/>
              </a:rPr>
              <a:t>Learn Query Execution</a:t>
            </a:r>
            <a:br>
              <a:rPr lang="en-US" sz="2800" dirty="0">
                <a:solidFill>
                  <a:prstClr val="black"/>
                </a:solidFill>
                <a:latin typeface="Segoe UI"/>
              </a:rPr>
            </a:br>
            <a:r>
              <a:rPr lang="en-US" sz="2800" dirty="0">
                <a:solidFill>
                  <a:prstClr val="black"/>
                </a:solidFill>
                <a:latin typeface="Segoe UI"/>
              </a:rPr>
              <a:t>Without this you will not be able to deal with performance issues</a:t>
            </a:r>
            <a:br>
              <a:rPr lang="en-US" sz="2800" dirty="0">
                <a:solidFill>
                  <a:prstClr val="black"/>
                </a:solidFill>
                <a:latin typeface="Segoe UI"/>
              </a:rPr>
            </a:br>
            <a:br>
              <a:rPr lang="en-US" sz="2800" dirty="0">
                <a:latin typeface="+mn-lt"/>
              </a:rPr>
            </a:br>
            <a:r>
              <a:rPr lang="en-US" sz="2800" b="1" dirty="0">
                <a:latin typeface="+mn-lt"/>
              </a:rPr>
              <a:t>Understand your Data</a:t>
            </a:r>
            <a:br>
              <a:rPr lang="en-US" sz="2800" dirty="0">
                <a:latin typeface="+mn-lt"/>
              </a:rPr>
            </a:br>
            <a:r>
              <a:rPr lang="en-US" sz="2800" dirty="0">
                <a:latin typeface="+mn-lt"/>
              </a:rPr>
              <a:t>Volume, Distribution, Partitioning, Growth</a:t>
            </a:r>
            <a:br>
              <a:rPr lang="en-US" sz="2800" dirty="0">
                <a:latin typeface="+mn-lt"/>
              </a:rPr>
            </a:br>
            <a:br>
              <a:rPr lang="en-US" sz="2800" dirty="0">
                <a:latin typeface="+mn-lt"/>
              </a:rPr>
            </a:br>
            <a:r>
              <a:rPr lang="en-US" sz="2800" b="1" dirty="0">
                <a:latin typeface="+mn-lt"/>
              </a:rPr>
              <a:t>UDOs are Evil </a:t>
            </a:r>
            <a:r>
              <a:rPr lang="en-US" sz="2800" b="1" dirty="0">
                <a:latin typeface="+mn-lt"/>
                <a:sym typeface="Wingdings" panose="05000000000000000000" pitchFamily="2" charset="2"/>
              </a:rPr>
              <a:t></a:t>
            </a:r>
            <a:br>
              <a:rPr lang="en-US" sz="2800" dirty="0">
                <a:latin typeface="+mn-lt"/>
              </a:rPr>
            </a:br>
            <a:r>
              <a:rPr lang="en-US" sz="2800" dirty="0">
                <a:latin typeface="+mn-lt"/>
              </a:rPr>
              <a:t>Can’t optimize UDOs like pure U-SQL code.</a:t>
            </a:r>
            <a:br>
              <a:rPr lang="en-US" sz="2800" dirty="0">
                <a:latin typeface="+mn-lt"/>
              </a:rPr>
            </a:br>
            <a:br>
              <a:rPr lang="en-US" sz="2800" dirty="0">
                <a:latin typeface="+mn-lt"/>
              </a:rPr>
            </a:br>
            <a:br>
              <a:rPr lang="en-US" sz="2800" dirty="0">
                <a:latin typeface="+mn-lt"/>
              </a:rPr>
            </a:br>
            <a:endParaRPr lang="en-US" sz="2800" dirty="0">
              <a:latin typeface="+mn-lt"/>
            </a:endParaRPr>
          </a:p>
        </p:txBody>
      </p:sp>
      <p:sp>
        <p:nvSpPr>
          <p:cNvPr id="9" name="Title 1"/>
          <p:cNvSpPr txBox="1">
            <a:spLocks/>
          </p:cNvSpPr>
          <p:nvPr/>
        </p:nvSpPr>
        <p:spPr>
          <a:xfrm>
            <a:off x="194320" y="194292"/>
            <a:ext cx="12047836" cy="1513687"/>
          </a:xfrm>
          <a:prstGeom prst="rect">
            <a:avLst/>
          </a:prstGeom>
        </p:spPr>
        <p:txBody>
          <a:bodyPr>
            <a:norm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algn="ctr">
              <a:defRPr/>
            </a:pPr>
            <a:r>
              <a:rPr lang="en-US" sz="5099" dirty="0"/>
              <a:t>High Level Performance Advice</a:t>
            </a:r>
            <a:endParaRPr lang="en-US" sz="5099" u="sng" dirty="0"/>
          </a:p>
        </p:txBody>
      </p:sp>
    </p:spTree>
    <p:extLst>
      <p:ext uri="{BB962C8B-B14F-4D97-AF65-F5344CB8AC3E}">
        <p14:creationId xmlns:p14="http://schemas.microsoft.com/office/powerpoint/2010/main" val="32260227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731897" y="1707979"/>
            <a:ext cx="10858514" cy="1828800"/>
          </a:xfrm>
        </p:spPr>
        <p:txBody>
          <a:bodyPr anchor="t">
            <a:noAutofit/>
          </a:bodyPr>
          <a:lstStyle/>
          <a:p>
            <a:r>
              <a:rPr lang="en-US" sz="2800" b="1" dirty="0">
                <a:latin typeface="+mn-lt"/>
              </a:rPr>
              <a:t>We’ve baked in several key diagnostics tools into Visual Studio</a:t>
            </a:r>
            <a:br>
              <a:rPr lang="en-US" sz="2800" b="1" dirty="0">
                <a:latin typeface="+mn-lt"/>
              </a:rPr>
            </a:br>
            <a:br>
              <a:rPr lang="en-US" sz="2800" b="1" dirty="0">
                <a:latin typeface="+mn-lt"/>
              </a:rPr>
            </a:br>
            <a:r>
              <a:rPr lang="en-US" sz="2800" b="1" dirty="0">
                <a:latin typeface="+mn-lt"/>
              </a:rPr>
              <a:t>Always look at these if you are interested in Performance</a:t>
            </a:r>
            <a:endParaRPr lang="en-US" sz="2800" dirty="0">
              <a:latin typeface="+mn-lt"/>
            </a:endParaRPr>
          </a:p>
        </p:txBody>
      </p:sp>
      <p:sp>
        <p:nvSpPr>
          <p:cNvPr id="9" name="Title 1"/>
          <p:cNvSpPr txBox="1">
            <a:spLocks/>
          </p:cNvSpPr>
          <p:nvPr/>
        </p:nvSpPr>
        <p:spPr>
          <a:xfrm>
            <a:off x="194320" y="194292"/>
            <a:ext cx="12047836" cy="1513687"/>
          </a:xfrm>
          <a:prstGeom prst="rect">
            <a:avLst/>
          </a:prstGeom>
        </p:spPr>
        <p:txBody>
          <a:bodyPr>
            <a:norm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algn="ctr">
              <a:defRPr/>
            </a:pPr>
            <a:r>
              <a:rPr lang="en-US" sz="5099" dirty="0"/>
              <a:t>Job Diagnostics</a:t>
            </a:r>
            <a:endParaRPr lang="en-US" sz="5099" u="sng" dirty="0"/>
          </a:p>
        </p:txBody>
      </p:sp>
    </p:spTree>
    <p:extLst>
      <p:ext uri="{BB962C8B-B14F-4D97-AF65-F5344CB8AC3E}">
        <p14:creationId xmlns:p14="http://schemas.microsoft.com/office/powerpoint/2010/main" val="22532455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DEMO</a:t>
            </a:r>
          </a:p>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Job Diagnostics</a:t>
            </a:r>
          </a:p>
          <a:p>
            <a:pPr marL="0" marR="0" lvl="0" indent="0" algn="ctr" defTabSz="777149" rtl="0" eaLnBrk="1" fontAlgn="auto" latinLnBrk="0" hangingPunct="1">
              <a:lnSpc>
                <a:spcPct val="90000"/>
              </a:lnSpc>
              <a:spcBef>
                <a:spcPct val="0"/>
              </a:spcBef>
              <a:spcAft>
                <a:spcPts val="0"/>
              </a:spcAft>
              <a:buClrTx/>
              <a:buSzTx/>
              <a:buFontTx/>
              <a:buNone/>
              <a:tabLst/>
              <a:defRPr/>
            </a:pPr>
            <a:r>
              <a:rPr lang="en-US" sz="5609" dirty="0">
                <a:solidFill>
                  <a:schemeClr val="bg1"/>
                </a:solidFill>
              </a:rPr>
              <a:t>Resource Modeler</a:t>
            </a:r>
            <a:endParaRPr kumimoji="0" lang="en-US" sz="5609" b="0" i="0" u="none" strike="noStrike" kern="1200" cap="none" spc="0" normalizeH="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6072236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194320" y="194292"/>
            <a:ext cx="12047836" cy="1513687"/>
          </a:xfrm>
          <a:prstGeom prst="rect">
            <a:avLst/>
          </a:prstGeom>
        </p:spPr>
        <p:txBody>
          <a:bodyPr>
            <a:norm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algn="ctr">
              <a:defRPr/>
            </a:pPr>
            <a:r>
              <a:rPr lang="en-US" sz="5099" dirty="0">
                <a:solidFill>
                  <a:schemeClr val="bg1"/>
                </a:solidFill>
              </a:rPr>
              <a:t>Job Diagnostics (before Profile load)</a:t>
            </a:r>
            <a:endParaRPr lang="en-US" sz="5099" u="sng" dirty="0">
              <a:solidFill>
                <a:schemeClr val="bg1"/>
              </a:solidFill>
            </a:endParaRPr>
          </a:p>
        </p:txBody>
      </p:sp>
      <p:pic>
        <p:nvPicPr>
          <p:cNvPr id="2" name="Picture 1"/>
          <p:cNvPicPr>
            <a:picLocks noChangeAspect="1"/>
          </p:cNvPicPr>
          <p:nvPr/>
        </p:nvPicPr>
        <p:blipFill>
          <a:blip r:embed="rId2"/>
          <a:stretch>
            <a:fillRect/>
          </a:stretch>
        </p:blipFill>
        <p:spPr>
          <a:xfrm>
            <a:off x="-31994" y="1707979"/>
            <a:ext cx="12630168" cy="5276821"/>
          </a:xfrm>
          <a:prstGeom prst="rect">
            <a:avLst/>
          </a:prstGeom>
        </p:spPr>
      </p:pic>
      <p:sp>
        <p:nvSpPr>
          <p:cNvPr id="6" name="Rectangle 5"/>
          <p:cNvSpPr/>
          <p:nvPr/>
        </p:nvSpPr>
        <p:spPr>
          <a:xfrm>
            <a:off x="1097653" y="3771579"/>
            <a:ext cx="3156533" cy="31643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437606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194320" y="194292"/>
            <a:ext cx="12047836" cy="1513687"/>
          </a:xfrm>
          <a:prstGeom prst="rect">
            <a:avLst/>
          </a:prstGeom>
        </p:spPr>
        <p:txBody>
          <a:bodyPr>
            <a:normAutofit/>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pPr algn="ctr">
              <a:defRPr/>
            </a:pPr>
            <a:r>
              <a:rPr lang="en-US" sz="5099" dirty="0">
                <a:solidFill>
                  <a:schemeClr val="bg1"/>
                </a:solidFill>
              </a:rPr>
              <a:t>Job Diagnostics (after profile load)</a:t>
            </a:r>
            <a:endParaRPr lang="en-US" sz="5099" u="sng" dirty="0">
              <a:solidFill>
                <a:schemeClr val="bg1"/>
              </a:solidFill>
            </a:endParaRPr>
          </a:p>
        </p:txBody>
      </p:sp>
      <p:pic>
        <p:nvPicPr>
          <p:cNvPr id="3" name="Picture 2"/>
          <p:cNvPicPr>
            <a:picLocks noChangeAspect="1"/>
          </p:cNvPicPr>
          <p:nvPr/>
        </p:nvPicPr>
        <p:blipFill>
          <a:blip r:embed="rId2"/>
          <a:stretch>
            <a:fillRect/>
          </a:stretch>
        </p:blipFill>
        <p:spPr>
          <a:xfrm>
            <a:off x="-1" y="1851360"/>
            <a:ext cx="12444303" cy="5143165"/>
          </a:xfrm>
          <a:prstGeom prst="rect">
            <a:avLst/>
          </a:prstGeom>
        </p:spPr>
      </p:pic>
    </p:spTree>
    <p:extLst>
      <p:ext uri="{BB962C8B-B14F-4D97-AF65-F5344CB8AC3E}">
        <p14:creationId xmlns:p14="http://schemas.microsoft.com/office/powerpoint/2010/main" val="12232397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Understanding your Data</a:t>
            </a:r>
          </a:p>
          <a:p>
            <a:pPr marL="0" marR="0" lvl="0" indent="0" algn="ctr" defTabSz="777149" rtl="0" eaLnBrk="1" fontAlgn="auto" latinLnBrk="0" hangingPunct="1">
              <a:lnSpc>
                <a:spcPct val="90000"/>
              </a:lnSpc>
              <a:spcBef>
                <a:spcPct val="0"/>
              </a:spcBef>
              <a:spcAft>
                <a:spcPts val="0"/>
              </a:spcAft>
              <a:buClrTx/>
              <a:buSzTx/>
              <a:buFontTx/>
              <a:buNone/>
              <a:tabLst/>
              <a:defRPr/>
            </a:pPr>
            <a:r>
              <a:rPr lang="en-US" sz="5609" dirty="0">
                <a:solidFill>
                  <a:schemeClr val="bg1"/>
                </a:solidFill>
              </a:rPr>
              <a:t>Partitioning &amp; Distribution</a:t>
            </a:r>
            <a:endParaRPr kumimoji="0" lang="en-US" sz="5609" b="0" i="0" u="none" strike="noStrike" kern="1200" cap="none" spc="0" normalizeH="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4150157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 y="295275"/>
            <a:ext cx="5246775" cy="1725613"/>
          </a:xfrm>
        </p:spPr>
        <p:txBody>
          <a:bodyPr>
            <a:normAutofit fontScale="90000"/>
          </a:bodyPr>
          <a:lstStyle/>
          <a:p>
            <a:r>
              <a:rPr lang="en-US" dirty="0"/>
              <a:t>U-SQL Table Partitioning &amp; Distribution</a:t>
            </a:r>
          </a:p>
        </p:txBody>
      </p:sp>
      <p:sp>
        <p:nvSpPr>
          <p:cNvPr id="15" name="Rectangle 14"/>
          <p:cNvSpPr/>
          <p:nvPr/>
        </p:nvSpPr>
        <p:spPr>
          <a:xfrm>
            <a:off x="5246775" y="488622"/>
            <a:ext cx="6800233" cy="3397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36" name="Flowchart: Magnetic Disk 35"/>
          <p:cNvSpPr/>
          <p:nvPr/>
        </p:nvSpPr>
        <p:spPr>
          <a:xfrm>
            <a:off x="5646699" y="6105801"/>
            <a:ext cx="1554339" cy="305846"/>
          </a:xfrm>
          <a:prstGeom prst="flowChartMagneticDisk">
            <a:avLst/>
          </a:prstGeom>
          <a:solidFill>
            <a:srgbClr val="E74B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2" name="Flowchart: Magnetic Disk 61"/>
          <p:cNvSpPr/>
          <p:nvPr/>
        </p:nvSpPr>
        <p:spPr>
          <a:xfrm>
            <a:off x="5646699" y="5911508"/>
            <a:ext cx="1554339" cy="305846"/>
          </a:xfrm>
          <a:prstGeom prst="flowChartMagneticDisk">
            <a:avLst/>
          </a:prstGeom>
          <a:solidFill>
            <a:srgbClr val="E74B3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3" name="Flowchart: Magnetic Disk 62"/>
          <p:cNvSpPr/>
          <p:nvPr/>
        </p:nvSpPr>
        <p:spPr>
          <a:xfrm>
            <a:off x="5646699" y="5717215"/>
            <a:ext cx="1554339" cy="30584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4" name="Flowchart: Magnetic Disk 63"/>
          <p:cNvSpPr/>
          <p:nvPr/>
        </p:nvSpPr>
        <p:spPr>
          <a:xfrm>
            <a:off x="5646699" y="5522922"/>
            <a:ext cx="1554339" cy="305846"/>
          </a:xfrm>
          <a:prstGeom prst="flowChartMagneticDisk">
            <a:avLst/>
          </a:prstGeom>
          <a:solidFill>
            <a:srgbClr val="FFC0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5" name="Flowchart: Magnetic Disk 64"/>
          <p:cNvSpPr/>
          <p:nvPr/>
        </p:nvSpPr>
        <p:spPr>
          <a:xfrm>
            <a:off x="5646699" y="5328628"/>
            <a:ext cx="1554339" cy="305846"/>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6" name="Flowchart: Magnetic Disk 65"/>
          <p:cNvSpPr/>
          <p:nvPr/>
        </p:nvSpPr>
        <p:spPr>
          <a:xfrm>
            <a:off x="5646699" y="5134335"/>
            <a:ext cx="1554339" cy="305846"/>
          </a:xfrm>
          <a:prstGeom prst="flowChartMagneticDisk">
            <a:avLst/>
          </a:prstGeom>
          <a:solidFill>
            <a:srgbClr val="92D05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7" name="Flowchart: Magnetic Disk 66"/>
          <p:cNvSpPr/>
          <p:nvPr/>
        </p:nvSpPr>
        <p:spPr>
          <a:xfrm>
            <a:off x="5646699" y="4940042"/>
            <a:ext cx="1554339" cy="305846"/>
          </a:xfrm>
          <a:prstGeom prst="flowChartMagneticDisk">
            <a:avLst/>
          </a:prstGeom>
          <a:solidFill>
            <a:srgbClr val="92D05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8" name="Flowchart: Magnetic Disk 67"/>
          <p:cNvSpPr/>
          <p:nvPr/>
        </p:nvSpPr>
        <p:spPr>
          <a:xfrm>
            <a:off x="7824413" y="6105801"/>
            <a:ext cx="1554339" cy="305846"/>
          </a:xfrm>
          <a:prstGeom prst="flowChartMagneticDisk">
            <a:avLst/>
          </a:prstGeom>
          <a:solidFill>
            <a:srgbClr val="DA80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9" name="Flowchart: Magnetic Disk 68"/>
          <p:cNvSpPr/>
          <p:nvPr/>
        </p:nvSpPr>
        <p:spPr>
          <a:xfrm>
            <a:off x="7824413" y="5911508"/>
            <a:ext cx="1554339" cy="305846"/>
          </a:xfrm>
          <a:prstGeom prst="flowChartMagneticDisk">
            <a:avLst/>
          </a:prstGeom>
          <a:solidFill>
            <a:srgbClr val="DA80C5"/>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0" name="Flowchart: Magnetic Disk 69"/>
          <p:cNvSpPr/>
          <p:nvPr/>
        </p:nvSpPr>
        <p:spPr>
          <a:xfrm>
            <a:off x="7824413" y="5717215"/>
            <a:ext cx="1554339" cy="305846"/>
          </a:xfrm>
          <a:prstGeom prst="flowChartMagneticDisk">
            <a:avLst/>
          </a:prstGeom>
          <a:solidFill>
            <a:srgbClr val="DA80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1" name="Flowchart: Magnetic Disk 70"/>
          <p:cNvSpPr/>
          <p:nvPr/>
        </p:nvSpPr>
        <p:spPr>
          <a:xfrm>
            <a:off x="7824413" y="5522922"/>
            <a:ext cx="1554339" cy="305846"/>
          </a:xfrm>
          <a:prstGeom prst="flowChartMagneticDisk">
            <a:avLst/>
          </a:prstGeom>
          <a:solidFill>
            <a:srgbClr val="E74B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2" name="Flowchart: Magnetic Disk 71"/>
          <p:cNvSpPr/>
          <p:nvPr/>
        </p:nvSpPr>
        <p:spPr>
          <a:xfrm>
            <a:off x="7824413" y="5328628"/>
            <a:ext cx="1554339" cy="305846"/>
          </a:xfrm>
          <a:prstGeom prst="flowChartMagneticDisk">
            <a:avLst/>
          </a:prstGeom>
          <a:solidFill>
            <a:srgbClr val="FFC0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3" name="Flowchart: Magnetic Disk 72"/>
          <p:cNvSpPr/>
          <p:nvPr/>
        </p:nvSpPr>
        <p:spPr>
          <a:xfrm>
            <a:off x="7824413" y="5134335"/>
            <a:ext cx="1554339" cy="30584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4" name="Flowchart: Magnetic Disk 73"/>
          <p:cNvSpPr/>
          <p:nvPr/>
        </p:nvSpPr>
        <p:spPr>
          <a:xfrm>
            <a:off x="7824413" y="4940042"/>
            <a:ext cx="1554339" cy="305846"/>
          </a:xfrm>
          <a:prstGeom prst="flowChartMagneticDisk">
            <a:avLst/>
          </a:prstGeom>
          <a:solidFill>
            <a:srgbClr val="92D05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6" name="Oval 75"/>
          <p:cNvSpPr/>
          <p:nvPr/>
        </p:nvSpPr>
        <p:spPr>
          <a:xfrm>
            <a:off x="5634792" y="4927595"/>
            <a:ext cx="1554339" cy="11961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7" name="Oval 76"/>
          <p:cNvSpPr/>
          <p:nvPr/>
        </p:nvSpPr>
        <p:spPr>
          <a:xfrm>
            <a:off x="7824413" y="4927595"/>
            <a:ext cx="1554339" cy="11961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8" name="Down Arrow 77"/>
          <p:cNvSpPr/>
          <p:nvPr/>
        </p:nvSpPr>
        <p:spPr>
          <a:xfrm>
            <a:off x="6229576" y="4030741"/>
            <a:ext cx="388585" cy="38858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79" name="Rectangle 78"/>
          <p:cNvSpPr/>
          <p:nvPr/>
        </p:nvSpPr>
        <p:spPr>
          <a:xfrm>
            <a:off x="5246775" y="4746945"/>
            <a:ext cx="6800233" cy="2183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0" name="Down Arrow 79"/>
          <p:cNvSpPr/>
          <p:nvPr/>
        </p:nvSpPr>
        <p:spPr>
          <a:xfrm>
            <a:off x="8452599" y="4033066"/>
            <a:ext cx="388585" cy="38858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1" name="Down Arrow 80"/>
          <p:cNvSpPr/>
          <p:nvPr/>
        </p:nvSpPr>
        <p:spPr>
          <a:xfrm>
            <a:off x="10675622" y="4035391"/>
            <a:ext cx="388585" cy="38858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2" name="TextBox 81"/>
          <p:cNvSpPr txBox="1"/>
          <p:nvPr/>
        </p:nvSpPr>
        <p:spPr>
          <a:xfrm>
            <a:off x="5206398" y="4439620"/>
            <a:ext cx="2977097" cy="3277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30" b="0" i="0" u="none" strike="noStrike" kern="0" cap="none" spc="0" normalizeH="0" baseline="0" noProof="0" dirty="0">
                <a:ln>
                  <a:noFill/>
                </a:ln>
                <a:solidFill>
                  <a:sysClr val="windowText" lastClr="000000"/>
                </a:solidFill>
                <a:effectLst/>
                <a:uLnTx/>
                <a:uFillTx/>
                <a:latin typeface="Consolas" panose="020B0609020204030204" pitchFamily="49" charset="0"/>
              </a:rPr>
              <a:t>/catalog/…/tables/</a:t>
            </a:r>
            <a:r>
              <a:rPr kumimoji="0" lang="en-US" sz="1530" b="0" i="1" u="none" strike="noStrike" kern="0" cap="none" spc="0" normalizeH="0" baseline="0" noProof="0" dirty="0" err="1">
                <a:ln>
                  <a:noFill/>
                </a:ln>
                <a:solidFill>
                  <a:sysClr val="windowText" lastClr="000000"/>
                </a:solidFill>
                <a:effectLst/>
                <a:uLnTx/>
                <a:uFillTx/>
                <a:latin typeface="Consolas" panose="020B0609020204030204" pitchFamily="49" charset="0"/>
              </a:rPr>
              <a:t>Guid</a:t>
            </a:r>
            <a:r>
              <a:rPr kumimoji="0" lang="en-US" sz="1530" b="0" i="0" u="none" strike="noStrike" kern="0" cap="none" spc="0" normalizeH="0" baseline="0" noProof="0" dirty="0">
                <a:ln>
                  <a:noFill/>
                </a:ln>
                <a:solidFill>
                  <a:sysClr val="windowText" lastClr="000000"/>
                </a:solidFill>
                <a:effectLst/>
                <a:uLnTx/>
                <a:uFillTx/>
                <a:latin typeface="Consolas" panose="020B0609020204030204" pitchFamily="49" charset="0"/>
              </a:rPr>
              <a:t>(T)/</a:t>
            </a:r>
          </a:p>
        </p:txBody>
      </p:sp>
      <p:sp>
        <p:nvSpPr>
          <p:cNvPr id="83" name="TextBox 82"/>
          <p:cNvSpPr txBox="1"/>
          <p:nvPr/>
        </p:nvSpPr>
        <p:spPr>
          <a:xfrm>
            <a:off x="5803344" y="6545993"/>
            <a:ext cx="1145570" cy="3016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60" b="0" i="1" u="none" strike="noStrike" kern="0" cap="none" spc="0" normalizeH="0" baseline="0" noProof="0" dirty="0" err="1">
                <a:ln>
                  <a:noFill/>
                </a:ln>
                <a:solidFill>
                  <a:sysClr val="windowText" lastClr="000000"/>
                </a:solidFill>
                <a:effectLst/>
                <a:uLnTx/>
                <a:uFillTx/>
              </a:rPr>
              <a:t>Guid</a:t>
            </a:r>
            <a:r>
              <a:rPr kumimoji="0" lang="en-US" sz="1360" b="0" i="0" u="none" strike="noStrike" kern="0" cap="none" spc="0" normalizeH="0" baseline="0" noProof="0" dirty="0">
                <a:ln>
                  <a:noFill/>
                </a:ln>
                <a:solidFill>
                  <a:sysClr val="windowText" lastClr="000000"/>
                </a:solidFill>
                <a:effectLst/>
                <a:uLnTx/>
                <a:uFillTx/>
              </a:rPr>
              <a:t>(T.p1).</a:t>
            </a:r>
            <a:r>
              <a:rPr kumimoji="0" lang="en-US" sz="1360" b="0" i="0" u="none" strike="noStrike" kern="0" cap="none" spc="0" normalizeH="0" baseline="0" noProof="0" dirty="0" err="1">
                <a:ln>
                  <a:noFill/>
                </a:ln>
                <a:solidFill>
                  <a:sysClr val="windowText" lastClr="000000"/>
                </a:solidFill>
                <a:effectLst/>
                <a:uLnTx/>
                <a:uFillTx/>
              </a:rPr>
              <a:t>ss</a:t>
            </a:r>
            <a:endParaRPr kumimoji="0" lang="en-US" sz="1360" b="0" i="0" u="none" strike="noStrike" kern="0" cap="none" spc="0" normalizeH="0" baseline="0" noProof="0" dirty="0">
              <a:ln>
                <a:noFill/>
              </a:ln>
              <a:solidFill>
                <a:sysClr val="windowText" lastClr="000000"/>
              </a:solidFill>
              <a:effectLst/>
              <a:uLnTx/>
              <a:uFillTx/>
            </a:endParaRPr>
          </a:p>
        </p:txBody>
      </p:sp>
      <p:sp>
        <p:nvSpPr>
          <p:cNvPr id="84" name="TextBox 83"/>
          <p:cNvSpPr txBox="1"/>
          <p:nvPr/>
        </p:nvSpPr>
        <p:spPr>
          <a:xfrm>
            <a:off x="8034350" y="6540634"/>
            <a:ext cx="1145570" cy="3016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60" b="0" i="1" u="none" strike="noStrike" kern="0" cap="none" spc="0" normalizeH="0" baseline="0" noProof="0" dirty="0" err="1">
                <a:ln>
                  <a:noFill/>
                </a:ln>
                <a:solidFill>
                  <a:sysClr val="windowText" lastClr="000000"/>
                </a:solidFill>
                <a:effectLst/>
                <a:uLnTx/>
                <a:uFillTx/>
              </a:rPr>
              <a:t>Guid</a:t>
            </a:r>
            <a:r>
              <a:rPr kumimoji="0" lang="en-US" sz="1360" b="0" i="0" u="none" strike="noStrike" kern="0" cap="none" spc="0" normalizeH="0" baseline="0" noProof="0" dirty="0">
                <a:ln>
                  <a:noFill/>
                </a:ln>
                <a:solidFill>
                  <a:sysClr val="windowText" lastClr="000000"/>
                </a:solidFill>
                <a:effectLst/>
                <a:uLnTx/>
                <a:uFillTx/>
              </a:rPr>
              <a:t>(T.p2).</a:t>
            </a:r>
            <a:r>
              <a:rPr kumimoji="0" lang="en-US" sz="1360" b="0" i="0" u="none" strike="noStrike" kern="0" cap="none" spc="0" normalizeH="0" baseline="0" noProof="0" dirty="0" err="1">
                <a:ln>
                  <a:noFill/>
                </a:ln>
                <a:solidFill>
                  <a:sysClr val="windowText" lastClr="000000"/>
                </a:solidFill>
                <a:effectLst/>
                <a:uLnTx/>
                <a:uFillTx/>
              </a:rPr>
              <a:t>ss</a:t>
            </a:r>
            <a:endParaRPr kumimoji="0" lang="en-US" sz="1360" b="0" i="0" u="none" strike="noStrike" kern="0" cap="none" spc="0" normalizeH="0" baseline="0" noProof="0" dirty="0">
              <a:ln>
                <a:noFill/>
              </a:ln>
              <a:solidFill>
                <a:sysClr val="windowText" lastClr="000000"/>
              </a:solidFill>
              <a:effectLst/>
              <a:uLnTx/>
              <a:uFillTx/>
            </a:endParaRPr>
          </a:p>
        </p:txBody>
      </p:sp>
      <p:sp>
        <p:nvSpPr>
          <p:cNvPr id="85" name="Flowchart: Magnetic Disk 84"/>
          <p:cNvSpPr/>
          <p:nvPr/>
        </p:nvSpPr>
        <p:spPr>
          <a:xfrm>
            <a:off x="10079107" y="6100533"/>
            <a:ext cx="1554339" cy="30584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6" name="Flowchart: Magnetic Disk 85"/>
          <p:cNvSpPr/>
          <p:nvPr/>
        </p:nvSpPr>
        <p:spPr>
          <a:xfrm>
            <a:off x="10079107" y="5906239"/>
            <a:ext cx="1554339" cy="305846"/>
          </a:xfrm>
          <a:prstGeom prst="flowChartMagneticDisk">
            <a:avLst/>
          </a:prstGeom>
          <a:solidFill>
            <a:srgbClr val="FFC0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89" name="Flowchart: Magnetic Disk 88"/>
          <p:cNvSpPr/>
          <p:nvPr/>
        </p:nvSpPr>
        <p:spPr>
          <a:xfrm>
            <a:off x="10079107" y="5717216"/>
            <a:ext cx="1554339" cy="305846"/>
          </a:xfrm>
          <a:prstGeom prst="flowChartMagneticDisk">
            <a:avLst/>
          </a:prstGeom>
          <a:solidFill>
            <a:srgbClr val="FFC0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0" name="Flowchart: Magnetic Disk 89"/>
          <p:cNvSpPr/>
          <p:nvPr/>
        </p:nvSpPr>
        <p:spPr>
          <a:xfrm>
            <a:off x="10079107" y="5522923"/>
            <a:ext cx="1554339" cy="30584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1" name="Flowchart: Magnetic Disk 90"/>
          <p:cNvSpPr/>
          <p:nvPr/>
        </p:nvSpPr>
        <p:spPr>
          <a:xfrm>
            <a:off x="10079107" y="5328630"/>
            <a:ext cx="1554339" cy="305846"/>
          </a:xfrm>
          <a:prstGeom prst="flowChartMagneticDisk">
            <a:avLst/>
          </a:prstGeom>
          <a:solidFill>
            <a:srgbClr val="92D05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2" name="Oval 91"/>
          <p:cNvSpPr/>
          <p:nvPr/>
        </p:nvSpPr>
        <p:spPr>
          <a:xfrm>
            <a:off x="10079107" y="5316183"/>
            <a:ext cx="1554339" cy="11961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93" name="TextBox 92"/>
          <p:cNvSpPr txBox="1"/>
          <p:nvPr/>
        </p:nvSpPr>
        <p:spPr>
          <a:xfrm>
            <a:off x="10289043" y="6535366"/>
            <a:ext cx="1145570" cy="3016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60" b="0" i="1" u="none" strike="noStrike" kern="0" cap="none" spc="0" normalizeH="0" baseline="0" noProof="0" dirty="0" err="1">
                <a:ln>
                  <a:noFill/>
                </a:ln>
                <a:solidFill>
                  <a:sysClr val="windowText" lastClr="000000"/>
                </a:solidFill>
                <a:effectLst/>
                <a:uLnTx/>
                <a:uFillTx/>
              </a:rPr>
              <a:t>Guid</a:t>
            </a:r>
            <a:r>
              <a:rPr kumimoji="0" lang="en-US" sz="1360" b="0" i="0" u="none" strike="noStrike" kern="0" cap="none" spc="0" normalizeH="0" baseline="0" noProof="0" dirty="0">
                <a:ln>
                  <a:noFill/>
                </a:ln>
                <a:solidFill>
                  <a:sysClr val="windowText" lastClr="000000"/>
                </a:solidFill>
                <a:effectLst/>
                <a:uLnTx/>
                <a:uFillTx/>
              </a:rPr>
              <a:t>(T.p3).</a:t>
            </a:r>
            <a:r>
              <a:rPr kumimoji="0" lang="en-US" sz="1360" b="0" i="0" u="none" strike="noStrike" kern="0" cap="none" spc="0" normalizeH="0" baseline="0" noProof="0" dirty="0" err="1">
                <a:ln>
                  <a:noFill/>
                </a:ln>
                <a:solidFill>
                  <a:sysClr val="windowText" lastClr="000000"/>
                </a:solidFill>
                <a:effectLst/>
                <a:uLnTx/>
                <a:uFillTx/>
              </a:rPr>
              <a:t>ss</a:t>
            </a:r>
            <a:endParaRPr kumimoji="0" lang="en-US" sz="1360" b="0" i="0" u="none" strike="noStrike" kern="0" cap="none" spc="0" normalizeH="0" baseline="0" noProof="0" dirty="0">
              <a:ln>
                <a:noFill/>
              </a:ln>
              <a:solidFill>
                <a:sysClr val="windowText" lastClr="000000"/>
              </a:solidFill>
              <a:effectLst/>
              <a:uLnTx/>
              <a:uFillTx/>
            </a:endParaRPr>
          </a:p>
        </p:txBody>
      </p:sp>
      <p:sp>
        <p:nvSpPr>
          <p:cNvPr id="2" name="Rectangle 1"/>
          <p:cNvSpPr/>
          <p:nvPr/>
        </p:nvSpPr>
        <p:spPr>
          <a:xfrm>
            <a:off x="226857" y="2507642"/>
            <a:ext cx="4719487" cy="203132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TABLE 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INDEX </a:t>
            </a:r>
            <a:r>
              <a:rPr kumimoji="0" lang="en-US" sz="1800" b="0" i="0" u="none" strike="noStrike" kern="0" cap="none" spc="0" normalizeH="0" baseline="0" noProof="0" dirty="0" err="1">
                <a:ln>
                  <a:noFill/>
                </a:ln>
                <a:solidFill>
                  <a:sysClr val="windowText" lastClr="000000"/>
                </a:solidFill>
                <a:effectLst/>
                <a:uLnTx/>
                <a:uFillTx/>
                <a:latin typeface="Consolas" panose="020B0609020204030204" pitchFamily="49" charset="0"/>
              </a:rPr>
              <a:t>i</a:t>
            </a:r>
            <a:endPar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  CLUSTERED BY (id)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  PARTITIONED BY (date)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  DISTRIBUTED BY HASH (key) INTO 4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rPr>
              <a:t>)</a:t>
            </a:r>
          </a:p>
        </p:txBody>
      </p:sp>
      <p:sp>
        <p:nvSpPr>
          <p:cNvPr id="3" name="Rectangle 2"/>
          <p:cNvSpPr/>
          <p:nvPr/>
        </p:nvSpPr>
        <p:spPr>
          <a:xfrm>
            <a:off x="9813130" y="254705"/>
            <a:ext cx="2233878" cy="3354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LOGICAL</a:t>
            </a:r>
          </a:p>
        </p:txBody>
      </p:sp>
      <p:sp>
        <p:nvSpPr>
          <p:cNvPr id="87" name="Rectangle 86"/>
          <p:cNvSpPr/>
          <p:nvPr/>
        </p:nvSpPr>
        <p:spPr>
          <a:xfrm>
            <a:off x="9813130" y="4539228"/>
            <a:ext cx="2233878" cy="3354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PHYSICAL</a:t>
            </a:r>
          </a:p>
        </p:txBody>
      </p:sp>
      <p:graphicFrame>
        <p:nvGraphicFramePr>
          <p:cNvPr id="5" name="Table 4"/>
          <p:cNvGraphicFramePr>
            <a:graphicFrameLocks noGrp="1"/>
          </p:cNvGraphicFramePr>
          <p:nvPr>
            <p:extLst/>
          </p:nvPr>
        </p:nvGraphicFramePr>
        <p:xfrm>
          <a:off x="6333275" y="980740"/>
          <a:ext cx="4912304" cy="2590800"/>
        </p:xfrm>
        <a:graphic>
          <a:graphicData uri="http://schemas.openxmlformats.org/drawingml/2006/table">
            <a:tbl>
              <a:tblPr firstRow="1" bandRow="1">
                <a:tableStyleId>{5940675A-B579-460E-94D1-54222C63F5DA}</a:tableStyleId>
              </a:tblPr>
              <a:tblGrid>
                <a:gridCol w="731512">
                  <a:extLst>
                    <a:ext uri="{9D8B030D-6E8A-4147-A177-3AD203B41FA5}">
                      <a16:colId xmlns:a16="http://schemas.microsoft.com/office/drawing/2014/main" val="3503995590"/>
                    </a:ext>
                  </a:extLst>
                </a:gridCol>
                <a:gridCol w="557784">
                  <a:extLst>
                    <a:ext uri="{9D8B030D-6E8A-4147-A177-3AD203B41FA5}">
                      <a16:colId xmlns:a16="http://schemas.microsoft.com/office/drawing/2014/main" val="3960219879"/>
                    </a:ext>
                  </a:extLst>
                </a:gridCol>
                <a:gridCol w="553962">
                  <a:extLst>
                    <a:ext uri="{9D8B030D-6E8A-4147-A177-3AD203B41FA5}">
                      <a16:colId xmlns:a16="http://schemas.microsoft.com/office/drawing/2014/main" val="7265006"/>
                    </a:ext>
                  </a:extLst>
                </a:gridCol>
                <a:gridCol w="703580">
                  <a:extLst>
                    <a:ext uri="{9D8B030D-6E8A-4147-A177-3AD203B41FA5}">
                      <a16:colId xmlns:a16="http://schemas.microsoft.com/office/drawing/2014/main" val="3140579107"/>
                    </a:ext>
                  </a:extLst>
                </a:gridCol>
                <a:gridCol w="553962">
                  <a:extLst>
                    <a:ext uri="{9D8B030D-6E8A-4147-A177-3AD203B41FA5}">
                      <a16:colId xmlns:a16="http://schemas.microsoft.com/office/drawing/2014/main" val="1650814382"/>
                    </a:ext>
                  </a:extLst>
                </a:gridCol>
                <a:gridCol w="553962">
                  <a:extLst>
                    <a:ext uri="{9D8B030D-6E8A-4147-A177-3AD203B41FA5}">
                      <a16:colId xmlns:a16="http://schemas.microsoft.com/office/drawing/2014/main" val="1649420013"/>
                    </a:ext>
                  </a:extLst>
                </a:gridCol>
                <a:gridCol w="703580">
                  <a:extLst>
                    <a:ext uri="{9D8B030D-6E8A-4147-A177-3AD203B41FA5}">
                      <a16:colId xmlns:a16="http://schemas.microsoft.com/office/drawing/2014/main" val="1178668779"/>
                    </a:ext>
                  </a:extLst>
                </a:gridCol>
                <a:gridCol w="553962">
                  <a:extLst>
                    <a:ext uri="{9D8B030D-6E8A-4147-A177-3AD203B41FA5}">
                      <a16:colId xmlns:a16="http://schemas.microsoft.com/office/drawing/2014/main" val="1636045380"/>
                    </a:ext>
                  </a:extLst>
                </a:gridCol>
              </a:tblGrid>
              <a:tr h="228600">
                <a:tc gridSpan="2">
                  <a:txBody>
                    <a:bodyPr/>
                    <a:lstStyle/>
                    <a:p>
                      <a:r>
                        <a:rPr lang="en-US" sz="1100" dirty="0"/>
                        <a:t>@date1</a:t>
                      </a:r>
                    </a:p>
                  </a:txBody>
                  <a:tcPr anchor="ctr">
                    <a:solidFill>
                      <a:schemeClr val="bg1"/>
                    </a:solidFill>
                  </a:tcPr>
                </a:tc>
                <a:tc hMerge="1">
                  <a:txBody>
                    <a:bodyPr/>
                    <a:lstStyle/>
                    <a:p>
                      <a:endParaRPr lang="en-US" sz="1100" dirty="0"/>
                    </a:p>
                  </a:txBody>
                  <a:tcPr anchor="ct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100" dirty="0"/>
                        <a:t>@date2</a:t>
                      </a:r>
                    </a:p>
                  </a:txBody>
                  <a:tcPr anchor="ctr">
                    <a:solidFill>
                      <a:schemeClr val="bg1"/>
                    </a:solidFill>
                  </a:tcPr>
                </a:tc>
                <a:tc hMerge="1">
                  <a:txBody>
                    <a:bodyPr/>
                    <a:lstStyle/>
                    <a:p>
                      <a:endParaRPr lang="en-US" sz="1100" dirty="0"/>
                    </a:p>
                  </a:txBody>
                  <a:tcPr anchor="ct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1100" dirty="0"/>
                        <a:t>@date3</a:t>
                      </a:r>
                    </a:p>
                  </a:txBody>
                  <a:tcPr anchor="ctr">
                    <a:solidFill>
                      <a:schemeClr val="bg1"/>
                    </a:solidFill>
                  </a:tcPr>
                </a:tc>
                <a:tc hMerge="1">
                  <a:txBody>
                    <a:bodyPr/>
                    <a:lstStyle/>
                    <a:p>
                      <a:endParaRPr lang="en-US" sz="1100" dirty="0"/>
                    </a:p>
                  </a:txBody>
                  <a:tcPr anchor="ctr">
                    <a:solidFill>
                      <a:schemeClr val="bg1"/>
                    </a:solidFill>
                  </a:tcPr>
                </a:tc>
                <a:extLst>
                  <a:ext uri="{0D108BD9-81ED-4DB2-BD59-A6C34878D82A}">
                    <a16:rowId xmlns:a16="http://schemas.microsoft.com/office/drawing/2014/main" val="2134532357"/>
                  </a:ext>
                </a:extLst>
              </a:tr>
              <a:tr h="228600">
                <a:tc>
                  <a:txBody>
                    <a:bodyPr/>
                    <a:lstStyle/>
                    <a:p>
                      <a:r>
                        <a:rPr lang="en-US" sz="1100" dirty="0"/>
                        <a:t>ID1</a:t>
                      </a:r>
                    </a:p>
                  </a:txBody>
                  <a:tcPr anchor="ctr">
                    <a:solidFill>
                      <a:srgbClr val="92D050"/>
                    </a:solidFill>
                  </a:tcPr>
                </a:tc>
                <a:tc rowSpan="3">
                  <a:txBody>
                    <a:bodyPr/>
                    <a:lstStyle/>
                    <a:p>
                      <a:pPr algn="ctr"/>
                      <a:r>
                        <a:rPr lang="en-US" sz="1100" dirty="0"/>
                        <a:t>H1</a:t>
                      </a:r>
                    </a:p>
                  </a:txBody>
                  <a:tcPr anchor="ctr">
                    <a:solidFill>
                      <a:srgbClr val="92D050"/>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ID1</a:t>
                      </a:r>
                    </a:p>
                  </a:txBody>
                  <a:tcPr anchor="ctr">
                    <a:solidFill>
                      <a:srgbClr val="92D050"/>
                    </a:solidFill>
                  </a:tcPr>
                </a:tc>
                <a:tc rowSpan="2">
                  <a:txBody>
                    <a:bodyPr/>
                    <a:lstStyle/>
                    <a:p>
                      <a:pPr algn="ctr"/>
                      <a:r>
                        <a:rPr lang="en-US" sz="1100" dirty="0"/>
                        <a:t>H1</a:t>
                      </a:r>
                    </a:p>
                  </a:txBody>
                  <a:tcPr anchor="ctr">
                    <a:solidFill>
                      <a:srgbClr val="92D050"/>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ID1</a:t>
                      </a:r>
                    </a:p>
                  </a:txBody>
                  <a:tcPr anchor="ctr">
                    <a:solidFill>
                      <a:srgbClr val="92D050"/>
                    </a:solidFill>
                  </a:tcPr>
                </a:tc>
                <a:tc rowSpan="4">
                  <a:txBody>
                    <a:bodyPr/>
                    <a:lstStyle/>
                    <a:p>
                      <a:pPr algn="ctr"/>
                      <a:r>
                        <a:rPr lang="en-US" sz="1100" dirty="0"/>
                        <a:t>H1</a:t>
                      </a:r>
                    </a:p>
                  </a:txBody>
                  <a:tcPr anchor="ctr">
                    <a:solidFill>
                      <a:srgbClr val="92D050"/>
                    </a:solidFill>
                  </a:tcPr>
                </a:tc>
                <a:extLst>
                  <a:ext uri="{0D108BD9-81ED-4DB2-BD59-A6C34878D82A}">
                    <a16:rowId xmlns:a16="http://schemas.microsoft.com/office/drawing/2014/main" val="3292591841"/>
                  </a:ext>
                </a:extLst>
              </a:tr>
              <a:tr h="228600">
                <a:tc>
                  <a:txBody>
                    <a:bodyPr/>
                    <a:lstStyle/>
                    <a:p>
                      <a:r>
                        <a:rPr lang="en-US" sz="1100" dirty="0"/>
                        <a:t>ID2</a:t>
                      </a:r>
                    </a:p>
                  </a:txBody>
                  <a:tcPr anchor="ctr">
                    <a:solidFill>
                      <a:srgbClr val="92D050"/>
                    </a:solidFill>
                  </a:tcPr>
                </a:tc>
                <a:tc vMerge="1">
                  <a:txBody>
                    <a:bodyPr/>
                    <a:lstStyle/>
                    <a:p>
                      <a:endParaRPr lang="en-US" sz="1100" dirty="0"/>
                    </a:p>
                  </a:txBody>
                  <a:tcP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ID2</a:t>
                      </a:r>
                    </a:p>
                  </a:txBody>
                  <a:tcPr anchor="ctr">
                    <a:solidFill>
                      <a:srgbClr val="92D050"/>
                    </a:solidFill>
                  </a:tcPr>
                </a:tc>
                <a:tc vMerge="1">
                  <a:txBody>
                    <a:bodyPr/>
                    <a:lstStyle/>
                    <a:p>
                      <a:endParaRPr lang="en-US" sz="1100" dirty="0"/>
                    </a:p>
                  </a:txBody>
                  <a:tcPr anchor="ctr">
                    <a:solidFill>
                      <a:schemeClr val="bg1"/>
                    </a:solidFill>
                  </a:tcPr>
                </a:tc>
                <a:tc>
                  <a:txBody>
                    <a:bodyPr/>
                    <a:lstStyle/>
                    <a:p>
                      <a:endParaRPr lang="en-US" sz="110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3">
                  <a:txBody>
                    <a:bodyPr/>
                    <a:lstStyle/>
                    <a:p>
                      <a:r>
                        <a:rPr lang="en-US" sz="1100" dirty="0"/>
                        <a:t>ID3</a:t>
                      </a:r>
                    </a:p>
                  </a:txBody>
                  <a:tcPr anchor="ctr">
                    <a:solidFill>
                      <a:srgbClr val="92D050"/>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2118943799"/>
                  </a:ext>
                </a:extLst>
              </a:tr>
              <a:tr h="228600">
                <a:tc>
                  <a:txBody>
                    <a:bodyPr/>
                    <a:lstStyle/>
                    <a:p>
                      <a:r>
                        <a:rPr lang="en-US" sz="1100" dirty="0"/>
                        <a:t>ID3</a:t>
                      </a:r>
                    </a:p>
                  </a:txBody>
                  <a:tcPr anchor="ctr">
                    <a:solidFill>
                      <a:srgbClr val="92D050"/>
                    </a:solidFill>
                  </a:tcPr>
                </a:tc>
                <a:tc vMerge="1">
                  <a:txBody>
                    <a:bodyPr/>
                    <a:lstStyle/>
                    <a:p>
                      <a:endParaRPr lang="en-US" sz="1100" dirty="0"/>
                    </a:p>
                  </a:txBody>
                  <a:tcP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ID4</a:t>
                      </a:r>
                    </a:p>
                  </a:txBody>
                  <a:tcPr anchor="ctr">
                    <a:solidFill>
                      <a:srgbClr val="FFC000"/>
                    </a:solidFill>
                  </a:tcPr>
                </a:tc>
                <a:tc rowSpan="2">
                  <a:txBody>
                    <a:bodyPr/>
                    <a:lstStyle/>
                    <a:p>
                      <a:pPr algn="ctr"/>
                      <a:r>
                        <a:rPr lang="en-US" sz="1100" dirty="0"/>
                        <a:t>H2</a:t>
                      </a:r>
                    </a:p>
                  </a:txBody>
                  <a:tcPr anchor="ctr">
                    <a:solidFill>
                      <a:srgbClr val="FFC000"/>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vMerge="1">
                  <a:txBody>
                    <a:bodyPr/>
                    <a:lstStyle/>
                    <a:p>
                      <a:endParaRPr lang="en-US" sz="1100" dirty="0"/>
                    </a:p>
                  </a:txBody>
                  <a:tcPr anchor="ctr">
                    <a:solidFill>
                      <a:schemeClr val="bg1"/>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885491487"/>
                  </a:ext>
                </a:extLst>
              </a:tr>
              <a:tr h="228600">
                <a:tc>
                  <a:txBody>
                    <a:bodyPr/>
                    <a:lstStyle/>
                    <a:p>
                      <a:r>
                        <a:rPr lang="en-US" sz="1100" dirty="0"/>
                        <a:t>ID4</a:t>
                      </a:r>
                    </a:p>
                  </a:txBody>
                  <a:tcPr anchor="ctr">
                    <a:solidFill>
                      <a:srgbClr val="FFC000"/>
                    </a:solidFill>
                  </a:tcPr>
                </a:tc>
                <a:tc rowSpan="3">
                  <a:txBody>
                    <a:bodyPr/>
                    <a:lstStyle/>
                    <a:p>
                      <a:pPr algn="ctr"/>
                      <a:r>
                        <a:rPr lang="en-US" sz="1100" dirty="0"/>
                        <a:t>H2</a:t>
                      </a:r>
                    </a:p>
                  </a:txBody>
                  <a:tcPr anchor="ctr">
                    <a:solidFill>
                      <a:srgbClr val="FFC000"/>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ID5</a:t>
                      </a:r>
                    </a:p>
                  </a:txBody>
                  <a:tcPr anchor="ctr">
                    <a:solidFill>
                      <a:srgbClr val="FFC000"/>
                    </a:solidFill>
                  </a:tcPr>
                </a:tc>
                <a:tc vMerge="1">
                  <a:txBody>
                    <a:bodyPr/>
                    <a:lstStyle/>
                    <a:p>
                      <a:endParaRPr lang="en-US" sz="1100" dirty="0"/>
                    </a:p>
                  </a:txBody>
                  <a:tcPr anchor="ct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vMerge="1">
                  <a:txBody>
                    <a:bodyPr/>
                    <a:lstStyle/>
                    <a:p>
                      <a:endParaRPr lang="en-US" sz="1100" dirty="0"/>
                    </a:p>
                  </a:txBody>
                  <a:tcPr anchor="ctr">
                    <a:solidFill>
                      <a:schemeClr val="bg1"/>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1739065903"/>
                  </a:ext>
                </a:extLst>
              </a:tr>
              <a:tr h="228600">
                <a:tc rowSpan="2">
                  <a:txBody>
                    <a:bodyPr/>
                    <a:lstStyle/>
                    <a:p>
                      <a:r>
                        <a:rPr lang="en-US" sz="1100" dirty="0"/>
                        <a:t>ID5</a:t>
                      </a:r>
                    </a:p>
                  </a:txBody>
                  <a:tcPr anchor="ctr">
                    <a:solidFill>
                      <a:srgbClr val="FFC000"/>
                    </a:solidFill>
                  </a:tcPr>
                </a:tc>
                <a:tc vMerge="1">
                  <a:txBody>
                    <a:bodyPr/>
                    <a:lstStyle/>
                    <a:p>
                      <a:endParaRPr lang="en-US" sz="1100" dirty="0"/>
                    </a:p>
                  </a:txBody>
                  <a:tcP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2">
                  <a:txBody>
                    <a:bodyPr/>
                    <a:lstStyle/>
                    <a:p>
                      <a:r>
                        <a:rPr lang="en-US" sz="1100" dirty="0"/>
                        <a:t>ID6</a:t>
                      </a:r>
                    </a:p>
                  </a:txBody>
                  <a:tcPr anchor="ctr">
                    <a:solidFill>
                      <a:srgbClr val="E74B3C"/>
                    </a:solidFill>
                  </a:tcPr>
                </a:tc>
                <a:tc rowSpan="2">
                  <a:txBody>
                    <a:bodyPr/>
                    <a:lstStyle/>
                    <a:p>
                      <a:pPr algn="ctr"/>
                      <a:r>
                        <a:rPr lang="en-US" sz="1100" dirty="0"/>
                        <a:t>H3</a:t>
                      </a:r>
                    </a:p>
                  </a:txBody>
                  <a:tcPr anchor="ctr">
                    <a:solidFill>
                      <a:srgbClr val="E74B3C"/>
                    </a:solidFill>
                  </a:tcPr>
                </a:tc>
                <a:tc>
                  <a:txBody>
                    <a:bodyPr/>
                    <a:lstStyle/>
                    <a:p>
                      <a:endParaRPr lang="en-US" sz="110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3">
                  <a:txBody>
                    <a:bodyPr/>
                    <a:lstStyle/>
                    <a:p>
                      <a:r>
                        <a:rPr lang="en-US" sz="1100" dirty="0"/>
                        <a:t>ID6</a:t>
                      </a:r>
                    </a:p>
                  </a:txBody>
                  <a:tcPr anchor="ctr">
                    <a:solidFill>
                      <a:srgbClr val="FFC000"/>
                    </a:solidFill>
                  </a:tcPr>
                </a:tc>
                <a:tc rowSpan="5">
                  <a:txBody>
                    <a:bodyPr/>
                    <a:lstStyle/>
                    <a:p>
                      <a:pPr algn="ctr"/>
                      <a:r>
                        <a:rPr lang="en-US" sz="1100" dirty="0"/>
                        <a:t>H2</a:t>
                      </a:r>
                    </a:p>
                  </a:txBody>
                  <a:tcPr anchor="ctr">
                    <a:solidFill>
                      <a:srgbClr val="FFC000"/>
                    </a:solidFill>
                  </a:tcPr>
                </a:tc>
                <a:extLst>
                  <a:ext uri="{0D108BD9-81ED-4DB2-BD59-A6C34878D82A}">
                    <a16:rowId xmlns:a16="http://schemas.microsoft.com/office/drawing/2014/main" val="3666037049"/>
                  </a:ext>
                </a:extLst>
              </a:tr>
              <a:tr h="228600">
                <a:tc vMerge="1">
                  <a:txBody>
                    <a:bodyPr/>
                    <a:lstStyle/>
                    <a:p>
                      <a:endParaRPr lang="en-US" sz="1100" dirty="0"/>
                    </a:p>
                  </a:txBody>
                  <a:tcPr>
                    <a:solidFill>
                      <a:schemeClr val="bg1"/>
                    </a:solidFill>
                  </a:tcPr>
                </a:tc>
                <a:tc vMerge="1">
                  <a:txBody>
                    <a:bodyPr/>
                    <a:lstStyle/>
                    <a:p>
                      <a:endParaRPr lang="en-US" sz="1100" dirty="0"/>
                    </a:p>
                  </a:txBody>
                  <a:tcP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vMerge="1">
                  <a:txBody>
                    <a:bodyPr/>
                    <a:lstStyle/>
                    <a:p>
                      <a:endParaRPr lang="en-US" sz="1100" dirty="0"/>
                    </a:p>
                  </a:txBody>
                  <a:tcPr anchor="ctr">
                    <a:solidFill>
                      <a:schemeClr val="bg1"/>
                    </a:solidFill>
                  </a:tcPr>
                </a:tc>
                <a:tc vMerge="1">
                  <a:txBody>
                    <a:bodyPr/>
                    <a:lstStyle/>
                    <a:p>
                      <a:endParaRPr lang="en-US" sz="1100" dirty="0"/>
                    </a:p>
                  </a:txBody>
                  <a:tcPr anchor="ct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vMerge="1">
                  <a:txBody>
                    <a:bodyPr/>
                    <a:lstStyle/>
                    <a:p>
                      <a:endParaRPr lang="en-US" sz="1100" dirty="0"/>
                    </a:p>
                  </a:txBody>
                  <a:tcPr anchor="ctr">
                    <a:solidFill>
                      <a:schemeClr val="bg1"/>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792644931"/>
                  </a:ext>
                </a:extLst>
              </a:tr>
              <a:tr h="228600">
                <a:tc>
                  <a:txBody>
                    <a:bodyPr/>
                    <a:lstStyle/>
                    <a:p>
                      <a:r>
                        <a:rPr lang="en-US" sz="1100" dirty="0"/>
                        <a:t>ID6</a:t>
                      </a:r>
                    </a:p>
                  </a:txBody>
                  <a:tcPr anchor="ctr">
                    <a:solidFill>
                      <a:srgbClr val="E74B3C"/>
                    </a:solidFill>
                  </a:tcPr>
                </a:tc>
                <a:tc rowSpan="3">
                  <a:txBody>
                    <a:bodyPr/>
                    <a:lstStyle/>
                    <a:p>
                      <a:pPr algn="ctr"/>
                      <a:r>
                        <a:rPr lang="en-US" sz="1100" dirty="0"/>
                        <a:t>H3</a:t>
                      </a:r>
                    </a:p>
                  </a:txBody>
                  <a:tcPr anchor="ctr">
                    <a:solidFill>
                      <a:srgbClr val="E74B3C"/>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ID7</a:t>
                      </a:r>
                    </a:p>
                  </a:txBody>
                  <a:tcPr anchor="ctr">
                    <a:solidFill>
                      <a:srgbClr val="DA80C5"/>
                    </a:solidFill>
                  </a:tcPr>
                </a:tc>
                <a:tc rowSpan="3">
                  <a:txBody>
                    <a:bodyPr/>
                    <a:lstStyle/>
                    <a:p>
                      <a:pPr algn="ctr"/>
                      <a:r>
                        <a:rPr lang="en-US" sz="1100" dirty="0"/>
                        <a:t>H4</a:t>
                      </a:r>
                    </a:p>
                  </a:txBody>
                  <a:tcPr anchor="ctr">
                    <a:solidFill>
                      <a:srgbClr val="DA80C5"/>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vMerge="1">
                  <a:txBody>
                    <a:bodyPr/>
                    <a:lstStyle/>
                    <a:p>
                      <a:endParaRPr lang="en-US" sz="1100" dirty="0"/>
                    </a:p>
                  </a:txBody>
                  <a:tcPr anchor="ctr">
                    <a:solidFill>
                      <a:schemeClr val="bg1"/>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1290494040"/>
                  </a:ext>
                </a:extLst>
              </a:tr>
              <a:tr h="228600">
                <a:tc rowSpan="2">
                  <a:txBody>
                    <a:bodyPr/>
                    <a:lstStyle/>
                    <a:p>
                      <a:r>
                        <a:rPr lang="en-US" sz="1100" dirty="0"/>
                        <a:t>ID7</a:t>
                      </a:r>
                    </a:p>
                  </a:txBody>
                  <a:tcPr anchor="ctr">
                    <a:solidFill>
                      <a:srgbClr val="E74B3C"/>
                    </a:solidFill>
                  </a:tcPr>
                </a:tc>
                <a:tc vMerge="1">
                  <a:txBody>
                    <a:bodyPr/>
                    <a:lstStyle/>
                    <a:p>
                      <a:endParaRPr lang="en-US" sz="1100" dirty="0"/>
                    </a:p>
                  </a:txBody>
                  <a:tcP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ID8</a:t>
                      </a:r>
                    </a:p>
                  </a:txBody>
                  <a:tcPr anchor="ctr">
                    <a:solidFill>
                      <a:srgbClr val="DA80C5"/>
                    </a:solidFill>
                  </a:tcPr>
                </a:tc>
                <a:tc vMerge="1">
                  <a:txBody>
                    <a:bodyPr/>
                    <a:lstStyle/>
                    <a:p>
                      <a:endParaRPr lang="en-US" sz="1100" dirty="0"/>
                    </a:p>
                  </a:txBody>
                  <a:tcPr anchor="ct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ID7</a:t>
                      </a:r>
                    </a:p>
                  </a:txBody>
                  <a:tcPr anchor="ctr">
                    <a:solidFill>
                      <a:srgbClr val="FFC000"/>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3127641101"/>
                  </a:ext>
                </a:extLst>
              </a:tr>
              <a:tr h="228600">
                <a:tc vMerge="1">
                  <a:txBody>
                    <a:bodyPr/>
                    <a:lstStyle/>
                    <a:p>
                      <a:endParaRPr lang="en-US" sz="1100" dirty="0"/>
                    </a:p>
                  </a:txBody>
                  <a:tcPr>
                    <a:solidFill>
                      <a:schemeClr val="bg1"/>
                    </a:solidFill>
                  </a:tcPr>
                </a:tc>
                <a:tc vMerge="1">
                  <a:txBody>
                    <a:bodyPr/>
                    <a:lstStyle/>
                    <a:p>
                      <a:endParaRPr lang="en-US" sz="1100" dirty="0"/>
                    </a:p>
                  </a:txBody>
                  <a:tcP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ID9</a:t>
                      </a:r>
                    </a:p>
                  </a:txBody>
                  <a:tcPr anchor="ctr">
                    <a:solidFill>
                      <a:srgbClr val="DA80C5"/>
                    </a:solidFill>
                  </a:tcPr>
                </a:tc>
                <a:tc vMerge="1">
                  <a:txBody>
                    <a:bodyPr/>
                    <a:lstStyle/>
                    <a:p>
                      <a:endParaRPr lang="en-US" sz="1100" dirty="0"/>
                    </a:p>
                  </a:txBody>
                  <a:tcPr anchor="ctr">
                    <a:solidFill>
                      <a:schemeClr val="bg1"/>
                    </a:solidFill>
                  </a:tcPr>
                </a:tc>
                <a:tc>
                  <a:txBody>
                    <a:bodyPr/>
                    <a:lstStyle/>
                    <a:p>
                      <a:endParaRPr lang="en-US" sz="1100" dirty="0"/>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100" dirty="0"/>
                        <a:t>ID8</a:t>
                      </a:r>
                    </a:p>
                  </a:txBody>
                  <a:tcPr anchor="ctr">
                    <a:solidFill>
                      <a:srgbClr val="FFC000"/>
                    </a:solidFill>
                  </a:tcPr>
                </a:tc>
                <a:tc vMerge="1">
                  <a:txBody>
                    <a:bodyPr/>
                    <a:lstStyle/>
                    <a:p>
                      <a:endParaRPr lang="en-US" sz="1100" dirty="0"/>
                    </a:p>
                  </a:txBody>
                  <a:tcPr anchor="ctr">
                    <a:solidFill>
                      <a:schemeClr val="bg1"/>
                    </a:solidFill>
                  </a:tcPr>
                </a:tc>
                <a:extLst>
                  <a:ext uri="{0D108BD9-81ED-4DB2-BD59-A6C34878D82A}">
                    <a16:rowId xmlns:a16="http://schemas.microsoft.com/office/drawing/2014/main" val="1016597518"/>
                  </a:ext>
                </a:extLst>
              </a:tr>
            </a:tbl>
          </a:graphicData>
        </a:graphic>
      </p:graphicFrame>
      <p:sp>
        <p:nvSpPr>
          <p:cNvPr id="38" name="Title 3"/>
          <p:cNvSpPr txBox="1">
            <a:spLocks/>
          </p:cNvSpPr>
          <p:nvPr/>
        </p:nvSpPr>
        <p:spPr>
          <a:xfrm>
            <a:off x="312869" y="5007331"/>
            <a:ext cx="4233552" cy="1725613"/>
          </a:xfrm>
          <a:prstGeom prst="rect">
            <a:avLst/>
          </a:prstGeom>
        </p:spPr>
        <p:txBody>
          <a:bodyPr vert="horz" lIns="91440" tIns="45720" rIns="91440" bIns="45720" rtlCol="0" anchor="ctr">
            <a:normAutofit fontScale="45000" lnSpcReduction="20000"/>
          </a:bodyPr>
          <a:lstStyle>
            <a:lvl1pPr algn="l" defTabSz="932578" rtl="0" eaLnBrk="1" latinLnBrk="0" hangingPunct="1">
              <a:lnSpc>
                <a:spcPct val="90000"/>
              </a:lnSpc>
              <a:spcBef>
                <a:spcPct val="0"/>
              </a:spcBef>
              <a:buNone/>
              <a:defRPr sz="4487" kern="1200">
                <a:solidFill>
                  <a:schemeClr val="tx1"/>
                </a:solidFill>
                <a:latin typeface="+mj-lt"/>
                <a:ea typeface="+mj-ea"/>
                <a:cs typeface="+mj-cs"/>
              </a:defRPr>
            </a:lvl1pPr>
          </a:lstStyle>
          <a:p>
            <a:r>
              <a:rPr lang="en-US" dirty="0"/>
              <a:t>Clustering -&gt;Data Locality</a:t>
            </a:r>
          </a:p>
          <a:p>
            <a:endParaRPr lang="en-US" dirty="0"/>
          </a:p>
          <a:p>
            <a:r>
              <a:rPr lang="en-US" dirty="0"/>
              <a:t>Partition -&gt; Data lifecycle management. Partition elimination</a:t>
            </a:r>
          </a:p>
          <a:p>
            <a:endParaRPr lang="en-US" dirty="0"/>
          </a:p>
          <a:p>
            <a:r>
              <a:rPr lang="en-US" dirty="0"/>
              <a:t>Distribution -&gt; Data Locality + distribution elimination</a:t>
            </a:r>
          </a:p>
          <a:p>
            <a:endParaRPr lang="en-US" dirty="0"/>
          </a:p>
        </p:txBody>
      </p:sp>
    </p:spTree>
    <p:extLst>
      <p:ext uri="{BB962C8B-B14F-4D97-AF65-F5344CB8AC3E}">
        <p14:creationId xmlns:p14="http://schemas.microsoft.com/office/powerpoint/2010/main" val="31641089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2" name="Group 21"/>
          <p:cNvGrpSpPr/>
          <p:nvPr/>
        </p:nvGrpSpPr>
        <p:grpSpPr>
          <a:xfrm>
            <a:off x="236616" y="2020243"/>
            <a:ext cx="4533821" cy="2467722"/>
            <a:chOff x="1760616" y="2125512"/>
            <a:chExt cx="4533821" cy="2467722"/>
          </a:xfrm>
        </p:grpSpPr>
        <p:grpSp>
          <p:nvGrpSpPr>
            <p:cNvPr id="19" name="Group 18"/>
            <p:cNvGrpSpPr/>
            <p:nvPr/>
          </p:nvGrpSpPr>
          <p:grpSpPr>
            <a:xfrm>
              <a:off x="3322637" y="2125512"/>
              <a:ext cx="1371600" cy="2455900"/>
              <a:chOff x="4845404" y="2125512"/>
              <a:chExt cx="1371600" cy="2455900"/>
            </a:xfrm>
          </p:grpSpPr>
          <p:sp>
            <p:nvSpPr>
              <p:cNvPr id="8" name="Rectangle 7"/>
              <p:cNvSpPr/>
              <p:nvPr/>
            </p:nvSpPr>
            <p:spPr>
              <a:xfrm>
                <a:off x="4845404" y="2512357"/>
                <a:ext cx="1371600" cy="560802"/>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FB</a:t>
                </a:r>
              </a:p>
            </p:txBody>
          </p:sp>
          <p:sp>
            <p:nvSpPr>
              <p:cNvPr id="9" name="Rectangle 8"/>
              <p:cNvSpPr/>
              <p:nvPr/>
            </p:nvSpPr>
            <p:spPr>
              <a:xfrm>
                <a:off x="4845404" y="3134339"/>
                <a:ext cx="1371600" cy="2635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WH</a:t>
                </a:r>
              </a:p>
            </p:txBody>
          </p:sp>
          <p:sp>
            <p:nvSpPr>
              <p:cNvPr id="10" name="Rectangle 9"/>
              <p:cNvSpPr/>
              <p:nvPr/>
            </p:nvSpPr>
            <p:spPr>
              <a:xfrm>
                <a:off x="4845404" y="3459084"/>
                <a:ext cx="1371600" cy="1122328"/>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CNN</a:t>
                </a:r>
              </a:p>
            </p:txBody>
          </p:sp>
          <p:sp>
            <p:nvSpPr>
              <p:cNvPr id="15" name="Rectangle 14"/>
              <p:cNvSpPr/>
              <p:nvPr/>
            </p:nvSpPr>
            <p:spPr>
              <a:xfrm>
                <a:off x="4845404" y="2125512"/>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Partition2</a:t>
                </a:r>
              </a:p>
            </p:txBody>
          </p:sp>
        </p:grpSp>
        <p:grpSp>
          <p:nvGrpSpPr>
            <p:cNvPr id="21" name="Group 20"/>
            <p:cNvGrpSpPr/>
            <p:nvPr/>
          </p:nvGrpSpPr>
          <p:grpSpPr>
            <a:xfrm>
              <a:off x="4922837" y="2125512"/>
              <a:ext cx="1371600" cy="2467722"/>
              <a:chOff x="8074632" y="2125512"/>
              <a:chExt cx="1371600" cy="2467722"/>
            </a:xfrm>
          </p:grpSpPr>
          <p:sp>
            <p:nvSpPr>
              <p:cNvPr id="11" name="Rectangle 10"/>
              <p:cNvSpPr/>
              <p:nvPr/>
            </p:nvSpPr>
            <p:spPr>
              <a:xfrm>
                <a:off x="8074632" y="2524177"/>
                <a:ext cx="1371600" cy="82059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FB</a:t>
                </a:r>
              </a:p>
            </p:txBody>
          </p:sp>
          <p:sp>
            <p:nvSpPr>
              <p:cNvPr id="12" name="Rectangle 11"/>
              <p:cNvSpPr/>
              <p:nvPr/>
            </p:nvSpPr>
            <p:spPr>
              <a:xfrm>
                <a:off x="8074632" y="3409720"/>
                <a:ext cx="1371600" cy="7938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WH</a:t>
                </a:r>
              </a:p>
            </p:txBody>
          </p:sp>
          <p:sp>
            <p:nvSpPr>
              <p:cNvPr id="13" name="Rectangle 12"/>
              <p:cNvSpPr/>
              <p:nvPr/>
            </p:nvSpPr>
            <p:spPr>
              <a:xfrm>
                <a:off x="8074632" y="4268489"/>
                <a:ext cx="1371600" cy="324745"/>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CNN</a:t>
                </a:r>
              </a:p>
            </p:txBody>
          </p:sp>
          <p:sp>
            <p:nvSpPr>
              <p:cNvPr id="16" name="Rectangle 15"/>
              <p:cNvSpPr/>
              <p:nvPr/>
            </p:nvSpPr>
            <p:spPr>
              <a:xfrm>
                <a:off x="8074632" y="2125512"/>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Partition3</a:t>
                </a:r>
              </a:p>
            </p:txBody>
          </p:sp>
        </p:grpSp>
        <p:grpSp>
          <p:nvGrpSpPr>
            <p:cNvPr id="3" name="Group 2"/>
            <p:cNvGrpSpPr/>
            <p:nvPr/>
          </p:nvGrpSpPr>
          <p:grpSpPr>
            <a:xfrm>
              <a:off x="1760616" y="2125512"/>
              <a:ext cx="1371600" cy="2467721"/>
              <a:chOff x="1760616" y="2125512"/>
              <a:chExt cx="1371600" cy="2467721"/>
            </a:xfrm>
          </p:grpSpPr>
          <p:sp>
            <p:nvSpPr>
              <p:cNvPr id="4" name="Rectangle 3"/>
              <p:cNvSpPr/>
              <p:nvPr/>
            </p:nvSpPr>
            <p:spPr>
              <a:xfrm>
                <a:off x="1760616" y="2524175"/>
                <a:ext cx="1371600" cy="88554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FB</a:t>
                </a:r>
              </a:p>
            </p:txBody>
          </p:sp>
          <p:sp>
            <p:nvSpPr>
              <p:cNvPr id="6" name="Rectangle 5"/>
              <p:cNvSpPr/>
              <p:nvPr/>
            </p:nvSpPr>
            <p:spPr>
              <a:xfrm>
                <a:off x="1760616" y="3474351"/>
                <a:ext cx="1371600" cy="5271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WH</a:t>
                </a:r>
              </a:p>
            </p:txBody>
          </p:sp>
          <p:sp>
            <p:nvSpPr>
              <p:cNvPr id="7" name="Rectangle 6"/>
              <p:cNvSpPr/>
              <p:nvPr/>
            </p:nvSpPr>
            <p:spPr>
              <a:xfrm>
                <a:off x="1760616" y="4066108"/>
                <a:ext cx="1371600" cy="527125"/>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CNN</a:t>
                </a:r>
              </a:p>
            </p:txBody>
          </p:sp>
          <p:sp>
            <p:nvSpPr>
              <p:cNvPr id="17" name="Rectangle 16"/>
              <p:cNvSpPr/>
              <p:nvPr/>
            </p:nvSpPr>
            <p:spPr>
              <a:xfrm>
                <a:off x="1760616" y="2125512"/>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Partition1</a:t>
                </a:r>
              </a:p>
            </p:txBody>
          </p:sp>
        </p:grpSp>
      </p:grpSp>
      <p:sp>
        <p:nvSpPr>
          <p:cNvPr id="18" name="Rectangle 17"/>
          <p:cNvSpPr/>
          <p:nvPr/>
        </p:nvSpPr>
        <p:spPr>
          <a:xfrm>
            <a:off x="198437" y="5116212"/>
            <a:ext cx="4914821" cy="165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File: </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Keys (Domain) are scattered across the partitions</a:t>
            </a:r>
          </a:p>
        </p:txBody>
      </p:sp>
      <p:grpSp>
        <p:nvGrpSpPr>
          <p:cNvPr id="63" name="Group 62"/>
          <p:cNvGrpSpPr/>
          <p:nvPr/>
        </p:nvGrpSpPr>
        <p:grpSpPr>
          <a:xfrm>
            <a:off x="7222695" y="1942799"/>
            <a:ext cx="4116126" cy="2473971"/>
            <a:chOff x="3932237" y="2394891"/>
            <a:chExt cx="4116126" cy="2473971"/>
          </a:xfrm>
        </p:grpSpPr>
        <p:sp>
          <p:nvSpPr>
            <p:cNvPr id="64" name="Rectangle 63"/>
            <p:cNvSpPr/>
            <p:nvPr/>
          </p:nvSpPr>
          <p:spPr>
            <a:xfrm>
              <a:off x="3945927" y="3106587"/>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sp>
          <p:nvSpPr>
            <p:cNvPr id="65" name="Rectangle 64"/>
            <p:cNvSpPr/>
            <p:nvPr/>
          </p:nvSpPr>
          <p:spPr>
            <a:xfrm>
              <a:off x="5393183" y="3106587"/>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cxnSp>
          <p:nvCxnSpPr>
            <p:cNvPr id="66" name="Straight Arrow Connector 65"/>
            <p:cNvCxnSpPr>
              <a:stCxn id="64" idx="2"/>
              <a:endCxn id="73" idx="0"/>
            </p:cNvCxnSpPr>
            <p:nvPr/>
          </p:nvCxnSpPr>
          <p:spPr>
            <a:xfrm flipH="1">
              <a:off x="4536096" y="3427077"/>
              <a:ext cx="1"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5" idx="2"/>
              <a:endCxn id="74" idx="0"/>
            </p:cNvCxnSpPr>
            <p:nvPr/>
          </p:nvCxnSpPr>
          <p:spPr>
            <a:xfrm>
              <a:off x="5983352" y="3427077"/>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3955969" y="4548372"/>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sp>
          <p:nvSpPr>
            <p:cNvPr id="69" name="Rectangle 68"/>
            <p:cNvSpPr/>
            <p:nvPr/>
          </p:nvSpPr>
          <p:spPr>
            <a:xfrm>
              <a:off x="5403769" y="4548372"/>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sp>
          <p:nvSpPr>
            <p:cNvPr id="70" name="Rectangle 69"/>
            <p:cNvSpPr/>
            <p:nvPr/>
          </p:nvSpPr>
          <p:spPr>
            <a:xfrm>
              <a:off x="6827837" y="4548372"/>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sp>
          <p:nvSpPr>
            <p:cNvPr id="71" name="Rectangle 70"/>
            <p:cNvSpPr/>
            <p:nvPr/>
          </p:nvSpPr>
          <p:spPr>
            <a:xfrm>
              <a:off x="6865990" y="3097705"/>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cxnSp>
          <p:nvCxnSpPr>
            <p:cNvPr id="72" name="Straight Arrow Connector 71"/>
            <p:cNvCxnSpPr>
              <a:stCxn id="71" idx="2"/>
              <a:endCxn id="75" idx="0"/>
            </p:cNvCxnSpPr>
            <p:nvPr/>
          </p:nvCxnSpPr>
          <p:spPr>
            <a:xfrm>
              <a:off x="7456160" y="3418196"/>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945926" y="3802646"/>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Filter</a:t>
              </a:r>
            </a:p>
          </p:txBody>
        </p:sp>
        <p:sp>
          <p:nvSpPr>
            <p:cNvPr id="74" name="Rectangle 73"/>
            <p:cNvSpPr/>
            <p:nvPr/>
          </p:nvSpPr>
          <p:spPr>
            <a:xfrm>
              <a:off x="5393183" y="3802646"/>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Filter</a:t>
              </a:r>
            </a:p>
          </p:txBody>
        </p:sp>
        <p:sp>
          <p:nvSpPr>
            <p:cNvPr id="75" name="Rectangle 74"/>
            <p:cNvSpPr/>
            <p:nvPr/>
          </p:nvSpPr>
          <p:spPr>
            <a:xfrm>
              <a:off x="6865990" y="3793765"/>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Filter</a:t>
              </a:r>
            </a:p>
          </p:txBody>
        </p:sp>
        <p:sp>
          <p:nvSpPr>
            <p:cNvPr id="77" name="Rectangle 76"/>
            <p:cNvSpPr/>
            <p:nvPr/>
          </p:nvSpPr>
          <p:spPr>
            <a:xfrm>
              <a:off x="3932237" y="2394891"/>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1</a:t>
              </a:r>
            </a:p>
          </p:txBody>
        </p:sp>
        <p:sp>
          <p:nvSpPr>
            <p:cNvPr id="78" name="Rectangle 77"/>
            <p:cNvSpPr/>
            <p:nvPr/>
          </p:nvSpPr>
          <p:spPr>
            <a:xfrm>
              <a:off x="5391149" y="2405834"/>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77149">
                <a:defRPr/>
              </a:pPr>
              <a:r>
                <a:rPr lang="en-US" sz="1122" kern="0" dirty="0">
                  <a:solidFill>
                    <a:prstClr val="white"/>
                  </a:solidFill>
                  <a:latin typeface="Segoe UI Semibold" panose="020B0702040204020203" pitchFamily="34" charset="0"/>
                  <a:cs typeface="Segoe UI Semibold" panose="020B0702040204020203" pitchFamily="34" charset="0"/>
                </a:rPr>
                <a:t>PARTITION </a:t>
              </a: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2</a:t>
              </a:r>
            </a:p>
          </p:txBody>
        </p:sp>
        <p:sp>
          <p:nvSpPr>
            <p:cNvPr id="79" name="Rectangle 78"/>
            <p:cNvSpPr/>
            <p:nvPr/>
          </p:nvSpPr>
          <p:spPr>
            <a:xfrm>
              <a:off x="6863956" y="2413633"/>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77149">
                <a:defRPr/>
              </a:pPr>
              <a:r>
                <a:rPr lang="en-US" sz="1122" kern="0" dirty="0">
                  <a:solidFill>
                    <a:prstClr val="white"/>
                  </a:solidFill>
                  <a:latin typeface="Segoe UI Semibold" panose="020B0702040204020203" pitchFamily="34" charset="0"/>
                  <a:cs typeface="Segoe UI Semibold" panose="020B0702040204020203" pitchFamily="34" charset="0"/>
                </a:rPr>
                <a:t>PARTITION </a:t>
              </a: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3</a:t>
              </a:r>
            </a:p>
          </p:txBody>
        </p:sp>
        <p:cxnSp>
          <p:nvCxnSpPr>
            <p:cNvPr id="80" name="Straight Arrow Connector 79"/>
            <p:cNvCxnSpPr>
              <a:stCxn id="73" idx="2"/>
            </p:cNvCxnSpPr>
            <p:nvPr/>
          </p:nvCxnSpPr>
          <p:spPr>
            <a:xfrm>
              <a:off x="4536096" y="4123136"/>
              <a:ext cx="1"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4" idx="2"/>
            </p:cNvCxnSpPr>
            <p:nvPr/>
          </p:nvCxnSpPr>
          <p:spPr>
            <a:xfrm>
              <a:off x="5983352" y="4123136"/>
              <a:ext cx="0"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5" idx="2"/>
            </p:cNvCxnSpPr>
            <p:nvPr/>
          </p:nvCxnSpPr>
          <p:spPr>
            <a:xfrm>
              <a:off x="7456160" y="4114254"/>
              <a:ext cx="0" cy="3827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a:off x="7222695" y="4685969"/>
            <a:ext cx="4075939" cy="1619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Because “CNN” could be anywhere, all extents must be read.</a:t>
            </a:r>
          </a:p>
        </p:txBody>
      </p:sp>
      <p:sp>
        <p:nvSpPr>
          <p:cNvPr id="86" name="Rectangle 85"/>
          <p:cNvSpPr/>
          <p:nvPr/>
        </p:nvSpPr>
        <p:spPr>
          <a:xfrm>
            <a:off x="904893" y="571214"/>
            <a:ext cx="11110166" cy="826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defTabSz="777149">
              <a:defRPr/>
            </a:pPr>
            <a:r>
              <a:rPr lang="en-US" sz="2400" kern="0" dirty="0">
                <a:solidFill>
                  <a:prstClr val="black">
                    <a:lumMod val="65000"/>
                    <a:lumOff val="35000"/>
                  </a:prstClr>
                </a:solidFill>
                <a:latin typeface="Consolas" panose="020B0609020204030204" pitchFamily="49" charset="0"/>
                <a:cs typeface="Segoe UI Light" panose="020B0502040204020203" pitchFamily="34" charset="0"/>
              </a:rPr>
              <a:t>@</a:t>
            </a:r>
            <a:r>
              <a:rPr kumimoji="0" lang="en-US" sz="2400" b="0" i="0" u="none" strike="noStrike" kern="0" cap="none" spc="0" normalizeH="0" baseline="0" noProof="0" dirty="0">
                <a:ln>
                  <a:noFill/>
                </a:ln>
                <a:solidFill>
                  <a:prstClr val="black">
                    <a:lumMod val="65000"/>
                    <a:lumOff val="35000"/>
                  </a:prstClr>
                </a:solidFill>
                <a:effectLst/>
                <a:uLnTx/>
                <a:uFillTx/>
                <a:latin typeface="Consolas" panose="020B0609020204030204" pitchFamily="49" charset="0"/>
                <a:cs typeface="Segoe UI Light" panose="020B0502040204020203" pitchFamily="34" charset="0"/>
              </a:rPr>
              <a:t>output = SELECT * FROM @</a:t>
            </a:r>
            <a:r>
              <a:rPr lang="en-US" sz="2400" kern="0" dirty="0">
                <a:solidFill>
                  <a:prstClr val="black">
                    <a:lumMod val="65000"/>
                    <a:lumOff val="35000"/>
                  </a:prstClr>
                </a:solidFill>
                <a:latin typeface="Consolas" panose="020B0609020204030204" pitchFamily="49" charset="0"/>
                <a:cs typeface="Segoe UI Light" panose="020B0502040204020203" pitchFamily="34" charset="0"/>
              </a:rPr>
              <a:t>clickstream </a:t>
            </a:r>
            <a:r>
              <a:rPr kumimoji="0" lang="en-US" sz="2400" b="0" i="0" u="none" strike="noStrike" kern="0" cap="none" spc="0" normalizeH="0" baseline="0" noProof="0" dirty="0">
                <a:ln>
                  <a:noFill/>
                </a:ln>
                <a:solidFill>
                  <a:prstClr val="black">
                    <a:lumMod val="65000"/>
                    <a:lumOff val="35000"/>
                  </a:prstClr>
                </a:solidFill>
                <a:effectLst/>
                <a:uLnTx/>
                <a:uFillTx/>
                <a:latin typeface="Consolas" panose="020B0609020204030204" pitchFamily="49" charset="0"/>
                <a:cs typeface="Segoe UI Light" panose="020B0502040204020203" pitchFamily="34" charset="0"/>
              </a:rPr>
              <a:t>WHERE domain</a:t>
            </a:r>
            <a:r>
              <a:rPr kumimoji="0" lang="en-US" sz="2400" b="0" i="0" u="none" strike="noStrike" kern="0" cap="none" spc="0" normalizeH="0" noProof="0" dirty="0">
                <a:ln>
                  <a:noFill/>
                </a:ln>
                <a:solidFill>
                  <a:prstClr val="black">
                    <a:lumMod val="65000"/>
                    <a:lumOff val="35000"/>
                  </a:prstClr>
                </a:solidFill>
                <a:effectLst/>
                <a:uLnTx/>
                <a:uFillTx/>
                <a:latin typeface="Consolas" panose="020B0609020204030204" pitchFamily="49" charset="0"/>
                <a:cs typeface="Segoe UI Light" panose="020B0502040204020203" pitchFamily="34" charset="0"/>
              </a:rPr>
              <a:t> == “CNN”;</a:t>
            </a:r>
            <a:endParaRPr kumimoji="0" lang="en-US" sz="2400" b="0" i="0" u="none" strike="noStrike" kern="0" cap="none" spc="0" normalizeH="0" baseline="0" noProof="0" dirty="0">
              <a:ln>
                <a:noFill/>
              </a:ln>
              <a:solidFill>
                <a:prstClr val="black">
                  <a:lumMod val="65000"/>
                  <a:lumOff val="35000"/>
                </a:prstClr>
              </a:solidFill>
              <a:effectLst/>
              <a:uLnTx/>
              <a:uFillTx/>
              <a:latin typeface="Consolas" panose="020B0609020204030204" pitchFamily="49" charset="0"/>
              <a:cs typeface="Segoe UI Light" panose="020B0502040204020203" pitchFamily="34" charset="0"/>
            </a:endParaRPr>
          </a:p>
        </p:txBody>
      </p:sp>
    </p:spTree>
    <p:extLst>
      <p:ext uri="{BB962C8B-B14F-4D97-AF65-F5344CB8AC3E}">
        <p14:creationId xmlns:p14="http://schemas.microsoft.com/office/powerpoint/2010/main" val="7766999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3" name="Group 22"/>
          <p:cNvGrpSpPr/>
          <p:nvPr/>
        </p:nvGrpSpPr>
        <p:grpSpPr>
          <a:xfrm>
            <a:off x="396564" y="1851360"/>
            <a:ext cx="4476306" cy="2842517"/>
            <a:chOff x="1894331" y="2076004"/>
            <a:chExt cx="4476306" cy="2842517"/>
          </a:xfrm>
        </p:grpSpPr>
        <p:grpSp>
          <p:nvGrpSpPr>
            <p:cNvPr id="24" name="Group 23"/>
            <p:cNvGrpSpPr/>
            <p:nvPr/>
          </p:nvGrpSpPr>
          <p:grpSpPr>
            <a:xfrm>
              <a:off x="3475037" y="2076004"/>
              <a:ext cx="1371600" cy="2139057"/>
              <a:chOff x="4979118" y="2076004"/>
              <a:chExt cx="1371600" cy="2139057"/>
            </a:xfrm>
          </p:grpSpPr>
          <p:sp>
            <p:nvSpPr>
              <p:cNvPr id="35" name="Rectangle 34"/>
              <p:cNvSpPr/>
              <p:nvPr/>
            </p:nvSpPr>
            <p:spPr>
              <a:xfrm>
                <a:off x="4979118" y="3687936"/>
                <a:ext cx="1371600" cy="5271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WH</a:t>
                </a:r>
              </a:p>
            </p:txBody>
          </p:sp>
          <p:sp>
            <p:nvSpPr>
              <p:cNvPr id="36" name="Rectangle 35"/>
              <p:cNvSpPr/>
              <p:nvPr/>
            </p:nvSpPr>
            <p:spPr>
              <a:xfrm>
                <a:off x="4979118" y="3351205"/>
                <a:ext cx="1371600" cy="2635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WH</a:t>
                </a:r>
              </a:p>
            </p:txBody>
          </p:sp>
          <p:sp>
            <p:nvSpPr>
              <p:cNvPr id="37" name="Rectangle 36"/>
              <p:cNvSpPr/>
              <p:nvPr/>
            </p:nvSpPr>
            <p:spPr>
              <a:xfrm>
                <a:off x="4979118" y="2480532"/>
                <a:ext cx="1371600" cy="7938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WH</a:t>
                </a:r>
              </a:p>
            </p:txBody>
          </p:sp>
          <p:sp>
            <p:nvSpPr>
              <p:cNvPr id="38" name="Rectangle 37"/>
              <p:cNvSpPr/>
              <p:nvPr/>
            </p:nvSpPr>
            <p:spPr>
              <a:xfrm>
                <a:off x="4979118" y="2076004"/>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lang="en-US" sz="2000" kern="0" noProof="0" dirty="0">
                    <a:solidFill>
                      <a:schemeClr val="tx1"/>
                    </a:solidFill>
                    <a:latin typeface="Segoe UI Light" panose="020B0502040204020203" pitchFamily="34" charset="0"/>
                    <a:cs typeface="Segoe UI Light" panose="020B0502040204020203" pitchFamily="34" charset="0"/>
                  </a:rPr>
                  <a:t>Partition2</a:t>
                </a:r>
                <a:endParaRPr kumimoji="0" lang="en-US" sz="2000"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p:txBody>
          </p:sp>
        </p:grpSp>
        <p:grpSp>
          <p:nvGrpSpPr>
            <p:cNvPr id="25" name="Group 24"/>
            <p:cNvGrpSpPr/>
            <p:nvPr/>
          </p:nvGrpSpPr>
          <p:grpSpPr>
            <a:xfrm>
              <a:off x="4999037" y="2076004"/>
              <a:ext cx="1371600" cy="2515205"/>
              <a:chOff x="8208348" y="2076004"/>
              <a:chExt cx="1371600" cy="2515205"/>
            </a:xfrm>
          </p:grpSpPr>
          <p:sp>
            <p:nvSpPr>
              <p:cNvPr id="31" name="Rectangle 30"/>
              <p:cNvSpPr/>
              <p:nvPr/>
            </p:nvSpPr>
            <p:spPr>
              <a:xfrm>
                <a:off x="8208348" y="2438610"/>
                <a:ext cx="1371600" cy="527125"/>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CNN</a:t>
                </a:r>
              </a:p>
            </p:txBody>
          </p:sp>
          <p:sp>
            <p:nvSpPr>
              <p:cNvPr id="32" name="Rectangle 31"/>
              <p:cNvSpPr/>
              <p:nvPr/>
            </p:nvSpPr>
            <p:spPr>
              <a:xfrm>
                <a:off x="8208348" y="3042052"/>
                <a:ext cx="1371600" cy="1122328"/>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CNN</a:t>
                </a:r>
              </a:p>
            </p:txBody>
          </p:sp>
          <p:sp>
            <p:nvSpPr>
              <p:cNvPr id="33" name="Rectangle 32"/>
              <p:cNvSpPr/>
              <p:nvPr/>
            </p:nvSpPr>
            <p:spPr>
              <a:xfrm>
                <a:off x="8208348" y="4266464"/>
                <a:ext cx="1371600" cy="324745"/>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CNN</a:t>
                </a:r>
              </a:p>
            </p:txBody>
          </p:sp>
          <p:sp>
            <p:nvSpPr>
              <p:cNvPr id="34" name="Rectangle 33"/>
              <p:cNvSpPr/>
              <p:nvPr/>
            </p:nvSpPr>
            <p:spPr>
              <a:xfrm>
                <a:off x="8208348" y="2076004"/>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Partition3</a:t>
                </a:r>
              </a:p>
            </p:txBody>
          </p:sp>
        </p:grpSp>
        <p:grpSp>
          <p:nvGrpSpPr>
            <p:cNvPr id="26" name="Group 25"/>
            <p:cNvGrpSpPr/>
            <p:nvPr/>
          </p:nvGrpSpPr>
          <p:grpSpPr>
            <a:xfrm>
              <a:off x="1894331" y="2076004"/>
              <a:ext cx="1371600" cy="2842517"/>
              <a:chOff x="1894331" y="2076004"/>
              <a:chExt cx="1371600" cy="2842517"/>
            </a:xfrm>
          </p:grpSpPr>
          <p:sp>
            <p:nvSpPr>
              <p:cNvPr id="27" name="Rectangle 26"/>
              <p:cNvSpPr/>
              <p:nvPr/>
            </p:nvSpPr>
            <p:spPr>
              <a:xfrm>
                <a:off x="1894331" y="2474667"/>
                <a:ext cx="1371600" cy="88554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FB</a:t>
                </a:r>
              </a:p>
            </p:txBody>
          </p:sp>
          <p:sp>
            <p:nvSpPr>
              <p:cNvPr id="28" name="Rectangle 27"/>
              <p:cNvSpPr/>
              <p:nvPr/>
            </p:nvSpPr>
            <p:spPr>
              <a:xfrm>
                <a:off x="1894331" y="3455796"/>
                <a:ext cx="1371600" cy="560802"/>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FB</a:t>
                </a:r>
              </a:p>
            </p:txBody>
          </p:sp>
          <p:sp>
            <p:nvSpPr>
              <p:cNvPr id="29" name="Rectangle 28"/>
              <p:cNvSpPr/>
              <p:nvPr/>
            </p:nvSpPr>
            <p:spPr>
              <a:xfrm>
                <a:off x="1894331" y="4097925"/>
                <a:ext cx="1371600" cy="82059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FB</a:t>
                </a:r>
              </a:p>
            </p:txBody>
          </p:sp>
          <p:sp>
            <p:nvSpPr>
              <p:cNvPr id="30" name="Rectangle 29"/>
              <p:cNvSpPr/>
              <p:nvPr/>
            </p:nvSpPr>
            <p:spPr>
              <a:xfrm>
                <a:off x="1894331" y="2076004"/>
                <a:ext cx="1371600" cy="311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rPr>
                  <a:t>Partition1</a:t>
                </a:r>
              </a:p>
            </p:txBody>
          </p:sp>
        </p:grpSp>
      </p:grpSp>
      <p:sp>
        <p:nvSpPr>
          <p:cNvPr id="39" name="Rectangle 38"/>
          <p:cNvSpPr/>
          <p:nvPr/>
        </p:nvSpPr>
        <p:spPr>
          <a:xfrm>
            <a:off x="453270" y="4994310"/>
            <a:ext cx="5124894" cy="1657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U-SQL Table partitioned on Domain</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Rows with the same keys are on the same partition.</a:t>
            </a:r>
          </a:p>
        </p:txBody>
      </p:sp>
      <p:sp>
        <p:nvSpPr>
          <p:cNvPr id="41" name="Rectangle 40"/>
          <p:cNvSpPr/>
          <p:nvPr/>
        </p:nvSpPr>
        <p:spPr>
          <a:xfrm>
            <a:off x="10208912" y="2420822"/>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cxnSp>
        <p:nvCxnSpPr>
          <p:cNvPr id="42" name="Straight Arrow Connector 41"/>
          <p:cNvCxnSpPr>
            <a:stCxn id="41" idx="2"/>
            <a:endCxn id="44" idx="0"/>
          </p:cNvCxnSpPr>
          <p:nvPr/>
        </p:nvCxnSpPr>
        <p:spPr>
          <a:xfrm>
            <a:off x="10799081" y="2741312"/>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0219498" y="3862607"/>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sp>
        <p:nvSpPr>
          <p:cNvPr id="44" name="Rectangle 43"/>
          <p:cNvSpPr/>
          <p:nvPr/>
        </p:nvSpPr>
        <p:spPr>
          <a:xfrm>
            <a:off x="10208912" y="3116881"/>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Filter</a:t>
            </a:r>
          </a:p>
        </p:txBody>
      </p:sp>
      <p:sp>
        <p:nvSpPr>
          <p:cNvPr id="46" name="Rectangle 45"/>
          <p:cNvSpPr/>
          <p:nvPr/>
        </p:nvSpPr>
        <p:spPr>
          <a:xfrm>
            <a:off x="7248165" y="1709126"/>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1</a:t>
            </a:r>
          </a:p>
        </p:txBody>
      </p:sp>
      <p:sp>
        <p:nvSpPr>
          <p:cNvPr id="47" name="Rectangle 46"/>
          <p:cNvSpPr/>
          <p:nvPr/>
        </p:nvSpPr>
        <p:spPr>
          <a:xfrm>
            <a:off x="8707077" y="1720069"/>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2</a:t>
            </a:r>
          </a:p>
        </p:txBody>
      </p:sp>
      <p:sp>
        <p:nvSpPr>
          <p:cNvPr id="48" name="Rectangle 47"/>
          <p:cNvSpPr/>
          <p:nvPr/>
        </p:nvSpPr>
        <p:spPr>
          <a:xfrm>
            <a:off x="10179884" y="1727868"/>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3</a:t>
            </a:r>
          </a:p>
        </p:txBody>
      </p:sp>
      <p:cxnSp>
        <p:nvCxnSpPr>
          <p:cNvPr id="49" name="Straight Arrow Connector 48"/>
          <p:cNvCxnSpPr>
            <a:stCxn id="44" idx="2"/>
          </p:cNvCxnSpPr>
          <p:nvPr/>
        </p:nvCxnSpPr>
        <p:spPr>
          <a:xfrm>
            <a:off x="10799081" y="3437371"/>
            <a:ext cx="0"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248165" y="4492123"/>
            <a:ext cx="4151672" cy="1619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Thanks to “Partition Elimination” and the U-SQL Table, the job only reads from the extent that is known to have the relevant key</a:t>
            </a:r>
          </a:p>
        </p:txBody>
      </p:sp>
      <p:sp>
        <p:nvSpPr>
          <p:cNvPr id="53" name="Rectangle 52"/>
          <p:cNvSpPr/>
          <p:nvPr/>
        </p:nvSpPr>
        <p:spPr>
          <a:xfrm>
            <a:off x="904893" y="571214"/>
            <a:ext cx="11110166" cy="826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defTabSz="777149">
              <a:defRPr/>
            </a:pPr>
            <a:r>
              <a:rPr lang="en-US" sz="2400" kern="0" dirty="0">
                <a:solidFill>
                  <a:prstClr val="black">
                    <a:lumMod val="65000"/>
                    <a:lumOff val="35000"/>
                  </a:prstClr>
                </a:solidFill>
                <a:latin typeface="Consolas" panose="020B0609020204030204" pitchFamily="49" charset="0"/>
                <a:cs typeface="Segoe UI Light" panose="020B0502040204020203" pitchFamily="34" charset="0"/>
              </a:rPr>
              <a:t>@</a:t>
            </a:r>
            <a:r>
              <a:rPr kumimoji="0" lang="en-US" sz="2400" b="0" i="0" u="none" strike="noStrike" kern="0" cap="none" spc="0" normalizeH="0" baseline="0" noProof="0" dirty="0">
                <a:ln>
                  <a:noFill/>
                </a:ln>
                <a:solidFill>
                  <a:prstClr val="black">
                    <a:lumMod val="65000"/>
                    <a:lumOff val="35000"/>
                  </a:prstClr>
                </a:solidFill>
                <a:effectLst/>
                <a:uLnTx/>
                <a:uFillTx/>
                <a:latin typeface="Consolas" panose="020B0609020204030204" pitchFamily="49" charset="0"/>
                <a:cs typeface="Segoe UI Light" panose="020B0502040204020203" pitchFamily="34" charset="0"/>
              </a:rPr>
              <a:t>output = SELECT * FROM @</a:t>
            </a:r>
            <a:r>
              <a:rPr lang="en-US" sz="2400" kern="0" dirty="0">
                <a:solidFill>
                  <a:prstClr val="black">
                    <a:lumMod val="65000"/>
                    <a:lumOff val="35000"/>
                  </a:prstClr>
                </a:solidFill>
                <a:latin typeface="Consolas" panose="020B0609020204030204" pitchFamily="49" charset="0"/>
                <a:cs typeface="Segoe UI Light" panose="020B0502040204020203" pitchFamily="34" charset="0"/>
              </a:rPr>
              <a:t> clickstream </a:t>
            </a:r>
            <a:r>
              <a:rPr kumimoji="0" lang="en-US" sz="2400" b="0" i="0" u="none" strike="noStrike" kern="0" cap="none" spc="0" normalizeH="0" baseline="0" noProof="0" dirty="0">
                <a:ln>
                  <a:noFill/>
                </a:ln>
                <a:solidFill>
                  <a:prstClr val="black">
                    <a:lumMod val="65000"/>
                    <a:lumOff val="35000"/>
                  </a:prstClr>
                </a:solidFill>
                <a:effectLst/>
                <a:uLnTx/>
                <a:uFillTx/>
                <a:latin typeface="Consolas" panose="020B0609020204030204" pitchFamily="49" charset="0"/>
                <a:cs typeface="Segoe UI Light" panose="020B0502040204020203" pitchFamily="34" charset="0"/>
              </a:rPr>
              <a:t>WHERE domain</a:t>
            </a:r>
            <a:r>
              <a:rPr kumimoji="0" lang="en-US" sz="2400" b="0" i="0" u="none" strike="noStrike" kern="0" cap="none" spc="0" normalizeH="0" noProof="0" dirty="0">
                <a:ln>
                  <a:noFill/>
                </a:ln>
                <a:solidFill>
                  <a:prstClr val="black">
                    <a:lumMod val="65000"/>
                    <a:lumOff val="35000"/>
                  </a:prstClr>
                </a:solidFill>
                <a:effectLst/>
                <a:uLnTx/>
                <a:uFillTx/>
                <a:latin typeface="Consolas" panose="020B0609020204030204" pitchFamily="49" charset="0"/>
                <a:cs typeface="Segoe UI Light" panose="020B0502040204020203" pitchFamily="34" charset="0"/>
              </a:rPr>
              <a:t> == “CNN”;</a:t>
            </a:r>
            <a:endParaRPr kumimoji="0" lang="en-US" sz="2400" b="0" i="0" u="none" strike="noStrike" kern="0" cap="none" spc="0" normalizeH="0" baseline="0" noProof="0" dirty="0">
              <a:ln>
                <a:noFill/>
              </a:ln>
              <a:solidFill>
                <a:prstClr val="black">
                  <a:lumMod val="65000"/>
                  <a:lumOff val="35000"/>
                </a:prstClr>
              </a:solidFill>
              <a:effectLst/>
              <a:uLnTx/>
              <a:uFillTx/>
              <a:latin typeface="Consolas" panose="020B0609020204030204" pitchFamily="49" charset="0"/>
              <a:cs typeface="Segoe UI Light" panose="020B0502040204020203" pitchFamily="34" charset="0"/>
            </a:endParaRPr>
          </a:p>
        </p:txBody>
      </p:sp>
    </p:spTree>
    <p:extLst>
      <p:ext uri="{BB962C8B-B14F-4D97-AF65-F5344CB8AC3E}">
        <p14:creationId xmlns:p14="http://schemas.microsoft.com/office/powerpoint/2010/main" val="41976181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3" name="Rectangle 42"/>
          <p:cNvSpPr/>
          <p:nvPr/>
        </p:nvSpPr>
        <p:spPr>
          <a:xfrm>
            <a:off x="5261686" y="138317"/>
            <a:ext cx="8347232" cy="826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777149" eaLnBrk="1" fontAlgn="auto" latinLnBrk="0" hangingPunct="1">
              <a:lnSpc>
                <a:spcPct val="100000"/>
              </a:lnSpc>
              <a:spcBef>
                <a:spcPts val="0"/>
              </a:spcBef>
              <a:spcAft>
                <a:spcPts val="0"/>
              </a:spcAft>
              <a:buClrTx/>
              <a:buSzTx/>
              <a:buFontTx/>
              <a:buNone/>
              <a:tabLst/>
              <a:defRPr/>
            </a:pPr>
            <a:r>
              <a:rPr lang="en-US" sz="2400" kern="0" dirty="0">
                <a:solidFill>
                  <a:prstClr val="black">
                    <a:lumMod val="65000"/>
                    <a:lumOff val="35000"/>
                  </a:prstClr>
                </a:solidFill>
                <a:latin typeface="Segoe UI Light"/>
                <a:cs typeface="Segoe UI Light" panose="020B0502040204020203" pitchFamily="34" charset="0"/>
              </a:rPr>
              <a:t>@</a:t>
            </a: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output = </a:t>
            </a:r>
          </a:p>
          <a:p>
            <a:pPr marL="0" marR="0" lvl="0" indent="0" defTabSz="777149" eaLnBrk="1" fontAlgn="auto" latinLnBrk="0" hangingPunct="1">
              <a:lnSpc>
                <a:spcPct val="100000"/>
              </a:lnSpc>
              <a:spcBef>
                <a:spcPts val="0"/>
              </a:spcBef>
              <a:spcAft>
                <a:spcPts val="0"/>
              </a:spcAft>
              <a:buClrTx/>
              <a:buSzTx/>
              <a:buFontTx/>
              <a:buNone/>
              <a:tabLst/>
              <a:defRPr/>
            </a:pPr>
            <a:r>
              <a:rPr lang="en-US" sz="2400" kern="0" dirty="0">
                <a:solidFill>
                  <a:prstClr val="black">
                    <a:lumMod val="65000"/>
                    <a:lumOff val="35000"/>
                  </a:prstClr>
                </a:solidFill>
                <a:latin typeface="Segoe UI Light"/>
                <a:cs typeface="Segoe UI Light" panose="020B0502040204020203" pitchFamily="34" charset="0"/>
              </a:rPr>
              <a:t>     </a:t>
            </a: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SELECT domain,</a:t>
            </a:r>
            <a:r>
              <a:rPr kumimoji="0" lang="en-US" sz="2400" b="0" i="0" u="none" strike="noStrike" kern="0" cap="none" spc="0" normalizeH="0" noProof="0" dirty="0">
                <a:ln>
                  <a:noFill/>
                </a:ln>
                <a:solidFill>
                  <a:prstClr val="black">
                    <a:lumMod val="65000"/>
                    <a:lumOff val="35000"/>
                  </a:prstClr>
                </a:solidFill>
                <a:effectLst/>
                <a:uLnTx/>
                <a:uFillTx/>
                <a:latin typeface="Segoe UI Light"/>
                <a:cs typeface="Segoe UI Light" panose="020B0502040204020203" pitchFamily="34" charset="0"/>
              </a:rPr>
              <a:t> SUM(clicks) AS total </a:t>
            </a: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 </a:t>
            </a:r>
          </a:p>
          <a:p>
            <a:pPr marL="0" marR="0" lvl="0" indent="0" defTabSz="777149" eaLnBrk="1" fontAlgn="auto" latinLnBrk="0" hangingPunct="1">
              <a:lnSpc>
                <a:spcPct val="100000"/>
              </a:lnSpc>
              <a:spcBef>
                <a:spcPts val="0"/>
              </a:spcBef>
              <a:spcAft>
                <a:spcPts val="0"/>
              </a:spcAft>
              <a:buClrTx/>
              <a:buSzTx/>
              <a:buFontTx/>
              <a:buNone/>
              <a:tabLst/>
              <a:defRPr/>
            </a:pPr>
            <a:r>
              <a:rPr lang="en-US" sz="2400" kern="0" dirty="0">
                <a:solidFill>
                  <a:prstClr val="black">
                    <a:lumMod val="65000"/>
                    <a:lumOff val="35000"/>
                  </a:prstClr>
                </a:solidFill>
                <a:latin typeface="Segoe UI Light"/>
                <a:cs typeface="Segoe UI Light" panose="020B0502040204020203" pitchFamily="34" charset="0"/>
              </a:rPr>
              <a:t>     </a:t>
            </a: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FROM @</a:t>
            </a:r>
            <a:r>
              <a:rPr lang="en-US" sz="2400" kern="0" dirty="0">
                <a:solidFill>
                  <a:prstClr val="black">
                    <a:lumMod val="65000"/>
                    <a:lumOff val="35000"/>
                  </a:prstClr>
                </a:solidFill>
                <a:latin typeface="Segoe UI Light"/>
                <a:cs typeface="Segoe UI Light" panose="020B0502040204020203" pitchFamily="34" charset="0"/>
              </a:rPr>
              <a:t>clickstream  </a:t>
            </a:r>
          </a:p>
          <a:p>
            <a:pPr marL="0" marR="0" lvl="0" indent="0" defTabSz="7771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rPr>
              <a:t>     GROUP BY domain</a:t>
            </a:r>
            <a:r>
              <a:rPr kumimoji="0" lang="en-US" sz="2400" b="0" i="0" u="none" strike="noStrike" kern="0" cap="none" spc="0" normalizeH="0" noProof="0" dirty="0">
                <a:ln>
                  <a:noFill/>
                </a:ln>
                <a:solidFill>
                  <a:prstClr val="black">
                    <a:lumMod val="65000"/>
                    <a:lumOff val="35000"/>
                  </a:prstClr>
                </a:solidFill>
                <a:effectLst/>
                <a:uLnTx/>
                <a:uFillTx/>
                <a:latin typeface="Segoe UI Light"/>
                <a:cs typeface="Segoe UI Light" panose="020B0502040204020203" pitchFamily="34" charset="0"/>
              </a:rPr>
              <a:t>;</a:t>
            </a:r>
            <a:endParaRPr kumimoji="0" lang="en-US" sz="2400" b="0" i="0" u="none" strike="noStrike" kern="0" cap="none" spc="0" normalizeH="0" baseline="0" noProof="0" dirty="0">
              <a:ln>
                <a:noFill/>
              </a:ln>
              <a:solidFill>
                <a:prstClr val="black">
                  <a:lumMod val="65000"/>
                  <a:lumOff val="35000"/>
                </a:prstClr>
              </a:solidFill>
              <a:effectLst/>
              <a:uLnTx/>
              <a:uFillTx/>
              <a:latin typeface="Segoe UI Light"/>
              <a:cs typeface="Segoe UI Light" panose="020B0502040204020203" pitchFamily="34" charset="0"/>
            </a:endParaRPr>
          </a:p>
        </p:txBody>
      </p:sp>
      <p:sp>
        <p:nvSpPr>
          <p:cNvPr id="45" name="Rectangle 44"/>
          <p:cNvSpPr/>
          <p:nvPr/>
        </p:nvSpPr>
        <p:spPr>
          <a:xfrm>
            <a:off x="955713" y="2866218"/>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sp>
        <p:nvSpPr>
          <p:cNvPr id="46" name="Rectangle 45"/>
          <p:cNvSpPr/>
          <p:nvPr/>
        </p:nvSpPr>
        <p:spPr>
          <a:xfrm>
            <a:off x="2402969" y="2866218"/>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cxnSp>
        <p:nvCxnSpPr>
          <p:cNvPr id="48" name="Straight Arrow Connector 47"/>
          <p:cNvCxnSpPr>
            <a:stCxn id="45" idx="2"/>
            <a:endCxn id="79" idx="0"/>
          </p:cNvCxnSpPr>
          <p:nvPr/>
        </p:nvCxnSpPr>
        <p:spPr>
          <a:xfrm flipH="1">
            <a:off x="1545882" y="3186708"/>
            <a:ext cx="1"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2"/>
            <a:endCxn id="80" idx="0"/>
          </p:cNvCxnSpPr>
          <p:nvPr/>
        </p:nvCxnSpPr>
        <p:spPr>
          <a:xfrm>
            <a:off x="2993138" y="3186708"/>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955713" y="4265560"/>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Partition</a:t>
            </a:r>
          </a:p>
        </p:txBody>
      </p:sp>
      <p:sp>
        <p:nvSpPr>
          <p:cNvPr id="51" name="Rectangle 50"/>
          <p:cNvSpPr/>
          <p:nvPr/>
        </p:nvSpPr>
        <p:spPr>
          <a:xfrm>
            <a:off x="2402969" y="4265560"/>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Partition</a:t>
            </a:r>
          </a:p>
        </p:txBody>
      </p:sp>
      <p:sp>
        <p:nvSpPr>
          <p:cNvPr id="52" name="Rectangle 51"/>
          <p:cNvSpPr/>
          <p:nvPr/>
        </p:nvSpPr>
        <p:spPr>
          <a:xfrm>
            <a:off x="808037" y="5741138"/>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Full </a:t>
            </a:r>
            <a:r>
              <a:rPr kumimoji="0" lang="en-US" sz="1428" b="0" i="0" u="none" strike="noStrike" kern="0" cap="none" spc="0" normalizeH="0" baseline="0" noProof="0" dirty="0" err="1">
                <a:ln>
                  <a:noFill/>
                </a:ln>
                <a:solidFill>
                  <a:schemeClr val="tx1"/>
                </a:solidFill>
                <a:effectLst/>
                <a:uLnTx/>
                <a:uFillTx/>
                <a:latin typeface="Segoe UI Semibold" panose="020B0702040204020203" pitchFamily="34" charset="0"/>
                <a:cs typeface="Segoe UI Semibold" panose="020B0702040204020203" pitchFamily="34" charset="0"/>
              </a:rPr>
              <a:t>Agg</a:t>
            </a:r>
            <a:endPar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53" name="Rectangle 52"/>
          <p:cNvSpPr/>
          <p:nvPr/>
        </p:nvSpPr>
        <p:spPr>
          <a:xfrm>
            <a:off x="808037" y="6378536"/>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cxnSp>
        <p:nvCxnSpPr>
          <p:cNvPr id="54" name="Straight Arrow Connector 53"/>
          <p:cNvCxnSpPr/>
          <p:nvPr/>
        </p:nvCxnSpPr>
        <p:spPr>
          <a:xfrm>
            <a:off x="1398206" y="6058047"/>
            <a:ext cx="0" cy="320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443135" y="5729574"/>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Full </a:t>
            </a:r>
            <a:r>
              <a:rPr kumimoji="0" lang="en-US" sz="1428" b="0" i="0" u="none" strike="noStrike" kern="0" cap="none" spc="0" normalizeH="0" baseline="0" noProof="0" dirty="0" err="1">
                <a:ln>
                  <a:noFill/>
                </a:ln>
                <a:solidFill>
                  <a:schemeClr val="tx1"/>
                </a:solidFill>
                <a:effectLst/>
                <a:uLnTx/>
                <a:uFillTx/>
                <a:latin typeface="Segoe UI Semibold" panose="020B0702040204020203" pitchFamily="34" charset="0"/>
                <a:cs typeface="Segoe UI Semibold" panose="020B0702040204020203" pitchFamily="34" charset="0"/>
              </a:rPr>
              <a:t>Agg</a:t>
            </a:r>
            <a:endPar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57" name="Rectangle 56"/>
          <p:cNvSpPr/>
          <p:nvPr/>
        </p:nvSpPr>
        <p:spPr>
          <a:xfrm>
            <a:off x="2443135" y="6366973"/>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cxnSp>
        <p:nvCxnSpPr>
          <p:cNvPr id="59" name="Straight Arrow Connector 58"/>
          <p:cNvCxnSpPr/>
          <p:nvPr/>
        </p:nvCxnSpPr>
        <p:spPr>
          <a:xfrm>
            <a:off x="3033305" y="6046483"/>
            <a:ext cx="0" cy="320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180972" y="5718010"/>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Full </a:t>
            </a:r>
            <a:r>
              <a:rPr kumimoji="0" lang="en-US" sz="1428" b="0" i="0" u="none" strike="noStrike" kern="0" cap="none" spc="0" normalizeH="0" baseline="0" noProof="0" dirty="0" err="1">
                <a:ln>
                  <a:noFill/>
                </a:ln>
                <a:solidFill>
                  <a:schemeClr val="tx1"/>
                </a:solidFill>
                <a:effectLst/>
                <a:uLnTx/>
                <a:uFillTx/>
                <a:latin typeface="Segoe UI Semibold" panose="020B0702040204020203" pitchFamily="34" charset="0"/>
                <a:cs typeface="Segoe UI Semibold" panose="020B0702040204020203" pitchFamily="34" charset="0"/>
              </a:rPr>
              <a:t>Agg</a:t>
            </a:r>
            <a:endPar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61" name="Rectangle 60"/>
          <p:cNvSpPr/>
          <p:nvPr/>
        </p:nvSpPr>
        <p:spPr>
          <a:xfrm>
            <a:off x="4180972" y="6355409"/>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Write</a:t>
            </a:r>
          </a:p>
        </p:txBody>
      </p:sp>
      <p:cxnSp>
        <p:nvCxnSpPr>
          <p:cNvPr id="62" name="Straight Arrow Connector 61"/>
          <p:cNvCxnSpPr/>
          <p:nvPr/>
        </p:nvCxnSpPr>
        <p:spPr>
          <a:xfrm>
            <a:off x="4771141" y="6034918"/>
            <a:ext cx="0" cy="3204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3875776" y="2857336"/>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Read</a:t>
            </a:r>
          </a:p>
        </p:txBody>
      </p:sp>
      <p:cxnSp>
        <p:nvCxnSpPr>
          <p:cNvPr id="64" name="Straight Arrow Connector 63"/>
          <p:cNvCxnSpPr>
            <a:stCxn id="63" idx="2"/>
            <a:endCxn id="83" idx="0"/>
          </p:cNvCxnSpPr>
          <p:nvPr/>
        </p:nvCxnSpPr>
        <p:spPr>
          <a:xfrm>
            <a:off x="4465946" y="3177827"/>
            <a:ext cx="0" cy="375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875776" y="4256680"/>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Partition</a:t>
            </a:r>
          </a:p>
        </p:txBody>
      </p:sp>
      <p:cxnSp>
        <p:nvCxnSpPr>
          <p:cNvPr id="68" name="Straight Arrow Connector 67"/>
          <p:cNvCxnSpPr>
            <a:stCxn id="50" idx="2"/>
            <a:endCxn id="55" idx="0"/>
          </p:cNvCxnSpPr>
          <p:nvPr/>
        </p:nvCxnSpPr>
        <p:spPr>
          <a:xfrm>
            <a:off x="1545882" y="4586050"/>
            <a:ext cx="1487423" cy="11435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0" idx="2"/>
            <a:endCxn id="60" idx="0"/>
          </p:cNvCxnSpPr>
          <p:nvPr/>
        </p:nvCxnSpPr>
        <p:spPr>
          <a:xfrm>
            <a:off x="1545883" y="4586050"/>
            <a:ext cx="3225259" cy="11319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0" idx="2"/>
            <a:endCxn id="52" idx="0"/>
          </p:cNvCxnSpPr>
          <p:nvPr/>
        </p:nvCxnSpPr>
        <p:spPr>
          <a:xfrm flipH="1">
            <a:off x="1398206" y="4586050"/>
            <a:ext cx="147676" cy="11550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1" idx="2"/>
            <a:endCxn id="52" idx="0"/>
          </p:cNvCxnSpPr>
          <p:nvPr/>
        </p:nvCxnSpPr>
        <p:spPr>
          <a:xfrm flipH="1">
            <a:off x="1398207" y="4586050"/>
            <a:ext cx="1594932" cy="11550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5" idx="2"/>
            <a:endCxn id="52" idx="0"/>
          </p:cNvCxnSpPr>
          <p:nvPr/>
        </p:nvCxnSpPr>
        <p:spPr>
          <a:xfrm flipH="1">
            <a:off x="1398207" y="4577170"/>
            <a:ext cx="3067740" cy="11639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1" idx="2"/>
            <a:endCxn id="55" idx="0"/>
          </p:cNvCxnSpPr>
          <p:nvPr/>
        </p:nvCxnSpPr>
        <p:spPr>
          <a:xfrm>
            <a:off x="2993139" y="4586050"/>
            <a:ext cx="40167" cy="11435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1" idx="2"/>
            <a:endCxn id="60" idx="0"/>
          </p:cNvCxnSpPr>
          <p:nvPr/>
        </p:nvCxnSpPr>
        <p:spPr>
          <a:xfrm>
            <a:off x="2993138" y="4586050"/>
            <a:ext cx="1778003" cy="11319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5" idx="2"/>
            <a:endCxn id="55" idx="0"/>
          </p:cNvCxnSpPr>
          <p:nvPr/>
        </p:nvCxnSpPr>
        <p:spPr>
          <a:xfrm flipH="1">
            <a:off x="3033305" y="4577170"/>
            <a:ext cx="1432641" cy="11524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5" idx="2"/>
            <a:endCxn id="60" idx="0"/>
          </p:cNvCxnSpPr>
          <p:nvPr/>
        </p:nvCxnSpPr>
        <p:spPr>
          <a:xfrm>
            <a:off x="4465946" y="4577170"/>
            <a:ext cx="305195" cy="11408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955712" y="3562277"/>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Partial </a:t>
            </a:r>
            <a:r>
              <a:rPr kumimoji="0" lang="en-US" sz="1428" b="0" i="0" u="none" strike="noStrike" kern="0" cap="none" spc="0" normalizeH="0" baseline="0" noProof="0" dirty="0" err="1">
                <a:ln>
                  <a:noFill/>
                </a:ln>
                <a:solidFill>
                  <a:schemeClr val="tx1"/>
                </a:solidFill>
                <a:effectLst/>
                <a:uLnTx/>
                <a:uFillTx/>
                <a:latin typeface="Segoe UI Semibold" panose="020B0702040204020203" pitchFamily="34" charset="0"/>
                <a:cs typeface="Segoe UI Semibold" panose="020B0702040204020203" pitchFamily="34" charset="0"/>
              </a:rPr>
              <a:t>Agg</a:t>
            </a:r>
            <a:endPar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80" name="Rectangle 79"/>
          <p:cNvSpPr/>
          <p:nvPr/>
        </p:nvSpPr>
        <p:spPr>
          <a:xfrm>
            <a:off x="2402969" y="3562277"/>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Partial </a:t>
            </a:r>
            <a:r>
              <a:rPr kumimoji="0" lang="en-US" sz="1428" b="0" i="0" u="none" strike="noStrike" kern="0" cap="none" spc="0" normalizeH="0" baseline="0" noProof="0" dirty="0" err="1">
                <a:ln>
                  <a:noFill/>
                </a:ln>
                <a:solidFill>
                  <a:schemeClr val="tx1"/>
                </a:solidFill>
                <a:effectLst/>
                <a:uLnTx/>
                <a:uFillTx/>
                <a:latin typeface="Segoe UI Semibold" panose="020B0702040204020203" pitchFamily="34" charset="0"/>
                <a:cs typeface="Segoe UI Semibold" panose="020B0702040204020203" pitchFamily="34" charset="0"/>
              </a:rPr>
              <a:t>Agg</a:t>
            </a:r>
            <a:endPar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83" name="Rectangle 82"/>
          <p:cNvSpPr/>
          <p:nvPr/>
        </p:nvSpPr>
        <p:spPr>
          <a:xfrm>
            <a:off x="3875776" y="3553396"/>
            <a:ext cx="1180339" cy="32049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rPr>
              <a:t>Partial </a:t>
            </a:r>
            <a:r>
              <a:rPr kumimoji="0" lang="en-US" sz="1428" b="0" i="0" u="none" strike="noStrike" kern="0" cap="none" spc="0" normalizeH="0" baseline="0" noProof="0" dirty="0" err="1">
                <a:ln>
                  <a:noFill/>
                </a:ln>
                <a:solidFill>
                  <a:schemeClr val="tx1"/>
                </a:solidFill>
                <a:effectLst/>
                <a:uLnTx/>
                <a:uFillTx/>
                <a:latin typeface="Segoe UI Semibold" panose="020B0702040204020203" pitchFamily="34" charset="0"/>
                <a:cs typeface="Segoe UI Semibold" panose="020B0702040204020203" pitchFamily="34" charset="0"/>
              </a:rPr>
              <a:t>Agg</a:t>
            </a:r>
            <a:endParaRPr kumimoji="0" lang="en-US" sz="1428"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88" name="Rectangle 87"/>
          <p:cNvSpPr/>
          <p:nvPr/>
        </p:nvSpPr>
        <p:spPr>
          <a:xfrm>
            <a:off x="942023" y="2154522"/>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77149">
              <a:defRPr/>
            </a:pPr>
            <a:r>
              <a:rPr lang="en-US" sz="1200" kern="0" dirty="0">
                <a:solidFill>
                  <a:prstClr val="white"/>
                </a:solidFill>
                <a:latin typeface="Segoe UI Semibold" panose="020B0702040204020203" pitchFamily="34" charset="0"/>
                <a:cs typeface="Segoe UI Semibold" panose="020B0702040204020203" pitchFamily="34" charset="0"/>
              </a:rPr>
              <a:t>PARTITION </a:t>
            </a:r>
            <a:r>
              <a:rPr kumimoji="0" lang="en-US" sz="1200"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1</a:t>
            </a:r>
          </a:p>
        </p:txBody>
      </p:sp>
      <p:sp>
        <p:nvSpPr>
          <p:cNvPr id="91" name="Rectangle 90"/>
          <p:cNvSpPr/>
          <p:nvPr/>
        </p:nvSpPr>
        <p:spPr>
          <a:xfrm>
            <a:off x="2400935" y="2165465"/>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77149">
              <a:defRPr/>
            </a:pPr>
            <a:r>
              <a:rPr lang="en-US" sz="1200" kern="0" dirty="0">
                <a:solidFill>
                  <a:prstClr val="white"/>
                </a:solidFill>
                <a:latin typeface="Segoe UI Semibold" panose="020B0702040204020203" pitchFamily="34" charset="0"/>
                <a:cs typeface="Segoe UI Semibold" panose="020B0702040204020203" pitchFamily="34" charset="0"/>
              </a:rPr>
              <a:t>PARTITION </a:t>
            </a:r>
            <a:r>
              <a:rPr kumimoji="0" lang="en-US" sz="1200"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2</a:t>
            </a:r>
          </a:p>
        </p:txBody>
      </p:sp>
      <p:sp>
        <p:nvSpPr>
          <p:cNvPr id="92" name="Rectangle 91"/>
          <p:cNvSpPr/>
          <p:nvPr/>
        </p:nvSpPr>
        <p:spPr>
          <a:xfrm>
            <a:off x="3873742" y="2173264"/>
            <a:ext cx="1184407"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777149">
              <a:defRPr/>
            </a:pPr>
            <a:r>
              <a:rPr lang="en-US" sz="1200" kern="0" dirty="0">
                <a:solidFill>
                  <a:prstClr val="white"/>
                </a:solidFill>
                <a:latin typeface="Segoe UI Semibold" panose="020B0702040204020203" pitchFamily="34" charset="0"/>
                <a:cs typeface="Segoe UI Semibold" panose="020B0702040204020203" pitchFamily="34" charset="0"/>
              </a:rPr>
              <a:t>PARTITION </a:t>
            </a:r>
            <a:r>
              <a:rPr kumimoji="0" lang="en-US" sz="1200"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3</a:t>
            </a:r>
          </a:p>
        </p:txBody>
      </p:sp>
      <p:cxnSp>
        <p:nvCxnSpPr>
          <p:cNvPr id="93" name="Straight Arrow Connector 92"/>
          <p:cNvCxnSpPr>
            <a:stCxn id="79" idx="2"/>
            <a:endCxn id="50" idx="0"/>
          </p:cNvCxnSpPr>
          <p:nvPr/>
        </p:nvCxnSpPr>
        <p:spPr>
          <a:xfrm>
            <a:off x="1545882" y="3882767"/>
            <a:ext cx="1"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0" idx="2"/>
            <a:endCxn id="51" idx="0"/>
          </p:cNvCxnSpPr>
          <p:nvPr/>
        </p:nvCxnSpPr>
        <p:spPr>
          <a:xfrm>
            <a:off x="2993138" y="3882767"/>
            <a:ext cx="0" cy="3827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3" idx="2"/>
            <a:endCxn id="65" idx="0"/>
          </p:cNvCxnSpPr>
          <p:nvPr/>
        </p:nvCxnSpPr>
        <p:spPr>
          <a:xfrm>
            <a:off x="4465946" y="3873885"/>
            <a:ext cx="0" cy="3827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6766872" y="4007201"/>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Read</a:t>
            </a:r>
          </a:p>
        </p:txBody>
      </p:sp>
      <p:sp>
        <p:nvSpPr>
          <p:cNvPr id="100" name="Rectangle 99"/>
          <p:cNvSpPr/>
          <p:nvPr/>
        </p:nvSpPr>
        <p:spPr>
          <a:xfrm>
            <a:off x="8458513" y="4007201"/>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Read</a:t>
            </a:r>
          </a:p>
        </p:txBody>
      </p:sp>
      <p:cxnSp>
        <p:nvCxnSpPr>
          <p:cNvPr id="101" name="Straight Arrow Connector 100"/>
          <p:cNvCxnSpPr>
            <a:endCxn id="103" idx="0"/>
          </p:cNvCxnSpPr>
          <p:nvPr/>
        </p:nvCxnSpPr>
        <p:spPr>
          <a:xfrm>
            <a:off x="7469710" y="4388876"/>
            <a:ext cx="1" cy="3407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100" idx="2"/>
            <a:endCxn id="104" idx="0"/>
          </p:cNvCxnSpPr>
          <p:nvPr/>
        </p:nvCxnSpPr>
        <p:spPr>
          <a:xfrm>
            <a:off x="9161352" y="4388876"/>
            <a:ext cx="0" cy="3407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6766872" y="4729652"/>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Full </a:t>
            </a:r>
            <a:r>
              <a:rPr kumimoji="0" lang="en-US" sz="1700" b="0" i="0" u="none" strike="noStrike" kern="0" cap="none" spc="0" normalizeH="0" baseline="0" noProof="0" dirty="0" err="1">
                <a:ln>
                  <a:noFill/>
                </a:ln>
                <a:solidFill>
                  <a:prstClr val="black"/>
                </a:solidFill>
                <a:effectLst/>
                <a:uLnTx/>
                <a:uFillTx/>
                <a:latin typeface="Segoe UI Semibold" panose="020B0702040204020203" pitchFamily="34" charset="0"/>
                <a:cs typeface="Segoe UI Semibold" panose="020B0702040204020203" pitchFamily="34" charset="0"/>
              </a:rPr>
              <a:t>Agg</a:t>
            </a:r>
            <a:endPar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endParaRPr>
          </a:p>
        </p:txBody>
      </p:sp>
      <p:sp>
        <p:nvSpPr>
          <p:cNvPr id="104" name="Rectangle 103"/>
          <p:cNvSpPr/>
          <p:nvPr/>
        </p:nvSpPr>
        <p:spPr>
          <a:xfrm>
            <a:off x="8458513" y="4729652"/>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Full </a:t>
            </a:r>
            <a:r>
              <a:rPr kumimoji="0" lang="en-US" sz="1700" b="0" i="0" u="none" strike="noStrike" kern="0" cap="none" spc="0" normalizeH="0" baseline="0" noProof="0" dirty="0" err="1">
                <a:ln>
                  <a:noFill/>
                </a:ln>
                <a:solidFill>
                  <a:prstClr val="black"/>
                </a:solidFill>
                <a:effectLst/>
                <a:uLnTx/>
                <a:uFillTx/>
                <a:latin typeface="Segoe UI Semibold" panose="020B0702040204020203" pitchFamily="34" charset="0"/>
                <a:cs typeface="Segoe UI Semibold" panose="020B0702040204020203" pitchFamily="34" charset="0"/>
              </a:rPr>
              <a:t>Agg</a:t>
            </a:r>
            <a:endPar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endParaRPr>
          </a:p>
        </p:txBody>
      </p:sp>
      <p:sp>
        <p:nvSpPr>
          <p:cNvPr id="105" name="Rectangle 104"/>
          <p:cNvSpPr/>
          <p:nvPr/>
        </p:nvSpPr>
        <p:spPr>
          <a:xfrm>
            <a:off x="6766872" y="5493001"/>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Write</a:t>
            </a:r>
          </a:p>
        </p:txBody>
      </p:sp>
      <p:sp>
        <p:nvSpPr>
          <p:cNvPr id="106" name="Rectangle 105"/>
          <p:cNvSpPr/>
          <p:nvPr/>
        </p:nvSpPr>
        <p:spPr>
          <a:xfrm>
            <a:off x="8458513" y="5493001"/>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Write</a:t>
            </a:r>
          </a:p>
        </p:txBody>
      </p:sp>
      <p:cxnSp>
        <p:nvCxnSpPr>
          <p:cNvPr id="107" name="Straight Arrow Connector 106"/>
          <p:cNvCxnSpPr/>
          <p:nvPr/>
        </p:nvCxnSpPr>
        <p:spPr>
          <a:xfrm flipH="1">
            <a:off x="7464392" y="5100749"/>
            <a:ext cx="10636" cy="381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9161351" y="5100749"/>
            <a:ext cx="0" cy="3816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10059952" y="3996623"/>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Read</a:t>
            </a:r>
          </a:p>
        </p:txBody>
      </p:sp>
      <p:cxnSp>
        <p:nvCxnSpPr>
          <p:cNvPr id="110" name="Straight Arrow Connector 109"/>
          <p:cNvCxnSpPr>
            <a:stCxn id="109" idx="2"/>
            <a:endCxn id="111" idx="0"/>
          </p:cNvCxnSpPr>
          <p:nvPr/>
        </p:nvCxnSpPr>
        <p:spPr>
          <a:xfrm>
            <a:off x="10762791" y="4378298"/>
            <a:ext cx="0" cy="340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059952" y="4719075"/>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Full </a:t>
            </a:r>
            <a:r>
              <a:rPr kumimoji="0" lang="en-US" sz="1700" b="0" i="0" u="none" strike="noStrike" kern="0" cap="none" spc="0" normalizeH="0" baseline="0" noProof="0" dirty="0" err="1">
                <a:ln>
                  <a:noFill/>
                </a:ln>
                <a:solidFill>
                  <a:prstClr val="black"/>
                </a:solidFill>
                <a:effectLst/>
                <a:uLnTx/>
                <a:uFillTx/>
                <a:latin typeface="Segoe UI Semibold" panose="020B0702040204020203" pitchFamily="34" charset="0"/>
                <a:cs typeface="Segoe UI Semibold" panose="020B0702040204020203" pitchFamily="34" charset="0"/>
              </a:rPr>
              <a:t>Agg</a:t>
            </a:r>
            <a:endPar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endParaRPr>
          </a:p>
        </p:txBody>
      </p:sp>
      <p:cxnSp>
        <p:nvCxnSpPr>
          <p:cNvPr id="112" name="Straight Arrow Connector 111"/>
          <p:cNvCxnSpPr>
            <a:stCxn id="111" idx="2"/>
          </p:cNvCxnSpPr>
          <p:nvPr/>
        </p:nvCxnSpPr>
        <p:spPr>
          <a:xfrm flipH="1">
            <a:off x="10757473" y="5100750"/>
            <a:ext cx="5318" cy="392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10059952" y="5454145"/>
            <a:ext cx="1405678" cy="38167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Write</a:t>
            </a:r>
          </a:p>
        </p:txBody>
      </p:sp>
      <p:sp>
        <p:nvSpPr>
          <p:cNvPr id="115" name="Rectangle 114"/>
          <p:cNvSpPr/>
          <p:nvPr/>
        </p:nvSpPr>
        <p:spPr>
          <a:xfrm>
            <a:off x="6766871" y="3318791"/>
            <a:ext cx="1408231"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1</a:t>
            </a:r>
          </a:p>
        </p:txBody>
      </p:sp>
      <p:sp>
        <p:nvSpPr>
          <p:cNvPr id="117" name="Rectangle 116"/>
          <p:cNvSpPr/>
          <p:nvPr/>
        </p:nvSpPr>
        <p:spPr>
          <a:xfrm>
            <a:off x="8457237" y="3315960"/>
            <a:ext cx="1408231"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2</a:t>
            </a:r>
          </a:p>
        </p:txBody>
      </p:sp>
      <p:sp>
        <p:nvSpPr>
          <p:cNvPr id="119" name="Rectangle 118"/>
          <p:cNvSpPr/>
          <p:nvPr/>
        </p:nvSpPr>
        <p:spPr>
          <a:xfrm>
            <a:off x="10058675" y="3312200"/>
            <a:ext cx="1408231" cy="407958"/>
          </a:xfrm>
          <a:prstGeom prst="rect">
            <a:avLst/>
          </a:prstGeom>
          <a:solidFill>
            <a:srgbClr val="9D8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Segoe UI Semibold" panose="020B0702040204020203" pitchFamily="34" charset="0"/>
                <a:cs typeface="Segoe UI Semibold" panose="020B0702040204020203" pitchFamily="34" charset="0"/>
              </a:rPr>
              <a:t>PARTITION 3</a:t>
            </a:r>
          </a:p>
        </p:txBody>
      </p:sp>
      <p:grpSp>
        <p:nvGrpSpPr>
          <p:cNvPr id="3" name="Group 2"/>
          <p:cNvGrpSpPr/>
          <p:nvPr/>
        </p:nvGrpSpPr>
        <p:grpSpPr>
          <a:xfrm>
            <a:off x="899381" y="1394165"/>
            <a:ext cx="1236671" cy="464889"/>
            <a:chOff x="899381" y="1194099"/>
            <a:chExt cx="1236671" cy="664955"/>
          </a:xfrm>
        </p:grpSpPr>
        <p:sp>
          <p:nvSpPr>
            <p:cNvPr id="66" name="Rectangle 65"/>
            <p:cNvSpPr/>
            <p:nvPr/>
          </p:nvSpPr>
          <p:spPr>
            <a:xfrm>
              <a:off x="899381" y="1194099"/>
              <a:ext cx="415594" cy="661717"/>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sp>
          <p:nvSpPr>
            <p:cNvPr id="67" name="Rectangle 66"/>
            <p:cNvSpPr/>
            <p:nvPr/>
          </p:nvSpPr>
          <p:spPr>
            <a:xfrm>
              <a:off x="1314975" y="1194099"/>
              <a:ext cx="415594" cy="6649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69" name="Rectangle 68"/>
            <p:cNvSpPr/>
            <p:nvPr/>
          </p:nvSpPr>
          <p:spPr>
            <a:xfrm>
              <a:off x="1720458" y="1194099"/>
              <a:ext cx="415594" cy="664955"/>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grpSp>
      <p:grpSp>
        <p:nvGrpSpPr>
          <p:cNvPr id="81" name="Group 80"/>
          <p:cNvGrpSpPr/>
          <p:nvPr/>
        </p:nvGrpSpPr>
        <p:grpSpPr>
          <a:xfrm>
            <a:off x="2374803" y="1394165"/>
            <a:ext cx="1236671" cy="464889"/>
            <a:chOff x="899381" y="1194099"/>
            <a:chExt cx="1236671" cy="664955"/>
          </a:xfrm>
        </p:grpSpPr>
        <p:sp>
          <p:nvSpPr>
            <p:cNvPr id="82" name="Rectangle 81"/>
            <p:cNvSpPr/>
            <p:nvPr/>
          </p:nvSpPr>
          <p:spPr>
            <a:xfrm>
              <a:off x="899381" y="1194099"/>
              <a:ext cx="415594" cy="661717"/>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sp>
          <p:nvSpPr>
            <p:cNvPr id="84" name="Rectangle 83"/>
            <p:cNvSpPr/>
            <p:nvPr/>
          </p:nvSpPr>
          <p:spPr>
            <a:xfrm>
              <a:off x="1314975" y="1194099"/>
              <a:ext cx="415594" cy="6649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85" name="Rectangle 84"/>
            <p:cNvSpPr/>
            <p:nvPr/>
          </p:nvSpPr>
          <p:spPr>
            <a:xfrm>
              <a:off x="1720458" y="1194099"/>
              <a:ext cx="415594" cy="664955"/>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grpSp>
      <p:grpSp>
        <p:nvGrpSpPr>
          <p:cNvPr id="86" name="Group 85"/>
          <p:cNvGrpSpPr/>
          <p:nvPr/>
        </p:nvGrpSpPr>
        <p:grpSpPr>
          <a:xfrm>
            <a:off x="3850225" y="1394165"/>
            <a:ext cx="1236671" cy="464889"/>
            <a:chOff x="899381" y="1194099"/>
            <a:chExt cx="1236671" cy="664955"/>
          </a:xfrm>
        </p:grpSpPr>
        <p:sp>
          <p:nvSpPr>
            <p:cNvPr id="89" name="Rectangle 88"/>
            <p:cNvSpPr/>
            <p:nvPr/>
          </p:nvSpPr>
          <p:spPr>
            <a:xfrm>
              <a:off x="899381" y="1194099"/>
              <a:ext cx="415594" cy="661717"/>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sp>
          <p:nvSpPr>
            <p:cNvPr id="90" name="Rectangle 89"/>
            <p:cNvSpPr/>
            <p:nvPr/>
          </p:nvSpPr>
          <p:spPr>
            <a:xfrm>
              <a:off x="1314975" y="1194099"/>
              <a:ext cx="415594" cy="6649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latin typeface="Segoe UI Semibold" panose="020B0702040204020203" pitchFamily="34" charset="0"/>
                <a:cs typeface="Segoe UI Semibold" panose="020B0702040204020203" pitchFamily="34" charset="0"/>
              </a:endParaRPr>
            </a:p>
          </p:txBody>
        </p:sp>
        <p:sp>
          <p:nvSpPr>
            <p:cNvPr id="120" name="Rectangle 119"/>
            <p:cNvSpPr/>
            <p:nvPr/>
          </p:nvSpPr>
          <p:spPr>
            <a:xfrm>
              <a:off x="1720458" y="1194099"/>
              <a:ext cx="415594" cy="664955"/>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grpSp>
      <p:sp>
        <p:nvSpPr>
          <p:cNvPr id="122" name="Rectangle 121"/>
          <p:cNvSpPr/>
          <p:nvPr/>
        </p:nvSpPr>
        <p:spPr>
          <a:xfrm>
            <a:off x="6795838" y="2610634"/>
            <a:ext cx="1379263" cy="427706"/>
          </a:xfrm>
          <a:prstGeom prst="rect">
            <a:avLst/>
          </a:prstGeom>
          <a:solidFill>
            <a:srgbClr val="5D83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sp>
        <p:nvSpPr>
          <p:cNvPr id="123" name="Rectangle 122"/>
          <p:cNvSpPr/>
          <p:nvPr/>
        </p:nvSpPr>
        <p:spPr>
          <a:xfrm>
            <a:off x="8431917" y="2611080"/>
            <a:ext cx="1400572" cy="43333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sp>
        <p:nvSpPr>
          <p:cNvPr id="124" name="Rectangle 123"/>
          <p:cNvSpPr/>
          <p:nvPr/>
        </p:nvSpPr>
        <p:spPr>
          <a:xfrm>
            <a:off x="10087643" y="2611526"/>
            <a:ext cx="1379263" cy="427706"/>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55046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93675"/>
            <a:ext cx="5847221" cy="1514475"/>
          </a:xfrm>
        </p:spPr>
        <p:txBody>
          <a:bodyPr>
            <a:normAutofit fontScale="90000"/>
          </a:bodyPr>
          <a:lstStyle/>
          <a:p>
            <a:pPr algn="ctr"/>
            <a:r>
              <a:rPr lang="en-US" sz="4000" dirty="0"/>
              <a:t>Plans, Algebras, Graphs, Vertexes, and Analytics Units</a:t>
            </a:r>
          </a:p>
        </p:txBody>
      </p:sp>
      <p:sp>
        <p:nvSpPr>
          <p:cNvPr id="6" name="Right Arrow 5"/>
          <p:cNvSpPr/>
          <p:nvPr/>
        </p:nvSpPr>
        <p:spPr bwMode="auto">
          <a:xfrm>
            <a:off x="1534799" y="3099962"/>
            <a:ext cx="762000" cy="838081"/>
          </a:xfrm>
          <a:prstGeom prst="rightArrow">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06"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ndParaRPr>
          </a:p>
        </p:txBody>
      </p:sp>
      <p:pic>
        <p:nvPicPr>
          <p:cNvPr id="7" name="Picture 6"/>
          <p:cNvPicPr>
            <a:picLocks noChangeAspect="1"/>
          </p:cNvPicPr>
          <p:nvPr/>
        </p:nvPicPr>
        <p:blipFill>
          <a:blip r:embed="rId3"/>
          <a:stretch>
            <a:fillRect/>
          </a:stretch>
        </p:blipFill>
        <p:spPr>
          <a:xfrm>
            <a:off x="6492554" y="1682824"/>
            <a:ext cx="2839853" cy="5262302"/>
          </a:xfrm>
          <a:prstGeom prst="rect">
            <a:avLst/>
          </a:prstGeom>
        </p:spPr>
      </p:pic>
      <p:grpSp>
        <p:nvGrpSpPr>
          <p:cNvPr id="9" name="Group 8"/>
          <p:cNvGrpSpPr/>
          <p:nvPr/>
        </p:nvGrpSpPr>
        <p:grpSpPr>
          <a:xfrm>
            <a:off x="429164" y="3099962"/>
            <a:ext cx="815974" cy="843615"/>
            <a:chOff x="655637" y="3077674"/>
            <a:chExt cx="815974" cy="843615"/>
          </a:xfrm>
        </p:grpSpPr>
        <p:sp>
          <p:nvSpPr>
            <p:cNvPr id="10" name="Freeform 5"/>
            <p:cNvSpPr>
              <a:spLocks noEditPoints="1"/>
            </p:cNvSpPr>
            <p:nvPr/>
          </p:nvSpPr>
          <p:spPr bwMode="auto">
            <a:xfrm>
              <a:off x="655637" y="3077674"/>
              <a:ext cx="815974" cy="843615"/>
            </a:xfrm>
            <a:custGeom>
              <a:avLst/>
              <a:gdLst>
                <a:gd name="T0" fmla="*/ 567 w 4309"/>
                <a:gd name="T1" fmla="*/ 1 h 4456"/>
                <a:gd name="T2" fmla="*/ 478 w 4309"/>
                <a:gd name="T3" fmla="*/ 12 h 4456"/>
                <a:gd name="T4" fmla="*/ 393 w 4309"/>
                <a:gd name="T5" fmla="*/ 36 h 4456"/>
                <a:gd name="T6" fmla="*/ 265 w 4309"/>
                <a:gd name="T7" fmla="*/ 103 h 4456"/>
                <a:gd name="T8" fmla="*/ 137 w 4309"/>
                <a:gd name="T9" fmla="*/ 219 h 4456"/>
                <a:gd name="T10" fmla="*/ 48 w 4309"/>
                <a:gd name="T11" fmla="*/ 365 h 4456"/>
                <a:gd name="T12" fmla="*/ 20 w 4309"/>
                <a:gd name="T13" fmla="*/ 448 h 4456"/>
                <a:gd name="T14" fmla="*/ 4 w 4309"/>
                <a:gd name="T15" fmla="*/ 535 h 4456"/>
                <a:gd name="T16" fmla="*/ 0 w 4309"/>
                <a:gd name="T17" fmla="*/ 3863 h 4456"/>
                <a:gd name="T18" fmla="*/ 7 w 4309"/>
                <a:gd name="T19" fmla="*/ 3955 h 4456"/>
                <a:gd name="T20" fmla="*/ 28 w 4309"/>
                <a:gd name="T21" fmla="*/ 4041 h 4456"/>
                <a:gd name="T22" fmla="*/ 73 w 4309"/>
                <a:gd name="T23" fmla="*/ 4148 h 4456"/>
                <a:gd name="T24" fmla="*/ 177 w 4309"/>
                <a:gd name="T25" fmla="*/ 4284 h 4456"/>
                <a:gd name="T26" fmla="*/ 314 w 4309"/>
                <a:gd name="T27" fmla="*/ 4385 h 4456"/>
                <a:gd name="T28" fmla="*/ 448 w 4309"/>
                <a:gd name="T29" fmla="*/ 4439 h 4456"/>
                <a:gd name="T30" fmla="*/ 536 w 4309"/>
                <a:gd name="T31" fmla="*/ 4453 h 4456"/>
                <a:gd name="T32" fmla="*/ 3714 w 4309"/>
                <a:gd name="T33" fmla="*/ 4456 h 4456"/>
                <a:gd name="T34" fmla="*/ 3804 w 4309"/>
                <a:gd name="T35" fmla="*/ 4449 h 4456"/>
                <a:gd name="T36" fmla="*/ 3890 w 4309"/>
                <a:gd name="T37" fmla="*/ 4431 h 4456"/>
                <a:gd name="T38" fmla="*/ 4046 w 4309"/>
                <a:gd name="T39" fmla="*/ 4356 h 4456"/>
                <a:gd name="T40" fmla="*/ 4172 w 4309"/>
                <a:gd name="T41" fmla="*/ 4243 h 4456"/>
                <a:gd name="T42" fmla="*/ 4261 w 4309"/>
                <a:gd name="T43" fmla="*/ 4096 h 4456"/>
                <a:gd name="T44" fmla="*/ 4291 w 4309"/>
                <a:gd name="T45" fmla="*/ 4013 h 4456"/>
                <a:gd name="T46" fmla="*/ 4307 w 4309"/>
                <a:gd name="T47" fmla="*/ 3924 h 4456"/>
                <a:gd name="T48" fmla="*/ 4309 w 4309"/>
                <a:gd name="T49" fmla="*/ 888 h 4456"/>
                <a:gd name="T50" fmla="*/ 3714 w 4309"/>
                <a:gd name="T51" fmla="*/ 4101 h 4456"/>
                <a:gd name="T52" fmla="*/ 551 w 4309"/>
                <a:gd name="T53" fmla="*/ 4096 h 4456"/>
                <a:gd name="T54" fmla="*/ 487 w 4309"/>
                <a:gd name="T55" fmla="*/ 4073 h 4456"/>
                <a:gd name="T56" fmla="*/ 434 w 4309"/>
                <a:gd name="T57" fmla="*/ 4032 h 4456"/>
                <a:gd name="T58" fmla="*/ 394 w 4309"/>
                <a:gd name="T59" fmla="*/ 3977 h 4456"/>
                <a:gd name="T60" fmla="*/ 371 w 4309"/>
                <a:gd name="T61" fmla="*/ 3912 h 4456"/>
                <a:gd name="T62" fmla="*/ 366 w 4309"/>
                <a:gd name="T63" fmla="*/ 595 h 4456"/>
                <a:gd name="T64" fmla="*/ 377 w 4309"/>
                <a:gd name="T65" fmla="*/ 527 h 4456"/>
                <a:gd name="T66" fmla="*/ 406 w 4309"/>
                <a:gd name="T67" fmla="*/ 465 h 4456"/>
                <a:gd name="T68" fmla="*/ 450 w 4309"/>
                <a:gd name="T69" fmla="*/ 417 h 4456"/>
                <a:gd name="T70" fmla="*/ 507 w 4309"/>
                <a:gd name="T71" fmla="*/ 383 h 4456"/>
                <a:gd name="T72" fmla="*/ 574 w 4309"/>
                <a:gd name="T73" fmla="*/ 365 h 4456"/>
                <a:gd name="T74" fmla="*/ 3223 w 4309"/>
                <a:gd name="T75" fmla="*/ 1101 h 4456"/>
                <a:gd name="T76" fmla="*/ 3943 w 4309"/>
                <a:gd name="T77" fmla="*/ 3888 h 4456"/>
                <a:gd name="T78" fmla="*/ 3926 w 4309"/>
                <a:gd name="T79" fmla="*/ 3957 h 4456"/>
                <a:gd name="T80" fmla="*/ 3891 w 4309"/>
                <a:gd name="T81" fmla="*/ 4016 h 4456"/>
                <a:gd name="T82" fmla="*/ 3844 w 4309"/>
                <a:gd name="T83" fmla="*/ 4061 h 4456"/>
                <a:gd name="T84" fmla="*/ 3782 w 4309"/>
                <a:gd name="T85" fmla="*/ 4091 h 4456"/>
                <a:gd name="T86" fmla="*/ 3714 w 4309"/>
                <a:gd name="T87" fmla="*/ 4101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09" h="4456">
                  <a:moveTo>
                    <a:pt x="3412" y="0"/>
                  </a:moveTo>
                  <a:lnTo>
                    <a:pt x="596" y="0"/>
                  </a:lnTo>
                  <a:lnTo>
                    <a:pt x="567" y="1"/>
                  </a:lnTo>
                  <a:lnTo>
                    <a:pt x="536" y="3"/>
                  </a:lnTo>
                  <a:lnTo>
                    <a:pt x="507" y="7"/>
                  </a:lnTo>
                  <a:lnTo>
                    <a:pt x="478" y="12"/>
                  </a:lnTo>
                  <a:lnTo>
                    <a:pt x="448" y="19"/>
                  </a:lnTo>
                  <a:lnTo>
                    <a:pt x="421" y="27"/>
                  </a:lnTo>
                  <a:lnTo>
                    <a:pt x="393" y="36"/>
                  </a:lnTo>
                  <a:lnTo>
                    <a:pt x="366" y="48"/>
                  </a:lnTo>
                  <a:lnTo>
                    <a:pt x="314" y="72"/>
                  </a:lnTo>
                  <a:lnTo>
                    <a:pt x="265" y="103"/>
                  </a:lnTo>
                  <a:lnTo>
                    <a:pt x="220" y="137"/>
                  </a:lnTo>
                  <a:lnTo>
                    <a:pt x="177" y="176"/>
                  </a:lnTo>
                  <a:lnTo>
                    <a:pt x="137" y="219"/>
                  </a:lnTo>
                  <a:lnTo>
                    <a:pt x="104" y="264"/>
                  </a:lnTo>
                  <a:lnTo>
                    <a:pt x="73" y="313"/>
                  </a:lnTo>
                  <a:lnTo>
                    <a:pt x="48" y="365"/>
                  </a:lnTo>
                  <a:lnTo>
                    <a:pt x="37" y="392"/>
                  </a:lnTo>
                  <a:lnTo>
                    <a:pt x="28" y="420"/>
                  </a:lnTo>
                  <a:lnTo>
                    <a:pt x="20" y="448"/>
                  </a:lnTo>
                  <a:lnTo>
                    <a:pt x="12" y="476"/>
                  </a:lnTo>
                  <a:lnTo>
                    <a:pt x="7" y="505"/>
                  </a:lnTo>
                  <a:lnTo>
                    <a:pt x="4" y="535"/>
                  </a:lnTo>
                  <a:lnTo>
                    <a:pt x="1" y="565"/>
                  </a:lnTo>
                  <a:lnTo>
                    <a:pt x="0" y="595"/>
                  </a:lnTo>
                  <a:lnTo>
                    <a:pt x="0" y="3863"/>
                  </a:lnTo>
                  <a:lnTo>
                    <a:pt x="1" y="3893"/>
                  </a:lnTo>
                  <a:lnTo>
                    <a:pt x="4" y="3924"/>
                  </a:lnTo>
                  <a:lnTo>
                    <a:pt x="7" y="3955"/>
                  </a:lnTo>
                  <a:lnTo>
                    <a:pt x="12" y="3984"/>
                  </a:lnTo>
                  <a:lnTo>
                    <a:pt x="20" y="4013"/>
                  </a:lnTo>
                  <a:lnTo>
                    <a:pt x="28" y="4041"/>
                  </a:lnTo>
                  <a:lnTo>
                    <a:pt x="37" y="4069"/>
                  </a:lnTo>
                  <a:lnTo>
                    <a:pt x="48" y="4096"/>
                  </a:lnTo>
                  <a:lnTo>
                    <a:pt x="73" y="4148"/>
                  </a:lnTo>
                  <a:lnTo>
                    <a:pt x="104" y="4196"/>
                  </a:lnTo>
                  <a:lnTo>
                    <a:pt x="137" y="4243"/>
                  </a:lnTo>
                  <a:lnTo>
                    <a:pt x="177" y="4284"/>
                  </a:lnTo>
                  <a:lnTo>
                    <a:pt x="220" y="4323"/>
                  </a:lnTo>
                  <a:lnTo>
                    <a:pt x="265" y="4356"/>
                  </a:lnTo>
                  <a:lnTo>
                    <a:pt x="314" y="4385"/>
                  </a:lnTo>
                  <a:lnTo>
                    <a:pt x="366" y="4411"/>
                  </a:lnTo>
                  <a:lnTo>
                    <a:pt x="421" y="4431"/>
                  </a:lnTo>
                  <a:lnTo>
                    <a:pt x="448" y="4439"/>
                  </a:lnTo>
                  <a:lnTo>
                    <a:pt x="478" y="4444"/>
                  </a:lnTo>
                  <a:lnTo>
                    <a:pt x="507" y="4449"/>
                  </a:lnTo>
                  <a:lnTo>
                    <a:pt x="536" y="4453"/>
                  </a:lnTo>
                  <a:lnTo>
                    <a:pt x="567" y="4456"/>
                  </a:lnTo>
                  <a:lnTo>
                    <a:pt x="596" y="4456"/>
                  </a:lnTo>
                  <a:lnTo>
                    <a:pt x="3714" y="4456"/>
                  </a:lnTo>
                  <a:lnTo>
                    <a:pt x="3745" y="4456"/>
                  </a:lnTo>
                  <a:lnTo>
                    <a:pt x="3774" y="4453"/>
                  </a:lnTo>
                  <a:lnTo>
                    <a:pt x="3804" y="4449"/>
                  </a:lnTo>
                  <a:lnTo>
                    <a:pt x="3833" y="4444"/>
                  </a:lnTo>
                  <a:lnTo>
                    <a:pt x="3862" y="4439"/>
                  </a:lnTo>
                  <a:lnTo>
                    <a:pt x="3890" y="4431"/>
                  </a:lnTo>
                  <a:lnTo>
                    <a:pt x="3945" y="4411"/>
                  </a:lnTo>
                  <a:lnTo>
                    <a:pt x="3997" y="4385"/>
                  </a:lnTo>
                  <a:lnTo>
                    <a:pt x="4046" y="4356"/>
                  </a:lnTo>
                  <a:lnTo>
                    <a:pt x="4091" y="4323"/>
                  </a:lnTo>
                  <a:lnTo>
                    <a:pt x="4134" y="4284"/>
                  </a:lnTo>
                  <a:lnTo>
                    <a:pt x="4172" y="4243"/>
                  </a:lnTo>
                  <a:lnTo>
                    <a:pt x="4207" y="4196"/>
                  </a:lnTo>
                  <a:lnTo>
                    <a:pt x="4236" y="4148"/>
                  </a:lnTo>
                  <a:lnTo>
                    <a:pt x="4261" y="4096"/>
                  </a:lnTo>
                  <a:lnTo>
                    <a:pt x="4272" y="4069"/>
                  </a:lnTo>
                  <a:lnTo>
                    <a:pt x="4283" y="4041"/>
                  </a:lnTo>
                  <a:lnTo>
                    <a:pt x="4291" y="4013"/>
                  </a:lnTo>
                  <a:lnTo>
                    <a:pt x="4297" y="3984"/>
                  </a:lnTo>
                  <a:lnTo>
                    <a:pt x="4303" y="3955"/>
                  </a:lnTo>
                  <a:lnTo>
                    <a:pt x="4307" y="3924"/>
                  </a:lnTo>
                  <a:lnTo>
                    <a:pt x="4308" y="3893"/>
                  </a:lnTo>
                  <a:lnTo>
                    <a:pt x="4309" y="3863"/>
                  </a:lnTo>
                  <a:lnTo>
                    <a:pt x="4309" y="888"/>
                  </a:lnTo>
                  <a:lnTo>
                    <a:pt x="3412" y="0"/>
                  </a:lnTo>
                  <a:lnTo>
                    <a:pt x="3412" y="0"/>
                  </a:lnTo>
                  <a:close/>
                  <a:moveTo>
                    <a:pt x="3714" y="4101"/>
                  </a:moveTo>
                  <a:lnTo>
                    <a:pt x="596" y="4101"/>
                  </a:lnTo>
                  <a:lnTo>
                    <a:pt x="574" y="4100"/>
                  </a:lnTo>
                  <a:lnTo>
                    <a:pt x="551" y="4096"/>
                  </a:lnTo>
                  <a:lnTo>
                    <a:pt x="528" y="4091"/>
                  </a:lnTo>
                  <a:lnTo>
                    <a:pt x="507" y="4083"/>
                  </a:lnTo>
                  <a:lnTo>
                    <a:pt x="487" y="4073"/>
                  </a:lnTo>
                  <a:lnTo>
                    <a:pt x="468" y="4061"/>
                  </a:lnTo>
                  <a:lnTo>
                    <a:pt x="450" y="4048"/>
                  </a:lnTo>
                  <a:lnTo>
                    <a:pt x="434" y="4032"/>
                  </a:lnTo>
                  <a:lnTo>
                    <a:pt x="419" y="4016"/>
                  </a:lnTo>
                  <a:lnTo>
                    <a:pt x="406" y="3997"/>
                  </a:lnTo>
                  <a:lnTo>
                    <a:pt x="394" y="3977"/>
                  </a:lnTo>
                  <a:lnTo>
                    <a:pt x="385" y="3957"/>
                  </a:lnTo>
                  <a:lnTo>
                    <a:pt x="377" y="3935"/>
                  </a:lnTo>
                  <a:lnTo>
                    <a:pt x="371" y="3912"/>
                  </a:lnTo>
                  <a:lnTo>
                    <a:pt x="367" y="3888"/>
                  </a:lnTo>
                  <a:lnTo>
                    <a:pt x="366" y="3863"/>
                  </a:lnTo>
                  <a:lnTo>
                    <a:pt x="366" y="595"/>
                  </a:lnTo>
                  <a:lnTo>
                    <a:pt x="367" y="571"/>
                  </a:lnTo>
                  <a:lnTo>
                    <a:pt x="371" y="548"/>
                  </a:lnTo>
                  <a:lnTo>
                    <a:pt x="377" y="527"/>
                  </a:lnTo>
                  <a:lnTo>
                    <a:pt x="385" y="505"/>
                  </a:lnTo>
                  <a:lnTo>
                    <a:pt x="394" y="485"/>
                  </a:lnTo>
                  <a:lnTo>
                    <a:pt x="406" y="465"/>
                  </a:lnTo>
                  <a:lnTo>
                    <a:pt x="419" y="448"/>
                  </a:lnTo>
                  <a:lnTo>
                    <a:pt x="434" y="432"/>
                  </a:lnTo>
                  <a:lnTo>
                    <a:pt x="450" y="417"/>
                  </a:lnTo>
                  <a:lnTo>
                    <a:pt x="468" y="404"/>
                  </a:lnTo>
                  <a:lnTo>
                    <a:pt x="487" y="392"/>
                  </a:lnTo>
                  <a:lnTo>
                    <a:pt x="507" y="383"/>
                  </a:lnTo>
                  <a:lnTo>
                    <a:pt x="528" y="375"/>
                  </a:lnTo>
                  <a:lnTo>
                    <a:pt x="551" y="369"/>
                  </a:lnTo>
                  <a:lnTo>
                    <a:pt x="574" y="365"/>
                  </a:lnTo>
                  <a:lnTo>
                    <a:pt x="596" y="364"/>
                  </a:lnTo>
                  <a:lnTo>
                    <a:pt x="3223" y="364"/>
                  </a:lnTo>
                  <a:lnTo>
                    <a:pt x="3223" y="1101"/>
                  </a:lnTo>
                  <a:lnTo>
                    <a:pt x="3945" y="1101"/>
                  </a:lnTo>
                  <a:lnTo>
                    <a:pt x="3945" y="3863"/>
                  </a:lnTo>
                  <a:lnTo>
                    <a:pt x="3943" y="3888"/>
                  </a:lnTo>
                  <a:lnTo>
                    <a:pt x="3939" y="3912"/>
                  </a:lnTo>
                  <a:lnTo>
                    <a:pt x="3934" y="3935"/>
                  </a:lnTo>
                  <a:lnTo>
                    <a:pt x="3926" y="3957"/>
                  </a:lnTo>
                  <a:lnTo>
                    <a:pt x="3917" y="3977"/>
                  </a:lnTo>
                  <a:lnTo>
                    <a:pt x="3905" y="3997"/>
                  </a:lnTo>
                  <a:lnTo>
                    <a:pt x="3891" y="4016"/>
                  </a:lnTo>
                  <a:lnTo>
                    <a:pt x="3877" y="4032"/>
                  </a:lnTo>
                  <a:lnTo>
                    <a:pt x="3861" y="4048"/>
                  </a:lnTo>
                  <a:lnTo>
                    <a:pt x="3844" y="4061"/>
                  </a:lnTo>
                  <a:lnTo>
                    <a:pt x="3824" y="4073"/>
                  </a:lnTo>
                  <a:lnTo>
                    <a:pt x="3804" y="4083"/>
                  </a:lnTo>
                  <a:lnTo>
                    <a:pt x="3782" y="4091"/>
                  </a:lnTo>
                  <a:lnTo>
                    <a:pt x="3761" y="4096"/>
                  </a:lnTo>
                  <a:lnTo>
                    <a:pt x="3738" y="4100"/>
                  </a:lnTo>
                  <a:lnTo>
                    <a:pt x="3714" y="4101"/>
                  </a:lnTo>
                  <a:lnTo>
                    <a:pt x="3714" y="4101"/>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6"/>
            <p:cNvSpPr>
              <a:spLocks/>
            </p:cNvSpPr>
            <p:nvPr/>
          </p:nvSpPr>
          <p:spPr bwMode="auto">
            <a:xfrm>
              <a:off x="945298" y="3215121"/>
              <a:ext cx="236273" cy="271865"/>
            </a:xfrm>
            <a:custGeom>
              <a:avLst/>
              <a:gdLst>
                <a:gd name="T0" fmla="*/ 1248 w 1248"/>
                <a:gd name="T1" fmla="*/ 808 h 1436"/>
                <a:gd name="T2" fmla="*/ 1242 w 1248"/>
                <a:gd name="T3" fmla="*/ 888 h 1436"/>
                <a:gd name="T4" fmla="*/ 1233 w 1248"/>
                <a:gd name="T5" fmla="*/ 962 h 1436"/>
                <a:gd name="T6" fmla="*/ 1218 w 1248"/>
                <a:gd name="T7" fmla="*/ 1030 h 1436"/>
                <a:gd name="T8" fmla="*/ 1200 w 1248"/>
                <a:gd name="T9" fmla="*/ 1093 h 1436"/>
                <a:gd name="T10" fmla="*/ 1174 w 1248"/>
                <a:gd name="T11" fmla="*/ 1150 h 1436"/>
                <a:gd name="T12" fmla="*/ 1145 w 1248"/>
                <a:gd name="T13" fmla="*/ 1204 h 1436"/>
                <a:gd name="T14" fmla="*/ 1112 w 1248"/>
                <a:gd name="T15" fmla="*/ 1250 h 1436"/>
                <a:gd name="T16" fmla="*/ 1052 w 1248"/>
                <a:gd name="T17" fmla="*/ 1310 h 1436"/>
                <a:gd name="T18" fmla="*/ 953 w 1248"/>
                <a:gd name="T19" fmla="*/ 1372 h 1436"/>
                <a:gd name="T20" fmla="*/ 834 w 1248"/>
                <a:gd name="T21" fmla="*/ 1413 h 1436"/>
                <a:gd name="T22" fmla="*/ 693 w 1248"/>
                <a:gd name="T23" fmla="*/ 1433 h 1436"/>
                <a:gd name="T24" fmla="*/ 542 w 1248"/>
                <a:gd name="T25" fmla="*/ 1433 h 1436"/>
                <a:gd name="T26" fmla="*/ 409 w 1248"/>
                <a:gd name="T27" fmla="*/ 1413 h 1436"/>
                <a:gd name="T28" fmla="*/ 295 w 1248"/>
                <a:gd name="T29" fmla="*/ 1372 h 1436"/>
                <a:gd name="T30" fmla="*/ 199 w 1248"/>
                <a:gd name="T31" fmla="*/ 1310 h 1436"/>
                <a:gd name="T32" fmla="*/ 120 w 1248"/>
                <a:gd name="T33" fmla="*/ 1228 h 1436"/>
                <a:gd name="T34" fmla="*/ 62 w 1248"/>
                <a:gd name="T35" fmla="*/ 1124 h 1436"/>
                <a:gd name="T36" fmla="*/ 23 w 1248"/>
                <a:gd name="T37" fmla="*/ 1000 h 1436"/>
                <a:gd name="T38" fmla="*/ 3 w 1248"/>
                <a:gd name="T39" fmla="*/ 854 h 1436"/>
                <a:gd name="T40" fmla="*/ 0 w 1248"/>
                <a:gd name="T41" fmla="*/ 0 h 1436"/>
                <a:gd name="T42" fmla="*/ 429 w 1248"/>
                <a:gd name="T43" fmla="*/ 790 h 1436"/>
                <a:gd name="T44" fmla="*/ 432 w 1248"/>
                <a:gd name="T45" fmla="*/ 854 h 1436"/>
                <a:gd name="T46" fmla="*/ 441 w 1248"/>
                <a:gd name="T47" fmla="*/ 910 h 1436"/>
                <a:gd name="T48" fmla="*/ 457 w 1248"/>
                <a:gd name="T49" fmla="*/ 958 h 1436"/>
                <a:gd name="T50" fmla="*/ 480 w 1248"/>
                <a:gd name="T51" fmla="*/ 1000 h 1436"/>
                <a:gd name="T52" fmla="*/ 508 w 1248"/>
                <a:gd name="T53" fmla="*/ 1032 h 1436"/>
                <a:gd name="T54" fmla="*/ 541 w 1248"/>
                <a:gd name="T55" fmla="*/ 1054 h 1436"/>
                <a:gd name="T56" fmla="*/ 581 w 1248"/>
                <a:gd name="T57" fmla="*/ 1068 h 1436"/>
                <a:gd name="T58" fmla="*/ 625 w 1248"/>
                <a:gd name="T59" fmla="*/ 1073 h 1436"/>
                <a:gd name="T60" fmla="*/ 670 w 1248"/>
                <a:gd name="T61" fmla="*/ 1068 h 1436"/>
                <a:gd name="T62" fmla="*/ 709 w 1248"/>
                <a:gd name="T63" fmla="*/ 1056 h 1436"/>
                <a:gd name="T64" fmla="*/ 742 w 1248"/>
                <a:gd name="T65" fmla="*/ 1034 h 1436"/>
                <a:gd name="T66" fmla="*/ 770 w 1248"/>
                <a:gd name="T67" fmla="*/ 1004 h 1436"/>
                <a:gd name="T68" fmla="*/ 791 w 1248"/>
                <a:gd name="T69" fmla="*/ 965 h 1436"/>
                <a:gd name="T70" fmla="*/ 807 w 1248"/>
                <a:gd name="T71" fmla="*/ 918 h 1436"/>
                <a:gd name="T72" fmla="*/ 816 w 1248"/>
                <a:gd name="T73" fmla="*/ 864 h 1436"/>
                <a:gd name="T74" fmla="*/ 819 w 1248"/>
                <a:gd name="T75" fmla="*/ 800 h 1436"/>
                <a:gd name="T76" fmla="*/ 1248 w 1248"/>
                <a:gd name="T77" fmla="*/ 0 h 1436"/>
                <a:gd name="T78" fmla="*/ 1248 w 1248"/>
                <a:gd name="T79" fmla="*/ 766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8" h="1436">
                  <a:moveTo>
                    <a:pt x="1248" y="766"/>
                  </a:moveTo>
                  <a:lnTo>
                    <a:pt x="1248" y="808"/>
                  </a:lnTo>
                  <a:lnTo>
                    <a:pt x="1246" y="849"/>
                  </a:lnTo>
                  <a:lnTo>
                    <a:pt x="1242" y="888"/>
                  </a:lnTo>
                  <a:lnTo>
                    <a:pt x="1238" y="925"/>
                  </a:lnTo>
                  <a:lnTo>
                    <a:pt x="1233" y="962"/>
                  </a:lnTo>
                  <a:lnTo>
                    <a:pt x="1226" y="997"/>
                  </a:lnTo>
                  <a:lnTo>
                    <a:pt x="1218" y="1030"/>
                  </a:lnTo>
                  <a:lnTo>
                    <a:pt x="1209" y="1062"/>
                  </a:lnTo>
                  <a:lnTo>
                    <a:pt x="1200" y="1093"/>
                  </a:lnTo>
                  <a:lnTo>
                    <a:pt x="1188" y="1122"/>
                  </a:lnTo>
                  <a:lnTo>
                    <a:pt x="1174" y="1150"/>
                  </a:lnTo>
                  <a:lnTo>
                    <a:pt x="1161" y="1178"/>
                  </a:lnTo>
                  <a:lnTo>
                    <a:pt x="1145" y="1204"/>
                  </a:lnTo>
                  <a:lnTo>
                    <a:pt x="1129" y="1228"/>
                  </a:lnTo>
                  <a:lnTo>
                    <a:pt x="1112" y="1250"/>
                  </a:lnTo>
                  <a:lnTo>
                    <a:pt x="1093" y="1272"/>
                  </a:lnTo>
                  <a:lnTo>
                    <a:pt x="1052" y="1310"/>
                  </a:lnTo>
                  <a:lnTo>
                    <a:pt x="1005" y="1344"/>
                  </a:lnTo>
                  <a:lnTo>
                    <a:pt x="953" y="1372"/>
                  </a:lnTo>
                  <a:lnTo>
                    <a:pt x="896" y="1394"/>
                  </a:lnTo>
                  <a:lnTo>
                    <a:pt x="834" y="1413"/>
                  </a:lnTo>
                  <a:lnTo>
                    <a:pt x="766" y="1426"/>
                  </a:lnTo>
                  <a:lnTo>
                    <a:pt x="693" y="1433"/>
                  </a:lnTo>
                  <a:lnTo>
                    <a:pt x="615" y="1436"/>
                  </a:lnTo>
                  <a:lnTo>
                    <a:pt x="542" y="1433"/>
                  </a:lnTo>
                  <a:lnTo>
                    <a:pt x="473" y="1426"/>
                  </a:lnTo>
                  <a:lnTo>
                    <a:pt x="409" y="1413"/>
                  </a:lnTo>
                  <a:lnTo>
                    <a:pt x="349" y="1394"/>
                  </a:lnTo>
                  <a:lnTo>
                    <a:pt x="295" y="1372"/>
                  </a:lnTo>
                  <a:lnTo>
                    <a:pt x="244" y="1344"/>
                  </a:lnTo>
                  <a:lnTo>
                    <a:pt x="199" y="1310"/>
                  </a:lnTo>
                  <a:lnTo>
                    <a:pt x="158" y="1272"/>
                  </a:lnTo>
                  <a:lnTo>
                    <a:pt x="120" y="1228"/>
                  </a:lnTo>
                  <a:lnTo>
                    <a:pt x="88" y="1178"/>
                  </a:lnTo>
                  <a:lnTo>
                    <a:pt x="62" y="1124"/>
                  </a:lnTo>
                  <a:lnTo>
                    <a:pt x="40" y="1065"/>
                  </a:lnTo>
                  <a:lnTo>
                    <a:pt x="23" y="1000"/>
                  </a:lnTo>
                  <a:lnTo>
                    <a:pt x="11" y="930"/>
                  </a:lnTo>
                  <a:lnTo>
                    <a:pt x="3" y="854"/>
                  </a:lnTo>
                  <a:lnTo>
                    <a:pt x="0" y="774"/>
                  </a:lnTo>
                  <a:lnTo>
                    <a:pt x="0" y="0"/>
                  </a:lnTo>
                  <a:lnTo>
                    <a:pt x="429" y="0"/>
                  </a:lnTo>
                  <a:lnTo>
                    <a:pt x="429" y="790"/>
                  </a:lnTo>
                  <a:lnTo>
                    <a:pt x="429" y="822"/>
                  </a:lnTo>
                  <a:lnTo>
                    <a:pt x="432" y="854"/>
                  </a:lnTo>
                  <a:lnTo>
                    <a:pt x="436" y="884"/>
                  </a:lnTo>
                  <a:lnTo>
                    <a:pt x="441" y="910"/>
                  </a:lnTo>
                  <a:lnTo>
                    <a:pt x="449" y="936"/>
                  </a:lnTo>
                  <a:lnTo>
                    <a:pt x="457" y="958"/>
                  </a:lnTo>
                  <a:lnTo>
                    <a:pt x="468" y="980"/>
                  </a:lnTo>
                  <a:lnTo>
                    <a:pt x="480" y="1000"/>
                  </a:lnTo>
                  <a:lnTo>
                    <a:pt x="493" y="1017"/>
                  </a:lnTo>
                  <a:lnTo>
                    <a:pt x="508" y="1032"/>
                  </a:lnTo>
                  <a:lnTo>
                    <a:pt x="524" y="1044"/>
                  </a:lnTo>
                  <a:lnTo>
                    <a:pt x="541" y="1054"/>
                  </a:lnTo>
                  <a:lnTo>
                    <a:pt x="559" y="1062"/>
                  </a:lnTo>
                  <a:lnTo>
                    <a:pt x="581" y="1068"/>
                  </a:lnTo>
                  <a:lnTo>
                    <a:pt x="602" y="1072"/>
                  </a:lnTo>
                  <a:lnTo>
                    <a:pt x="625" y="1073"/>
                  </a:lnTo>
                  <a:lnTo>
                    <a:pt x="647" y="1072"/>
                  </a:lnTo>
                  <a:lnTo>
                    <a:pt x="670" y="1068"/>
                  </a:lnTo>
                  <a:lnTo>
                    <a:pt x="690" y="1062"/>
                  </a:lnTo>
                  <a:lnTo>
                    <a:pt x="709" y="1056"/>
                  </a:lnTo>
                  <a:lnTo>
                    <a:pt x="726" y="1046"/>
                  </a:lnTo>
                  <a:lnTo>
                    <a:pt x="742" y="1034"/>
                  </a:lnTo>
                  <a:lnTo>
                    <a:pt x="756" y="1020"/>
                  </a:lnTo>
                  <a:lnTo>
                    <a:pt x="770" y="1004"/>
                  </a:lnTo>
                  <a:lnTo>
                    <a:pt x="782" y="985"/>
                  </a:lnTo>
                  <a:lnTo>
                    <a:pt x="791" y="965"/>
                  </a:lnTo>
                  <a:lnTo>
                    <a:pt x="800" y="942"/>
                  </a:lnTo>
                  <a:lnTo>
                    <a:pt x="807" y="918"/>
                  </a:lnTo>
                  <a:lnTo>
                    <a:pt x="812" y="892"/>
                  </a:lnTo>
                  <a:lnTo>
                    <a:pt x="816" y="864"/>
                  </a:lnTo>
                  <a:lnTo>
                    <a:pt x="819" y="833"/>
                  </a:lnTo>
                  <a:lnTo>
                    <a:pt x="819" y="800"/>
                  </a:lnTo>
                  <a:lnTo>
                    <a:pt x="819" y="0"/>
                  </a:lnTo>
                  <a:lnTo>
                    <a:pt x="1248" y="0"/>
                  </a:lnTo>
                  <a:lnTo>
                    <a:pt x="1248" y="766"/>
                  </a:lnTo>
                  <a:lnTo>
                    <a:pt x="1248" y="766"/>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Freeform 7"/>
            <p:cNvSpPr>
              <a:spLocks/>
            </p:cNvSpPr>
            <p:nvPr/>
          </p:nvSpPr>
          <p:spPr bwMode="auto">
            <a:xfrm>
              <a:off x="793842" y="3544540"/>
              <a:ext cx="152971" cy="215069"/>
            </a:xfrm>
            <a:custGeom>
              <a:avLst/>
              <a:gdLst>
                <a:gd name="T0" fmla="*/ 803 w 806"/>
                <a:gd name="T1" fmla="*/ 837 h 1134"/>
                <a:gd name="T2" fmla="*/ 784 w 806"/>
                <a:gd name="T3" fmla="*/ 909 h 1134"/>
                <a:gd name="T4" fmla="*/ 748 w 806"/>
                <a:gd name="T5" fmla="*/ 974 h 1134"/>
                <a:gd name="T6" fmla="*/ 697 w 806"/>
                <a:gd name="T7" fmla="*/ 1029 h 1134"/>
                <a:gd name="T8" fmla="*/ 633 w 806"/>
                <a:gd name="T9" fmla="*/ 1073 h 1134"/>
                <a:gd name="T10" fmla="*/ 557 w 806"/>
                <a:gd name="T11" fmla="*/ 1105 h 1134"/>
                <a:gd name="T12" fmla="*/ 468 w 806"/>
                <a:gd name="T13" fmla="*/ 1125 h 1134"/>
                <a:gd name="T14" fmla="*/ 366 w 806"/>
                <a:gd name="T15" fmla="*/ 1134 h 1134"/>
                <a:gd name="T16" fmla="*/ 246 w 806"/>
                <a:gd name="T17" fmla="*/ 1132 h 1134"/>
                <a:gd name="T18" fmla="*/ 126 w 806"/>
                <a:gd name="T19" fmla="*/ 1112 h 1134"/>
                <a:gd name="T20" fmla="*/ 14 w 806"/>
                <a:gd name="T21" fmla="*/ 1077 h 1134"/>
                <a:gd name="T22" fmla="*/ 87 w 806"/>
                <a:gd name="T23" fmla="*/ 822 h 1134"/>
                <a:gd name="T24" fmla="*/ 207 w 806"/>
                <a:gd name="T25" fmla="*/ 872 h 1134"/>
                <a:gd name="T26" fmla="*/ 322 w 806"/>
                <a:gd name="T27" fmla="*/ 889 h 1134"/>
                <a:gd name="T28" fmla="*/ 390 w 806"/>
                <a:gd name="T29" fmla="*/ 877 h 1134"/>
                <a:gd name="T30" fmla="*/ 428 w 806"/>
                <a:gd name="T31" fmla="*/ 845 h 1134"/>
                <a:gd name="T32" fmla="*/ 435 w 806"/>
                <a:gd name="T33" fmla="*/ 798 h 1134"/>
                <a:gd name="T34" fmla="*/ 422 w 806"/>
                <a:gd name="T35" fmla="*/ 765 h 1134"/>
                <a:gd name="T36" fmla="*/ 391 w 806"/>
                <a:gd name="T37" fmla="*/ 736 h 1134"/>
                <a:gd name="T38" fmla="*/ 358 w 806"/>
                <a:gd name="T39" fmla="*/ 717 h 1134"/>
                <a:gd name="T40" fmla="*/ 318 w 806"/>
                <a:gd name="T41" fmla="*/ 700 h 1134"/>
                <a:gd name="T42" fmla="*/ 264 w 806"/>
                <a:gd name="T43" fmla="*/ 678 h 1134"/>
                <a:gd name="T44" fmla="*/ 174 w 806"/>
                <a:gd name="T45" fmla="*/ 637 h 1134"/>
                <a:gd name="T46" fmla="*/ 102 w 806"/>
                <a:gd name="T47" fmla="*/ 585 h 1134"/>
                <a:gd name="T48" fmla="*/ 50 w 806"/>
                <a:gd name="T49" fmla="*/ 525 h 1134"/>
                <a:gd name="T50" fmla="*/ 16 w 806"/>
                <a:gd name="T51" fmla="*/ 456 h 1134"/>
                <a:gd name="T52" fmla="*/ 0 w 806"/>
                <a:gd name="T53" fmla="*/ 378 h 1134"/>
                <a:gd name="T54" fmla="*/ 6 w 806"/>
                <a:gd name="T55" fmla="*/ 274 h 1134"/>
                <a:gd name="T56" fmla="*/ 46 w 806"/>
                <a:gd name="T57" fmla="*/ 176 h 1134"/>
                <a:gd name="T58" fmla="*/ 121 w 806"/>
                <a:gd name="T59" fmla="*/ 96 h 1134"/>
                <a:gd name="T60" fmla="*/ 222 w 806"/>
                <a:gd name="T61" fmla="*/ 37 h 1134"/>
                <a:gd name="T62" fmla="*/ 348 w 806"/>
                <a:gd name="T63" fmla="*/ 6 h 1134"/>
                <a:gd name="T64" fmla="*/ 500 w 806"/>
                <a:gd name="T65" fmla="*/ 1 h 1134"/>
                <a:gd name="T66" fmla="*/ 637 w 806"/>
                <a:gd name="T67" fmla="*/ 16 h 1134"/>
                <a:gd name="T68" fmla="*/ 714 w 806"/>
                <a:gd name="T69" fmla="*/ 33 h 1134"/>
                <a:gd name="T70" fmla="*/ 714 w 806"/>
                <a:gd name="T71" fmla="*/ 304 h 1134"/>
                <a:gd name="T72" fmla="*/ 610 w 806"/>
                <a:gd name="T73" fmla="*/ 265 h 1134"/>
                <a:gd name="T74" fmla="*/ 509 w 806"/>
                <a:gd name="T75" fmla="*/ 246 h 1134"/>
                <a:gd name="T76" fmla="*/ 427 w 806"/>
                <a:gd name="T77" fmla="*/ 252 h 1134"/>
                <a:gd name="T78" fmla="*/ 372 w 806"/>
                <a:gd name="T79" fmla="*/ 278 h 1134"/>
                <a:gd name="T80" fmla="*/ 354 w 806"/>
                <a:gd name="T81" fmla="*/ 324 h 1134"/>
                <a:gd name="T82" fmla="*/ 368 w 806"/>
                <a:gd name="T83" fmla="*/ 368 h 1134"/>
                <a:gd name="T84" fmla="*/ 398 w 806"/>
                <a:gd name="T85" fmla="*/ 392 h 1134"/>
                <a:gd name="T86" fmla="*/ 437 w 806"/>
                <a:gd name="T87" fmla="*/ 413 h 1134"/>
                <a:gd name="T88" fmla="*/ 495 w 806"/>
                <a:gd name="T89" fmla="*/ 438 h 1134"/>
                <a:gd name="T90" fmla="*/ 608 w 806"/>
                <a:gd name="T91" fmla="*/ 492 h 1134"/>
                <a:gd name="T92" fmla="*/ 694 w 806"/>
                <a:gd name="T93" fmla="*/ 549 h 1134"/>
                <a:gd name="T94" fmla="*/ 753 w 806"/>
                <a:gd name="T95" fmla="*/ 610 h 1134"/>
                <a:gd name="T96" fmla="*/ 789 w 806"/>
                <a:gd name="T97" fmla="*/ 678 h 1134"/>
                <a:gd name="T98" fmla="*/ 805 w 806"/>
                <a:gd name="T99" fmla="*/ 75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1134">
                  <a:moveTo>
                    <a:pt x="806" y="784"/>
                  </a:moveTo>
                  <a:lnTo>
                    <a:pt x="806" y="810"/>
                  </a:lnTo>
                  <a:lnTo>
                    <a:pt x="803" y="837"/>
                  </a:lnTo>
                  <a:lnTo>
                    <a:pt x="798" y="862"/>
                  </a:lnTo>
                  <a:lnTo>
                    <a:pt x="791" y="886"/>
                  </a:lnTo>
                  <a:lnTo>
                    <a:pt x="784" y="909"/>
                  </a:lnTo>
                  <a:lnTo>
                    <a:pt x="774" y="932"/>
                  </a:lnTo>
                  <a:lnTo>
                    <a:pt x="762" y="953"/>
                  </a:lnTo>
                  <a:lnTo>
                    <a:pt x="748" y="974"/>
                  </a:lnTo>
                  <a:lnTo>
                    <a:pt x="733" y="994"/>
                  </a:lnTo>
                  <a:lnTo>
                    <a:pt x="716" y="1012"/>
                  </a:lnTo>
                  <a:lnTo>
                    <a:pt x="697" y="1029"/>
                  </a:lnTo>
                  <a:lnTo>
                    <a:pt x="677" y="1045"/>
                  </a:lnTo>
                  <a:lnTo>
                    <a:pt x="656" y="1060"/>
                  </a:lnTo>
                  <a:lnTo>
                    <a:pt x="633" y="1073"/>
                  </a:lnTo>
                  <a:lnTo>
                    <a:pt x="609" y="1085"/>
                  </a:lnTo>
                  <a:lnTo>
                    <a:pt x="584" y="1096"/>
                  </a:lnTo>
                  <a:lnTo>
                    <a:pt x="557" y="1105"/>
                  </a:lnTo>
                  <a:lnTo>
                    <a:pt x="528" y="1113"/>
                  </a:lnTo>
                  <a:lnTo>
                    <a:pt x="499" y="1120"/>
                  </a:lnTo>
                  <a:lnTo>
                    <a:pt x="468" y="1125"/>
                  </a:lnTo>
                  <a:lnTo>
                    <a:pt x="435" y="1129"/>
                  </a:lnTo>
                  <a:lnTo>
                    <a:pt x="402" y="1133"/>
                  </a:lnTo>
                  <a:lnTo>
                    <a:pt x="366" y="1134"/>
                  </a:lnTo>
                  <a:lnTo>
                    <a:pt x="330" y="1134"/>
                  </a:lnTo>
                  <a:lnTo>
                    <a:pt x="287" y="1134"/>
                  </a:lnTo>
                  <a:lnTo>
                    <a:pt x="246" y="1132"/>
                  </a:lnTo>
                  <a:lnTo>
                    <a:pt x="205" y="1126"/>
                  </a:lnTo>
                  <a:lnTo>
                    <a:pt x="165" y="1121"/>
                  </a:lnTo>
                  <a:lnTo>
                    <a:pt x="126" y="1112"/>
                  </a:lnTo>
                  <a:lnTo>
                    <a:pt x="87" y="1102"/>
                  </a:lnTo>
                  <a:lnTo>
                    <a:pt x="50" y="1090"/>
                  </a:lnTo>
                  <a:lnTo>
                    <a:pt x="14" y="1077"/>
                  </a:lnTo>
                  <a:lnTo>
                    <a:pt x="14" y="776"/>
                  </a:lnTo>
                  <a:lnTo>
                    <a:pt x="50" y="800"/>
                  </a:lnTo>
                  <a:lnTo>
                    <a:pt x="87" y="822"/>
                  </a:lnTo>
                  <a:lnTo>
                    <a:pt x="126" y="841"/>
                  </a:lnTo>
                  <a:lnTo>
                    <a:pt x="167" y="857"/>
                  </a:lnTo>
                  <a:lnTo>
                    <a:pt x="207" y="872"/>
                  </a:lnTo>
                  <a:lnTo>
                    <a:pt x="247" y="881"/>
                  </a:lnTo>
                  <a:lnTo>
                    <a:pt x="286" y="886"/>
                  </a:lnTo>
                  <a:lnTo>
                    <a:pt x="322" y="889"/>
                  </a:lnTo>
                  <a:lnTo>
                    <a:pt x="348" y="888"/>
                  </a:lnTo>
                  <a:lnTo>
                    <a:pt x="371" y="884"/>
                  </a:lnTo>
                  <a:lnTo>
                    <a:pt x="390" y="877"/>
                  </a:lnTo>
                  <a:lnTo>
                    <a:pt x="407" y="869"/>
                  </a:lnTo>
                  <a:lnTo>
                    <a:pt x="419" y="858"/>
                  </a:lnTo>
                  <a:lnTo>
                    <a:pt x="428" y="845"/>
                  </a:lnTo>
                  <a:lnTo>
                    <a:pt x="435" y="829"/>
                  </a:lnTo>
                  <a:lnTo>
                    <a:pt x="436" y="812"/>
                  </a:lnTo>
                  <a:lnTo>
                    <a:pt x="435" y="798"/>
                  </a:lnTo>
                  <a:lnTo>
                    <a:pt x="432" y="786"/>
                  </a:lnTo>
                  <a:lnTo>
                    <a:pt x="428" y="776"/>
                  </a:lnTo>
                  <a:lnTo>
                    <a:pt x="422" y="765"/>
                  </a:lnTo>
                  <a:lnTo>
                    <a:pt x="414" y="754"/>
                  </a:lnTo>
                  <a:lnTo>
                    <a:pt x="403" y="745"/>
                  </a:lnTo>
                  <a:lnTo>
                    <a:pt x="391" y="736"/>
                  </a:lnTo>
                  <a:lnTo>
                    <a:pt x="376" y="728"/>
                  </a:lnTo>
                  <a:lnTo>
                    <a:pt x="368" y="722"/>
                  </a:lnTo>
                  <a:lnTo>
                    <a:pt x="358" y="717"/>
                  </a:lnTo>
                  <a:lnTo>
                    <a:pt x="346" y="712"/>
                  </a:lnTo>
                  <a:lnTo>
                    <a:pt x="332" y="706"/>
                  </a:lnTo>
                  <a:lnTo>
                    <a:pt x="318" y="700"/>
                  </a:lnTo>
                  <a:lnTo>
                    <a:pt x="302" y="693"/>
                  </a:lnTo>
                  <a:lnTo>
                    <a:pt x="283" y="686"/>
                  </a:lnTo>
                  <a:lnTo>
                    <a:pt x="264" y="678"/>
                  </a:lnTo>
                  <a:lnTo>
                    <a:pt x="233" y="666"/>
                  </a:lnTo>
                  <a:lnTo>
                    <a:pt x="202" y="652"/>
                  </a:lnTo>
                  <a:lnTo>
                    <a:pt x="174" y="637"/>
                  </a:lnTo>
                  <a:lnTo>
                    <a:pt x="149" y="620"/>
                  </a:lnTo>
                  <a:lnTo>
                    <a:pt x="125" y="604"/>
                  </a:lnTo>
                  <a:lnTo>
                    <a:pt x="102" y="585"/>
                  </a:lnTo>
                  <a:lnTo>
                    <a:pt x="83" y="566"/>
                  </a:lnTo>
                  <a:lnTo>
                    <a:pt x="65" y="546"/>
                  </a:lnTo>
                  <a:lnTo>
                    <a:pt x="50" y="525"/>
                  </a:lnTo>
                  <a:lnTo>
                    <a:pt x="37" y="502"/>
                  </a:lnTo>
                  <a:lnTo>
                    <a:pt x="25" y="480"/>
                  </a:lnTo>
                  <a:lnTo>
                    <a:pt x="16" y="456"/>
                  </a:lnTo>
                  <a:lnTo>
                    <a:pt x="9" y="430"/>
                  </a:lnTo>
                  <a:lnTo>
                    <a:pt x="4" y="405"/>
                  </a:lnTo>
                  <a:lnTo>
                    <a:pt x="0" y="378"/>
                  </a:lnTo>
                  <a:lnTo>
                    <a:pt x="0" y="350"/>
                  </a:lnTo>
                  <a:lnTo>
                    <a:pt x="1" y="312"/>
                  </a:lnTo>
                  <a:lnTo>
                    <a:pt x="6" y="274"/>
                  </a:lnTo>
                  <a:lnTo>
                    <a:pt x="16" y="240"/>
                  </a:lnTo>
                  <a:lnTo>
                    <a:pt x="29" y="206"/>
                  </a:lnTo>
                  <a:lnTo>
                    <a:pt x="46" y="176"/>
                  </a:lnTo>
                  <a:lnTo>
                    <a:pt x="67" y="148"/>
                  </a:lnTo>
                  <a:lnTo>
                    <a:pt x="91" y="120"/>
                  </a:lnTo>
                  <a:lnTo>
                    <a:pt x="121" y="96"/>
                  </a:lnTo>
                  <a:lnTo>
                    <a:pt x="151" y="73"/>
                  </a:lnTo>
                  <a:lnTo>
                    <a:pt x="186" y="54"/>
                  </a:lnTo>
                  <a:lnTo>
                    <a:pt x="222" y="37"/>
                  </a:lnTo>
                  <a:lnTo>
                    <a:pt x="262" y="24"/>
                  </a:lnTo>
                  <a:lnTo>
                    <a:pt x="303" y="13"/>
                  </a:lnTo>
                  <a:lnTo>
                    <a:pt x="348" y="6"/>
                  </a:lnTo>
                  <a:lnTo>
                    <a:pt x="395" y="1"/>
                  </a:lnTo>
                  <a:lnTo>
                    <a:pt x="444" y="0"/>
                  </a:lnTo>
                  <a:lnTo>
                    <a:pt x="500" y="1"/>
                  </a:lnTo>
                  <a:lnTo>
                    <a:pt x="551" y="5"/>
                  </a:lnTo>
                  <a:lnTo>
                    <a:pt x="596" y="10"/>
                  </a:lnTo>
                  <a:lnTo>
                    <a:pt x="637" y="16"/>
                  </a:lnTo>
                  <a:lnTo>
                    <a:pt x="660" y="21"/>
                  </a:lnTo>
                  <a:lnTo>
                    <a:pt x="685" y="26"/>
                  </a:lnTo>
                  <a:lnTo>
                    <a:pt x="714" y="33"/>
                  </a:lnTo>
                  <a:lnTo>
                    <a:pt x="749" y="42"/>
                  </a:lnTo>
                  <a:lnTo>
                    <a:pt x="749" y="321"/>
                  </a:lnTo>
                  <a:lnTo>
                    <a:pt x="714" y="304"/>
                  </a:lnTo>
                  <a:lnTo>
                    <a:pt x="680" y="289"/>
                  </a:lnTo>
                  <a:lnTo>
                    <a:pt x="645" y="276"/>
                  </a:lnTo>
                  <a:lnTo>
                    <a:pt x="610" y="265"/>
                  </a:lnTo>
                  <a:lnTo>
                    <a:pt x="577" y="257"/>
                  </a:lnTo>
                  <a:lnTo>
                    <a:pt x="543" y="250"/>
                  </a:lnTo>
                  <a:lnTo>
                    <a:pt x="509" y="246"/>
                  </a:lnTo>
                  <a:lnTo>
                    <a:pt x="476" y="246"/>
                  </a:lnTo>
                  <a:lnTo>
                    <a:pt x="449" y="248"/>
                  </a:lnTo>
                  <a:lnTo>
                    <a:pt x="427" y="252"/>
                  </a:lnTo>
                  <a:lnTo>
                    <a:pt x="406" y="257"/>
                  </a:lnTo>
                  <a:lnTo>
                    <a:pt x="387" y="266"/>
                  </a:lnTo>
                  <a:lnTo>
                    <a:pt x="372" y="278"/>
                  </a:lnTo>
                  <a:lnTo>
                    <a:pt x="362" y="290"/>
                  </a:lnTo>
                  <a:lnTo>
                    <a:pt x="356" y="306"/>
                  </a:lnTo>
                  <a:lnTo>
                    <a:pt x="354" y="324"/>
                  </a:lnTo>
                  <a:lnTo>
                    <a:pt x="355" y="340"/>
                  </a:lnTo>
                  <a:lnTo>
                    <a:pt x="360" y="354"/>
                  </a:lnTo>
                  <a:lnTo>
                    <a:pt x="368" y="368"/>
                  </a:lnTo>
                  <a:lnTo>
                    <a:pt x="380" y="380"/>
                  </a:lnTo>
                  <a:lnTo>
                    <a:pt x="388" y="386"/>
                  </a:lnTo>
                  <a:lnTo>
                    <a:pt x="398" y="392"/>
                  </a:lnTo>
                  <a:lnTo>
                    <a:pt x="410" y="398"/>
                  </a:lnTo>
                  <a:lnTo>
                    <a:pt x="423" y="406"/>
                  </a:lnTo>
                  <a:lnTo>
                    <a:pt x="437" y="413"/>
                  </a:lnTo>
                  <a:lnTo>
                    <a:pt x="455" y="421"/>
                  </a:lnTo>
                  <a:lnTo>
                    <a:pt x="473" y="430"/>
                  </a:lnTo>
                  <a:lnTo>
                    <a:pt x="495" y="438"/>
                  </a:lnTo>
                  <a:lnTo>
                    <a:pt x="536" y="456"/>
                  </a:lnTo>
                  <a:lnTo>
                    <a:pt x="573" y="474"/>
                  </a:lnTo>
                  <a:lnTo>
                    <a:pt x="608" y="492"/>
                  </a:lnTo>
                  <a:lnTo>
                    <a:pt x="640" y="510"/>
                  </a:lnTo>
                  <a:lnTo>
                    <a:pt x="669" y="530"/>
                  </a:lnTo>
                  <a:lnTo>
                    <a:pt x="694" y="549"/>
                  </a:lnTo>
                  <a:lnTo>
                    <a:pt x="717" y="569"/>
                  </a:lnTo>
                  <a:lnTo>
                    <a:pt x="736" y="589"/>
                  </a:lnTo>
                  <a:lnTo>
                    <a:pt x="753" y="610"/>
                  </a:lnTo>
                  <a:lnTo>
                    <a:pt x="766" y="632"/>
                  </a:lnTo>
                  <a:lnTo>
                    <a:pt x="780" y="656"/>
                  </a:lnTo>
                  <a:lnTo>
                    <a:pt x="789" y="678"/>
                  </a:lnTo>
                  <a:lnTo>
                    <a:pt x="797" y="704"/>
                  </a:lnTo>
                  <a:lnTo>
                    <a:pt x="802" y="729"/>
                  </a:lnTo>
                  <a:lnTo>
                    <a:pt x="805" y="756"/>
                  </a:lnTo>
                  <a:lnTo>
                    <a:pt x="806" y="784"/>
                  </a:lnTo>
                  <a:lnTo>
                    <a:pt x="806" y="78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Freeform 8"/>
            <p:cNvSpPr>
              <a:spLocks noEditPoints="1"/>
            </p:cNvSpPr>
            <p:nvPr/>
          </p:nvSpPr>
          <p:spPr bwMode="auto">
            <a:xfrm>
              <a:off x="960444" y="3544540"/>
              <a:ext cx="232865" cy="239302"/>
            </a:xfrm>
            <a:custGeom>
              <a:avLst/>
              <a:gdLst>
                <a:gd name="T0" fmla="*/ 1094 w 1230"/>
                <a:gd name="T1" fmla="*/ 686 h 1264"/>
                <a:gd name="T2" fmla="*/ 1041 w 1230"/>
                <a:gd name="T3" fmla="*/ 848 h 1264"/>
                <a:gd name="T4" fmla="*/ 941 w 1230"/>
                <a:gd name="T5" fmla="*/ 984 h 1264"/>
                <a:gd name="T6" fmla="*/ 676 w 1230"/>
                <a:gd name="T7" fmla="*/ 1122 h 1264"/>
                <a:gd name="T8" fmla="*/ 582 w 1230"/>
                <a:gd name="T9" fmla="*/ 1134 h 1264"/>
                <a:gd name="T10" fmla="*/ 473 w 1230"/>
                <a:gd name="T11" fmla="*/ 1130 h 1264"/>
                <a:gd name="T12" fmla="*/ 366 w 1230"/>
                <a:gd name="T13" fmla="*/ 1108 h 1264"/>
                <a:gd name="T14" fmla="*/ 268 w 1230"/>
                <a:gd name="T15" fmla="*/ 1065 h 1264"/>
                <a:gd name="T16" fmla="*/ 180 w 1230"/>
                <a:gd name="T17" fmla="*/ 1005 h 1264"/>
                <a:gd name="T18" fmla="*/ 109 w 1230"/>
                <a:gd name="T19" fmla="*/ 928 h 1264"/>
                <a:gd name="T20" fmla="*/ 54 w 1230"/>
                <a:gd name="T21" fmla="*/ 836 h 1264"/>
                <a:gd name="T22" fmla="*/ 18 w 1230"/>
                <a:gd name="T23" fmla="*/ 733 h 1264"/>
                <a:gd name="T24" fmla="*/ 2 w 1230"/>
                <a:gd name="T25" fmla="*/ 621 h 1264"/>
                <a:gd name="T26" fmla="*/ 4 w 1230"/>
                <a:gd name="T27" fmla="*/ 500 h 1264"/>
                <a:gd name="T28" fmla="*/ 28 w 1230"/>
                <a:gd name="T29" fmla="*/ 385 h 1264"/>
                <a:gd name="T30" fmla="*/ 71 w 1230"/>
                <a:gd name="T31" fmla="*/ 280 h 1264"/>
                <a:gd name="T32" fmla="*/ 133 w 1230"/>
                <a:gd name="T33" fmla="*/ 189 h 1264"/>
                <a:gd name="T34" fmla="*/ 211 w 1230"/>
                <a:gd name="T35" fmla="*/ 113 h 1264"/>
                <a:gd name="T36" fmla="*/ 304 w 1230"/>
                <a:gd name="T37" fmla="*/ 56 h 1264"/>
                <a:gd name="T38" fmla="*/ 409 w 1230"/>
                <a:gd name="T39" fmla="*/ 18 h 1264"/>
                <a:gd name="T40" fmla="*/ 523 w 1230"/>
                <a:gd name="T41" fmla="*/ 1 h 1264"/>
                <a:gd name="T42" fmla="*/ 640 w 1230"/>
                <a:gd name="T43" fmla="*/ 5 h 1264"/>
                <a:gd name="T44" fmla="*/ 747 w 1230"/>
                <a:gd name="T45" fmla="*/ 28 h 1264"/>
                <a:gd name="T46" fmla="*/ 845 w 1230"/>
                <a:gd name="T47" fmla="*/ 70 h 1264"/>
                <a:gd name="T48" fmla="*/ 931 w 1230"/>
                <a:gd name="T49" fmla="*/ 132 h 1264"/>
                <a:gd name="T50" fmla="*/ 1000 w 1230"/>
                <a:gd name="T51" fmla="*/ 209 h 1264"/>
                <a:gd name="T52" fmla="*/ 1053 w 1230"/>
                <a:gd name="T53" fmla="*/ 302 h 1264"/>
                <a:gd name="T54" fmla="*/ 1088 w 1230"/>
                <a:gd name="T55" fmla="*/ 409 h 1264"/>
                <a:gd name="T56" fmla="*/ 1104 w 1230"/>
                <a:gd name="T57" fmla="*/ 524 h 1264"/>
                <a:gd name="T58" fmla="*/ 755 w 1230"/>
                <a:gd name="T59" fmla="*/ 573 h 1264"/>
                <a:gd name="T60" fmla="*/ 747 w 1230"/>
                <a:gd name="T61" fmla="*/ 480 h 1264"/>
                <a:gd name="T62" fmla="*/ 726 w 1230"/>
                <a:gd name="T63" fmla="*/ 402 h 1264"/>
                <a:gd name="T64" fmla="*/ 690 w 1230"/>
                <a:gd name="T65" fmla="*/ 341 h 1264"/>
                <a:gd name="T66" fmla="*/ 640 w 1230"/>
                <a:gd name="T67" fmla="*/ 301 h 1264"/>
                <a:gd name="T68" fmla="*/ 582 w 1230"/>
                <a:gd name="T69" fmla="*/ 284 h 1264"/>
                <a:gd name="T70" fmla="*/ 514 w 1230"/>
                <a:gd name="T71" fmla="*/ 286 h 1264"/>
                <a:gd name="T72" fmla="*/ 454 w 1230"/>
                <a:gd name="T73" fmla="*/ 312 h 1264"/>
                <a:gd name="T74" fmla="*/ 406 w 1230"/>
                <a:gd name="T75" fmla="*/ 357 h 1264"/>
                <a:gd name="T76" fmla="*/ 373 w 1230"/>
                <a:gd name="T77" fmla="*/ 422 h 1264"/>
                <a:gd name="T78" fmla="*/ 354 w 1230"/>
                <a:gd name="T79" fmla="*/ 504 h 1264"/>
                <a:gd name="T80" fmla="*/ 352 w 1230"/>
                <a:gd name="T81" fmla="*/ 601 h 1264"/>
                <a:gd name="T82" fmla="*/ 365 w 1230"/>
                <a:gd name="T83" fmla="*/ 688 h 1264"/>
                <a:gd name="T84" fmla="*/ 393 w 1230"/>
                <a:gd name="T85" fmla="*/ 758 h 1264"/>
                <a:gd name="T86" fmla="*/ 436 w 1230"/>
                <a:gd name="T87" fmla="*/ 810 h 1264"/>
                <a:gd name="T88" fmla="*/ 490 w 1230"/>
                <a:gd name="T89" fmla="*/ 842 h 1264"/>
                <a:gd name="T90" fmla="*/ 555 w 1230"/>
                <a:gd name="T91" fmla="*/ 853 h 1264"/>
                <a:gd name="T92" fmla="*/ 618 w 1230"/>
                <a:gd name="T93" fmla="*/ 842 h 1264"/>
                <a:gd name="T94" fmla="*/ 670 w 1230"/>
                <a:gd name="T95" fmla="*/ 810 h 1264"/>
                <a:gd name="T96" fmla="*/ 712 w 1230"/>
                <a:gd name="T97" fmla="*/ 757 h 1264"/>
                <a:gd name="T98" fmla="*/ 740 w 1230"/>
                <a:gd name="T99" fmla="*/ 688 h 1264"/>
                <a:gd name="T100" fmla="*/ 754 w 1230"/>
                <a:gd name="T101" fmla="*/ 605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0" h="1264">
                  <a:moveTo>
                    <a:pt x="1105" y="564"/>
                  </a:moveTo>
                  <a:lnTo>
                    <a:pt x="1102" y="626"/>
                  </a:lnTo>
                  <a:lnTo>
                    <a:pt x="1094" y="686"/>
                  </a:lnTo>
                  <a:lnTo>
                    <a:pt x="1082" y="742"/>
                  </a:lnTo>
                  <a:lnTo>
                    <a:pt x="1064" y="797"/>
                  </a:lnTo>
                  <a:lnTo>
                    <a:pt x="1041" y="848"/>
                  </a:lnTo>
                  <a:lnTo>
                    <a:pt x="1013" y="896"/>
                  </a:lnTo>
                  <a:lnTo>
                    <a:pt x="980" y="941"/>
                  </a:lnTo>
                  <a:lnTo>
                    <a:pt x="941" y="984"/>
                  </a:lnTo>
                  <a:lnTo>
                    <a:pt x="1230" y="1264"/>
                  </a:lnTo>
                  <a:lnTo>
                    <a:pt x="816" y="1264"/>
                  </a:lnTo>
                  <a:lnTo>
                    <a:pt x="676" y="1122"/>
                  </a:lnTo>
                  <a:lnTo>
                    <a:pt x="646" y="1128"/>
                  </a:lnTo>
                  <a:lnTo>
                    <a:pt x="614" y="1132"/>
                  </a:lnTo>
                  <a:lnTo>
                    <a:pt x="582" y="1134"/>
                  </a:lnTo>
                  <a:lnTo>
                    <a:pt x="549" y="1134"/>
                  </a:lnTo>
                  <a:lnTo>
                    <a:pt x="510" y="1134"/>
                  </a:lnTo>
                  <a:lnTo>
                    <a:pt x="473" y="1130"/>
                  </a:lnTo>
                  <a:lnTo>
                    <a:pt x="437" y="1125"/>
                  </a:lnTo>
                  <a:lnTo>
                    <a:pt x="401" y="1117"/>
                  </a:lnTo>
                  <a:lnTo>
                    <a:pt x="366" y="1108"/>
                  </a:lnTo>
                  <a:lnTo>
                    <a:pt x="333" y="1096"/>
                  </a:lnTo>
                  <a:lnTo>
                    <a:pt x="300" y="1081"/>
                  </a:lnTo>
                  <a:lnTo>
                    <a:pt x="268" y="1065"/>
                  </a:lnTo>
                  <a:lnTo>
                    <a:pt x="237" y="1046"/>
                  </a:lnTo>
                  <a:lnTo>
                    <a:pt x="208" y="1026"/>
                  </a:lnTo>
                  <a:lnTo>
                    <a:pt x="180" y="1005"/>
                  </a:lnTo>
                  <a:lnTo>
                    <a:pt x="155" y="981"/>
                  </a:lnTo>
                  <a:lnTo>
                    <a:pt x="131" y="956"/>
                  </a:lnTo>
                  <a:lnTo>
                    <a:pt x="109" y="928"/>
                  </a:lnTo>
                  <a:lnTo>
                    <a:pt x="89" y="900"/>
                  </a:lnTo>
                  <a:lnTo>
                    <a:pt x="71" y="868"/>
                  </a:lnTo>
                  <a:lnTo>
                    <a:pt x="54" y="836"/>
                  </a:lnTo>
                  <a:lnTo>
                    <a:pt x="40" y="802"/>
                  </a:lnTo>
                  <a:lnTo>
                    <a:pt x="28" y="769"/>
                  </a:lnTo>
                  <a:lnTo>
                    <a:pt x="18" y="733"/>
                  </a:lnTo>
                  <a:lnTo>
                    <a:pt x="10" y="697"/>
                  </a:lnTo>
                  <a:lnTo>
                    <a:pt x="4" y="660"/>
                  </a:lnTo>
                  <a:lnTo>
                    <a:pt x="2" y="621"/>
                  </a:lnTo>
                  <a:lnTo>
                    <a:pt x="0" y="582"/>
                  </a:lnTo>
                  <a:lnTo>
                    <a:pt x="2" y="541"/>
                  </a:lnTo>
                  <a:lnTo>
                    <a:pt x="4" y="500"/>
                  </a:lnTo>
                  <a:lnTo>
                    <a:pt x="10" y="461"/>
                  </a:lnTo>
                  <a:lnTo>
                    <a:pt x="18" y="422"/>
                  </a:lnTo>
                  <a:lnTo>
                    <a:pt x="28" y="385"/>
                  </a:lnTo>
                  <a:lnTo>
                    <a:pt x="40" y="349"/>
                  </a:lnTo>
                  <a:lnTo>
                    <a:pt x="55" y="314"/>
                  </a:lnTo>
                  <a:lnTo>
                    <a:pt x="71" y="280"/>
                  </a:lnTo>
                  <a:lnTo>
                    <a:pt x="89" y="248"/>
                  </a:lnTo>
                  <a:lnTo>
                    <a:pt x="111" y="217"/>
                  </a:lnTo>
                  <a:lnTo>
                    <a:pt x="133" y="189"/>
                  </a:lnTo>
                  <a:lnTo>
                    <a:pt x="157" y="161"/>
                  </a:lnTo>
                  <a:lnTo>
                    <a:pt x="183" y="137"/>
                  </a:lnTo>
                  <a:lnTo>
                    <a:pt x="211" y="113"/>
                  </a:lnTo>
                  <a:lnTo>
                    <a:pt x="240" y="93"/>
                  </a:lnTo>
                  <a:lnTo>
                    <a:pt x="271" y="73"/>
                  </a:lnTo>
                  <a:lnTo>
                    <a:pt x="304" y="56"/>
                  </a:lnTo>
                  <a:lnTo>
                    <a:pt x="337" y="41"/>
                  </a:lnTo>
                  <a:lnTo>
                    <a:pt x="373" y="29"/>
                  </a:lnTo>
                  <a:lnTo>
                    <a:pt x="409" y="18"/>
                  </a:lnTo>
                  <a:lnTo>
                    <a:pt x="446" y="10"/>
                  </a:lnTo>
                  <a:lnTo>
                    <a:pt x="483" y="5"/>
                  </a:lnTo>
                  <a:lnTo>
                    <a:pt x="523" y="1"/>
                  </a:lnTo>
                  <a:lnTo>
                    <a:pt x="563" y="0"/>
                  </a:lnTo>
                  <a:lnTo>
                    <a:pt x="602" y="1"/>
                  </a:lnTo>
                  <a:lnTo>
                    <a:pt x="640" y="5"/>
                  </a:lnTo>
                  <a:lnTo>
                    <a:pt x="676" y="10"/>
                  </a:lnTo>
                  <a:lnTo>
                    <a:pt x="712" y="18"/>
                  </a:lnTo>
                  <a:lnTo>
                    <a:pt x="747" y="28"/>
                  </a:lnTo>
                  <a:lnTo>
                    <a:pt x="782" y="40"/>
                  </a:lnTo>
                  <a:lnTo>
                    <a:pt x="814" y="54"/>
                  </a:lnTo>
                  <a:lnTo>
                    <a:pt x="845" y="70"/>
                  </a:lnTo>
                  <a:lnTo>
                    <a:pt x="876" y="89"/>
                  </a:lnTo>
                  <a:lnTo>
                    <a:pt x="904" y="109"/>
                  </a:lnTo>
                  <a:lnTo>
                    <a:pt x="931" y="132"/>
                  </a:lnTo>
                  <a:lnTo>
                    <a:pt x="956" y="156"/>
                  </a:lnTo>
                  <a:lnTo>
                    <a:pt x="979" y="181"/>
                  </a:lnTo>
                  <a:lnTo>
                    <a:pt x="1000" y="209"/>
                  </a:lnTo>
                  <a:lnTo>
                    <a:pt x="1020" y="238"/>
                  </a:lnTo>
                  <a:lnTo>
                    <a:pt x="1037" y="270"/>
                  </a:lnTo>
                  <a:lnTo>
                    <a:pt x="1053" y="302"/>
                  </a:lnTo>
                  <a:lnTo>
                    <a:pt x="1068" y="337"/>
                  </a:lnTo>
                  <a:lnTo>
                    <a:pt x="1078" y="372"/>
                  </a:lnTo>
                  <a:lnTo>
                    <a:pt x="1088" y="409"/>
                  </a:lnTo>
                  <a:lnTo>
                    <a:pt x="1096" y="445"/>
                  </a:lnTo>
                  <a:lnTo>
                    <a:pt x="1101" y="484"/>
                  </a:lnTo>
                  <a:lnTo>
                    <a:pt x="1104" y="524"/>
                  </a:lnTo>
                  <a:lnTo>
                    <a:pt x="1105" y="564"/>
                  </a:lnTo>
                  <a:lnTo>
                    <a:pt x="1105" y="564"/>
                  </a:lnTo>
                  <a:close/>
                  <a:moveTo>
                    <a:pt x="755" y="573"/>
                  </a:moveTo>
                  <a:lnTo>
                    <a:pt x="754" y="540"/>
                  </a:lnTo>
                  <a:lnTo>
                    <a:pt x="751" y="509"/>
                  </a:lnTo>
                  <a:lnTo>
                    <a:pt x="747" y="480"/>
                  </a:lnTo>
                  <a:lnTo>
                    <a:pt x="742" y="452"/>
                  </a:lnTo>
                  <a:lnTo>
                    <a:pt x="735" y="426"/>
                  </a:lnTo>
                  <a:lnTo>
                    <a:pt x="726" y="402"/>
                  </a:lnTo>
                  <a:lnTo>
                    <a:pt x="715" y="380"/>
                  </a:lnTo>
                  <a:lnTo>
                    <a:pt x="703" y="360"/>
                  </a:lnTo>
                  <a:lnTo>
                    <a:pt x="690" y="341"/>
                  </a:lnTo>
                  <a:lnTo>
                    <a:pt x="674" y="326"/>
                  </a:lnTo>
                  <a:lnTo>
                    <a:pt x="658" y="312"/>
                  </a:lnTo>
                  <a:lnTo>
                    <a:pt x="640" y="301"/>
                  </a:lnTo>
                  <a:lnTo>
                    <a:pt x="623" y="293"/>
                  </a:lnTo>
                  <a:lnTo>
                    <a:pt x="603" y="286"/>
                  </a:lnTo>
                  <a:lnTo>
                    <a:pt x="582" y="284"/>
                  </a:lnTo>
                  <a:lnTo>
                    <a:pt x="561" y="282"/>
                  </a:lnTo>
                  <a:lnTo>
                    <a:pt x="537" y="282"/>
                  </a:lnTo>
                  <a:lnTo>
                    <a:pt x="514" y="286"/>
                  </a:lnTo>
                  <a:lnTo>
                    <a:pt x="493" y="293"/>
                  </a:lnTo>
                  <a:lnTo>
                    <a:pt x="473" y="301"/>
                  </a:lnTo>
                  <a:lnTo>
                    <a:pt x="454" y="312"/>
                  </a:lnTo>
                  <a:lnTo>
                    <a:pt x="437" y="324"/>
                  </a:lnTo>
                  <a:lnTo>
                    <a:pt x="421" y="340"/>
                  </a:lnTo>
                  <a:lnTo>
                    <a:pt x="406" y="357"/>
                  </a:lnTo>
                  <a:lnTo>
                    <a:pt x="394" y="377"/>
                  </a:lnTo>
                  <a:lnTo>
                    <a:pt x="382" y="398"/>
                  </a:lnTo>
                  <a:lnTo>
                    <a:pt x="373" y="422"/>
                  </a:lnTo>
                  <a:lnTo>
                    <a:pt x="365" y="448"/>
                  </a:lnTo>
                  <a:lnTo>
                    <a:pt x="360" y="474"/>
                  </a:lnTo>
                  <a:lnTo>
                    <a:pt x="354" y="504"/>
                  </a:lnTo>
                  <a:lnTo>
                    <a:pt x="352" y="536"/>
                  </a:lnTo>
                  <a:lnTo>
                    <a:pt x="352" y="569"/>
                  </a:lnTo>
                  <a:lnTo>
                    <a:pt x="352" y="601"/>
                  </a:lnTo>
                  <a:lnTo>
                    <a:pt x="354" y="632"/>
                  </a:lnTo>
                  <a:lnTo>
                    <a:pt x="360" y="661"/>
                  </a:lnTo>
                  <a:lnTo>
                    <a:pt x="365" y="688"/>
                  </a:lnTo>
                  <a:lnTo>
                    <a:pt x="373" y="713"/>
                  </a:lnTo>
                  <a:lnTo>
                    <a:pt x="382" y="737"/>
                  </a:lnTo>
                  <a:lnTo>
                    <a:pt x="393" y="758"/>
                  </a:lnTo>
                  <a:lnTo>
                    <a:pt x="406" y="777"/>
                  </a:lnTo>
                  <a:lnTo>
                    <a:pt x="421" y="796"/>
                  </a:lnTo>
                  <a:lnTo>
                    <a:pt x="436" y="810"/>
                  </a:lnTo>
                  <a:lnTo>
                    <a:pt x="453" y="824"/>
                  </a:lnTo>
                  <a:lnTo>
                    <a:pt x="470" y="834"/>
                  </a:lnTo>
                  <a:lnTo>
                    <a:pt x="490" y="842"/>
                  </a:lnTo>
                  <a:lnTo>
                    <a:pt x="510" y="848"/>
                  </a:lnTo>
                  <a:lnTo>
                    <a:pt x="533" y="852"/>
                  </a:lnTo>
                  <a:lnTo>
                    <a:pt x="555" y="853"/>
                  </a:lnTo>
                  <a:lnTo>
                    <a:pt x="577" y="852"/>
                  </a:lnTo>
                  <a:lnTo>
                    <a:pt x="598" y="848"/>
                  </a:lnTo>
                  <a:lnTo>
                    <a:pt x="618" y="842"/>
                  </a:lnTo>
                  <a:lnTo>
                    <a:pt x="636" y="833"/>
                  </a:lnTo>
                  <a:lnTo>
                    <a:pt x="654" y="822"/>
                  </a:lnTo>
                  <a:lnTo>
                    <a:pt x="670" y="810"/>
                  </a:lnTo>
                  <a:lnTo>
                    <a:pt x="686" y="794"/>
                  </a:lnTo>
                  <a:lnTo>
                    <a:pt x="699" y="777"/>
                  </a:lnTo>
                  <a:lnTo>
                    <a:pt x="712" y="757"/>
                  </a:lnTo>
                  <a:lnTo>
                    <a:pt x="724" y="736"/>
                  </a:lnTo>
                  <a:lnTo>
                    <a:pt x="734" y="713"/>
                  </a:lnTo>
                  <a:lnTo>
                    <a:pt x="740" y="688"/>
                  </a:lnTo>
                  <a:lnTo>
                    <a:pt x="747" y="662"/>
                  </a:lnTo>
                  <a:lnTo>
                    <a:pt x="751" y="634"/>
                  </a:lnTo>
                  <a:lnTo>
                    <a:pt x="754" y="605"/>
                  </a:lnTo>
                  <a:lnTo>
                    <a:pt x="755" y="573"/>
                  </a:lnTo>
                  <a:lnTo>
                    <a:pt x="755" y="573"/>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Freeform 9"/>
            <p:cNvSpPr>
              <a:spLocks/>
            </p:cNvSpPr>
            <p:nvPr/>
          </p:nvSpPr>
          <p:spPr bwMode="auto">
            <a:xfrm>
              <a:off x="1198989" y="3548326"/>
              <a:ext cx="134039" cy="207496"/>
            </a:xfrm>
            <a:custGeom>
              <a:avLst/>
              <a:gdLst>
                <a:gd name="T0" fmla="*/ 0 w 708"/>
                <a:gd name="T1" fmla="*/ 1098 h 1098"/>
                <a:gd name="T2" fmla="*/ 0 w 708"/>
                <a:gd name="T3" fmla="*/ 0 h 1098"/>
                <a:gd name="T4" fmla="*/ 330 w 708"/>
                <a:gd name="T5" fmla="*/ 0 h 1098"/>
                <a:gd name="T6" fmla="*/ 330 w 708"/>
                <a:gd name="T7" fmla="*/ 839 h 1098"/>
                <a:gd name="T8" fmla="*/ 708 w 708"/>
                <a:gd name="T9" fmla="*/ 839 h 1098"/>
                <a:gd name="T10" fmla="*/ 708 w 708"/>
                <a:gd name="T11" fmla="*/ 1098 h 1098"/>
                <a:gd name="T12" fmla="*/ 0 w 708"/>
                <a:gd name="T13" fmla="*/ 1098 h 1098"/>
              </a:gdLst>
              <a:ahLst/>
              <a:cxnLst>
                <a:cxn ang="0">
                  <a:pos x="T0" y="T1"/>
                </a:cxn>
                <a:cxn ang="0">
                  <a:pos x="T2" y="T3"/>
                </a:cxn>
                <a:cxn ang="0">
                  <a:pos x="T4" y="T5"/>
                </a:cxn>
                <a:cxn ang="0">
                  <a:pos x="T6" y="T7"/>
                </a:cxn>
                <a:cxn ang="0">
                  <a:pos x="T8" y="T9"/>
                </a:cxn>
                <a:cxn ang="0">
                  <a:pos x="T10" y="T11"/>
                </a:cxn>
                <a:cxn ang="0">
                  <a:pos x="T12" y="T13"/>
                </a:cxn>
              </a:cxnLst>
              <a:rect l="0" t="0" r="r" b="b"/>
              <a:pathLst>
                <a:path w="708" h="1098">
                  <a:moveTo>
                    <a:pt x="0" y="1098"/>
                  </a:moveTo>
                  <a:lnTo>
                    <a:pt x="0" y="0"/>
                  </a:lnTo>
                  <a:lnTo>
                    <a:pt x="330" y="0"/>
                  </a:lnTo>
                  <a:lnTo>
                    <a:pt x="330" y="839"/>
                  </a:lnTo>
                  <a:lnTo>
                    <a:pt x="708" y="839"/>
                  </a:lnTo>
                  <a:lnTo>
                    <a:pt x="708" y="1098"/>
                  </a:lnTo>
                  <a:lnTo>
                    <a:pt x="0" y="1098"/>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49" name="Right Arrow 148"/>
          <p:cNvSpPr/>
          <p:nvPr/>
        </p:nvSpPr>
        <p:spPr bwMode="auto">
          <a:xfrm>
            <a:off x="5669603" y="3020347"/>
            <a:ext cx="762000" cy="838081"/>
          </a:xfrm>
          <a:prstGeom prst="rightArrow">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06"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ndParaRPr>
          </a:p>
        </p:txBody>
      </p:sp>
      <p:sp>
        <p:nvSpPr>
          <p:cNvPr id="151" name="Rectangle 150"/>
          <p:cNvSpPr/>
          <p:nvPr/>
        </p:nvSpPr>
        <p:spPr>
          <a:xfrm>
            <a:off x="637456" y="4301312"/>
            <a:ext cx="2885773" cy="793555"/>
          </a:xfrm>
          <a:prstGeom prst="rect">
            <a:avLst/>
          </a:prstGeom>
        </p:spPr>
        <p:txBody>
          <a:bodyPr wrap="square">
            <a:no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Units of work are</a:t>
            </a:r>
            <a:r>
              <a:rPr kumimoji="0" lang="en-US" sz="1400" b="0" i="0" u="none" strike="noStrike" kern="0" cap="none" spc="0" normalizeH="0" noProof="0" dirty="0">
                <a:ln>
                  <a:noFill/>
                </a:ln>
                <a:solidFill>
                  <a:prstClr val="black"/>
                </a:solidFill>
                <a:effectLst/>
                <a:uLnTx/>
                <a:uFillTx/>
              </a:rPr>
              <a:t> </a:t>
            </a:r>
            <a:r>
              <a:rPr kumimoji="0" lang="en-US" sz="1400" b="1" i="0" u="none" strike="noStrike" kern="0" cap="none" spc="0" normalizeH="0" noProof="0" dirty="0">
                <a:ln>
                  <a:noFill/>
                </a:ln>
                <a:solidFill>
                  <a:prstClr val="black"/>
                </a:solidFill>
                <a:effectLst/>
                <a:uLnTx/>
                <a:uFillTx/>
              </a:rPr>
              <a:t>vertexes</a:t>
            </a:r>
            <a:r>
              <a:rPr kumimoji="0" lang="en-US" sz="1400" b="0" i="0" u="none" strike="noStrike" kern="0" cap="none" spc="0" normalizeH="0" noProof="0" dirty="0">
                <a:ln>
                  <a:noFill/>
                </a:ln>
                <a:solidFill>
                  <a:prstClr val="black"/>
                </a:solidFill>
                <a:effectLst/>
                <a:uLnTx/>
                <a:uFillTx/>
              </a:rPr>
              <a:t> (white boxes) grouped into </a:t>
            </a:r>
            <a:r>
              <a:rPr kumimoji="0" lang="en-US" sz="1400" b="1" i="0" u="none" strike="noStrike" kern="0" cap="none" spc="0" normalizeH="0" noProof="0" dirty="0">
                <a:ln>
                  <a:noFill/>
                </a:ln>
                <a:solidFill>
                  <a:prstClr val="black"/>
                </a:solidFill>
                <a:effectLst/>
                <a:uLnTx/>
                <a:uFillTx/>
              </a:rPr>
              <a:t>Stages</a:t>
            </a:r>
            <a:r>
              <a:rPr kumimoji="0" lang="en-US" sz="1400" b="0" i="0" u="none" strike="noStrike" kern="0" cap="none" spc="0" normalizeH="0" noProof="0" dirty="0">
                <a:ln>
                  <a:noFill/>
                </a:ln>
                <a:solidFill>
                  <a:prstClr val="black"/>
                </a:solidFill>
                <a:effectLst/>
                <a:uLnTx/>
                <a:uFillTx/>
              </a:rPr>
              <a:t> (a.k.a. </a:t>
            </a:r>
            <a:r>
              <a:rPr kumimoji="0" lang="en-US" sz="1400" b="1" i="0" u="none" strike="noStrike" kern="0" cap="none" spc="0" normalizeH="0" noProof="0" dirty="0" err="1">
                <a:ln>
                  <a:noFill/>
                </a:ln>
                <a:solidFill>
                  <a:prstClr val="black"/>
                </a:solidFill>
                <a:effectLst/>
                <a:uLnTx/>
                <a:uFillTx/>
              </a:rPr>
              <a:t>SuperVertex</a:t>
            </a:r>
            <a:r>
              <a:rPr kumimoji="0" lang="en-US" sz="1400" b="0" i="0" u="none" strike="noStrike" kern="0" cap="none" spc="0" normalizeH="0" noProof="0" dirty="0">
                <a:ln>
                  <a:noFill/>
                </a:ln>
                <a:solidFill>
                  <a:prstClr val="black"/>
                </a:solidFill>
                <a:effectLst/>
                <a:uLnTx/>
                <a:uFillTx/>
              </a:rPr>
              <a:t>).</a:t>
            </a:r>
            <a:endParaRPr kumimoji="0" lang="en-US" sz="1400" b="0" i="0" u="none" strike="noStrike" kern="0" cap="none" spc="0" normalizeH="0" baseline="0" noProof="0" dirty="0">
              <a:ln>
                <a:noFill/>
              </a:ln>
              <a:solidFill>
                <a:prstClr val="black"/>
              </a:solidFill>
              <a:effectLst/>
              <a:uLnTx/>
              <a:uFillTx/>
            </a:endParaRPr>
          </a:p>
        </p:txBody>
      </p:sp>
      <p:sp>
        <p:nvSpPr>
          <p:cNvPr id="234" name="Rectangle 44"/>
          <p:cNvSpPr>
            <a:spLocks noChangeArrowheads="1"/>
          </p:cNvSpPr>
          <p:nvPr/>
        </p:nvSpPr>
        <p:spPr bwMode="auto">
          <a:xfrm>
            <a:off x="2667233" y="3176162"/>
            <a:ext cx="2743200" cy="365760"/>
          </a:xfrm>
          <a:prstGeom prst="rect">
            <a:avLst/>
          </a:prstGeom>
          <a:solidFill>
            <a:schemeClr val="bg1">
              <a:lumMod val="85000"/>
            </a:schemeClr>
          </a:solidFill>
          <a:ln w="12700">
            <a:solidFill>
              <a:schemeClr val="tx1"/>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35" name="Rectangle 44"/>
          <p:cNvSpPr>
            <a:spLocks noChangeArrowheads="1"/>
          </p:cNvSpPr>
          <p:nvPr/>
        </p:nvSpPr>
        <p:spPr bwMode="auto">
          <a:xfrm>
            <a:off x="3457141" y="3745621"/>
            <a:ext cx="1163385" cy="365760"/>
          </a:xfrm>
          <a:prstGeom prst="rect">
            <a:avLst/>
          </a:prstGeom>
          <a:solidFill>
            <a:schemeClr val="bg1">
              <a:lumMod val="85000"/>
            </a:schemeClr>
          </a:solidFill>
          <a:ln w="12700">
            <a:solidFill>
              <a:schemeClr val="tx1"/>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36" name="Rectangle 44"/>
          <p:cNvSpPr>
            <a:spLocks noChangeArrowheads="1"/>
          </p:cNvSpPr>
          <p:nvPr/>
        </p:nvSpPr>
        <p:spPr bwMode="auto">
          <a:xfrm>
            <a:off x="3740333" y="4332773"/>
            <a:ext cx="597000" cy="365760"/>
          </a:xfrm>
          <a:prstGeom prst="rect">
            <a:avLst/>
          </a:prstGeom>
          <a:solidFill>
            <a:schemeClr val="bg1">
              <a:lumMod val="85000"/>
            </a:schemeClr>
          </a:solidFill>
          <a:ln w="12700">
            <a:solidFill>
              <a:schemeClr val="tx1"/>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54" name="Rectangle 36"/>
          <p:cNvSpPr>
            <a:spLocks noChangeArrowheads="1"/>
          </p:cNvSpPr>
          <p:nvPr/>
        </p:nvSpPr>
        <p:spPr bwMode="auto">
          <a:xfrm>
            <a:off x="3807389" y="3256284"/>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59" name="Rectangle 41"/>
          <p:cNvSpPr>
            <a:spLocks noChangeArrowheads="1"/>
          </p:cNvSpPr>
          <p:nvPr/>
        </p:nvSpPr>
        <p:spPr bwMode="auto">
          <a:xfrm>
            <a:off x="3540754" y="3256284"/>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60" name="Rectangle 42"/>
          <p:cNvSpPr>
            <a:spLocks noChangeArrowheads="1"/>
          </p:cNvSpPr>
          <p:nvPr/>
        </p:nvSpPr>
        <p:spPr bwMode="auto">
          <a:xfrm>
            <a:off x="3274119" y="3256284"/>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61" name="Rectangle 43"/>
          <p:cNvSpPr>
            <a:spLocks noChangeArrowheads="1"/>
          </p:cNvSpPr>
          <p:nvPr/>
        </p:nvSpPr>
        <p:spPr bwMode="auto">
          <a:xfrm>
            <a:off x="3007484" y="3256284"/>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62" name="Rectangle 44"/>
          <p:cNvSpPr>
            <a:spLocks noChangeArrowheads="1"/>
          </p:cNvSpPr>
          <p:nvPr/>
        </p:nvSpPr>
        <p:spPr bwMode="auto">
          <a:xfrm>
            <a:off x="2740849" y="3256284"/>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69" name="Rectangle 41"/>
          <p:cNvSpPr>
            <a:spLocks noChangeArrowheads="1"/>
          </p:cNvSpPr>
          <p:nvPr/>
        </p:nvSpPr>
        <p:spPr bwMode="auto">
          <a:xfrm>
            <a:off x="4873929" y="3256284"/>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70" name="Rectangle 42"/>
          <p:cNvSpPr>
            <a:spLocks noChangeArrowheads="1"/>
          </p:cNvSpPr>
          <p:nvPr/>
        </p:nvSpPr>
        <p:spPr bwMode="auto">
          <a:xfrm>
            <a:off x="4607294" y="3256284"/>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71" name="Rectangle 43"/>
          <p:cNvSpPr>
            <a:spLocks noChangeArrowheads="1"/>
          </p:cNvSpPr>
          <p:nvPr/>
        </p:nvSpPr>
        <p:spPr bwMode="auto">
          <a:xfrm>
            <a:off x="4340659" y="3256284"/>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72" name="Rectangle 44"/>
          <p:cNvSpPr>
            <a:spLocks noChangeArrowheads="1"/>
          </p:cNvSpPr>
          <p:nvPr/>
        </p:nvSpPr>
        <p:spPr bwMode="auto">
          <a:xfrm>
            <a:off x="4074024" y="3256284"/>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182" name="Rectangle 44"/>
          <p:cNvSpPr>
            <a:spLocks noChangeArrowheads="1"/>
          </p:cNvSpPr>
          <p:nvPr/>
        </p:nvSpPr>
        <p:spPr bwMode="auto">
          <a:xfrm>
            <a:off x="5140565" y="3256284"/>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nvGrpSpPr>
          <p:cNvPr id="5" name="Group 4"/>
          <p:cNvGrpSpPr/>
          <p:nvPr/>
        </p:nvGrpSpPr>
        <p:grpSpPr>
          <a:xfrm>
            <a:off x="3547441" y="3837061"/>
            <a:ext cx="982785" cy="182880"/>
            <a:chOff x="6232630" y="5402262"/>
            <a:chExt cx="982785" cy="182880"/>
          </a:xfrm>
        </p:grpSpPr>
        <p:sp>
          <p:nvSpPr>
            <p:cNvPr id="237"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38"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39" name="Rectangle 43"/>
            <p:cNvSpPr>
              <a:spLocks noChangeArrowheads="1"/>
            </p:cNvSpPr>
            <p:nvPr/>
          </p:nvSpPr>
          <p:spPr bwMode="auto">
            <a:xfrm>
              <a:off x="649926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40"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grpSp>
        <p:nvGrpSpPr>
          <p:cNvPr id="8" name="Group 7"/>
          <p:cNvGrpSpPr/>
          <p:nvPr/>
        </p:nvGrpSpPr>
        <p:grpSpPr>
          <a:xfrm>
            <a:off x="3814075" y="4424213"/>
            <a:ext cx="449516" cy="182880"/>
            <a:chOff x="8365710" y="5402262"/>
            <a:chExt cx="449516" cy="182880"/>
          </a:xfrm>
        </p:grpSpPr>
        <p:sp>
          <p:nvSpPr>
            <p:cNvPr id="241" name="Rectangle 41"/>
            <p:cNvSpPr>
              <a:spLocks noChangeArrowheads="1"/>
            </p:cNvSpPr>
            <p:nvPr/>
          </p:nvSpPr>
          <p:spPr bwMode="auto">
            <a:xfrm>
              <a:off x="836571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242"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cxnSp>
        <p:nvCxnSpPr>
          <p:cNvPr id="16" name="Straight Arrow Connector 15"/>
          <p:cNvCxnSpPr>
            <a:stCxn id="234" idx="2"/>
            <a:endCxn id="235" idx="0"/>
          </p:cNvCxnSpPr>
          <p:nvPr/>
        </p:nvCxnSpPr>
        <p:spPr>
          <a:xfrm>
            <a:off x="4038833" y="3541922"/>
            <a:ext cx="1" cy="203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a:stCxn id="235" idx="2"/>
            <a:endCxn id="236" idx="0"/>
          </p:cNvCxnSpPr>
          <p:nvPr/>
        </p:nvCxnSpPr>
        <p:spPr>
          <a:xfrm flipH="1">
            <a:off x="4038833" y="4111381"/>
            <a:ext cx="1" cy="2213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6799506" y="1211287"/>
            <a:ext cx="2225948" cy="523220"/>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Job</a:t>
            </a:r>
            <a:r>
              <a:rPr kumimoji="0" lang="en-US" sz="1400" b="0" i="0" u="none" strike="noStrike" kern="0" cap="none" spc="0" normalizeH="0" noProof="0" dirty="0">
                <a:ln>
                  <a:noFill/>
                </a:ln>
                <a:solidFill>
                  <a:prstClr val="black"/>
                </a:solidFill>
                <a:effectLst/>
                <a:uLnTx/>
                <a:uFillTx/>
              </a:rPr>
              <a:t> Algebra visualized as a Job Graph</a:t>
            </a:r>
            <a:endParaRPr kumimoji="0" lang="en-US" sz="1400" b="0" i="0" u="none" strike="noStrike" kern="0" cap="none" spc="0" normalizeH="0" baseline="0" noProof="0" dirty="0">
              <a:ln>
                <a:noFill/>
              </a:ln>
              <a:solidFill>
                <a:prstClr val="black"/>
              </a:solidFill>
              <a:effectLst/>
              <a:uLnTx/>
              <a:uFillTx/>
            </a:endParaRPr>
          </a:p>
        </p:txBody>
      </p:sp>
      <p:sp>
        <p:nvSpPr>
          <p:cNvPr id="20" name="Rectangle 19"/>
          <p:cNvSpPr/>
          <p:nvPr/>
        </p:nvSpPr>
        <p:spPr>
          <a:xfrm>
            <a:off x="3509886" y="2563152"/>
            <a:ext cx="1060140" cy="365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rPr>
              <a:t>INPUT</a:t>
            </a:r>
          </a:p>
        </p:txBody>
      </p:sp>
      <p:cxnSp>
        <p:nvCxnSpPr>
          <p:cNvPr id="248" name="Straight Arrow Connector 247"/>
          <p:cNvCxnSpPr>
            <a:stCxn id="20" idx="2"/>
            <a:endCxn id="234" idx="0"/>
          </p:cNvCxnSpPr>
          <p:nvPr/>
        </p:nvCxnSpPr>
        <p:spPr>
          <a:xfrm flipH="1">
            <a:off x="4038833" y="2928802"/>
            <a:ext cx="1123" cy="247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3513077" y="4952903"/>
            <a:ext cx="1060140" cy="365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rPr>
              <a:t>OUTPUT</a:t>
            </a:r>
          </a:p>
        </p:txBody>
      </p:sp>
      <p:cxnSp>
        <p:nvCxnSpPr>
          <p:cNvPr id="250" name="Straight Arrow Connector 249"/>
          <p:cNvCxnSpPr>
            <a:stCxn id="236" idx="2"/>
            <a:endCxn id="249" idx="0"/>
          </p:cNvCxnSpPr>
          <p:nvPr/>
        </p:nvCxnSpPr>
        <p:spPr>
          <a:xfrm>
            <a:off x="4038833" y="4698533"/>
            <a:ext cx="4314" cy="254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1" name="Rectangle 250"/>
          <p:cNvSpPr/>
          <p:nvPr/>
        </p:nvSpPr>
        <p:spPr>
          <a:xfrm>
            <a:off x="436512" y="2034238"/>
            <a:ext cx="5507704" cy="523220"/>
          </a:xfrm>
          <a:prstGeom prst="rect">
            <a:avLst/>
          </a:prstGeom>
        </p:spPr>
        <p:txBody>
          <a:bodyPr wrap="square">
            <a:spAutoFit/>
          </a:bodyPr>
          <a:lstStyle/>
          <a:p>
            <a:pPr marL="0" marR="0" lvl="0" indent="0" defTabSz="9325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U-Script</a:t>
            </a:r>
            <a:r>
              <a:rPr lang="en-US" sz="1400" kern="0" dirty="0">
                <a:solidFill>
                  <a:prstClr val="black"/>
                </a:solidFill>
              </a:rPr>
              <a:t>(“Logical Plan”) transformed into a Job Algebra (“Physical Plan”)</a:t>
            </a:r>
            <a:endParaRPr kumimoji="0" lang="en-US" sz="1400" b="0" i="0" u="none" strike="noStrike" kern="0" cap="none" spc="0" normalizeH="0" baseline="0" noProof="0" dirty="0">
              <a:ln>
                <a:noFill/>
              </a:ln>
              <a:solidFill>
                <a:prstClr val="black"/>
              </a:solidFill>
              <a:effectLst/>
              <a:uLnTx/>
              <a:uFillTx/>
            </a:endParaRPr>
          </a:p>
        </p:txBody>
      </p:sp>
      <p:sp>
        <p:nvSpPr>
          <p:cNvPr id="4" name="Rectangle 3"/>
          <p:cNvSpPr/>
          <p:nvPr/>
        </p:nvSpPr>
        <p:spPr>
          <a:xfrm>
            <a:off x="9510041" y="0"/>
            <a:ext cx="2926434" cy="6994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Analytics Unit (AU)</a:t>
            </a:r>
          </a:p>
          <a:p>
            <a:pPr algn="ctr"/>
            <a:endParaRPr lang="en-US" sz="1400" dirty="0">
              <a:solidFill>
                <a:schemeClr val="tx1"/>
              </a:solidFill>
            </a:endParaRPr>
          </a:p>
          <a:p>
            <a:pPr lvl="0" defTabSz="777149">
              <a:defRPr/>
            </a:pPr>
            <a:r>
              <a:rPr lang="en-US" sz="1400" b="1" kern="0" dirty="0">
                <a:solidFill>
                  <a:schemeClr val="tx1"/>
                </a:solidFill>
              </a:rPr>
              <a:t>1 AU ~= 1 YARN Container</a:t>
            </a:r>
          </a:p>
          <a:p>
            <a:pPr marL="342900" lvl="0" indent="-342900" defTabSz="777149">
              <a:buFont typeface="Arial" panose="020B0604020202020204" pitchFamily="34" charset="0"/>
              <a:buChar char="•"/>
              <a:defRPr/>
            </a:pPr>
            <a:r>
              <a:rPr lang="en-US" sz="1400" kern="0" dirty="0">
                <a:solidFill>
                  <a:schemeClr val="tx1"/>
                </a:solidFill>
              </a:rPr>
              <a:t>A Windows OS VM</a:t>
            </a:r>
          </a:p>
          <a:p>
            <a:pPr marL="342900" lvl="0" indent="-342900" defTabSz="777149">
              <a:buFont typeface="Arial" panose="020B0604020202020204" pitchFamily="34" charset="0"/>
              <a:buChar char="•"/>
              <a:defRPr/>
            </a:pPr>
            <a:r>
              <a:rPr lang="en-US" sz="1400" kern="0" dirty="0">
                <a:solidFill>
                  <a:schemeClr val="tx1"/>
                </a:solidFill>
              </a:rPr>
              <a:t>2 cores</a:t>
            </a:r>
          </a:p>
          <a:p>
            <a:pPr marL="342900" lvl="0" indent="-342900" defTabSz="777149">
              <a:buFont typeface="Arial" panose="020B0604020202020204" pitchFamily="34" charset="0"/>
              <a:buChar char="•"/>
              <a:defRPr/>
            </a:pPr>
            <a:r>
              <a:rPr lang="en-US" sz="1400" kern="0" dirty="0">
                <a:solidFill>
                  <a:schemeClr val="tx1"/>
                </a:solidFill>
              </a:rPr>
              <a:t>6 GB of memory (shared with OS and ADLA and your code)</a:t>
            </a:r>
          </a:p>
          <a:p>
            <a:pPr lvl="0" defTabSz="777149">
              <a:defRPr/>
            </a:pPr>
            <a:endParaRPr lang="en-US" sz="1400" kern="0" dirty="0">
              <a:solidFill>
                <a:schemeClr val="tx1"/>
              </a:solidFill>
            </a:endParaRPr>
          </a:p>
          <a:p>
            <a:pPr lvl="0" defTabSz="777149">
              <a:defRPr/>
            </a:pPr>
            <a:r>
              <a:rPr lang="en-US" sz="1400" b="1" kern="0" dirty="0">
                <a:solidFill>
                  <a:schemeClr val="tx1"/>
                </a:solidFill>
              </a:rPr>
              <a:t>AU vs Vertex</a:t>
            </a:r>
          </a:p>
          <a:p>
            <a:pPr marL="285750" lvl="0" indent="-285750" defTabSz="777149">
              <a:buFont typeface="Arial" panose="020B0604020202020204" pitchFamily="34" charset="0"/>
              <a:buChar char="•"/>
              <a:defRPr/>
            </a:pPr>
            <a:r>
              <a:rPr lang="en-US" sz="1400" kern="0" dirty="0">
                <a:solidFill>
                  <a:schemeClr val="tx1"/>
                </a:solidFill>
              </a:rPr>
              <a:t>Vertexes – pieces of work. Developer </a:t>
            </a:r>
            <a:r>
              <a:rPr lang="en-US" sz="1400" b="1" kern="0" dirty="0">
                <a:solidFill>
                  <a:schemeClr val="tx1"/>
                </a:solidFill>
              </a:rPr>
              <a:t>Influences</a:t>
            </a:r>
            <a:r>
              <a:rPr lang="en-US" sz="1400" kern="0" dirty="0">
                <a:solidFill>
                  <a:schemeClr val="tx1"/>
                </a:solidFill>
              </a:rPr>
              <a:t> the number.</a:t>
            </a:r>
          </a:p>
          <a:p>
            <a:pPr marL="285750" lvl="0" indent="-285750" defTabSz="777149">
              <a:buFont typeface="Arial" panose="020B0604020202020204" pitchFamily="34" charset="0"/>
              <a:buChar char="•"/>
              <a:defRPr/>
            </a:pPr>
            <a:r>
              <a:rPr lang="en-US" sz="1400" kern="0" dirty="0">
                <a:solidFill>
                  <a:schemeClr val="tx1"/>
                </a:solidFill>
              </a:rPr>
              <a:t>AUs – use this many YARN containers to execute that work. Developer </a:t>
            </a:r>
            <a:r>
              <a:rPr lang="en-US" sz="1400" b="1" kern="0" dirty="0">
                <a:solidFill>
                  <a:schemeClr val="tx1"/>
                </a:solidFill>
              </a:rPr>
              <a:t>controls</a:t>
            </a:r>
            <a:r>
              <a:rPr lang="en-US" sz="1400" kern="0" dirty="0">
                <a:solidFill>
                  <a:schemeClr val="tx1"/>
                </a:solidFill>
              </a:rPr>
              <a:t> this number in </a:t>
            </a:r>
            <a:r>
              <a:rPr lang="en-US" sz="1400" kern="0" dirty="0" err="1">
                <a:solidFill>
                  <a:schemeClr val="tx1"/>
                </a:solidFill>
              </a:rPr>
              <a:t>jub</a:t>
            </a:r>
            <a:r>
              <a:rPr lang="en-US" sz="1400" kern="0" dirty="0">
                <a:solidFill>
                  <a:schemeClr val="tx1"/>
                </a:solidFill>
              </a:rPr>
              <a:t> submission</a:t>
            </a:r>
          </a:p>
          <a:p>
            <a:pPr lvl="0" defTabSz="777149">
              <a:defRPr/>
            </a:pPr>
            <a:endParaRPr lang="en-US" sz="1400" kern="0" dirty="0">
              <a:solidFill>
                <a:schemeClr val="tx1"/>
              </a:solidFill>
            </a:endParaRPr>
          </a:p>
          <a:p>
            <a:pPr lvl="0" defTabSz="777149">
              <a:defRPr/>
            </a:pPr>
            <a:endParaRPr lang="en-US" sz="1400" kern="0" dirty="0">
              <a:solidFill>
                <a:schemeClr val="tx1"/>
              </a:solidFill>
            </a:endParaRPr>
          </a:p>
        </p:txBody>
      </p:sp>
      <p:sp>
        <p:nvSpPr>
          <p:cNvPr id="47" name="Rectangle 46"/>
          <p:cNvSpPr/>
          <p:nvPr/>
        </p:nvSpPr>
        <p:spPr>
          <a:xfrm>
            <a:off x="0" y="5821027"/>
            <a:ext cx="6492553" cy="112409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777149">
              <a:defRPr/>
            </a:pPr>
            <a:r>
              <a:rPr lang="en-US" sz="1400" b="1" kern="0" dirty="0">
                <a:solidFill>
                  <a:schemeClr val="tx1"/>
                </a:solidFill>
              </a:rPr>
              <a:t>U-SQL Compilation</a:t>
            </a:r>
          </a:p>
          <a:p>
            <a:pPr marL="285750" lvl="0" indent="-285750" defTabSz="777149">
              <a:buFont typeface="Arial" panose="020B0604020202020204" pitchFamily="34" charset="0"/>
              <a:buChar char="•"/>
              <a:defRPr/>
            </a:pPr>
            <a:r>
              <a:rPr lang="en-US" sz="1400" kern="0" dirty="0">
                <a:solidFill>
                  <a:schemeClr val="tx1"/>
                </a:solidFill>
              </a:rPr>
              <a:t>All inputs must be known at compile time</a:t>
            </a:r>
          </a:p>
          <a:p>
            <a:pPr marL="285750" lvl="0" indent="-285750" defTabSz="777149">
              <a:buFont typeface="Arial" panose="020B0604020202020204" pitchFamily="34" charset="0"/>
              <a:buChar char="•"/>
              <a:defRPr/>
            </a:pPr>
            <a:r>
              <a:rPr lang="en-US" sz="1400" kern="0" dirty="0">
                <a:solidFill>
                  <a:schemeClr val="tx1"/>
                </a:solidFill>
              </a:rPr>
              <a:t>All outputs must be known at compile time (We are working on Dynamic outputs)</a:t>
            </a:r>
          </a:p>
        </p:txBody>
      </p:sp>
    </p:spTree>
    <p:extLst>
      <p:ext uri="{BB962C8B-B14F-4D97-AF65-F5344CB8AC3E}">
        <p14:creationId xmlns:p14="http://schemas.microsoft.com/office/powerpoint/2010/main" val="38977885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t>Picking Partition Keys &amp; Distributions</a:t>
            </a:r>
          </a:p>
        </p:txBody>
      </p:sp>
      <p:sp>
        <p:nvSpPr>
          <p:cNvPr id="3" name="Content Placeholder 2"/>
          <p:cNvSpPr>
            <a:spLocks noGrp="1"/>
          </p:cNvSpPr>
          <p:nvPr>
            <p:ph idx="1"/>
          </p:nvPr>
        </p:nvSpPr>
        <p:spPr>
          <a:xfrm>
            <a:off x="194320" y="1861969"/>
            <a:ext cx="12047836" cy="5018536"/>
          </a:xfrm>
        </p:spPr>
        <p:txBody>
          <a:bodyPr>
            <a:noAutofit/>
          </a:bodyPr>
          <a:lstStyle/>
          <a:p>
            <a:pPr defTabSz="777149">
              <a:lnSpc>
                <a:spcPct val="100000"/>
              </a:lnSpc>
              <a:spcBef>
                <a:spcPts val="0"/>
              </a:spcBef>
            </a:pPr>
            <a:r>
              <a:rPr lang="en-US" sz="2000" b="1" dirty="0"/>
              <a:t>Partitions should map to your data lifecycle</a:t>
            </a:r>
          </a:p>
          <a:p>
            <a:pPr lvl="1" defTabSz="777149">
              <a:lnSpc>
                <a:spcPct val="100000"/>
              </a:lnSpc>
              <a:spcBef>
                <a:spcPts val="0"/>
              </a:spcBef>
            </a:pPr>
            <a:r>
              <a:rPr lang="en-US" sz="2000" dirty="0"/>
              <a:t>Example: Often aligns with data loading: Load data each day -&gt; your partition by date</a:t>
            </a:r>
          </a:p>
          <a:p>
            <a:pPr lvl="1" defTabSz="777149">
              <a:lnSpc>
                <a:spcPct val="100000"/>
              </a:lnSpc>
              <a:spcBef>
                <a:spcPts val="0"/>
              </a:spcBef>
            </a:pPr>
            <a:r>
              <a:rPr lang="en-US" sz="2000" dirty="0"/>
              <a:t>Partition so that you can enable as much partition elimination as possible</a:t>
            </a:r>
          </a:p>
          <a:p>
            <a:pPr lvl="2" defTabSz="777149">
              <a:lnSpc>
                <a:spcPct val="100000"/>
              </a:lnSpc>
              <a:spcBef>
                <a:spcPts val="0"/>
              </a:spcBef>
            </a:pPr>
            <a:r>
              <a:rPr lang="en-US" sz="2000" dirty="0"/>
              <a:t>NOTE: often interesting in event date not date of loading</a:t>
            </a:r>
          </a:p>
          <a:p>
            <a:pPr marL="932578" lvl="2" indent="0" defTabSz="777149">
              <a:lnSpc>
                <a:spcPct val="100000"/>
              </a:lnSpc>
              <a:spcBef>
                <a:spcPts val="0"/>
              </a:spcBef>
              <a:buNone/>
            </a:pPr>
            <a:endParaRPr lang="en-US" sz="2000" dirty="0"/>
          </a:p>
          <a:p>
            <a:pPr defTabSz="777149">
              <a:lnSpc>
                <a:spcPct val="100000"/>
              </a:lnSpc>
              <a:spcBef>
                <a:spcPts val="0"/>
              </a:spcBef>
            </a:pPr>
            <a:r>
              <a:rPr lang="en-US" sz="2000" b="1" dirty="0"/>
              <a:t>Avoid over partitioning</a:t>
            </a:r>
          </a:p>
          <a:p>
            <a:pPr lvl="1" defTabSz="777149">
              <a:lnSpc>
                <a:spcPct val="100000"/>
              </a:lnSpc>
              <a:spcBef>
                <a:spcPts val="0"/>
              </a:spcBef>
            </a:pPr>
            <a:r>
              <a:rPr lang="en-US" sz="2000" dirty="0"/>
              <a:t>Try to keep number of partitions in table &lt;2K</a:t>
            </a:r>
          </a:p>
          <a:p>
            <a:pPr lvl="1" defTabSz="777149">
              <a:lnSpc>
                <a:spcPct val="100000"/>
              </a:lnSpc>
              <a:spcBef>
                <a:spcPts val="0"/>
              </a:spcBef>
            </a:pPr>
            <a:r>
              <a:rPr lang="en-US" sz="2000" dirty="0"/>
              <a:t>Query with predicates that reduce to &lt; low hundreds</a:t>
            </a:r>
          </a:p>
          <a:p>
            <a:pPr defTabSz="777149">
              <a:lnSpc>
                <a:spcPct val="100000"/>
              </a:lnSpc>
              <a:spcBef>
                <a:spcPts val="0"/>
              </a:spcBef>
            </a:pPr>
            <a:endParaRPr lang="en-US" sz="2000" dirty="0"/>
          </a:p>
          <a:p>
            <a:pPr defTabSz="777149">
              <a:lnSpc>
                <a:spcPct val="100000"/>
              </a:lnSpc>
              <a:spcBef>
                <a:spcPts val="0"/>
              </a:spcBef>
            </a:pPr>
            <a:r>
              <a:rPr lang="en-US" sz="2000" b="1" dirty="0"/>
              <a:t>How can I see how a table is portioned?</a:t>
            </a:r>
          </a:p>
          <a:p>
            <a:pPr lvl="1" defTabSz="777149">
              <a:lnSpc>
                <a:spcPct val="100000"/>
              </a:lnSpc>
              <a:spcBef>
                <a:spcPts val="0"/>
              </a:spcBef>
            </a:pPr>
            <a:r>
              <a:rPr lang="en-US" sz="2000" dirty="0"/>
              <a:t>The index definition is available in VS and Portal</a:t>
            </a:r>
          </a:p>
          <a:p>
            <a:pPr lvl="1" defTabSz="777149">
              <a:lnSpc>
                <a:spcPct val="100000"/>
              </a:lnSpc>
              <a:spcBef>
                <a:spcPts val="0"/>
              </a:spcBef>
            </a:pPr>
            <a:r>
              <a:rPr lang="en-US" sz="2000" dirty="0"/>
              <a:t>The specific distribution stats are not available yet. Planned for the future.</a:t>
            </a:r>
          </a:p>
          <a:p>
            <a:pPr lvl="1" defTabSz="777149">
              <a:lnSpc>
                <a:spcPct val="100000"/>
              </a:lnSpc>
              <a:spcBef>
                <a:spcPts val="0"/>
              </a:spcBef>
            </a:pPr>
            <a:endParaRPr lang="en-US" sz="2000" dirty="0"/>
          </a:p>
          <a:p>
            <a:pPr defTabSz="777149">
              <a:lnSpc>
                <a:spcPct val="100000"/>
              </a:lnSpc>
              <a:spcBef>
                <a:spcPts val="0"/>
              </a:spcBef>
            </a:pPr>
            <a:r>
              <a:rPr lang="en-US" sz="2000" b="1" dirty="0"/>
              <a:t>You can pick multiple partition keys</a:t>
            </a:r>
          </a:p>
          <a:p>
            <a:pPr lvl="1" defTabSz="777149">
              <a:lnSpc>
                <a:spcPct val="100000"/>
              </a:lnSpc>
              <a:spcBef>
                <a:spcPts val="0"/>
              </a:spcBef>
            </a:pPr>
            <a:r>
              <a:rPr lang="en-US" sz="2000" dirty="0"/>
              <a:t>If you never filter on or aggregate by a key don’t make it a partition</a:t>
            </a:r>
          </a:p>
          <a:p>
            <a:pPr lvl="1" defTabSz="777149">
              <a:lnSpc>
                <a:spcPct val="100000"/>
              </a:lnSpc>
              <a:spcBef>
                <a:spcPts val="0"/>
              </a:spcBef>
            </a:pPr>
            <a:r>
              <a:rPr lang="en-US" sz="2000" dirty="0"/>
              <a:t>Don’t pick every key – normally pick 1 to 3 keys.</a:t>
            </a:r>
          </a:p>
          <a:p>
            <a:pPr lvl="1" defTabSz="777149">
              <a:lnSpc>
                <a:spcPct val="100000"/>
              </a:lnSpc>
              <a:spcBef>
                <a:spcPts val="0"/>
              </a:spcBef>
            </a:pPr>
            <a:endParaRPr lang="en-US" sz="2000" dirty="0"/>
          </a:p>
        </p:txBody>
      </p:sp>
    </p:spTree>
    <p:extLst>
      <p:ext uri="{BB962C8B-B14F-4D97-AF65-F5344CB8AC3E}">
        <p14:creationId xmlns:p14="http://schemas.microsoft.com/office/powerpoint/2010/main" val="1990337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lang="en-US" sz="5609" dirty="0">
                <a:solidFill>
                  <a:schemeClr val="bg1"/>
                </a:solidFill>
              </a:rPr>
              <a:t>UDOs are Evil</a:t>
            </a:r>
            <a:endParaRPr kumimoji="0" lang="en-US" sz="5609" b="0" i="0" u="none" strike="noStrike" kern="1200" cap="none" spc="0" normalizeH="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368874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defRPr/>
            </a:pPr>
            <a:r>
              <a:rPr lang="en-US" sz="5099" dirty="0"/>
              <a:t>Summary</a:t>
            </a:r>
          </a:p>
        </p:txBody>
      </p:sp>
      <p:sp>
        <p:nvSpPr>
          <p:cNvPr id="3" name="Content Placeholder 2"/>
          <p:cNvSpPr>
            <a:spLocks noGrp="1"/>
          </p:cNvSpPr>
          <p:nvPr>
            <p:ph idx="1"/>
          </p:nvPr>
        </p:nvSpPr>
        <p:spPr/>
        <p:txBody>
          <a:bodyPr>
            <a:normAutofit lnSpcReduction="10000"/>
          </a:bodyPr>
          <a:lstStyle/>
          <a:p>
            <a:pPr marL="0" indent="0" defTabSz="777149">
              <a:lnSpc>
                <a:spcPct val="100000"/>
              </a:lnSpc>
              <a:spcBef>
                <a:spcPts val="0"/>
              </a:spcBef>
              <a:buNone/>
            </a:pPr>
            <a:r>
              <a:rPr lang="en-US" b="1" dirty="0"/>
              <a:t>UDOs represent a POWERFUL extension mechanism</a:t>
            </a:r>
          </a:p>
          <a:p>
            <a:pPr marL="0" indent="0" defTabSz="777149">
              <a:lnSpc>
                <a:spcPct val="100000"/>
              </a:lnSpc>
              <a:spcBef>
                <a:spcPts val="0"/>
              </a:spcBef>
              <a:buNone/>
            </a:pPr>
            <a:r>
              <a:rPr lang="en-US" dirty="0"/>
              <a:t>But they are frequently (ab)used</a:t>
            </a:r>
          </a:p>
          <a:p>
            <a:pPr marL="466289" lvl="1" indent="0" defTabSz="777149">
              <a:lnSpc>
                <a:spcPct val="100000"/>
              </a:lnSpc>
              <a:spcBef>
                <a:spcPts val="0"/>
              </a:spcBef>
              <a:buNone/>
            </a:pPr>
            <a:endParaRPr lang="en-US" dirty="0"/>
          </a:p>
          <a:p>
            <a:pPr marL="0" indent="0" defTabSz="777149">
              <a:lnSpc>
                <a:spcPct val="100000"/>
              </a:lnSpc>
              <a:spcBef>
                <a:spcPts val="0"/>
              </a:spcBef>
              <a:buNone/>
            </a:pPr>
            <a:r>
              <a:rPr lang="en-US" b="1" dirty="0"/>
              <a:t>UDOS are often not needed</a:t>
            </a:r>
          </a:p>
          <a:p>
            <a:pPr marL="0" indent="0" defTabSz="777149">
              <a:lnSpc>
                <a:spcPct val="100000"/>
              </a:lnSpc>
              <a:spcBef>
                <a:spcPts val="0"/>
              </a:spcBef>
              <a:buNone/>
            </a:pPr>
            <a:r>
              <a:rPr lang="en-US" dirty="0"/>
              <a:t>Our Internal Investigation: 90% of UDOs could be replaced with a SELECT and a CROSS APPLY</a:t>
            </a:r>
          </a:p>
          <a:p>
            <a:pPr marL="0" indent="0" defTabSz="777149">
              <a:lnSpc>
                <a:spcPct val="100000"/>
              </a:lnSpc>
              <a:spcBef>
                <a:spcPts val="0"/>
              </a:spcBef>
              <a:buNone/>
            </a:pPr>
            <a:endParaRPr lang="en-US" dirty="0"/>
          </a:p>
          <a:p>
            <a:pPr marL="0" indent="0" defTabSz="777149">
              <a:lnSpc>
                <a:spcPct val="100000"/>
              </a:lnSpc>
              <a:spcBef>
                <a:spcPts val="0"/>
              </a:spcBef>
              <a:buNone/>
            </a:pPr>
            <a:r>
              <a:rPr lang="en-US" b="1" dirty="0"/>
              <a:t>Easy to get working at small scale.</a:t>
            </a:r>
            <a:r>
              <a:rPr lang="en-US" dirty="0"/>
              <a:t> </a:t>
            </a:r>
          </a:p>
          <a:p>
            <a:pPr marL="0" indent="0" defTabSz="777149">
              <a:lnSpc>
                <a:spcPct val="100000"/>
              </a:lnSpc>
              <a:spcBef>
                <a:spcPts val="0"/>
              </a:spcBef>
              <a:buNone/>
            </a:pPr>
            <a:r>
              <a:rPr lang="en-US" dirty="0"/>
              <a:t>Can be very difficult to work at large scale. UDO issues may not be apparent on small (GB to TB) amounts of data. Their issues only show up later.</a:t>
            </a:r>
          </a:p>
          <a:p>
            <a:pPr marL="0" indent="0" defTabSz="777149">
              <a:lnSpc>
                <a:spcPct val="100000"/>
              </a:lnSpc>
              <a:spcBef>
                <a:spcPts val="0"/>
              </a:spcBef>
              <a:buNone/>
            </a:pPr>
            <a:endParaRPr lang="en-US" dirty="0"/>
          </a:p>
          <a:p>
            <a:pPr defTabSz="777149">
              <a:lnSpc>
                <a:spcPct val="100000"/>
              </a:lnSpc>
              <a:spcBef>
                <a:spcPts val="0"/>
              </a:spcBef>
            </a:pPr>
            <a:endParaRPr lang="en-US" dirty="0"/>
          </a:p>
        </p:txBody>
      </p:sp>
    </p:spTree>
    <p:extLst>
      <p:ext uri="{BB962C8B-B14F-4D97-AF65-F5344CB8AC3E}">
        <p14:creationId xmlns:p14="http://schemas.microsoft.com/office/powerpoint/2010/main" val="26256540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defTabSz="777149">
              <a:lnSpc>
                <a:spcPct val="100000"/>
              </a:lnSpc>
              <a:spcBef>
                <a:spcPts val="0"/>
              </a:spcBef>
            </a:pPr>
            <a:r>
              <a:rPr lang="en-US" sz="5400" dirty="0">
                <a:latin typeface="+mn-lt"/>
              </a:rPr>
              <a:t>Ladder of UDO pain</a:t>
            </a:r>
          </a:p>
        </p:txBody>
      </p:sp>
      <p:sp>
        <p:nvSpPr>
          <p:cNvPr id="3" name="Content Placeholder 2"/>
          <p:cNvSpPr>
            <a:spLocks noGrp="1"/>
          </p:cNvSpPr>
          <p:nvPr>
            <p:ph idx="1"/>
          </p:nvPr>
        </p:nvSpPr>
        <p:spPr/>
        <p:txBody>
          <a:bodyPr>
            <a:normAutofit/>
          </a:bodyPr>
          <a:lstStyle/>
          <a:p>
            <a:pPr lvl="1" defTabSz="777149">
              <a:lnSpc>
                <a:spcPct val="100000"/>
              </a:lnSpc>
              <a:spcBef>
                <a:spcPts val="0"/>
              </a:spcBef>
            </a:pPr>
            <a:r>
              <a:rPr lang="en-US" sz="3200" b="1" dirty="0"/>
              <a:t>Extractors</a:t>
            </a:r>
            <a:r>
              <a:rPr lang="en-US" sz="3200" dirty="0"/>
              <a:t> – should be OK</a:t>
            </a:r>
            <a:endParaRPr lang="en-US" sz="3200" dirty="0"/>
          </a:p>
          <a:p>
            <a:pPr lvl="1" defTabSz="777149">
              <a:lnSpc>
                <a:spcPct val="100000"/>
              </a:lnSpc>
              <a:spcBef>
                <a:spcPts val="0"/>
              </a:spcBef>
            </a:pPr>
            <a:r>
              <a:rPr lang="en-US" sz="3200" b="1" dirty="0"/>
              <a:t>Outputters</a:t>
            </a:r>
            <a:r>
              <a:rPr lang="en-US" sz="3200" dirty="0"/>
              <a:t> – should be OK</a:t>
            </a:r>
          </a:p>
          <a:p>
            <a:pPr lvl="1" defTabSz="777149">
              <a:lnSpc>
                <a:spcPct val="100000"/>
              </a:lnSpc>
              <a:spcBef>
                <a:spcPts val="0"/>
              </a:spcBef>
            </a:pPr>
            <a:endParaRPr lang="en-US" sz="3200" dirty="0"/>
          </a:p>
          <a:p>
            <a:pPr lvl="1" defTabSz="777149">
              <a:lnSpc>
                <a:spcPct val="100000"/>
              </a:lnSpc>
              <a:spcBef>
                <a:spcPts val="0"/>
              </a:spcBef>
            </a:pPr>
            <a:r>
              <a:rPr lang="en-US" sz="3200" b="1" dirty="0"/>
              <a:t>Processors</a:t>
            </a:r>
            <a:r>
              <a:rPr lang="en-US" sz="3200" dirty="0"/>
              <a:t> – entering the danger zone</a:t>
            </a:r>
          </a:p>
          <a:p>
            <a:pPr lvl="1" defTabSz="777149">
              <a:lnSpc>
                <a:spcPct val="100000"/>
              </a:lnSpc>
              <a:spcBef>
                <a:spcPts val="0"/>
              </a:spcBef>
            </a:pPr>
            <a:r>
              <a:rPr lang="en-US" sz="3200" b="1" dirty="0"/>
              <a:t>Custom Aggregators </a:t>
            </a:r>
            <a:r>
              <a:rPr lang="en-US" sz="3200" dirty="0"/>
              <a:t>- </a:t>
            </a:r>
            <a:r>
              <a:rPr lang="en-US" sz="3200" dirty="0"/>
              <a:t>entering the danger zone</a:t>
            </a:r>
            <a:endParaRPr lang="en-US" sz="3200" dirty="0"/>
          </a:p>
          <a:p>
            <a:pPr lvl="1" defTabSz="777149">
              <a:lnSpc>
                <a:spcPct val="100000"/>
              </a:lnSpc>
              <a:spcBef>
                <a:spcPts val="0"/>
              </a:spcBef>
            </a:pPr>
            <a:endParaRPr lang="en-US" sz="3200" dirty="0"/>
          </a:p>
          <a:p>
            <a:pPr lvl="1" defTabSz="777149">
              <a:lnSpc>
                <a:spcPct val="100000"/>
              </a:lnSpc>
              <a:spcBef>
                <a:spcPts val="0"/>
              </a:spcBef>
            </a:pPr>
            <a:r>
              <a:rPr lang="en-US" sz="3200" b="1" dirty="0"/>
              <a:t>Reducers</a:t>
            </a:r>
            <a:r>
              <a:rPr lang="en-US" sz="3200" dirty="0"/>
              <a:t> – solidly in the danger zone</a:t>
            </a:r>
          </a:p>
          <a:p>
            <a:pPr lvl="1" defTabSz="777149">
              <a:lnSpc>
                <a:spcPct val="100000"/>
              </a:lnSpc>
              <a:spcBef>
                <a:spcPts val="0"/>
              </a:spcBef>
            </a:pPr>
            <a:endParaRPr lang="en-US" sz="3200" dirty="0"/>
          </a:p>
          <a:p>
            <a:pPr lvl="1" defTabSz="777149">
              <a:lnSpc>
                <a:spcPct val="100000"/>
              </a:lnSpc>
              <a:spcBef>
                <a:spcPts val="0"/>
              </a:spcBef>
            </a:pPr>
            <a:r>
              <a:rPr lang="en-US" sz="3200" b="1" dirty="0"/>
              <a:t>Combiners</a:t>
            </a:r>
            <a:r>
              <a:rPr lang="en-US" sz="3200" dirty="0"/>
              <a:t> – </a:t>
            </a:r>
            <a:r>
              <a:rPr lang="en-US" sz="3200" b="1" dirty="0">
                <a:solidFill>
                  <a:srgbClr val="E74B3C"/>
                </a:solidFill>
              </a:rPr>
              <a:t>Experts only</a:t>
            </a:r>
          </a:p>
          <a:p>
            <a:pPr defTabSz="777149">
              <a:lnSpc>
                <a:spcPct val="100000"/>
              </a:lnSpc>
              <a:spcBef>
                <a:spcPts val="0"/>
              </a:spcBef>
            </a:pPr>
            <a:endParaRPr lang="en-US" dirty="0"/>
          </a:p>
          <a:p>
            <a:pPr defTabSz="777149">
              <a:lnSpc>
                <a:spcPct val="100000"/>
              </a:lnSpc>
              <a:spcBef>
                <a:spcPts val="0"/>
              </a:spcBef>
            </a:pPr>
            <a:endParaRPr lang="en-US" dirty="0"/>
          </a:p>
        </p:txBody>
      </p:sp>
    </p:spTree>
    <p:extLst>
      <p:ext uri="{BB962C8B-B14F-4D97-AF65-F5344CB8AC3E}">
        <p14:creationId xmlns:p14="http://schemas.microsoft.com/office/powerpoint/2010/main" val="1880877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noProof="0" dirty="0">
                <a:ln>
                  <a:noFill/>
                </a:ln>
                <a:solidFill>
                  <a:schemeClr val="bg1"/>
                </a:solidFill>
                <a:effectLst/>
                <a:uLnTx/>
                <a:uFillTx/>
                <a:latin typeface="+mj-lt"/>
                <a:ea typeface="+mj-ea"/>
                <a:cs typeface="+mj-cs"/>
              </a:rPr>
              <a:t>Futures</a:t>
            </a:r>
          </a:p>
        </p:txBody>
      </p:sp>
    </p:spTree>
    <p:extLst>
      <p:ext uri="{BB962C8B-B14F-4D97-AF65-F5344CB8AC3E}">
        <p14:creationId xmlns:p14="http://schemas.microsoft.com/office/powerpoint/2010/main" val="40585664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What’s coming</a:t>
            </a:r>
          </a:p>
        </p:txBody>
      </p:sp>
      <p:sp>
        <p:nvSpPr>
          <p:cNvPr id="3" name="Content Placeholder 2"/>
          <p:cNvSpPr>
            <a:spLocks noGrp="1"/>
          </p:cNvSpPr>
          <p:nvPr>
            <p:ph idx="1"/>
          </p:nvPr>
        </p:nvSpPr>
        <p:spPr/>
        <p:txBody>
          <a:bodyPr>
            <a:normAutofit/>
          </a:bodyPr>
          <a:lstStyle/>
          <a:p>
            <a:r>
              <a:rPr lang="en-US" dirty="0">
                <a:solidFill>
                  <a:schemeClr val="bg1"/>
                </a:solidFill>
              </a:rPr>
              <a:t>Data Skew Analysis in VS</a:t>
            </a:r>
          </a:p>
          <a:p>
            <a:r>
              <a:rPr lang="en-US" dirty="0">
                <a:solidFill>
                  <a:schemeClr val="bg1"/>
                </a:solidFill>
              </a:rPr>
              <a:t>Usage Modeler in Portal</a:t>
            </a:r>
          </a:p>
          <a:p>
            <a:r>
              <a:rPr lang="en-US" dirty="0">
                <a:solidFill>
                  <a:schemeClr val="bg1"/>
                </a:solidFill>
              </a:rPr>
              <a:t>Enhanced Query Store</a:t>
            </a:r>
          </a:p>
          <a:p>
            <a:pPr lvl="1"/>
            <a:r>
              <a:rPr lang="en-US" dirty="0">
                <a:solidFill>
                  <a:schemeClr val="bg1"/>
                </a:solidFill>
              </a:rPr>
              <a:t>Find all the jobs that have issues</a:t>
            </a:r>
          </a:p>
          <a:p>
            <a:pPr lvl="1"/>
            <a:r>
              <a:rPr lang="en-US" dirty="0">
                <a:solidFill>
                  <a:schemeClr val="bg1"/>
                </a:solidFill>
              </a:rPr>
              <a:t>Find the amount of AU hours ($) that have been wasted last week</a:t>
            </a:r>
          </a:p>
          <a:p>
            <a:r>
              <a:rPr lang="en-US" dirty="0">
                <a:solidFill>
                  <a:schemeClr val="bg1"/>
                </a:solidFill>
              </a:rPr>
              <a:t>Ability to add PDBs to your Assemblies</a:t>
            </a:r>
          </a:p>
          <a:p>
            <a:pPr lvl="1"/>
            <a:r>
              <a:rPr lang="en-US" dirty="0">
                <a:solidFill>
                  <a:schemeClr val="bg1"/>
                </a:solidFill>
              </a:rPr>
              <a:t>Won’t be distributed to each vertex (this is good)</a:t>
            </a:r>
          </a:p>
          <a:p>
            <a:pPr lvl="1"/>
            <a:r>
              <a:rPr lang="en-US" dirty="0">
                <a:solidFill>
                  <a:schemeClr val="bg1"/>
                </a:solidFill>
              </a:rPr>
              <a:t>Will be downloaded for easier debugging of Assembly Code (this is good)</a:t>
            </a:r>
          </a:p>
          <a:p>
            <a:r>
              <a:rPr lang="en-US" dirty="0">
                <a:solidFill>
                  <a:schemeClr val="bg1"/>
                </a:solidFill>
              </a:rPr>
              <a:t>Better debugging for U-SQL/Python and U-SQL/R extensions</a:t>
            </a:r>
          </a:p>
        </p:txBody>
      </p:sp>
    </p:spTree>
    <p:extLst>
      <p:ext uri="{BB962C8B-B14F-4D97-AF65-F5344CB8AC3E}">
        <p14:creationId xmlns:p14="http://schemas.microsoft.com/office/powerpoint/2010/main" val="10459745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95174" y="194292"/>
            <a:ext cx="12046126" cy="6605940"/>
          </a:xfrm>
          <a:prstGeom prst="rect">
            <a:avLst/>
          </a:prstGeom>
          <a:noFill/>
          <a:ln>
            <a:noFill/>
          </a:ln>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777149" rtl="0" eaLnBrk="1" fontAlgn="auto" latinLnBrk="0" hangingPunct="1">
              <a:lnSpc>
                <a:spcPct val="90000"/>
              </a:lnSpc>
              <a:spcBef>
                <a:spcPct val="0"/>
              </a:spcBef>
              <a:spcAft>
                <a:spcPts val="0"/>
              </a:spcAft>
              <a:buClrTx/>
              <a:buSzTx/>
              <a:buFontTx/>
              <a:buNone/>
              <a:tabLst/>
              <a:defRPr/>
            </a:pPr>
            <a:r>
              <a:rPr kumimoji="0" lang="en-US" sz="5609" b="0" i="0" u="none" strike="noStrike" kern="1200" cap="none" spc="0" normalizeH="0" baseline="0" noProof="0" dirty="0">
                <a:ln>
                  <a:noFill/>
                </a:ln>
                <a:solidFill>
                  <a:schemeClr val="bg1"/>
                </a:solidFill>
                <a:effectLst/>
                <a:uLnTx/>
                <a:uFillTx/>
                <a:latin typeface="+mj-lt"/>
                <a:ea typeface="+mj-ea"/>
                <a:cs typeface="+mj-cs"/>
              </a:rPr>
              <a:t>Q &amp; A</a:t>
            </a:r>
          </a:p>
        </p:txBody>
      </p:sp>
    </p:spTree>
    <p:extLst>
      <p:ext uri="{BB962C8B-B14F-4D97-AF65-F5344CB8AC3E}">
        <p14:creationId xmlns:p14="http://schemas.microsoft.com/office/powerpoint/2010/main" val="13056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2" name="Rectangle 81"/>
          <p:cNvSpPr/>
          <p:nvPr/>
        </p:nvSpPr>
        <p:spPr>
          <a:xfrm>
            <a:off x="1113205" y="2356340"/>
            <a:ext cx="853848" cy="926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60805" y="2203939"/>
            <a:ext cx="853848" cy="11030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5174" y="194292"/>
            <a:ext cx="12046127" cy="1513687"/>
          </a:xfrm>
        </p:spPr>
        <p:txBody>
          <a:bodyPr/>
          <a:lstStyle/>
          <a:p>
            <a:pPr algn="ctr"/>
            <a:r>
              <a:rPr lang="en-US" dirty="0"/>
              <a:t>Compilation &amp; Vertex Deployment</a:t>
            </a:r>
          </a:p>
        </p:txBody>
      </p:sp>
      <p:sp>
        <p:nvSpPr>
          <p:cNvPr id="5" name="Right Arrow 4"/>
          <p:cNvSpPr/>
          <p:nvPr/>
        </p:nvSpPr>
        <p:spPr>
          <a:xfrm>
            <a:off x="2722481" y="2914172"/>
            <a:ext cx="1274674" cy="582877"/>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chemeClr val="tx1"/>
              </a:solidFill>
              <a:effectLst/>
              <a:uLnTx/>
              <a:uFillTx/>
              <a:latin typeface="+mj-lt"/>
            </a:endParaRPr>
          </a:p>
        </p:txBody>
      </p:sp>
      <p:grpSp>
        <p:nvGrpSpPr>
          <p:cNvPr id="6" name="Group 5"/>
          <p:cNvGrpSpPr/>
          <p:nvPr/>
        </p:nvGrpSpPr>
        <p:grpSpPr>
          <a:xfrm>
            <a:off x="4142118" y="1601458"/>
            <a:ext cx="3897510" cy="3581401"/>
            <a:chOff x="3109311" y="1820861"/>
            <a:chExt cx="3897510" cy="3581401"/>
          </a:xfrm>
        </p:grpSpPr>
        <p:sp>
          <p:nvSpPr>
            <p:cNvPr id="9" name="Rectangle 8"/>
            <p:cNvSpPr/>
            <p:nvPr/>
          </p:nvSpPr>
          <p:spPr>
            <a:xfrm>
              <a:off x="3109311" y="1820861"/>
              <a:ext cx="3897510" cy="3581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latin typeface="+mj-lt"/>
                </a:rPr>
                <a:t>Job Resources</a:t>
              </a:r>
            </a:p>
          </p:txBody>
        </p:sp>
        <p:sp>
          <p:nvSpPr>
            <p:cNvPr id="11" name="Rectangle 10"/>
            <p:cNvSpPr/>
            <p:nvPr/>
          </p:nvSpPr>
          <p:spPr>
            <a:xfrm>
              <a:off x="3262847" y="2451398"/>
              <a:ext cx="1551625" cy="4629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C#</a:t>
              </a:r>
            </a:p>
          </p:txBody>
        </p:sp>
        <p:sp>
          <p:nvSpPr>
            <p:cNvPr id="12" name="Rectangle 11"/>
            <p:cNvSpPr/>
            <p:nvPr/>
          </p:nvSpPr>
          <p:spPr>
            <a:xfrm>
              <a:off x="3262847" y="3102237"/>
              <a:ext cx="1551625" cy="4629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C++</a:t>
              </a:r>
            </a:p>
          </p:txBody>
        </p:sp>
        <p:sp>
          <p:nvSpPr>
            <p:cNvPr id="13" name="Rectangle 12"/>
            <p:cNvSpPr/>
            <p:nvPr/>
          </p:nvSpPr>
          <p:spPr>
            <a:xfrm>
              <a:off x="3262846" y="3765957"/>
              <a:ext cx="3500380" cy="4629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Algebra</a:t>
              </a:r>
            </a:p>
          </p:txBody>
        </p:sp>
        <p:sp>
          <p:nvSpPr>
            <p:cNvPr id="14" name="Rectangle 13"/>
            <p:cNvSpPr/>
            <p:nvPr/>
          </p:nvSpPr>
          <p:spPr>
            <a:xfrm>
              <a:off x="3262845" y="4449334"/>
              <a:ext cx="3500381" cy="7177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Other files</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(system files, deployed resources, user</a:t>
              </a:r>
              <a:r>
                <a:rPr kumimoji="0" lang="en-US" sz="1400" b="0" i="0" u="none" strike="noStrike" kern="0" cap="none" spc="0" normalizeH="0" noProof="0" dirty="0">
                  <a:ln>
                    <a:noFill/>
                  </a:ln>
                  <a:solidFill>
                    <a:schemeClr val="tx1"/>
                  </a:solidFill>
                  <a:effectLst/>
                  <a:uLnTx/>
                  <a:uFillTx/>
                  <a:latin typeface="+mj-lt"/>
                </a:rPr>
                <a:t> assemblies, etc.</a:t>
              </a:r>
              <a:r>
                <a:rPr kumimoji="0" lang="en-US" sz="1400" b="0" i="0" u="none" strike="noStrike" kern="0" cap="none" spc="0" normalizeH="0" baseline="0" noProof="0" dirty="0">
                  <a:ln>
                    <a:noFill/>
                  </a:ln>
                  <a:solidFill>
                    <a:schemeClr val="tx1"/>
                  </a:solidFill>
                  <a:effectLst/>
                  <a:uLnTx/>
                  <a:uFillTx/>
                  <a:latin typeface="+mj-lt"/>
                </a:rPr>
                <a:t>)</a:t>
              </a:r>
            </a:p>
          </p:txBody>
        </p:sp>
        <p:sp>
          <p:nvSpPr>
            <p:cNvPr id="15" name="Right Arrow 14"/>
            <p:cNvSpPr/>
            <p:nvPr/>
          </p:nvSpPr>
          <p:spPr>
            <a:xfrm>
              <a:off x="4943671" y="2581914"/>
              <a:ext cx="281852" cy="27635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chemeClr val="tx1"/>
                </a:solidFill>
                <a:effectLst/>
                <a:uLnTx/>
                <a:uFillTx/>
                <a:latin typeface="+mj-lt"/>
              </a:endParaRPr>
            </a:p>
          </p:txBody>
        </p:sp>
        <p:sp>
          <p:nvSpPr>
            <p:cNvPr id="16" name="Right Arrow 15"/>
            <p:cNvSpPr/>
            <p:nvPr/>
          </p:nvSpPr>
          <p:spPr>
            <a:xfrm>
              <a:off x="4943671" y="3255496"/>
              <a:ext cx="281852" cy="27635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chemeClr val="tx1"/>
                </a:solidFill>
                <a:effectLst/>
                <a:uLnTx/>
                <a:uFillTx/>
                <a:latin typeface="+mj-lt"/>
              </a:endParaRPr>
            </a:p>
          </p:txBody>
        </p:sp>
        <p:sp>
          <p:nvSpPr>
            <p:cNvPr id="17" name="Rectangle 16"/>
            <p:cNvSpPr/>
            <p:nvPr/>
          </p:nvSpPr>
          <p:spPr>
            <a:xfrm>
              <a:off x="5309063" y="2451398"/>
              <a:ext cx="1454164" cy="4629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 managed </a:t>
              </a:r>
              <a:r>
                <a:rPr kumimoji="0" lang="en-US" sz="1400" b="0" i="0" u="none" strike="noStrike" kern="0" cap="none" spc="0" normalizeH="0" baseline="0" noProof="0" dirty="0" err="1">
                  <a:ln>
                    <a:noFill/>
                  </a:ln>
                  <a:solidFill>
                    <a:schemeClr val="tx1"/>
                  </a:solidFill>
                  <a:effectLst/>
                  <a:uLnTx/>
                  <a:uFillTx/>
                  <a:latin typeface="+mj-lt"/>
                </a:rPr>
                <a:t>dll</a:t>
              </a:r>
              <a:endParaRPr kumimoji="0" lang="en-US" sz="1400" b="0" i="0" u="none" strike="noStrike" kern="0" cap="none" spc="0" normalizeH="0" baseline="0" noProof="0" dirty="0">
                <a:ln>
                  <a:noFill/>
                </a:ln>
                <a:solidFill>
                  <a:schemeClr val="tx1"/>
                </a:solidFill>
                <a:effectLst/>
                <a:uLnTx/>
                <a:uFillTx/>
                <a:latin typeface="+mj-lt"/>
              </a:endParaRPr>
            </a:p>
          </p:txBody>
        </p:sp>
        <p:sp>
          <p:nvSpPr>
            <p:cNvPr id="18" name="Rectangle 17"/>
            <p:cNvSpPr/>
            <p:nvPr/>
          </p:nvSpPr>
          <p:spPr>
            <a:xfrm>
              <a:off x="5309063" y="3108677"/>
              <a:ext cx="1454164" cy="4629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Unmanaged </a:t>
              </a:r>
              <a:r>
                <a:rPr kumimoji="0" lang="en-US" sz="1400" b="0" i="0" u="none" strike="noStrike" kern="0" cap="none" spc="0" normalizeH="0" baseline="0" noProof="0" dirty="0" err="1">
                  <a:ln>
                    <a:noFill/>
                  </a:ln>
                  <a:solidFill>
                    <a:schemeClr val="tx1"/>
                  </a:solidFill>
                  <a:effectLst/>
                  <a:uLnTx/>
                  <a:uFillTx/>
                  <a:latin typeface="+mj-lt"/>
                </a:rPr>
                <a:t>dll</a:t>
              </a:r>
              <a:endParaRPr kumimoji="0" lang="en-US" sz="1400" b="0" i="0" u="none" strike="noStrike" kern="0" cap="none" spc="0" normalizeH="0" baseline="0" noProof="0" dirty="0">
                <a:ln>
                  <a:noFill/>
                </a:ln>
                <a:solidFill>
                  <a:schemeClr val="tx1"/>
                </a:solidFill>
                <a:effectLst/>
                <a:uLnTx/>
                <a:uFillTx/>
                <a:latin typeface="+mj-lt"/>
              </a:endParaRPr>
            </a:p>
          </p:txBody>
        </p:sp>
      </p:grpSp>
      <p:sp>
        <p:nvSpPr>
          <p:cNvPr id="70" name="Rectangle 69"/>
          <p:cNvSpPr/>
          <p:nvPr/>
        </p:nvSpPr>
        <p:spPr>
          <a:xfrm>
            <a:off x="569303" y="3606756"/>
            <a:ext cx="1869023" cy="4629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rPr>
              <a:t>Deployed Resources</a:t>
            </a:r>
          </a:p>
        </p:txBody>
      </p:sp>
      <p:sp>
        <p:nvSpPr>
          <p:cNvPr id="71" name="Rectangle 70"/>
          <p:cNvSpPr/>
          <p:nvPr/>
        </p:nvSpPr>
        <p:spPr>
          <a:xfrm>
            <a:off x="576831" y="4205344"/>
            <a:ext cx="1869023" cy="87675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rPr>
              <a:t>User Assemblies</a:t>
            </a:r>
            <a:endParaRPr lang="en-US" sz="1100" b="1" kern="0" dirty="0">
              <a:solidFill>
                <a:schemeClr val="bg1"/>
              </a:solidFill>
            </a:endParaRP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noProof="0" dirty="0">
                <a:ln>
                  <a:noFill/>
                </a:ln>
                <a:solidFill>
                  <a:schemeClr val="bg1"/>
                </a:solidFill>
                <a:effectLst/>
                <a:uLnTx/>
                <a:uFillTx/>
              </a:rPr>
              <a:t>Additional Files</a:t>
            </a:r>
            <a:endParaRPr kumimoji="0" lang="en-US" sz="1100" b="1" i="0" u="none" strike="noStrike" kern="0" cap="none" spc="0" normalizeH="0" baseline="0" noProof="0" dirty="0">
              <a:ln>
                <a:noFill/>
              </a:ln>
              <a:solidFill>
                <a:schemeClr val="bg1"/>
              </a:solidFill>
              <a:effectLst/>
              <a:uLnTx/>
              <a:uFillTx/>
            </a:endParaRPr>
          </a:p>
        </p:txBody>
      </p:sp>
      <p:sp>
        <p:nvSpPr>
          <p:cNvPr id="21" name="Rectangle 20"/>
          <p:cNvSpPr/>
          <p:nvPr/>
        </p:nvSpPr>
        <p:spPr>
          <a:xfrm>
            <a:off x="2548148" y="2305626"/>
            <a:ext cx="1299378" cy="426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latin typeface="+mj-lt"/>
              </a:rPr>
              <a:t>Compiler</a:t>
            </a:r>
          </a:p>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latin typeface="+mj-lt"/>
              </a:rPr>
              <a:t>&amp; Optimizer</a:t>
            </a:r>
          </a:p>
        </p:txBody>
      </p:sp>
      <p:grpSp>
        <p:nvGrpSpPr>
          <p:cNvPr id="28" name="Group 27"/>
          <p:cNvGrpSpPr/>
          <p:nvPr/>
        </p:nvGrpSpPr>
        <p:grpSpPr>
          <a:xfrm>
            <a:off x="863162" y="2112452"/>
            <a:ext cx="1209446" cy="1250416"/>
            <a:chOff x="655637" y="3077674"/>
            <a:chExt cx="815974" cy="843615"/>
          </a:xfrm>
          <a:solidFill>
            <a:schemeClr val="tx1"/>
          </a:solidFill>
        </p:grpSpPr>
        <p:sp>
          <p:nvSpPr>
            <p:cNvPr id="8" name="Freeform 5"/>
            <p:cNvSpPr>
              <a:spLocks noEditPoints="1"/>
            </p:cNvSpPr>
            <p:nvPr/>
          </p:nvSpPr>
          <p:spPr bwMode="auto">
            <a:xfrm>
              <a:off x="655637" y="3077674"/>
              <a:ext cx="815974" cy="843615"/>
            </a:xfrm>
            <a:custGeom>
              <a:avLst/>
              <a:gdLst>
                <a:gd name="T0" fmla="*/ 567 w 4309"/>
                <a:gd name="T1" fmla="*/ 1 h 4456"/>
                <a:gd name="T2" fmla="*/ 478 w 4309"/>
                <a:gd name="T3" fmla="*/ 12 h 4456"/>
                <a:gd name="T4" fmla="*/ 393 w 4309"/>
                <a:gd name="T5" fmla="*/ 36 h 4456"/>
                <a:gd name="T6" fmla="*/ 265 w 4309"/>
                <a:gd name="T7" fmla="*/ 103 h 4456"/>
                <a:gd name="T8" fmla="*/ 137 w 4309"/>
                <a:gd name="T9" fmla="*/ 219 h 4456"/>
                <a:gd name="T10" fmla="*/ 48 w 4309"/>
                <a:gd name="T11" fmla="*/ 365 h 4456"/>
                <a:gd name="T12" fmla="*/ 20 w 4309"/>
                <a:gd name="T13" fmla="*/ 448 h 4456"/>
                <a:gd name="T14" fmla="*/ 4 w 4309"/>
                <a:gd name="T15" fmla="*/ 535 h 4456"/>
                <a:gd name="T16" fmla="*/ 0 w 4309"/>
                <a:gd name="T17" fmla="*/ 3863 h 4456"/>
                <a:gd name="T18" fmla="*/ 7 w 4309"/>
                <a:gd name="T19" fmla="*/ 3955 h 4456"/>
                <a:gd name="T20" fmla="*/ 28 w 4309"/>
                <a:gd name="T21" fmla="*/ 4041 h 4456"/>
                <a:gd name="T22" fmla="*/ 73 w 4309"/>
                <a:gd name="T23" fmla="*/ 4148 h 4456"/>
                <a:gd name="T24" fmla="*/ 177 w 4309"/>
                <a:gd name="T25" fmla="*/ 4284 h 4456"/>
                <a:gd name="T26" fmla="*/ 314 w 4309"/>
                <a:gd name="T27" fmla="*/ 4385 h 4456"/>
                <a:gd name="T28" fmla="*/ 448 w 4309"/>
                <a:gd name="T29" fmla="*/ 4439 h 4456"/>
                <a:gd name="T30" fmla="*/ 536 w 4309"/>
                <a:gd name="T31" fmla="*/ 4453 h 4456"/>
                <a:gd name="T32" fmla="*/ 3714 w 4309"/>
                <a:gd name="T33" fmla="*/ 4456 h 4456"/>
                <a:gd name="T34" fmla="*/ 3804 w 4309"/>
                <a:gd name="T35" fmla="*/ 4449 h 4456"/>
                <a:gd name="T36" fmla="*/ 3890 w 4309"/>
                <a:gd name="T37" fmla="*/ 4431 h 4456"/>
                <a:gd name="T38" fmla="*/ 4046 w 4309"/>
                <a:gd name="T39" fmla="*/ 4356 h 4456"/>
                <a:gd name="T40" fmla="*/ 4172 w 4309"/>
                <a:gd name="T41" fmla="*/ 4243 h 4456"/>
                <a:gd name="T42" fmla="*/ 4261 w 4309"/>
                <a:gd name="T43" fmla="*/ 4096 h 4456"/>
                <a:gd name="T44" fmla="*/ 4291 w 4309"/>
                <a:gd name="T45" fmla="*/ 4013 h 4456"/>
                <a:gd name="T46" fmla="*/ 4307 w 4309"/>
                <a:gd name="T47" fmla="*/ 3924 h 4456"/>
                <a:gd name="T48" fmla="*/ 4309 w 4309"/>
                <a:gd name="T49" fmla="*/ 888 h 4456"/>
                <a:gd name="T50" fmla="*/ 3714 w 4309"/>
                <a:gd name="T51" fmla="*/ 4101 h 4456"/>
                <a:gd name="T52" fmla="*/ 551 w 4309"/>
                <a:gd name="T53" fmla="*/ 4096 h 4456"/>
                <a:gd name="T54" fmla="*/ 487 w 4309"/>
                <a:gd name="T55" fmla="*/ 4073 h 4456"/>
                <a:gd name="T56" fmla="*/ 434 w 4309"/>
                <a:gd name="T57" fmla="*/ 4032 h 4456"/>
                <a:gd name="T58" fmla="*/ 394 w 4309"/>
                <a:gd name="T59" fmla="*/ 3977 h 4456"/>
                <a:gd name="T60" fmla="*/ 371 w 4309"/>
                <a:gd name="T61" fmla="*/ 3912 h 4456"/>
                <a:gd name="T62" fmla="*/ 366 w 4309"/>
                <a:gd name="T63" fmla="*/ 595 h 4456"/>
                <a:gd name="T64" fmla="*/ 377 w 4309"/>
                <a:gd name="T65" fmla="*/ 527 h 4456"/>
                <a:gd name="T66" fmla="*/ 406 w 4309"/>
                <a:gd name="T67" fmla="*/ 465 h 4456"/>
                <a:gd name="T68" fmla="*/ 450 w 4309"/>
                <a:gd name="T69" fmla="*/ 417 h 4456"/>
                <a:gd name="T70" fmla="*/ 507 w 4309"/>
                <a:gd name="T71" fmla="*/ 383 h 4456"/>
                <a:gd name="T72" fmla="*/ 574 w 4309"/>
                <a:gd name="T73" fmla="*/ 365 h 4456"/>
                <a:gd name="T74" fmla="*/ 3223 w 4309"/>
                <a:gd name="T75" fmla="*/ 1101 h 4456"/>
                <a:gd name="T76" fmla="*/ 3943 w 4309"/>
                <a:gd name="T77" fmla="*/ 3888 h 4456"/>
                <a:gd name="T78" fmla="*/ 3926 w 4309"/>
                <a:gd name="T79" fmla="*/ 3957 h 4456"/>
                <a:gd name="T80" fmla="*/ 3891 w 4309"/>
                <a:gd name="T81" fmla="*/ 4016 h 4456"/>
                <a:gd name="T82" fmla="*/ 3844 w 4309"/>
                <a:gd name="T83" fmla="*/ 4061 h 4456"/>
                <a:gd name="T84" fmla="*/ 3782 w 4309"/>
                <a:gd name="T85" fmla="*/ 4091 h 4456"/>
                <a:gd name="T86" fmla="*/ 3714 w 4309"/>
                <a:gd name="T87" fmla="*/ 4101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09" h="4456">
                  <a:moveTo>
                    <a:pt x="3412" y="0"/>
                  </a:moveTo>
                  <a:lnTo>
                    <a:pt x="596" y="0"/>
                  </a:lnTo>
                  <a:lnTo>
                    <a:pt x="567" y="1"/>
                  </a:lnTo>
                  <a:lnTo>
                    <a:pt x="536" y="3"/>
                  </a:lnTo>
                  <a:lnTo>
                    <a:pt x="507" y="7"/>
                  </a:lnTo>
                  <a:lnTo>
                    <a:pt x="478" y="12"/>
                  </a:lnTo>
                  <a:lnTo>
                    <a:pt x="448" y="19"/>
                  </a:lnTo>
                  <a:lnTo>
                    <a:pt x="421" y="27"/>
                  </a:lnTo>
                  <a:lnTo>
                    <a:pt x="393" y="36"/>
                  </a:lnTo>
                  <a:lnTo>
                    <a:pt x="366" y="48"/>
                  </a:lnTo>
                  <a:lnTo>
                    <a:pt x="314" y="72"/>
                  </a:lnTo>
                  <a:lnTo>
                    <a:pt x="265" y="103"/>
                  </a:lnTo>
                  <a:lnTo>
                    <a:pt x="220" y="137"/>
                  </a:lnTo>
                  <a:lnTo>
                    <a:pt x="177" y="176"/>
                  </a:lnTo>
                  <a:lnTo>
                    <a:pt x="137" y="219"/>
                  </a:lnTo>
                  <a:lnTo>
                    <a:pt x="104" y="264"/>
                  </a:lnTo>
                  <a:lnTo>
                    <a:pt x="73" y="313"/>
                  </a:lnTo>
                  <a:lnTo>
                    <a:pt x="48" y="365"/>
                  </a:lnTo>
                  <a:lnTo>
                    <a:pt x="37" y="392"/>
                  </a:lnTo>
                  <a:lnTo>
                    <a:pt x="28" y="420"/>
                  </a:lnTo>
                  <a:lnTo>
                    <a:pt x="20" y="448"/>
                  </a:lnTo>
                  <a:lnTo>
                    <a:pt x="12" y="476"/>
                  </a:lnTo>
                  <a:lnTo>
                    <a:pt x="7" y="505"/>
                  </a:lnTo>
                  <a:lnTo>
                    <a:pt x="4" y="535"/>
                  </a:lnTo>
                  <a:lnTo>
                    <a:pt x="1" y="565"/>
                  </a:lnTo>
                  <a:lnTo>
                    <a:pt x="0" y="595"/>
                  </a:lnTo>
                  <a:lnTo>
                    <a:pt x="0" y="3863"/>
                  </a:lnTo>
                  <a:lnTo>
                    <a:pt x="1" y="3893"/>
                  </a:lnTo>
                  <a:lnTo>
                    <a:pt x="4" y="3924"/>
                  </a:lnTo>
                  <a:lnTo>
                    <a:pt x="7" y="3955"/>
                  </a:lnTo>
                  <a:lnTo>
                    <a:pt x="12" y="3984"/>
                  </a:lnTo>
                  <a:lnTo>
                    <a:pt x="20" y="4013"/>
                  </a:lnTo>
                  <a:lnTo>
                    <a:pt x="28" y="4041"/>
                  </a:lnTo>
                  <a:lnTo>
                    <a:pt x="37" y="4069"/>
                  </a:lnTo>
                  <a:lnTo>
                    <a:pt x="48" y="4096"/>
                  </a:lnTo>
                  <a:lnTo>
                    <a:pt x="73" y="4148"/>
                  </a:lnTo>
                  <a:lnTo>
                    <a:pt x="104" y="4196"/>
                  </a:lnTo>
                  <a:lnTo>
                    <a:pt x="137" y="4243"/>
                  </a:lnTo>
                  <a:lnTo>
                    <a:pt x="177" y="4284"/>
                  </a:lnTo>
                  <a:lnTo>
                    <a:pt x="220" y="4323"/>
                  </a:lnTo>
                  <a:lnTo>
                    <a:pt x="265" y="4356"/>
                  </a:lnTo>
                  <a:lnTo>
                    <a:pt x="314" y="4385"/>
                  </a:lnTo>
                  <a:lnTo>
                    <a:pt x="366" y="4411"/>
                  </a:lnTo>
                  <a:lnTo>
                    <a:pt x="421" y="4431"/>
                  </a:lnTo>
                  <a:lnTo>
                    <a:pt x="448" y="4439"/>
                  </a:lnTo>
                  <a:lnTo>
                    <a:pt x="478" y="4444"/>
                  </a:lnTo>
                  <a:lnTo>
                    <a:pt x="507" y="4449"/>
                  </a:lnTo>
                  <a:lnTo>
                    <a:pt x="536" y="4453"/>
                  </a:lnTo>
                  <a:lnTo>
                    <a:pt x="567" y="4456"/>
                  </a:lnTo>
                  <a:lnTo>
                    <a:pt x="596" y="4456"/>
                  </a:lnTo>
                  <a:lnTo>
                    <a:pt x="3714" y="4456"/>
                  </a:lnTo>
                  <a:lnTo>
                    <a:pt x="3745" y="4456"/>
                  </a:lnTo>
                  <a:lnTo>
                    <a:pt x="3774" y="4453"/>
                  </a:lnTo>
                  <a:lnTo>
                    <a:pt x="3804" y="4449"/>
                  </a:lnTo>
                  <a:lnTo>
                    <a:pt x="3833" y="4444"/>
                  </a:lnTo>
                  <a:lnTo>
                    <a:pt x="3862" y="4439"/>
                  </a:lnTo>
                  <a:lnTo>
                    <a:pt x="3890" y="4431"/>
                  </a:lnTo>
                  <a:lnTo>
                    <a:pt x="3945" y="4411"/>
                  </a:lnTo>
                  <a:lnTo>
                    <a:pt x="3997" y="4385"/>
                  </a:lnTo>
                  <a:lnTo>
                    <a:pt x="4046" y="4356"/>
                  </a:lnTo>
                  <a:lnTo>
                    <a:pt x="4091" y="4323"/>
                  </a:lnTo>
                  <a:lnTo>
                    <a:pt x="4134" y="4284"/>
                  </a:lnTo>
                  <a:lnTo>
                    <a:pt x="4172" y="4243"/>
                  </a:lnTo>
                  <a:lnTo>
                    <a:pt x="4207" y="4196"/>
                  </a:lnTo>
                  <a:lnTo>
                    <a:pt x="4236" y="4148"/>
                  </a:lnTo>
                  <a:lnTo>
                    <a:pt x="4261" y="4096"/>
                  </a:lnTo>
                  <a:lnTo>
                    <a:pt x="4272" y="4069"/>
                  </a:lnTo>
                  <a:lnTo>
                    <a:pt x="4283" y="4041"/>
                  </a:lnTo>
                  <a:lnTo>
                    <a:pt x="4291" y="4013"/>
                  </a:lnTo>
                  <a:lnTo>
                    <a:pt x="4297" y="3984"/>
                  </a:lnTo>
                  <a:lnTo>
                    <a:pt x="4303" y="3955"/>
                  </a:lnTo>
                  <a:lnTo>
                    <a:pt x="4307" y="3924"/>
                  </a:lnTo>
                  <a:lnTo>
                    <a:pt x="4308" y="3893"/>
                  </a:lnTo>
                  <a:lnTo>
                    <a:pt x="4309" y="3863"/>
                  </a:lnTo>
                  <a:lnTo>
                    <a:pt x="4309" y="888"/>
                  </a:lnTo>
                  <a:lnTo>
                    <a:pt x="3412" y="0"/>
                  </a:lnTo>
                  <a:lnTo>
                    <a:pt x="3412" y="0"/>
                  </a:lnTo>
                  <a:close/>
                  <a:moveTo>
                    <a:pt x="3714" y="4101"/>
                  </a:moveTo>
                  <a:lnTo>
                    <a:pt x="596" y="4101"/>
                  </a:lnTo>
                  <a:lnTo>
                    <a:pt x="574" y="4100"/>
                  </a:lnTo>
                  <a:lnTo>
                    <a:pt x="551" y="4096"/>
                  </a:lnTo>
                  <a:lnTo>
                    <a:pt x="528" y="4091"/>
                  </a:lnTo>
                  <a:lnTo>
                    <a:pt x="507" y="4083"/>
                  </a:lnTo>
                  <a:lnTo>
                    <a:pt x="487" y="4073"/>
                  </a:lnTo>
                  <a:lnTo>
                    <a:pt x="468" y="4061"/>
                  </a:lnTo>
                  <a:lnTo>
                    <a:pt x="450" y="4048"/>
                  </a:lnTo>
                  <a:lnTo>
                    <a:pt x="434" y="4032"/>
                  </a:lnTo>
                  <a:lnTo>
                    <a:pt x="419" y="4016"/>
                  </a:lnTo>
                  <a:lnTo>
                    <a:pt x="406" y="3997"/>
                  </a:lnTo>
                  <a:lnTo>
                    <a:pt x="394" y="3977"/>
                  </a:lnTo>
                  <a:lnTo>
                    <a:pt x="385" y="3957"/>
                  </a:lnTo>
                  <a:lnTo>
                    <a:pt x="377" y="3935"/>
                  </a:lnTo>
                  <a:lnTo>
                    <a:pt x="371" y="3912"/>
                  </a:lnTo>
                  <a:lnTo>
                    <a:pt x="367" y="3888"/>
                  </a:lnTo>
                  <a:lnTo>
                    <a:pt x="366" y="3863"/>
                  </a:lnTo>
                  <a:lnTo>
                    <a:pt x="366" y="595"/>
                  </a:lnTo>
                  <a:lnTo>
                    <a:pt x="367" y="571"/>
                  </a:lnTo>
                  <a:lnTo>
                    <a:pt x="371" y="548"/>
                  </a:lnTo>
                  <a:lnTo>
                    <a:pt x="377" y="527"/>
                  </a:lnTo>
                  <a:lnTo>
                    <a:pt x="385" y="505"/>
                  </a:lnTo>
                  <a:lnTo>
                    <a:pt x="394" y="485"/>
                  </a:lnTo>
                  <a:lnTo>
                    <a:pt x="406" y="465"/>
                  </a:lnTo>
                  <a:lnTo>
                    <a:pt x="419" y="448"/>
                  </a:lnTo>
                  <a:lnTo>
                    <a:pt x="434" y="432"/>
                  </a:lnTo>
                  <a:lnTo>
                    <a:pt x="450" y="417"/>
                  </a:lnTo>
                  <a:lnTo>
                    <a:pt x="468" y="404"/>
                  </a:lnTo>
                  <a:lnTo>
                    <a:pt x="487" y="392"/>
                  </a:lnTo>
                  <a:lnTo>
                    <a:pt x="507" y="383"/>
                  </a:lnTo>
                  <a:lnTo>
                    <a:pt x="528" y="375"/>
                  </a:lnTo>
                  <a:lnTo>
                    <a:pt x="551" y="369"/>
                  </a:lnTo>
                  <a:lnTo>
                    <a:pt x="574" y="365"/>
                  </a:lnTo>
                  <a:lnTo>
                    <a:pt x="596" y="364"/>
                  </a:lnTo>
                  <a:lnTo>
                    <a:pt x="3223" y="364"/>
                  </a:lnTo>
                  <a:lnTo>
                    <a:pt x="3223" y="1101"/>
                  </a:lnTo>
                  <a:lnTo>
                    <a:pt x="3945" y="1101"/>
                  </a:lnTo>
                  <a:lnTo>
                    <a:pt x="3945" y="3863"/>
                  </a:lnTo>
                  <a:lnTo>
                    <a:pt x="3943" y="3888"/>
                  </a:lnTo>
                  <a:lnTo>
                    <a:pt x="3939" y="3912"/>
                  </a:lnTo>
                  <a:lnTo>
                    <a:pt x="3934" y="3935"/>
                  </a:lnTo>
                  <a:lnTo>
                    <a:pt x="3926" y="3957"/>
                  </a:lnTo>
                  <a:lnTo>
                    <a:pt x="3917" y="3977"/>
                  </a:lnTo>
                  <a:lnTo>
                    <a:pt x="3905" y="3997"/>
                  </a:lnTo>
                  <a:lnTo>
                    <a:pt x="3891" y="4016"/>
                  </a:lnTo>
                  <a:lnTo>
                    <a:pt x="3877" y="4032"/>
                  </a:lnTo>
                  <a:lnTo>
                    <a:pt x="3861" y="4048"/>
                  </a:lnTo>
                  <a:lnTo>
                    <a:pt x="3844" y="4061"/>
                  </a:lnTo>
                  <a:lnTo>
                    <a:pt x="3824" y="4073"/>
                  </a:lnTo>
                  <a:lnTo>
                    <a:pt x="3804" y="4083"/>
                  </a:lnTo>
                  <a:lnTo>
                    <a:pt x="3782" y="4091"/>
                  </a:lnTo>
                  <a:lnTo>
                    <a:pt x="3761" y="4096"/>
                  </a:lnTo>
                  <a:lnTo>
                    <a:pt x="3738" y="4100"/>
                  </a:lnTo>
                  <a:lnTo>
                    <a:pt x="3714" y="4101"/>
                  </a:lnTo>
                  <a:lnTo>
                    <a:pt x="3714" y="4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mj-lt"/>
              </a:endParaRPr>
            </a:p>
          </p:txBody>
        </p:sp>
        <p:sp>
          <p:nvSpPr>
            <p:cNvPr id="10" name="Freeform 6"/>
            <p:cNvSpPr>
              <a:spLocks/>
            </p:cNvSpPr>
            <p:nvPr/>
          </p:nvSpPr>
          <p:spPr bwMode="auto">
            <a:xfrm>
              <a:off x="945298" y="3215121"/>
              <a:ext cx="236273" cy="271865"/>
            </a:xfrm>
            <a:custGeom>
              <a:avLst/>
              <a:gdLst>
                <a:gd name="T0" fmla="*/ 1248 w 1248"/>
                <a:gd name="T1" fmla="*/ 808 h 1436"/>
                <a:gd name="T2" fmla="*/ 1242 w 1248"/>
                <a:gd name="T3" fmla="*/ 888 h 1436"/>
                <a:gd name="T4" fmla="*/ 1233 w 1248"/>
                <a:gd name="T5" fmla="*/ 962 h 1436"/>
                <a:gd name="T6" fmla="*/ 1218 w 1248"/>
                <a:gd name="T7" fmla="*/ 1030 h 1436"/>
                <a:gd name="T8" fmla="*/ 1200 w 1248"/>
                <a:gd name="T9" fmla="*/ 1093 h 1436"/>
                <a:gd name="T10" fmla="*/ 1174 w 1248"/>
                <a:gd name="T11" fmla="*/ 1150 h 1436"/>
                <a:gd name="T12" fmla="*/ 1145 w 1248"/>
                <a:gd name="T13" fmla="*/ 1204 h 1436"/>
                <a:gd name="T14" fmla="*/ 1112 w 1248"/>
                <a:gd name="T15" fmla="*/ 1250 h 1436"/>
                <a:gd name="T16" fmla="*/ 1052 w 1248"/>
                <a:gd name="T17" fmla="*/ 1310 h 1436"/>
                <a:gd name="T18" fmla="*/ 953 w 1248"/>
                <a:gd name="T19" fmla="*/ 1372 h 1436"/>
                <a:gd name="T20" fmla="*/ 834 w 1248"/>
                <a:gd name="T21" fmla="*/ 1413 h 1436"/>
                <a:gd name="T22" fmla="*/ 693 w 1248"/>
                <a:gd name="T23" fmla="*/ 1433 h 1436"/>
                <a:gd name="T24" fmla="*/ 542 w 1248"/>
                <a:gd name="T25" fmla="*/ 1433 h 1436"/>
                <a:gd name="T26" fmla="*/ 409 w 1248"/>
                <a:gd name="T27" fmla="*/ 1413 h 1436"/>
                <a:gd name="T28" fmla="*/ 295 w 1248"/>
                <a:gd name="T29" fmla="*/ 1372 h 1436"/>
                <a:gd name="T30" fmla="*/ 199 w 1248"/>
                <a:gd name="T31" fmla="*/ 1310 h 1436"/>
                <a:gd name="T32" fmla="*/ 120 w 1248"/>
                <a:gd name="T33" fmla="*/ 1228 h 1436"/>
                <a:gd name="T34" fmla="*/ 62 w 1248"/>
                <a:gd name="T35" fmla="*/ 1124 h 1436"/>
                <a:gd name="T36" fmla="*/ 23 w 1248"/>
                <a:gd name="T37" fmla="*/ 1000 h 1436"/>
                <a:gd name="T38" fmla="*/ 3 w 1248"/>
                <a:gd name="T39" fmla="*/ 854 h 1436"/>
                <a:gd name="T40" fmla="*/ 0 w 1248"/>
                <a:gd name="T41" fmla="*/ 0 h 1436"/>
                <a:gd name="T42" fmla="*/ 429 w 1248"/>
                <a:gd name="T43" fmla="*/ 790 h 1436"/>
                <a:gd name="T44" fmla="*/ 432 w 1248"/>
                <a:gd name="T45" fmla="*/ 854 h 1436"/>
                <a:gd name="T46" fmla="*/ 441 w 1248"/>
                <a:gd name="T47" fmla="*/ 910 h 1436"/>
                <a:gd name="T48" fmla="*/ 457 w 1248"/>
                <a:gd name="T49" fmla="*/ 958 h 1436"/>
                <a:gd name="T50" fmla="*/ 480 w 1248"/>
                <a:gd name="T51" fmla="*/ 1000 h 1436"/>
                <a:gd name="T52" fmla="*/ 508 w 1248"/>
                <a:gd name="T53" fmla="*/ 1032 h 1436"/>
                <a:gd name="T54" fmla="*/ 541 w 1248"/>
                <a:gd name="T55" fmla="*/ 1054 h 1436"/>
                <a:gd name="T56" fmla="*/ 581 w 1248"/>
                <a:gd name="T57" fmla="*/ 1068 h 1436"/>
                <a:gd name="T58" fmla="*/ 625 w 1248"/>
                <a:gd name="T59" fmla="*/ 1073 h 1436"/>
                <a:gd name="T60" fmla="*/ 670 w 1248"/>
                <a:gd name="T61" fmla="*/ 1068 h 1436"/>
                <a:gd name="T62" fmla="*/ 709 w 1248"/>
                <a:gd name="T63" fmla="*/ 1056 h 1436"/>
                <a:gd name="T64" fmla="*/ 742 w 1248"/>
                <a:gd name="T65" fmla="*/ 1034 h 1436"/>
                <a:gd name="T66" fmla="*/ 770 w 1248"/>
                <a:gd name="T67" fmla="*/ 1004 h 1436"/>
                <a:gd name="T68" fmla="*/ 791 w 1248"/>
                <a:gd name="T69" fmla="*/ 965 h 1436"/>
                <a:gd name="T70" fmla="*/ 807 w 1248"/>
                <a:gd name="T71" fmla="*/ 918 h 1436"/>
                <a:gd name="T72" fmla="*/ 816 w 1248"/>
                <a:gd name="T73" fmla="*/ 864 h 1436"/>
                <a:gd name="T74" fmla="*/ 819 w 1248"/>
                <a:gd name="T75" fmla="*/ 800 h 1436"/>
                <a:gd name="T76" fmla="*/ 1248 w 1248"/>
                <a:gd name="T77" fmla="*/ 0 h 1436"/>
                <a:gd name="T78" fmla="*/ 1248 w 1248"/>
                <a:gd name="T79" fmla="*/ 766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8" h="1436">
                  <a:moveTo>
                    <a:pt x="1248" y="766"/>
                  </a:moveTo>
                  <a:lnTo>
                    <a:pt x="1248" y="808"/>
                  </a:lnTo>
                  <a:lnTo>
                    <a:pt x="1246" y="849"/>
                  </a:lnTo>
                  <a:lnTo>
                    <a:pt x="1242" y="888"/>
                  </a:lnTo>
                  <a:lnTo>
                    <a:pt x="1238" y="925"/>
                  </a:lnTo>
                  <a:lnTo>
                    <a:pt x="1233" y="962"/>
                  </a:lnTo>
                  <a:lnTo>
                    <a:pt x="1226" y="997"/>
                  </a:lnTo>
                  <a:lnTo>
                    <a:pt x="1218" y="1030"/>
                  </a:lnTo>
                  <a:lnTo>
                    <a:pt x="1209" y="1062"/>
                  </a:lnTo>
                  <a:lnTo>
                    <a:pt x="1200" y="1093"/>
                  </a:lnTo>
                  <a:lnTo>
                    <a:pt x="1188" y="1122"/>
                  </a:lnTo>
                  <a:lnTo>
                    <a:pt x="1174" y="1150"/>
                  </a:lnTo>
                  <a:lnTo>
                    <a:pt x="1161" y="1178"/>
                  </a:lnTo>
                  <a:lnTo>
                    <a:pt x="1145" y="1204"/>
                  </a:lnTo>
                  <a:lnTo>
                    <a:pt x="1129" y="1228"/>
                  </a:lnTo>
                  <a:lnTo>
                    <a:pt x="1112" y="1250"/>
                  </a:lnTo>
                  <a:lnTo>
                    <a:pt x="1093" y="1272"/>
                  </a:lnTo>
                  <a:lnTo>
                    <a:pt x="1052" y="1310"/>
                  </a:lnTo>
                  <a:lnTo>
                    <a:pt x="1005" y="1344"/>
                  </a:lnTo>
                  <a:lnTo>
                    <a:pt x="953" y="1372"/>
                  </a:lnTo>
                  <a:lnTo>
                    <a:pt x="896" y="1394"/>
                  </a:lnTo>
                  <a:lnTo>
                    <a:pt x="834" y="1413"/>
                  </a:lnTo>
                  <a:lnTo>
                    <a:pt x="766" y="1426"/>
                  </a:lnTo>
                  <a:lnTo>
                    <a:pt x="693" y="1433"/>
                  </a:lnTo>
                  <a:lnTo>
                    <a:pt x="615" y="1436"/>
                  </a:lnTo>
                  <a:lnTo>
                    <a:pt x="542" y="1433"/>
                  </a:lnTo>
                  <a:lnTo>
                    <a:pt x="473" y="1426"/>
                  </a:lnTo>
                  <a:lnTo>
                    <a:pt x="409" y="1413"/>
                  </a:lnTo>
                  <a:lnTo>
                    <a:pt x="349" y="1394"/>
                  </a:lnTo>
                  <a:lnTo>
                    <a:pt x="295" y="1372"/>
                  </a:lnTo>
                  <a:lnTo>
                    <a:pt x="244" y="1344"/>
                  </a:lnTo>
                  <a:lnTo>
                    <a:pt x="199" y="1310"/>
                  </a:lnTo>
                  <a:lnTo>
                    <a:pt x="158" y="1272"/>
                  </a:lnTo>
                  <a:lnTo>
                    <a:pt x="120" y="1228"/>
                  </a:lnTo>
                  <a:lnTo>
                    <a:pt x="88" y="1178"/>
                  </a:lnTo>
                  <a:lnTo>
                    <a:pt x="62" y="1124"/>
                  </a:lnTo>
                  <a:lnTo>
                    <a:pt x="40" y="1065"/>
                  </a:lnTo>
                  <a:lnTo>
                    <a:pt x="23" y="1000"/>
                  </a:lnTo>
                  <a:lnTo>
                    <a:pt x="11" y="930"/>
                  </a:lnTo>
                  <a:lnTo>
                    <a:pt x="3" y="854"/>
                  </a:lnTo>
                  <a:lnTo>
                    <a:pt x="0" y="774"/>
                  </a:lnTo>
                  <a:lnTo>
                    <a:pt x="0" y="0"/>
                  </a:lnTo>
                  <a:lnTo>
                    <a:pt x="429" y="0"/>
                  </a:lnTo>
                  <a:lnTo>
                    <a:pt x="429" y="790"/>
                  </a:lnTo>
                  <a:lnTo>
                    <a:pt x="429" y="822"/>
                  </a:lnTo>
                  <a:lnTo>
                    <a:pt x="432" y="854"/>
                  </a:lnTo>
                  <a:lnTo>
                    <a:pt x="436" y="884"/>
                  </a:lnTo>
                  <a:lnTo>
                    <a:pt x="441" y="910"/>
                  </a:lnTo>
                  <a:lnTo>
                    <a:pt x="449" y="936"/>
                  </a:lnTo>
                  <a:lnTo>
                    <a:pt x="457" y="958"/>
                  </a:lnTo>
                  <a:lnTo>
                    <a:pt x="468" y="980"/>
                  </a:lnTo>
                  <a:lnTo>
                    <a:pt x="480" y="1000"/>
                  </a:lnTo>
                  <a:lnTo>
                    <a:pt x="493" y="1017"/>
                  </a:lnTo>
                  <a:lnTo>
                    <a:pt x="508" y="1032"/>
                  </a:lnTo>
                  <a:lnTo>
                    <a:pt x="524" y="1044"/>
                  </a:lnTo>
                  <a:lnTo>
                    <a:pt x="541" y="1054"/>
                  </a:lnTo>
                  <a:lnTo>
                    <a:pt x="559" y="1062"/>
                  </a:lnTo>
                  <a:lnTo>
                    <a:pt x="581" y="1068"/>
                  </a:lnTo>
                  <a:lnTo>
                    <a:pt x="602" y="1072"/>
                  </a:lnTo>
                  <a:lnTo>
                    <a:pt x="625" y="1073"/>
                  </a:lnTo>
                  <a:lnTo>
                    <a:pt x="647" y="1072"/>
                  </a:lnTo>
                  <a:lnTo>
                    <a:pt x="670" y="1068"/>
                  </a:lnTo>
                  <a:lnTo>
                    <a:pt x="690" y="1062"/>
                  </a:lnTo>
                  <a:lnTo>
                    <a:pt x="709" y="1056"/>
                  </a:lnTo>
                  <a:lnTo>
                    <a:pt x="726" y="1046"/>
                  </a:lnTo>
                  <a:lnTo>
                    <a:pt x="742" y="1034"/>
                  </a:lnTo>
                  <a:lnTo>
                    <a:pt x="756" y="1020"/>
                  </a:lnTo>
                  <a:lnTo>
                    <a:pt x="770" y="1004"/>
                  </a:lnTo>
                  <a:lnTo>
                    <a:pt x="782" y="985"/>
                  </a:lnTo>
                  <a:lnTo>
                    <a:pt x="791" y="965"/>
                  </a:lnTo>
                  <a:lnTo>
                    <a:pt x="800" y="942"/>
                  </a:lnTo>
                  <a:lnTo>
                    <a:pt x="807" y="918"/>
                  </a:lnTo>
                  <a:lnTo>
                    <a:pt x="812" y="892"/>
                  </a:lnTo>
                  <a:lnTo>
                    <a:pt x="816" y="864"/>
                  </a:lnTo>
                  <a:lnTo>
                    <a:pt x="819" y="833"/>
                  </a:lnTo>
                  <a:lnTo>
                    <a:pt x="819" y="800"/>
                  </a:lnTo>
                  <a:lnTo>
                    <a:pt x="819" y="0"/>
                  </a:lnTo>
                  <a:lnTo>
                    <a:pt x="1248" y="0"/>
                  </a:lnTo>
                  <a:lnTo>
                    <a:pt x="1248" y="766"/>
                  </a:lnTo>
                  <a:lnTo>
                    <a:pt x="1248"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mj-lt"/>
              </a:endParaRPr>
            </a:p>
          </p:txBody>
        </p:sp>
        <p:sp>
          <p:nvSpPr>
            <p:cNvPr id="22" name="Freeform 7"/>
            <p:cNvSpPr>
              <a:spLocks/>
            </p:cNvSpPr>
            <p:nvPr/>
          </p:nvSpPr>
          <p:spPr bwMode="auto">
            <a:xfrm>
              <a:off x="793842" y="3544540"/>
              <a:ext cx="152971" cy="215069"/>
            </a:xfrm>
            <a:custGeom>
              <a:avLst/>
              <a:gdLst>
                <a:gd name="T0" fmla="*/ 803 w 806"/>
                <a:gd name="T1" fmla="*/ 837 h 1134"/>
                <a:gd name="T2" fmla="*/ 784 w 806"/>
                <a:gd name="T3" fmla="*/ 909 h 1134"/>
                <a:gd name="T4" fmla="*/ 748 w 806"/>
                <a:gd name="T5" fmla="*/ 974 h 1134"/>
                <a:gd name="T6" fmla="*/ 697 w 806"/>
                <a:gd name="T7" fmla="*/ 1029 h 1134"/>
                <a:gd name="T8" fmla="*/ 633 w 806"/>
                <a:gd name="T9" fmla="*/ 1073 h 1134"/>
                <a:gd name="T10" fmla="*/ 557 w 806"/>
                <a:gd name="T11" fmla="*/ 1105 h 1134"/>
                <a:gd name="T12" fmla="*/ 468 w 806"/>
                <a:gd name="T13" fmla="*/ 1125 h 1134"/>
                <a:gd name="T14" fmla="*/ 366 w 806"/>
                <a:gd name="T15" fmla="*/ 1134 h 1134"/>
                <a:gd name="T16" fmla="*/ 246 w 806"/>
                <a:gd name="T17" fmla="*/ 1132 h 1134"/>
                <a:gd name="T18" fmla="*/ 126 w 806"/>
                <a:gd name="T19" fmla="*/ 1112 h 1134"/>
                <a:gd name="T20" fmla="*/ 14 w 806"/>
                <a:gd name="T21" fmla="*/ 1077 h 1134"/>
                <a:gd name="T22" fmla="*/ 87 w 806"/>
                <a:gd name="T23" fmla="*/ 822 h 1134"/>
                <a:gd name="T24" fmla="*/ 207 w 806"/>
                <a:gd name="T25" fmla="*/ 872 h 1134"/>
                <a:gd name="T26" fmla="*/ 322 w 806"/>
                <a:gd name="T27" fmla="*/ 889 h 1134"/>
                <a:gd name="T28" fmla="*/ 390 w 806"/>
                <a:gd name="T29" fmla="*/ 877 h 1134"/>
                <a:gd name="T30" fmla="*/ 428 w 806"/>
                <a:gd name="T31" fmla="*/ 845 h 1134"/>
                <a:gd name="T32" fmla="*/ 435 w 806"/>
                <a:gd name="T33" fmla="*/ 798 h 1134"/>
                <a:gd name="T34" fmla="*/ 422 w 806"/>
                <a:gd name="T35" fmla="*/ 765 h 1134"/>
                <a:gd name="T36" fmla="*/ 391 w 806"/>
                <a:gd name="T37" fmla="*/ 736 h 1134"/>
                <a:gd name="T38" fmla="*/ 358 w 806"/>
                <a:gd name="T39" fmla="*/ 717 h 1134"/>
                <a:gd name="T40" fmla="*/ 318 w 806"/>
                <a:gd name="T41" fmla="*/ 700 h 1134"/>
                <a:gd name="T42" fmla="*/ 264 w 806"/>
                <a:gd name="T43" fmla="*/ 678 h 1134"/>
                <a:gd name="T44" fmla="*/ 174 w 806"/>
                <a:gd name="T45" fmla="*/ 637 h 1134"/>
                <a:gd name="T46" fmla="*/ 102 w 806"/>
                <a:gd name="T47" fmla="*/ 585 h 1134"/>
                <a:gd name="T48" fmla="*/ 50 w 806"/>
                <a:gd name="T49" fmla="*/ 525 h 1134"/>
                <a:gd name="T50" fmla="*/ 16 w 806"/>
                <a:gd name="T51" fmla="*/ 456 h 1134"/>
                <a:gd name="T52" fmla="*/ 0 w 806"/>
                <a:gd name="T53" fmla="*/ 378 h 1134"/>
                <a:gd name="T54" fmla="*/ 6 w 806"/>
                <a:gd name="T55" fmla="*/ 274 h 1134"/>
                <a:gd name="T56" fmla="*/ 46 w 806"/>
                <a:gd name="T57" fmla="*/ 176 h 1134"/>
                <a:gd name="T58" fmla="*/ 121 w 806"/>
                <a:gd name="T59" fmla="*/ 96 h 1134"/>
                <a:gd name="T60" fmla="*/ 222 w 806"/>
                <a:gd name="T61" fmla="*/ 37 h 1134"/>
                <a:gd name="T62" fmla="*/ 348 w 806"/>
                <a:gd name="T63" fmla="*/ 6 h 1134"/>
                <a:gd name="T64" fmla="*/ 500 w 806"/>
                <a:gd name="T65" fmla="*/ 1 h 1134"/>
                <a:gd name="T66" fmla="*/ 637 w 806"/>
                <a:gd name="T67" fmla="*/ 16 h 1134"/>
                <a:gd name="T68" fmla="*/ 714 w 806"/>
                <a:gd name="T69" fmla="*/ 33 h 1134"/>
                <a:gd name="T70" fmla="*/ 714 w 806"/>
                <a:gd name="T71" fmla="*/ 304 h 1134"/>
                <a:gd name="T72" fmla="*/ 610 w 806"/>
                <a:gd name="T73" fmla="*/ 265 h 1134"/>
                <a:gd name="T74" fmla="*/ 509 w 806"/>
                <a:gd name="T75" fmla="*/ 246 h 1134"/>
                <a:gd name="T76" fmla="*/ 427 w 806"/>
                <a:gd name="T77" fmla="*/ 252 h 1134"/>
                <a:gd name="T78" fmla="*/ 372 w 806"/>
                <a:gd name="T79" fmla="*/ 278 h 1134"/>
                <a:gd name="T80" fmla="*/ 354 w 806"/>
                <a:gd name="T81" fmla="*/ 324 h 1134"/>
                <a:gd name="T82" fmla="*/ 368 w 806"/>
                <a:gd name="T83" fmla="*/ 368 h 1134"/>
                <a:gd name="T84" fmla="*/ 398 w 806"/>
                <a:gd name="T85" fmla="*/ 392 h 1134"/>
                <a:gd name="T86" fmla="*/ 437 w 806"/>
                <a:gd name="T87" fmla="*/ 413 h 1134"/>
                <a:gd name="T88" fmla="*/ 495 w 806"/>
                <a:gd name="T89" fmla="*/ 438 h 1134"/>
                <a:gd name="T90" fmla="*/ 608 w 806"/>
                <a:gd name="T91" fmla="*/ 492 h 1134"/>
                <a:gd name="T92" fmla="*/ 694 w 806"/>
                <a:gd name="T93" fmla="*/ 549 h 1134"/>
                <a:gd name="T94" fmla="*/ 753 w 806"/>
                <a:gd name="T95" fmla="*/ 610 h 1134"/>
                <a:gd name="T96" fmla="*/ 789 w 806"/>
                <a:gd name="T97" fmla="*/ 678 h 1134"/>
                <a:gd name="T98" fmla="*/ 805 w 806"/>
                <a:gd name="T99" fmla="*/ 75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1134">
                  <a:moveTo>
                    <a:pt x="806" y="784"/>
                  </a:moveTo>
                  <a:lnTo>
                    <a:pt x="806" y="810"/>
                  </a:lnTo>
                  <a:lnTo>
                    <a:pt x="803" y="837"/>
                  </a:lnTo>
                  <a:lnTo>
                    <a:pt x="798" y="862"/>
                  </a:lnTo>
                  <a:lnTo>
                    <a:pt x="791" y="886"/>
                  </a:lnTo>
                  <a:lnTo>
                    <a:pt x="784" y="909"/>
                  </a:lnTo>
                  <a:lnTo>
                    <a:pt x="774" y="932"/>
                  </a:lnTo>
                  <a:lnTo>
                    <a:pt x="762" y="953"/>
                  </a:lnTo>
                  <a:lnTo>
                    <a:pt x="748" y="974"/>
                  </a:lnTo>
                  <a:lnTo>
                    <a:pt x="733" y="994"/>
                  </a:lnTo>
                  <a:lnTo>
                    <a:pt x="716" y="1012"/>
                  </a:lnTo>
                  <a:lnTo>
                    <a:pt x="697" y="1029"/>
                  </a:lnTo>
                  <a:lnTo>
                    <a:pt x="677" y="1045"/>
                  </a:lnTo>
                  <a:lnTo>
                    <a:pt x="656" y="1060"/>
                  </a:lnTo>
                  <a:lnTo>
                    <a:pt x="633" y="1073"/>
                  </a:lnTo>
                  <a:lnTo>
                    <a:pt x="609" y="1085"/>
                  </a:lnTo>
                  <a:lnTo>
                    <a:pt x="584" y="1096"/>
                  </a:lnTo>
                  <a:lnTo>
                    <a:pt x="557" y="1105"/>
                  </a:lnTo>
                  <a:lnTo>
                    <a:pt x="528" y="1113"/>
                  </a:lnTo>
                  <a:lnTo>
                    <a:pt x="499" y="1120"/>
                  </a:lnTo>
                  <a:lnTo>
                    <a:pt x="468" y="1125"/>
                  </a:lnTo>
                  <a:lnTo>
                    <a:pt x="435" y="1129"/>
                  </a:lnTo>
                  <a:lnTo>
                    <a:pt x="402" y="1133"/>
                  </a:lnTo>
                  <a:lnTo>
                    <a:pt x="366" y="1134"/>
                  </a:lnTo>
                  <a:lnTo>
                    <a:pt x="330" y="1134"/>
                  </a:lnTo>
                  <a:lnTo>
                    <a:pt x="287" y="1134"/>
                  </a:lnTo>
                  <a:lnTo>
                    <a:pt x="246" y="1132"/>
                  </a:lnTo>
                  <a:lnTo>
                    <a:pt x="205" y="1126"/>
                  </a:lnTo>
                  <a:lnTo>
                    <a:pt x="165" y="1121"/>
                  </a:lnTo>
                  <a:lnTo>
                    <a:pt x="126" y="1112"/>
                  </a:lnTo>
                  <a:lnTo>
                    <a:pt x="87" y="1102"/>
                  </a:lnTo>
                  <a:lnTo>
                    <a:pt x="50" y="1090"/>
                  </a:lnTo>
                  <a:lnTo>
                    <a:pt x="14" y="1077"/>
                  </a:lnTo>
                  <a:lnTo>
                    <a:pt x="14" y="776"/>
                  </a:lnTo>
                  <a:lnTo>
                    <a:pt x="50" y="800"/>
                  </a:lnTo>
                  <a:lnTo>
                    <a:pt x="87" y="822"/>
                  </a:lnTo>
                  <a:lnTo>
                    <a:pt x="126" y="841"/>
                  </a:lnTo>
                  <a:lnTo>
                    <a:pt x="167" y="857"/>
                  </a:lnTo>
                  <a:lnTo>
                    <a:pt x="207" y="872"/>
                  </a:lnTo>
                  <a:lnTo>
                    <a:pt x="247" y="881"/>
                  </a:lnTo>
                  <a:lnTo>
                    <a:pt x="286" y="886"/>
                  </a:lnTo>
                  <a:lnTo>
                    <a:pt x="322" y="889"/>
                  </a:lnTo>
                  <a:lnTo>
                    <a:pt x="348" y="888"/>
                  </a:lnTo>
                  <a:lnTo>
                    <a:pt x="371" y="884"/>
                  </a:lnTo>
                  <a:lnTo>
                    <a:pt x="390" y="877"/>
                  </a:lnTo>
                  <a:lnTo>
                    <a:pt x="407" y="869"/>
                  </a:lnTo>
                  <a:lnTo>
                    <a:pt x="419" y="858"/>
                  </a:lnTo>
                  <a:lnTo>
                    <a:pt x="428" y="845"/>
                  </a:lnTo>
                  <a:lnTo>
                    <a:pt x="435" y="829"/>
                  </a:lnTo>
                  <a:lnTo>
                    <a:pt x="436" y="812"/>
                  </a:lnTo>
                  <a:lnTo>
                    <a:pt x="435" y="798"/>
                  </a:lnTo>
                  <a:lnTo>
                    <a:pt x="432" y="786"/>
                  </a:lnTo>
                  <a:lnTo>
                    <a:pt x="428" y="776"/>
                  </a:lnTo>
                  <a:lnTo>
                    <a:pt x="422" y="765"/>
                  </a:lnTo>
                  <a:lnTo>
                    <a:pt x="414" y="754"/>
                  </a:lnTo>
                  <a:lnTo>
                    <a:pt x="403" y="745"/>
                  </a:lnTo>
                  <a:lnTo>
                    <a:pt x="391" y="736"/>
                  </a:lnTo>
                  <a:lnTo>
                    <a:pt x="376" y="728"/>
                  </a:lnTo>
                  <a:lnTo>
                    <a:pt x="368" y="722"/>
                  </a:lnTo>
                  <a:lnTo>
                    <a:pt x="358" y="717"/>
                  </a:lnTo>
                  <a:lnTo>
                    <a:pt x="346" y="712"/>
                  </a:lnTo>
                  <a:lnTo>
                    <a:pt x="332" y="706"/>
                  </a:lnTo>
                  <a:lnTo>
                    <a:pt x="318" y="700"/>
                  </a:lnTo>
                  <a:lnTo>
                    <a:pt x="302" y="693"/>
                  </a:lnTo>
                  <a:lnTo>
                    <a:pt x="283" y="686"/>
                  </a:lnTo>
                  <a:lnTo>
                    <a:pt x="264" y="678"/>
                  </a:lnTo>
                  <a:lnTo>
                    <a:pt x="233" y="666"/>
                  </a:lnTo>
                  <a:lnTo>
                    <a:pt x="202" y="652"/>
                  </a:lnTo>
                  <a:lnTo>
                    <a:pt x="174" y="637"/>
                  </a:lnTo>
                  <a:lnTo>
                    <a:pt x="149" y="620"/>
                  </a:lnTo>
                  <a:lnTo>
                    <a:pt x="125" y="604"/>
                  </a:lnTo>
                  <a:lnTo>
                    <a:pt x="102" y="585"/>
                  </a:lnTo>
                  <a:lnTo>
                    <a:pt x="83" y="566"/>
                  </a:lnTo>
                  <a:lnTo>
                    <a:pt x="65" y="546"/>
                  </a:lnTo>
                  <a:lnTo>
                    <a:pt x="50" y="525"/>
                  </a:lnTo>
                  <a:lnTo>
                    <a:pt x="37" y="502"/>
                  </a:lnTo>
                  <a:lnTo>
                    <a:pt x="25" y="480"/>
                  </a:lnTo>
                  <a:lnTo>
                    <a:pt x="16" y="456"/>
                  </a:lnTo>
                  <a:lnTo>
                    <a:pt x="9" y="430"/>
                  </a:lnTo>
                  <a:lnTo>
                    <a:pt x="4" y="405"/>
                  </a:lnTo>
                  <a:lnTo>
                    <a:pt x="0" y="378"/>
                  </a:lnTo>
                  <a:lnTo>
                    <a:pt x="0" y="350"/>
                  </a:lnTo>
                  <a:lnTo>
                    <a:pt x="1" y="312"/>
                  </a:lnTo>
                  <a:lnTo>
                    <a:pt x="6" y="274"/>
                  </a:lnTo>
                  <a:lnTo>
                    <a:pt x="16" y="240"/>
                  </a:lnTo>
                  <a:lnTo>
                    <a:pt x="29" y="206"/>
                  </a:lnTo>
                  <a:lnTo>
                    <a:pt x="46" y="176"/>
                  </a:lnTo>
                  <a:lnTo>
                    <a:pt x="67" y="148"/>
                  </a:lnTo>
                  <a:lnTo>
                    <a:pt x="91" y="120"/>
                  </a:lnTo>
                  <a:lnTo>
                    <a:pt x="121" y="96"/>
                  </a:lnTo>
                  <a:lnTo>
                    <a:pt x="151" y="73"/>
                  </a:lnTo>
                  <a:lnTo>
                    <a:pt x="186" y="54"/>
                  </a:lnTo>
                  <a:lnTo>
                    <a:pt x="222" y="37"/>
                  </a:lnTo>
                  <a:lnTo>
                    <a:pt x="262" y="24"/>
                  </a:lnTo>
                  <a:lnTo>
                    <a:pt x="303" y="13"/>
                  </a:lnTo>
                  <a:lnTo>
                    <a:pt x="348" y="6"/>
                  </a:lnTo>
                  <a:lnTo>
                    <a:pt x="395" y="1"/>
                  </a:lnTo>
                  <a:lnTo>
                    <a:pt x="444" y="0"/>
                  </a:lnTo>
                  <a:lnTo>
                    <a:pt x="500" y="1"/>
                  </a:lnTo>
                  <a:lnTo>
                    <a:pt x="551" y="5"/>
                  </a:lnTo>
                  <a:lnTo>
                    <a:pt x="596" y="10"/>
                  </a:lnTo>
                  <a:lnTo>
                    <a:pt x="637" y="16"/>
                  </a:lnTo>
                  <a:lnTo>
                    <a:pt x="660" y="21"/>
                  </a:lnTo>
                  <a:lnTo>
                    <a:pt x="685" y="26"/>
                  </a:lnTo>
                  <a:lnTo>
                    <a:pt x="714" y="33"/>
                  </a:lnTo>
                  <a:lnTo>
                    <a:pt x="749" y="42"/>
                  </a:lnTo>
                  <a:lnTo>
                    <a:pt x="749" y="321"/>
                  </a:lnTo>
                  <a:lnTo>
                    <a:pt x="714" y="304"/>
                  </a:lnTo>
                  <a:lnTo>
                    <a:pt x="680" y="289"/>
                  </a:lnTo>
                  <a:lnTo>
                    <a:pt x="645" y="276"/>
                  </a:lnTo>
                  <a:lnTo>
                    <a:pt x="610" y="265"/>
                  </a:lnTo>
                  <a:lnTo>
                    <a:pt x="577" y="257"/>
                  </a:lnTo>
                  <a:lnTo>
                    <a:pt x="543" y="250"/>
                  </a:lnTo>
                  <a:lnTo>
                    <a:pt x="509" y="246"/>
                  </a:lnTo>
                  <a:lnTo>
                    <a:pt x="476" y="246"/>
                  </a:lnTo>
                  <a:lnTo>
                    <a:pt x="449" y="248"/>
                  </a:lnTo>
                  <a:lnTo>
                    <a:pt x="427" y="252"/>
                  </a:lnTo>
                  <a:lnTo>
                    <a:pt x="406" y="257"/>
                  </a:lnTo>
                  <a:lnTo>
                    <a:pt x="387" y="266"/>
                  </a:lnTo>
                  <a:lnTo>
                    <a:pt x="372" y="278"/>
                  </a:lnTo>
                  <a:lnTo>
                    <a:pt x="362" y="290"/>
                  </a:lnTo>
                  <a:lnTo>
                    <a:pt x="356" y="306"/>
                  </a:lnTo>
                  <a:lnTo>
                    <a:pt x="354" y="324"/>
                  </a:lnTo>
                  <a:lnTo>
                    <a:pt x="355" y="340"/>
                  </a:lnTo>
                  <a:lnTo>
                    <a:pt x="360" y="354"/>
                  </a:lnTo>
                  <a:lnTo>
                    <a:pt x="368" y="368"/>
                  </a:lnTo>
                  <a:lnTo>
                    <a:pt x="380" y="380"/>
                  </a:lnTo>
                  <a:lnTo>
                    <a:pt x="388" y="386"/>
                  </a:lnTo>
                  <a:lnTo>
                    <a:pt x="398" y="392"/>
                  </a:lnTo>
                  <a:lnTo>
                    <a:pt x="410" y="398"/>
                  </a:lnTo>
                  <a:lnTo>
                    <a:pt x="423" y="406"/>
                  </a:lnTo>
                  <a:lnTo>
                    <a:pt x="437" y="413"/>
                  </a:lnTo>
                  <a:lnTo>
                    <a:pt x="455" y="421"/>
                  </a:lnTo>
                  <a:lnTo>
                    <a:pt x="473" y="430"/>
                  </a:lnTo>
                  <a:lnTo>
                    <a:pt x="495" y="438"/>
                  </a:lnTo>
                  <a:lnTo>
                    <a:pt x="536" y="456"/>
                  </a:lnTo>
                  <a:lnTo>
                    <a:pt x="573" y="474"/>
                  </a:lnTo>
                  <a:lnTo>
                    <a:pt x="608" y="492"/>
                  </a:lnTo>
                  <a:lnTo>
                    <a:pt x="640" y="510"/>
                  </a:lnTo>
                  <a:lnTo>
                    <a:pt x="669" y="530"/>
                  </a:lnTo>
                  <a:lnTo>
                    <a:pt x="694" y="549"/>
                  </a:lnTo>
                  <a:lnTo>
                    <a:pt x="717" y="569"/>
                  </a:lnTo>
                  <a:lnTo>
                    <a:pt x="736" y="589"/>
                  </a:lnTo>
                  <a:lnTo>
                    <a:pt x="753" y="610"/>
                  </a:lnTo>
                  <a:lnTo>
                    <a:pt x="766" y="632"/>
                  </a:lnTo>
                  <a:lnTo>
                    <a:pt x="780" y="656"/>
                  </a:lnTo>
                  <a:lnTo>
                    <a:pt x="789" y="678"/>
                  </a:lnTo>
                  <a:lnTo>
                    <a:pt x="797" y="704"/>
                  </a:lnTo>
                  <a:lnTo>
                    <a:pt x="802" y="729"/>
                  </a:lnTo>
                  <a:lnTo>
                    <a:pt x="805" y="756"/>
                  </a:lnTo>
                  <a:lnTo>
                    <a:pt x="806" y="784"/>
                  </a:lnTo>
                  <a:lnTo>
                    <a:pt x="806"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mj-lt"/>
              </a:endParaRPr>
            </a:p>
          </p:txBody>
        </p:sp>
        <p:sp>
          <p:nvSpPr>
            <p:cNvPr id="23" name="Freeform 8"/>
            <p:cNvSpPr>
              <a:spLocks noEditPoints="1"/>
            </p:cNvSpPr>
            <p:nvPr/>
          </p:nvSpPr>
          <p:spPr bwMode="auto">
            <a:xfrm>
              <a:off x="960444" y="3544540"/>
              <a:ext cx="232865" cy="239302"/>
            </a:xfrm>
            <a:custGeom>
              <a:avLst/>
              <a:gdLst>
                <a:gd name="T0" fmla="*/ 1094 w 1230"/>
                <a:gd name="T1" fmla="*/ 686 h 1264"/>
                <a:gd name="T2" fmla="*/ 1041 w 1230"/>
                <a:gd name="T3" fmla="*/ 848 h 1264"/>
                <a:gd name="T4" fmla="*/ 941 w 1230"/>
                <a:gd name="T5" fmla="*/ 984 h 1264"/>
                <a:gd name="T6" fmla="*/ 676 w 1230"/>
                <a:gd name="T7" fmla="*/ 1122 h 1264"/>
                <a:gd name="T8" fmla="*/ 582 w 1230"/>
                <a:gd name="T9" fmla="*/ 1134 h 1264"/>
                <a:gd name="T10" fmla="*/ 473 w 1230"/>
                <a:gd name="T11" fmla="*/ 1130 h 1264"/>
                <a:gd name="T12" fmla="*/ 366 w 1230"/>
                <a:gd name="T13" fmla="*/ 1108 h 1264"/>
                <a:gd name="T14" fmla="*/ 268 w 1230"/>
                <a:gd name="T15" fmla="*/ 1065 h 1264"/>
                <a:gd name="T16" fmla="*/ 180 w 1230"/>
                <a:gd name="T17" fmla="*/ 1005 h 1264"/>
                <a:gd name="T18" fmla="*/ 109 w 1230"/>
                <a:gd name="T19" fmla="*/ 928 h 1264"/>
                <a:gd name="T20" fmla="*/ 54 w 1230"/>
                <a:gd name="T21" fmla="*/ 836 h 1264"/>
                <a:gd name="T22" fmla="*/ 18 w 1230"/>
                <a:gd name="T23" fmla="*/ 733 h 1264"/>
                <a:gd name="T24" fmla="*/ 2 w 1230"/>
                <a:gd name="T25" fmla="*/ 621 h 1264"/>
                <a:gd name="T26" fmla="*/ 4 w 1230"/>
                <a:gd name="T27" fmla="*/ 500 h 1264"/>
                <a:gd name="T28" fmla="*/ 28 w 1230"/>
                <a:gd name="T29" fmla="*/ 385 h 1264"/>
                <a:gd name="T30" fmla="*/ 71 w 1230"/>
                <a:gd name="T31" fmla="*/ 280 h 1264"/>
                <a:gd name="T32" fmla="*/ 133 w 1230"/>
                <a:gd name="T33" fmla="*/ 189 h 1264"/>
                <a:gd name="T34" fmla="*/ 211 w 1230"/>
                <a:gd name="T35" fmla="*/ 113 h 1264"/>
                <a:gd name="T36" fmla="*/ 304 w 1230"/>
                <a:gd name="T37" fmla="*/ 56 h 1264"/>
                <a:gd name="T38" fmla="*/ 409 w 1230"/>
                <a:gd name="T39" fmla="*/ 18 h 1264"/>
                <a:gd name="T40" fmla="*/ 523 w 1230"/>
                <a:gd name="T41" fmla="*/ 1 h 1264"/>
                <a:gd name="T42" fmla="*/ 640 w 1230"/>
                <a:gd name="T43" fmla="*/ 5 h 1264"/>
                <a:gd name="T44" fmla="*/ 747 w 1230"/>
                <a:gd name="T45" fmla="*/ 28 h 1264"/>
                <a:gd name="T46" fmla="*/ 845 w 1230"/>
                <a:gd name="T47" fmla="*/ 70 h 1264"/>
                <a:gd name="T48" fmla="*/ 931 w 1230"/>
                <a:gd name="T49" fmla="*/ 132 h 1264"/>
                <a:gd name="T50" fmla="*/ 1000 w 1230"/>
                <a:gd name="T51" fmla="*/ 209 h 1264"/>
                <a:gd name="T52" fmla="*/ 1053 w 1230"/>
                <a:gd name="T53" fmla="*/ 302 h 1264"/>
                <a:gd name="T54" fmla="*/ 1088 w 1230"/>
                <a:gd name="T55" fmla="*/ 409 h 1264"/>
                <a:gd name="T56" fmla="*/ 1104 w 1230"/>
                <a:gd name="T57" fmla="*/ 524 h 1264"/>
                <a:gd name="T58" fmla="*/ 755 w 1230"/>
                <a:gd name="T59" fmla="*/ 573 h 1264"/>
                <a:gd name="T60" fmla="*/ 747 w 1230"/>
                <a:gd name="T61" fmla="*/ 480 h 1264"/>
                <a:gd name="T62" fmla="*/ 726 w 1230"/>
                <a:gd name="T63" fmla="*/ 402 h 1264"/>
                <a:gd name="T64" fmla="*/ 690 w 1230"/>
                <a:gd name="T65" fmla="*/ 341 h 1264"/>
                <a:gd name="T66" fmla="*/ 640 w 1230"/>
                <a:gd name="T67" fmla="*/ 301 h 1264"/>
                <a:gd name="T68" fmla="*/ 582 w 1230"/>
                <a:gd name="T69" fmla="*/ 284 h 1264"/>
                <a:gd name="T70" fmla="*/ 514 w 1230"/>
                <a:gd name="T71" fmla="*/ 286 h 1264"/>
                <a:gd name="T72" fmla="*/ 454 w 1230"/>
                <a:gd name="T73" fmla="*/ 312 h 1264"/>
                <a:gd name="T74" fmla="*/ 406 w 1230"/>
                <a:gd name="T75" fmla="*/ 357 h 1264"/>
                <a:gd name="T76" fmla="*/ 373 w 1230"/>
                <a:gd name="T77" fmla="*/ 422 h 1264"/>
                <a:gd name="T78" fmla="*/ 354 w 1230"/>
                <a:gd name="T79" fmla="*/ 504 h 1264"/>
                <a:gd name="T80" fmla="*/ 352 w 1230"/>
                <a:gd name="T81" fmla="*/ 601 h 1264"/>
                <a:gd name="T82" fmla="*/ 365 w 1230"/>
                <a:gd name="T83" fmla="*/ 688 h 1264"/>
                <a:gd name="T84" fmla="*/ 393 w 1230"/>
                <a:gd name="T85" fmla="*/ 758 h 1264"/>
                <a:gd name="T86" fmla="*/ 436 w 1230"/>
                <a:gd name="T87" fmla="*/ 810 h 1264"/>
                <a:gd name="T88" fmla="*/ 490 w 1230"/>
                <a:gd name="T89" fmla="*/ 842 h 1264"/>
                <a:gd name="T90" fmla="*/ 555 w 1230"/>
                <a:gd name="T91" fmla="*/ 853 h 1264"/>
                <a:gd name="T92" fmla="*/ 618 w 1230"/>
                <a:gd name="T93" fmla="*/ 842 h 1264"/>
                <a:gd name="T94" fmla="*/ 670 w 1230"/>
                <a:gd name="T95" fmla="*/ 810 h 1264"/>
                <a:gd name="T96" fmla="*/ 712 w 1230"/>
                <a:gd name="T97" fmla="*/ 757 h 1264"/>
                <a:gd name="T98" fmla="*/ 740 w 1230"/>
                <a:gd name="T99" fmla="*/ 688 h 1264"/>
                <a:gd name="T100" fmla="*/ 754 w 1230"/>
                <a:gd name="T101" fmla="*/ 605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0" h="1264">
                  <a:moveTo>
                    <a:pt x="1105" y="564"/>
                  </a:moveTo>
                  <a:lnTo>
                    <a:pt x="1102" y="626"/>
                  </a:lnTo>
                  <a:lnTo>
                    <a:pt x="1094" y="686"/>
                  </a:lnTo>
                  <a:lnTo>
                    <a:pt x="1082" y="742"/>
                  </a:lnTo>
                  <a:lnTo>
                    <a:pt x="1064" y="797"/>
                  </a:lnTo>
                  <a:lnTo>
                    <a:pt x="1041" y="848"/>
                  </a:lnTo>
                  <a:lnTo>
                    <a:pt x="1013" y="896"/>
                  </a:lnTo>
                  <a:lnTo>
                    <a:pt x="980" y="941"/>
                  </a:lnTo>
                  <a:lnTo>
                    <a:pt x="941" y="984"/>
                  </a:lnTo>
                  <a:lnTo>
                    <a:pt x="1230" y="1264"/>
                  </a:lnTo>
                  <a:lnTo>
                    <a:pt x="816" y="1264"/>
                  </a:lnTo>
                  <a:lnTo>
                    <a:pt x="676" y="1122"/>
                  </a:lnTo>
                  <a:lnTo>
                    <a:pt x="646" y="1128"/>
                  </a:lnTo>
                  <a:lnTo>
                    <a:pt x="614" y="1132"/>
                  </a:lnTo>
                  <a:lnTo>
                    <a:pt x="582" y="1134"/>
                  </a:lnTo>
                  <a:lnTo>
                    <a:pt x="549" y="1134"/>
                  </a:lnTo>
                  <a:lnTo>
                    <a:pt x="510" y="1134"/>
                  </a:lnTo>
                  <a:lnTo>
                    <a:pt x="473" y="1130"/>
                  </a:lnTo>
                  <a:lnTo>
                    <a:pt x="437" y="1125"/>
                  </a:lnTo>
                  <a:lnTo>
                    <a:pt x="401" y="1117"/>
                  </a:lnTo>
                  <a:lnTo>
                    <a:pt x="366" y="1108"/>
                  </a:lnTo>
                  <a:lnTo>
                    <a:pt x="333" y="1096"/>
                  </a:lnTo>
                  <a:lnTo>
                    <a:pt x="300" y="1081"/>
                  </a:lnTo>
                  <a:lnTo>
                    <a:pt x="268" y="1065"/>
                  </a:lnTo>
                  <a:lnTo>
                    <a:pt x="237" y="1046"/>
                  </a:lnTo>
                  <a:lnTo>
                    <a:pt x="208" y="1026"/>
                  </a:lnTo>
                  <a:lnTo>
                    <a:pt x="180" y="1005"/>
                  </a:lnTo>
                  <a:lnTo>
                    <a:pt x="155" y="981"/>
                  </a:lnTo>
                  <a:lnTo>
                    <a:pt x="131" y="956"/>
                  </a:lnTo>
                  <a:lnTo>
                    <a:pt x="109" y="928"/>
                  </a:lnTo>
                  <a:lnTo>
                    <a:pt x="89" y="900"/>
                  </a:lnTo>
                  <a:lnTo>
                    <a:pt x="71" y="868"/>
                  </a:lnTo>
                  <a:lnTo>
                    <a:pt x="54" y="836"/>
                  </a:lnTo>
                  <a:lnTo>
                    <a:pt x="40" y="802"/>
                  </a:lnTo>
                  <a:lnTo>
                    <a:pt x="28" y="769"/>
                  </a:lnTo>
                  <a:lnTo>
                    <a:pt x="18" y="733"/>
                  </a:lnTo>
                  <a:lnTo>
                    <a:pt x="10" y="697"/>
                  </a:lnTo>
                  <a:lnTo>
                    <a:pt x="4" y="660"/>
                  </a:lnTo>
                  <a:lnTo>
                    <a:pt x="2" y="621"/>
                  </a:lnTo>
                  <a:lnTo>
                    <a:pt x="0" y="582"/>
                  </a:lnTo>
                  <a:lnTo>
                    <a:pt x="2" y="541"/>
                  </a:lnTo>
                  <a:lnTo>
                    <a:pt x="4" y="500"/>
                  </a:lnTo>
                  <a:lnTo>
                    <a:pt x="10" y="461"/>
                  </a:lnTo>
                  <a:lnTo>
                    <a:pt x="18" y="422"/>
                  </a:lnTo>
                  <a:lnTo>
                    <a:pt x="28" y="385"/>
                  </a:lnTo>
                  <a:lnTo>
                    <a:pt x="40" y="349"/>
                  </a:lnTo>
                  <a:lnTo>
                    <a:pt x="55" y="314"/>
                  </a:lnTo>
                  <a:lnTo>
                    <a:pt x="71" y="280"/>
                  </a:lnTo>
                  <a:lnTo>
                    <a:pt x="89" y="248"/>
                  </a:lnTo>
                  <a:lnTo>
                    <a:pt x="111" y="217"/>
                  </a:lnTo>
                  <a:lnTo>
                    <a:pt x="133" y="189"/>
                  </a:lnTo>
                  <a:lnTo>
                    <a:pt x="157" y="161"/>
                  </a:lnTo>
                  <a:lnTo>
                    <a:pt x="183" y="137"/>
                  </a:lnTo>
                  <a:lnTo>
                    <a:pt x="211" y="113"/>
                  </a:lnTo>
                  <a:lnTo>
                    <a:pt x="240" y="93"/>
                  </a:lnTo>
                  <a:lnTo>
                    <a:pt x="271" y="73"/>
                  </a:lnTo>
                  <a:lnTo>
                    <a:pt x="304" y="56"/>
                  </a:lnTo>
                  <a:lnTo>
                    <a:pt x="337" y="41"/>
                  </a:lnTo>
                  <a:lnTo>
                    <a:pt x="373" y="29"/>
                  </a:lnTo>
                  <a:lnTo>
                    <a:pt x="409" y="18"/>
                  </a:lnTo>
                  <a:lnTo>
                    <a:pt x="446" y="10"/>
                  </a:lnTo>
                  <a:lnTo>
                    <a:pt x="483" y="5"/>
                  </a:lnTo>
                  <a:lnTo>
                    <a:pt x="523" y="1"/>
                  </a:lnTo>
                  <a:lnTo>
                    <a:pt x="563" y="0"/>
                  </a:lnTo>
                  <a:lnTo>
                    <a:pt x="602" y="1"/>
                  </a:lnTo>
                  <a:lnTo>
                    <a:pt x="640" y="5"/>
                  </a:lnTo>
                  <a:lnTo>
                    <a:pt x="676" y="10"/>
                  </a:lnTo>
                  <a:lnTo>
                    <a:pt x="712" y="18"/>
                  </a:lnTo>
                  <a:lnTo>
                    <a:pt x="747" y="28"/>
                  </a:lnTo>
                  <a:lnTo>
                    <a:pt x="782" y="40"/>
                  </a:lnTo>
                  <a:lnTo>
                    <a:pt x="814" y="54"/>
                  </a:lnTo>
                  <a:lnTo>
                    <a:pt x="845" y="70"/>
                  </a:lnTo>
                  <a:lnTo>
                    <a:pt x="876" y="89"/>
                  </a:lnTo>
                  <a:lnTo>
                    <a:pt x="904" y="109"/>
                  </a:lnTo>
                  <a:lnTo>
                    <a:pt x="931" y="132"/>
                  </a:lnTo>
                  <a:lnTo>
                    <a:pt x="956" y="156"/>
                  </a:lnTo>
                  <a:lnTo>
                    <a:pt x="979" y="181"/>
                  </a:lnTo>
                  <a:lnTo>
                    <a:pt x="1000" y="209"/>
                  </a:lnTo>
                  <a:lnTo>
                    <a:pt x="1020" y="238"/>
                  </a:lnTo>
                  <a:lnTo>
                    <a:pt x="1037" y="270"/>
                  </a:lnTo>
                  <a:lnTo>
                    <a:pt x="1053" y="302"/>
                  </a:lnTo>
                  <a:lnTo>
                    <a:pt x="1068" y="337"/>
                  </a:lnTo>
                  <a:lnTo>
                    <a:pt x="1078" y="372"/>
                  </a:lnTo>
                  <a:lnTo>
                    <a:pt x="1088" y="409"/>
                  </a:lnTo>
                  <a:lnTo>
                    <a:pt x="1096" y="445"/>
                  </a:lnTo>
                  <a:lnTo>
                    <a:pt x="1101" y="484"/>
                  </a:lnTo>
                  <a:lnTo>
                    <a:pt x="1104" y="524"/>
                  </a:lnTo>
                  <a:lnTo>
                    <a:pt x="1105" y="564"/>
                  </a:lnTo>
                  <a:lnTo>
                    <a:pt x="1105" y="564"/>
                  </a:lnTo>
                  <a:close/>
                  <a:moveTo>
                    <a:pt x="755" y="573"/>
                  </a:moveTo>
                  <a:lnTo>
                    <a:pt x="754" y="540"/>
                  </a:lnTo>
                  <a:lnTo>
                    <a:pt x="751" y="509"/>
                  </a:lnTo>
                  <a:lnTo>
                    <a:pt x="747" y="480"/>
                  </a:lnTo>
                  <a:lnTo>
                    <a:pt x="742" y="452"/>
                  </a:lnTo>
                  <a:lnTo>
                    <a:pt x="735" y="426"/>
                  </a:lnTo>
                  <a:lnTo>
                    <a:pt x="726" y="402"/>
                  </a:lnTo>
                  <a:lnTo>
                    <a:pt x="715" y="380"/>
                  </a:lnTo>
                  <a:lnTo>
                    <a:pt x="703" y="360"/>
                  </a:lnTo>
                  <a:lnTo>
                    <a:pt x="690" y="341"/>
                  </a:lnTo>
                  <a:lnTo>
                    <a:pt x="674" y="326"/>
                  </a:lnTo>
                  <a:lnTo>
                    <a:pt x="658" y="312"/>
                  </a:lnTo>
                  <a:lnTo>
                    <a:pt x="640" y="301"/>
                  </a:lnTo>
                  <a:lnTo>
                    <a:pt x="623" y="293"/>
                  </a:lnTo>
                  <a:lnTo>
                    <a:pt x="603" y="286"/>
                  </a:lnTo>
                  <a:lnTo>
                    <a:pt x="582" y="284"/>
                  </a:lnTo>
                  <a:lnTo>
                    <a:pt x="561" y="282"/>
                  </a:lnTo>
                  <a:lnTo>
                    <a:pt x="537" y="282"/>
                  </a:lnTo>
                  <a:lnTo>
                    <a:pt x="514" y="286"/>
                  </a:lnTo>
                  <a:lnTo>
                    <a:pt x="493" y="293"/>
                  </a:lnTo>
                  <a:lnTo>
                    <a:pt x="473" y="301"/>
                  </a:lnTo>
                  <a:lnTo>
                    <a:pt x="454" y="312"/>
                  </a:lnTo>
                  <a:lnTo>
                    <a:pt x="437" y="324"/>
                  </a:lnTo>
                  <a:lnTo>
                    <a:pt x="421" y="340"/>
                  </a:lnTo>
                  <a:lnTo>
                    <a:pt x="406" y="357"/>
                  </a:lnTo>
                  <a:lnTo>
                    <a:pt x="394" y="377"/>
                  </a:lnTo>
                  <a:lnTo>
                    <a:pt x="382" y="398"/>
                  </a:lnTo>
                  <a:lnTo>
                    <a:pt x="373" y="422"/>
                  </a:lnTo>
                  <a:lnTo>
                    <a:pt x="365" y="448"/>
                  </a:lnTo>
                  <a:lnTo>
                    <a:pt x="360" y="474"/>
                  </a:lnTo>
                  <a:lnTo>
                    <a:pt x="354" y="504"/>
                  </a:lnTo>
                  <a:lnTo>
                    <a:pt x="352" y="536"/>
                  </a:lnTo>
                  <a:lnTo>
                    <a:pt x="352" y="569"/>
                  </a:lnTo>
                  <a:lnTo>
                    <a:pt x="352" y="601"/>
                  </a:lnTo>
                  <a:lnTo>
                    <a:pt x="354" y="632"/>
                  </a:lnTo>
                  <a:lnTo>
                    <a:pt x="360" y="661"/>
                  </a:lnTo>
                  <a:lnTo>
                    <a:pt x="365" y="688"/>
                  </a:lnTo>
                  <a:lnTo>
                    <a:pt x="373" y="713"/>
                  </a:lnTo>
                  <a:lnTo>
                    <a:pt x="382" y="737"/>
                  </a:lnTo>
                  <a:lnTo>
                    <a:pt x="393" y="758"/>
                  </a:lnTo>
                  <a:lnTo>
                    <a:pt x="406" y="777"/>
                  </a:lnTo>
                  <a:lnTo>
                    <a:pt x="421" y="796"/>
                  </a:lnTo>
                  <a:lnTo>
                    <a:pt x="436" y="810"/>
                  </a:lnTo>
                  <a:lnTo>
                    <a:pt x="453" y="824"/>
                  </a:lnTo>
                  <a:lnTo>
                    <a:pt x="470" y="834"/>
                  </a:lnTo>
                  <a:lnTo>
                    <a:pt x="490" y="842"/>
                  </a:lnTo>
                  <a:lnTo>
                    <a:pt x="510" y="848"/>
                  </a:lnTo>
                  <a:lnTo>
                    <a:pt x="533" y="852"/>
                  </a:lnTo>
                  <a:lnTo>
                    <a:pt x="555" y="853"/>
                  </a:lnTo>
                  <a:lnTo>
                    <a:pt x="577" y="852"/>
                  </a:lnTo>
                  <a:lnTo>
                    <a:pt x="598" y="848"/>
                  </a:lnTo>
                  <a:lnTo>
                    <a:pt x="618" y="842"/>
                  </a:lnTo>
                  <a:lnTo>
                    <a:pt x="636" y="833"/>
                  </a:lnTo>
                  <a:lnTo>
                    <a:pt x="654" y="822"/>
                  </a:lnTo>
                  <a:lnTo>
                    <a:pt x="670" y="810"/>
                  </a:lnTo>
                  <a:lnTo>
                    <a:pt x="686" y="794"/>
                  </a:lnTo>
                  <a:lnTo>
                    <a:pt x="699" y="777"/>
                  </a:lnTo>
                  <a:lnTo>
                    <a:pt x="712" y="757"/>
                  </a:lnTo>
                  <a:lnTo>
                    <a:pt x="724" y="736"/>
                  </a:lnTo>
                  <a:lnTo>
                    <a:pt x="734" y="713"/>
                  </a:lnTo>
                  <a:lnTo>
                    <a:pt x="740" y="688"/>
                  </a:lnTo>
                  <a:lnTo>
                    <a:pt x="747" y="662"/>
                  </a:lnTo>
                  <a:lnTo>
                    <a:pt x="751" y="634"/>
                  </a:lnTo>
                  <a:lnTo>
                    <a:pt x="754" y="605"/>
                  </a:lnTo>
                  <a:lnTo>
                    <a:pt x="755" y="573"/>
                  </a:lnTo>
                  <a:lnTo>
                    <a:pt x="755" y="5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mj-lt"/>
              </a:endParaRPr>
            </a:p>
          </p:txBody>
        </p:sp>
        <p:sp>
          <p:nvSpPr>
            <p:cNvPr id="24" name="Freeform 9"/>
            <p:cNvSpPr>
              <a:spLocks/>
            </p:cNvSpPr>
            <p:nvPr/>
          </p:nvSpPr>
          <p:spPr bwMode="auto">
            <a:xfrm>
              <a:off x="1198989" y="3548326"/>
              <a:ext cx="134039" cy="207496"/>
            </a:xfrm>
            <a:custGeom>
              <a:avLst/>
              <a:gdLst>
                <a:gd name="T0" fmla="*/ 0 w 708"/>
                <a:gd name="T1" fmla="*/ 1098 h 1098"/>
                <a:gd name="T2" fmla="*/ 0 w 708"/>
                <a:gd name="T3" fmla="*/ 0 h 1098"/>
                <a:gd name="T4" fmla="*/ 330 w 708"/>
                <a:gd name="T5" fmla="*/ 0 h 1098"/>
                <a:gd name="T6" fmla="*/ 330 w 708"/>
                <a:gd name="T7" fmla="*/ 839 h 1098"/>
                <a:gd name="T8" fmla="*/ 708 w 708"/>
                <a:gd name="T9" fmla="*/ 839 h 1098"/>
                <a:gd name="T10" fmla="*/ 708 w 708"/>
                <a:gd name="T11" fmla="*/ 1098 h 1098"/>
                <a:gd name="T12" fmla="*/ 0 w 708"/>
                <a:gd name="T13" fmla="*/ 1098 h 1098"/>
              </a:gdLst>
              <a:ahLst/>
              <a:cxnLst>
                <a:cxn ang="0">
                  <a:pos x="T0" y="T1"/>
                </a:cxn>
                <a:cxn ang="0">
                  <a:pos x="T2" y="T3"/>
                </a:cxn>
                <a:cxn ang="0">
                  <a:pos x="T4" y="T5"/>
                </a:cxn>
                <a:cxn ang="0">
                  <a:pos x="T6" y="T7"/>
                </a:cxn>
                <a:cxn ang="0">
                  <a:pos x="T8" y="T9"/>
                </a:cxn>
                <a:cxn ang="0">
                  <a:pos x="T10" y="T11"/>
                </a:cxn>
                <a:cxn ang="0">
                  <a:pos x="T12" y="T13"/>
                </a:cxn>
              </a:cxnLst>
              <a:rect l="0" t="0" r="r" b="b"/>
              <a:pathLst>
                <a:path w="708" h="1098">
                  <a:moveTo>
                    <a:pt x="0" y="1098"/>
                  </a:moveTo>
                  <a:lnTo>
                    <a:pt x="0" y="0"/>
                  </a:lnTo>
                  <a:lnTo>
                    <a:pt x="330" y="0"/>
                  </a:lnTo>
                  <a:lnTo>
                    <a:pt x="330" y="839"/>
                  </a:lnTo>
                  <a:lnTo>
                    <a:pt x="708" y="839"/>
                  </a:lnTo>
                  <a:lnTo>
                    <a:pt x="708" y="1098"/>
                  </a:lnTo>
                  <a:lnTo>
                    <a:pt x="0" y="10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mj-lt"/>
              </a:endParaRPr>
            </a:p>
          </p:txBody>
        </p:sp>
      </p:grpSp>
      <p:sp>
        <p:nvSpPr>
          <p:cNvPr id="31" name="Rectangle 30"/>
          <p:cNvSpPr/>
          <p:nvPr/>
        </p:nvSpPr>
        <p:spPr>
          <a:xfrm>
            <a:off x="8174806" y="3992927"/>
            <a:ext cx="2178551" cy="426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771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latin typeface="+mj-lt"/>
              </a:rPr>
              <a:t>Deployed to Vertices</a:t>
            </a:r>
          </a:p>
        </p:txBody>
      </p:sp>
      <p:grpSp>
        <p:nvGrpSpPr>
          <p:cNvPr id="40" name="Group 39"/>
          <p:cNvGrpSpPr/>
          <p:nvPr/>
        </p:nvGrpSpPr>
        <p:grpSpPr>
          <a:xfrm>
            <a:off x="9429507" y="1772982"/>
            <a:ext cx="2743200" cy="2671389"/>
            <a:chOff x="5748237" y="2528043"/>
            <a:chExt cx="2743200" cy="2671389"/>
          </a:xfrm>
        </p:grpSpPr>
        <p:sp>
          <p:nvSpPr>
            <p:cNvPr id="42" name="Rectangle 44"/>
            <p:cNvSpPr>
              <a:spLocks noChangeArrowheads="1"/>
            </p:cNvSpPr>
            <p:nvPr/>
          </p:nvSpPr>
          <p:spPr bwMode="auto">
            <a:xfrm>
              <a:off x="5748237" y="2775403"/>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43" name="Rectangle 44"/>
            <p:cNvSpPr>
              <a:spLocks noChangeArrowheads="1"/>
            </p:cNvSpPr>
            <p:nvPr/>
          </p:nvSpPr>
          <p:spPr bwMode="auto">
            <a:xfrm>
              <a:off x="6538145" y="3672110"/>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44" name="Rectangle 44"/>
            <p:cNvSpPr>
              <a:spLocks noChangeArrowheads="1"/>
            </p:cNvSpPr>
            <p:nvPr/>
          </p:nvSpPr>
          <p:spPr bwMode="auto">
            <a:xfrm>
              <a:off x="6821337" y="4579302"/>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45" name="Rectangle 36"/>
            <p:cNvSpPr>
              <a:spLocks noChangeArrowheads="1"/>
            </p:cNvSpPr>
            <p:nvPr/>
          </p:nvSpPr>
          <p:spPr bwMode="auto">
            <a:xfrm>
              <a:off x="688839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46" name="Rectangle 41"/>
            <p:cNvSpPr>
              <a:spLocks noChangeArrowheads="1"/>
            </p:cNvSpPr>
            <p:nvPr/>
          </p:nvSpPr>
          <p:spPr bwMode="auto">
            <a:xfrm>
              <a:off x="6621758"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47" name="Rectangle 42"/>
            <p:cNvSpPr>
              <a:spLocks noChangeArrowheads="1"/>
            </p:cNvSpPr>
            <p:nvPr/>
          </p:nvSpPr>
          <p:spPr bwMode="auto">
            <a:xfrm>
              <a:off x="635512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48" name="Rectangle 43"/>
            <p:cNvSpPr>
              <a:spLocks noChangeArrowheads="1"/>
            </p:cNvSpPr>
            <p:nvPr/>
          </p:nvSpPr>
          <p:spPr bwMode="auto">
            <a:xfrm>
              <a:off x="6088488"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49" name="Rectangle 44"/>
            <p:cNvSpPr>
              <a:spLocks noChangeArrowheads="1"/>
            </p:cNvSpPr>
            <p:nvPr/>
          </p:nvSpPr>
          <p:spPr bwMode="auto">
            <a:xfrm>
              <a:off x="582185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50" name="Rectangle 41"/>
            <p:cNvSpPr>
              <a:spLocks noChangeArrowheads="1"/>
            </p:cNvSpPr>
            <p:nvPr/>
          </p:nvSpPr>
          <p:spPr bwMode="auto">
            <a:xfrm>
              <a:off x="795493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51" name="Rectangle 42"/>
            <p:cNvSpPr>
              <a:spLocks noChangeArrowheads="1"/>
            </p:cNvSpPr>
            <p:nvPr/>
          </p:nvSpPr>
          <p:spPr bwMode="auto">
            <a:xfrm>
              <a:off x="7688298"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52" name="Rectangle 43"/>
            <p:cNvSpPr>
              <a:spLocks noChangeArrowheads="1"/>
            </p:cNvSpPr>
            <p:nvPr/>
          </p:nvSpPr>
          <p:spPr bwMode="auto">
            <a:xfrm>
              <a:off x="7421663"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53" name="Rectangle 44"/>
            <p:cNvSpPr>
              <a:spLocks noChangeArrowheads="1"/>
            </p:cNvSpPr>
            <p:nvPr/>
          </p:nvSpPr>
          <p:spPr bwMode="auto">
            <a:xfrm>
              <a:off x="7155028"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54" name="Rectangle 44"/>
            <p:cNvSpPr>
              <a:spLocks noChangeArrowheads="1"/>
            </p:cNvSpPr>
            <p:nvPr/>
          </p:nvSpPr>
          <p:spPr bwMode="auto">
            <a:xfrm>
              <a:off x="8221569" y="285552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nvGrpSpPr>
            <p:cNvPr id="55" name="Group 54"/>
            <p:cNvGrpSpPr/>
            <p:nvPr/>
          </p:nvGrpSpPr>
          <p:grpSpPr>
            <a:xfrm>
              <a:off x="6628445" y="3763550"/>
              <a:ext cx="982785" cy="182880"/>
              <a:chOff x="6232630" y="5402262"/>
              <a:chExt cx="982785" cy="182880"/>
            </a:xfrm>
          </p:grpSpPr>
          <p:sp>
            <p:nvSpPr>
              <p:cNvPr id="65"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6"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7" name="Rectangle 43"/>
              <p:cNvSpPr>
                <a:spLocks noChangeArrowheads="1"/>
              </p:cNvSpPr>
              <p:nvPr/>
            </p:nvSpPr>
            <p:spPr bwMode="auto">
              <a:xfrm>
                <a:off x="649926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8"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grpSp>
          <p:nvGrpSpPr>
            <p:cNvPr id="56" name="Group 55"/>
            <p:cNvGrpSpPr/>
            <p:nvPr/>
          </p:nvGrpSpPr>
          <p:grpSpPr>
            <a:xfrm>
              <a:off x="6895079" y="4670742"/>
              <a:ext cx="449516" cy="182880"/>
              <a:chOff x="8365710" y="5402262"/>
              <a:chExt cx="449516" cy="182880"/>
            </a:xfrm>
          </p:grpSpPr>
          <p:sp>
            <p:nvSpPr>
              <p:cNvPr id="63" name="Rectangle 41"/>
              <p:cNvSpPr>
                <a:spLocks noChangeArrowheads="1"/>
              </p:cNvSpPr>
              <p:nvPr/>
            </p:nvSpPr>
            <p:spPr bwMode="auto">
              <a:xfrm>
                <a:off x="836571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sp>
            <p:nvSpPr>
              <p:cNvPr id="64"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530" b="0" i="0" u="none" strike="noStrike" kern="0" cap="none" spc="0" normalizeH="0" baseline="0" noProof="0">
                  <a:ln>
                    <a:noFill/>
                  </a:ln>
                  <a:solidFill>
                    <a:sysClr val="windowText" lastClr="000000"/>
                  </a:solidFill>
                  <a:effectLst/>
                  <a:uLnTx/>
                  <a:uFillTx/>
                </a:endParaRPr>
              </a:p>
            </p:txBody>
          </p:sp>
        </p:grpSp>
        <p:cxnSp>
          <p:nvCxnSpPr>
            <p:cNvPr id="57" name="Straight Arrow Connector 56"/>
            <p:cNvCxnSpPr>
              <a:stCxn id="42" idx="2"/>
              <a:endCxn id="43" idx="0"/>
            </p:cNvCxnSpPr>
            <p:nvPr/>
          </p:nvCxnSpPr>
          <p:spPr>
            <a:xfrm>
              <a:off x="7119837" y="3141163"/>
              <a:ext cx="1" cy="53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3" idx="2"/>
              <a:endCxn id="44" idx="0"/>
            </p:cNvCxnSpPr>
            <p:nvPr/>
          </p:nvCxnSpPr>
          <p:spPr>
            <a:xfrm flipH="1">
              <a:off x="7119837" y="4037870"/>
              <a:ext cx="1" cy="541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2" idx="0"/>
            </p:cNvCxnSpPr>
            <p:nvPr/>
          </p:nvCxnSpPr>
          <p:spPr>
            <a:xfrm flipH="1">
              <a:off x="7119837" y="2528043"/>
              <a:ext cx="1123" cy="247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2"/>
            </p:cNvCxnSpPr>
            <p:nvPr/>
          </p:nvCxnSpPr>
          <p:spPr>
            <a:xfrm>
              <a:off x="7119837" y="4945062"/>
              <a:ext cx="4314" cy="254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8963706" y="6166607"/>
            <a:ext cx="3473184" cy="830997"/>
          </a:xfrm>
          <a:prstGeom prst="rect">
            <a:avLst/>
          </a:prstGeom>
          <a:solidFill>
            <a:schemeClr val="bg1">
              <a:lumMod val="75000"/>
            </a:schemeClr>
          </a:solidFill>
        </p:spPr>
        <p:txBody>
          <a:bodyPr wrap="square">
            <a:spAutoFit/>
          </a:bodyPr>
          <a:lstStyle/>
          <a:p>
            <a:pPr marL="457200" marR="0" lvl="0" indent="-457200" defTabSz="91423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ysClr val="windowText" lastClr="000000"/>
                </a:solidFill>
                <a:effectLst/>
                <a:uLnTx/>
                <a:uFillTx/>
              </a:rPr>
              <a:t>The JM copies the Job Resources are copied to each container to run a vertex. </a:t>
            </a:r>
          </a:p>
          <a:p>
            <a:pPr marL="457200" marR="0" lvl="0" indent="-457200" defTabSz="91423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ysClr val="windowText" lastClr="000000"/>
                </a:solidFill>
                <a:effectLst/>
                <a:uLnTx/>
                <a:uFillTx/>
              </a:rPr>
              <a:t>All vertexes have access to all the job resources</a:t>
            </a:r>
          </a:p>
        </p:txBody>
      </p:sp>
      <p:grpSp>
        <p:nvGrpSpPr>
          <p:cNvPr id="4" name="Group 3"/>
          <p:cNvGrpSpPr/>
          <p:nvPr/>
        </p:nvGrpSpPr>
        <p:grpSpPr>
          <a:xfrm>
            <a:off x="8252569" y="2127942"/>
            <a:ext cx="809164" cy="1705675"/>
            <a:chOff x="7406944" y="2125677"/>
            <a:chExt cx="1234678" cy="1705675"/>
          </a:xfrm>
        </p:grpSpPr>
        <p:cxnSp>
          <p:nvCxnSpPr>
            <p:cNvPr id="25" name="Straight Arrow Connector 24"/>
            <p:cNvCxnSpPr/>
            <p:nvPr/>
          </p:nvCxnSpPr>
          <p:spPr>
            <a:xfrm>
              <a:off x="7406944" y="2125677"/>
              <a:ext cx="12346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406944" y="2338886"/>
              <a:ext cx="12346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406944" y="2552095"/>
              <a:ext cx="12346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406944" y="2765304"/>
              <a:ext cx="12346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406944" y="2978513"/>
              <a:ext cx="12346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406944" y="3191722"/>
              <a:ext cx="12346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406944" y="3404931"/>
              <a:ext cx="12346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406944" y="3618140"/>
              <a:ext cx="12346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7406944" y="3831352"/>
              <a:ext cx="123467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600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Execution with Requested Parallelism</a:t>
            </a:r>
          </a:p>
        </p:txBody>
      </p:sp>
      <p:cxnSp>
        <p:nvCxnSpPr>
          <p:cNvPr id="4" name="Straight Connector 3"/>
          <p:cNvCxnSpPr/>
          <p:nvPr/>
        </p:nvCxnSpPr>
        <p:spPr>
          <a:xfrm>
            <a:off x="4008437" y="1897062"/>
            <a:ext cx="0" cy="32766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03531" y="1712580"/>
            <a:ext cx="2737184" cy="64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Requested Parallelism =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Only 1 container can be used at a time</a:t>
            </a:r>
          </a:p>
        </p:txBody>
      </p:sp>
      <p:sp>
        <p:nvSpPr>
          <p:cNvPr id="262" name="Rectangle 261"/>
          <p:cNvSpPr/>
          <p:nvPr/>
        </p:nvSpPr>
        <p:spPr>
          <a:xfrm>
            <a:off x="4583715" y="1712580"/>
            <a:ext cx="2743200" cy="64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Requested Parallelism =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Up to 4 containers can be used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1"/>
              </a:solidFill>
              <a:effectLst/>
              <a:uLnTx/>
              <a:uFillTx/>
              <a:latin typeface="+mj-lt"/>
            </a:endParaRPr>
          </a:p>
        </p:txBody>
      </p:sp>
      <p:sp>
        <p:nvSpPr>
          <p:cNvPr id="148" name="Rectangle 44"/>
          <p:cNvSpPr>
            <a:spLocks noChangeArrowheads="1"/>
          </p:cNvSpPr>
          <p:nvPr/>
        </p:nvSpPr>
        <p:spPr bwMode="auto">
          <a:xfrm>
            <a:off x="655637" y="3326593"/>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49" name="Rectangle 44"/>
          <p:cNvSpPr>
            <a:spLocks noChangeArrowheads="1"/>
          </p:cNvSpPr>
          <p:nvPr/>
        </p:nvSpPr>
        <p:spPr bwMode="auto">
          <a:xfrm>
            <a:off x="1445545" y="3906001"/>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1" name="Rectangle 44"/>
          <p:cNvSpPr>
            <a:spLocks noChangeArrowheads="1"/>
          </p:cNvSpPr>
          <p:nvPr/>
        </p:nvSpPr>
        <p:spPr bwMode="auto">
          <a:xfrm>
            <a:off x="1728737" y="4503102"/>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2" name="Rectangle 36"/>
          <p:cNvSpPr>
            <a:spLocks noChangeArrowheads="1"/>
          </p:cNvSpPr>
          <p:nvPr/>
        </p:nvSpPr>
        <p:spPr bwMode="auto">
          <a:xfrm>
            <a:off x="1795793" y="340671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3" name="Rectangle 41"/>
          <p:cNvSpPr>
            <a:spLocks noChangeArrowheads="1"/>
          </p:cNvSpPr>
          <p:nvPr/>
        </p:nvSpPr>
        <p:spPr bwMode="auto">
          <a:xfrm>
            <a:off x="1529158" y="3406715"/>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4" name="Rectangle 42"/>
          <p:cNvSpPr>
            <a:spLocks noChangeArrowheads="1"/>
          </p:cNvSpPr>
          <p:nvPr/>
        </p:nvSpPr>
        <p:spPr bwMode="auto">
          <a:xfrm>
            <a:off x="1262523"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5" name="Rectangle 43"/>
          <p:cNvSpPr>
            <a:spLocks noChangeArrowheads="1"/>
          </p:cNvSpPr>
          <p:nvPr/>
        </p:nvSpPr>
        <p:spPr bwMode="auto">
          <a:xfrm>
            <a:off x="995888"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6" name="Rectangle 44"/>
          <p:cNvSpPr>
            <a:spLocks noChangeArrowheads="1"/>
          </p:cNvSpPr>
          <p:nvPr/>
        </p:nvSpPr>
        <p:spPr bwMode="auto">
          <a:xfrm>
            <a:off x="729253"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7" name="Rectangle 41"/>
          <p:cNvSpPr>
            <a:spLocks noChangeArrowheads="1"/>
          </p:cNvSpPr>
          <p:nvPr/>
        </p:nvSpPr>
        <p:spPr bwMode="auto">
          <a:xfrm>
            <a:off x="2862333" y="340671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8" name="Rectangle 42"/>
          <p:cNvSpPr>
            <a:spLocks noChangeArrowheads="1"/>
          </p:cNvSpPr>
          <p:nvPr/>
        </p:nvSpPr>
        <p:spPr bwMode="auto">
          <a:xfrm>
            <a:off x="2595698" y="340671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9" name="Rectangle 43"/>
          <p:cNvSpPr>
            <a:spLocks noChangeArrowheads="1"/>
          </p:cNvSpPr>
          <p:nvPr/>
        </p:nvSpPr>
        <p:spPr bwMode="auto">
          <a:xfrm>
            <a:off x="2329063" y="340671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0" name="Rectangle 44"/>
          <p:cNvSpPr>
            <a:spLocks noChangeArrowheads="1"/>
          </p:cNvSpPr>
          <p:nvPr/>
        </p:nvSpPr>
        <p:spPr bwMode="auto">
          <a:xfrm>
            <a:off x="2062428" y="340671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1" name="Rectangle 44"/>
          <p:cNvSpPr>
            <a:spLocks noChangeArrowheads="1"/>
          </p:cNvSpPr>
          <p:nvPr/>
        </p:nvSpPr>
        <p:spPr bwMode="auto">
          <a:xfrm>
            <a:off x="3128969" y="340671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272" name="Group 271"/>
          <p:cNvGrpSpPr/>
          <p:nvPr/>
        </p:nvGrpSpPr>
        <p:grpSpPr>
          <a:xfrm>
            <a:off x="1535845" y="3997441"/>
            <a:ext cx="982785" cy="182880"/>
            <a:chOff x="6232630" y="5402262"/>
            <a:chExt cx="982785" cy="182880"/>
          </a:xfrm>
        </p:grpSpPr>
        <p:sp>
          <p:nvSpPr>
            <p:cNvPr id="273"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4"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5" name="Rectangle 43"/>
            <p:cNvSpPr>
              <a:spLocks noChangeArrowheads="1"/>
            </p:cNvSpPr>
            <p:nvPr/>
          </p:nvSpPr>
          <p:spPr bwMode="auto">
            <a:xfrm>
              <a:off x="649926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6"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grpSp>
        <p:nvGrpSpPr>
          <p:cNvPr id="277" name="Group 276"/>
          <p:cNvGrpSpPr/>
          <p:nvPr/>
        </p:nvGrpSpPr>
        <p:grpSpPr>
          <a:xfrm>
            <a:off x="1802479" y="4594542"/>
            <a:ext cx="449516" cy="182880"/>
            <a:chOff x="8365710" y="5402262"/>
            <a:chExt cx="449516" cy="182880"/>
          </a:xfrm>
        </p:grpSpPr>
        <p:sp>
          <p:nvSpPr>
            <p:cNvPr id="278" name="Rectangle 41"/>
            <p:cNvSpPr>
              <a:spLocks noChangeArrowheads="1"/>
            </p:cNvSpPr>
            <p:nvPr/>
          </p:nvSpPr>
          <p:spPr bwMode="auto">
            <a:xfrm>
              <a:off x="836571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9"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cxnSp>
        <p:nvCxnSpPr>
          <p:cNvPr id="280" name="Straight Arrow Connector 279"/>
          <p:cNvCxnSpPr>
            <a:stCxn id="148" idx="2"/>
            <a:endCxn id="149" idx="0"/>
          </p:cNvCxnSpPr>
          <p:nvPr/>
        </p:nvCxnSpPr>
        <p:spPr>
          <a:xfrm>
            <a:off x="2027237" y="3692353"/>
            <a:ext cx="1" cy="213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stCxn id="149" idx="2"/>
            <a:endCxn id="151" idx="0"/>
          </p:cNvCxnSpPr>
          <p:nvPr/>
        </p:nvCxnSpPr>
        <p:spPr>
          <a:xfrm flipH="1">
            <a:off x="2027237" y="4271761"/>
            <a:ext cx="1" cy="231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1" name="Rectangle 44"/>
          <p:cNvSpPr>
            <a:spLocks noChangeArrowheads="1"/>
          </p:cNvSpPr>
          <p:nvPr/>
        </p:nvSpPr>
        <p:spPr bwMode="auto">
          <a:xfrm>
            <a:off x="4541837" y="3326593"/>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2" name="Rectangle 44"/>
          <p:cNvSpPr>
            <a:spLocks noChangeArrowheads="1"/>
          </p:cNvSpPr>
          <p:nvPr/>
        </p:nvSpPr>
        <p:spPr bwMode="auto">
          <a:xfrm>
            <a:off x="5331745" y="3906001"/>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3" name="Rectangle 44"/>
          <p:cNvSpPr>
            <a:spLocks noChangeArrowheads="1"/>
          </p:cNvSpPr>
          <p:nvPr/>
        </p:nvSpPr>
        <p:spPr bwMode="auto">
          <a:xfrm>
            <a:off x="5614937" y="4503102"/>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4" name="Rectangle 36"/>
          <p:cNvSpPr>
            <a:spLocks noChangeArrowheads="1"/>
          </p:cNvSpPr>
          <p:nvPr/>
        </p:nvSpPr>
        <p:spPr bwMode="auto">
          <a:xfrm>
            <a:off x="5681993" y="3406715"/>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5" name="Rectangle 41"/>
          <p:cNvSpPr>
            <a:spLocks noChangeArrowheads="1"/>
          </p:cNvSpPr>
          <p:nvPr/>
        </p:nvSpPr>
        <p:spPr bwMode="auto">
          <a:xfrm>
            <a:off x="5415358" y="3406715"/>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6" name="Rectangle 42"/>
          <p:cNvSpPr>
            <a:spLocks noChangeArrowheads="1"/>
          </p:cNvSpPr>
          <p:nvPr/>
        </p:nvSpPr>
        <p:spPr bwMode="auto">
          <a:xfrm>
            <a:off x="5148723"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7" name="Rectangle 43"/>
          <p:cNvSpPr>
            <a:spLocks noChangeArrowheads="1"/>
          </p:cNvSpPr>
          <p:nvPr/>
        </p:nvSpPr>
        <p:spPr bwMode="auto">
          <a:xfrm>
            <a:off x="4882088"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8" name="Rectangle 44"/>
          <p:cNvSpPr>
            <a:spLocks noChangeArrowheads="1"/>
          </p:cNvSpPr>
          <p:nvPr/>
        </p:nvSpPr>
        <p:spPr bwMode="auto">
          <a:xfrm>
            <a:off x="4615453"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29" name="Rectangle 41"/>
          <p:cNvSpPr>
            <a:spLocks noChangeArrowheads="1"/>
          </p:cNvSpPr>
          <p:nvPr/>
        </p:nvSpPr>
        <p:spPr bwMode="auto">
          <a:xfrm>
            <a:off x="6748533" y="340671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30" name="Rectangle 42"/>
          <p:cNvSpPr>
            <a:spLocks noChangeArrowheads="1"/>
          </p:cNvSpPr>
          <p:nvPr/>
        </p:nvSpPr>
        <p:spPr bwMode="auto">
          <a:xfrm>
            <a:off x="6481898" y="340671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31" name="Rectangle 43"/>
          <p:cNvSpPr>
            <a:spLocks noChangeArrowheads="1"/>
          </p:cNvSpPr>
          <p:nvPr/>
        </p:nvSpPr>
        <p:spPr bwMode="auto">
          <a:xfrm>
            <a:off x="6215263" y="3406715"/>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32" name="Rectangle 44"/>
          <p:cNvSpPr>
            <a:spLocks noChangeArrowheads="1"/>
          </p:cNvSpPr>
          <p:nvPr/>
        </p:nvSpPr>
        <p:spPr bwMode="auto">
          <a:xfrm>
            <a:off x="5948628" y="3406715"/>
            <a:ext cx="182880" cy="184709"/>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33" name="Rectangle 44"/>
          <p:cNvSpPr>
            <a:spLocks noChangeArrowheads="1"/>
          </p:cNvSpPr>
          <p:nvPr/>
        </p:nvSpPr>
        <p:spPr bwMode="auto">
          <a:xfrm>
            <a:off x="7015169" y="3406715"/>
            <a:ext cx="182880" cy="184709"/>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334" name="Group 333"/>
          <p:cNvGrpSpPr/>
          <p:nvPr/>
        </p:nvGrpSpPr>
        <p:grpSpPr>
          <a:xfrm>
            <a:off x="5422045" y="3997441"/>
            <a:ext cx="982785" cy="182880"/>
            <a:chOff x="6232630" y="5402262"/>
            <a:chExt cx="982785" cy="182880"/>
          </a:xfrm>
        </p:grpSpPr>
        <p:sp>
          <p:nvSpPr>
            <p:cNvPr id="342" name="Rectangle 41"/>
            <p:cNvSpPr>
              <a:spLocks noChangeArrowheads="1"/>
            </p:cNvSpPr>
            <p:nvPr/>
          </p:nvSpPr>
          <p:spPr bwMode="auto">
            <a:xfrm>
              <a:off x="703253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43" name="Rectangle 42"/>
            <p:cNvSpPr>
              <a:spLocks noChangeArrowheads="1"/>
            </p:cNvSpPr>
            <p:nvPr/>
          </p:nvSpPr>
          <p:spPr bwMode="auto">
            <a:xfrm>
              <a:off x="676590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44" name="Rectangle 43"/>
            <p:cNvSpPr>
              <a:spLocks noChangeArrowheads="1"/>
            </p:cNvSpPr>
            <p:nvPr/>
          </p:nvSpPr>
          <p:spPr bwMode="auto">
            <a:xfrm>
              <a:off x="6499265"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45" name="Rectangle 44"/>
            <p:cNvSpPr>
              <a:spLocks noChangeArrowheads="1"/>
            </p:cNvSpPr>
            <p:nvPr/>
          </p:nvSpPr>
          <p:spPr bwMode="auto">
            <a:xfrm>
              <a:off x="623263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grpSp>
        <p:nvGrpSpPr>
          <p:cNvPr id="335" name="Group 334"/>
          <p:cNvGrpSpPr/>
          <p:nvPr/>
        </p:nvGrpSpPr>
        <p:grpSpPr>
          <a:xfrm>
            <a:off x="5688679" y="4594542"/>
            <a:ext cx="449516" cy="182880"/>
            <a:chOff x="8365710" y="5402262"/>
            <a:chExt cx="449516" cy="182880"/>
          </a:xfrm>
        </p:grpSpPr>
        <p:sp>
          <p:nvSpPr>
            <p:cNvPr id="340" name="Rectangle 41"/>
            <p:cNvSpPr>
              <a:spLocks noChangeArrowheads="1"/>
            </p:cNvSpPr>
            <p:nvPr/>
          </p:nvSpPr>
          <p:spPr bwMode="auto">
            <a:xfrm>
              <a:off x="8365710"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41" name="Rectangle 44"/>
            <p:cNvSpPr>
              <a:spLocks noChangeArrowheads="1"/>
            </p:cNvSpPr>
            <p:nvPr/>
          </p:nvSpPr>
          <p:spPr bwMode="auto">
            <a:xfrm>
              <a:off x="8632346" y="5402262"/>
              <a:ext cx="182880" cy="182880"/>
            </a:xfrm>
            <a:prstGeom prst="rect">
              <a:avLst/>
            </a:prstGeom>
            <a:solidFill>
              <a:schemeClr val="bg1"/>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cxnSp>
        <p:nvCxnSpPr>
          <p:cNvPr id="336" name="Straight Arrow Connector 335"/>
          <p:cNvCxnSpPr>
            <a:stCxn id="321" idx="2"/>
            <a:endCxn id="322" idx="0"/>
          </p:cNvCxnSpPr>
          <p:nvPr/>
        </p:nvCxnSpPr>
        <p:spPr>
          <a:xfrm>
            <a:off x="5913437" y="3692353"/>
            <a:ext cx="1" cy="213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p:cNvCxnSpPr>
            <a:stCxn id="322" idx="2"/>
            <a:endCxn id="323" idx="0"/>
          </p:cNvCxnSpPr>
          <p:nvPr/>
        </p:nvCxnSpPr>
        <p:spPr>
          <a:xfrm flipH="1">
            <a:off x="5913437" y="4271761"/>
            <a:ext cx="1" cy="231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7818437" y="1897062"/>
            <a:ext cx="0" cy="327660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7" name="Rectangle 346"/>
          <p:cNvSpPr/>
          <p:nvPr/>
        </p:nvSpPr>
        <p:spPr>
          <a:xfrm>
            <a:off x="8320461" y="1712580"/>
            <a:ext cx="2743200" cy="64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Requested Parallelism =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mj-lt"/>
              </a:rPr>
              <a:t>Up to 4 containers can be used. Notice that the last stage can only use 2 containers at a time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1"/>
              </a:solidFill>
              <a:effectLst/>
              <a:uLnTx/>
              <a:uFillTx/>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tx1"/>
              </a:solidFill>
              <a:effectLst/>
              <a:uLnTx/>
              <a:uFillTx/>
              <a:latin typeface="+mj-lt"/>
            </a:endParaRPr>
          </a:p>
        </p:txBody>
      </p:sp>
      <p:sp>
        <p:nvSpPr>
          <p:cNvPr id="350" name="Rectangle 44"/>
          <p:cNvSpPr>
            <a:spLocks noChangeArrowheads="1"/>
          </p:cNvSpPr>
          <p:nvPr/>
        </p:nvSpPr>
        <p:spPr bwMode="auto">
          <a:xfrm>
            <a:off x="8320461" y="3326593"/>
            <a:ext cx="27432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1" name="Rectangle 44"/>
          <p:cNvSpPr>
            <a:spLocks noChangeArrowheads="1"/>
          </p:cNvSpPr>
          <p:nvPr/>
        </p:nvSpPr>
        <p:spPr bwMode="auto">
          <a:xfrm>
            <a:off x="9110369" y="3906001"/>
            <a:ext cx="1163385"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2" name="Rectangle 44"/>
          <p:cNvSpPr>
            <a:spLocks noChangeArrowheads="1"/>
          </p:cNvSpPr>
          <p:nvPr/>
        </p:nvSpPr>
        <p:spPr bwMode="auto">
          <a:xfrm>
            <a:off x="9393561" y="4503102"/>
            <a:ext cx="597000" cy="365760"/>
          </a:xfrm>
          <a:prstGeom prst="rect">
            <a:avLst/>
          </a:prstGeom>
          <a:solidFill>
            <a:schemeClr val="bg1">
              <a:lumMod val="75000"/>
            </a:schemeClr>
          </a:solidFill>
          <a:ln w="12700">
            <a:no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3" name="Rectangle 36"/>
          <p:cNvSpPr>
            <a:spLocks noChangeArrowheads="1"/>
          </p:cNvSpPr>
          <p:nvPr/>
        </p:nvSpPr>
        <p:spPr bwMode="auto">
          <a:xfrm>
            <a:off x="9460617"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4" name="Rectangle 41"/>
          <p:cNvSpPr>
            <a:spLocks noChangeArrowheads="1"/>
          </p:cNvSpPr>
          <p:nvPr/>
        </p:nvSpPr>
        <p:spPr bwMode="auto">
          <a:xfrm>
            <a:off x="9193982"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5" name="Rectangle 42"/>
          <p:cNvSpPr>
            <a:spLocks noChangeArrowheads="1"/>
          </p:cNvSpPr>
          <p:nvPr/>
        </p:nvSpPr>
        <p:spPr bwMode="auto">
          <a:xfrm>
            <a:off x="8927347"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6" name="Rectangle 43"/>
          <p:cNvSpPr>
            <a:spLocks noChangeArrowheads="1"/>
          </p:cNvSpPr>
          <p:nvPr/>
        </p:nvSpPr>
        <p:spPr bwMode="auto">
          <a:xfrm>
            <a:off x="8660712"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7" name="Rectangle 44"/>
          <p:cNvSpPr>
            <a:spLocks noChangeArrowheads="1"/>
          </p:cNvSpPr>
          <p:nvPr/>
        </p:nvSpPr>
        <p:spPr bwMode="auto">
          <a:xfrm>
            <a:off x="8394077"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8" name="Rectangle 41"/>
          <p:cNvSpPr>
            <a:spLocks noChangeArrowheads="1"/>
          </p:cNvSpPr>
          <p:nvPr/>
        </p:nvSpPr>
        <p:spPr bwMode="auto">
          <a:xfrm>
            <a:off x="10527157"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59" name="Rectangle 42"/>
          <p:cNvSpPr>
            <a:spLocks noChangeArrowheads="1"/>
          </p:cNvSpPr>
          <p:nvPr/>
        </p:nvSpPr>
        <p:spPr bwMode="auto">
          <a:xfrm>
            <a:off x="10260522"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60" name="Rectangle 43"/>
          <p:cNvSpPr>
            <a:spLocks noChangeArrowheads="1"/>
          </p:cNvSpPr>
          <p:nvPr/>
        </p:nvSpPr>
        <p:spPr bwMode="auto">
          <a:xfrm>
            <a:off x="9993887"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61" name="Rectangle 44"/>
          <p:cNvSpPr>
            <a:spLocks noChangeArrowheads="1"/>
          </p:cNvSpPr>
          <p:nvPr/>
        </p:nvSpPr>
        <p:spPr bwMode="auto">
          <a:xfrm>
            <a:off x="9727252"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62" name="Rectangle 44"/>
          <p:cNvSpPr>
            <a:spLocks noChangeArrowheads="1"/>
          </p:cNvSpPr>
          <p:nvPr/>
        </p:nvSpPr>
        <p:spPr bwMode="auto">
          <a:xfrm>
            <a:off x="10793793" y="3406715"/>
            <a:ext cx="182880" cy="184709"/>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363" name="Group 362"/>
          <p:cNvGrpSpPr/>
          <p:nvPr/>
        </p:nvGrpSpPr>
        <p:grpSpPr>
          <a:xfrm>
            <a:off x="9200669" y="3997441"/>
            <a:ext cx="982785" cy="182880"/>
            <a:chOff x="6232630" y="5402262"/>
            <a:chExt cx="982785" cy="182880"/>
          </a:xfrm>
        </p:grpSpPr>
        <p:sp>
          <p:nvSpPr>
            <p:cNvPr id="371" name="Rectangle 41"/>
            <p:cNvSpPr>
              <a:spLocks noChangeArrowheads="1"/>
            </p:cNvSpPr>
            <p:nvPr/>
          </p:nvSpPr>
          <p:spPr bwMode="auto">
            <a:xfrm>
              <a:off x="7032535" y="5402262"/>
              <a:ext cx="182880" cy="18288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72" name="Rectangle 42"/>
            <p:cNvSpPr>
              <a:spLocks noChangeArrowheads="1"/>
            </p:cNvSpPr>
            <p:nvPr/>
          </p:nvSpPr>
          <p:spPr bwMode="auto">
            <a:xfrm>
              <a:off x="6765900" y="5402262"/>
              <a:ext cx="182880" cy="18288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73" name="Rectangle 43"/>
            <p:cNvSpPr>
              <a:spLocks noChangeArrowheads="1"/>
            </p:cNvSpPr>
            <p:nvPr/>
          </p:nvSpPr>
          <p:spPr bwMode="auto">
            <a:xfrm>
              <a:off x="6499265" y="5402262"/>
              <a:ext cx="182880" cy="18288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74" name="Rectangle 44"/>
            <p:cNvSpPr>
              <a:spLocks noChangeArrowheads="1"/>
            </p:cNvSpPr>
            <p:nvPr/>
          </p:nvSpPr>
          <p:spPr bwMode="auto">
            <a:xfrm>
              <a:off x="6232630" y="5402262"/>
              <a:ext cx="182880" cy="182880"/>
            </a:xfrm>
            <a:prstGeom prst="rect">
              <a:avLst/>
            </a:prstGeom>
            <a:solidFill>
              <a:srgbClr val="92D05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grpSp>
        <p:nvGrpSpPr>
          <p:cNvPr id="364" name="Group 363"/>
          <p:cNvGrpSpPr/>
          <p:nvPr/>
        </p:nvGrpSpPr>
        <p:grpSpPr>
          <a:xfrm>
            <a:off x="9467303" y="4594542"/>
            <a:ext cx="449516" cy="182880"/>
            <a:chOff x="8365710" y="5402262"/>
            <a:chExt cx="449516" cy="182880"/>
          </a:xfrm>
        </p:grpSpPr>
        <p:sp>
          <p:nvSpPr>
            <p:cNvPr id="369" name="Rectangle 41"/>
            <p:cNvSpPr>
              <a:spLocks noChangeArrowheads="1"/>
            </p:cNvSpPr>
            <p:nvPr/>
          </p:nvSpPr>
          <p:spPr bwMode="auto">
            <a:xfrm>
              <a:off x="8365710" y="5402262"/>
              <a:ext cx="182880" cy="18288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70" name="Rectangle 44"/>
            <p:cNvSpPr>
              <a:spLocks noChangeArrowheads="1"/>
            </p:cNvSpPr>
            <p:nvPr/>
          </p:nvSpPr>
          <p:spPr bwMode="auto">
            <a:xfrm>
              <a:off x="8632346" y="5402262"/>
              <a:ext cx="182880" cy="182880"/>
            </a:xfrm>
            <a:prstGeom prst="rect">
              <a:avLst/>
            </a:prstGeom>
            <a:solidFill>
              <a:srgbClr val="00B0F0"/>
            </a:solidFill>
            <a:ln w="12700">
              <a:solidFill>
                <a:srgbClr val="000000"/>
              </a:solidFill>
              <a:miter lim="800000"/>
              <a:headEnd/>
              <a:tailEnd/>
            </a:ln>
          </p:spPr>
          <p:txBody>
            <a:bodyPr vert="horz" wrap="square" lIns="77717" tIns="38858" rIns="77717" bIns="38858" numCol="1" anchor="t" anchorCtr="0" compatLnSpc="1">
              <a:prstTxWarp prst="textNoShape">
                <a:avLst/>
              </a:prstTxWarp>
            </a:bodyPr>
            <a:lstStyle/>
            <a:p>
              <a:pPr marL="0" marR="0" lvl="0" indent="0" defTabSz="777149"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cxnSp>
        <p:nvCxnSpPr>
          <p:cNvPr id="365" name="Straight Arrow Connector 364"/>
          <p:cNvCxnSpPr>
            <a:stCxn id="350" idx="2"/>
            <a:endCxn id="351" idx="0"/>
          </p:cNvCxnSpPr>
          <p:nvPr/>
        </p:nvCxnSpPr>
        <p:spPr>
          <a:xfrm>
            <a:off x="9692061" y="3692353"/>
            <a:ext cx="1" cy="213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Straight Arrow Connector 365"/>
          <p:cNvCxnSpPr>
            <a:stCxn id="351" idx="2"/>
            <a:endCxn id="352" idx="0"/>
          </p:cNvCxnSpPr>
          <p:nvPr/>
        </p:nvCxnSpPr>
        <p:spPr>
          <a:xfrm flipH="1">
            <a:off x="9692061" y="4271761"/>
            <a:ext cx="1" cy="231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05023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Props1.xml><?xml version="1.0" encoding="utf-8"?>
<ds:datastoreItem xmlns:ds="http://schemas.openxmlformats.org/officeDocument/2006/customXml" ds:itemID="{68DEB682-C73B-4551-A46C-F397DF3C2C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c1680aa-5e06-422e-aab8-bad973cd1e4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15511</TotalTime>
  <Words>3625</Words>
  <Application>Microsoft Office PowerPoint</Application>
  <PresentationFormat>Custom</PresentationFormat>
  <Paragraphs>793</Paragraphs>
  <Slides>76</Slides>
  <Notes>65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Arial</vt:lpstr>
      <vt:lpstr>Calibri</vt:lpstr>
      <vt:lpstr>Consolas</vt:lpstr>
      <vt:lpstr>Segoe UI</vt:lpstr>
      <vt:lpstr>Segoe UI Light</vt:lpstr>
      <vt:lpstr>Segoe UI Semibold</vt:lpstr>
      <vt:lpstr>Wingdings</vt:lpstr>
      <vt:lpstr>1_Office Theme</vt:lpstr>
      <vt:lpstr>PowerPoint Presentation</vt:lpstr>
      <vt:lpstr>Prerequisites</vt:lpstr>
      <vt:lpstr>Agenda</vt:lpstr>
      <vt:lpstr>What you’ll get out of the session</vt:lpstr>
      <vt:lpstr>PowerPoint Presentation</vt:lpstr>
      <vt:lpstr>PowerPoint Presentation</vt:lpstr>
      <vt:lpstr>Plans, Algebras, Graphs, Vertexes, and Analytics Units</vt:lpstr>
      <vt:lpstr>Compilation &amp; Vertex Deployment</vt:lpstr>
      <vt:lpstr>Execution with Requested Parallelism</vt:lpstr>
      <vt:lpstr>Stage Details</vt:lpstr>
      <vt:lpstr>Relationships between vertexes</vt:lpstr>
      <vt:lpstr>Vertex Allocation</vt:lpstr>
      <vt:lpstr>PowerPoint Presentation</vt:lpstr>
      <vt:lpstr>Views of a U-SQL Job</vt:lpstr>
      <vt:lpstr>PowerPoint Presentation</vt:lpstr>
      <vt:lpstr>U-SQL Design View</vt:lpstr>
      <vt:lpstr>PowerPoint Presentation</vt:lpstr>
      <vt:lpstr>Errors can happen in these steps</vt:lpstr>
      <vt:lpstr>PowerPoint Presentation</vt:lpstr>
      <vt:lpstr>PowerShell: Get all Failed Jobs submitted by me</vt:lpstr>
      <vt:lpstr>PowerPoint Presentation</vt:lpstr>
      <vt:lpstr>Submission Failure</vt:lpstr>
      <vt:lpstr>Compilation Failures</vt:lpstr>
      <vt:lpstr>Compilation Time-Out</vt:lpstr>
      <vt:lpstr>The Correct Script</vt:lpstr>
      <vt:lpstr>File Does not Exist</vt:lpstr>
      <vt:lpstr>###  how to read a compile error</vt:lpstr>
      <vt:lpstr>Incorrect Syntax (multiple)</vt:lpstr>
      <vt:lpstr>PowerPoint Presentation</vt:lpstr>
      <vt:lpstr>Execution Failures</vt:lpstr>
      <vt:lpstr>PowerPoint Presentation</vt:lpstr>
      <vt:lpstr>Breakdown of User Errors during Execution</vt:lpstr>
      <vt:lpstr>The Correct Script</vt:lpstr>
      <vt:lpstr>Mismatch in Number of Columns (input has 7, we EXTRACT 6)</vt:lpstr>
      <vt:lpstr>PowerPoint Presentation</vt:lpstr>
      <vt:lpstr>Incorrect Column DataType </vt:lpstr>
      <vt:lpstr>PowerPoint Presentation</vt:lpstr>
      <vt:lpstr>Divide by Zero in Expression (Error is dependent on input data)</vt:lpstr>
      <vt:lpstr>PowerPoint Presentation</vt:lpstr>
      <vt:lpstr>PowerPoint Presentation</vt:lpstr>
      <vt:lpstr>Experience Overview</vt:lpstr>
      <vt:lpstr>Local Vertex</vt:lpstr>
      <vt:lpstr>Local Vertex Debug Scenarios for Custom Code</vt:lpstr>
      <vt:lpstr>Preparing VS for Local Vertex Debug</vt:lpstr>
      <vt:lpstr>PowerPoint Presentation</vt:lpstr>
      <vt:lpstr>PowerPoint Presentation</vt:lpstr>
      <vt:lpstr>Job Execution Failure Checklist</vt:lpstr>
      <vt:lpstr>PowerPoint Presentation</vt:lpstr>
      <vt:lpstr>Local Execution Summary</vt:lpstr>
      <vt:lpstr>Local Execution versus “Cluster” execution</vt:lpstr>
      <vt:lpstr>Local Execution SDK</vt:lpstr>
      <vt:lpstr>PowerPoint Presentation</vt:lpstr>
      <vt:lpstr>PowerPoint Presentation</vt:lpstr>
      <vt:lpstr>PowerPoint Presentation</vt:lpstr>
      <vt:lpstr>PowerPoint Presentation</vt:lpstr>
      <vt:lpstr>PowerPoint Presentation</vt:lpstr>
      <vt:lpstr>PowerPoint Presentation</vt:lpstr>
      <vt:lpstr>Job Performance Checklist</vt:lpstr>
      <vt:lpstr>Summary of optimization</vt:lpstr>
      <vt:lpstr>Learn U-SQL Leverage Native U-SQL Constructs first  Learn Query Execution Without this you will not be able to deal with performance issues  Understand your Data Volume, Distribution, Partitioning, Growth  UDOs are Evil  Can’t optimize UDOs like pure U-SQL code.   </vt:lpstr>
      <vt:lpstr>We’ve baked in several key diagnostics tools into Visual Studio  Always look at these if you are interested in Performance</vt:lpstr>
      <vt:lpstr>PowerPoint Presentation</vt:lpstr>
      <vt:lpstr>PowerPoint Presentation</vt:lpstr>
      <vt:lpstr>PowerPoint Presentation</vt:lpstr>
      <vt:lpstr>PowerPoint Presentation</vt:lpstr>
      <vt:lpstr>U-SQL Table Partitioning &amp; Distribution</vt:lpstr>
      <vt:lpstr>PowerPoint Presentation</vt:lpstr>
      <vt:lpstr>PowerPoint Presentation</vt:lpstr>
      <vt:lpstr>PowerPoint Presentation</vt:lpstr>
      <vt:lpstr>Picking Partition Keys &amp; Distributions</vt:lpstr>
      <vt:lpstr>PowerPoint Presentation</vt:lpstr>
      <vt:lpstr>Summary</vt:lpstr>
      <vt:lpstr>Ladder of UDO pain</vt:lpstr>
      <vt:lpstr>PowerPoint Presentation</vt:lpstr>
      <vt:lpstr>What’s coming</vt:lpstr>
      <vt:lpstr>PowerPoint Presentation</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521</cp:revision>
  <dcterms:created xsi:type="dcterms:W3CDTF">2015-12-21T19:38:12Z</dcterms:created>
  <dcterms:modified xsi:type="dcterms:W3CDTF">2017-02-09T20:09:13Z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