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 id="2147484449" r:id="rId5"/>
  </p:sldMasterIdLst>
  <p:notesMasterIdLst>
    <p:notesMasterId r:id="rId16"/>
  </p:notesMasterIdLst>
  <p:handoutMasterIdLst>
    <p:handoutMasterId r:id="rId17"/>
  </p:handoutMasterIdLst>
  <p:sldIdLst>
    <p:sldId id="1525" r:id="rId6"/>
    <p:sldId id="1832" r:id="rId7"/>
    <p:sldId id="1834" r:id="rId8"/>
    <p:sldId id="1835" r:id="rId9"/>
    <p:sldId id="1837" r:id="rId10"/>
    <p:sldId id="1838" r:id="rId11"/>
    <p:sldId id="1839" r:id="rId12"/>
    <p:sldId id="1840" r:id="rId13"/>
    <p:sldId id="1841" r:id="rId14"/>
    <p:sldId id="1836"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44AD"/>
    <a:srgbClr val="9C59B7"/>
    <a:srgbClr val="35223A"/>
    <a:srgbClr val="56385E"/>
    <a:srgbClr val="6C4676"/>
    <a:srgbClr val="2A8FB8"/>
    <a:srgbClr val="164B60"/>
    <a:srgbClr val="37A5D1"/>
    <a:srgbClr val="59B4D9"/>
    <a:srgbClr val="004F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76" d="100"/>
          <a:sy n="76" d="100"/>
        </p:scale>
        <p:origin x="653" y="58"/>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1/31/2017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1/31/2017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b="1" dirty="0">
                <a:solidFill>
                  <a:schemeClr val="tx1">
                    <a:lumMod val="65000"/>
                    <a:lumOff val="35000"/>
                  </a:schemeClr>
                </a:solidFill>
                <a:cs typeface="Segoe UI" panose="020B0502040204020203" pitchFamily="34" charset="0"/>
              </a:rPr>
              <a:t>DATA SOURCE:  </a:t>
            </a:r>
            <a:r>
              <a:rPr lang="en-US" dirty="0">
                <a:solidFill>
                  <a:schemeClr val="tx1">
                    <a:lumMod val="65000"/>
                    <a:lumOff val="35000"/>
                  </a:schemeClr>
                </a:solidFill>
                <a:cs typeface="Segoe UI" panose="020B0502040204020203" pitchFamily="34" charset="0"/>
              </a:rPr>
              <a:t>Represents a remote data source such as Azure SQL Database. Have to specify all the details (connection string, credentials, </a:t>
            </a:r>
            <a:r>
              <a:rPr lang="en-US" dirty="0" err="1">
                <a:solidFill>
                  <a:schemeClr val="tx1">
                    <a:lumMod val="65000"/>
                    <a:lumOff val="35000"/>
                  </a:schemeClr>
                </a:solidFill>
                <a:cs typeface="Segoe UI" panose="020B0502040204020203" pitchFamily="34" charset="0"/>
              </a:rPr>
              <a:t>etc</a:t>
            </a:r>
            <a:r>
              <a:rPr lang="en-US" dirty="0">
                <a:solidFill>
                  <a:schemeClr val="tx1">
                    <a:lumMod val="65000"/>
                    <a:lumOff val="35000"/>
                  </a:schemeClr>
                </a:solidFill>
                <a:cs typeface="Segoe UI" panose="020B0502040204020203" pitchFamily="34" charset="0"/>
              </a:rPr>
              <a:t>  required to connect to and issues queries.   </a:t>
            </a:r>
          </a:p>
          <a:p>
            <a:r>
              <a:rPr lang="en-US" b="1" dirty="0">
                <a:solidFill>
                  <a:schemeClr val="tx1">
                    <a:lumMod val="65000"/>
                    <a:lumOff val="35000"/>
                  </a:schemeClr>
                </a:solidFill>
                <a:cs typeface="Segoe UI" panose="020B0502040204020203" pitchFamily="34" charset="0"/>
              </a:rPr>
              <a:t>EXTERNAL TABLE:  </a:t>
            </a:r>
            <a:r>
              <a:rPr lang="en-US" dirty="0">
                <a:solidFill>
                  <a:schemeClr val="tx1">
                    <a:lumMod val="65000"/>
                    <a:lumOff val="35000"/>
                  </a:schemeClr>
                </a:solidFill>
                <a:cs typeface="Segoe UI" panose="020B0502040204020203" pitchFamily="34" charset="0"/>
              </a:rPr>
              <a:t>A local table, with columns defined in C# types, that redirects queries issued against it to the remote table that it is based on. U-SQL automatically does the type conversion. External tables lets you impose a specific schema against the remote data, shielding you from remote schema changes. You can issue queries that ‘join’ external and local tables.</a:t>
            </a:r>
          </a:p>
          <a:p>
            <a:r>
              <a:rPr lang="en-US" b="1" dirty="0">
                <a:solidFill>
                  <a:schemeClr val="tx1">
                    <a:lumMod val="65000"/>
                    <a:lumOff val="35000"/>
                  </a:schemeClr>
                </a:solidFill>
                <a:cs typeface="Segoe UI" panose="020B0502040204020203" pitchFamily="34" charset="0"/>
              </a:rPr>
              <a:t>PASS THROUGH </a:t>
            </a:r>
            <a:r>
              <a:rPr lang="en-US" dirty="0">
                <a:solidFill>
                  <a:schemeClr val="tx1">
                    <a:lumMod val="65000"/>
                    <a:lumOff val="35000"/>
                  </a:schemeClr>
                </a:solidFill>
                <a:cs typeface="Segoe UI" panose="020B0502040204020203" pitchFamily="34" charset="0"/>
              </a:rPr>
              <a:t>queries: These queries are issued directly against the remote data source in the syntax of the remote data source (say T-SQL for Azure SQL database).</a:t>
            </a:r>
          </a:p>
          <a:p>
            <a:pPr>
              <a:spcBef>
                <a:spcPts val="400"/>
              </a:spcBef>
              <a:spcAft>
                <a:spcPts val="400"/>
              </a:spcAft>
            </a:pPr>
            <a:r>
              <a:rPr lang="en-US" b="1" dirty="0">
                <a:solidFill>
                  <a:schemeClr val="tx1">
                    <a:lumMod val="65000"/>
                    <a:lumOff val="35000"/>
                  </a:schemeClr>
                </a:solidFill>
                <a:cs typeface="Segoe UI" panose="020B0502040204020203" pitchFamily="34" charset="0"/>
              </a:rPr>
              <a:t>REMOTABLE_TYPES:  </a:t>
            </a:r>
            <a:r>
              <a:rPr lang="en-US" dirty="0">
                <a:solidFill>
                  <a:schemeClr val="tx1">
                    <a:lumMod val="65000"/>
                    <a:lumOff val="35000"/>
                  </a:schemeClr>
                </a:solidFill>
                <a:cs typeface="Segoe UI" panose="020B0502040204020203" pitchFamily="34" charset="0"/>
              </a:rPr>
              <a:t>For every external data source you have to specify the list of ‘</a:t>
            </a:r>
            <a:r>
              <a:rPr lang="en-US" dirty="0" err="1">
                <a:solidFill>
                  <a:schemeClr val="tx1">
                    <a:lumMod val="65000"/>
                    <a:lumOff val="35000"/>
                  </a:schemeClr>
                </a:solidFill>
                <a:cs typeface="Segoe UI" panose="020B0502040204020203" pitchFamily="34" charset="0"/>
              </a:rPr>
              <a:t>remoteable</a:t>
            </a:r>
            <a:r>
              <a:rPr lang="en-US" dirty="0">
                <a:solidFill>
                  <a:schemeClr val="tx1">
                    <a:lumMod val="65000"/>
                    <a:lumOff val="35000"/>
                  </a:schemeClr>
                </a:solidFill>
                <a:cs typeface="Segoe UI" panose="020B0502040204020203" pitchFamily="34" charset="0"/>
              </a:rPr>
              <a:t> types. This list constrains the types of queries that will be remoted. Ex: REMOTABLE_TYPES = (bool, byte, short, </a:t>
            </a:r>
            <a:r>
              <a:rPr lang="en-US" dirty="0" err="1">
                <a:solidFill>
                  <a:schemeClr val="tx1">
                    <a:lumMod val="65000"/>
                    <a:lumOff val="35000"/>
                  </a:schemeClr>
                </a:solidFill>
                <a:cs typeface="Segoe UI" panose="020B0502040204020203" pitchFamily="34" charset="0"/>
              </a:rPr>
              <a:t>ushort</a:t>
            </a:r>
            <a:r>
              <a:rPr lang="en-US" dirty="0">
                <a:solidFill>
                  <a:schemeClr val="tx1">
                    <a:lumMod val="65000"/>
                    <a:lumOff val="35000"/>
                  </a:schemeClr>
                </a:solidFill>
                <a:cs typeface="Segoe UI" panose="020B0502040204020203" pitchFamily="34" charset="0"/>
              </a:rPr>
              <a:t>, </a:t>
            </a:r>
            <a:r>
              <a:rPr lang="en-US" dirty="0" err="1">
                <a:solidFill>
                  <a:schemeClr val="tx1">
                    <a:lumMod val="65000"/>
                    <a:lumOff val="35000"/>
                  </a:schemeClr>
                </a:solidFill>
                <a:cs typeface="Segoe UI" panose="020B0502040204020203" pitchFamily="34" charset="0"/>
              </a:rPr>
              <a:t>int</a:t>
            </a:r>
            <a:r>
              <a:rPr lang="en-US" dirty="0">
                <a:solidFill>
                  <a:schemeClr val="tx1">
                    <a:lumMod val="65000"/>
                    <a:lumOff val="35000"/>
                  </a:schemeClr>
                </a:solidFill>
                <a:cs typeface="Segoe UI" panose="020B0502040204020203" pitchFamily="34" charset="0"/>
              </a:rPr>
              <a:t>, decimal);</a:t>
            </a:r>
          </a:p>
          <a:p>
            <a:pPr>
              <a:spcBef>
                <a:spcPts val="400"/>
              </a:spcBef>
              <a:spcAft>
                <a:spcPts val="400"/>
              </a:spcAft>
            </a:pPr>
            <a:r>
              <a:rPr lang="en-US" b="1" dirty="0">
                <a:solidFill>
                  <a:schemeClr val="tx1">
                    <a:lumMod val="65000"/>
                    <a:lumOff val="35000"/>
                  </a:schemeClr>
                </a:solidFill>
                <a:cs typeface="Segoe UI" panose="020B0502040204020203" pitchFamily="34" charset="0"/>
              </a:rPr>
              <a:t>LAZY METADATA LOADING: </a:t>
            </a:r>
            <a:r>
              <a:rPr lang="en-US" dirty="0">
                <a:solidFill>
                  <a:schemeClr val="tx1">
                    <a:lumMod val="65000"/>
                    <a:lumOff val="35000"/>
                  </a:schemeClr>
                </a:solidFill>
                <a:cs typeface="Segoe UI" panose="020B0502040204020203" pitchFamily="34" charset="0"/>
              </a:rPr>
              <a:t>Here the remote data schematized only when the query is actually issues to the remote data source. Your program must be able to deal with remote schema changes.</a:t>
            </a:r>
          </a:p>
          <a:p>
            <a:pPr>
              <a:spcBef>
                <a:spcPts val="400"/>
              </a:spcBef>
              <a:spcAft>
                <a:spcPts val="400"/>
              </a:spcAft>
            </a:pPr>
            <a:endParaRPr lang="en-US" dirty="0">
              <a:solidFill>
                <a:schemeClr val="tx1">
                  <a:lumMod val="65000"/>
                  <a:lumOff val="35000"/>
                </a:schemeClr>
              </a:solidFill>
              <a:cs typeface="Segoe UI" panose="020B0502040204020203" pitchFamily="34" charset="0"/>
            </a:endParaRPr>
          </a:p>
          <a:p>
            <a:endParaRPr lang="en-US" dirty="0">
              <a:solidFill>
                <a:schemeClr val="tx1">
                  <a:lumMod val="65000"/>
                  <a:lumOff val="35000"/>
                </a:schemeClr>
              </a:solidFill>
              <a:cs typeface="Segoe UI" panose="020B0502040204020203" pitchFamily="34" charset="0"/>
            </a:endParaRPr>
          </a:p>
          <a:p>
            <a:endParaRPr lang="en-US" dirty="0">
              <a:solidFill>
                <a:schemeClr val="tx1">
                  <a:lumMod val="65000"/>
                  <a:lumOff val="35000"/>
                </a:schemeClr>
              </a:solidFill>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D78EED3-F332-450A-A30D-601C0C0A993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530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1/31/2017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09" fontAlgn="base">
              <a:lnSpc>
                <a:spcPct val="90000"/>
              </a:lnSpc>
              <a:spcBef>
                <a:spcPct val="0"/>
              </a:spcBef>
              <a:spcAft>
                <a:spcPct val="0"/>
              </a:spcAft>
            </a:pPr>
            <a:endParaRPr lang="en-US" sz="2448" dirty="0" err="1">
              <a:solidFill>
                <a:schemeClr val="bg1"/>
              </a:solidFill>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98214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20"/>
            </a:lvl1pPr>
          </a:lstStyle>
          <a:p>
            <a:r>
              <a:rPr lang="en-US"/>
              <a:t>Click to edit Master title style</a:t>
            </a:r>
          </a:p>
        </p:txBody>
      </p:sp>
      <p:sp>
        <p:nvSpPr>
          <p:cNvPr id="3" name="Subtitle 2"/>
          <p:cNvSpPr>
            <a:spLocks noGrp="1"/>
          </p:cNvSpPr>
          <p:nvPr>
            <p:ph type="subTitle" idx="1"/>
          </p:nvPr>
        </p:nvSpPr>
        <p:spPr>
          <a:xfrm>
            <a:off x="1554560" y="3673747"/>
            <a:ext cx="9327356" cy="523733"/>
          </a:xfrm>
        </p:spPr>
        <p:txBody>
          <a:bodyPr/>
          <a:lstStyle>
            <a:lvl1pPr marL="0" indent="0" algn="ctr">
              <a:buNone/>
              <a:defRPr sz="2448"/>
            </a:lvl1pPr>
            <a:lvl2pPr marL="466299" indent="0" algn="ctr">
              <a:buNone/>
              <a:defRPr sz="2040"/>
            </a:lvl2pPr>
            <a:lvl3pPr marL="932596" indent="0" algn="ctr">
              <a:buNone/>
              <a:defRPr sz="1836"/>
            </a:lvl3pPr>
            <a:lvl4pPr marL="1398895" indent="0" algn="ctr">
              <a:buNone/>
              <a:defRPr sz="1632"/>
            </a:lvl4pPr>
            <a:lvl5pPr marL="1865193" indent="0" algn="ctr">
              <a:buNone/>
              <a:defRPr sz="1632"/>
            </a:lvl5pPr>
            <a:lvl6pPr marL="2331490" indent="0" algn="ctr">
              <a:buNone/>
              <a:defRPr sz="1632"/>
            </a:lvl6pPr>
            <a:lvl7pPr marL="2797788" indent="0" algn="ctr">
              <a:buNone/>
              <a:defRPr sz="1632"/>
            </a:lvl7pPr>
            <a:lvl8pPr marL="3264086" indent="0" algn="ctr">
              <a:buNone/>
              <a:defRPr sz="1632"/>
            </a:lvl8pPr>
            <a:lvl9pPr marL="3730385"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312EB35F-37BA-45E9-89AD-F919FB0528AE}"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D8750-C10C-4B36-9BB3-B81928EB582F}" type="slidenum">
              <a:rPr lang="en-US" smtClean="0"/>
              <a:t>‹#›</a:t>
            </a:fld>
            <a:endParaRPr lang="en-US"/>
          </a:p>
        </p:txBody>
      </p:sp>
    </p:spTree>
    <p:extLst>
      <p:ext uri="{BB962C8B-B14F-4D97-AF65-F5344CB8AC3E}">
        <p14:creationId xmlns:p14="http://schemas.microsoft.com/office/powerpoint/2010/main" val="9241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1/31/2017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451"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9"/>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4" y="1212854"/>
            <a:ext cx="11887197" cy="2092881"/>
          </a:xfrm>
          <a:prstGeom prst="rect">
            <a:avLst/>
          </a:prstGeom>
        </p:spPr>
        <p:txBody>
          <a:bodyPr vert="horz" wrap="square" lIns="146304" tIns="91440" rIns="146304" bIns="91440" rtlCol="0">
            <a:spAutoFit/>
          </a:bodyPr>
          <a:lstStyle/>
          <a:p>
            <a:pPr marL="342789" marR="0" lvl="0" indent="-34278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008" marR="0" lvl="1" indent="-241219" algn="l" defTabSz="932439"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8" y="2"/>
            <a:ext cx="952466" cy="5766966"/>
            <a:chOff x="12618967" y="-2"/>
            <a:chExt cx="952465" cy="5766967"/>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Blue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28319">
                          <a:srgbClr val="505050"/>
                        </a:gs>
                        <a:gs pos="79000">
                          <a:srgbClr val="505050"/>
                        </a:gs>
                      </a:gsLst>
                      <a:lin ang="5400000" scaled="0"/>
                    </a:gradFill>
                    <a:ea typeface="Segoe UI" pitchFamily="34" charset="0"/>
                    <a:cs typeface="Segoe UI" pitchFamily="34" charset="0"/>
                  </a:rPr>
                  <a:t>Cyan</a:t>
                </a:r>
              </a:p>
              <a:p>
                <a:pPr defTabSz="932168" fontAlgn="base">
                  <a:spcBef>
                    <a:spcPct val="0"/>
                  </a:spcBef>
                  <a:spcAft>
                    <a:spcPct val="0"/>
                  </a:spcAft>
                  <a:defRPr/>
                </a:pPr>
                <a:r>
                  <a:rPr lang="en-US" sz="500" kern="0" dirty="0">
                    <a:gradFill>
                      <a:gsLst>
                        <a:gs pos="28319">
                          <a:srgbClr val="505050"/>
                        </a:gs>
                        <a:gs pos="79000">
                          <a:srgbClr val="505050"/>
                        </a:gs>
                      </a:gsLst>
                      <a:lin ang="5400000" scaled="0"/>
                    </a:gradFill>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92035">
                          <a:srgbClr val="505050"/>
                        </a:gs>
                        <a:gs pos="27000">
                          <a:srgbClr val="505050"/>
                        </a:gs>
                      </a:gsLst>
                      <a:lin ang="5400000" scaled="0"/>
                    </a:gradFill>
                    <a:ea typeface="Segoe UI" pitchFamily="34" charset="0"/>
                    <a:cs typeface="Segoe UI" pitchFamily="34" charset="0"/>
                  </a:rPr>
                  <a:t>Light Gray</a:t>
                </a:r>
              </a:p>
              <a:p>
                <a:pPr defTabSz="932168" fontAlgn="base">
                  <a:spcBef>
                    <a:spcPct val="0"/>
                  </a:spcBef>
                  <a:spcAft>
                    <a:spcPct val="0"/>
                  </a:spcAft>
                  <a:defRPr/>
                </a:pPr>
                <a:r>
                  <a:rPr lang="en-US" sz="500" kern="0" dirty="0">
                    <a:gradFill>
                      <a:gsLst>
                        <a:gs pos="92035">
                          <a:srgbClr val="505050"/>
                        </a:gs>
                        <a:gs pos="27000">
                          <a:srgbClr val="505050"/>
                        </a:gs>
                      </a:gsLst>
                      <a:lin ang="5400000" scaled="0"/>
                    </a:gradFill>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Blue</a:t>
                </a:r>
              </a:p>
              <a:p>
                <a:pPr defTabSz="932168" fontAlgn="base">
                  <a:spcBef>
                    <a:spcPct val="0"/>
                  </a:spcBef>
                  <a:spcAft>
                    <a:spcPct val="0"/>
                  </a:spcAft>
                  <a:defRPr/>
                </a:pPr>
                <a:r>
                  <a:rPr lang="en-US" sz="500" kern="0" dirty="0">
                    <a:gradFill>
                      <a:gsLst>
                        <a:gs pos="0">
                          <a:srgbClr val="FFFFFF"/>
                        </a:gs>
                        <a:gs pos="100000">
                          <a:srgbClr val="FFFFFF"/>
                        </a:gs>
                      </a:gsLst>
                      <a:lin ang="5400000" scaled="0"/>
                    </a:gradFill>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Dark 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Gray</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dirty="0">
                    <a:gradFill>
                      <a:gsLst>
                        <a:gs pos="0">
                          <a:srgbClr val="FFFFFF"/>
                        </a:gs>
                        <a:gs pos="100000">
                          <a:srgbClr val="FFFFFF"/>
                        </a:gs>
                      </a:gsLst>
                      <a:lin ang="5400000" scaled="0"/>
                    </a:gradFill>
                    <a:ea typeface="Segoe UI" pitchFamily="34" charset="0"/>
                    <a:cs typeface="Segoe UI" pitchFamily="34" charset="0"/>
                  </a:rPr>
                  <a:t>Purple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Orange</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32168" fontAlgn="base">
                  <a:spcBef>
                    <a:spcPct val="0"/>
                  </a:spcBef>
                  <a:spcAft>
                    <a:spcPct val="0"/>
                  </a:spcAft>
                  <a:defRPr/>
                </a:pPr>
                <a:r>
                  <a:rPr lang="en-US" sz="500" b="1" kern="0" dirty="0">
                    <a:gradFill>
                      <a:gsLst>
                        <a:gs pos="0">
                          <a:srgbClr val="FFFFFF"/>
                        </a:gs>
                        <a:gs pos="100000">
                          <a:srgbClr val="FFFFFF"/>
                        </a:gs>
                      </a:gsLst>
                      <a:lin ang="5400000" scaled="0"/>
                    </a:gradFill>
                    <a:ea typeface="Segoe UI" pitchFamily="34" charset="0"/>
                    <a:cs typeface="Segoe UI" pitchFamily="34" charset="0"/>
                  </a:rPr>
                  <a:t>Green</a:t>
                </a:r>
              </a:p>
              <a:p>
                <a:pPr defTabSz="932168" fontAlgn="base">
                  <a:spcBef>
                    <a:spcPct val="0"/>
                  </a:spcBef>
                  <a:spcAft>
                    <a:spcPct val="0"/>
                  </a:spcAft>
                  <a:defRPr/>
                </a:pPr>
                <a:r>
                  <a:rPr lang="en-US" sz="500" kern="0" dirty="0">
                    <a:gradFill>
                      <a:gsLst>
                        <a:gs pos="2092">
                          <a:srgbClr val="F8F8F8"/>
                        </a:gs>
                        <a:gs pos="10042">
                          <a:srgbClr val="F8F8F8"/>
                        </a:gs>
                      </a:gsLst>
                      <a:lin ang="5400000" scaled="0"/>
                    </a:gradFill>
                    <a:ea typeface="Segoe UI" pitchFamily="34" charset="0"/>
                    <a:cs typeface="Segoe UI" pitchFamily="34" charset="0"/>
                  </a:rPr>
                  <a:t>R:16 G:124 B:16</a:t>
                </a:r>
              </a:p>
            </p:txBody>
          </p:sp>
        </p:grpSp>
        <p:sp>
          <p:nvSpPr>
            <p:cNvPr id="45" name="TextBox 44"/>
            <p:cNvSpPr txBox="1"/>
            <p:nvPr userDrawn="1"/>
          </p:nvSpPr>
          <p:spPr>
            <a:xfrm rot="5400000">
              <a:off x="12988034" y="260102"/>
              <a:ext cx="843501"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Main colors</a:t>
              </a:r>
            </a:p>
          </p:txBody>
        </p:sp>
        <p:sp>
          <p:nvSpPr>
            <p:cNvPr id="46" name="TextBox 45"/>
            <p:cNvSpPr txBox="1"/>
            <p:nvPr userDrawn="1"/>
          </p:nvSpPr>
          <p:spPr>
            <a:xfrm rot="5400000">
              <a:off x="11742071" y="4230517"/>
              <a:ext cx="2656496" cy="323294"/>
            </a:xfrm>
            <a:prstGeom prst="rect">
              <a:avLst/>
            </a:prstGeom>
            <a:noFill/>
          </p:spPr>
          <p:txBody>
            <a:bodyPr wrap="none" lIns="0" tIns="91440" rIns="182880" bIns="91440" rtlCol="0">
              <a:spAutoFit/>
            </a:bodyPr>
            <a:lstStyle/>
            <a:p>
              <a:pPr defTabSz="914102">
                <a:lnSpc>
                  <a:spcPct val="90000"/>
                </a:lnSpc>
                <a:spcAft>
                  <a:spcPts val="600"/>
                </a:spcAft>
                <a:defRPr/>
              </a:pPr>
              <a:r>
                <a:rPr lang="en-US" sz="1001" kern="0" dirty="0">
                  <a:gradFill>
                    <a:gsLst>
                      <a:gs pos="2917">
                        <a:srgbClr val="505050"/>
                      </a:gs>
                      <a:gs pos="30000">
                        <a:srgbClr val="505050"/>
                      </a:gs>
                    </a:gsLst>
                    <a:lin ang="5400000" scaled="0"/>
                  </a:gradFill>
                  <a:ea typeface="MS PGothic" panose="020B0600070205080204" pitchFamily="34" charset="-128"/>
                </a:rPr>
                <a:t>Secondary colors (use only when necessary)</a:t>
              </a:r>
            </a:p>
          </p:txBody>
        </p:sp>
      </p:grpSp>
    </p:spTree>
    <p:extLst>
      <p:ext uri="{BB962C8B-B14F-4D97-AF65-F5344CB8AC3E}">
        <p14:creationId xmlns:p14="http://schemas.microsoft.com/office/powerpoint/2010/main" val="3796327747"/>
      </p:ext>
    </p:extLst>
  </p:cSld>
  <p:clrMap bg1="dk1" tx1="lt1" bg2="dk2" tx2="lt2" accent1="accent1" accent2="accent2" accent3="accent3" accent4="accent4" accent5="accent5" accent6="accent6" hlink="hlink" folHlink="folHlink"/>
  <p:sldLayoutIdLst>
    <p:sldLayoutId id="2147484450" r:id="rId1"/>
  </p:sldLayoutIdLst>
  <p:transition>
    <p:fade/>
  </p:transition>
  <p:txStyles>
    <p:titleStyle>
      <a:lvl1pPr algn="l" defTabSz="932439"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89" marR="0" indent="-34278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3998" kern="1200" spc="0" baseline="0" dirty="0" smtClean="0">
          <a:gradFill>
            <a:gsLst>
              <a:gs pos="1250">
                <a:schemeClr val="tx1"/>
              </a:gs>
              <a:gs pos="100000">
                <a:schemeClr val="tx1"/>
              </a:gs>
            </a:gsLst>
            <a:lin ang="5400000" scaled="0"/>
          </a:gradFill>
          <a:latin typeface="+mj-lt"/>
          <a:ea typeface="+mn-ea"/>
          <a:cs typeface="+mn-cs"/>
        </a:defRPr>
      </a:lvl1pPr>
      <a:lvl2pPr marL="584008" marR="0" indent="-241219" algn="l" defTabSz="932439"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99837"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363"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6889" marR="0" indent="-228527" algn="l" defTabSz="932439"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4203"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2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42"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61" indent="-233110" algn="l" defTabSz="9324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39" rtl="0" eaLnBrk="1" latinLnBrk="0" hangingPunct="1">
        <a:defRPr sz="1801" kern="1200">
          <a:solidFill>
            <a:schemeClr val="tx1"/>
          </a:solidFill>
          <a:latin typeface="+mn-lt"/>
          <a:ea typeface="+mn-ea"/>
          <a:cs typeface="+mn-cs"/>
        </a:defRPr>
      </a:lvl1pPr>
      <a:lvl2pPr marL="466219" algn="l" defTabSz="932439" rtl="0" eaLnBrk="1" latinLnBrk="0" hangingPunct="1">
        <a:defRPr sz="1801" kern="1200">
          <a:solidFill>
            <a:schemeClr val="tx1"/>
          </a:solidFill>
          <a:latin typeface="+mn-lt"/>
          <a:ea typeface="+mn-ea"/>
          <a:cs typeface="+mn-cs"/>
        </a:defRPr>
      </a:lvl2pPr>
      <a:lvl3pPr marL="932439" algn="l" defTabSz="932439" rtl="0" eaLnBrk="1" latinLnBrk="0" hangingPunct="1">
        <a:defRPr sz="1801" kern="1200">
          <a:solidFill>
            <a:schemeClr val="tx1"/>
          </a:solidFill>
          <a:latin typeface="+mn-lt"/>
          <a:ea typeface="+mn-ea"/>
          <a:cs typeface="+mn-cs"/>
        </a:defRPr>
      </a:lvl3pPr>
      <a:lvl4pPr marL="1398656" algn="l" defTabSz="932439" rtl="0" eaLnBrk="1" latinLnBrk="0" hangingPunct="1">
        <a:defRPr sz="1801" kern="1200">
          <a:solidFill>
            <a:schemeClr val="tx1"/>
          </a:solidFill>
          <a:latin typeface="+mn-lt"/>
          <a:ea typeface="+mn-ea"/>
          <a:cs typeface="+mn-cs"/>
        </a:defRPr>
      </a:lvl4pPr>
      <a:lvl5pPr marL="1864876" algn="l" defTabSz="932439" rtl="0" eaLnBrk="1" latinLnBrk="0" hangingPunct="1">
        <a:defRPr sz="1801" kern="1200">
          <a:solidFill>
            <a:schemeClr val="tx1"/>
          </a:solidFill>
          <a:latin typeface="+mn-lt"/>
          <a:ea typeface="+mn-ea"/>
          <a:cs typeface="+mn-cs"/>
        </a:defRPr>
      </a:lvl5pPr>
      <a:lvl6pPr marL="2331094" algn="l" defTabSz="932439" rtl="0" eaLnBrk="1" latinLnBrk="0" hangingPunct="1">
        <a:defRPr sz="1801" kern="1200">
          <a:solidFill>
            <a:schemeClr val="tx1"/>
          </a:solidFill>
          <a:latin typeface="+mn-lt"/>
          <a:ea typeface="+mn-ea"/>
          <a:cs typeface="+mn-cs"/>
        </a:defRPr>
      </a:lvl6pPr>
      <a:lvl7pPr marL="2797314" algn="l" defTabSz="932439" rtl="0" eaLnBrk="1" latinLnBrk="0" hangingPunct="1">
        <a:defRPr sz="1801" kern="1200">
          <a:solidFill>
            <a:schemeClr val="tx1"/>
          </a:solidFill>
          <a:latin typeface="+mn-lt"/>
          <a:ea typeface="+mn-ea"/>
          <a:cs typeface="+mn-cs"/>
        </a:defRPr>
      </a:lvl7pPr>
      <a:lvl8pPr marL="3263530" algn="l" defTabSz="932439" rtl="0" eaLnBrk="1" latinLnBrk="0" hangingPunct="1">
        <a:defRPr sz="1801" kern="1200">
          <a:solidFill>
            <a:schemeClr val="tx1"/>
          </a:solidFill>
          <a:latin typeface="+mn-lt"/>
          <a:ea typeface="+mn-ea"/>
          <a:cs typeface="+mn-cs"/>
        </a:defRPr>
      </a:lvl8pPr>
      <a:lvl9pPr marL="3729753" algn="l" defTabSz="932439"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5">
          <p15:clr>
            <a:srgbClr val="5ACBF0"/>
          </p15:clr>
        </p15:guide>
        <p15:guide id="2" pos="172">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0">
          <p15:clr>
            <a:srgbClr val="5ACBF0"/>
          </p15:clr>
        </p15:guide>
        <p15:guide id="16" pos="291">
          <p15:clr>
            <a:srgbClr val="C35EA4"/>
          </p15:clr>
        </p15:guide>
        <p15:guide id="17" pos="7548">
          <p15:clr>
            <a:srgbClr val="C35EA4"/>
          </p15:clr>
        </p15:guide>
        <p15:guide id="18" orient="horz" pos="761">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5">
          <p15:clr>
            <a:srgbClr val="C35EA4"/>
          </p15:clr>
        </p15:guide>
        <p15:guide id="26" orient="horz" pos="4105">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Group Program Manager, 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U-SQL Federated Queries</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2017/01/26</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Federated queries</a:t>
            </a:r>
          </a:p>
        </p:txBody>
      </p:sp>
      <p:sp>
        <p:nvSpPr>
          <p:cNvPr id="3" name="Text Placeholder 2"/>
          <p:cNvSpPr>
            <a:spLocks noGrp="1"/>
          </p:cNvSpPr>
          <p:nvPr>
            <p:ph type="body" sz="quarter" idx="4294967295"/>
          </p:nvPr>
        </p:nvSpPr>
        <p:spPr>
          <a:xfrm>
            <a:off x="0" y="2176463"/>
            <a:ext cx="5853113" cy="4429125"/>
          </a:xfrm>
        </p:spPr>
        <p:txBody>
          <a:bodyPr>
            <a:normAutofit/>
          </a:bodyPr>
          <a:lstStyle/>
          <a:p>
            <a:pPr marL="466289" indent="-466289">
              <a:buFont typeface="Arial" panose="020B0604020202020204" pitchFamily="34" charset="0"/>
              <a:buChar char="•"/>
            </a:pPr>
            <a:r>
              <a:rPr lang="en-US" sz="2448" dirty="0">
                <a:latin typeface="+mj-lt"/>
              </a:rPr>
              <a:t>Queries have to be in a different script from data source</a:t>
            </a:r>
          </a:p>
          <a:p>
            <a:pPr marL="466289" indent="-466289">
              <a:buFont typeface="Arial" panose="020B0604020202020204" pitchFamily="34" charset="0"/>
              <a:buChar char="•"/>
            </a:pPr>
            <a:r>
              <a:rPr lang="en-US" sz="2448" dirty="0">
                <a:latin typeface="+mj-lt"/>
              </a:rPr>
              <a:t>Pass-through queries to execute remote language</a:t>
            </a:r>
          </a:p>
          <a:p>
            <a:pPr marL="466289" indent="-466289">
              <a:buFont typeface="Arial" panose="020B0604020202020204" pitchFamily="34" charset="0"/>
              <a:buChar char="•"/>
            </a:pPr>
            <a:r>
              <a:rPr lang="en-US" sz="2448" dirty="0">
                <a:latin typeface="+mj-lt"/>
              </a:rPr>
              <a:t>Schema-less design:</a:t>
            </a:r>
            <a:br>
              <a:rPr lang="en-US" sz="2448" dirty="0">
                <a:latin typeface="+mj-lt"/>
              </a:rPr>
            </a:br>
            <a:r>
              <a:rPr lang="en-US" sz="2448" dirty="0">
                <a:latin typeface="+mj-lt"/>
              </a:rPr>
              <a:t>query data source location</a:t>
            </a:r>
          </a:p>
          <a:p>
            <a:pPr marL="466289" indent="-466289">
              <a:buFont typeface="Arial" panose="020B0604020202020204" pitchFamily="34" charset="0"/>
              <a:buChar char="•"/>
            </a:pPr>
            <a:r>
              <a:rPr lang="en-US" sz="2448" dirty="0">
                <a:latin typeface="+mj-lt"/>
              </a:rPr>
              <a:t>Schematized design:</a:t>
            </a:r>
            <a:br>
              <a:rPr lang="en-US" sz="2448" dirty="0">
                <a:latin typeface="+mj-lt"/>
              </a:rPr>
            </a:br>
            <a:r>
              <a:rPr lang="en-US" sz="2448" dirty="0">
                <a:latin typeface="+mj-lt"/>
              </a:rPr>
              <a:t>query external tables </a:t>
            </a:r>
          </a:p>
          <a:p>
            <a:pPr marL="466289" indent="-466289">
              <a:buFont typeface="Arial" panose="020B0604020202020204" pitchFamily="34" charset="0"/>
              <a:buChar char="•"/>
            </a:pPr>
            <a:r>
              <a:rPr lang="en-US" sz="2448" dirty="0">
                <a:latin typeface="+mj-lt"/>
              </a:rPr>
              <a:t>Semantics of federated queries close to U-SQL and C#</a:t>
            </a:r>
          </a:p>
          <a:p>
            <a:pPr marL="466289" indent="-466289">
              <a:buFont typeface="Arial" panose="020B0604020202020204" pitchFamily="34" charset="0"/>
              <a:buChar char="•"/>
            </a:pPr>
            <a:endParaRPr lang="en-GB" sz="2448" dirty="0">
              <a:latin typeface="+mj-lt"/>
            </a:endParaRPr>
          </a:p>
        </p:txBody>
      </p:sp>
      <p:sp>
        <p:nvSpPr>
          <p:cNvPr id="5" name="TextBox 4"/>
          <p:cNvSpPr txBox="1"/>
          <p:nvPr/>
        </p:nvSpPr>
        <p:spPr>
          <a:xfrm>
            <a:off x="6218237" y="711751"/>
            <a:ext cx="6278423" cy="4248535"/>
          </a:xfrm>
          <a:prstGeom prst="rect">
            <a:avLst/>
          </a:prstGeom>
          <a:noFill/>
        </p:spPr>
        <p:txBody>
          <a:bodyPr wrap="square" rtlCol="0">
            <a:spAutoFit/>
          </a:bodyPr>
          <a:lstStyle/>
          <a:p>
            <a:r>
              <a:rPr lang="en-US" sz="2203" b="1" dirty="0"/>
              <a:t>Pass-Through Query</a:t>
            </a:r>
          </a:p>
          <a:p>
            <a:endParaRPr lang="en-US" sz="1428" dirty="0"/>
          </a:p>
          <a:p>
            <a:r>
              <a:rPr lang="en-US" sz="1428" dirty="0">
                <a:latin typeface="Consolas" panose="020B0609020204030204" pitchFamily="49" charset="0"/>
              </a:rPr>
              <a:t>@</a:t>
            </a:r>
            <a:r>
              <a:rPr lang="en-US" sz="1428" dirty="0" err="1">
                <a:latin typeface="Consolas" panose="020B0609020204030204" pitchFamily="49" charset="0"/>
              </a:rPr>
              <a:t>alive_patients</a:t>
            </a:r>
            <a:r>
              <a:rPr lang="en-US" sz="1428" dirty="0">
                <a:latin typeface="Consolas" panose="020B0609020204030204" pitchFamily="49" charset="0"/>
              </a:rPr>
              <a:t> = </a:t>
            </a:r>
          </a:p>
          <a:p>
            <a:r>
              <a:rPr lang="en-US" sz="1428" dirty="0">
                <a:latin typeface="Consolas" panose="020B0609020204030204" pitchFamily="49" charset="0"/>
              </a:rPr>
              <a:t>   SELECT * </a:t>
            </a:r>
          </a:p>
          <a:p>
            <a:r>
              <a:rPr lang="en-US" sz="1428" dirty="0">
                <a:latin typeface="Consolas" panose="020B0609020204030204" pitchFamily="49" charset="0"/>
              </a:rPr>
              <a:t>   FROM EXTERNAL SQL_PATIENTS EXECUTE @" </a:t>
            </a:r>
          </a:p>
          <a:p>
            <a:r>
              <a:rPr lang="en-US" sz="1428" dirty="0">
                <a:latin typeface="Consolas" panose="020B0609020204030204" pitchFamily="49" charset="0"/>
              </a:rPr>
              <a:t>        SELECT name </a:t>
            </a:r>
          </a:p>
          <a:p>
            <a:r>
              <a:rPr lang="en-US" sz="1428" dirty="0">
                <a:latin typeface="Consolas" panose="020B0609020204030204" pitchFamily="49" charset="0"/>
              </a:rPr>
              <a:t>             , CASE WHEN </a:t>
            </a:r>
            <a:r>
              <a:rPr lang="en-US" sz="1428" dirty="0" err="1">
                <a:latin typeface="Consolas" panose="020B0609020204030204" pitchFamily="49" charset="0"/>
              </a:rPr>
              <a:t>is_alive</a:t>
            </a:r>
            <a:r>
              <a:rPr lang="en-US" sz="1428" dirty="0">
                <a:latin typeface="Consolas" panose="020B0609020204030204" pitchFamily="49" charset="0"/>
              </a:rPr>
              <a:t> = 1 </a:t>
            </a:r>
          </a:p>
          <a:p>
            <a:r>
              <a:rPr lang="en-US" sz="1428" dirty="0">
                <a:latin typeface="Consolas" panose="020B0609020204030204" pitchFamily="49" charset="0"/>
              </a:rPr>
              <a:t>               THEN 'Alive' ELSE 'Deceased' END AS status </a:t>
            </a:r>
          </a:p>
          <a:p>
            <a:r>
              <a:rPr lang="en-US" sz="1428" dirty="0">
                <a:latin typeface="Consolas" panose="020B0609020204030204" pitchFamily="49" charset="0"/>
              </a:rPr>
              <a:t>             , address, </a:t>
            </a:r>
            <a:r>
              <a:rPr lang="en-US" sz="1428" dirty="0" err="1">
                <a:latin typeface="Consolas" panose="020B0609020204030204" pitchFamily="49" charset="0"/>
              </a:rPr>
              <a:t>nationkey</a:t>
            </a:r>
            <a:r>
              <a:rPr lang="en-US" sz="1428" dirty="0">
                <a:latin typeface="Consolas" panose="020B0609020204030204" pitchFamily="49" charset="0"/>
              </a:rPr>
              <a:t>, phone </a:t>
            </a:r>
          </a:p>
          <a:p>
            <a:r>
              <a:rPr lang="en-US" sz="1428" dirty="0">
                <a:latin typeface="Consolas" panose="020B0609020204030204" pitchFamily="49" charset="0"/>
              </a:rPr>
              <a:t>        FROM </a:t>
            </a:r>
            <a:r>
              <a:rPr lang="en-US" sz="1428" dirty="0" err="1">
                <a:latin typeface="Consolas" panose="020B0609020204030204" pitchFamily="49" charset="0"/>
              </a:rPr>
              <a:t>dbo.patients</a:t>
            </a:r>
            <a:r>
              <a:rPr lang="en-US" sz="1428" dirty="0">
                <a:latin typeface="Consolas" panose="020B0609020204030204" pitchFamily="49" charset="0"/>
              </a:rPr>
              <a:t>";</a:t>
            </a:r>
          </a:p>
          <a:p>
            <a:endParaRPr lang="en-US" sz="1428" dirty="0"/>
          </a:p>
          <a:p>
            <a:endParaRPr lang="en-US" sz="2203" dirty="0"/>
          </a:p>
          <a:p>
            <a:r>
              <a:rPr lang="en-US" sz="2203" b="1" dirty="0"/>
              <a:t>Execution</a:t>
            </a:r>
          </a:p>
          <a:p>
            <a:pPr marL="291431" indent="-291431">
              <a:buFont typeface="Arial" panose="020B0604020202020204" pitchFamily="34" charset="0"/>
              <a:buChar char="•"/>
            </a:pPr>
            <a:r>
              <a:rPr lang="en-US" sz="2040" dirty="0">
                <a:latin typeface="+mj-lt"/>
              </a:rPr>
              <a:t>U-SQL Semantics</a:t>
            </a:r>
          </a:p>
          <a:p>
            <a:pPr marL="291431" indent="-291431">
              <a:buFont typeface="Arial" panose="020B0604020202020204" pitchFamily="34" charset="0"/>
              <a:buChar char="•"/>
            </a:pPr>
            <a:r>
              <a:rPr lang="en-US" sz="2040" dirty="0">
                <a:latin typeface="+mj-lt"/>
              </a:rPr>
              <a:t>Pushes predicates and even joins based on </a:t>
            </a:r>
            <a:r>
              <a:rPr lang="en-US" sz="2040" dirty="0" err="1">
                <a:latin typeface="+mj-lt"/>
              </a:rPr>
              <a:t>remotable</a:t>
            </a:r>
            <a:r>
              <a:rPr lang="en-US" sz="2040" dirty="0">
                <a:latin typeface="+mj-lt"/>
              </a:rPr>
              <a:t> types</a:t>
            </a:r>
          </a:p>
        </p:txBody>
      </p:sp>
      <p:sp>
        <p:nvSpPr>
          <p:cNvPr id="4" name="Rectangle 3"/>
          <p:cNvSpPr/>
          <p:nvPr/>
        </p:nvSpPr>
        <p:spPr>
          <a:xfrm>
            <a:off x="914775" y="1302726"/>
            <a:ext cx="2834609" cy="640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Move this earlier before walk through</a:t>
            </a:r>
          </a:p>
        </p:txBody>
      </p:sp>
    </p:spTree>
    <p:extLst>
      <p:ext uri="{BB962C8B-B14F-4D97-AF65-F5344CB8AC3E}">
        <p14:creationId xmlns:p14="http://schemas.microsoft.com/office/powerpoint/2010/main" val="385974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9" name="Object 58" hidden="1"/>
          <p:cNvGraphicFramePr>
            <a:graphicFrameLocks noChangeAspect="1"/>
          </p:cNvGraphicFramePr>
          <p:nvPr>
            <p:custDataLst>
              <p:tags r:id="rId2"/>
            </p:custDataLst>
            <p:extLst/>
          </p:nvPr>
        </p:nvGraphicFramePr>
        <p:xfrm>
          <a:off x="3384" y="2116"/>
          <a:ext cx="1619" cy="1619"/>
        </p:xfrm>
        <a:graphic>
          <a:graphicData uri="http://schemas.openxmlformats.org/presentationml/2006/ole">
            <mc:AlternateContent xmlns:mc="http://schemas.openxmlformats.org/markup-compatibility/2006">
              <mc:Choice xmlns:v="urn:schemas-microsoft-com:vml" Requires="v">
                <p:oleObj spid="_x0000_s1030" name="think-cell Slide" r:id="rId5" imgW="378" imgH="377" progId="TCLayout.ActiveDocument.1">
                  <p:embed/>
                </p:oleObj>
              </mc:Choice>
              <mc:Fallback>
                <p:oleObj name="think-cell Slide" r:id="rId5" imgW="378" imgH="377" progId="TCLayout.ActiveDocument.1">
                  <p:embed/>
                  <p:pic>
                    <p:nvPicPr>
                      <p:cNvPr id="59" name="Object 58" hidden="1"/>
                      <p:cNvPicPr/>
                      <p:nvPr/>
                    </p:nvPicPr>
                    <p:blipFill>
                      <a:blip r:embed="rId6"/>
                      <a:stretch>
                        <a:fillRect/>
                      </a:stretch>
                    </p:blipFill>
                    <p:spPr>
                      <a:xfrm>
                        <a:off x="3384" y="2116"/>
                        <a:ext cx="1619" cy="1619"/>
                      </a:xfrm>
                      <a:prstGeom prst="rect">
                        <a:avLst/>
                      </a:prstGeom>
                    </p:spPr>
                  </p:pic>
                </p:oleObj>
              </mc:Fallback>
            </mc:AlternateContent>
          </a:graphicData>
        </a:graphic>
      </p:graphicFrame>
      <p:sp>
        <p:nvSpPr>
          <p:cNvPr id="49" name="Title 48"/>
          <p:cNvSpPr>
            <a:spLocks noGrp="1"/>
          </p:cNvSpPr>
          <p:nvPr>
            <p:ph type="title" idx="4294967295"/>
          </p:nvPr>
        </p:nvSpPr>
        <p:spPr>
          <a:xfrm>
            <a:off x="234883" y="209059"/>
            <a:ext cx="12005564" cy="1451362"/>
          </a:xfrm>
        </p:spPr>
        <p:txBody>
          <a:bodyPr>
            <a:normAutofit fontScale="90000"/>
          </a:bodyPr>
          <a:lstStyle/>
          <a:p>
            <a:r>
              <a:rPr lang="en-US" sz="4351" dirty="0"/>
              <a:t>Query data where it lives</a:t>
            </a:r>
            <a:br>
              <a:rPr lang="en-US" sz="2720" dirty="0"/>
            </a:br>
            <a:r>
              <a:rPr lang="en-US" sz="2720" dirty="0"/>
              <a:t>E</a:t>
            </a:r>
            <a:r>
              <a:rPr lang="en-US" sz="2720" dirty="0">
                <a:cs typeface="Segoe UI Semibold" panose="020B0702040204020203" pitchFamily="34" charset="0"/>
              </a:rPr>
              <a:t>asily query data in multiple Azure data stores without moving it to a single store</a:t>
            </a:r>
            <a:br>
              <a:rPr lang="en-US" sz="2720" dirty="0">
                <a:cs typeface="Segoe UI Semibold" panose="020B0702040204020203" pitchFamily="34" charset="0"/>
              </a:rPr>
            </a:br>
            <a:br>
              <a:rPr lang="en-US" sz="2720" i="1" dirty="0"/>
            </a:br>
            <a:r>
              <a:rPr lang="en-US" sz="2720" dirty="0"/>
              <a:t> </a:t>
            </a:r>
          </a:p>
        </p:txBody>
      </p:sp>
      <p:sp>
        <p:nvSpPr>
          <p:cNvPr id="44" name="TextBox 43"/>
          <p:cNvSpPr txBox="1"/>
          <p:nvPr/>
        </p:nvSpPr>
        <p:spPr>
          <a:xfrm>
            <a:off x="366016" y="1709798"/>
            <a:ext cx="5422447" cy="4973408"/>
          </a:xfrm>
          <a:prstGeom prst="rect">
            <a:avLst/>
          </a:prstGeom>
          <a:noFill/>
          <a:ln w="3175">
            <a:noFill/>
          </a:ln>
        </p:spPr>
        <p:txBody>
          <a:bodyPr wrap="square" lIns="93247" tIns="93247" rIns="0" bIns="93247" rtlCol="0">
            <a:noAutofit/>
          </a:bodyPr>
          <a:lstStyle/>
          <a:p>
            <a:pPr defTabSz="1243210">
              <a:spcBef>
                <a:spcPts val="612"/>
              </a:spcBef>
              <a:spcAft>
                <a:spcPts val="1224"/>
              </a:spcAft>
            </a:pPr>
            <a:r>
              <a:rPr lang="en-US" sz="1632" b="1" kern="0" dirty="0">
                <a:ea typeface="Roboto Condensed Light" panose="02000000000000000000" pitchFamily="2" charset="0"/>
                <a:cs typeface="Segoe UI Semibold" panose="020B0702040204020203" pitchFamily="34" charset="0"/>
              </a:rPr>
              <a:t>Benefits</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Avoid moving large amounts of data across the network between stores</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Single view of data irrespective of physical location </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Minimize data proliferation issues caused by maintaining multiple copies</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Single query language for all data</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Each data store maintains its own sovereignty</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Design choices based on the need</a:t>
            </a:r>
          </a:p>
          <a:p>
            <a:pPr marL="285699" indent="-285699" defTabSz="1243210">
              <a:lnSpc>
                <a:spcPct val="90000"/>
              </a:lnSpc>
              <a:spcAft>
                <a:spcPts val="1224"/>
              </a:spcAft>
              <a:buClr>
                <a:schemeClr val="tx1"/>
              </a:buClr>
              <a:buSzPct val="100000"/>
              <a:buFont typeface="Arial" panose="020B0604020202020204" pitchFamily="34" charset="0"/>
              <a:buChar char="•"/>
            </a:pPr>
            <a:r>
              <a:rPr lang="en-US" sz="1632" kern="0" dirty="0"/>
              <a:t>Push SQL expressions to remote SQL sources</a:t>
            </a:r>
          </a:p>
          <a:p>
            <a:pPr marL="512672" lvl="1" indent="-176182" defTabSz="1243210">
              <a:lnSpc>
                <a:spcPct val="90000"/>
              </a:lnSpc>
              <a:spcAft>
                <a:spcPts val="1224"/>
              </a:spcAft>
              <a:buClr>
                <a:schemeClr val="tx1"/>
              </a:buClr>
              <a:buSzPct val="100000"/>
              <a:buFont typeface="Arial" panose="020B0604020202020204" pitchFamily="34" charset="0"/>
              <a:buChar char="•"/>
            </a:pPr>
            <a:r>
              <a:rPr lang="en-US" sz="1632" kern="0" dirty="0"/>
              <a:t>Filters</a:t>
            </a:r>
          </a:p>
          <a:p>
            <a:pPr marL="512672" lvl="1" indent="-176182" defTabSz="1243210">
              <a:lnSpc>
                <a:spcPct val="90000"/>
              </a:lnSpc>
              <a:spcAft>
                <a:spcPts val="1224"/>
              </a:spcAft>
              <a:buClr>
                <a:schemeClr val="tx1"/>
              </a:buClr>
              <a:buSzPct val="100000"/>
              <a:buFont typeface="Arial" panose="020B0604020202020204" pitchFamily="34" charset="0"/>
              <a:buChar char="•"/>
            </a:pPr>
            <a:r>
              <a:rPr lang="en-US" sz="1632" kern="0" dirty="0"/>
              <a:t>Projections</a:t>
            </a:r>
          </a:p>
          <a:p>
            <a:pPr marL="512672" lvl="1" indent="-176182" defTabSz="1243210">
              <a:lnSpc>
                <a:spcPct val="90000"/>
              </a:lnSpc>
              <a:spcAft>
                <a:spcPts val="1224"/>
              </a:spcAft>
              <a:buClr>
                <a:schemeClr val="tx1"/>
              </a:buClr>
              <a:buSzPct val="100000"/>
              <a:buFont typeface="Arial" panose="020B0604020202020204" pitchFamily="34" charset="0"/>
              <a:buChar char="•"/>
            </a:pPr>
            <a:r>
              <a:rPr lang="en-US" sz="1632" kern="0" dirty="0"/>
              <a:t>Joins</a:t>
            </a:r>
          </a:p>
        </p:txBody>
      </p:sp>
      <p:sp>
        <p:nvSpPr>
          <p:cNvPr id="87" name="TextBox 86"/>
          <p:cNvSpPr txBox="1"/>
          <p:nvPr/>
        </p:nvSpPr>
        <p:spPr>
          <a:xfrm rot="1440028">
            <a:off x="9067210" y="4749032"/>
            <a:ext cx="490519" cy="219741"/>
          </a:xfrm>
          <a:prstGeom prst="rect">
            <a:avLst/>
          </a:prstGeom>
          <a:noFill/>
          <a:ln>
            <a:noFill/>
            <a:headEnd type="none" w="med" len="med"/>
            <a:tailEnd type="triangle" w="med" len="med"/>
          </a:ln>
        </p:spPr>
        <p:txBody>
          <a:bodyPr wrap="none" lIns="0" tIns="0" rIns="0" bIns="0" rtlCol="0">
            <a:spAutoFit/>
          </a:bodyPr>
          <a:lstStyle/>
          <a:p>
            <a:pPr defTabSz="1243210">
              <a:spcAft>
                <a:spcPts val="612"/>
              </a:spcAft>
            </a:pPr>
            <a:r>
              <a:rPr lang="en-US" sz="1428" kern="0" dirty="0"/>
              <a:t>Query</a:t>
            </a:r>
          </a:p>
        </p:txBody>
      </p:sp>
      <p:cxnSp>
        <p:nvCxnSpPr>
          <p:cNvPr id="113" name="Straight Arrow Connector 112"/>
          <p:cNvCxnSpPr/>
          <p:nvPr/>
        </p:nvCxnSpPr>
        <p:spPr>
          <a:xfrm flipH="1" flipV="1">
            <a:off x="8311060" y="4629979"/>
            <a:ext cx="1512733" cy="717803"/>
          </a:xfrm>
          <a:prstGeom prst="straightConnector1">
            <a:avLst/>
          </a:prstGeom>
          <a:ln w="57150">
            <a:solidFill>
              <a:schemeClr val="bg2">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260795" y="3852379"/>
            <a:ext cx="490519" cy="219740"/>
          </a:xfrm>
          <a:prstGeom prst="rect">
            <a:avLst/>
          </a:prstGeom>
          <a:noFill/>
          <a:ln>
            <a:noFill/>
            <a:prstDash val="sysDash"/>
            <a:headEnd type="triangle" w="med" len="med"/>
            <a:tailEnd type="none" w="med" len="med"/>
          </a:ln>
        </p:spPr>
        <p:txBody>
          <a:bodyPr wrap="none" lIns="0" tIns="0" rIns="0" bIns="0" rtlCol="0">
            <a:spAutoFit/>
          </a:bodyPr>
          <a:lstStyle/>
          <a:p>
            <a:pPr defTabSz="1243210">
              <a:spcAft>
                <a:spcPts val="612"/>
              </a:spcAft>
            </a:pPr>
            <a:r>
              <a:rPr lang="en-US" sz="1428" kern="0" dirty="0"/>
              <a:t>Query</a:t>
            </a:r>
          </a:p>
        </p:txBody>
      </p:sp>
      <p:cxnSp>
        <p:nvCxnSpPr>
          <p:cNvPr id="116" name="Straight Arrow Connector 115"/>
          <p:cNvCxnSpPr/>
          <p:nvPr/>
        </p:nvCxnSpPr>
        <p:spPr>
          <a:xfrm>
            <a:off x="8449505" y="4131189"/>
            <a:ext cx="2118672" cy="0"/>
          </a:xfrm>
          <a:prstGeom prst="straightConnector1">
            <a:avLst/>
          </a:prstGeom>
          <a:ln w="57150">
            <a:solidFill>
              <a:schemeClr val="bg2">
                <a:lumMod val="75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9068014">
            <a:off x="8405684" y="3012433"/>
            <a:ext cx="490519" cy="219740"/>
          </a:xfrm>
          <a:prstGeom prst="rect">
            <a:avLst/>
          </a:prstGeom>
          <a:noFill/>
          <a:ln>
            <a:noFill/>
          </a:ln>
        </p:spPr>
        <p:txBody>
          <a:bodyPr wrap="none" lIns="0" tIns="0" rIns="0" bIns="0" rtlCol="0">
            <a:spAutoFit/>
          </a:bodyPr>
          <a:lstStyle/>
          <a:p>
            <a:pPr defTabSz="1243210">
              <a:spcAft>
                <a:spcPts val="612"/>
              </a:spcAft>
            </a:pPr>
            <a:r>
              <a:rPr lang="en-US" sz="1428" kern="0" dirty="0"/>
              <a:t>Query</a:t>
            </a:r>
          </a:p>
        </p:txBody>
      </p:sp>
      <p:cxnSp>
        <p:nvCxnSpPr>
          <p:cNvPr id="90" name="Straight Arrow Connector 89"/>
          <p:cNvCxnSpPr/>
          <p:nvPr/>
        </p:nvCxnSpPr>
        <p:spPr>
          <a:xfrm flipH="1">
            <a:off x="8340698" y="2883342"/>
            <a:ext cx="815912" cy="747920"/>
          </a:xfrm>
          <a:prstGeom prst="straightConnector1">
            <a:avLst/>
          </a:prstGeom>
          <a:ln w="57150">
            <a:solidFill>
              <a:schemeClr val="bg2">
                <a:lumMod val="75000"/>
              </a:schemeClr>
            </a:solidFill>
            <a:prstDash val="sys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19009289">
            <a:off x="8788135" y="3462384"/>
            <a:ext cx="439223" cy="219740"/>
          </a:xfrm>
          <a:prstGeom prst="rect">
            <a:avLst/>
          </a:prstGeom>
          <a:noFill/>
          <a:ln>
            <a:noFill/>
          </a:ln>
        </p:spPr>
        <p:txBody>
          <a:bodyPr wrap="none" lIns="0" tIns="0" rIns="0" bIns="0" rtlCol="0">
            <a:spAutoFit/>
          </a:bodyPr>
          <a:lstStyle/>
          <a:p>
            <a:pPr defTabSz="1243210">
              <a:spcAft>
                <a:spcPts val="612"/>
              </a:spcAft>
            </a:pPr>
            <a:r>
              <a:rPr lang="en-US" sz="1428" kern="0" dirty="0"/>
              <a:t>Write</a:t>
            </a:r>
          </a:p>
        </p:txBody>
      </p:sp>
      <p:cxnSp>
        <p:nvCxnSpPr>
          <p:cNvPr id="119" name="Straight Arrow Connector 118"/>
          <p:cNvCxnSpPr/>
          <p:nvPr/>
        </p:nvCxnSpPr>
        <p:spPr>
          <a:xfrm flipH="1">
            <a:off x="8585590" y="2834155"/>
            <a:ext cx="815912" cy="747920"/>
          </a:xfrm>
          <a:prstGeom prst="straightConnector1">
            <a:avLst/>
          </a:prstGeom>
          <a:ln w="57150">
            <a:solidFill>
              <a:schemeClr val="bg2">
                <a:lumMod val="75000"/>
              </a:schemeClr>
            </a:solidFill>
            <a:prstDash val="sysDash"/>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61281" y="2955201"/>
            <a:ext cx="1144865" cy="469103"/>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a:t>
            </a:r>
          </a:p>
          <a:p>
            <a:pPr defTabSz="950836" fontAlgn="base">
              <a:spcBef>
                <a:spcPct val="0"/>
              </a:spcBef>
              <a:spcAft>
                <a:spcPct val="0"/>
              </a:spcAft>
            </a:pPr>
            <a:r>
              <a:rPr lang="en-US" sz="1224" kern="0" dirty="0">
                <a:ea typeface="Segoe UI" pitchFamily="34" charset="0"/>
                <a:cs typeface="Segoe UI" pitchFamily="34" charset="0"/>
              </a:rPr>
              <a:t>Storage Blobs</a:t>
            </a:r>
          </a:p>
        </p:txBody>
      </p:sp>
      <p:sp>
        <p:nvSpPr>
          <p:cNvPr id="151" name="Rectangle 150"/>
          <p:cNvSpPr/>
          <p:nvPr/>
        </p:nvSpPr>
        <p:spPr>
          <a:xfrm>
            <a:off x="10605608" y="4237916"/>
            <a:ext cx="942886" cy="469103"/>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SQL </a:t>
            </a:r>
            <a:br>
              <a:rPr lang="en-US" sz="1224" kern="0" dirty="0">
                <a:ea typeface="Segoe UI" pitchFamily="34" charset="0"/>
                <a:cs typeface="Segoe UI" pitchFamily="34" charset="0"/>
              </a:rPr>
            </a:br>
            <a:r>
              <a:rPr lang="en-US" sz="1224" kern="0" dirty="0">
                <a:ea typeface="Segoe UI" pitchFamily="34" charset="0"/>
                <a:cs typeface="Segoe UI" pitchFamily="34" charset="0"/>
              </a:rPr>
              <a:t>in VMs</a:t>
            </a:r>
          </a:p>
        </p:txBody>
      </p:sp>
      <p:sp>
        <p:nvSpPr>
          <p:cNvPr id="152" name="Rectangle 151"/>
          <p:cNvSpPr/>
          <p:nvPr/>
        </p:nvSpPr>
        <p:spPr>
          <a:xfrm>
            <a:off x="10108686" y="5871119"/>
            <a:ext cx="704039" cy="469102"/>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a:t>
            </a:r>
            <a:br>
              <a:rPr lang="en-US" sz="1224" kern="0" dirty="0">
                <a:ea typeface="Segoe UI" pitchFamily="34" charset="0"/>
                <a:cs typeface="Segoe UI" pitchFamily="34" charset="0"/>
              </a:rPr>
            </a:br>
            <a:r>
              <a:rPr lang="en-US" sz="1224" kern="0" dirty="0">
                <a:ea typeface="Segoe UI" pitchFamily="34" charset="0"/>
                <a:cs typeface="Segoe UI" pitchFamily="34" charset="0"/>
              </a:rPr>
              <a:t>SQL DB</a:t>
            </a:r>
          </a:p>
        </p:txBody>
      </p:sp>
      <p:sp>
        <p:nvSpPr>
          <p:cNvPr id="153" name="Rectangle 152"/>
          <p:cNvSpPr/>
          <p:nvPr/>
        </p:nvSpPr>
        <p:spPr>
          <a:xfrm>
            <a:off x="7025417" y="4629978"/>
            <a:ext cx="1156086" cy="657488"/>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Data </a:t>
            </a:r>
          </a:p>
          <a:p>
            <a:pPr defTabSz="950836" fontAlgn="base">
              <a:spcBef>
                <a:spcPct val="0"/>
              </a:spcBef>
              <a:spcAft>
                <a:spcPct val="0"/>
              </a:spcAft>
            </a:pPr>
            <a:r>
              <a:rPr lang="en-US" sz="1224" kern="0" dirty="0">
                <a:ea typeface="Segoe UI" pitchFamily="34" charset="0"/>
                <a:cs typeface="Segoe UI" pitchFamily="34" charset="0"/>
              </a:rPr>
              <a:t>Lake Analytics</a:t>
            </a:r>
          </a:p>
          <a:p>
            <a:pPr defTabSz="950836" fontAlgn="base">
              <a:spcBef>
                <a:spcPct val="0"/>
              </a:spcBef>
              <a:spcAft>
                <a:spcPct val="0"/>
              </a:spcAft>
            </a:pPr>
            <a:r>
              <a:rPr lang="en-US" sz="1224" kern="0" dirty="0">
                <a:ea typeface="Segoe UI" pitchFamily="34" charset="0"/>
                <a:cs typeface="Segoe UI" pitchFamily="34" charset="0"/>
              </a:rPr>
              <a:t>U-SQL Query</a:t>
            </a:r>
          </a:p>
        </p:txBody>
      </p:sp>
      <p:sp>
        <p:nvSpPr>
          <p:cNvPr id="43" name="TextBox 42"/>
          <p:cNvSpPr txBox="1"/>
          <p:nvPr/>
        </p:nvSpPr>
        <p:spPr>
          <a:xfrm rot="2077956">
            <a:off x="8181630" y="5338416"/>
            <a:ext cx="490519" cy="219740"/>
          </a:xfrm>
          <a:prstGeom prst="rect">
            <a:avLst/>
          </a:prstGeom>
          <a:noFill/>
          <a:ln>
            <a:noFill/>
            <a:headEnd type="none" w="med" len="med"/>
            <a:tailEnd type="triangle" w="med" len="med"/>
          </a:ln>
        </p:spPr>
        <p:txBody>
          <a:bodyPr wrap="none" lIns="0" tIns="0" rIns="0" bIns="0" rtlCol="0">
            <a:spAutoFit/>
          </a:bodyPr>
          <a:lstStyle/>
          <a:p>
            <a:pPr defTabSz="1243210">
              <a:spcAft>
                <a:spcPts val="612"/>
              </a:spcAft>
            </a:pPr>
            <a:r>
              <a:rPr lang="en-US" sz="1428" kern="0" dirty="0"/>
              <a:t>Query</a:t>
            </a:r>
          </a:p>
        </p:txBody>
      </p:sp>
      <p:cxnSp>
        <p:nvCxnSpPr>
          <p:cNvPr id="45" name="Straight Arrow Connector 44"/>
          <p:cNvCxnSpPr/>
          <p:nvPr/>
        </p:nvCxnSpPr>
        <p:spPr>
          <a:xfrm flipH="1" flipV="1">
            <a:off x="7966062" y="5346332"/>
            <a:ext cx="600188" cy="455194"/>
          </a:xfrm>
          <a:prstGeom prst="straightConnector1">
            <a:avLst/>
          </a:prstGeom>
          <a:ln w="57150">
            <a:solidFill>
              <a:schemeClr val="bg2">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698798" y="6437289"/>
            <a:ext cx="1649811" cy="469102"/>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a:t>
            </a:r>
            <a:br>
              <a:rPr lang="en-US" sz="1224" kern="0" dirty="0">
                <a:ea typeface="Segoe UI" pitchFamily="34" charset="0"/>
                <a:cs typeface="Segoe UI" pitchFamily="34" charset="0"/>
              </a:rPr>
            </a:br>
            <a:r>
              <a:rPr lang="en-US" sz="1224" kern="0" dirty="0">
                <a:ea typeface="Segoe UI" pitchFamily="34" charset="0"/>
                <a:cs typeface="Segoe UI" pitchFamily="34" charset="0"/>
              </a:rPr>
              <a:t>SQL Data Warehouse</a:t>
            </a:r>
          </a:p>
        </p:txBody>
      </p:sp>
      <p:sp>
        <p:nvSpPr>
          <p:cNvPr id="50" name="TextBox 49"/>
          <p:cNvSpPr txBox="1"/>
          <p:nvPr/>
        </p:nvSpPr>
        <p:spPr>
          <a:xfrm rot="16280854">
            <a:off x="7084480" y="2837759"/>
            <a:ext cx="490519" cy="219740"/>
          </a:xfrm>
          <a:prstGeom prst="rect">
            <a:avLst/>
          </a:prstGeom>
          <a:noFill/>
          <a:ln>
            <a:noFill/>
          </a:ln>
        </p:spPr>
        <p:txBody>
          <a:bodyPr wrap="none" lIns="0" tIns="0" rIns="0" bIns="0" rtlCol="0">
            <a:spAutoFit/>
          </a:bodyPr>
          <a:lstStyle/>
          <a:p>
            <a:pPr defTabSz="1243210">
              <a:spcAft>
                <a:spcPts val="612"/>
              </a:spcAft>
            </a:pPr>
            <a:r>
              <a:rPr lang="en-US" sz="1428" kern="0" dirty="0"/>
              <a:t>Query</a:t>
            </a:r>
          </a:p>
        </p:txBody>
      </p:sp>
      <p:sp>
        <p:nvSpPr>
          <p:cNvPr id="53" name="TextBox 52"/>
          <p:cNvSpPr txBox="1"/>
          <p:nvPr/>
        </p:nvSpPr>
        <p:spPr>
          <a:xfrm rot="16167395">
            <a:off x="7596969" y="2828803"/>
            <a:ext cx="439223" cy="219740"/>
          </a:xfrm>
          <a:prstGeom prst="rect">
            <a:avLst/>
          </a:prstGeom>
          <a:noFill/>
          <a:ln>
            <a:noFill/>
          </a:ln>
        </p:spPr>
        <p:txBody>
          <a:bodyPr wrap="none" lIns="0" tIns="0" rIns="0" bIns="0" rtlCol="0">
            <a:spAutoFit/>
          </a:bodyPr>
          <a:lstStyle/>
          <a:p>
            <a:pPr defTabSz="1243210">
              <a:spcAft>
                <a:spcPts val="612"/>
              </a:spcAft>
            </a:pPr>
            <a:r>
              <a:rPr lang="en-US" sz="1428" kern="0" dirty="0"/>
              <a:t>Write</a:t>
            </a:r>
          </a:p>
        </p:txBody>
      </p:sp>
      <p:grpSp>
        <p:nvGrpSpPr>
          <p:cNvPr id="10" name="Group 9"/>
          <p:cNvGrpSpPr/>
          <p:nvPr/>
        </p:nvGrpSpPr>
        <p:grpSpPr>
          <a:xfrm>
            <a:off x="7233188" y="2641053"/>
            <a:ext cx="781175" cy="824497"/>
            <a:chOff x="7194129" y="2529534"/>
            <a:chExt cx="859293" cy="994527"/>
          </a:xfrm>
        </p:grpSpPr>
        <p:cxnSp>
          <p:nvCxnSpPr>
            <p:cNvPr id="51" name="Straight Arrow Connector 50"/>
            <p:cNvCxnSpPr/>
            <p:nvPr/>
          </p:nvCxnSpPr>
          <p:spPr>
            <a:xfrm rot="18812840" flipH="1">
              <a:off x="7160133" y="2742145"/>
              <a:ext cx="815912" cy="747920"/>
            </a:xfrm>
            <a:prstGeom prst="straightConnector1">
              <a:avLst/>
            </a:prstGeom>
            <a:ln w="57150">
              <a:solidFill>
                <a:schemeClr val="bg2">
                  <a:lumMod val="75000"/>
                </a:schemeClr>
              </a:solidFill>
              <a:prstDash val="sys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8758106" flipH="1">
              <a:off x="7271506" y="2563530"/>
              <a:ext cx="815912" cy="747920"/>
            </a:xfrm>
            <a:prstGeom prst="straightConnector1">
              <a:avLst/>
            </a:prstGeom>
            <a:ln w="57150">
              <a:solidFill>
                <a:schemeClr val="bg2">
                  <a:lumMod val="75000"/>
                </a:schemeClr>
              </a:solidFill>
              <a:prstDash val="sysDash"/>
              <a:headEnd type="triangl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7305212" y="1911548"/>
            <a:ext cx="1446230" cy="469103"/>
          </a:xfrm>
          <a:prstGeom prst="rect">
            <a:avLst/>
          </a:prstGeom>
        </p:spPr>
        <p:txBody>
          <a:bodyPr wrap="none">
            <a:spAutoFit/>
          </a:bodyPr>
          <a:lstStyle/>
          <a:p>
            <a:pPr defTabSz="950836" fontAlgn="base">
              <a:spcBef>
                <a:spcPct val="0"/>
              </a:spcBef>
              <a:spcAft>
                <a:spcPct val="0"/>
              </a:spcAft>
            </a:pPr>
            <a:r>
              <a:rPr lang="en-US" sz="1224" kern="0" dirty="0">
                <a:ea typeface="Segoe UI" pitchFamily="34" charset="0"/>
                <a:cs typeface="Segoe UI" pitchFamily="34" charset="0"/>
              </a:rPr>
              <a:t>Azure </a:t>
            </a:r>
          </a:p>
          <a:p>
            <a:pPr defTabSz="950836" fontAlgn="base">
              <a:spcBef>
                <a:spcPct val="0"/>
              </a:spcBef>
              <a:spcAft>
                <a:spcPct val="0"/>
              </a:spcAft>
            </a:pPr>
            <a:r>
              <a:rPr lang="en-US" sz="1224" kern="0" dirty="0">
                <a:ea typeface="Segoe UI" pitchFamily="34" charset="0"/>
                <a:cs typeface="Segoe UI" pitchFamily="34" charset="0"/>
              </a:rPr>
              <a:t>Data Lake Storage</a:t>
            </a:r>
          </a:p>
        </p:txBody>
      </p:sp>
      <p:grpSp>
        <p:nvGrpSpPr>
          <p:cNvPr id="55" name="Group 54"/>
          <p:cNvGrpSpPr/>
          <p:nvPr/>
        </p:nvGrpSpPr>
        <p:grpSpPr>
          <a:xfrm>
            <a:off x="7205026" y="3824689"/>
            <a:ext cx="722194" cy="719093"/>
            <a:chOff x="2148168" y="645460"/>
            <a:chExt cx="2587625" cy="2576512"/>
          </a:xfrm>
        </p:grpSpPr>
        <p:sp>
          <p:nvSpPr>
            <p:cNvPr id="56" name="Freeform 19"/>
            <p:cNvSpPr>
              <a:spLocks noEditPoints="1"/>
            </p:cNvSpPr>
            <p:nvPr/>
          </p:nvSpPr>
          <p:spPr bwMode="auto">
            <a:xfrm>
              <a:off x="2364068" y="861360"/>
              <a:ext cx="2154238" cy="2149475"/>
            </a:xfrm>
            <a:custGeom>
              <a:avLst/>
              <a:gdLst>
                <a:gd name="T0" fmla="*/ 14609 w 16392"/>
                <a:gd name="T1" fmla="*/ 16392 h 16392"/>
                <a:gd name="T2" fmla="*/ 1782 w 16392"/>
                <a:gd name="T3" fmla="*/ 16392 h 16392"/>
                <a:gd name="T4" fmla="*/ 0 w 16392"/>
                <a:gd name="T5" fmla="*/ 14610 h 16392"/>
                <a:gd name="T6" fmla="*/ 0 w 16392"/>
                <a:gd name="T7" fmla="*/ 1782 h 16392"/>
                <a:gd name="T8" fmla="*/ 1782 w 16392"/>
                <a:gd name="T9" fmla="*/ 0 h 16392"/>
                <a:gd name="T10" fmla="*/ 14609 w 16392"/>
                <a:gd name="T11" fmla="*/ 0 h 16392"/>
                <a:gd name="T12" fmla="*/ 16392 w 16392"/>
                <a:gd name="T13" fmla="*/ 1782 h 16392"/>
                <a:gd name="T14" fmla="*/ 16392 w 16392"/>
                <a:gd name="T15" fmla="*/ 14610 h 16392"/>
                <a:gd name="T16" fmla="*/ 14609 w 16392"/>
                <a:gd name="T17" fmla="*/ 16392 h 16392"/>
                <a:gd name="T18" fmla="*/ 1782 w 16392"/>
                <a:gd name="T19" fmla="*/ 1175 h 16392"/>
                <a:gd name="T20" fmla="*/ 1194 w 16392"/>
                <a:gd name="T21" fmla="*/ 1763 h 16392"/>
                <a:gd name="T22" fmla="*/ 1194 w 16392"/>
                <a:gd name="T23" fmla="*/ 14590 h 16392"/>
                <a:gd name="T24" fmla="*/ 1782 w 16392"/>
                <a:gd name="T25" fmla="*/ 15178 h 16392"/>
                <a:gd name="T26" fmla="*/ 14609 w 16392"/>
                <a:gd name="T27" fmla="*/ 15178 h 16392"/>
                <a:gd name="T28" fmla="*/ 15197 w 16392"/>
                <a:gd name="T29" fmla="*/ 14590 h 16392"/>
                <a:gd name="T30" fmla="*/ 15197 w 16392"/>
                <a:gd name="T31" fmla="*/ 1763 h 16392"/>
                <a:gd name="T32" fmla="*/ 14609 w 16392"/>
                <a:gd name="T33" fmla="*/ 1175 h 16392"/>
                <a:gd name="T34" fmla="*/ 1782 w 16392"/>
                <a:gd name="T35" fmla="*/ 1175 h 1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92" h="16392">
                  <a:moveTo>
                    <a:pt x="14609" y="16392"/>
                  </a:moveTo>
                  <a:lnTo>
                    <a:pt x="1782" y="16392"/>
                  </a:lnTo>
                  <a:cubicBezTo>
                    <a:pt x="803" y="16392"/>
                    <a:pt x="0" y="15589"/>
                    <a:pt x="0" y="14610"/>
                  </a:cubicBezTo>
                  <a:lnTo>
                    <a:pt x="0" y="1782"/>
                  </a:lnTo>
                  <a:cubicBezTo>
                    <a:pt x="0" y="803"/>
                    <a:pt x="803" y="0"/>
                    <a:pt x="1782" y="0"/>
                  </a:cubicBezTo>
                  <a:lnTo>
                    <a:pt x="14609" y="0"/>
                  </a:lnTo>
                  <a:cubicBezTo>
                    <a:pt x="15589" y="0"/>
                    <a:pt x="16392" y="803"/>
                    <a:pt x="16392" y="1782"/>
                  </a:cubicBezTo>
                  <a:lnTo>
                    <a:pt x="16392" y="14610"/>
                  </a:lnTo>
                  <a:cubicBezTo>
                    <a:pt x="16392" y="15589"/>
                    <a:pt x="15589" y="16392"/>
                    <a:pt x="14609" y="16392"/>
                  </a:cubicBezTo>
                  <a:close/>
                  <a:moveTo>
                    <a:pt x="1782" y="1175"/>
                  </a:moveTo>
                  <a:cubicBezTo>
                    <a:pt x="1449" y="1175"/>
                    <a:pt x="1194" y="1449"/>
                    <a:pt x="1194" y="1763"/>
                  </a:cubicBezTo>
                  <a:lnTo>
                    <a:pt x="1194" y="14590"/>
                  </a:lnTo>
                  <a:cubicBezTo>
                    <a:pt x="1194" y="14923"/>
                    <a:pt x="1469" y="15178"/>
                    <a:pt x="1782" y="15178"/>
                  </a:cubicBezTo>
                  <a:lnTo>
                    <a:pt x="14609" y="15178"/>
                  </a:lnTo>
                  <a:cubicBezTo>
                    <a:pt x="14942" y="15178"/>
                    <a:pt x="15197" y="14904"/>
                    <a:pt x="15197" y="14590"/>
                  </a:cubicBezTo>
                  <a:lnTo>
                    <a:pt x="15197" y="1763"/>
                  </a:lnTo>
                  <a:cubicBezTo>
                    <a:pt x="15197" y="1430"/>
                    <a:pt x="14923" y="1175"/>
                    <a:pt x="14609" y="1175"/>
                  </a:cubicBezTo>
                  <a:lnTo>
                    <a:pt x="1782" y="1175"/>
                  </a:lnTo>
                  <a:close/>
                </a:path>
              </a:pathLst>
            </a:custGeom>
            <a:solidFill>
              <a:srgbClr val="A0A1A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0"/>
            <p:cNvSpPr>
              <a:spLocks/>
            </p:cNvSpPr>
            <p:nvPr/>
          </p:nvSpPr>
          <p:spPr bwMode="auto">
            <a:xfrm>
              <a:off x="2860955" y="645460"/>
              <a:ext cx="758825" cy="220662"/>
            </a:xfrm>
            <a:custGeom>
              <a:avLst/>
              <a:gdLst>
                <a:gd name="T0" fmla="*/ 2683 w 5778"/>
                <a:gd name="T1" fmla="*/ 235 h 1684"/>
                <a:gd name="T2" fmla="*/ 1293 w 5778"/>
                <a:gd name="T3" fmla="*/ 176 h 1684"/>
                <a:gd name="T4" fmla="*/ 275 w 5778"/>
                <a:gd name="T5" fmla="*/ 1116 h 1684"/>
                <a:gd name="T6" fmla="*/ 0 w 5778"/>
                <a:gd name="T7" fmla="*/ 1684 h 1684"/>
                <a:gd name="T8" fmla="*/ 5778 w 5778"/>
                <a:gd name="T9" fmla="*/ 1684 h 1684"/>
                <a:gd name="T10" fmla="*/ 2683 w 5778"/>
                <a:gd name="T11" fmla="*/ 235 h 1684"/>
              </a:gdLst>
              <a:ahLst/>
              <a:cxnLst>
                <a:cxn ang="0">
                  <a:pos x="T0" y="T1"/>
                </a:cxn>
                <a:cxn ang="0">
                  <a:pos x="T2" y="T3"/>
                </a:cxn>
                <a:cxn ang="0">
                  <a:pos x="T4" y="T5"/>
                </a:cxn>
                <a:cxn ang="0">
                  <a:pos x="T6" y="T7"/>
                </a:cxn>
                <a:cxn ang="0">
                  <a:pos x="T8" y="T9"/>
                </a:cxn>
                <a:cxn ang="0">
                  <a:pos x="T10" y="T11"/>
                </a:cxn>
              </a:cxnLst>
              <a:rect l="0" t="0" r="r" b="b"/>
              <a:pathLst>
                <a:path w="5778" h="1684">
                  <a:moveTo>
                    <a:pt x="2683" y="235"/>
                  </a:moveTo>
                  <a:cubicBezTo>
                    <a:pt x="2253" y="39"/>
                    <a:pt x="1743" y="0"/>
                    <a:pt x="1293" y="176"/>
                  </a:cubicBezTo>
                  <a:cubicBezTo>
                    <a:pt x="843" y="333"/>
                    <a:pt x="471" y="666"/>
                    <a:pt x="275" y="1116"/>
                  </a:cubicBezTo>
                  <a:lnTo>
                    <a:pt x="0" y="1684"/>
                  </a:lnTo>
                  <a:lnTo>
                    <a:pt x="5778" y="1684"/>
                  </a:lnTo>
                  <a:lnTo>
                    <a:pt x="2683" y="23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1"/>
            <p:cNvSpPr>
              <a:spLocks/>
            </p:cNvSpPr>
            <p:nvPr/>
          </p:nvSpPr>
          <p:spPr bwMode="auto">
            <a:xfrm>
              <a:off x="4515130" y="1356660"/>
              <a:ext cx="220663" cy="760412"/>
            </a:xfrm>
            <a:custGeom>
              <a:avLst/>
              <a:gdLst>
                <a:gd name="T0" fmla="*/ 1508 w 1684"/>
                <a:gd name="T1" fmla="*/ 1292 h 5797"/>
                <a:gd name="T2" fmla="*/ 568 w 1684"/>
                <a:gd name="T3" fmla="*/ 274 h 5797"/>
                <a:gd name="T4" fmla="*/ 0 w 1684"/>
                <a:gd name="T5" fmla="*/ 0 h 5797"/>
                <a:gd name="T6" fmla="*/ 0 w 1684"/>
                <a:gd name="T7" fmla="*/ 5797 h 5797"/>
                <a:gd name="T8" fmla="*/ 1449 w 1684"/>
                <a:gd name="T9" fmla="*/ 2702 h 5797"/>
                <a:gd name="T10" fmla="*/ 1508 w 1684"/>
                <a:gd name="T11" fmla="*/ 1292 h 5797"/>
              </a:gdLst>
              <a:ahLst/>
              <a:cxnLst>
                <a:cxn ang="0">
                  <a:pos x="T0" y="T1"/>
                </a:cxn>
                <a:cxn ang="0">
                  <a:pos x="T2" y="T3"/>
                </a:cxn>
                <a:cxn ang="0">
                  <a:pos x="T4" y="T5"/>
                </a:cxn>
                <a:cxn ang="0">
                  <a:pos x="T6" y="T7"/>
                </a:cxn>
                <a:cxn ang="0">
                  <a:pos x="T8" y="T9"/>
                </a:cxn>
                <a:cxn ang="0">
                  <a:pos x="T10" y="T11"/>
                </a:cxn>
              </a:cxnLst>
              <a:rect l="0" t="0" r="r" b="b"/>
              <a:pathLst>
                <a:path w="1684" h="5797">
                  <a:moveTo>
                    <a:pt x="1508" y="1292"/>
                  </a:moveTo>
                  <a:cubicBezTo>
                    <a:pt x="1351" y="842"/>
                    <a:pt x="1018" y="470"/>
                    <a:pt x="568" y="274"/>
                  </a:cubicBezTo>
                  <a:lnTo>
                    <a:pt x="0" y="0"/>
                  </a:lnTo>
                  <a:lnTo>
                    <a:pt x="0" y="5797"/>
                  </a:lnTo>
                  <a:lnTo>
                    <a:pt x="1449" y="2702"/>
                  </a:lnTo>
                  <a:cubicBezTo>
                    <a:pt x="1665" y="2252"/>
                    <a:pt x="1684" y="1762"/>
                    <a:pt x="1508" y="1292"/>
                  </a:cubicBez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
            <p:cNvSpPr>
              <a:spLocks/>
            </p:cNvSpPr>
            <p:nvPr/>
          </p:nvSpPr>
          <p:spPr bwMode="auto">
            <a:xfrm>
              <a:off x="2148168" y="1934510"/>
              <a:ext cx="222250" cy="758825"/>
            </a:xfrm>
            <a:custGeom>
              <a:avLst/>
              <a:gdLst>
                <a:gd name="T0" fmla="*/ 235 w 1684"/>
                <a:gd name="T1" fmla="*/ 3095 h 5778"/>
                <a:gd name="T2" fmla="*/ 176 w 1684"/>
                <a:gd name="T3" fmla="*/ 4485 h 5778"/>
                <a:gd name="T4" fmla="*/ 1116 w 1684"/>
                <a:gd name="T5" fmla="*/ 5503 h 5778"/>
                <a:gd name="T6" fmla="*/ 1684 w 1684"/>
                <a:gd name="T7" fmla="*/ 5778 h 5778"/>
                <a:gd name="T8" fmla="*/ 1684 w 1684"/>
                <a:gd name="T9" fmla="*/ 0 h 5778"/>
                <a:gd name="T10" fmla="*/ 235 w 1684"/>
                <a:gd name="T11" fmla="*/ 3095 h 5778"/>
              </a:gdLst>
              <a:ahLst/>
              <a:cxnLst>
                <a:cxn ang="0">
                  <a:pos x="T0" y="T1"/>
                </a:cxn>
                <a:cxn ang="0">
                  <a:pos x="T2" y="T3"/>
                </a:cxn>
                <a:cxn ang="0">
                  <a:pos x="T4" y="T5"/>
                </a:cxn>
                <a:cxn ang="0">
                  <a:pos x="T6" y="T7"/>
                </a:cxn>
                <a:cxn ang="0">
                  <a:pos x="T8" y="T9"/>
                </a:cxn>
                <a:cxn ang="0">
                  <a:pos x="T10" y="T11"/>
                </a:cxn>
              </a:cxnLst>
              <a:rect l="0" t="0" r="r" b="b"/>
              <a:pathLst>
                <a:path w="1684" h="5778">
                  <a:moveTo>
                    <a:pt x="235" y="3095"/>
                  </a:moveTo>
                  <a:cubicBezTo>
                    <a:pt x="39" y="3525"/>
                    <a:pt x="0" y="4035"/>
                    <a:pt x="176" y="4485"/>
                  </a:cubicBezTo>
                  <a:cubicBezTo>
                    <a:pt x="333" y="4935"/>
                    <a:pt x="666" y="5308"/>
                    <a:pt x="1116" y="5503"/>
                  </a:cubicBezTo>
                  <a:lnTo>
                    <a:pt x="1684" y="5778"/>
                  </a:lnTo>
                  <a:lnTo>
                    <a:pt x="1684" y="0"/>
                  </a:lnTo>
                  <a:lnTo>
                    <a:pt x="235" y="309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3"/>
            <p:cNvSpPr>
              <a:spLocks/>
            </p:cNvSpPr>
            <p:nvPr/>
          </p:nvSpPr>
          <p:spPr bwMode="auto">
            <a:xfrm>
              <a:off x="3440393" y="3009247"/>
              <a:ext cx="758825" cy="212725"/>
            </a:xfrm>
            <a:custGeom>
              <a:avLst/>
              <a:gdLst>
                <a:gd name="T0" fmla="*/ 3094 w 5777"/>
                <a:gd name="T1" fmla="*/ 1450 h 1626"/>
                <a:gd name="T2" fmla="*/ 3858 w 5777"/>
                <a:gd name="T3" fmla="*/ 1626 h 1626"/>
                <a:gd name="T4" fmla="*/ 4485 w 5777"/>
                <a:gd name="T5" fmla="*/ 1508 h 1626"/>
                <a:gd name="T6" fmla="*/ 5503 w 5777"/>
                <a:gd name="T7" fmla="*/ 568 h 1626"/>
                <a:gd name="T8" fmla="*/ 5777 w 5777"/>
                <a:gd name="T9" fmla="*/ 0 h 1626"/>
                <a:gd name="T10" fmla="*/ 0 w 5777"/>
                <a:gd name="T11" fmla="*/ 0 h 1626"/>
                <a:gd name="T12" fmla="*/ 3094 w 5777"/>
                <a:gd name="T13" fmla="*/ 1450 h 1626"/>
              </a:gdLst>
              <a:ahLst/>
              <a:cxnLst>
                <a:cxn ang="0">
                  <a:pos x="T0" y="T1"/>
                </a:cxn>
                <a:cxn ang="0">
                  <a:pos x="T2" y="T3"/>
                </a:cxn>
                <a:cxn ang="0">
                  <a:pos x="T4" y="T5"/>
                </a:cxn>
                <a:cxn ang="0">
                  <a:pos x="T6" y="T7"/>
                </a:cxn>
                <a:cxn ang="0">
                  <a:pos x="T8" y="T9"/>
                </a:cxn>
                <a:cxn ang="0">
                  <a:pos x="T10" y="T11"/>
                </a:cxn>
                <a:cxn ang="0">
                  <a:pos x="T12" y="T13"/>
                </a:cxn>
              </a:cxnLst>
              <a:rect l="0" t="0" r="r" b="b"/>
              <a:pathLst>
                <a:path w="5777" h="1626">
                  <a:moveTo>
                    <a:pt x="3094" y="1450"/>
                  </a:moveTo>
                  <a:cubicBezTo>
                    <a:pt x="3329" y="1567"/>
                    <a:pt x="3603" y="1626"/>
                    <a:pt x="3858" y="1626"/>
                  </a:cubicBezTo>
                  <a:cubicBezTo>
                    <a:pt x="4073" y="1626"/>
                    <a:pt x="4269" y="1587"/>
                    <a:pt x="4485" y="1508"/>
                  </a:cubicBezTo>
                  <a:cubicBezTo>
                    <a:pt x="4935" y="1352"/>
                    <a:pt x="5307" y="1019"/>
                    <a:pt x="5503" y="568"/>
                  </a:cubicBezTo>
                  <a:lnTo>
                    <a:pt x="5777" y="0"/>
                  </a:lnTo>
                  <a:lnTo>
                    <a:pt x="0" y="0"/>
                  </a:lnTo>
                  <a:lnTo>
                    <a:pt x="3094" y="1450"/>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4"/>
            <p:cNvSpPr>
              <a:spLocks/>
            </p:cNvSpPr>
            <p:nvPr/>
          </p:nvSpPr>
          <p:spPr bwMode="auto">
            <a:xfrm>
              <a:off x="2521230" y="1015347"/>
              <a:ext cx="1839913" cy="1836737"/>
            </a:xfrm>
            <a:custGeom>
              <a:avLst/>
              <a:gdLst>
                <a:gd name="T0" fmla="*/ 588 w 14003"/>
                <a:gd name="T1" fmla="*/ 0 h 14003"/>
                <a:gd name="T2" fmla="*/ 0 w 14003"/>
                <a:gd name="T3" fmla="*/ 588 h 14003"/>
                <a:gd name="T4" fmla="*/ 0 w 14003"/>
                <a:gd name="T5" fmla="*/ 13415 h 14003"/>
                <a:gd name="T6" fmla="*/ 588 w 14003"/>
                <a:gd name="T7" fmla="*/ 14003 h 14003"/>
                <a:gd name="T8" fmla="*/ 13415 w 14003"/>
                <a:gd name="T9" fmla="*/ 14003 h 14003"/>
                <a:gd name="T10" fmla="*/ 14003 w 14003"/>
                <a:gd name="T11" fmla="*/ 13415 h 14003"/>
                <a:gd name="T12" fmla="*/ 14003 w 14003"/>
                <a:gd name="T13" fmla="*/ 588 h 14003"/>
                <a:gd name="T14" fmla="*/ 13415 w 14003"/>
                <a:gd name="T15" fmla="*/ 0 h 14003"/>
                <a:gd name="T16" fmla="*/ 588 w 14003"/>
                <a:gd name="T17" fmla="*/ 0 h 14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3" h="14003">
                  <a:moveTo>
                    <a:pt x="588" y="0"/>
                  </a:moveTo>
                  <a:cubicBezTo>
                    <a:pt x="255" y="0"/>
                    <a:pt x="0" y="274"/>
                    <a:pt x="0" y="588"/>
                  </a:cubicBezTo>
                  <a:lnTo>
                    <a:pt x="0" y="13415"/>
                  </a:lnTo>
                  <a:cubicBezTo>
                    <a:pt x="0" y="13748"/>
                    <a:pt x="275" y="14003"/>
                    <a:pt x="588" y="14003"/>
                  </a:cubicBezTo>
                  <a:lnTo>
                    <a:pt x="13415" y="14003"/>
                  </a:lnTo>
                  <a:cubicBezTo>
                    <a:pt x="13748" y="14003"/>
                    <a:pt x="14003" y="13729"/>
                    <a:pt x="14003" y="13415"/>
                  </a:cubicBezTo>
                  <a:lnTo>
                    <a:pt x="14003" y="588"/>
                  </a:lnTo>
                  <a:cubicBezTo>
                    <a:pt x="14003" y="255"/>
                    <a:pt x="13729" y="0"/>
                    <a:pt x="13415" y="0"/>
                  </a:cubicBezTo>
                  <a:lnTo>
                    <a:pt x="5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5"/>
            <p:cNvSpPr>
              <a:spLocks/>
            </p:cNvSpPr>
            <p:nvPr/>
          </p:nvSpPr>
          <p:spPr bwMode="auto">
            <a:xfrm>
              <a:off x="3046693" y="1288397"/>
              <a:ext cx="792163" cy="1311275"/>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rgbClr val="59B4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7357881" y="1338046"/>
            <a:ext cx="608181" cy="476490"/>
            <a:chOff x="2148168" y="3425172"/>
            <a:chExt cx="2573338" cy="2016125"/>
          </a:xfrm>
        </p:grpSpPr>
        <p:sp>
          <p:nvSpPr>
            <p:cNvPr id="66" name="Rectangle 28"/>
            <p:cNvSpPr>
              <a:spLocks noChangeArrowheads="1"/>
            </p:cNvSpPr>
            <p:nvPr/>
          </p:nvSpPr>
          <p:spPr bwMode="auto">
            <a:xfrm>
              <a:off x="2829205" y="3822047"/>
              <a:ext cx="1211263" cy="1511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29"/>
            <p:cNvSpPr>
              <a:spLocks noChangeArrowheads="1"/>
            </p:cNvSpPr>
            <p:nvPr/>
          </p:nvSpPr>
          <p:spPr bwMode="auto">
            <a:xfrm>
              <a:off x="2829205" y="3822047"/>
              <a:ext cx="1211263" cy="1511300"/>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30"/>
            <p:cNvSpPr>
              <a:spLocks/>
            </p:cNvSpPr>
            <p:nvPr/>
          </p:nvSpPr>
          <p:spPr bwMode="auto">
            <a:xfrm>
              <a:off x="2148168" y="3425172"/>
              <a:ext cx="1549400" cy="241300"/>
            </a:xfrm>
            <a:custGeom>
              <a:avLst/>
              <a:gdLst>
                <a:gd name="T0" fmla="*/ 11574 w 11789"/>
                <a:gd name="T1" fmla="*/ 1586 h 1841"/>
                <a:gd name="T2" fmla="*/ 11006 w 11789"/>
                <a:gd name="T3" fmla="*/ 607 h 1841"/>
                <a:gd name="T4" fmla="*/ 9948 w 11789"/>
                <a:gd name="T5" fmla="*/ 0 h 1841"/>
                <a:gd name="T6" fmla="*/ 1214 w 11789"/>
                <a:gd name="T7" fmla="*/ 0 h 1841"/>
                <a:gd name="T8" fmla="*/ 0 w 11789"/>
                <a:gd name="T9" fmla="*/ 1214 h 1841"/>
                <a:gd name="T10" fmla="*/ 0 w 11789"/>
                <a:gd name="T11" fmla="*/ 1841 h 1841"/>
                <a:gd name="T12" fmla="*/ 11789 w 11789"/>
                <a:gd name="T13" fmla="*/ 1841 h 1841"/>
                <a:gd name="T14" fmla="*/ 11574 w 11789"/>
                <a:gd name="T15" fmla="*/ 1586 h 18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89" h="1841">
                  <a:moveTo>
                    <a:pt x="11574" y="1586"/>
                  </a:moveTo>
                  <a:lnTo>
                    <a:pt x="11006" y="607"/>
                  </a:lnTo>
                  <a:cubicBezTo>
                    <a:pt x="10790" y="235"/>
                    <a:pt x="10379" y="0"/>
                    <a:pt x="9948" y="0"/>
                  </a:cubicBezTo>
                  <a:lnTo>
                    <a:pt x="1214" y="0"/>
                  </a:lnTo>
                  <a:cubicBezTo>
                    <a:pt x="548" y="0"/>
                    <a:pt x="0" y="548"/>
                    <a:pt x="0" y="1214"/>
                  </a:cubicBezTo>
                  <a:lnTo>
                    <a:pt x="0" y="1841"/>
                  </a:lnTo>
                  <a:lnTo>
                    <a:pt x="11789" y="1841"/>
                  </a:lnTo>
                  <a:cubicBezTo>
                    <a:pt x="11691" y="1782"/>
                    <a:pt x="11633" y="1684"/>
                    <a:pt x="11574" y="1586"/>
                  </a:cubicBezTo>
                  <a:close/>
                </a:path>
              </a:pathLst>
            </a:custGeom>
            <a:solidFill>
              <a:srgbClr val="3999C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noEditPoints="1"/>
            </p:cNvSpPr>
            <p:nvPr/>
          </p:nvSpPr>
          <p:spPr bwMode="auto">
            <a:xfrm>
              <a:off x="2148168" y="3749022"/>
              <a:ext cx="2573338" cy="1692275"/>
            </a:xfrm>
            <a:custGeom>
              <a:avLst/>
              <a:gdLst>
                <a:gd name="T0" fmla="*/ 9410 w 9792"/>
                <a:gd name="T1" fmla="*/ 0 h 6452"/>
                <a:gd name="T2" fmla="*/ 0 w 9792"/>
                <a:gd name="T3" fmla="*/ 0 h 6452"/>
                <a:gd name="T4" fmla="*/ 0 w 9792"/>
                <a:gd name="T5" fmla="*/ 5845 h 6452"/>
                <a:gd name="T6" fmla="*/ 607 w 9792"/>
                <a:gd name="T7" fmla="*/ 6452 h 6452"/>
                <a:gd name="T8" fmla="*/ 9185 w 9792"/>
                <a:gd name="T9" fmla="*/ 6452 h 6452"/>
                <a:gd name="T10" fmla="*/ 9792 w 9792"/>
                <a:gd name="T11" fmla="*/ 5845 h 6452"/>
                <a:gd name="T12" fmla="*/ 9792 w 9792"/>
                <a:gd name="T13" fmla="*/ 558 h 6452"/>
                <a:gd name="T14" fmla="*/ 9410 w 9792"/>
                <a:gd name="T15" fmla="*/ 0 h 6452"/>
                <a:gd name="T16" fmla="*/ 6140 w 9792"/>
                <a:gd name="T17" fmla="*/ 2937 h 6452"/>
                <a:gd name="T18" fmla="*/ 4406 w 9792"/>
                <a:gd name="T19" fmla="*/ 5415 h 6452"/>
                <a:gd name="T20" fmla="*/ 4338 w 9792"/>
                <a:gd name="T21" fmla="*/ 5454 h 6452"/>
                <a:gd name="T22" fmla="*/ 4299 w 9792"/>
                <a:gd name="T23" fmla="*/ 5444 h 6452"/>
                <a:gd name="T24" fmla="*/ 4260 w 9792"/>
                <a:gd name="T25" fmla="*/ 5346 h 6452"/>
                <a:gd name="T26" fmla="*/ 4710 w 9792"/>
                <a:gd name="T27" fmla="*/ 3867 h 6452"/>
                <a:gd name="T28" fmla="*/ 3701 w 9792"/>
                <a:gd name="T29" fmla="*/ 3867 h 6452"/>
                <a:gd name="T30" fmla="*/ 3623 w 9792"/>
                <a:gd name="T31" fmla="*/ 3818 h 6452"/>
                <a:gd name="T32" fmla="*/ 3633 w 9792"/>
                <a:gd name="T33" fmla="*/ 3730 h 6452"/>
                <a:gd name="T34" fmla="*/ 5317 w 9792"/>
                <a:gd name="T35" fmla="*/ 1282 h 6452"/>
                <a:gd name="T36" fmla="*/ 5386 w 9792"/>
                <a:gd name="T37" fmla="*/ 1243 h 6452"/>
                <a:gd name="T38" fmla="*/ 5425 w 9792"/>
                <a:gd name="T39" fmla="*/ 1253 h 6452"/>
                <a:gd name="T40" fmla="*/ 5464 w 9792"/>
                <a:gd name="T41" fmla="*/ 1351 h 6452"/>
                <a:gd name="T42" fmla="*/ 5033 w 9792"/>
                <a:gd name="T43" fmla="*/ 2800 h 6452"/>
                <a:gd name="T44" fmla="*/ 6071 w 9792"/>
                <a:gd name="T45" fmla="*/ 2800 h 6452"/>
                <a:gd name="T46" fmla="*/ 6159 w 9792"/>
                <a:gd name="T47" fmla="*/ 2888 h 6452"/>
                <a:gd name="T48" fmla="*/ 6140 w 9792"/>
                <a:gd name="T49" fmla="*/ 2937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92" h="6452">
                  <a:moveTo>
                    <a:pt x="9410" y="0"/>
                  </a:moveTo>
                  <a:lnTo>
                    <a:pt x="0" y="0"/>
                  </a:lnTo>
                  <a:lnTo>
                    <a:pt x="0" y="5845"/>
                  </a:lnTo>
                  <a:cubicBezTo>
                    <a:pt x="0" y="6178"/>
                    <a:pt x="274" y="6452"/>
                    <a:pt x="607" y="6452"/>
                  </a:cubicBezTo>
                  <a:lnTo>
                    <a:pt x="9185" y="6452"/>
                  </a:lnTo>
                  <a:cubicBezTo>
                    <a:pt x="9518" y="6452"/>
                    <a:pt x="9792" y="6178"/>
                    <a:pt x="9792" y="5845"/>
                  </a:cubicBezTo>
                  <a:lnTo>
                    <a:pt x="9792" y="558"/>
                  </a:lnTo>
                  <a:cubicBezTo>
                    <a:pt x="9792" y="313"/>
                    <a:pt x="9635" y="97"/>
                    <a:pt x="9410" y="0"/>
                  </a:cubicBezTo>
                  <a:close/>
                  <a:moveTo>
                    <a:pt x="6140" y="2937"/>
                  </a:moveTo>
                  <a:lnTo>
                    <a:pt x="4406" y="5415"/>
                  </a:lnTo>
                  <a:cubicBezTo>
                    <a:pt x="4387" y="5434"/>
                    <a:pt x="4367" y="5454"/>
                    <a:pt x="4338" y="5454"/>
                  </a:cubicBezTo>
                  <a:cubicBezTo>
                    <a:pt x="4328" y="5454"/>
                    <a:pt x="4309" y="5454"/>
                    <a:pt x="4299" y="5444"/>
                  </a:cubicBezTo>
                  <a:cubicBezTo>
                    <a:pt x="4260" y="5424"/>
                    <a:pt x="4240" y="5385"/>
                    <a:pt x="4260" y="5346"/>
                  </a:cubicBezTo>
                  <a:lnTo>
                    <a:pt x="4710" y="3867"/>
                  </a:lnTo>
                  <a:lnTo>
                    <a:pt x="3701" y="3867"/>
                  </a:lnTo>
                  <a:cubicBezTo>
                    <a:pt x="3672" y="3867"/>
                    <a:pt x="3643" y="3848"/>
                    <a:pt x="3623" y="3818"/>
                  </a:cubicBezTo>
                  <a:cubicBezTo>
                    <a:pt x="3613" y="3789"/>
                    <a:pt x="3613" y="3760"/>
                    <a:pt x="3633" y="3730"/>
                  </a:cubicBezTo>
                  <a:lnTo>
                    <a:pt x="5317" y="1282"/>
                  </a:lnTo>
                  <a:cubicBezTo>
                    <a:pt x="5337" y="1263"/>
                    <a:pt x="5356" y="1243"/>
                    <a:pt x="5386" y="1243"/>
                  </a:cubicBezTo>
                  <a:cubicBezTo>
                    <a:pt x="5395" y="1243"/>
                    <a:pt x="5405" y="1243"/>
                    <a:pt x="5425" y="1253"/>
                  </a:cubicBezTo>
                  <a:cubicBezTo>
                    <a:pt x="5464" y="1273"/>
                    <a:pt x="5484" y="1312"/>
                    <a:pt x="5464" y="1351"/>
                  </a:cubicBezTo>
                  <a:lnTo>
                    <a:pt x="5033" y="2800"/>
                  </a:lnTo>
                  <a:lnTo>
                    <a:pt x="6071" y="2800"/>
                  </a:lnTo>
                  <a:cubicBezTo>
                    <a:pt x="6120" y="2800"/>
                    <a:pt x="6159" y="2839"/>
                    <a:pt x="6159" y="2888"/>
                  </a:cubicBezTo>
                  <a:cubicBezTo>
                    <a:pt x="6159" y="2908"/>
                    <a:pt x="6149" y="2918"/>
                    <a:pt x="6140" y="2937"/>
                  </a:cubicBezTo>
                  <a:close/>
                </a:path>
              </a:pathLst>
            </a:custGeom>
            <a:solidFill>
              <a:srgbClr val="59B4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69"/>
          <p:cNvGrpSpPr/>
          <p:nvPr/>
        </p:nvGrpSpPr>
        <p:grpSpPr>
          <a:xfrm>
            <a:off x="8751442" y="5653224"/>
            <a:ext cx="577558" cy="766539"/>
            <a:chOff x="2294644" y="680860"/>
            <a:chExt cx="3596824" cy="4773730"/>
          </a:xfrm>
        </p:grpSpPr>
        <p:sp>
          <p:nvSpPr>
            <p:cNvPr id="71" name="Freeform 83"/>
            <p:cNvSpPr/>
            <p:nvPr/>
          </p:nvSpPr>
          <p:spPr>
            <a:xfrm>
              <a:off x="2294644" y="1330208"/>
              <a:ext cx="3596824" cy="4115394"/>
            </a:xfrm>
            <a:custGeom>
              <a:avLst/>
              <a:gdLst>
                <a:gd name="connsiteX0" fmla="*/ 0 w 3596824"/>
                <a:gd name="connsiteY0" fmla="*/ 0 h 4115394"/>
                <a:gd name="connsiteX1" fmla="*/ 3596823 w 3596824"/>
                <a:gd name="connsiteY1" fmla="*/ 0 h 4115394"/>
                <a:gd name="connsiteX2" fmla="*/ 3596823 w 3596824"/>
                <a:gd name="connsiteY2" fmla="*/ 3465793 h 4115394"/>
                <a:gd name="connsiteX3" fmla="*/ 3596824 w 3596824"/>
                <a:gd name="connsiteY3" fmla="*/ 3465800 h 4115394"/>
                <a:gd name="connsiteX4" fmla="*/ 3596823 w 3596824"/>
                <a:gd name="connsiteY4" fmla="*/ 3465808 h 4115394"/>
                <a:gd name="connsiteX5" fmla="*/ 3596823 w 3596824"/>
                <a:gd name="connsiteY5" fmla="*/ 3473042 h 4115394"/>
                <a:gd name="connsiteX6" fmla="*/ 3595812 w 3596824"/>
                <a:gd name="connsiteY6" fmla="*/ 3473042 h 4115394"/>
                <a:gd name="connsiteX7" fmla="*/ 3587539 w 3596824"/>
                <a:gd name="connsiteY7" fmla="*/ 3532217 h 4115394"/>
                <a:gd name="connsiteX8" fmla="*/ 1798412 w 3596824"/>
                <a:gd name="connsiteY8" fmla="*/ 4115394 h 4115394"/>
                <a:gd name="connsiteX9" fmla="*/ 9285 w 3596824"/>
                <a:gd name="connsiteY9" fmla="*/ 3532217 h 4115394"/>
                <a:gd name="connsiteX10" fmla="*/ 1013 w 3596824"/>
                <a:gd name="connsiteY10" fmla="*/ 3473042 h 4115394"/>
                <a:gd name="connsiteX11" fmla="*/ 0 w 3596824"/>
                <a:gd name="connsiteY11" fmla="*/ 3473042 h 4115394"/>
                <a:gd name="connsiteX12" fmla="*/ 0 w 3596824"/>
                <a:gd name="connsiteY12"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6824" h="4115394">
                  <a:moveTo>
                    <a:pt x="0" y="0"/>
                  </a:moveTo>
                  <a:lnTo>
                    <a:pt x="3596823" y="0"/>
                  </a:lnTo>
                  <a:lnTo>
                    <a:pt x="3596823" y="3465793"/>
                  </a:lnTo>
                  <a:lnTo>
                    <a:pt x="3596824" y="3465800"/>
                  </a:lnTo>
                  <a:lnTo>
                    <a:pt x="3596823" y="3465808"/>
                  </a:lnTo>
                  <a:lnTo>
                    <a:pt x="3596823" y="3473042"/>
                  </a:lnTo>
                  <a:lnTo>
                    <a:pt x="3595812" y="3473042"/>
                  </a:lnTo>
                  <a:lnTo>
                    <a:pt x="3587539" y="3532217"/>
                  </a:lnTo>
                  <a:cubicBezTo>
                    <a:pt x="3495443" y="3859779"/>
                    <a:pt x="2729571" y="4115394"/>
                    <a:pt x="1798412" y="4115394"/>
                  </a:cubicBezTo>
                  <a:cubicBezTo>
                    <a:pt x="867253" y="4115394"/>
                    <a:pt x="101382" y="3859779"/>
                    <a:pt x="9285" y="3532217"/>
                  </a:cubicBezTo>
                  <a:lnTo>
                    <a:pt x="1013" y="3473042"/>
                  </a:lnTo>
                  <a:lnTo>
                    <a:pt x="0" y="3473042"/>
                  </a:lnTo>
                  <a:lnTo>
                    <a:pt x="0" y="3465800"/>
                  </a:lnTo>
                  <a:close/>
                </a:path>
              </a:pathLst>
            </a:custGeom>
            <a:solidFill>
              <a:srgbClr val="A59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84"/>
            <p:cNvSpPr/>
            <p:nvPr/>
          </p:nvSpPr>
          <p:spPr>
            <a:xfrm>
              <a:off x="2294644" y="1319318"/>
              <a:ext cx="1798413" cy="4115394"/>
            </a:xfrm>
            <a:custGeom>
              <a:avLst/>
              <a:gdLst>
                <a:gd name="connsiteX0" fmla="*/ 0 w 1798413"/>
                <a:gd name="connsiteY0" fmla="*/ 0 h 4115394"/>
                <a:gd name="connsiteX1" fmla="*/ 1798413 w 1798413"/>
                <a:gd name="connsiteY1" fmla="*/ 0 h 4115394"/>
                <a:gd name="connsiteX2" fmla="*/ 1798413 w 1798413"/>
                <a:gd name="connsiteY2" fmla="*/ 4115394 h 4115394"/>
                <a:gd name="connsiteX3" fmla="*/ 1798412 w 1798413"/>
                <a:gd name="connsiteY3" fmla="*/ 4115394 h 4115394"/>
                <a:gd name="connsiteX4" fmla="*/ 9285 w 1798413"/>
                <a:gd name="connsiteY4" fmla="*/ 3532217 h 4115394"/>
                <a:gd name="connsiteX5" fmla="*/ 1013 w 1798413"/>
                <a:gd name="connsiteY5" fmla="*/ 3473042 h 4115394"/>
                <a:gd name="connsiteX6" fmla="*/ 0 w 1798413"/>
                <a:gd name="connsiteY6" fmla="*/ 3473042 h 4115394"/>
                <a:gd name="connsiteX7" fmla="*/ 0 w 1798413"/>
                <a:gd name="connsiteY7"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413" h="4115394">
                  <a:moveTo>
                    <a:pt x="0" y="0"/>
                  </a:moveTo>
                  <a:lnTo>
                    <a:pt x="1798413" y="0"/>
                  </a:lnTo>
                  <a:lnTo>
                    <a:pt x="1798413" y="4115394"/>
                  </a:lnTo>
                  <a:lnTo>
                    <a:pt x="1798412" y="4115394"/>
                  </a:lnTo>
                  <a:cubicBezTo>
                    <a:pt x="867253" y="4115394"/>
                    <a:pt x="101382" y="3859779"/>
                    <a:pt x="9285" y="3532217"/>
                  </a:cubicBezTo>
                  <a:lnTo>
                    <a:pt x="1013" y="3473042"/>
                  </a:lnTo>
                  <a:lnTo>
                    <a:pt x="0" y="3473042"/>
                  </a:lnTo>
                  <a:lnTo>
                    <a:pt x="0" y="3465800"/>
                  </a:lnTo>
                  <a:close/>
                </a:path>
              </a:pathLst>
            </a:custGeom>
            <a:solidFill>
              <a:srgbClr val="474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294645" y="680860"/>
              <a:ext cx="3596823" cy="129918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666927" y="898175"/>
              <a:ext cx="2852258" cy="864066"/>
            </a:xfrm>
            <a:prstGeom prst="ellipse">
              <a:avLst/>
            </a:prstGeom>
            <a:solidFill>
              <a:srgbClr val="B5C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87"/>
            <p:cNvSpPr/>
            <p:nvPr/>
          </p:nvSpPr>
          <p:spPr>
            <a:xfrm>
              <a:off x="2920902" y="1388931"/>
              <a:ext cx="2344306" cy="373310"/>
            </a:xfrm>
            <a:custGeom>
              <a:avLst/>
              <a:gdLst>
                <a:gd name="connsiteX0" fmla="*/ 1172153 w 2344306"/>
                <a:gd name="connsiteY0" fmla="*/ 0 h 373310"/>
                <a:gd name="connsiteX1" fmla="*/ 2180579 w 2344306"/>
                <a:gd name="connsiteY1" fmla="*/ 126540 h 373310"/>
                <a:gd name="connsiteX2" fmla="*/ 2344306 w 2344306"/>
                <a:gd name="connsiteY2" fmla="*/ 186655 h 373310"/>
                <a:gd name="connsiteX3" fmla="*/ 2180579 w 2344306"/>
                <a:gd name="connsiteY3" fmla="*/ 246770 h 373310"/>
                <a:gd name="connsiteX4" fmla="*/ 1172153 w 2344306"/>
                <a:gd name="connsiteY4" fmla="*/ 373310 h 373310"/>
                <a:gd name="connsiteX5" fmla="*/ 163728 w 2344306"/>
                <a:gd name="connsiteY5" fmla="*/ 246770 h 373310"/>
                <a:gd name="connsiteX6" fmla="*/ 0 w 2344306"/>
                <a:gd name="connsiteY6" fmla="*/ 186655 h 373310"/>
                <a:gd name="connsiteX7" fmla="*/ 163728 w 2344306"/>
                <a:gd name="connsiteY7" fmla="*/ 126540 h 373310"/>
                <a:gd name="connsiteX8" fmla="*/ 1172153 w 2344306"/>
                <a:gd name="connsiteY8" fmla="*/ 0 h 37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306" h="373310">
                  <a:moveTo>
                    <a:pt x="1172153" y="0"/>
                  </a:moveTo>
                  <a:cubicBezTo>
                    <a:pt x="1565968" y="0"/>
                    <a:pt x="1922500" y="48357"/>
                    <a:pt x="2180579" y="126540"/>
                  </a:cubicBezTo>
                  <a:lnTo>
                    <a:pt x="2344306" y="186655"/>
                  </a:lnTo>
                  <a:lnTo>
                    <a:pt x="2180579" y="246770"/>
                  </a:lnTo>
                  <a:cubicBezTo>
                    <a:pt x="1922500" y="324953"/>
                    <a:pt x="1565968" y="373310"/>
                    <a:pt x="1172153" y="373310"/>
                  </a:cubicBezTo>
                  <a:cubicBezTo>
                    <a:pt x="778339" y="373310"/>
                    <a:pt x="421806" y="324953"/>
                    <a:pt x="163728" y="246770"/>
                  </a:cubicBezTo>
                  <a:lnTo>
                    <a:pt x="0" y="186655"/>
                  </a:lnTo>
                  <a:lnTo>
                    <a:pt x="163728" y="126540"/>
                  </a:lnTo>
                  <a:cubicBezTo>
                    <a:pt x="421806" y="48357"/>
                    <a:pt x="778339" y="0"/>
                    <a:pt x="1172153" y="0"/>
                  </a:cubicBezTo>
                  <a:close/>
                </a:path>
              </a:pathLst>
            </a:custGeom>
            <a:solidFill>
              <a:srgbClr val="7FB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88"/>
            <p:cNvSpPr/>
            <p:nvPr/>
          </p:nvSpPr>
          <p:spPr>
            <a:xfrm>
              <a:off x="2294644" y="3274582"/>
              <a:ext cx="3596824" cy="2180008"/>
            </a:xfrm>
            <a:custGeom>
              <a:avLst/>
              <a:gdLst>
                <a:gd name="connsiteX0" fmla="*/ 1167538 w 3596824"/>
                <a:gd name="connsiteY0" fmla="*/ 0 h 2180008"/>
                <a:gd name="connsiteX1" fmla="*/ 1213645 w 3596824"/>
                <a:gd name="connsiteY1" fmla="*/ 78247 h 2180008"/>
                <a:gd name="connsiteX2" fmla="*/ 1798412 w 3596824"/>
                <a:gd name="connsiteY2" fmla="*/ 364647 h 2180008"/>
                <a:gd name="connsiteX3" fmla="*/ 2383179 w 3596824"/>
                <a:gd name="connsiteY3" fmla="*/ 78247 h 2180008"/>
                <a:gd name="connsiteX4" fmla="*/ 2429285 w 3596824"/>
                <a:gd name="connsiteY4" fmla="*/ 1 h 2180008"/>
                <a:gd name="connsiteX5" fmla="*/ 2475392 w 3596824"/>
                <a:gd name="connsiteY5" fmla="*/ 78247 h 2180008"/>
                <a:gd name="connsiteX6" fmla="*/ 3060159 w 3596824"/>
                <a:gd name="connsiteY6" fmla="*/ 364647 h 2180008"/>
                <a:gd name="connsiteX7" fmla="*/ 3558814 w 3596824"/>
                <a:gd name="connsiteY7" fmla="*/ 174385 h 2180008"/>
                <a:gd name="connsiteX8" fmla="*/ 3596823 w 3596824"/>
                <a:gd name="connsiteY8" fmla="*/ 131951 h 2180008"/>
                <a:gd name="connsiteX9" fmla="*/ 3596823 w 3596824"/>
                <a:gd name="connsiteY9" fmla="*/ 1530407 h 2180008"/>
                <a:gd name="connsiteX10" fmla="*/ 3596824 w 3596824"/>
                <a:gd name="connsiteY10" fmla="*/ 1530414 h 2180008"/>
                <a:gd name="connsiteX11" fmla="*/ 3596823 w 3596824"/>
                <a:gd name="connsiteY11" fmla="*/ 1530422 h 2180008"/>
                <a:gd name="connsiteX12" fmla="*/ 3596823 w 3596824"/>
                <a:gd name="connsiteY12" fmla="*/ 1537656 h 2180008"/>
                <a:gd name="connsiteX13" fmla="*/ 3595812 w 3596824"/>
                <a:gd name="connsiteY13" fmla="*/ 1537656 h 2180008"/>
                <a:gd name="connsiteX14" fmla="*/ 3587539 w 3596824"/>
                <a:gd name="connsiteY14" fmla="*/ 1596831 h 2180008"/>
                <a:gd name="connsiteX15" fmla="*/ 1798412 w 3596824"/>
                <a:gd name="connsiteY15" fmla="*/ 2180008 h 2180008"/>
                <a:gd name="connsiteX16" fmla="*/ 9285 w 3596824"/>
                <a:gd name="connsiteY16" fmla="*/ 1596831 h 2180008"/>
                <a:gd name="connsiteX17" fmla="*/ 1013 w 3596824"/>
                <a:gd name="connsiteY17" fmla="*/ 1537656 h 2180008"/>
                <a:gd name="connsiteX18" fmla="*/ 0 w 3596824"/>
                <a:gd name="connsiteY18" fmla="*/ 1537656 h 2180008"/>
                <a:gd name="connsiteX19" fmla="*/ 0 w 3596824"/>
                <a:gd name="connsiteY19" fmla="*/ 1530414 h 2180008"/>
                <a:gd name="connsiteX20" fmla="*/ 0 w 3596824"/>
                <a:gd name="connsiteY20" fmla="*/ 131951 h 2180008"/>
                <a:gd name="connsiteX21" fmla="*/ 38009 w 3596824"/>
                <a:gd name="connsiteY21" fmla="*/ 174385 h 2180008"/>
                <a:gd name="connsiteX22" fmla="*/ 536664 w 3596824"/>
                <a:gd name="connsiteY22" fmla="*/ 364647 h 2180008"/>
                <a:gd name="connsiteX23" fmla="*/ 1121431 w 3596824"/>
                <a:gd name="connsiteY23" fmla="*/ 78247 h 2180008"/>
                <a:gd name="connsiteX24" fmla="*/ 1167538 w 3596824"/>
                <a:gd name="connsiteY24" fmla="*/ 0 h 21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6824" h="2180008">
                  <a:moveTo>
                    <a:pt x="1167538" y="0"/>
                  </a:moveTo>
                  <a:lnTo>
                    <a:pt x="1213645" y="78247"/>
                  </a:lnTo>
                  <a:cubicBezTo>
                    <a:pt x="1340376" y="251040"/>
                    <a:pt x="1554991" y="364647"/>
                    <a:pt x="1798412" y="364647"/>
                  </a:cubicBezTo>
                  <a:cubicBezTo>
                    <a:pt x="2041833" y="364647"/>
                    <a:pt x="2256449" y="251040"/>
                    <a:pt x="2383179" y="78247"/>
                  </a:cubicBezTo>
                  <a:lnTo>
                    <a:pt x="2429285" y="1"/>
                  </a:lnTo>
                  <a:lnTo>
                    <a:pt x="2475392" y="78247"/>
                  </a:lnTo>
                  <a:cubicBezTo>
                    <a:pt x="2602122" y="251040"/>
                    <a:pt x="2816738" y="364647"/>
                    <a:pt x="3060159" y="364647"/>
                  </a:cubicBezTo>
                  <a:cubicBezTo>
                    <a:pt x="3254896" y="364647"/>
                    <a:pt x="3431197" y="291939"/>
                    <a:pt x="3558814" y="174385"/>
                  </a:cubicBezTo>
                  <a:lnTo>
                    <a:pt x="3596823" y="131951"/>
                  </a:lnTo>
                  <a:lnTo>
                    <a:pt x="3596823" y="1530407"/>
                  </a:lnTo>
                  <a:lnTo>
                    <a:pt x="3596824" y="1530414"/>
                  </a:lnTo>
                  <a:lnTo>
                    <a:pt x="3596823" y="1530422"/>
                  </a:lnTo>
                  <a:lnTo>
                    <a:pt x="3596823" y="1537656"/>
                  </a:lnTo>
                  <a:lnTo>
                    <a:pt x="3595812" y="1537656"/>
                  </a:lnTo>
                  <a:lnTo>
                    <a:pt x="3587539" y="1596831"/>
                  </a:lnTo>
                  <a:cubicBezTo>
                    <a:pt x="3495443" y="1924393"/>
                    <a:pt x="2729571" y="2180008"/>
                    <a:pt x="1798412" y="2180008"/>
                  </a:cubicBezTo>
                  <a:cubicBezTo>
                    <a:pt x="867253" y="2180008"/>
                    <a:pt x="101382" y="1924393"/>
                    <a:pt x="9285" y="1596831"/>
                  </a:cubicBezTo>
                  <a:lnTo>
                    <a:pt x="1013" y="1537656"/>
                  </a:lnTo>
                  <a:lnTo>
                    <a:pt x="0" y="1537656"/>
                  </a:lnTo>
                  <a:lnTo>
                    <a:pt x="0" y="1530414"/>
                  </a:lnTo>
                  <a:lnTo>
                    <a:pt x="0" y="131951"/>
                  </a:lnTo>
                  <a:lnTo>
                    <a:pt x="38009" y="174385"/>
                  </a:lnTo>
                  <a:cubicBezTo>
                    <a:pt x="165626" y="291939"/>
                    <a:pt x="341927" y="364647"/>
                    <a:pt x="536664" y="364647"/>
                  </a:cubicBezTo>
                  <a:cubicBezTo>
                    <a:pt x="780086" y="364647"/>
                    <a:pt x="994701" y="251040"/>
                    <a:pt x="1121431" y="78247"/>
                  </a:cubicBezTo>
                  <a:lnTo>
                    <a:pt x="1167538" y="0"/>
                  </a:lnTo>
                  <a:close/>
                </a:path>
              </a:pathLst>
            </a:custGeom>
            <a:solidFill>
              <a:srgbClr val="73A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89"/>
            <p:cNvSpPr/>
            <p:nvPr/>
          </p:nvSpPr>
          <p:spPr>
            <a:xfrm>
              <a:off x="2294645" y="3274582"/>
              <a:ext cx="1798413" cy="2171020"/>
            </a:xfrm>
            <a:custGeom>
              <a:avLst/>
              <a:gdLst>
                <a:gd name="connsiteX0" fmla="*/ 1167537 w 1798413"/>
                <a:gd name="connsiteY0" fmla="*/ 0 h 2171020"/>
                <a:gd name="connsiteX1" fmla="*/ 1213644 w 1798413"/>
                <a:gd name="connsiteY1" fmla="*/ 78247 h 2171020"/>
                <a:gd name="connsiteX2" fmla="*/ 1798411 w 1798413"/>
                <a:gd name="connsiteY2" fmla="*/ 364647 h 2171020"/>
                <a:gd name="connsiteX3" fmla="*/ 1798413 w 1798413"/>
                <a:gd name="connsiteY3" fmla="*/ 364647 h 2171020"/>
                <a:gd name="connsiteX4" fmla="*/ 1798413 w 1798413"/>
                <a:gd name="connsiteY4" fmla="*/ 2171020 h 2171020"/>
                <a:gd name="connsiteX5" fmla="*/ 1798412 w 1798413"/>
                <a:gd name="connsiteY5" fmla="*/ 2171020 h 2171020"/>
                <a:gd name="connsiteX6" fmla="*/ 9285 w 1798413"/>
                <a:gd name="connsiteY6" fmla="*/ 1587843 h 2171020"/>
                <a:gd name="connsiteX7" fmla="*/ 1013 w 1798413"/>
                <a:gd name="connsiteY7" fmla="*/ 1528668 h 2171020"/>
                <a:gd name="connsiteX8" fmla="*/ 0 w 1798413"/>
                <a:gd name="connsiteY8" fmla="*/ 1528668 h 2171020"/>
                <a:gd name="connsiteX9" fmla="*/ 0 w 1798413"/>
                <a:gd name="connsiteY9" fmla="*/ 1521426 h 2171020"/>
                <a:gd name="connsiteX10" fmla="*/ 0 w 1798413"/>
                <a:gd name="connsiteY10" fmla="*/ 131952 h 2171020"/>
                <a:gd name="connsiteX11" fmla="*/ 38008 w 1798413"/>
                <a:gd name="connsiteY11" fmla="*/ 174385 h 2171020"/>
                <a:gd name="connsiteX12" fmla="*/ 536663 w 1798413"/>
                <a:gd name="connsiteY12" fmla="*/ 364647 h 2171020"/>
                <a:gd name="connsiteX13" fmla="*/ 1121430 w 1798413"/>
                <a:gd name="connsiteY13" fmla="*/ 78247 h 2171020"/>
                <a:gd name="connsiteX14" fmla="*/ 1167537 w 1798413"/>
                <a:gd name="connsiteY14" fmla="*/ 0 h 217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8413" h="2171020">
                  <a:moveTo>
                    <a:pt x="1167537" y="0"/>
                  </a:moveTo>
                  <a:lnTo>
                    <a:pt x="1213644" y="78247"/>
                  </a:lnTo>
                  <a:cubicBezTo>
                    <a:pt x="1340375" y="251040"/>
                    <a:pt x="1554990" y="364647"/>
                    <a:pt x="1798411" y="364647"/>
                  </a:cubicBezTo>
                  <a:lnTo>
                    <a:pt x="1798413" y="364647"/>
                  </a:lnTo>
                  <a:lnTo>
                    <a:pt x="1798413" y="2171020"/>
                  </a:lnTo>
                  <a:lnTo>
                    <a:pt x="1798412" y="2171020"/>
                  </a:lnTo>
                  <a:cubicBezTo>
                    <a:pt x="867253" y="2171020"/>
                    <a:pt x="101382" y="1915405"/>
                    <a:pt x="9285" y="1587843"/>
                  </a:cubicBezTo>
                  <a:lnTo>
                    <a:pt x="1013" y="1528668"/>
                  </a:lnTo>
                  <a:lnTo>
                    <a:pt x="0" y="1528668"/>
                  </a:lnTo>
                  <a:lnTo>
                    <a:pt x="0" y="1521426"/>
                  </a:lnTo>
                  <a:lnTo>
                    <a:pt x="0" y="131952"/>
                  </a:lnTo>
                  <a:lnTo>
                    <a:pt x="38008" y="174385"/>
                  </a:lnTo>
                  <a:cubicBezTo>
                    <a:pt x="165625" y="291939"/>
                    <a:pt x="341926" y="364647"/>
                    <a:pt x="536663" y="364647"/>
                  </a:cubicBezTo>
                  <a:cubicBezTo>
                    <a:pt x="780085" y="364647"/>
                    <a:pt x="994700" y="251040"/>
                    <a:pt x="1121430" y="78247"/>
                  </a:cubicBezTo>
                  <a:lnTo>
                    <a:pt x="1167537" y="0"/>
                  </a:lnTo>
                  <a:close/>
                </a:path>
              </a:pathLst>
            </a:custGeom>
            <a:solidFill>
              <a:srgbClr val="5A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0062136" y="5056046"/>
            <a:ext cx="577558" cy="766539"/>
            <a:chOff x="2294644" y="680860"/>
            <a:chExt cx="3596824" cy="4773730"/>
          </a:xfrm>
        </p:grpSpPr>
        <p:sp>
          <p:nvSpPr>
            <p:cNvPr id="79" name="Freeform 83"/>
            <p:cNvSpPr/>
            <p:nvPr/>
          </p:nvSpPr>
          <p:spPr>
            <a:xfrm>
              <a:off x="2294644" y="1330208"/>
              <a:ext cx="3596824" cy="4115394"/>
            </a:xfrm>
            <a:custGeom>
              <a:avLst/>
              <a:gdLst>
                <a:gd name="connsiteX0" fmla="*/ 0 w 3596824"/>
                <a:gd name="connsiteY0" fmla="*/ 0 h 4115394"/>
                <a:gd name="connsiteX1" fmla="*/ 3596823 w 3596824"/>
                <a:gd name="connsiteY1" fmla="*/ 0 h 4115394"/>
                <a:gd name="connsiteX2" fmla="*/ 3596823 w 3596824"/>
                <a:gd name="connsiteY2" fmla="*/ 3465793 h 4115394"/>
                <a:gd name="connsiteX3" fmla="*/ 3596824 w 3596824"/>
                <a:gd name="connsiteY3" fmla="*/ 3465800 h 4115394"/>
                <a:gd name="connsiteX4" fmla="*/ 3596823 w 3596824"/>
                <a:gd name="connsiteY4" fmla="*/ 3465808 h 4115394"/>
                <a:gd name="connsiteX5" fmla="*/ 3596823 w 3596824"/>
                <a:gd name="connsiteY5" fmla="*/ 3473042 h 4115394"/>
                <a:gd name="connsiteX6" fmla="*/ 3595812 w 3596824"/>
                <a:gd name="connsiteY6" fmla="*/ 3473042 h 4115394"/>
                <a:gd name="connsiteX7" fmla="*/ 3587539 w 3596824"/>
                <a:gd name="connsiteY7" fmla="*/ 3532217 h 4115394"/>
                <a:gd name="connsiteX8" fmla="*/ 1798412 w 3596824"/>
                <a:gd name="connsiteY8" fmla="*/ 4115394 h 4115394"/>
                <a:gd name="connsiteX9" fmla="*/ 9285 w 3596824"/>
                <a:gd name="connsiteY9" fmla="*/ 3532217 h 4115394"/>
                <a:gd name="connsiteX10" fmla="*/ 1013 w 3596824"/>
                <a:gd name="connsiteY10" fmla="*/ 3473042 h 4115394"/>
                <a:gd name="connsiteX11" fmla="*/ 0 w 3596824"/>
                <a:gd name="connsiteY11" fmla="*/ 3473042 h 4115394"/>
                <a:gd name="connsiteX12" fmla="*/ 0 w 3596824"/>
                <a:gd name="connsiteY12"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6824" h="4115394">
                  <a:moveTo>
                    <a:pt x="0" y="0"/>
                  </a:moveTo>
                  <a:lnTo>
                    <a:pt x="3596823" y="0"/>
                  </a:lnTo>
                  <a:lnTo>
                    <a:pt x="3596823" y="3465793"/>
                  </a:lnTo>
                  <a:lnTo>
                    <a:pt x="3596824" y="3465800"/>
                  </a:lnTo>
                  <a:lnTo>
                    <a:pt x="3596823" y="3465808"/>
                  </a:lnTo>
                  <a:lnTo>
                    <a:pt x="3596823" y="3473042"/>
                  </a:lnTo>
                  <a:lnTo>
                    <a:pt x="3595812" y="3473042"/>
                  </a:lnTo>
                  <a:lnTo>
                    <a:pt x="3587539" y="3532217"/>
                  </a:lnTo>
                  <a:cubicBezTo>
                    <a:pt x="3495443" y="3859779"/>
                    <a:pt x="2729571" y="4115394"/>
                    <a:pt x="1798412" y="4115394"/>
                  </a:cubicBezTo>
                  <a:cubicBezTo>
                    <a:pt x="867253" y="4115394"/>
                    <a:pt x="101382" y="3859779"/>
                    <a:pt x="9285" y="3532217"/>
                  </a:cubicBezTo>
                  <a:lnTo>
                    <a:pt x="1013" y="3473042"/>
                  </a:lnTo>
                  <a:lnTo>
                    <a:pt x="0" y="3473042"/>
                  </a:lnTo>
                  <a:lnTo>
                    <a:pt x="0" y="3465800"/>
                  </a:lnTo>
                  <a:close/>
                </a:path>
              </a:pathLst>
            </a:custGeom>
            <a:solidFill>
              <a:srgbClr val="A59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84"/>
            <p:cNvSpPr/>
            <p:nvPr/>
          </p:nvSpPr>
          <p:spPr>
            <a:xfrm>
              <a:off x="2294644" y="1319318"/>
              <a:ext cx="1798413" cy="4115394"/>
            </a:xfrm>
            <a:custGeom>
              <a:avLst/>
              <a:gdLst>
                <a:gd name="connsiteX0" fmla="*/ 0 w 1798413"/>
                <a:gd name="connsiteY0" fmla="*/ 0 h 4115394"/>
                <a:gd name="connsiteX1" fmla="*/ 1798413 w 1798413"/>
                <a:gd name="connsiteY1" fmla="*/ 0 h 4115394"/>
                <a:gd name="connsiteX2" fmla="*/ 1798413 w 1798413"/>
                <a:gd name="connsiteY2" fmla="*/ 4115394 h 4115394"/>
                <a:gd name="connsiteX3" fmla="*/ 1798412 w 1798413"/>
                <a:gd name="connsiteY3" fmla="*/ 4115394 h 4115394"/>
                <a:gd name="connsiteX4" fmla="*/ 9285 w 1798413"/>
                <a:gd name="connsiteY4" fmla="*/ 3532217 h 4115394"/>
                <a:gd name="connsiteX5" fmla="*/ 1013 w 1798413"/>
                <a:gd name="connsiteY5" fmla="*/ 3473042 h 4115394"/>
                <a:gd name="connsiteX6" fmla="*/ 0 w 1798413"/>
                <a:gd name="connsiteY6" fmla="*/ 3473042 h 4115394"/>
                <a:gd name="connsiteX7" fmla="*/ 0 w 1798413"/>
                <a:gd name="connsiteY7"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413" h="4115394">
                  <a:moveTo>
                    <a:pt x="0" y="0"/>
                  </a:moveTo>
                  <a:lnTo>
                    <a:pt x="1798413" y="0"/>
                  </a:lnTo>
                  <a:lnTo>
                    <a:pt x="1798413" y="4115394"/>
                  </a:lnTo>
                  <a:lnTo>
                    <a:pt x="1798412" y="4115394"/>
                  </a:lnTo>
                  <a:cubicBezTo>
                    <a:pt x="867253" y="4115394"/>
                    <a:pt x="101382" y="3859779"/>
                    <a:pt x="9285" y="3532217"/>
                  </a:cubicBezTo>
                  <a:lnTo>
                    <a:pt x="1013" y="3473042"/>
                  </a:lnTo>
                  <a:lnTo>
                    <a:pt x="0" y="3473042"/>
                  </a:lnTo>
                  <a:lnTo>
                    <a:pt x="0" y="3465800"/>
                  </a:lnTo>
                  <a:close/>
                </a:path>
              </a:pathLst>
            </a:custGeom>
            <a:solidFill>
              <a:srgbClr val="474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294645" y="680860"/>
              <a:ext cx="3596823" cy="129918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6927" y="898175"/>
              <a:ext cx="2852258" cy="864066"/>
            </a:xfrm>
            <a:prstGeom prst="ellipse">
              <a:avLst/>
            </a:prstGeom>
            <a:solidFill>
              <a:srgbClr val="B5C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2920902" y="1388931"/>
              <a:ext cx="2344306" cy="373310"/>
            </a:xfrm>
            <a:custGeom>
              <a:avLst/>
              <a:gdLst>
                <a:gd name="connsiteX0" fmla="*/ 1172153 w 2344306"/>
                <a:gd name="connsiteY0" fmla="*/ 0 h 373310"/>
                <a:gd name="connsiteX1" fmla="*/ 2180579 w 2344306"/>
                <a:gd name="connsiteY1" fmla="*/ 126540 h 373310"/>
                <a:gd name="connsiteX2" fmla="*/ 2344306 w 2344306"/>
                <a:gd name="connsiteY2" fmla="*/ 186655 h 373310"/>
                <a:gd name="connsiteX3" fmla="*/ 2180579 w 2344306"/>
                <a:gd name="connsiteY3" fmla="*/ 246770 h 373310"/>
                <a:gd name="connsiteX4" fmla="*/ 1172153 w 2344306"/>
                <a:gd name="connsiteY4" fmla="*/ 373310 h 373310"/>
                <a:gd name="connsiteX5" fmla="*/ 163728 w 2344306"/>
                <a:gd name="connsiteY5" fmla="*/ 246770 h 373310"/>
                <a:gd name="connsiteX6" fmla="*/ 0 w 2344306"/>
                <a:gd name="connsiteY6" fmla="*/ 186655 h 373310"/>
                <a:gd name="connsiteX7" fmla="*/ 163728 w 2344306"/>
                <a:gd name="connsiteY7" fmla="*/ 126540 h 373310"/>
                <a:gd name="connsiteX8" fmla="*/ 1172153 w 2344306"/>
                <a:gd name="connsiteY8" fmla="*/ 0 h 37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306" h="373310">
                  <a:moveTo>
                    <a:pt x="1172153" y="0"/>
                  </a:moveTo>
                  <a:cubicBezTo>
                    <a:pt x="1565968" y="0"/>
                    <a:pt x="1922500" y="48357"/>
                    <a:pt x="2180579" y="126540"/>
                  </a:cubicBezTo>
                  <a:lnTo>
                    <a:pt x="2344306" y="186655"/>
                  </a:lnTo>
                  <a:lnTo>
                    <a:pt x="2180579" y="246770"/>
                  </a:lnTo>
                  <a:cubicBezTo>
                    <a:pt x="1922500" y="324953"/>
                    <a:pt x="1565968" y="373310"/>
                    <a:pt x="1172153" y="373310"/>
                  </a:cubicBezTo>
                  <a:cubicBezTo>
                    <a:pt x="778339" y="373310"/>
                    <a:pt x="421806" y="324953"/>
                    <a:pt x="163728" y="246770"/>
                  </a:cubicBezTo>
                  <a:lnTo>
                    <a:pt x="0" y="186655"/>
                  </a:lnTo>
                  <a:lnTo>
                    <a:pt x="163728" y="126540"/>
                  </a:lnTo>
                  <a:cubicBezTo>
                    <a:pt x="421806" y="48357"/>
                    <a:pt x="778339" y="0"/>
                    <a:pt x="1172153" y="0"/>
                  </a:cubicBezTo>
                  <a:close/>
                </a:path>
              </a:pathLst>
            </a:custGeom>
            <a:solidFill>
              <a:srgbClr val="7FB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2294644" y="3274582"/>
              <a:ext cx="3596824" cy="2180008"/>
            </a:xfrm>
            <a:custGeom>
              <a:avLst/>
              <a:gdLst>
                <a:gd name="connsiteX0" fmla="*/ 1167538 w 3596824"/>
                <a:gd name="connsiteY0" fmla="*/ 0 h 2180008"/>
                <a:gd name="connsiteX1" fmla="*/ 1213645 w 3596824"/>
                <a:gd name="connsiteY1" fmla="*/ 78247 h 2180008"/>
                <a:gd name="connsiteX2" fmla="*/ 1798412 w 3596824"/>
                <a:gd name="connsiteY2" fmla="*/ 364647 h 2180008"/>
                <a:gd name="connsiteX3" fmla="*/ 2383179 w 3596824"/>
                <a:gd name="connsiteY3" fmla="*/ 78247 h 2180008"/>
                <a:gd name="connsiteX4" fmla="*/ 2429285 w 3596824"/>
                <a:gd name="connsiteY4" fmla="*/ 1 h 2180008"/>
                <a:gd name="connsiteX5" fmla="*/ 2475392 w 3596824"/>
                <a:gd name="connsiteY5" fmla="*/ 78247 h 2180008"/>
                <a:gd name="connsiteX6" fmla="*/ 3060159 w 3596824"/>
                <a:gd name="connsiteY6" fmla="*/ 364647 h 2180008"/>
                <a:gd name="connsiteX7" fmla="*/ 3558814 w 3596824"/>
                <a:gd name="connsiteY7" fmla="*/ 174385 h 2180008"/>
                <a:gd name="connsiteX8" fmla="*/ 3596823 w 3596824"/>
                <a:gd name="connsiteY8" fmla="*/ 131951 h 2180008"/>
                <a:gd name="connsiteX9" fmla="*/ 3596823 w 3596824"/>
                <a:gd name="connsiteY9" fmla="*/ 1530407 h 2180008"/>
                <a:gd name="connsiteX10" fmla="*/ 3596824 w 3596824"/>
                <a:gd name="connsiteY10" fmla="*/ 1530414 h 2180008"/>
                <a:gd name="connsiteX11" fmla="*/ 3596823 w 3596824"/>
                <a:gd name="connsiteY11" fmla="*/ 1530422 h 2180008"/>
                <a:gd name="connsiteX12" fmla="*/ 3596823 w 3596824"/>
                <a:gd name="connsiteY12" fmla="*/ 1537656 h 2180008"/>
                <a:gd name="connsiteX13" fmla="*/ 3595812 w 3596824"/>
                <a:gd name="connsiteY13" fmla="*/ 1537656 h 2180008"/>
                <a:gd name="connsiteX14" fmla="*/ 3587539 w 3596824"/>
                <a:gd name="connsiteY14" fmla="*/ 1596831 h 2180008"/>
                <a:gd name="connsiteX15" fmla="*/ 1798412 w 3596824"/>
                <a:gd name="connsiteY15" fmla="*/ 2180008 h 2180008"/>
                <a:gd name="connsiteX16" fmla="*/ 9285 w 3596824"/>
                <a:gd name="connsiteY16" fmla="*/ 1596831 h 2180008"/>
                <a:gd name="connsiteX17" fmla="*/ 1013 w 3596824"/>
                <a:gd name="connsiteY17" fmla="*/ 1537656 h 2180008"/>
                <a:gd name="connsiteX18" fmla="*/ 0 w 3596824"/>
                <a:gd name="connsiteY18" fmla="*/ 1537656 h 2180008"/>
                <a:gd name="connsiteX19" fmla="*/ 0 w 3596824"/>
                <a:gd name="connsiteY19" fmla="*/ 1530414 h 2180008"/>
                <a:gd name="connsiteX20" fmla="*/ 0 w 3596824"/>
                <a:gd name="connsiteY20" fmla="*/ 131951 h 2180008"/>
                <a:gd name="connsiteX21" fmla="*/ 38009 w 3596824"/>
                <a:gd name="connsiteY21" fmla="*/ 174385 h 2180008"/>
                <a:gd name="connsiteX22" fmla="*/ 536664 w 3596824"/>
                <a:gd name="connsiteY22" fmla="*/ 364647 h 2180008"/>
                <a:gd name="connsiteX23" fmla="*/ 1121431 w 3596824"/>
                <a:gd name="connsiteY23" fmla="*/ 78247 h 2180008"/>
                <a:gd name="connsiteX24" fmla="*/ 1167538 w 3596824"/>
                <a:gd name="connsiteY24" fmla="*/ 0 h 21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6824" h="2180008">
                  <a:moveTo>
                    <a:pt x="1167538" y="0"/>
                  </a:moveTo>
                  <a:lnTo>
                    <a:pt x="1213645" y="78247"/>
                  </a:lnTo>
                  <a:cubicBezTo>
                    <a:pt x="1340376" y="251040"/>
                    <a:pt x="1554991" y="364647"/>
                    <a:pt x="1798412" y="364647"/>
                  </a:cubicBezTo>
                  <a:cubicBezTo>
                    <a:pt x="2041833" y="364647"/>
                    <a:pt x="2256449" y="251040"/>
                    <a:pt x="2383179" y="78247"/>
                  </a:cubicBezTo>
                  <a:lnTo>
                    <a:pt x="2429285" y="1"/>
                  </a:lnTo>
                  <a:lnTo>
                    <a:pt x="2475392" y="78247"/>
                  </a:lnTo>
                  <a:cubicBezTo>
                    <a:pt x="2602122" y="251040"/>
                    <a:pt x="2816738" y="364647"/>
                    <a:pt x="3060159" y="364647"/>
                  </a:cubicBezTo>
                  <a:cubicBezTo>
                    <a:pt x="3254896" y="364647"/>
                    <a:pt x="3431197" y="291939"/>
                    <a:pt x="3558814" y="174385"/>
                  </a:cubicBezTo>
                  <a:lnTo>
                    <a:pt x="3596823" y="131951"/>
                  </a:lnTo>
                  <a:lnTo>
                    <a:pt x="3596823" y="1530407"/>
                  </a:lnTo>
                  <a:lnTo>
                    <a:pt x="3596824" y="1530414"/>
                  </a:lnTo>
                  <a:lnTo>
                    <a:pt x="3596823" y="1530422"/>
                  </a:lnTo>
                  <a:lnTo>
                    <a:pt x="3596823" y="1537656"/>
                  </a:lnTo>
                  <a:lnTo>
                    <a:pt x="3595812" y="1537656"/>
                  </a:lnTo>
                  <a:lnTo>
                    <a:pt x="3587539" y="1596831"/>
                  </a:lnTo>
                  <a:cubicBezTo>
                    <a:pt x="3495443" y="1924393"/>
                    <a:pt x="2729571" y="2180008"/>
                    <a:pt x="1798412" y="2180008"/>
                  </a:cubicBezTo>
                  <a:cubicBezTo>
                    <a:pt x="867253" y="2180008"/>
                    <a:pt x="101382" y="1924393"/>
                    <a:pt x="9285" y="1596831"/>
                  </a:cubicBezTo>
                  <a:lnTo>
                    <a:pt x="1013" y="1537656"/>
                  </a:lnTo>
                  <a:lnTo>
                    <a:pt x="0" y="1537656"/>
                  </a:lnTo>
                  <a:lnTo>
                    <a:pt x="0" y="1530414"/>
                  </a:lnTo>
                  <a:lnTo>
                    <a:pt x="0" y="131951"/>
                  </a:lnTo>
                  <a:lnTo>
                    <a:pt x="38009" y="174385"/>
                  </a:lnTo>
                  <a:cubicBezTo>
                    <a:pt x="165626" y="291939"/>
                    <a:pt x="341927" y="364647"/>
                    <a:pt x="536664" y="364647"/>
                  </a:cubicBezTo>
                  <a:cubicBezTo>
                    <a:pt x="780086" y="364647"/>
                    <a:pt x="994701" y="251040"/>
                    <a:pt x="1121431" y="78247"/>
                  </a:cubicBezTo>
                  <a:lnTo>
                    <a:pt x="1167538" y="0"/>
                  </a:lnTo>
                  <a:close/>
                </a:path>
              </a:pathLst>
            </a:custGeom>
            <a:solidFill>
              <a:srgbClr val="73A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89"/>
            <p:cNvSpPr/>
            <p:nvPr/>
          </p:nvSpPr>
          <p:spPr>
            <a:xfrm>
              <a:off x="2294645" y="3274582"/>
              <a:ext cx="1798413" cy="2171020"/>
            </a:xfrm>
            <a:custGeom>
              <a:avLst/>
              <a:gdLst>
                <a:gd name="connsiteX0" fmla="*/ 1167537 w 1798413"/>
                <a:gd name="connsiteY0" fmla="*/ 0 h 2171020"/>
                <a:gd name="connsiteX1" fmla="*/ 1213644 w 1798413"/>
                <a:gd name="connsiteY1" fmla="*/ 78247 h 2171020"/>
                <a:gd name="connsiteX2" fmla="*/ 1798411 w 1798413"/>
                <a:gd name="connsiteY2" fmla="*/ 364647 h 2171020"/>
                <a:gd name="connsiteX3" fmla="*/ 1798413 w 1798413"/>
                <a:gd name="connsiteY3" fmla="*/ 364647 h 2171020"/>
                <a:gd name="connsiteX4" fmla="*/ 1798413 w 1798413"/>
                <a:gd name="connsiteY4" fmla="*/ 2171020 h 2171020"/>
                <a:gd name="connsiteX5" fmla="*/ 1798412 w 1798413"/>
                <a:gd name="connsiteY5" fmla="*/ 2171020 h 2171020"/>
                <a:gd name="connsiteX6" fmla="*/ 9285 w 1798413"/>
                <a:gd name="connsiteY6" fmla="*/ 1587843 h 2171020"/>
                <a:gd name="connsiteX7" fmla="*/ 1013 w 1798413"/>
                <a:gd name="connsiteY7" fmla="*/ 1528668 h 2171020"/>
                <a:gd name="connsiteX8" fmla="*/ 0 w 1798413"/>
                <a:gd name="connsiteY8" fmla="*/ 1528668 h 2171020"/>
                <a:gd name="connsiteX9" fmla="*/ 0 w 1798413"/>
                <a:gd name="connsiteY9" fmla="*/ 1521426 h 2171020"/>
                <a:gd name="connsiteX10" fmla="*/ 0 w 1798413"/>
                <a:gd name="connsiteY10" fmla="*/ 131952 h 2171020"/>
                <a:gd name="connsiteX11" fmla="*/ 38008 w 1798413"/>
                <a:gd name="connsiteY11" fmla="*/ 174385 h 2171020"/>
                <a:gd name="connsiteX12" fmla="*/ 536663 w 1798413"/>
                <a:gd name="connsiteY12" fmla="*/ 364647 h 2171020"/>
                <a:gd name="connsiteX13" fmla="*/ 1121430 w 1798413"/>
                <a:gd name="connsiteY13" fmla="*/ 78247 h 2171020"/>
                <a:gd name="connsiteX14" fmla="*/ 1167537 w 1798413"/>
                <a:gd name="connsiteY14" fmla="*/ 0 h 217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8413" h="2171020">
                  <a:moveTo>
                    <a:pt x="1167537" y="0"/>
                  </a:moveTo>
                  <a:lnTo>
                    <a:pt x="1213644" y="78247"/>
                  </a:lnTo>
                  <a:cubicBezTo>
                    <a:pt x="1340375" y="251040"/>
                    <a:pt x="1554990" y="364647"/>
                    <a:pt x="1798411" y="364647"/>
                  </a:cubicBezTo>
                  <a:lnTo>
                    <a:pt x="1798413" y="364647"/>
                  </a:lnTo>
                  <a:lnTo>
                    <a:pt x="1798413" y="2171020"/>
                  </a:lnTo>
                  <a:lnTo>
                    <a:pt x="1798412" y="2171020"/>
                  </a:lnTo>
                  <a:cubicBezTo>
                    <a:pt x="867253" y="2171020"/>
                    <a:pt x="101382" y="1915405"/>
                    <a:pt x="9285" y="1587843"/>
                  </a:cubicBezTo>
                  <a:lnTo>
                    <a:pt x="1013" y="1528668"/>
                  </a:lnTo>
                  <a:lnTo>
                    <a:pt x="0" y="1528668"/>
                  </a:lnTo>
                  <a:lnTo>
                    <a:pt x="0" y="1521426"/>
                  </a:lnTo>
                  <a:lnTo>
                    <a:pt x="0" y="131952"/>
                  </a:lnTo>
                  <a:lnTo>
                    <a:pt x="38008" y="174385"/>
                  </a:lnTo>
                  <a:cubicBezTo>
                    <a:pt x="165625" y="291939"/>
                    <a:pt x="341926" y="364647"/>
                    <a:pt x="536663" y="364647"/>
                  </a:cubicBezTo>
                  <a:cubicBezTo>
                    <a:pt x="780085" y="364647"/>
                    <a:pt x="994700" y="251040"/>
                    <a:pt x="1121430" y="78247"/>
                  </a:cubicBezTo>
                  <a:lnTo>
                    <a:pt x="1167537" y="0"/>
                  </a:lnTo>
                  <a:close/>
                </a:path>
              </a:pathLst>
            </a:custGeom>
            <a:solidFill>
              <a:srgbClr val="5A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10750971" y="3466144"/>
            <a:ext cx="577558" cy="766539"/>
            <a:chOff x="2294644" y="680860"/>
            <a:chExt cx="3596824" cy="4773730"/>
          </a:xfrm>
        </p:grpSpPr>
        <p:sp>
          <p:nvSpPr>
            <p:cNvPr id="102" name="Freeform 83"/>
            <p:cNvSpPr/>
            <p:nvPr/>
          </p:nvSpPr>
          <p:spPr>
            <a:xfrm>
              <a:off x="2294644" y="1330208"/>
              <a:ext cx="3596824" cy="4115394"/>
            </a:xfrm>
            <a:custGeom>
              <a:avLst/>
              <a:gdLst>
                <a:gd name="connsiteX0" fmla="*/ 0 w 3596824"/>
                <a:gd name="connsiteY0" fmla="*/ 0 h 4115394"/>
                <a:gd name="connsiteX1" fmla="*/ 3596823 w 3596824"/>
                <a:gd name="connsiteY1" fmla="*/ 0 h 4115394"/>
                <a:gd name="connsiteX2" fmla="*/ 3596823 w 3596824"/>
                <a:gd name="connsiteY2" fmla="*/ 3465793 h 4115394"/>
                <a:gd name="connsiteX3" fmla="*/ 3596824 w 3596824"/>
                <a:gd name="connsiteY3" fmla="*/ 3465800 h 4115394"/>
                <a:gd name="connsiteX4" fmla="*/ 3596823 w 3596824"/>
                <a:gd name="connsiteY4" fmla="*/ 3465808 h 4115394"/>
                <a:gd name="connsiteX5" fmla="*/ 3596823 w 3596824"/>
                <a:gd name="connsiteY5" fmla="*/ 3473042 h 4115394"/>
                <a:gd name="connsiteX6" fmla="*/ 3595812 w 3596824"/>
                <a:gd name="connsiteY6" fmla="*/ 3473042 h 4115394"/>
                <a:gd name="connsiteX7" fmla="*/ 3587539 w 3596824"/>
                <a:gd name="connsiteY7" fmla="*/ 3532217 h 4115394"/>
                <a:gd name="connsiteX8" fmla="*/ 1798412 w 3596824"/>
                <a:gd name="connsiteY8" fmla="*/ 4115394 h 4115394"/>
                <a:gd name="connsiteX9" fmla="*/ 9285 w 3596824"/>
                <a:gd name="connsiteY9" fmla="*/ 3532217 h 4115394"/>
                <a:gd name="connsiteX10" fmla="*/ 1013 w 3596824"/>
                <a:gd name="connsiteY10" fmla="*/ 3473042 h 4115394"/>
                <a:gd name="connsiteX11" fmla="*/ 0 w 3596824"/>
                <a:gd name="connsiteY11" fmla="*/ 3473042 h 4115394"/>
                <a:gd name="connsiteX12" fmla="*/ 0 w 3596824"/>
                <a:gd name="connsiteY12"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6824" h="4115394">
                  <a:moveTo>
                    <a:pt x="0" y="0"/>
                  </a:moveTo>
                  <a:lnTo>
                    <a:pt x="3596823" y="0"/>
                  </a:lnTo>
                  <a:lnTo>
                    <a:pt x="3596823" y="3465793"/>
                  </a:lnTo>
                  <a:lnTo>
                    <a:pt x="3596824" y="3465800"/>
                  </a:lnTo>
                  <a:lnTo>
                    <a:pt x="3596823" y="3465808"/>
                  </a:lnTo>
                  <a:lnTo>
                    <a:pt x="3596823" y="3473042"/>
                  </a:lnTo>
                  <a:lnTo>
                    <a:pt x="3595812" y="3473042"/>
                  </a:lnTo>
                  <a:lnTo>
                    <a:pt x="3587539" y="3532217"/>
                  </a:lnTo>
                  <a:cubicBezTo>
                    <a:pt x="3495443" y="3859779"/>
                    <a:pt x="2729571" y="4115394"/>
                    <a:pt x="1798412" y="4115394"/>
                  </a:cubicBezTo>
                  <a:cubicBezTo>
                    <a:pt x="867253" y="4115394"/>
                    <a:pt x="101382" y="3859779"/>
                    <a:pt x="9285" y="3532217"/>
                  </a:cubicBezTo>
                  <a:lnTo>
                    <a:pt x="1013" y="3473042"/>
                  </a:lnTo>
                  <a:lnTo>
                    <a:pt x="0" y="3473042"/>
                  </a:lnTo>
                  <a:lnTo>
                    <a:pt x="0" y="3465800"/>
                  </a:lnTo>
                  <a:close/>
                </a:path>
              </a:pathLst>
            </a:custGeom>
            <a:solidFill>
              <a:srgbClr val="A59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84"/>
            <p:cNvSpPr/>
            <p:nvPr/>
          </p:nvSpPr>
          <p:spPr>
            <a:xfrm>
              <a:off x="2294644" y="1319318"/>
              <a:ext cx="1798413" cy="4115394"/>
            </a:xfrm>
            <a:custGeom>
              <a:avLst/>
              <a:gdLst>
                <a:gd name="connsiteX0" fmla="*/ 0 w 1798413"/>
                <a:gd name="connsiteY0" fmla="*/ 0 h 4115394"/>
                <a:gd name="connsiteX1" fmla="*/ 1798413 w 1798413"/>
                <a:gd name="connsiteY1" fmla="*/ 0 h 4115394"/>
                <a:gd name="connsiteX2" fmla="*/ 1798413 w 1798413"/>
                <a:gd name="connsiteY2" fmla="*/ 4115394 h 4115394"/>
                <a:gd name="connsiteX3" fmla="*/ 1798412 w 1798413"/>
                <a:gd name="connsiteY3" fmla="*/ 4115394 h 4115394"/>
                <a:gd name="connsiteX4" fmla="*/ 9285 w 1798413"/>
                <a:gd name="connsiteY4" fmla="*/ 3532217 h 4115394"/>
                <a:gd name="connsiteX5" fmla="*/ 1013 w 1798413"/>
                <a:gd name="connsiteY5" fmla="*/ 3473042 h 4115394"/>
                <a:gd name="connsiteX6" fmla="*/ 0 w 1798413"/>
                <a:gd name="connsiteY6" fmla="*/ 3473042 h 4115394"/>
                <a:gd name="connsiteX7" fmla="*/ 0 w 1798413"/>
                <a:gd name="connsiteY7"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413" h="4115394">
                  <a:moveTo>
                    <a:pt x="0" y="0"/>
                  </a:moveTo>
                  <a:lnTo>
                    <a:pt x="1798413" y="0"/>
                  </a:lnTo>
                  <a:lnTo>
                    <a:pt x="1798413" y="4115394"/>
                  </a:lnTo>
                  <a:lnTo>
                    <a:pt x="1798412" y="4115394"/>
                  </a:lnTo>
                  <a:cubicBezTo>
                    <a:pt x="867253" y="4115394"/>
                    <a:pt x="101382" y="3859779"/>
                    <a:pt x="9285" y="3532217"/>
                  </a:cubicBezTo>
                  <a:lnTo>
                    <a:pt x="1013" y="3473042"/>
                  </a:lnTo>
                  <a:lnTo>
                    <a:pt x="0" y="3473042"/>
                  </a:lnTo>
                  <a:lnTo>
                    <a:pt x="0" y="3465800"/>
                  </a:lnTo>
                  <a:close/>
                </a:path>
              </a:pathLst>
            </a:custGeom>
            <a:solidFill>
              <a:srgbClr val="474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294645" y="680860"/>
              <a:ext cx="3596823" cy="129918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666927" y="898175"/>
              <a:ext cx="2852258" cy="864066"/>
            </a:xfrm>
            <a:prstGeom prst="ellipse">
              <a:avLst/>
            </a:prstGeom>
            <a:solidFill>
              <a:srgbClr val="B5C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87"/>
            <p:cNvSpPr/>
            <p:nvPr/>
          </p:nvSpPr>
          <p:spPr>
            <a:xfrm>
              <a:off x="2920902" y="1388931"/>
              <a:ext cx="2344306" cy="373310"/>
            </a:xfrm>
            <a:custGeom>
              <a:avLst/>
              <a:gdLst>
                <a:gd name="connsiteX0" fmla="*/ 1172153 w 2344306"/>
                <a:gd name="connsiteY0" fmla="*/ 0 h 373310"/>
                <a:gd name="connsiteX1" fmla="*/ 2180579 w 2344306"/>
                <a:gd name="connsiteY1" fmla="*/ 126540 h 373310"/>
                <a:gd name="connsiteX2" fmla="*/ 2344306 w 2344306"/>
                <a:gd name="connsiteY2" fmla="*/ 186655 h 373310"/>
                <a:gd name="connsiteX3" fmla="*/ 2180579 w 2344306"/>
                <a:gd name="connsiteY3" fmla="*/ 246770 h 373310"/>
                <a:gd name="connsiteX4" fmla="*/ 1172153 w 2344306"/>
                <a:gd name="connsiteY4" fmla="*/ 373310 h 373310"/>
                <a:gd name="connsiteX5" fmla="*/ 163728 w 2344306"/>
                <a:gd name="connsiteY5" fmla="*/ 246770 h 373310"/>
                <a:gd name="connsiteX6" fmla="*/ 0 w 2344306"/>
                <a:gd name="connsiteY6" fmla="*/ 186655 h 373310"/>
                <a:gd name="connsiteX7" fmla="*/ 163728 w 2344306"/>
                <a:gd name="connsiteY7" fmla="*/ 126540 h 373310"/>
                <a:gd name="connsiteX8" fmla="*/ 1172153 w 2344306"/>
                <a:gd name="connsiteY8" fmla="*/ 0 h 37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306" h="373310">
                  <a:moveTo>
                    <a:pt x="1172153" y="0"/>
                  </a:moveTo>
                  <a:cubicBezTo>
                    <a:pt x="1565968" y="0"/>
                    <a:pt x="1922500" y="48357"/>
                    <a:pt x="2180579" y="126540"/>
                  </a:cubicBezTo>
                  <a:lnTo>
                    <a:pt x="2344306" y="186655"/>
                  </a:lnTo>
                  <a:lnTo>
                    <a:pt x="2180579" y="246770"/>
                  </a:lnTo>
                  <a:cubicBezTo>
                    <a:pt x="1922500" y="324953"/>
                    <a:pt x="1565968" y="373310"/>
                    <a:pt x="1172153" y="373310"/>
                  </a:cubicBezTo>
                  <a:cubicBezTo>
                    <a:pt x="778339" y="373310"/>
                    <a:pt x="421806" y="324953"/>
                    <a:pt x="163728" y="246770"/>
                  </a:cubicBezTo>
                  <a:lnTo>
                    <a:pt x="0" y="186655"/>
                  </a:lnTo>
                  <a:lnTo>
                    <a:pt x="163728" y="126540"/>
                  </a:lnTo>
                  <a:cubicBezTo>
                    <a:pt x="421806" y="48357"/>
                    <a:pt x="778339" y="0"/>
                    <a:pt x="1172153" y="0"/>
                  </a:cubicBezTo>
                  <a:close/>
                </a:path>
              </a:pathLst>
            </a:custGeom>
            <a:solidFill>
              <a:srgbClr val="7FB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88"/>
            <p:cNvSpPr/>
            <p:nvPr/>
          </p:nvSpPr>
          <p:spPr>
            <a:xfrm>
              <a:off x="2294644" y="3274582"/>
              <a:ext cx="3596824" cy="2180008"/>
            </a:xfrm>
            <a:custGeom>
              <a:avLst/>
              <a:gdLst>
                <a:gd name="connsiteX0" fmla="*/ 1167538 w 3596824"/>
                <a:gd name="connsiteY0" fmla="*/ 0 h 2180008"/>
                <a:gd name="connsiteX1" fmla="*/ 1213645 w 3596824"/>
                <a:gd name="connsiteY1" fmla="*/ 78247 h 2180008"/>
                <a:gd name="connsiteX2" fmla="*/ 1798412 w 3596824"/>
                <a:gd name="connsiteY2" fmla="*/ 364647 h 2180008"/>
                <a:gd name="connsiteX3" fmla="*/ 2383179 w 3596824"/>
                <a:gd name="connsiteY3" fmla="*/ 78247 h 2180008"/>
                <a:gd name="connsiteX4" fmla="*/ 2429285 w 3596824"/>
                <a:gd name="connsiteY4" fmla="*/ 1 h 2180008"/>
                <a:gd name="connsiteX5" fmla="*/ 2475392 w 3596824"/>
                <a:gd name="connsiteY5" fmla="*/ 78247 h 2180008"/>
                <a:gd name="connsiteX6" fmla="*/ 3060159 w 3596824"/>
                <a:gd name="connsiteY6" fmla="*/ 364647 h 2180008"/>
                <a:gd name="connsiteX7" fmla="*/ 3558814 w 3596824"/>
                <a:gd name="connsiteY7" fmla="*/ 174385 h 2180008"/>
                <a:gd name="connsiteX8" fmla="*/ 3596823 w 3596824"/>
                <a:gd name="connsiteY8" fmla="*/ 131951 h 2180008"/>
                <a:gd name="connsiteX9" fmla="*/ 3596823 w 3596824"/>
                <a:gd name="connsiteY9" fmla="*/ 1530407 h 2180008"/>
                <a:gd name="connsiteX10" fmla="*/ 3596824 w 3596824"/>
                <a:gd name="connsiteY10" fmla="*/ 1530414 h 2180008"/>
                <a:gd name="connsiteX11" fmla="*/ 3596823 w 3596824"/>
                <a:gd name="connsiteY11" fmla="*/ 1530422 h 2180008"/>
                <a:gd name="connsiteX12" fmla="*/ 3596823 w 3596824"/>
                <a:gd name="connsiteY12" fmla="*/ 1537656 h 2180008"/>
                <a:gd name="connsiteX13" fmla="*/ 3595812 w 3596824"/>
                <a:gd name="connsiteY13" fmla="*/ 1537656 h 2180008"/>
                <a:gd name="connsiteX14" fmla="*/ 3587539 w 3596824"/>
                <a:gd name="connsiteY14" fmla="*/ 1596831 h 2180008"/>
                <a:gd name="connsiteX15" fmla="*/ 1798412 w 3596824"/>
                <a:gd name="connsiteY15" fmla="*/ 2180008 h 2180008"/>
                <a:gd name="connsiteX16" fmla="*/ 9285 w 3596824"/>
                <a:gd name="connsiteY16" fmla="*/ 1596831 h 2180008"/>
                <a:gd name="connsiteX17" fmla="*/ 1013 w 3596824"/>
                <a:gd name="connsiteY17" fmla="*/ 1537656 h 2180008"/>
                <a:gd name="connsiteX18" fmla="*/ 0 w 3596824"/>
                <a:gd name="connsiteY18" fmla="*/ 1537656 h 2180008"/>
                <a:gd name="connsiteX19" fmla="*/ 0 w 3596824"/>
                <a:gd name="connsiteY19" fmla="*/ 1530414 h 2180008"/>
                <a:gd name="connsiteX20" fmla="*/ 0 w 3596824"/>
                <a:gd name="connsiteY20" fmla="*/ 131951 h 2180008"/>
                <a:gd name="connsiteX21" fmla="*/ 38009 w 3596824"/>
                <a:gd name="connsiteY21" fmla="*/ 174385 h 2180008"/>
                <a:gd name="connsiteX22" fmla="*/ 536664 w 3596824"/>
                <a:gd name="connsiteY22" fmla="*/ 364647 h 2180008"/>
                <a:gd name="connsiteX23" fmla="*/ 1121431 w 3596824"/>
                <a:gd name="connsiteY23" fmla="*/ 78247 h 2180008"/>
                <a:gd name="connsiteX24" fmla="*/ 1167538 w 3596824"/>
                <a:gd name="connsiteY24" fmla="*/ 0 h 21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6824" h="2180008">
                  <a:moveTo>
                    <a:pt x="1167538" y="0"/>
                  </a:moveTo>
                  <a:lnTo>
                    <a:pt x="1213645" y="78247"/>
                  </a:lnTo>
                  <a:cubicBezTo>
                    <a:pt x="1340376" y="251040"/>
                    <a:pt x="1554991" y="364647"/>
                    <a:pt x="1798412" y="364647"/>
                  </a:cubicBezTo>
                  <a:cubicBezTo>
                    <a:pt x="2041833" y="364647"/>
                    <a:pt x="2256449" y="251040"/>
                    <a:pt x="2383179" y="78247"/>
                  </a:cubicBezTo>
                  <a:lnTo>
                    <a:pt x="2429285" y="1"/>
                  </a:lnTo>
                  <a:lnTo>
                    <a:pt x="2475392" y="78247"/>
                  </a:lnTo>
                  <a:cubicBezTo>
                    <a:pt x="2602122" y="251040"/>
                    <a:pt x="2816738" y="364647"/>
                    <a:pt x="3060159" y="364647"/>
                  </a:cubicBezTo>
                  <a:cubicBezTo>
                    <a:pt x="3254896" y="364647"/>
                    <a:pt x="3431197" y="291939"/>
                    <a:pt x="3558814" y="174385"/>
                  </a:cubicBezTo>
                  <a:lnTo>
                    <a:pt x="3596823" y="131951"/>
                  </a:lnTo>
                  <a:lnTo>
                    <a:pt x="3596823" y="1530407"/>
                  </a:lnTo>
                  <a:lnTo>
                    <a:pt x="3596824" y="1530414"/>
                  </a:lnTo>
                  <a:lnTo>
                    <a:pt x="3596823" y="1530422"/>
                  </a:lnTo>
                  <a:lnTo>
                    <a:pt x="3596823" y="1537656"/>
                  </a:lnTo>
                  <a:lnTo>
                    <a:pt x="3595812" y="1537656"/>
                  </a:lnTo>
                  <a:lnTo>
                    <a:pt x="3587539" y="1596831"/>
                  </a:lnTo>
                  <a:cubicBezTo>
                    <a:pt x="3495443" y="1924393"/>
                    <a:pt x="2729571" y="2180008"/>
                    <a:pt x="1798412" y="2180008"/>
                  </a:cubicBezTo>
                  <a:cubicBezTo>
                    <a:pt x="867253" y="2180008"/>
                    <a:pt x="101382" y="1924393"/>
                    <a:pt x="9285" y="1596831"/>
                  </a:cubicBezTo>
                  <a:lnTo>
                    <a:pt x="1013" y="1537656"/>
                  </a:lnTo>
                  <a:lnTo>
                    <a:pt x="0" y="1537656"/>
                  </a:lnTo>
                  <a:lnTo>
                    <a:pt x="0" y="1530414"/>
                  </a:lnTo>
                  <a:lnTo>
                    <a:pt x="0" y="131951"/>
                  </a:lnTo>
                  <a:lnTo>
                    <a:pt x="38009" y="174385"/>
                  </a:lnTo>
                  <a:cubicBezTo>
                    <a:pt x="165626" y="291939"/>
                    <a:pt x="341927" y="364647"/>
                    <a:pt x="536664" y="364647"/>
                  </a:cubicBezTo>
                  <a:cubicBezTo>
                    <a:pt x="780086" y="364647"/>
                    <a:pt x="994701" y="251040"/>
                    <a:pt x="1121431" y="78247"/>
                  </a:cubicBezTo>
                  <a:lnTo>
                    <a:pt x="1167538" y="0"/>
                  </a:lnTo>
                  <a:close/>
                </a:path>
              </a:pathLst>
            </a:custGeom>
            <a:solidFill>
              <a:srgbClr val="73A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89"/>
            <p:cNvSpPr/>
            <p:nvPr/>
          </p:nvSpPr>
          <p:spPr>
            <a:xfrm>
              <a:off x="2294645" y="3274582"/>
              <a:ext cx="1798413" cy="2171020"/>
            </a:xfrm>
            <a:custGeom>
              <a:avLst/>
              <a:gdLst>
                <a:gd name="connsiteX0" fmla="*/ 1167537 w 1798413"/>
                <a:gd name="connsiteY0" fmla="*/ 0 h 2171020"/>
                <a:gd name="connsiteX1" fmla="*/ 1213644 w 1798413"/>
                <a:gd name="connsiteY1" fmla="*/ 78247 h 2171020"/>
                <a:gd name="connsiteX2" fmla="*/ 1798411 w 1798413"/>
                <a:gd name="connsiteY2" fmla="*/ 364647 h 2171020"/>
                <a:gd name="connsiteX3" fmla="*/ 1798413 w 1798413"/>
                <a:gd name="connsiteY3" fmla="*/ 364647 h 2171020"/>
                <a:gd name="connsiteX4" fmla="*/ 1798413 w 1798413"/>
                <a:gd name="connsiteY4" fmla="*/ 2171020 h 2171020"/>
                <a:gd name="connsiteX5" fmla="*/ 1798412 w 1798413"/>
                <a:gd name="connsiteY5" fmla="*/ 2171020 h 2171020"/>
                <a:gd name="connsiteX6" fmla="*/ 9285 w 1798413"/>
                <a:gd name="connsiteY6" fmla="*/ 1587843 h 2171020"/>
                <a:gd name="connsiteX7" fmla="*/ 1013 w 1798413"/>
                <a:gd name="connsiteY7" fmla="*/ 1528668 h 2171020"/>
                <a:gd name="connsiteX8" fmla="*/ 0 w 1798413"/>
                <a:gd name="connsiteY8" fmla="*/ 1528668 h 2171020"/>
                <a:gd name="connsiteX9" fmla="*/ 0 w 1798413"/>
                <a:gd name="connsiteY9" fmla="*/ 1521426 h 2171020"/>
                <a:gd name="connsiteX10" fmla="*/ 0 w 1798413"/>
                <a:gd name="connsiteY10" fmla="*/ 131952 h 2171020"/>
                <a:gd name="connsiteX11" fmla="*/ 38008 w 1798413"/>
                <a:gd name="connsiteY11" fmla="*/ 174385 h 2171020"/>
                <a:gd name="connsiteX12" fmla="*/ 536663 w 1798413"/>
                <a:gd name="connsiteY12" fmla="*/ 364647 h 2171020"/>
                <a:gd name="connsiteX13" fmla="*/ 1121430 w 1798413"/>
                <a:gd name="connsiteY13" fmla="*/ 78247 h 2171020"/>
                <a:gd name="connsiteX14" fmla="*/ 1167537 w 1798413"/>
                <a:gd name="connsiteY14" fmla="*/ 0 h 217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8413" h="2171020">
                  <a:moveTo>
                    <a:pt x="1167537" y="0"/>
                  </a:moveTo>
                  <a:lnTo>
                    <a:pt x="1213644" y="78247"/>
                  </a:lnTo>
                  <a:cubicBezTo>
                    <a:pt x="1340375" y="251040"/>
                    <a:pt x="1554990" y="364647"/>
                    <a:pt x="1798411" y="364647"/>
                  </a:cubicBezTo>
                  <a:lnTo>
                    <a:pt x="1798413" y="364647"/>
                  </a:lnTo>
                  <a:lnTo>
                    <a:pt x="1798413" y="2171020"/>
                  </a:lnTo>
                  <a:lnTo>
                    <a:pt x="1798412" y="2171020"/>
                  </a:lnTo>
                  <a:cubicBezTo>
                    <a:pt x="867253" y="2171020"/>
                    <a:pt x="101382" y="1915405"/>
                    <a:pt x="9285" y="1587843"/>
                  </a:cubicBezTo>
                  <a:lnTo>
                    <a:pt x="1013" y="1528668"/>
                  </a:lnTo>
                  <a:lnTo>
                    <a:pt x="0" y="1528668"/>
                  </a:lnTo>
                  <a:lnTo>
                    <a:pt x="0" y="1521426"/>
                  </a:lnTo>
                  <a:lnTo>
                    <a:pt x="0" y="131952"/>
                  </a:lnTo>
                  <a:lnTo>
                    <a:pt x="38008" y="174385"/>
                  </a:lnTo>
                  <a:cubicBezTo>
                    <a:pt x="165625" y="291939"/>
                    <a:pt x="341926" y="364647"/>
                    <a:pt x="536663" y="364647"/>
                  </a:cubicBezTo>
                  <a:cubicBezTo>
                    <a:pt x="780085" y="364647"/>
                    <a:pt x="994700" y="251040"/>
                    <a:pt x="1121430" y="78247"/>
                  </a:cubicBezTo>
                  <a:lnTo>
                    <a:pt x="1167537" y="0"/>
                  </a:lnTo>
                  <a:close/>
                </a:path>
              </a:pathLst>
            </a:custGeom>
            <a:solidFill>
              <a:srgbClr val="5A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9572469" y="2286232"/>
            <a:ext cx="731221" cy="582877"/>
            <a:chOff x="9572469" y="2286232"/>
            <a:chExt cx="731221" cy="582877"/>
          </a:xfrm>
        </p:grpSpPr>
        <p:sp>
          <p:nvSpPr>
            <p:cNvPr id="117" name="Rectangle 209"/>
            <p:cNvSpPr>
              <a:spLocks noChangeArrowheads="1"/>
            </p:cNvSpPr>
            <p:nvPr/>
          </p:nvSpPr>
          <p:spPr bwMode="auto">
            <a:xfrm>
              <a:off x="9572469" y="2286232"/>
              <a:ext cx="731221" cy="582877"/>
            </a:xfrm>
            <a:prstGeom prst="rect">
              <a:avLst/>
            </a:prstGeom>
            <a:solidFill>
              <a:srgbClr val="59B4D9"/>
            </a:solidFill>
            <a:ln>
              <a:noFill/>
            </a:ln>
            <a:extLst/>
          </p:spPr>
          <p:txBody>
            <a:bodyPr vert="horz" wrap="square" lIns="46630" tIns="18652" rIns="46630" bIns="18652" numCol="1" anchor="b" anchorCtr="0" compatLnSpc="1">
              <a:prstTxWarp prst="textNoShape">
                <a:avLst/>
              </a:prstTxWarp>
            </a:bodyPr>
            <a:lstStyle/>
            <a:p>
              <a:pPr defTabSz="932597"/>
              <a:endParaRPr lang="en-GB" sz="612" kern="0" dirty="0">
                <a:latin typeface="+mj-lt"/>
              </a:endParaRPr>
            </a:p>
          </p:txBody>
        </p:sp>
        <p:sp>
          <p:nvSpPr>
            <p:cNvPr id="118" name="Freeform 218"/>
            <p:cNvSpPr>
              <a:spLocks noEditPoints="1"/>
            </p:cNvSpPr>
            <p:nvPr/>
          </p:nvSpPr>
          <p:spPr bwMode="auto">
            <a:xfrm>
              <a:off x="9609073" y="2396691"/>
              <a:ext cx="656269" cy="41921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chemeClr val="bg1"/>
            </a:solidFill>
            <a:ln w="9525">
              <a:solidFill>
                <a:schemeClr val="bg1"/>
              </a:solidFill>
              <a:round/>
              <a:headEnd/>
              <a:tailEnd/>
            </a:ln>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0" name="Freeform 219"/>
            <p:cNvSpPr>
              <a:spLocks noEditPoints="1"/>
            </p:cNvSpPr>
            <p:nvPr/>
          </p:nvSpPr>
          <p:spPr bwMode="auto">
            <a:xfrm>
              <a:off x="9609073" y="2396691"/>
              <a:ext cx="656269" cy="41921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solidFill>
            <a:ln w="9525">
              <a:solidFill>
                <a:schemeClr val="bg1"/>
              </a:solidFill>
              <a:round/>
              <a:headEnd/>
              <a:tailEnd/>
            </a:ln>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3" name="Line 220"/>
            <p:cNvSpPr>
              <a:spLocks noChangeShapeType="1"/>
            </p:cNvSpPr>
            <p:nvPr/>
          </p:nvSpPr>
          <p:spPr bwMode="auto">
            <a:xfrm>
              <a:off x="9609073" y="2538753"/>
              <a:ext cx="6562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5" name="Line 221"/>
            <p:cNvSpPr>
              <a:spLocks noChangeShapeType="1"/>
            </p:cNvSpPr>
            <p:nvPr/>
          </p:nvSpPr>
          <p:spPr bwMode="auto">
            <a:xfrm flipH="1">
              <a:off x="9609073" y="2672099"/>
              <a:ext cx="6562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6" name="Line 222"/>
            <p:cNvSpPr>
              <a:spLocks noChangeShapeType="1"/>
            </p:cNvSpPr>
            <p:nvPr/>
          </p:nvSpPr>
          <p:spPr bwMode="auto">
            <a:xfrm>
              <a:off x="10048329" y="2396691"/>
              <a:ext cx="0" cy="414853"/>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7" name="Line 223"/>
            <p:cNvSpPr>
              <a:spLocks noChangeShapeType="1"/>
            </p:cNvSpPr>
            <p:nvPr/>
          </p:nvSpPr>
          <p:spPr bwMode="auto">
            <a:xfrm flipV="1">
              <a:off x="9827830" y="2396691"/>
              <a:ext cx="0" cy="414853"/>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sp>
          <p:nvSpPr>
            <p:cNvPr id="128" name="Freeform 219"/>
            <p:cNvSpPr>
              <a:spLocks noEditPoints="1"/>
            </p:cNvSpPr>
            <p:nvPr/>
          </p:nvSpPr>
          <p:spPr bwMode="auto">
            <a:xfrm>
              <a:off x="9609073" y="2329148"/>
              <a:ext cx="656269" cy="86086"/>
            </a:xfrm>
            <a:prstGeom prst="rect">
              <a:avLst/>
            </a:prstGeom>
            <a:solidFill>
              <a:schemeClr val="bg1"/>
            </a:solidFill>
            <a:ln w="9525">
              <a:solidFill>
                <a:schemeClr val="bg1"/>
              </a:solidFill>
              <a:round/>
              <a:headEnd/>
              <a:tailEnd/>
            </a:ln>
            <a:extLst/>
          </p:spPr>
          <p:txBody>
            <a:bodyPr vert="horz" wrap="square" lIns="93260" tIns="46630" rIns="93260" bIns="46630" numCol="1" anchor="t" anchorCtr="0" compatLnSpc="1">
              <a:prstTxWarp prst="textNoShape">
                <a:avLst/>
              </a:prstTxWarp>
            </a:bodyPr>
            <a:lstStyle/>
            <a:p>
              <a:pPr defTabSz="932597"/>
              <a:endParaRPr lang="en-GB" sz="1836" kern="0" dirty="0">
                <a:latin typeface="+mj-lt"/>
              </a:endParaRPr>
            </a:p>
          </p:txBody>
        </p:sp>
      </p:grpSp>
    </p:spTree>
    <p:extLst>
      <p:ext uri="{BB962C8B-B14F-4D97-AF65-F5344CB8AC3E}">
        <p14:creationId xmlns:p14="http://schemas.microsoft.com/office/powerpoint/2010/main" val="198459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Federated queries</a:t>
            </a:r>
          </a:p>
        </p:txBody>
      </p:sp>
      <p:sp>
        <p:nvSpPr>
          <p:cNvPr id="4" name="Text Placeholder 3"/>
          <p:cNvSpPr>
            <a:spLocks noGrp="1"/>
          </p:cNvSpPr>
          <p:nvPr>
            <p:ph type="body" sz="quarter" idx="4294967295"/>
          </p:nvPr>
        </p:nvSpPr>
        <p:spPr>
          <a:xfrm>
            <a:off x="366141" y="1577043"/>
            <a:ext cx="8503827" cy="4937706"/>
          </a:xfrm>
        </p:spPr>
        <p:txBody>
          <a:bodyPr>
            <a:normAutofit/>
          </a:bodyPr>
          <a:lstStyle/>
          <a:p>
            <a:pPr marL="349717" indent="-349717">
              <a:buFont typeface="Arial" panose="020B0604020202020204" pitchFamily="34" charset="0"/>
              <a:buChar char="•"/>
            </a:pPr>
            <a:r>
              <a:rPr lang="en-US" sz="1600" dirty="0"/>
              <a:t>Minimize data proliferation through data consolidation</a:t>
            </a:r>
          </a:p>
          <a:p>
            <a:pPr marL="349717" indent="-349717">
              <a:buFont typeface="Arial" panose="020B0604020202020204" pitchFamily="34" charset="0"/>
              <a:buChar char="•"/>
            </a:pPr>
            <a:r>
              <a:rPr lang="en-US" sz="1600" dirty="0"/>
              <a:t>Same U-SQL over all Azure data (WASB, SQL Azure)</a:t>
            </a:r>
          </a:p>
          <a:p>
            <a:pPr marL="349717" indent="-349717">
              <a:buFont typeface="Arial" panose="020B0604020202020204" pitchFamily="34" charset="0"/>
              <a:buChar char="•"/>
            </a:pPr>
            <a:r>
              <a:rPr lang="en-US" sz="1600" dirty="0"/>
              <a:t>Efficient and reliable execution strategies</a:t>
            </a:r>
          </a:p>
          <a:p>
            <a:pPr marL="349717" indent="-349717">
              <a:buFont typeface="Arial" panose="020B0604020202020204" pitchFamily="34" charset="0"/>
              <a:buChar char="•"/>
            </a:pPr>
            <a:r>
              <a:rPr lang="en-US" sz="1600" dirty="0"/>
              <a:t>Striving to maintain semantic equivalence</a:t>
            </a:r>
          </a:p>
          <a:p>
            <a:pPr marL="349717" indent="-349717">
              <a:buFont typeface="Arial" panose="020B0604020202020204" pitchFamily="34" charset="0"/>
              <a:buChar char="•"/>
            </a:pPr>
            <a:r>
              <a:rPr lang="en-US" sz="1600" dirty="0"/>
              <a:t>Design choices based on requirements:</a:t>
            </a:r>
          </a:p>
          <a:p>
            <a:pPr marL="524575" lvl="2" indent="-291431"/>
            <a:r>
              <a:rPr lang="en-US" sz="1600" b="1" dirty="0">
                <a:latin typeface="Segoe UI Semibold" panose="020B0702040204020203" pitchFamily="34" charset="0"/>
                <a:cs typeface="Segoe UI Semibold" panose="020B0702040204020203" pitchFamily="34" charset="0"/>
              </a:rPr>
              <a:t>Schema-less design</a:t>
            </a:r>
            <a:r>
              <a:rPr lang="en-US" sz="1600" b="1" dirty="0"/>
              <a:t> </a:t>
            </a:r>
            <a:endParaRPr lang="en-US" sz="1600" dirty="0"/>
          </a:p>
          <a:p>
            <a:pPr marL="990864" lvl="3" indent="-291431"/>
            <a:r>
              <a:rPr lang="en-US" sz="1400" dirty="0"/>
              <a:t>fast time-to-query and exploratory analysis</a:t>
            </a:r>
          </a:p>
          <a:p>
            <a:pPr marL="524575" lvl="2" indent="-291431"/>
            <a:r>
              <a:rPr lang="en-US" sz="1600" b="1" dirty="0">
                <a:latin typeface="Segoe UI Semibold" panose="020B0702040204020203" pitchFamily="34" charset="0"/>
                <a:cs typeface="Segoe UI Semibold" panose="020B0702040204020203" pitchFamily="34" charset="0"/>
              </a:rPr>
              <a:t>Schematized</a:t>
            </a:r>
            <a:r>
              <a:rPr lang="en-US" sz="1600" b="1" dirty="0"/>
              <a:t> </a:t>
            </a:r>
            <a:r>
              <a:rPr lang="en-US" sz="1600" b="1" dirty="0">
                <a:latin typeface="Segoe UI Semibold" panose="020B0702040204020203" pitchFamily="34" charset="0"/>
                <a:cs typeface="Segoe UI Semibold" panose="020B0702040204020203" pitchFamily="34" charset="0"/>
              </a:rPr>
              <a:t>design</a:t>
            </a:r>
            <a:r>
              <a:rPr lang="en-US" sz="1600" b="1" dirty="0"/>
              <a:t> </a:t>
            </a:r>
            <a:endParaRPr lang="en-US" sz="1600" dirty="0"/>
          </a:p>
          <a:p>
            <a:pPr marL="990864" lvl="3" indent="-291431"/>
            <a:r>
              <a:rPr lang="en-US" sz="1400" dirty="0"/>
              <a:t>protect applications from data source changes</a:t>
            </a:r>
          </a:p>
          <a:p>
            <a:pPr marL="349717" indent="-349717">
              <a:buFont typeface="Arial" panose="020B0604020202020204" pitchFamily="34" charset="0"/>
              <a:buChar char="•"/>
            </a:pPr>
            <a:r>
              <a:rPr lang="en-US" sz="1600" dirty="0"/>
              <a:t>Advanced federated query capabilities:</a:t>
            </a:r>
          </a:p>
          <a:p>
            <a:pPr marL="524575" lvl="2" indent="-291431"/>
            <a:r>
              <a:rPr lang="en-US" sz="1600" dirty="0"/>
              <a:t>Built-in decisions to </a:t>
            </a:r>
            <a:r>
              <a:rPr lang="en-US" sz="1600" b="1" dirty="0">
                <a:latin typeface="Segoe UI Semibold" panose="020B0702040204020203" pitchFamily="34" charset="0"/>
                <a:cs typeface="Segoe UI Semibold" panose="020B0702040204020203" pitchFamily="34" charset="0"/>
              </a:rPr>
              <a:t>optimize</a:t>
            </a:r>
            <a:r>
              <a:rPr lang="en-US" sz="1600" b="1" dirty="0"/>
              <a:t> </a:t>
            </a:r>
            <a:r>
              <a:rPr lang="en-US" sz="1600" b="1" dirty="0">
                <a:latin typeface="Segoe UI Semibold" panose="020B0702040204020203" pitchFamily="34" charset="0"/>
                <a:cs typeface="Segoe UI Semibold" panose="020B0702040204020203" pitchFamily="34" charset="0"/>
              </a:rPr>
              <a:t>for</a:t>
            </a:r>
            <a:r>
              <a:rPr lang="en-US" sz="1600" b="1" dirty="0"/>
              <a:t> </a:t>
            </a:r>
            <a:r>
              <a:rPr lang="en-US" sz="1600" b="1" dirty="0">
                <a:latin typeface="Segoe UI Semibold" panose="020B0702040204020203" pitchFamily="34" charset="0"/>
                <a:cs typeface="Segoe UI Semibold" panose="020B0702040204020203" pitchFamily="34" charset="0"/>
              </a:rPr>
              <a:t>performance</a:t>
            </a:r>
            <a:endParaRPr lang="en-US" sz="1600" b="1" dirty="0"/>
          </a:p>
          <a:p>
            <a:pPr marL="990864" lvl="3" indent="-291431"/>
            <a:r>
              <a:rPr lang="en-US" sz="1400" dirty="0"/>
              <a:t>push downs of joins, predicates, projection</a:t>
            </a:r>
          </a:p>
          <a:p>
            <a:pPr marL="524575" lvl="2" indent="-291431"/>
            <a:r>
              <a:rPr lang="en-US" sz="1600" dirty="0"/>
              <a:t>Control when and what to push down </a:t>
            </a:r>
          </a:p>
          <a:p>
            <a:pPr marL="990864" lvl="3" indent="-291431"/>
            <a:r>
              <a:rPr lang="en-US" sz="1400" b="1" dirty="0">
                <a:latin typeface="Segoe UI Semibold" panose="020B0702040204020203" pitchFamily="34" charset="0"/>
                <a:cs typeface="Segoe UI Semibold" panose="020B0702040204020203" pitchFamily="34" charset="0"/>
              </a:rPr>
              <a:t>Prevent</a:t>
            </a:r>
            <a:r>
              <a:rPr lang="en-US" sz="1400" b="1" dirty="0"/>
              <a:t> </a:t>
            </a:r>
            <a:r>
              <a:rPr lang="en-US" sz="1400" dirty="0"/>
              <a:t>data source </a:t>
            </a:r>
            <a:r>
              <a:rPr lang="en-US" sz="1400" b="1" dirty="0">
                <a:latin typeface="Segoe UI Semibold" panose="020B0702040204020203" pitchFamily="34" charset="0"/>
                <a:cs typeface="Segoe UI Semibold" panose="020B0702040204020203" pitchFamily="34" charset="0"/>
              </a:rPr>
              <a:t>overload</a:t>
            </a:r>
            <a:r>
              <a:rPr lang="en-US" sz="1400" b="1" dirty="0"/>
              <a:t> </a:t>
            </a:r>
            <a:endParaRPr lang="en-US" sz="1400" dirty="0"/>
          </a:p>
          <a:p>
            <a:pPr marL="990864" lvl="3" indent="-291431"/>
            <a:r>
              <a:rPr lang="en-US" sz="1400" b="1" dirty="0">
                <a:latin typeface="Segoe UI Semibold" panose="020B0702040204020203" pitchFamily="34" charset="0"/>
                <a:cs typeface="Segoe UI Semibold" panose="020B0702040204020203" pitchFamily="34" charset="0"/>
              </a:rPr>
              <a:t>Provide</a:t>
            </a:r>
            <a:r>
              <a:rPr lang="en-US" sz="1400" b="1" dirty="0"/>
              <a:t> </a:t>
            </a:r>
            <a:r>
              <a:rPr lang="en-US" sz="1400" b="1" dirty="0">
                <a:latin typeface="Segoe UI Semibold" panose="020B0702040204020203" pitchFamily="34" charset="0"/>
                <a:cs typeface="Segoe UI Semibold" panose="020B0702040204020203" pitchFamily="34" charset="0"/>
              </a:rPr>
              <a:t>control</a:t>
            </a:r>
            <a:r>
              <a:rPr lang="en-US" sz="1400" b="1" dirty="0"/>
              <a:t> </a:t>
            </a:r>
            <a:r>
              <a:rPr lang="en-US" sz="1400" b="1" dirty="0">
                <a:latin typeface="Segoe UI Semibold" panose="020B0702040204020203" pitchFamily="34" charset="0"/>
                <a:cs typeface="Segoe UI Semibold" panose="020B0702040204020203" pitchFamily="34" charset="0"/>
              </a:rPr>
              <a:t>over</a:t>
            </a:r>
            <a:r>
              <a:rPr lang="en-US" sz="1400" b="1" dirty="0"/>
              <a:t> </a:t>
            </a:r>
            <a:r>
              <a:rPr lang="en-US" sz="1400" b="1" dirty="0">
                <a:latin typeface="Segoe UI Semibold" panose="020B0702040204020203" pitchFamily="34" charset="0"/>
                <a:cs typeface="Segoe UI Semibold" panose="020B0702040204020203" pitchFamily="34" charset="0"/>
              </a:rPr>
              <a:t>semantics</a:t>
            </a:r>
            <a:endParaRPr lang="en-US" sz="1400" dirty="0"/>
          </a:p>
          <a:p>
            <a:endParaRPr lang="en-GB" sz="1600" dirty="0"/>
          </a:p>
          <a:p>
            <a:endParaRPr lang="en-US" sz="1600" dirty="0"/>
          </a:p>
        </p:txBody>
      </p:sp>
      <p:sp>
        <p:nvSpPr>
          <p:cNvPr id="3" name="Rectangle 2"/>
          <p:cNvSpPr/>
          <p:nvPr/>
        </p:nvSpPr>
        <p:spPr>
          <a:xfrm>
            <a:off x="6583993" y="1302726"/>
            <a:ext cx="3566121" cy="2468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slide is redundant mostly to slides 2 and 4</a:t>
            </a:r>
          </a:p>
        </p:txBody>
      </p:sp>
    </p:spTree>
    <p:extLst>
      <p:ext uri="{BB962C8B-B14F-4D97-AF65-F5344CB8AC3E}">
        <p14:creationId xmlns:p14="http://schemas.microsoft.com/office/powerpoint/2010/main" val="256327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Data sources and external tables</a:t>
            </a:r>
          </a:p>
        </p:txBody>
      </p:sp>
      <p:sp>
        <p:nvSpPr>
          <p:cNvPr id="3" name="Text Placeholder 2"/>
          <p:cNvSpPr>
            <a:spLocks noGrp="1"/>
          </p:cNvSpPr>
          <p:nvPr>
            <p:ph type="body" sz="quarter" idx="4294967295"/>
          </p:nvPr>
        </p:nvSpPr>
        <p:spPr>
          <a:xfrm>
            <a:off x="274702" y="2034238"/>
            <a:ext cx="4389072" cy="3844925"/>
          </a:xfrm>
        </p:spPr>
        <p:txBody>
          <a:bodyPr/>
          <a:lstStyle/>
          <a:p>
            <a:pPr marL="466289" indent="-466289">
              <a:buFont typeface="Arial" panose="020B0604020202020204" pitchFamily="34" charset="0"/>
              <a:buChar char="•"/>
            </a:pPr>
            <a:r>
              <a:rPr lang="en-US" sz="2448" dirty="0">
                <a:latin typeface="+mj-lt"/>
              </a:rPr>
              <a:t>Secure credential management</a:t>
            </a:r>
          </a:p>
          <a:p>
            <a:pPr marL="466289" indent="-466289">
              <a:buFont typeface="Arial" panose="020B0604020202020204" pitchFamily="34" charset="0"/>
              <a:buChar char="•"/>
            </a:pPr>
            <a:r>
              <a:rPr lang="en-US" sz="2448" dirty="0">
                <a:latin typeface="+mj-lt"/>
              </a:rPr>
              <a:t>Data sources to manage connections and remoting of queries</a:t>
            </a:r>
          </a:p>
          <a:p>
            <a:pPr marL="466289" indent="-466289">
              <a:buFont typeface="Arial" panose="020B0604020202020204" pitchFamily="34" charset="0"/>
              <a:buChar char="•"/>
            </a:pPr>
            <a:r>
              <a:rPr lang="en-US" sz="2448" dirty="0">
                <a:latin typeface="+mj-lt"/>
              </a:rPr>
              <a:t>Schematized design:</a:t>
            </a:r>
            <a:br>
              <a:rPr lang="en-US" sz="2448" dirty="0">
                <a:latin typeface="+mj-lt"/>
              </a:rPr>
            </a:br>
            <a:r>
              <a:rPr lang="en-US" sz="2448" dirty="0">
                <a:latin typeface="+mj-lt"/>
              </a:rPr>
              <a:t>external tables to provide early bound tables for federated queries </a:t>
            </a:r>
          </a:p>
          <a:p>
            <a:endParaRPr lang="en-GB" sz="2856" dirty="0">
              <a:latin typeface="+mj-lt"/>
            </a:endParaRPr>
          </a:p>
        </p:txBody>
      </p:sp>
      <p:sp>
        <p:nvSpPr>
          <p:cNvPr id="14" name="Rectangle 13"/>
          <p:cNvSpPr/>
          <p:nvPr/>
        </p:nvSpPr>
        <p:spPr>
          <a:xfrm>
            <a:off x="4938091" y="742926"/>
            <a:ext cx="3108927" cy="5588945"/>
          </a:xfrm>
          <a:prstGeom prst="rect">
            <a:avLst/>
          </a:prstGeom>
          <a:solidFill>
            <a:srgbClr val="59B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ADLA Account</a:t>
            </a:r>
          </a:p>
          <a:p>
            <a:pPr algn="ctr"/>
            <a:r>
              <a:rPr lang="en-US" sz="1000" b="1" dirty="0" err="1">
                <a:solidFill>
                  <a:schemeClr val="bg1"/>
                </a:solidFill>
                <a:latin typeface="Consolas" panose="020B0609020204030204" pitchFamily="49" charset="0"/>
              </a:rPr>
              <a:t>youradlaaccount</a:t>
            </a:r>
            <a:endParaRPr lang="en-US" sz="1000" b="1" dirty="0">
              <a:solidFill>
                <a:schemeClr val="bg1"/>
              </a:solidFill>
              <a:latin typeface="Consolas" panose="020B0609020204030204" pitchFamily="49" charset="0"/>
            </a:endParaRPr>
          </a:p>
        </p:txBody>
      </p:sp>
      <p:sp>
        <p:nvSpPr>
          <p:cNvPr id="15" name="Rectangle 14"/>
          <p:cNvSpPr/>
          <p:nvPr/>
        </p:nvSpPr>
        <p:spPr>
          <a:xfrm>
            <a:off x="10089501" y="776402"/>
            <a:ext cx="2011658" cy="5555469"/>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SQL Server</a:t>
            </a:r>
          </a:p>
          <a:p>
            <a:pPr algn="ctr"/>
            <a:r>
              <a:rPr lang="en-US" sz="1000" b="1" dirty="0" err="1">
                <a:solidFill>
                  <a:schemeClr val="bg1"/>
                </a:solidFill>
                <a:latin typeface="Consolas" panose="020B0609020204030204" pitchFamily="49" charset="0"/>
              </a:rPr>
              <a:t>yoursqlserver</a:t>
            </a:r>
            <a:endParaRPr lang="en-US" sz="1000" b="1" dirty="0">
              <a:solidFill>
                <a:schemeClr val="bg1"/>
              </a:solidFill>
              <a:latin typeface="Consolas" panose="020B0609020204030204" pitchFamily="49" charset="0"/>
            </a:endParaRPr>
          </a:p>
        </p:txBody>
      </p:sp>
      <p:sp>
        <p:nvSpPr>
          <p:cNvPr id="16" name="Rectangle 15"/>
          <p:cNvSpPr/>
          <p:nvPr/>
        </p:nvSpPr>
        <p:spPr>
          <a:xfrm>
            <a:off x="10272379" y="2081512"/>
            <a:ext cx="1645902" cy="3976042"/>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SQL DB/DW</a:t>
            </a:r>
          </a:p>
          <a:p>
            <a:pPr algn="ctr"/>
            <a:r>
              <a:rPr lang="en-US" sz="1000" b="1" dirty="0" err="1">
                <a:solidFill>
                  <a:schemeClr val="bg1"/>
                </a:solidFill>
                <a:latin typeface="Consolas" panose="020B0609020204030204" pitchFamily="49" charset="0"/>
              </a:rPr>
              <a:t>AdventureWorksLT</a:t>
            </a:r>
            <a:endParaRPr lang="en-US" sz="1000" b="1" dirty="0">
              <a:solidFill>
                <a:schemeClr val="bg1"/>
              </a:solidFill>
              <a:latin typeface="Consolas" panose="020B0609020204030204" pitchFamily="49" charset="0"/>
            </a:endParaRPr>
          </a:p>
        </p:txBody>
      </p:sp>
      <p:sp>
        <p:nvSpPr>
          <p:cNvPr id="17" name="Rectangle 16"/>
          <p:cNvSpPr/>
          <p:nvPr/>
        </p:nvSpPr>
        <p:spPr>
          <a:xfrm>
            <a:off x="5326706" y="2081512"/>
            <a:ext cx="2331696" cy="3976042"/>
          </a:xfrm>
          <a:prstGeom prst="rect">
            <a:avLst/>
          </a:prstGeom>
          <a:solidFill>
            <a:srgbClr val="2A8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U-SQL DB</a:t>
            </a:r>
          </a:p>
          <a:p>
            <a:pPr algn="ctr"/>
            <a:r>
              <a:rPr lang="en-US" sz="1000" b="1" dirty="0" err="1">
                <a:solidFill>
                  <a:schemeClr val="bg1"/>
                </a:solidFill>
                <a:latin typeface="Consolas" panose="020B0609020204030204" pitchFamily="49" charset="0"/>
              </a:rPr>
              <a:t>AdventureWorksLT_ExternalDB</a:t>
            </a:r>
            <a:endParaRPr lang="en-US" sz="1000" b="1" dirty="0">
              <a:solidFill>
                <a:schemeClr val="bg1"/>
              </a:solidFill>
            </a:endParaRPr>
          </a:p>
        </p:txBody>
      </p:sp>
      <p:sp>
        <p:nvSpPr>
          <p:cNvPr id="18" name="Rectangle 17"/>
          <p:cNvSpPr/>
          <p:nvPr/>
        </p:nvSpPr>
        <p:spPr>
          <a:xfrm>
            <a:off x="5503730" y="2828024"/>
            <a:ext cx="1977648" cy="488573"/>
          </a:xfrm>
          <a:prstGeom prst="rect">
            <a:avLst/>
          </a:prstGeom>
          <a:solidFill>
            <a:srgbClr val="164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Credential</a:t>
            </a:r>
          </a:p>
          <a:p>
            <a:pPr algn="ctr"/>
            <a:r>
              <a:rPr lang="en-US" sz="1000" b="1" dirty="0" err="1">
                <a:solidFill>
                  <a:schemeClr val="bg1"/>
                </a:solidFill>
                <a:latin typeface="Consolas" panose="020B0609020204030204" pitchFamily="49" charset="0"/>
              </a:rPr>
              <a:t>AdventureWorksLT_Creds</a:t>
            </a:r>
            <a:endParaRPr lang="en-US" sz="1000" b="1" dirty="0">
              <a:solidFill>
                <a:schemeClr val="bg1"/>
              </a:solidFill>
              <a:latin typeface="Consolas" panose="020B0609020204030204" pitchFamily="49" charset="0"/>
            </a:endParaRPr>
          </a:p>
        </p:txBody>
      </p:sp>
      <p:sp>
        <p:nvSpPr>
          <p:cNvPr id="19" name="Rectangle 18"/>
          <p:cNvSpPr/>
          <p:nvPr/>
        </p:nvSpPr>
        <p:spPr>
          <a:xfrm>
            <a:off x="5503730" y="4165808"/>
            <a:ext cx="1977648" cy="488573"/>
          </a:xfrm>
          <a:prstGeom prst="rect">
            <a:avLst/>
          </a:prstGeom>
          <a:solidFill>
            <a:srgbClr val="164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External </a:t>
            </a:r>
            <a:r>
              <a:rPr lang="en-US" sz="1000" b="1" dirty="0" err="1">
                <a:solidFill>
                  <a:schemeClr val="bg1"/>
                </a:solidFill>
              </a:rPr>
              <a:t>DataSource</a:t>
            </a:r>
            <a:endParaRPr lang="en-US" sz="1000" b="1" dirty="0">
              <a:solidFill>
                <a:schemeClr val="bg1"/>
              </a:solidFill>
            </a:endParaRPr>
          </a:p>
          <a:p>
            <a:pPr algn="ctr"/>
            <a:r>
              <a:rPr lang="en-US" sz="1000" b="1" dirty="0" err="1">
                <a:solidFill>
                  <a:schemeClr val="bg1"/>
                </a:solidFill>
                <a:latin typeface="Consolas" panose="020B0609020204030204" pitchFamily="49" charset="0"/>
              </a:rPr>
              <a:t>AdventureWorksLT_Creds</a:t>
            </a:r>
            <a:endParaRPr lang="en-US" sz="1000" b="1" dirty="0">
              <a:solidFill>
                <a:schemeClr val="bg1"/>
              </a:solidFill>
              <a:latin typeface="Consolas" panose="020B0609020204030204" pitchFamily="49" charset="0"/>
            </a:endParaRPr>
          </a:p>
        </p:txBody>
      </p:sp>
      <p:sp>
        <p:nvSpPr>
          <p:cNvPr id="20" name="Rectangle 19"/>
          <p:cNvSpPr/>
          <p:nvPr/>
        </p:nvSpPr>
        <p:spPr>
          <a:xfrm>
            <a:off x="10551487" y="4381992"/>
            <a:ext cx="1087687" cy="761172"/>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Table</a:t>
            </a:r>
          </a:p>
          <a:p>
            <a:pPr algn="ctr"/>
            <a:r>
              <a:rPr lang="en-US" sz="1000" b="1" dirty="0">
                <a:solidFill>
                  <a:schemeClr val="bg1"/>
                </a:solidFill>
                <a:latin typeface="Consolas" panose="020B0609020204030204" pitchFamily="49" charset="0"/>
              </a:rPr>
              <a:t>Customers</a:t>
            </a:r>
          </a:p>
        </p:txBody>
      </p:sp>
      <p:sp>
        <p:nvSpPr>
          <p:cNvPr id="21" name="Rectangle 20"/>
          <p:cNvSpPr/>
          <p:nvPr/>
        </p:nvSpPr>
        <p:spPr>
          <a:xfrm>
            <a:off x="5503730" y="5265979"/>
            <a:ext cx="1977648" cy="425819"/>
          </a:xfrm>
          <a:prstGeom prst="rect">
            <a:avLst/>
          </a:prstGeom>
          <a:solidFill>
            <a:srgbClr val="164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a:solidFill>
                  <a:schemeClr val="bg1"/>
                </a:solidFill>
              </a:rPr>
              <a:t>External Table</a:t>
            </a:r>
          </a:p>
          <a:p>
            <a:pPr algn="ctr"/>
            <a:r>
              <a:rPr lang="en-US" sz="1000" b="1" dirty="0" err="1">
                <a:solidFill>
                  <a:schemeClr val="bg1"/>
                </a:solidFill>
                <a:latin typeface="Consolas" panose="020B0609020204030204" pitchFamily="49" charset="0"/>
              </a:rPr>
              <a:t>CustomersExternal</a:t>
            </a:r>
            <a:endParaRPr lang="en-US" sz="1000" b="1" dirty="0">
              <a:solidFill>
                <a:schemeClr val="bg1"/>
              </a:solidFill>
            </a:endParaRPr>
          </a:p>
        </p:txBody>
      </p:sp>
      <p:cxnSp>
        <p:nvCxnSpPr>
          <p:cNvPr id="6" name="Straight Arrow Connector 5"/>
          <p:cNvCxnSpPr>
            <a:stCxn id="19" idx="3"/>
            <a:endCxn id="20" idx="1"/>
          </p:cNvCxnSpPr>
          <p:nvPr/>
        </p:nvCxnSpPr>
        <p:spPr>
          <a:xfrm>
            <a:off x="7481378" y="4410095"/>
            <a:ext cx="3070109" cy="352483"/>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1" idx="3"/>
            <a:endCxn id="20" idx="1"/>
          </p:cNvCxnSpPr>
          <p:nvPr/>
        </p:nvCxnSpPr>
        <p:spPr>
          <a:xfrm flipV="1">
            <a:off x="7481378" y="4762578"/>
            <a:ext cx="3070109" cy="716311"/>
          </a:xfrm>
          <a:prstGeom prst="straightConnector1">
            <a:avLst/>
          </a:prstGeom>
          <a:ln w="762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131457" y="1206944"/>
            <a:ext cx="722194" cy="719093"/>
            <a:chOff x="2148168" y="645460"/>
            <a:chExt cx="2587625" cy="2576512"/>
          </a:xfrm>
        </p:grpSpPr>
        <p:sp>
          <p:nvSpPr>
            <p:cNvPr id="24" name="Freeform 19"/>
            <p:cNvSpPr>
              <a:spLocks noEditPoints="1"/>
            </p:cNvSpPr>
            <p:nvPr/>
          </p:nvSpPr>
          <p:spPr bwMode="auto">
            <a:xfrm>
              <a:off x="2364068" y="861360"/>
              <a:ext cx="2154238" cy="2149475"/>
            </a:xfrm>
            <a:custGeom>
              <a:avLst/>
              <a:gdLst>
                <a:gd name="T0" fmla="*/ 14609 w 16392"/>
                <a:gd name="T1" fmla="*/ 16392 h 16392"/>
                <a:gd name="T2" fmla="*/ 1782 w 16392"/>
                <a:gd name="T3" fmla="*/ 16392 h 16392"/>
                <a:gd name="T4" fmla="*/ 0 w 16392"/>
                <a:gd name="T5" fmla="*/ 14610 h 16392"/>
                <a:gd name="T6" fmla="*/ 0 w 16392"/>
                <a:gd name="T7" fmla="*/ 1782 h 16392"/>
                <a:gd name="T8" fmla="*/ 1782 w 16392"/>
                <a:gd name="T9" fmla="*/ 0 h 16392"/>
                <a:gd name="T10" fmla="*/ 14609 w 16392"/>
                <a:gd name="T11" fmla="*/ 0 h 16392"/>
                <a:gd name="T12" fmla="*/ 16392 w 16392"/>
                <a:gd name="T13" fmla="*/ 1782 h 16392"/>
                <a:gd name="T14" fmla="*/ 16392 w 16392"/>
                <a:gd name="T15" fmla="*/ 14610 h 16392"/>
                <a:gd name="T16" fmla="*/ 14609 w 16392"/>
                <a:gd name="T17" fmla="*/ 16392 h 16392"/>
                <a:gd name="T18" fmla="*/ 1782 w 16392"/>
                <a:gd name="T19" fmla="*/ 1175 h 16392"/>
                <a:gd name="T20" fmla="*/ 1194 w 16392"/>
                <a:gd name="T21" fmla="*/ 1763 h 16392"/>
                <a:gd name="T22" fmla="*/ 1194 w 16392"/>
                <a:gd name="T23" fmla="*/ 14590 h 16392"/>
                <a:gd name="T24" fmla="*/ 1782 w 16392"/>
                <a:gd name="T25" fmla="*/ 15178 h 16392"/>
                <a:gd name="T26" fmla="*/ 14609 w 16392"/>
                <a:gd name="T27" fmla="*/ 15178 h 16392"/>
                <a:gd name="T28" fmla="*/ 15197 w 16392"/>
                <a:gd name="T29" fmla="*/ 14590 h 16392"/>
                <a:gd name="T30" fmla="*/ 15197 w 16392"/>
                <a:gd name="T31" fmla="*/ 1763 h 16392"/>
                <a:gd name="T32" fmla="*/ 14609 w 16392"/>
                <a:gd name="T33" fmla="*/ 1175 h 16392"/>
                <a:gd name="T34" fmla="*/ 1782 w 16392"/>
                <a:gd name="T35" fmla="*/ 1175 h 1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92" h="16392">
                  <a:moveTo>
                    <a:pt x="14609" y="16392"/>
                  </a:moveTo>
                  <a:lnTo>
                    <a:pt x="1782" y="16392"/>
                  </a:lnTo>
                  <a:cubicBezTo>
                    <a:pt x="803" y="16392"/>
                    <a:pt x="0" y="15589"/>
                    <a:pt x="0" y="14610"/>
                  </a:cubicBezTo>
                  <a:lnTo>
                    <a:pt x="0" y="1782"/>
                  </a:lnTo>
                  <a:cubicBezTo>
                    <a:pt x="0" y="803"/>
                    <a:pt x="803" y="0"/>
                    <a:pt x="1782" y="0"/>
                  </a:cubicBezTo>
                  <a:lnTo>
                    <a:pt x="14609" y="0"/>
                  </a:lnTo>
                  <a:cubicBezTo>
                    <a:pt x="15589" y="0"/>
                    <a:pt x="16392" y="803"/>
                    <a:pt x="16392" y="1782"/>
                  </a:cubicBezTo>
                  <a:lnTo>
                    <a:pt x="16392" y="14610"/>
                  </a:lnTo>
                  <a:cubicBezTo>
                    <a:pt x="16392" y="15589"/>
                    <a:pt x="15589" y="16392"/>
                    <a:pt x="14609" y="16392"/>
                  </a:cubicBezTo>
                  <a:close/>
                  <a:moveTo>
                    <a:pt x="1782" y="1175"/>
                  </a:moveTo>
                  <a:cubicBezTo>
                    <a:pt x="1449" y="1175"/>
                    <a:pt x="1194" y="1449"/>
                    <a:pt x="1194" y="1763"/>
                  </a:cubicBezTo>
                  <a:lnTo>
                    <a:pt x="1194" y="14590"/>
                  </a:lnTo>
                  <a:cubicBezTo>
                    <a:pt x="1194" y="14923"/>
                    <a:pt x="1469" y="15178"/>
                    <a:pt x="1782" y="15178"/>
                  </a:cubicBezTo>
                  <a:lnTo>
                    <a:pt x="14609" y="15178"/>
                  </a:lnTo>
                  <a:cubicBezTo>
                    <a:pt x="14942" y="15178"/>
                    <a:pt x="15197" y="14904"/>
                    <a:pt x="15197" y="14590"/>
                  </a:cubicBezTo>
                  <a:lnTo>
                    <a:pt x="15197" y="1763"/>
                  </a:lnTo>
                  <a:cubicBezTo>
                    <a:pt x="15197" y="1430"/>
                    <a:pt x="14923" y="1175"/>
                    <a:pt x="14609" y="1175"/>
                  </a:cubicBezTo>
                  <a:lnTo>
                    <a:pt x="1782" y="1175"/>
                  </a:lnTo>
                  <a:close/>
                </a:path>
              </a:pathLst>
            </a:custGeom>
            <a:solidFill>
              <a:srgbClr val="A0A1A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60955" y="645460"/>
              <a:ext cx="758825" cy="220662"/>
            </a:xfrm>
            <a:custGeom>
              <a:avLst/>
              <a:gdLst>
                <a:gd name="T0" fmla="*/ 2683 w 5778"/>
                <a:gd name="T1" fmla="*/ 235 h 1684"/>
                <a:gd name="T2" fmla="*/ 1293 w 5778"/>
                <a:gd name="T3" fmla="*/ 176 h 1684"/>
                <a:gd name="T4" fmla="*/ 275 w 5778"/>
                <a:gd name="T5" fmla="*/ 1116 h 1684"/>
                <a:gd name="T6" fmla="*/ 0 w 5778"/>
                <a:gd name="T7" fmla="*/ 1684 h 1684"/>
                <a:gd name="T8" fmla="*/ 5778 w 5778"/>
                <a:gd name="T9" fmla="*/ 1684 h 1684"/>
                <a:gd name="T10" fmla="*/ 2683 w 5778"/>
                <a:gd name="T11" fmla="*/ 235 h 1684"/>
              </a:gdLst>
              <a:ahLst/>
              <a:cxnLst>
                <a:cxn ang="0">
                  <a:pos x="T0" y="T1"/>
                </a:cxn>
                <a:cxn ang="0">
                  <a:pos x="T2" y="T3"/>
                </a:cxn>
                <a:cxn ang="0">
                  <a:pos x="T4" y="T5"/>
                </a:cxn>
                <a:cxn ang="0">
                  <a:pos x="T6" y="T7"/>
                </a:cxn>
                <a:cxn ang="0">
                  <a:pos x="T8" y="T9"/>
                </a:cxn>
                <a:cxn ang="0">
                  <a:pos x="T10" y="T11"/>
                </a:cxn>
              </a:cxnLst>
              <a:rect l="0" t="0" r="r" b="b"/>
              <a:pathLst>
                <a:path w="5778" h="1684">
                  <a:moveTo>
                    <a:pt x="2683" y="235"/>
                  </a:moveTo>
                  <a:cubicBezTo>
                    <a:pt x="2253" y="39"/>
                    <a:pt x="1743" y="0"/>
                    <a:pt x="1293" y="176"/>
                  </a:cubicBezTo>
                  <a:cubicBezTo>
                    <a:pt x="843" y="333"/>
                    <a:pt x="471" y="666"/>
                    <a:pt x="275" y="1116"/>
                  </a:cubicBezTo>
                  <a:lnTo>
                    <a:pt x="0" y="1684"/>
                  </a:lnTo>
                  <a:lnTo>
                    <a:pt x="5778" y="1684"/>
                  </a:lnTo>
                  <a:lnTo>
                    <a:pt x="2683" y="23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4515130" y="1356660"/>
              <a:ext cx="220663" cy="760412"/>
            </a:xfrm>
            <a:custGeom>
              <a:avLst/>
              <a:gdLst>
                <a:gd name="T0" fmla="*/ 1508 w 1684"/>
                <a:gd name="T1" fmla="*/ 1292 h 5797"/>
                <a:gd name="T2" fmla="*/ 568 w 1684"/>
                <a:gd name="T3" fmla="*/ 274 h 5797"/>
                <a:gd name="T4" fmla="*/ 0 w 1684"/>
                <a:gd name="T5" fmla="*/ 0 h 5797"/>
                <a:gd name="T6" fmla="*/ 0 w 1684"/>
                <a:gd name="T7" fmla="*/ 5797 h 5797"/>
                <a:gd name="T8" fmla="*/ 1449 w 1684"/>
                <a:gd name="T9" fmla="*/ 2702 h 5797"/>
                <a:gd name="T10" fmla="*/ 1508 w 1684"/>
                <a:gd name="T11" fmla="*/ 1292 h 5797"/>
              </a:gdLst>
              <a:ahLst/>
              <a:cxnLst>
                <a:cxn ang="0">
                  <a:pos x="T0" y="T1"/>
                </a:cxn>
                <a:cxn ang="0">
                  <a:pos x="T2" y="T3"/>
                </a:cxn>
                <a:cxn ang="0">
                  <a:pos x="T4" y="T5"/>
                </a:cxn>
                <a:cxn ang="0">
                  <a:pos x="T6" y="T7"/>
                </a:cxn>
                <a:cxn ang="0">
                  <a:pos x="T8" y="T9"/>
                </a:cxn>
                <a:cxn ang="0">
                  <a:pos x="T10" y="T11"/>
                </a:cxn>
              </a:cxnLst>
              <a:rect l="0" t="0" r="r" b="b"/>
              <a:pathLst>
                <a:path w="1684" h="5797">
                  <a:moveTo>
                    <a:pt x="1508" y="1292"/>
                  </a:moveTo>
                  <a:cubicBezTo>
                    <a:pt x="1351" y="842"/>
                    <a:pt x="1018" y="470"/>
                    <a:pt x="568" y="274"/>
                  </a:cubicBezTo>
                  <a:lnTo>
                    <a:pt x="0" y="0"/>
                  </a:lnTo>
                  <a:lnTo>
                    <a:pt x="0" y="5797"/>
                  </a:lnTo>
                  <a:lnTo>
                    <a:pt x="1449" y="2702"/>
                  </a:lnTo>
                  <a:cubicBezTo>
                    <a:pt x="1665" y="2252"/>
                    <a:pt x="1684" y="1762"/>
                    <a:pt x="1508" y="1292"/>
                  </a:cubicBez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148168" y="1934510"/>
              <a:ext cx="222250" cy="758825"/>
            </a:xfrm>
            <a:custGeom>
              <a:avLst/>
              <a:gdLst>
                <a:gd name="T0" fmla="*/ 235 w 1684"/>
                <a:gd name="T1" fmla="*/ 3095 h 5778"/>
                <a:gd name="T2" fmla="*/ 176 w 1684"/>
                <a:gd name="T3" fmla="*/ 4485 h 5778"/>
                <a:gd name="T4" fmla="*/ 1116 w 1684"/>
                <a:gd name="T5" fmla="*/ 5503 h 5778"/>
                <a:gd name="T6" fmla="*/ 1684 w 1684"/>
                <a:gd name="T7" fmla="*/ 5778 h 5778"/>
                <a:gd name="T8" fmla="*/ 1684 w 1684"/>
                <a:gd name="T9" fmla="*/ 0 h 5778"/>
                <a:gd name="T10" fmla="*/ 235 w 1684"/>
                <a:gd name="T11" fmla="*/ 3095 h 5778"/>
              </a:gdLst>
              <a:ahLst/>
              <a:cxnLst>
                <a:cxn ang="0">
                  <a:pos x="T0" y="T1"/>
                </a:cxn>
                <a:cxn ang="0">
                  <a:pos x="T2" y="T3"/>
                </a:cxn>
                <a:cxn ang="0">
                  <a:pos x="T4" y="T5"/>
                </a:cxn>
                <a:cxn ang="0">
                  <a:pos x="T6" y="T7"/>
                </a:cxn>
                <a:cxn ang="0">
                  <a:pos x="T8" y="T9"/>
                </a:cxn>
                <a:cxn ang="0">
                  <a:pos x="T10" y="T11"/>
                </a:cxn>
              </a:cxnLst>
              <a:rect l="0" t="0" r="r" b="b"/>
              <a:pathLst>
                <a:path w="1684" h="5778">
                  <a:moveTo>
                    <a:pt x="235" y="3095"/>
                  </a:moveTo>
                  <a:cubicBezTo>
                    <a:pt x="39" y="3525"/>
                    <a:pt x="0" y="4035"/>
                    <a:pt x="176" y="4485"/>
                  </a:cubicBezTo>
                  <a:cubicBezTo>
                    <a:pt x="333" y="4935"/>
                    <a:pt x="666" y="5308"/>
                    <a:pt x="1116" y="5503"/>
                  </a:cubicBezTo>
                  <a:lnTo>
                    <a:pt x="1684" y="5778"/>
                  </a:lnTo>
                  <a:lnTo>
                    <a:pt x="1684" y="0"/>
                  </a:lnTo>
                  <a:lnTo>
                    <a:pt x="235" y="309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440393" y="3009247"/>
              <a:ext cx="758825" cy="212725"/>
            </a:xfrm>
            <a:custGeom>
              <a:avLst/>
              <a:gdLst>
                <a:gd name="T0" fmla="*/ 3094 w 5777"/>
                <a:gd name="T1" fmla="*/ 1450 h 1626"/>
                <a:gd name="T2" fmla="*/ 3858 w 5777"/>
                <a:gd name="T3" fmla="*/ 1626 h 1626"/>
                <a:gd name="T4" fmla="*/ 4485 w 5777"/>
                <a:gd name="T5" fmla="*/ 1508 h 1626"/>
                <a:gd name="T6" fmla="*/ 5503 w 5777"/>
                <a:gd name="T7" fmla="*/ 568 h 1626"/>
                <a:gd name="T8" fmla="*/ 5777 w 5777"/>
                <a:gd name="T9" fmla="*/ 0 h 1626"/>
                <a:gd name="T10" fmla="*/ 0 w 5777"/>
                <a:gd name="T11" fmla="*/ 0 h 1626"/>
                <a:gd name="T12" fmla="*/ 3094 w 5777"/>
                <a:gd name="T13" fmla="*/ 1450 h 1626"/>
              </a:gdLst>
              <a:ahLst/>
              <a:cxnLst>
                <a:cxn ang="0">
                  <a:pos x="T0" y="T1"/>
                </a:cxn>
                <a:cxn ang="0">
                  <a:pos x="T2" y="T3"/>
                </a:cxn>
                <a:cxn ang="0">
                  <a:pos x="T4" y="T5"/>
                </a:cxn>
                <a:cxn ang="0">
                  <a:pos x="T6" y="T7"/>
                </a:cxn>
                <a:cxn ang="0">
                  <a:pos x="T8" y="T9"/>
                </a:cxn>
                <a:cxn ang="0">
                  <a:pos x="T10" y="T11"/>
                </a:cxn>
                <a:cxn ang="0">
                  <a:pos x="T12" y="T13"/>
                </a:cxn>
              </a:cxnLst>
              <a:rect l="0" t="0" r="r" b="b"/>
              <a:pathLst>
                <a:path w="5777" h="1626">
                  <a:moveTo>
                    <a:pt x="3094" y="1450"/>
                  </a:moveTo>
                  <a:cubicBezTo>
                    <a:pt x="3329" y="1567"/>
                    <a:pt x="3603" y="1626"/>
                    <a:pt x="3858" y="1626"/>
                  </a:cubicBezTo>
                  <a:cubicBezTo>
                    <a:pt x="4073" y="1626"/>
                    <a:pt x="4269" y="1587"/>
                    <a:pt x="4485" y="1508"/>
                  </a:cubicBezTo>
                  <a:cubicBezTo>
                    <a:pt x="4935" y="1352"/>
                    <a:pt x="5307" y="1019"/>
                    <a:pt x="5503" y="568"/>
                  </a:cubicBezTo>
                  <a:lnTo>
                    <a:pt x="5777" y="0"/>
                  </a:lnTo>
                  <a:lnTo>
                    <a:pt x="0" y="0"/>
                  </a:lnTo>
                  <a:lnTo>
                    <a:pt x="3094" y="1450"/>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521230" y="1015347"/>
              <a:ext cx="1839913" cy="1836737"/>
            </a:xfrm>
            <a:custGeom>
              <a:avLst/>
              <a:gdLst>
                <a:gd name="T0" fmla="*/ 588 w 14003"/>
                <a:gd name="T1" fmla="*/ 0 h 14003"/>
                <a:gd name="T2" fmla="*/ 0 w 14003"/>
                <a:gd name="T3" fmla="*/ 588 h 14003"/>
                <a:gd name="T4" fmla="*/ 0 w 14003"/>
                <a:gd name="T5" fmla="*/ 13415 h 14003"/>
                <a:gd name="T6" fmla="*/ 588 w 14003"/>
                <a:gd name="T7" fmla="*/ 14003 h 14003"/>
                <a:gd name="T8" fmla="*/ 13415 w 14003"/>
                <a:gd name="T9" fmla="*/ 14003 h 14003"/>
                <a:gd name="T10" fmla="*/ 14003 w 14003"/>
                <a:gd name="T11" fmla="*/ 13415 h 14003"/>
                <a:gd name="T12" fmla="*/ 14003 w 14003"/>
                <a:gd name="T13" fmla="*/ 588 h 14003"/>
                <a:gd name="T14" fmla="*/ 13415 w 14003"/>
                <a:gd name="T15" fmla="*/ 0 h 14003"/>
                <a:gd name="T16" fmla="*/ 588 w 14003"/>
                <a:gd name="T17" fmla="*/ 0 h 14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3" h="14003">
                  <a:moveTo>
                    <a:pt x="588" y="0"/>
                  </a:moveTo>
                  <a:cubicBezTo>
                    <a:pt x="255" y="0"/>
                    <a:pt x="0" y="274"/>
                    <a:pt x="0" y="588"/>
                  </a:cubicBezTo>
                  <a:lnTo>
                    <a:pt x="0" y="13415"/>
                  </a:lnTo>
                  <a:cubicBezTo>
                    <a:pt x="0" y="13748"/>
                    <a:pt x="275" y="14003"/>
                    <a:pt x="588" y="14003"/>
                  </a:cubicBezTo>
                  <a:lnTo>
                    <a:pt x="13415" y="14003"/>
                  </a:lnTo>
                  <a:cubicBezTo>
                    <a:pt x="13748" y="14003"/>
                    <a:pt x="14003" y="13729"/>
                    <a:pt x="14003" y="13415"/>
                  </a:cubicBezTo>
                  <a:lnTo>
                    <a:pt x="14003" y="588"/>
                  </a:lnTo>
                  <a:cubicBezTo>
                    <a:pt x="14003" y="255"/>
                    <a:pt x="13729" y="0"/>
                    <a:pt x="13415" y="0"/>
                  </a:cubicBezTo>
                  <a:lnTo>
                    <a:pt x="5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3046693" y="1288397"/>
              <a:ext cx="792163" cy="1311275"/>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rgbClr val="59B4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1" name="Group 30"/>
          <p:cNvGrpSpPr/>
          <p:nvPr/>
        </p:nvGrpSpPr>
        <p:grpSpPr>
          <a:xfrm>
            <a:off x="10878576" y="1186808"/>
            <a:ext cx="577558" cy="766539"/>
            <a:chOff x="2294644" y="680860"/>
            <a:chExt cx="3596824" cy="4773730"/>
          </a:xfrm>
        </p:grpSpPr>
        <p:sp>
          <p:nvSpPr>
            <p:cNvPr id="32" name="Freeform 83"/>
            <p:cNvSpPr/>
            <p:nvPr/>
          </p:nvSpPr>
          <p:spPr>
            <a:xfrm>
              <a:off x="2294644" y="1330208"/>
              <a:ext cx="3596824" cy="4115394"/>
            </a:xfrm>
            <a:custGeom>
              <a:avLst/>
              <a:gdLst>
                <a:gd name="connsiteX0" fmla="*/ 0 w 3596824"/>
                <a:gd name="connsiteY0" fmla="*/ 0 h 4115394"/>
                <a:gd name="connsiteX1" fmla="*/ 3596823 w 3596824"/>
                <a:gd name="connsiteY1" fmla="*/ 0 h 4115394"/>
                <a:gd name="connsiteX2" fmla="*/ 3596823 w 3596824"/>
                <a:gd name="connsiteY2" fmla="*/ 3465793 h 4115394"/>
                <a:gd name="connsiteX3" fmla="*/ 3596824 w 3596824"/>
                <a:gd name="connsiteY3" fmla="*/ 3465800 h 4115394"/>
                <a:gd name="connsiteX4" fmla="*/ 3596823 w 3596824"/>
                <a:gd name="connsiteY4" fmla="*/ 3465808 h 4115394"/>
                <a:gd name="connsiteX5" fmla="*/ 3596823 w 3596824"/>
                <a:gd name="connsiteY5" fmla="*/ 3473042 h 4115394"/>
                <a:gd name="connsiteX6" fmla="*/ 3595812 w 3596824"/>
                <a:gd name="connsiteY6" fmla="*/ 3473042 h 4115394"/>
                <a:gd name="connsiteX7" fmla="*/ 3587539 w 3596824"/>
                <a:gd name="connsiteY7" fmla="*/ 3532217 h 4115394"/>
                <a:gd name="connsiteX8" fmla="*/ 1798412 w 3596824"/>
                <a:gd name="connsiteY8" fmla="*/ 4115394 h 4115394"/>
                <a:gd name="connsiteX9" fmla="*/ 9285 w 3596824"/>
                <a:gd name="connsiteY9" fmla="*/ 3532217 h 4115394"/>
                <a:gd name="connsiteX10" fmla="*/ 1013 w 3596824"/>
                <a:gd name="connsiteY10" fmla="*/ 3473042 h 4115394"/>
                <a:gd name="connsiteX11" fmla="*/ 0 w 3596824"/>
                <a:gd name="connsiteY11" fmla="*/ 3473042 h 4115394"/>
                <a:gd name="connsiteX12" fmla="*/ 0 w 3596824"/>
                <a:gd name="connsiteY12"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6824" h="4115394">
                  <a:moveTo>
                    <a:pt x="0" y="0"/>
                  </a:moveTo>
                  <a:lnTo>
                    <a:pt x="3596823" y="0"/>
                  </a:lnTo>
                  <a:lnTo>
                    <a:pt x="3596823" y="3465793"/>
                  </a:lnTo>
                  <a:lnTo>
                    <a:pt x="3596824" y="3465800"/>
                  </a:lnTo>
                  <a:lnTo>
                    <a:pt x="3596823" y="3465808"/>
                  </a:lnTo>
                  <a:lnTo>
                    <a:pt x="3596823" y="3473042"/>
                  </a:lnTo>
                  <a:lnTo>
                    <a:pt x="3595812" y="3473042"/>
                  </a:lnTo>
                  <a:lnTo>
                    <a:pt x="3587539" y="3532217"/>
                  </a:lnTo>
                  <a:cubicBezTo>
                    <a:pt x="3495443" y="3859779"/>
                    <a:pt x="2729571" y="4115394"/>
                    <a:pt x="1798412" y="4115394"/>
                  </a:cubicBezTo>
                  <a:cubicBezTo>
                    <a:pt x="867253" y="4115394"/>
                    <a:pt x="101382" y="3859779"/>
                    <a:pt x="9285" y="3532217"/>
                  </a:cubicBezTo>
                  <a:lnTo>
                    <a:pt x="1013" y="3473042"/>
                  </a:lnTo>
                  <a:lnTo>
                    <a:pt x="0" y="3473042"/>
                  </a:lnTo>
                  <a:lnTo>
                    <a:pt x="0" y="3465800"/>
                  </a:lnTo>
                  <a:close/>
                </a:path>
              </a:pathLst>
            </a:custGeom>
            <a:solidFill>
              <a:srgbClr val="A59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84"/>
            <p:cNvSpPr/>
            <p:nvPr/>
          </p:nvSpPr>
          <p:spPr>
            <a:xfrm>
              <a:off x="2294644" y="1319318"/>
              <a:ext cx="1798413" cy="4115394"/>
            </a:xfrm>
            <a:custGeom>
              <a:avLst/>
              <a:gdLst>
                <a:gd name="connsiteX0" fmla="*/ 0 w 1798413"/>
                <a:gd name="connsiteY0" fmla="*/ 0 h 4115394"/>
                <a:gd name="connsiteX1" fmla="*/ 1798413 w 1798413"/>
                <a:gd name="connsiteY1" fmla="*/ 0 h 4115394"/>
                <a:gd name="connsiteX2" fmla="*/ 1798413 w 1798413"/>
                <a:gd name="connsiteY2" fmla="*/ 4115394 h 4115394"/>
                <a:gd name="connsiteX3" fmla="*/ 1798412 w 1798413"/>
                <a:gd name="connsiteY3" fmla="*/ 4115394 h 4115394"/>
                <a:gd name="connsiteX4" fmla="*/ 9285 w 1798413"/>
                <a:gd name="connsiteY4" fmla="*/ 3532217 h 4115394"/>
                <a:gd name="connsiteX5" fmla="*/ 1013 w 1798413"/>
                <a:gd name="connsiteY5" fmla="*/ 3473042 h 4115394"/>
                <a:gd name="connsiteX6" fmla="*/ 0 w 1798413"/>
                <a:gd name="connsiteY6" fmla="*/ 3473042 h 4115394"/>
                <a:gd name="connsiteX7" fmla="*/ 0 w 1798413"/>
                <a:gd name="connsiteY7" fmla="*/ 3465800 h 411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8413" h="4115394">
                  <a:moveTo>
                    <a:pt x="0" y="0"/>
                  </a:moveTo>
                  <a:lnTo>
                    <a:pt x="1798413" y="0"/>
                  </a:lnTo>
                  <a:lnTo>
                    <a:pt x="1798413" y="4115394"/>
                  </a:lnTo>
                  <a:lnTo>
                    <a:pt x="1798412" y="4115394"/>
                  </a:lnTo>
                  <a:cubicBezTo>
                    <a:pt x="867253" y="4115394"/>
                    <a:pt x="101382" y="3859779"/>
                    <a:pt x="9285" y="3532217"/>
                  </a:cubicBezTo>
                  <a:lnTo>
                    <a:pt x="1013" y="3473042"/>
                  </a:lnTo>
                  <a:lnTo>
                    <a:pt x="0" y="3473042"/>
                  </a:lnTo>
                  <a:lnTo>
                    <a:pt x="0" y="3465800"/>
                  </a:lnTo>
                  <a:close/>
                </a:path>
              </a:pathLst>
            </a:custGeom>
            <a:solidFill>
              <a:srgbClr val="474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94645" y="680860"/>
              <a:ext cx="3596823" cy="129918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666927" y="898175"/>
              <a:ext cx="2852258" cy="864066"/>
            </a:xfrm>
            <a:prstGeom prst="ellipse">
              <a:avLst/>
            </a:prstGeom>
            <a:solidFill>
              <a:srgbClr val="B5C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87"/>
            <p:cNvSpPr/>
            <p:nvPr/>
          </p:nvSpPr>
          <p:spPr>
            <a:xfrm>
              <a:off x="2920902" y="1388931"/>
              <a:ext cx="2344306" cy="373310"/>
            </a:xfrm>
            <a:custGeom>
              <a:avLst/>
              <a:gdLst>
                <a:gd name="connsiteX0" fmla="*/ 1172153 w 2344306"/>
                <a:gd name="connsiteY0" fmla="*/ 0 h 373310"/>
                <a:gd name="connsiteX1" fmla="*/ 2180579 w 2344306"/>
                <a:gd name="connsiteY1" fmla="*/ 126540 h 373310"/>
                <a:gd name="connsiteX2" fmla="*/ 2344306 w 2344306"/>
                <a:gd name="connsiteY2" fmla="*/ 186655 h 373310"/>
                <a:gd name="connsiteX3" fmla="*/ 2180579 w 2344306"/>
                <a:gd name="connsiteY3" fmla="*/ 246770 h 373310"/>
                <a:gd name="connsiteX4" fmla="*/ 1172153 w 2344306"/>
                <a:gd name="connsiteY4" fmla="*/ 373310 h 373310"/>
                <a:gd name="connsiteX5" fmla="*/ 163728 w 2344306"/>
                <a:gd name="connsiteY5" fmla="*/ 246770 h 373310"/>
                <a:gd name="connsiteX6" fmla="*/ 0 w 2344306"/>
                <a:gd name="connsiteY6" fmla="*/ 186655 h 373310"/>
                <a:gd name="connsiteX7" fmla="*/ 163728 w 2344306"/>
                <a:gd name="connsiteY7" fmla="*/ 126540 h 373310"/>
                <a:gd name="connsiteX8" fmla="*/ 1172153 w 2344306"/>
                <a:gd name="connsiteY8" fmla="*/ 0 h 37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306" h="373310">
                  <a:moveTo>
                    <a:pt x="1172153" y="0"/>
                  </a:moveTo>
                  <a:cubicBezTo>
                    <a:pt x="1565968" y="0"/>
                    <a:pt x="1922500" y="48357"/>
                    <a:pt x="2180579" y="126540"/>
                  </a:cubicBezTo>
                  <a:lnTo>
                    <a:pt x="2344306" y="186655"/>
                  </a:lnTo>
                  <a:lnTo>
                    <a:pt x="2180579" y="246770"/>
                  </a:lnTo>
                  <a:cubicBezTo>
                    <a:pt x="1922500" y="324953"/>
                    <a:pt x="1565968" y="373310"/>
                    <a:pt x="1172153" y="373310"/>
                  </a:cubicBezTo>
                  <a:cubicBezTo>
                    <a:pt x="778339" y="373310"/>
                    <a:pt x="421806" y="324953"/>
                    <a:pt x="163728" y="246770"/>
                  </a:cubicBezTo>
                  <a:lnTo>
                    <a:pt x="0" y="186655"/>
                  </a:lnTo>
                  <a:lnTo>
                    <a:pt x="163728" y="126540"/>
                  </a:lnTo>
                  <a:cubicBezTo>
                    <a:pt x="421806" y="48357"/>
                    <a:pt x="778339" y="0"/>
                    <a:pt x="1172153" y="0"/>
                  </a:cubicBezTo>
                  <a:close/>
                </a:path>
              </a:pathLst>
            </a:custGeom>
            <a:solidFill>
              <a:srgbClr val="7FB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88"/>
            <p:cNvSpPr/>
            <p:nvPr/>
          </p:nvSpPr>
          <p:spPr>
            <a:xfrm>
              <a:off x="2294644" y="3274582"/>
              <a:ext cx="3596824" cy="2180008"/>
            </a:xfrm>
            <a:custGeom>
              <a:avLst/>
              <a:gdLst>
                <a:gd name="connsiteX0" fmla="*/ 1167538 w 3596824"/>
                <a:gd name="connsiteY0" fmla="*/ 0 h 2180008"/>
                <a:gd name="connsiteX1" fmla="*/ 1213645 w 3596824"/>
                <a:gd name="connsiteY1" fmla="*/ 78247 h 2180008"/>
                <a:gd name="connsiteX2" fmla="*/ 1798412 w 3596824"/>
                <a:gd name="connsiteY2" fmla="*/ 364647 h 2180008"/>
                <a:gd name="connsiteX3" fmla="*/ 2383179 w 3596824"/>
                <a:gd name="connsiteY3" fmla="*/ 78247 h 2180008"/>
                <a:gd name="connsiteX4" fmla="*/ 2429285 w 3596824"/>
                <a:gd name="connsiteY4" fmla="*/ 1 h 2180008"/>
                <a:gd name="connsiteX5" fmla="*/ 2475392 w 3596824"/>
                <a:gd name="connsiteY5" fmla="*/ 78247 h 2180008"/>
                <a:gd name="connsiteX6" fmla="*/ 3060159 w 3596824"/>
                <a:gd name="connsiteY6" fmla="*/ 364647 h 2180008"/>
                <a:gd name="connsiteX7" fmla="*/ 3558814 w 3596824"/>
                <a:gd name="connsiteY7" fmla="*/ 174385 h 2180008"/>
                <a:gd name="connsiteX8" fmla="*/ 3596823 w 3596824"/>
                <a:gd name="connsiteY8" fmla="*/ 131951 h 2180008"/>
                <a:gd name="connsiteX9" fmla="*/ 3596823 w 3596824"/>
                <a:gd name="connsiteY9" fmla="*/ 1530407 h 2180008"/>
                <a:gd name="connsiteX10" fmla="*/ 3596824 w 3596824"/>
                <a:gd name="connsiteY10" fmla="*/ 1530414 h 2180008"/>
                <a:gd name="connsiteX11" fmla="*/ 3596823 w 3596824"/>
                <a:gd name="connsiteY11" fmla="*/ 1530422 h 2180008"/>
                <a:gd name="connsiteX12" fmla="*/ 3596823 w 3596824"/>
                <a:gd name="connsiteY12" fmla="*/ 1537656 h 2180008"/>
                <a:gd name="connsiteX13" fmla="*/ 3595812 w 3596824"/>
                <a:gd name="connsiteY13" fmla="*/ 1537656 h 2180008"/>
                <a:gd name="connsiteX14" fmla="*/ 3587539 w 3596824"/>
                <a:gd name="connsiteY14" fmla="*/ 1596831 h 2180008"/>
                <a:gd name="connsiteX15" fmla="*/ 1798412 w 3596824"/>
                <a:gd name="connsiteY15" fmla="*/ 2180008 h 2180008"/>
                <a:gd name="connsiteX16" fmla="*/ 9285 w 3596824"/>
                <a:gd name="connsiteY16" fmla="*/ 1596831 h 2180008"/>
                <a:gd name="connsiteX17" fmla="*/ 1013 w 3596824"/>
                <a:gd name="connsiteY17" fmla="*/ 1537656 h 2180008"/>
                <a:gd name="connsiteX18" fmla="*/ 0 w 3596824"/>
                <a:gd name="connsiteY18" fmla="*/ 1537656 h 2180008"/>
                <a:gd name="connsiteX19" fmla="*/ 0 w 3596824"/>
                <a:gd name="connsiteY19" fmla="*/ 1530414 h 2180008"/>
                <a:gd name="connsiteX20" fmla="*/ 0 w 3596824"/>
                <a:gd name="connsiteY20" fmla="*/ 131951 h 2180008"/>
                <a:gd name="connsiteX21" fmla="*/ 38009 w 3596824"/>
                <a:gd name="connsiteY21" fmla="*/ 174385 h 2180008"/>
                <a:gd name="connsiteX22" fmla="*/ 536664 w 3596824"/>
                <a:gd name="connsiteY22" fmla="*/ 364647 h 2180008"/>
                <a:gd name="connsiteX23" fmla="*/ 1121431 w 3596824"/>
                <a:gd name="connsiteY23" fmla="*/ 78247 h 2180008"/>
                <a:gd name="connsiteX24" fmla="*/ 1167538 w 3596824"/>
                <a:gd name="connsiteY24" fmla="*/ 0 h 218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6824" h="2180008">
                  <a:moveTo>
                    <a:pt x="1167538" y="0"/>
                  </a:moveTo>
                  <a:lnTo>
                    <a:pt x="1213645" y="78247"/>
                  </a:lnTo>
                  <a:cubicBezTo>
                    <a:pt x="1340376" y="251040"/>
                    <a:pt x="1554991" y="364647"/>
                    <a:pt x="1798412" y="364647"/>
                  </a:cubicBezTo>
                  <a:cubicBezTo>
                    <a:pt x="2041833" y="364647"/>
                    <a:pt x="2256449" y="251040"/>
                    <a:pt x="2383179" y="78247"/>
                  </a:cubicBezTo>
                  <a:lnTo>
                    <a:pt x="2429285" y="1"/>
                  </a:lnTo>
                  <a:lnTo>
                    <a:pt x="2475392" y="78247"/>
                  </a:lnTo>
                  <a:cubicBezTo>
                    <a:pt x="2602122" y="251040"/>
                    <a:pt x="2816738" y="364647"/>
                    <a:pt x="3060159" y="364647"/>
                  </a:cubicBezTo>
                  <a:cubicBezTo>
                    <a:pt x="3254896" y="364647"/>
                    <a:pt x="3431197" y="291939"/>
                    <a:pt x="3558814" y="174385"/>
                  </a:cubicBezTo>
                  <a:lnTo>
                    <a:pt x="3596823" y="131951"/>
                  </a:lnTo>
                  <a:lnTo>
                    <a:pt x="3596823" y="1530407"/>
                  </a:lnTo>
                  <a:lnTo>
                    <a:pt x="3596824" y="1530414"/>
                  </a:lnTo>
                  <a:lnTo>
                    <a:pt x="3596823" y="1530422"/>
                  </a:lnTo>
                  <a:lnTo>
                    <a:pt x="3596823" y="1537656"/>
                  </a:lnTo>
                  <a:lnTo>
                    <a:pt x="3595812" y="1537656"/>
                  </a:lnTo>
                  <a:lnTo>
                    <a:pt x="3587539" y="1596831"/>
                  </a:lnTo>
                  <a:cubicBezTo>
                    <a:pt x="3495443" y="1924393"/>
                    <a:pt x="2729571" y="2180008"/>
                    <a:pt x="1798412" y="2180008"/>
                  </a:cubicBezTo>
                  <a:cubicBezTo>
                    <a:pt x="867253" y="2180008"/>
                    <a:pt x="101382" y="1924393"/>
                    <a:pt x="9285" y="1596831"/>
                  </a:cubicBezTo>
                  <a:lnTo>
                    <a:pt x="1013" y="1537656"/>
                  </a:lnTo>
                  <a:lnTo>
                    <a:pt x="0" y="1537656"/>
                  </a:lnTo>
                  <a:lnTo>
                    <a:pt x="0" y="1530414"/>
                  </a:lnTo>
                  <a:lnTo>
                    <a:pt x="0" y="131951"/>
                  </a:lnTo>
                  <a:lnTo>
                    <a:pt x="38009" y="174385"/>
                  </a:lnTo>
                  <a:cubicBezTo>
                    <a:pt x="165626" y="291939"/>
                    <a:pt x="341927" y="364647"/>
                    <a:pt x="536664" y="364647"/>
                  </a:cubicBezTo>
                  <a:cubicBezTo>
                    <a:pt x="780086" y="364647"/>
                    <a:pt x="994701" y="251040"/>
                    <a:pt x="1121431" y="78247"/>
                  </a:cubicBezTo>
                  <a:lnTo>
                    <a:pt x="1167538" y="0"/>
                  </a:lnTo>
                  <a:close/>
                </a:path>
              </a:pathLst>
            </a:custGeom>
            <a:solidFill>
              <a:srgbClr val="73A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89"/>
            <p:cNvSpPr/>
            <p:nvPr/>
          </p:nvSpPr>
          <p:spPr>
            <a:xfrm>
              <a:off x="2294645" y="3274582"/>
              <a:ext cx="1798413" cy="2171020"/>
            </a:xfrm>
            <a:custGeom>
              <a:avLst/>
              <a:gdLst>
                <a:gd name="connsiteX0" fmla="*/ 1167537 w 1798413"/>
                <a:gd name="connsiteY0" fmla="*/ 0 h 2171020"/>
                <a:gd name="connsiteX1" fmla="*/ 1213644 w 1798413"/>
                <a:gd name="connsiteY1" fmla="*/ 78247 h 2171020"/>
                <a:gd name="connsiteX2" fmla="*/ 1798411 w 1798413"/>
                <a:gd name="connsiteY2" fmla="*/ 364647 h 2171020"/>
                <a:gd name="connsiteX3" fmla="*/ 1798413 w 1798413"/>
                <a:gd name="connsiteY3" fmla="*/ 364647 h 2171020"/>
                <a:gd name="connsiteX4" fmla="*/ 1798413 w 1798413"/>
                <a:gd name="connsiteY4" fmla="*/ 2171020 h 2171020"/>
                <a:gd name="connsiteX5" fmla="*/ 1798412 w 1798413"/>
                <a:gd name="connsiteY5" fmla="*/ 2171020 h 2171020"/>
                <a:gd name="connsiteX6" fmla="*/ 9285 w 1798413"/>
                <a:gd name="connsiteY6" fmla="*/ 1587843 h 2171020"/>
                <a:gd name="connsiteX7" fmla="*/ 1013 w 1798413"/>
                <a:gd name="connsiteY7" fmla="*/ 1528668 h 2171020"/>
                <a:gd name="connsiteX8" fmla="*/ 0 w 1798413"/>
                <a:gd name="connsiteY8" fmla="*/ 1528668 h 2171020"/>
                <a:gd name="connsiteX9" fmla="*/ 0 w 1798413"/>
                <a:gd name="connsiteY9" fmla="*/ 1521426 h 2171020"/>
                <a:gd name="connsiteX10" fmla="*/ 0 w 1798413"/>
                <a:gd name="connsiteY10" fmla="*/ 131952 h 2171020"/>
                <a:gd name="connsiteX11" fmla="*/ 38008 w 1798413"/>
                <a:gd name="connsiteY11" fmla="*/ 174385 h 2171020"/>
                <a:gd name="connsiteX12" fmla="*/ 536663 w 1798413"/>
                <a:gd name="connsiteY12" fmla="*/ 364647 h 2171020"/>
                <a:gd name="connsiteX13" fmla="*/ 1121430 w 1798413"/>
                <a:gd name="connsiteY13" fmla="*/ 78247 h 2171020"/>
                <a:gd name="connsiteX14" fmla="*/ 1167537 w 1798413"/>
                <a:gd name="connsiteY14" fmla="*/ 0 h 217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8413" h="2171020">
                  <a:moveTo>
                    <a:pt x="1167537" y="0"/>
                  </a:moveTo>
                  <a:lnTo>
                    <a:pt x="1213644" y="78247"/>
                  </a:lnTo>
                  <a:cubicBezTo>
                    <a:pt x="1340375" y="251040"/>
                    <a:pt x="1554990" y="364647"/>
                    <a:pt x="1798411" y="364647"/>
                  </a:cubicBezTo>
                  <a:lnTo>
                    <a:pt x="1798413" y="364647"/>
                  </a:lnTo>
                  <a:lnTo>
                    <a:pt x="1798413" y="2171020"/>
                  </a:lnTo>
                  <a:lnTo>
                    <a:pt x="1798412" y="2171020"/>
                  </a:lnTo>
                  <a:cubicBezTo>
                    <a:pt x="867253" y="2171020"/>
                    <a:pt x="101382" y="1915405"/>
                    <a:pt x="9285" y="1587843"/>
                  </a:cubicBezTo>
                  <a:lnTo>
                    <a:pt x="1013" y="1528668"/>
                  </a:lnTo>
                  <a:lnTo>
                    <a:pt x="0" y="1528668"/>
                  </a:lnTo>
                  <a:lnTo>
                    <a:pt x="0" y="1521426"/>
                  </a:lnTo>
                  <a:lnTo>
                    <a:pt x="0" y="131952"/>
                  </a:lnTo>
                  <a:lnTo>
                    <a:pt x="38008" y="174385"/>
                  </a:lnTo>
                  <a:cubicBezTo>
                    <a:pt x="165625" y="291939"/>
                    <a:pt x="341926" y="364647"/>
                    <a:pt x="536663" y="364647"/>
                  </a:cubicBezTo>
                  <a:cubicBezTo>
                    <a:pt x="780085" y="364647"/>
                    <a:pt x="994700" y="251040"/>
                    <a:pt x="1121430" y="78247"/>
                  </a:cubicBezTo>
                  <a:lnTo>
                    <a:pt x="1167537" y="0"/>
                  </a:lnTo>
                  <a:close/>
                </a:path>
              </a:pathLst>
            </a:custGeom>
            <a:solidFill>
              <a:srgbClr val="5A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peech Bubble: Rectangle 9"/>
          <p:cNvSpPr/>
          <p:nvPr/>
        </p:nvSpPr>
        <p:spPr>
          <a:xfrm>
            <a:off x="8473906" y="5585343"/>
            <a:ext cx="1188707" cy="640073"/>
          </a:xfrm>
          <a:prstGeom prst="wedgeRectCallout">
            <a:avLst>
              <a:gd name="adj1" fmla="val -57623"/>
              <a:gd name="adj2" fmla="val -8449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Schematized query with External Tables</a:t>
            </a:r>
          </a:p>
        </p:txBody>
      </p:sp>
      <p:sp>
        <p:nvSpPr>
          <p:cNvPr id="39" name="Speech Bubble: Rectangle 38"/>
          <p:cNvSpPr/>
          <p:nvPr/>
        </p:nvSpPr>
        <p:spPr>
          <a:xfrm>
            <a:off x="8421998" y="3354612"/>
            <a:ext cx="1188707" cy="640073"/>
          </a:xfrm>
          <a:prstGeom prst="wedgeRectCallout">
            <a:avLst>
              <a:gd name="adj1" fmla="val -30867"/>
              <a:gd name="adj2" fmla="val 13393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Query without specifying schema</a:t>
            </a:r>
          </a:p>
        </p:txBody>
      </p:sp>
    </p:spTree>
    <p:extLst>
      <p:ext uri="{BB962C8B-B14F-4D97-AF65-F5344CB8AC3E}">
        <p14:creationId xmlns:p14="http://schemas.microsoft.com/office/powerpoint/2010/main" val="34056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Step 1</a:t>
            </a:r>
          </a:p>
        </p:txBody>
      </p:sp>
      <p:sp>
        <p:nvSpPr>
          <p:cNvPr id="3" name="Text Placeholder 2"/>
          <p:cNvSpPr>
            <a:spLocks noGrp="1"/>
          </p:cNvSpPr>
          <p:nvPr>
            <p:ph type="body" sz="quarter" idx="4294967295"/>
          </p:nvPr>
        </p:nvSpPr>
        <p:spPr>
          <a:xfrm>
            <a:off x="225146" y="2034238"/>
            <a:ext cx="5486340" cy="3844925"/>
          </a:xfrm>
        </p:spPr>
        <p:txBody>
          <a:bodyPr/>
          <a:lstStyle/>
          <a:p>
            <a:pPr marL="0" indent="0">
              <a:buNone/>
            </a:pPr>
            <a:r>
              <a:rPr lang="en-GB" sz="2856" dirty="0">
                <a:latin typeface="+mj-lt"/>
              </a:rPr>
              <a:t>Get a Credential in PowerShell</a:t>
            </a:r>
          </a:p>
        </p:txBody>
      </p:sp>
      <p:sp>
        <p:nvSpPr>
          <p:cNvPr id="5" name="TextBox 4"/>
          <p:cNvSpPr txBox="1"/>
          <p:nvPr/>
        </p:nvSpPr>
        <p:spPr>
          <a:xfrm>
            <a:off x="300839" y="2995025"/>
            <a:ext cx="11429875" cy="1169551"/>
          </a:xfrm>
          <a:prstGeom prst="rect">
            <a:avLst/>
          </a:prstGeom>
          <a:solidFill>
            <a:schemeClr val="bg1">
              <a:lumMod val="85000"/>
            </a:schemeClr>
          </a:solidFill>
        </p:spPr>
        <p:txBody>
          <a:bodyPr wrap="square" rtlCol="0">
            <a:spAutoFit/>
          </a:bodyPr>
          <a:lstStyle/>
          <a:p>
            <a:r>
              <a:rPr lang="en-US" sz="1400" b="1" dirty="0">
                <a:latin typeface="Consolas" panose="020B0609020204030204" pitchFamily="49" charset="0"/>
              </a:rPr>
              <a:t># If you have the username &amp; password as strings</a:t>
            </a:r>
          </a:p>
          <a:p>
            <a:endParaRPr lang="en-US" sz="1400" dirty="0">
              <a:latin typeface="Consolas" panose="020B0609020204030204" pitchFamily="49" charset="0"/>
            </a:endParaRPr>
          </a:p>
          <a:p>
            <a:r>
              <a:rPr lang="en-US" sz="1400" dirty="0">
                <a:latin typeface="Consolas" panose="020B0609020204030204" pitchFamily="49" charset="0"/>
              </a:rPr>
              <a:t>$username = "username"</a:t>
            </a:r>
          </a:p>
          <a:p>
            <a:r>
              <a:rPr lang="en-US" sz="1400" dirty="0">
                <a:latin typeface="Consolas" panose="020B0609020204030204" pitchFamily="49" charset="0"/>
              </a:rPr>
              <a:t>$</a:t>
            </a:r>
            <a:r>
              <a:rPr lang="en-US" sz="1400" dirty="0" err="1">
                <a:latin typeface="Consolas" panose="020B0609020204030204" pitchFamily="49" charset="0"/>
              </a:rPr>
              <a:t>passwd</a:t>
            </a:r>
            <a:r>
              <a:rPr lang="en-US" sz="1400" dirty="0">
                <a:latin typeface="Consolas" panose="020B0609020204030204" pitchFamily="49" charset="0"/>
              </a:rPr>
              <a:t> = </a:t>
            </a:r>
            <a:r>
              <a:rPr lang="en-US" sz="1400" dirty="0" err="1">
                <a:latin typeface="Consolas" panose="020B0609020204030204" pitchFamily="49" charset="0"/>
              </a:rPr>
              <a:t>ConvertTo-SecureString</a:t>
            </a:r>
            <a:r>
              <a:rPr lang="en-US" sz="1400" dirty="0">
                <a:latin typeface="Consolas" panose="020B0609020204030204" pitchFamily="49" charset="0"/>
              </a:rPr>
              <a:t> "password" -</a:t>
            </a:r>
            <a:r>
              <a:rPr lang="en-US" sz="1400" dirty="0" err="1">
                <a:latin typeface="Consolas" panose="020B0609020204030204" pitchFamily="49" charset="0"/>
              </a:rPr>
              <a:t>AsPlainText</a:t>
            </a:r>
            <a:r>
              <a:rPr lang="en-US" sz="1400" dirty="0">
                <a:latin typeface="Consolas" panose="020B0609020204030204" pitchFamily="49" charset="0"/>
              </a:rPr>
              <a:t> -Force </a:t>
            </a:r>
          </a:p>
          <a:p>
            <a:r>
              <a:rPr lang="en-US" sz="1400" dirty="0">
                <a:latin typeface="Consolas" panose="020B0609020204030204" pitchFamily="49" charset="0"/>
              </a:rPr>
              <a:t>$creds = New-Object </a:t>
            </a:r>
            <a:r>
              <a:rPr lang="en-US" sz="1400" dirty="0" err="1">
                <a:latin typeface="Consolas" panose="020B0609020204030204" pitchFamily="49" charset="0"/>
              </a:rPr>
              <a:t>System.Management.Automation.PSCredential</a:t>
            </a:r>
            <a:r>
              <a:rPr lang="en-US" sz="1400" dirty="0">
                <a:latin typeface="Consolas" panose="020B0609020204030204" pitchFamily="49" charset="0"/>
              </a:rPr>
              <a:t>($username, $</a:t>
            </a:r>
            <a:r>
              <a:rPr lang="en-US" sz="1400" dirty="0" err="1">
                <a:latin typeface="Consolas" panose="020B0609020204030204" pitchFamily="49" charset="0"/>
              </a:rPr>
              <a:t>passwd</a:t>
            </a:r>
            <a:r>
              <a:rPr lang="en-US" sz="1400" dirty="0">
                <a:latin typeface="Consolas" panose="020B0609020204030204" pitchFamily="49" charset="0"/>
              </a:rPr>
              <a:t>)</a:t>
            </a:r>
          </a:p>
        </p:txBody>
      </p:sp>
      <p:sp>
        <p:nvSpPr>
          <p:cNvPr id="6" name="TextBox 5"/>
          <p:cNvSpPr txBox="1"/>
          <p:nvPr/>
        </p:nvSpPr>
        <p:spPr>
          <a:xfrm>
            <a:off x="298802" y="5326042"/>
            <a:ext cx="11429875" cy="738664"/>
          </a:xfrm>
          <a:prstGeom prst="rect">
            <a:avLst/>
          </a:prstGeom>
          <a:solidFill>
            <a:schemeClr val="bg1">
              <a:lumMod val="85000"/>
            </a:schemeClr>
          </a:solidFill>
        </p:spPr>
        <p:txBody>
          <a:bodyPr wrap="square" rtlCol="0">
            <a:spAutoFit/>
          </a:bodyPr>
          <a:lstStyle/>
          <a:p>
            <a:r>
              <a:rPr lang="en-US" sz="1400" b="1" dirty="0">
                <a:latin typeface="Consolas" panose="020B0609020204030204" pitchFamily="49" charset="0"/>
              </a:rPr>
              <a:t># Prompt user for credentials</a:t>
            </a:r>
          </a:p>
          <a:p>
            <a:endParaRPr lang="en-US" sz="1400" dirty="0">
              <a:latin typeface="Consolas" panose="020B0609020204030204" pitchFamily="49" charset="0"/>
            </a:endParaRPr>
          </a:p>
          <a:p>
            <a:r>
              <a:rPr lang="en-US" sz="1400" dirty="0">
                <a:latin typeface="Consolas" panose="020B0609020204030204" pitchFamily="49" charset="0"/>
              </a:rPr>
              <a:t>$creds = Get-Credential</a:t>
            </a:r>
          </a:p>
        </p:txBody>
      </p:sp>
      <p:sp>
        <p:nvSpPr>
          <p:cNvPr id="7" name="TextBox 6"/>
          <p:cNvSpPr txBox="1"/>
          <p:nvPr/>
        </p:nvSpPr>
        <p:spPr>
          <a:xfrm>
            <a:off x="4742485" y="4353452"/>
            <a:ext cx="2651731" cy="646331"/>
          </a:xfrm>
          <a:prstGeom prst="rect">
            <a:avLst/>
          </a:prstGeom>
          <a:noFill/>
        </p:spPr>
        <p:txBody>
          <a:bodyPr wrap="square" rtlCol="0">
            <a:spAutoFit/>
          </a:bodyPr>
          <a:lstStyle/>
          <a:p>
            <a:r>
              <a:rPr lang="en-US" sz="3600" dirty="0">
                <a:latin typeface="Consolas" panose="020B0609020204030204" pitchFamily="49" charset="0"/>
              </a:rPr>
              <a:t>OR</a:t>
            </a:r>
          </a:p>
        </p:txBody>
      </p:sp>
    </p:spTree>
    <p:extLst>
      <p:ext uri="{BB962C8B-B14F-4D97-AF65-F5344CB8AC3E}">
        <p14:creationId xmlns:p14="http://schemas.microsoft.com/office/powerpoint/2010/main" val="90529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Step 2</a:t>
            </a:r>
          </a:p>
        </p:txBody>
      </p:sp>
      <p:sp>
        <p:nvSpPr>
          <p:cNvPr id="3" name="Text Placeholder 2"/>
          <p:cNvSpPr>
            <a:spLocks noGrp="1"/>
          </p:cNvSpPr>
          <p:nvPr>
            <p:ph type="body" sz="quarter" idx="4294967295"/>
          </p:nvPr>
        </p:nvSpPr>
        <p:spPr>
          <a:xfrm>
            <a:off x="225146" y="2034238"/>
            <a:ext cx="5486340" cy="3844925"/>
          </a:xfrm>
        </p:spPr>
        <p:txBody>
          <a:bodyPr/>
          <a:lstStyle/>
          <a:p>
            <a:pPr marL="0" indent="0">
              <a:buNone/>
            </a:pPr>
            <a:r>
              <a:rPr lang="en-GB" sz="2856" dirty="0">
                <a:latin typeface="+mj-lt"/>
              </a:rPr>
              <a:t>Put the Credential into a USQL Database</a:t>
            </a:r>
          </a:p>
        </p:txBody>
      </p:sp>
      <p:sp>
        <p:nvSpPr>
          <p:cNvPr id="5" name="TextBox 4"/>
          <p:cNvSpPr txBox="1"/>
          <p:nvPr/>
        </p:nvSpPr>
        <p:spPr>
          <a:xfrm>
            <a:off x="300839" y="4672559"/>
            <a:ext cx="11429875" cy="1384995"/>
          </a:xfrm>
          <a:prstGeom prst="rect">
            <a:avLst/>
          </a:prstGeom>
          <a:solidFill>
            <a:schemeClr val="bg1">
              <a:lumMod val="85000"/>
            </a:schemeClr>
          </a:solidFill>
        </p:spPr>
        <p:txBody>
          <a:bodyPr wrap="square" rtlCol="0">
            <a:spAutoFit/>
          </a:bodyPr>
          <a:lstStyle/>
          <a:p>
            <a:r>
              <a:rPr lang="en-US" sz="1400" b="1" dirty="0">
                <a:latin typeface="Consolas" panose="020B0609020204030204" pitchFamily="49" charset="0"/>
              </a:rPr>
              <a:t>New-</a:t>
            </a:r>
            <a:r>
              <a:rPr lang="en-US" sz="1400" b="1" dirty="0" err="1">
                <a:latin typeface="Consolas" panose="020B0609020204030204" pitchFamily="49" charset="0"/>
              </a:rPr>
              <a:t>AdlCatalogCredential</a:t>
            </a:r>
            <a:r>
              <a:rPr lang="en-US" sz="1400" b="1" dirty="0">
                <a:latin typeface="Consolas" panose="020B0609020204030204" pitchFamily="49" charset="0"/>
              </a:rPr>
              <a:t> -Account "</a:t>
            </a:r>
            <a:r>
              <a:rPr lang="en-US" sz="1400" b="1" dirty="0" err="1">
                <a:latin typeface="Consolas" panose="020B0609020204030204" pitchFamily="49" charset="0"/>
              </a:rPr>
              <a:t>youradlaaccount</a:t>
            </a:r>
            <a:r>
              <a:rPr lang="en-US" sz="1400" b="1" dirty="0">
                <a:latin typeface="Consolas" panose="020B0609020204030204" pitchFamily="49" charset="0"/>
              </a:rPr>
              <a:t>" `</a:t>
            </a:r>
          </a:p>
          <a:p>
            <a:r>
              <a:rPr lang="en-US" sz="1400" b="1" dirty="0">
                <a:latin typeface="Consolas" panose="020B0609020204030204" pitchFamily="49" charset="0"/>
              </a:rPr>
              <a:t>    -</a:t>
            </a:r>
            <a:r>
              <a:rPr lang="en-US" sz="1400" b="1" dirty="0" err="1">
                <a:latin typeface="Consolas" panose="020B0609020204030204" pitchFamily="49" charset="0"/>
              </a:rPr>
              <a:t>DatabaseName</a:t>
            </a:r>
            <a:r>
              <a:rPr lang="en-US" sz="1400" b="1" dirty="0">
                <a:latin typeface="Consolas" panose="020B0609020204030204" pitchFamily="49" charset="0"/>
              </a:rPr>
              <a:t> "</a:t>
            </a:r>
            <a:r>
              <a:rPr lang="en-US" sz="1400" b="1" dirty="0" err="1">
                <a:latin typeface="Consolas" panose="020B0609020204030204" pitchFamily="49" charset="0"/>
              </a:rPr>
              <a:t>AdventureWorksLT_ExternalDB</a:t>
            </a:r>
            <a:r>
              <a:rPr lang="en-US" sz="1400" b="1" dirty="0">
                <a:latin typeface="Consolas" panose="020B0609020204030204" pitchFamily="49" charset="0"/>
              </a:rPr>
              <a:t>" `</a:t>
            </a:r>
          </a:p>
          <a:p>
            <a:r>
              <a:rPr lang="en-US" sz="1400" b="1" dirty="0">
                <a:latin typeface="Consolas" panose="020B0609020204030204" pitchFamily="49" charset="0"/>
              </a:rPr>
              <a:t>    -</a:t>
            </a:r>
            <a:r>
              <a:rPr lang="en-US" sz="1400" b="1" dirty="0" err="1">
                <a:latin typeface="Consolas" panose="020B0609020204030204" pitchFamily="49" charset="0"/>
              </a:rPr>
              <a:t>DatabaseHost</a:t>
            </a:r>
            <a:r>
              <a:rPr lang="en-US" sz="1400" b="1" dirty="0">
                <a:latin typeface="Consolas" panose="020B0609020204030204" pitchFamily="49" charset="0"/>
              </a:rPr>
              <a:t> “yoursqlserver.database.windows.net" `</a:t>
            </a:r>
          </a:p>
          <a:p>
            <a:r>
              <a:rPr lang="en-US" sz="1400" b="1" dirty="0">
                <a:latin typeface="Consolas" panose="020B0609020204030204" pitchFamily="49" charset="0"/>
              </a:rPr>
              <a:t>    -Port 1433 `</a:t>
            </a:r>
          </a:p>
          <a:p>
            <a:r>
              <a:rPr lang="en-US" sz="1400" b="1" dirty="0">
                <a:latin typeface="Consolas" panose="020B0609020204030204" pitchFamily="49" charset="0"/>
              </a:rPr>
              <a:t>    -</a:t>
            </a:r>
            <a:r>
              <a:rPr lang="en-US" sz="1400" b="1" dirty="0" err="1">
                <a:latin typeface="Consolas" panose="020B0609020204030204" pitchFamily="49" charset="0"/>
              </a:rPr>
              <a:t>CredentialName</a:t>
            </a:r>
            <a:r>
              <a:rPr lang="en-US" sz="1400" b="1" dirty="0">
                <a:latin typeface="Consolas" panose="020B0609020204030204" pitchFamily="49" charset="0"/>
              </a:rPr>
              <a:t> "</a:t>
            </a:r>
            <a:r>
              <a:rPr lang="en-US" sz="1400" b="1" dirty="0" err="1">
                <a:latin typeface="Consolas" panose="020B0609020204030204" pitchFamily="49" charset="0"/>
              </a:rPr>
              <a:t>AdventureWorksLT_Creds</a:t>
            </a:r>
            <a:r>
              <a:rPr lang="en-US" sz="1400" b="1" dirty="0">
                <a:latin typeface="Consolas" panose="020B0609020204030204" pitchFamily="49" charset="0"/>
              </a:rPr>
              <a:t>" `</a:t>
            </a:r>
          </a:p>
          <a:p>
            <a:r>
              <a:rPr lang="en-US" sz="1400" b="1" dirty="0">
                <a:latin typeface="Consolas" panose="020B0609020204030204" pitchFamily="49" charset="0"/>
              </a:rPr>
              <a:t>    -Credential $creds</a:t>
            </a:r>
          </a:p>
        </p:txBody>
      </p:sp>
    </p:spTree>
    <p:extLst>
      <p:ext uri="{BB962C8B-B14F-4D97-AF65-F5344CB8AC3E}">
        <p14:creationId xmlns:p14="http://schemas.microsoft.com/office/powerpoint/2010/main" val="203105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Step 3</a:t>
            </a:r>
          </a:p>
        </p:txBody>
      </p:sp>
      <p:sp>
        <p:nvSpPr>
          <p:cNvPr id="3" name="Text Placeholder 2"/>
          <p:cNvSpPr>
            <a:spLocks noGrp="1"/>
          </p:cNvSpPr>
          <p:nvPr>
            <p:ph type="body" sz="quarter" idx="4294967295"/>
          </p:nvPr>
        </p:nvSpPr>
        <p:spPr>
          <a:xfrm>
            <a:off x="225146" y="2034238"/>
            <a:ext cx="5486340" cy="3844925"/>
          </a:xfrm>
        </p:spPr>
        <p:txBody>
          <a:bodyPr/>
          <a:lstStyle/>
          <a:p>
            <a:pPr marL="0" indent="0">
              <a:buNone/>
            </a:pPr>
            <a:r>
              <a:rPr lang="en-GB" sz="2856" dirty="0">
                <a:latin typeface="+mj-lt"/>
              </a:rPr>
              <a:t>Create an External Data Source in your U-SQL DB</a:t>
            </a:r>
          </a:p>
        </p:txBody>
      </p:sp>
      <p:sp>
        <p:nvSpPr>
          <p:cNvPr id="5" name="TextBox 4"/>
          <p:cNvSpPr txBox="1"/>
          <p:nvPr/>
        </p:nvSpPr>
        <p:spPr>
          <a:xfrm>
            <a:off x="300839" y="4672559"/>
            <a:ext cx="11429875" cy="2031325"/>
          </a:xfrm>
          <a:prstGeom prst="rect">
            <a:avLst/>
          </a:prstGeom>
          <a:solidFill>
            <a:schemeClr val="bg1">
              <a:lumMod val="85000"/>
            </a:schemeClr>
          </a:solidFill>
        </p:spPr>
        <p:txBody>
          <a:bodyPr wrap="square" rtlCol="0">
            <a:spAutoFit/>
          </a:bodyPr>
          <a:lstStyle/>
          <a:p>
            <a:r>
              <a:rPr lang="en-US" sz="1400" b="1" dirty="0">
                <a:latin typeface="Consolas" panose="020B0609020204030204" pitchFamily="49" charset="0"/>
              </a:rPr>
              <a:t>USE DATABASE [</a:t>
            </a:r>
            <a:r>
              <a:rPr lang="en-US" sz="1400" b="1" dirty="0" err="1">
                <a:latin typeface="Consolas" panose="020B0609020204030204" pitchFamily="49" charset="0"/>
              </a:rPr>
              <a:t>AdventureWorksLT_ExternalDB</a:t>
            </a:r>
            <a:r>
              <a:rPr lang="en-US" sz="1400" b="1" dirty="0">
                <a:latin typeface="Consolas" panose="020B0609020204030204" pitchFamily="49" charset="0"/>
              </a:rPr>
              <a:t>]; </a:t>
            </a:r>
          </a:p>
          <a:p>
            <a:endParaRPr lang="en-US" sz="1400" b="1" dirty="0">
              <a:latin typeface="Consolas" panose="020B0609020204030204" pitchFamily="49" charset="0"/>
            </a:endParaRPr>
          </a:p>
          <a:p>
            <a:r>
              <a:rPr lang="en-US" sz="1400" b="1" dirty="0">
                <a:latin typeface="Consolas" panose="020B0609020204030204" pitchFamily="49" charset="0"/>
              </a:rPr>
              <a:t>CREATE DATA SOURCE IF NOT EXISTS </a:t>
            </a:r>
            <a:r>
              <a:rPr lang="en-US" sz="1400" b="1" dirty="0" err="1">
                <a:latin typeface="Consolas" panose="020B0609020204030204" pitchFamily="49" charset="0"/>
              </a:rPr>
              <a:t>AdventureWorksLT_DS</a:t>
            </a:r>
            <a:endParaRPr lang="en-US" sz="1400" b="1" dirty="0">
              <a:latin typeface="Consolas" panose="020B0609020204030204" pitchFamily="49" charset="0"/>
            </a:endParaRPr>
          </a:p>
          <a:p>
            <a:r>
              <a:rPr lang="en-US" sz="1400" b="1" dirty="0">
                <a:latin typeface="Consolas" panose="020B0609020204030204" pitchFamily="49" charset="0"/>
              </a:rPr>
              <a:t>  FROM AZURESQLDB WITH</a:t>
            </a:r>
          </a:p>
          <a:p>
            <a:r>
              <a:rPr lang="en-US" sz="1400" b="1" dirty="0">
                <a:latin typeface="Consolas" panose="020B0609020204030204" pitchFamily="49" charset="0"/>
              </a:rPr>
              <a:t>    ( PROVIDER_STRING = "Database=</a:t>
            </a:r>
            <a:r>
              <a:rPr lang="en-US" sz="1400" b="1" dirty="0" err="1">
                <a:latin typeface="Consolas" panose="020B0609020204030204" pitchFamily="49" charset="0"/>
              </a:rPr>
              <a:t>AdventureWorksLT;Trusted_Connection</a:t>
            </a:r>
            <a:r>
              <a:rPr lang="en-US" sz="1400" b="1" dirty="0">
                <a:latin typeface="Consolas" panose="020B0609020204030204" pitchFamily="49" charset="0"/>
              </a:rPr>
              <a:t>=</a:t>
            </a:r>
            <a:r>
              <a:rPr lang="en-US" sz="1400" b="1" dirty="0" err="1">
                <a:latin typeface="Consolas" panose="020B0609020204030204" pitchFamily="49" charset="0"/>
              </a:rPr>
              <a:t>False;Encrypt</a:t>
            </a:r>
            <a:r>
              <a:rPr lang="en-US" sz="1400" b="1" dirty="0">
                <a:latin typeface="Consolas" panose="020B0609020204030204" pitchFamily="49" charset="0"/>
              </a:rPr>
              <a:t>=True", </a:t>
            </a:r>
          </a:p>
          <a:p>
            <a:r>
              <a:rPr lang="en-US" sz="1400" b="1" dirty="0">
                <a:latin typeface="Consolas" panose="020B0609020204030204" pitchFamily="49" charset="0"/>
              </a:rPr>
              <a:t>      CREDENTIAL = </a:t>
            </a:r>
            <a:r>
              <a:rPr lang="en-US" sz="1400" b="1" dirty="0" err="1">
                <a:latin typeface="Consolas" panose="020B0609020204030204" pitchFamily="49" charset="0"/>
              </a:rPr>
              <a:t>AdventureWorksLT_Creds</a:t>
            </a:r>
            <a:r>
              <a:rPr lang="en-US" sz="1400" b="1" dirty="0">
                <a:latin typeface="Consolas" panose="020B0609020204030204" pitchFamily="49" charset="0"/>
              </a:rPr>
              <a:t>, </a:t>
            </a:r>
          </a:p>
          <a:p>
            <a:r>
              <a:rPr lang="en-US" sz="1400" b="1" dirty="0">
                <a:latin typeface="Consolas" panose="020B0609020204030204" pitchFamily="49" charset="0"/>
              </a:rPr>
              <a:t>      REMOTABLE_TYPES = (bool, byte, </a:t>
            </a:r>
            <a:r>
              <a:rPr lang="en-US" sz="1400" b="1" dirty="0" err="1">
                <a:latin typeface="Consolas" panose="020B0609020204030204" pitchFamily="49" charset="0"/>
              </a:rPr>
              <a:t>sbyte</a:t>
            </a:r>
            <a:r>
              <a:rPr lang="en-US" sz="1400" b="1" dirty="0">
                <a:latin typeface="Consolas" panose="020B0609020204030204" pitchFamily="49" charset="0"/>
              </a:rPr>
              <a:t>, short, </a:t>
            </a:r>
            <a:r>
              <a:rPr lang="en-US" sz="1400" b="1" dirty="0" err="1">
                <a:latin typeface="Consolas" panose="020B0609020204030204" pitchFamily="49" charset="0"/>
              </a:rPr>
              <a:t>ushort</a:t>
            </a:r>
            <a:r>
              <a:rPr lang="en-US" sz="1400" b="1" dirty="0">
                <a:latin typeface="Consolas" panose="020B0609020204030204" pitchFamily="49" charset="0"/>
              </a:rPr>
              <a:t>, </a:t>
            </a:r>
            <a:r>
              <a:rPr lang="en-US" sz="1400" b="1" dirty="0" err="1">
                <a:latin typeface="Consolas" panose="020B0609020204030204" pitchFamily="49" charset="0"/>
              </a:rPr>
              <a:t>int</a:t>
            </a:r>
            <a:r>
              <a:rPr lang="en-US" sz="1400" b="1" dirty="0">
                <a:latin typeface="Consolas" panose="020B0609020204030204" pitchFamily="49" charset="0"/>
              </a:rPr>
              <a:t>, </a:t>
            </a:r>
            <a:r>
              <a:rPr lang="en-US" sz="1400" b="1" dirty="0" err="1">
                <a:latin typeface="Consolas" panose="020B0609020204030204" pitchFamily="49" charset="0"/>
              </a:rPr>
              <a:t>uint</a:t>
            </a:r>
            <a:r>
              <a:rPr lang="en-US" sz="1400" b="1" dirty="0">
                <a:latin typeface="Consolas" panose="020B0609020204030204" pitchFamily="49" charset="0"/>
              </a:rPr>
              <a:t>, long, </a:t>
            </a:r>
            <a:r>
              <a:rPr lang="en-US" sz="1400" b="1" dirty="0" err="1">
                <a:latin typeface="Consolas" panose="020B0609020204030204" pitchFamily="49" charset="0"/>
              </a:rPr>
              <a:t>ulong</a:t>
            </a:r>
            <a:r>
              <a:rPr lang="en-US" sz="1400" b="1" dirty="0">
                <a:latin typeface="Consolas" panose="020B0609020204030204" pitchFamily="49" charset="0"/>
              </a:rPr>
              <a:t>, decimal, float, double, string, </a:t>
            </a:r>
            <a:r>
              <a:rPr lang="en-US" sz="1400" b="1" dirty="0" err="1">
                <a:latin typeface="Consolas" panose="020B0609020204030204" pitchFamily="49" charset="0"/>
              </a:rPr>
              <a:t>DateTime</a:t>
            </a:r>
            <a:r>
              <a:rPr lang="en-US" sz="1400" b="1" dirty="0">
                <a:latin typeface="Consolas" panose="020B0609020204030204" pitchFamily="49" charset="0"/>
              </a:rPr>
              <a:t>)</a:t>
            </a:r>
          </a:p>
          <a:p>
            <a:r>
              <a:rPr lang="en-US" sz="1400" b="1" dirty="0">
                <a:latin typeface="Consolas" panose="020B0609020204030204" pitchFamily="49" charset="0"/>
              </a:rPr>
              <a:t>       );</a:t>
            </a:r>
          </a:p>
        </p:txBody>
      </p:sp>
      <p:sp>
        <p:nvSpPr>
          <p:cNvPr id="8" name="Speech Bubble: Rectangle 7"/>
          <p:cNvSpPr/>
          <p:nvPr/>
        </p:nvSpPr>
        <p:spPr>
          <a:xfrm>
            <a:off x="2373962" y="3551527"/>
            <a:ext cx="1375422" cy="640073"/>
          </a:xfrm>
          <a:prstGeom prst="wedgeRectCallout">
            <a:avLst>
              <a:gd name="adj1" fmla="val -30867"/>
              <a:gd name="adj2" fmla="val 13393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You can use any U-SQL DB you want</a:t>
            </a:r>
          </a:p>
        </p:txBody>
      </p:sp>
      <p:sp>
        <p:nvSpPr>
          <p:cNvPr id="9" name="Speech Bubble: Rectangle 8"/>
          <p:cNvSpPr/>
          <p:nvPr/>
        </p:nvSpPr>
        <p:spPr>
          <a:xfrm>
            <a:off x="9967236" y="4823127"/>
            <a:ext cx="1375422" cy="640073"/>
          </a:xfrm>
          <a:prstGeom prst="wedgeRectCallout">
            <a:avLst>
              <a:gd name="adj1" fmla="val -30867"/>
              <a:gd name="adj2" fmla="val 13393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Remotable</a:t>
            </a:r>
            <a:r>
              <a:rPr lang="en-US" sz="1100" dirty="0"/>
              <a:t> types</a:t>
            </a:r>
          </a:p>
        </p:txBody>
      </p:sp>
    </p:spTree>
    <p:extLst>
      <p:ext uri="{BB962C8B-B14F-4D97-AF65-F5344CB8AC3E}">
        <p14:creationId xmlns:p14="http://schemas.microsoft.com/office/powerpoint/2010/main" val="39864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Step 4 (option 1)</a:t>
            </a:r>
          </a:p>
        </p:txBody>
      </p:sp>
      <p:sp>
        <p:nvSpPr>
          <p:cNvPr id="3" name="Text Placeholder 2"/>
          <p:cNvSpPr>
            <a:spLocks noGrp="1"/>
          </p:cNvSpPr>
          <p:nvPr>
            <p:ph type="body" sz="quarter" idx="4294967295"/>
          </p:nvPr>
        </p:nvSpPr>
        <p:spPr>
          <a:xfrm>
            <a:off x="225146" y="2034238"/>
            <a:ext cx="5486340" cy="3844925"/>
          </a:xfrm>
        </p:spPr>
        <p:txBody>
          <a:bodyPr/>
          <a:lstStyle/>
          <a:p>
            <a:pPr marL="0" indent="0">
              <a:buNone/>
            </a:pPr>
            <a:r>
              <a:rPr lang="en-GB" sz="2856" dirty="0">
                <a:latin typeface="+mj-lt"/>
              </a:rPr>
              <a:t>Read from the External </a:t>
            </a:r>
            <a:r>
              <a:rPr lang="en-GB" sz="2856" dirty="0" err="1">
                <a:latin typeface="+mj-lt"/>
              </a:rPr>
              <a:t>DataSource</a:t>
            </a:r>
            <a:r>
              <a:rPr lang="en-GB" sz="2856" dirty="0">
                <a:latin typeface="+mj-lt"/>
              </a:rPr>
              <a:t> using LOCATION (Schema-less Design)</a:t>
            </a:r>
          </a:p>
        </p:txBody>
      </p:sp>
      <p:sp>
        <p:nvSpPr>
          <p:cNvPr id="5" name="TextBox 4"/>
          <p:cNvSpPr txBox="1"/>
          <p:nvPr/>
        </p:nvSpPr>
        <p:spPr>
          <a:xfrm>
            <a:off x="300839" y="4672559"/>
            <a:ext cx="11429875" cy="2031325"/>
          </a:xfrm>
          <a:prstGeom prst="rect">
            <a:avLst/>
          </a:prstGeom>
          <a:solidFill>
            <a:schemeClr val="bg1">
              <a:lumMod val="85000"/>
            </a:schemeClr>
          </a:solidFill>
        </p:spPr>
        <p:txBody>
          <a:bodyPr wrap="square" rtlCol="0">
            <a:spAutoFit/>
          </a:bodyPr>
          <a:lstStyle/>
          <a:p>
            <a:r>
              <a:rPr lang="en-US" sz="1400" b="1" dirty="0">
                <a:latin typeface="Consolas" panose="020B0609020204030204" pitchFamily="49" charset="0"/>
              </a:rPr>
              <a:t>USE DATABASE [</a:t>
            </a:r>
            <a:r>
              <a:rPr lang="en-US" sz="1400" b="1" dirty="0" err="1">
                <a:latin typeface="Consolas" panose="020B0609020204030204" pitchFamily="49" charset="0"/>
              </a:rPr>
              <a:t>AdventureWorksLT_ExternalDB</a:t>
            </a:r>
            <a:r>
              <a:rPr lang="en-US" sz="1400" b="1" dirty="0">
                <a:latin typeface="Consolas" panose="020B0609020204030204" pitchFamily="49" charset="0"/>
              </a:rPr>
              <a:t>];</a:t>
            </a:r>
          </a:p>
          <a:p>
            <a:endParaRPr lang="en-US" sz="1400" b="1" dirty="0">
              <a:latin typeface="Consolas" panose="020B0609020204030204" pitchFamily="49" charset="0"/>
            </a:endParaRPr>
          </a:p>
          <a:p>
            <a:r>
              <a:rPr lang="en-US" sz="1400" b="1" dirty="0">
                <a:latin typeface="Consolas" panose="020B0609020204030204" pitchFamily="49" charset="0"/>
              </a:rPr>
              <a:t>@customers =</a:t>
            </a:r>
          </a:p>
          <a:p>
            <a:r>
              <a:rPr lang="en-US" sz="1400" b="1" dirty="0">
                <a:latin typeface="Consolas" panose="020B0609020204030204" pitchFamily="49" charset="0"/>
              </a:rPr>
              <a:t>    SELECT *	</a:t>
            </a:r>
          </a:p>
          <a:p>
            <a:r>
              <a:rPr lang="en-US" sz="1400" b="1" dirty="0">
                <a:latin typeface="Consolas" panose="020B0609020204030204" pitchFamily="49" charset="0"/>
              </a:rPr>
              <a:t>    FROM EXTERNAL </a:t>
            </a:r>
            <a:r>
              <a:rPr lang="en-US" sz="1400" b="1" dirty="0" err="1">
                <a:latin typeface="Consolas" panose="020B0609020204030204" pitchFamily="49" charset="0"/>
              </a:rPr>
              <a:t>AdventureWorksLT_DS</a:t>
            </a:r>
            <a:r>
              <a:rPr lang="en-US" sz="1400" b="1" dirty="0">
                <a:latin typeface="Consolas" panose="020B0609020204030204" pitchFamily="49" charset="0"/>
              </a:rPr>
              <a:t> LOCATION "[</a:t>
            </a:r>
            <a:r>
              <a:rPr lang="en-US" sz="1400" b="1" dirty="0" err="1">
                <a:latin typeface="Consolas" panose="020B0609020204030204" pitchFamily="49" charset="0"/>
              </a:rPr>
              <a:t>SalesLT</a:t>
            </a:r>
            <a:r>
              <a:rPr lang="en-US" sz="1400" b="1" dirty="0">
                <a:latin typeface="Consolas" panose="020B0609020204030204" pitchFamily="49" charset="0"/>
              </a:rPr>
              <a:t>].[Customer]";</a:t>
            </a:r>
          </a:p>
          <a:p>
            <a:endParaRPr lang="en-US" sz="1400" b="1" dirty="0">
              <a:latin typeface="Consolas" panose="020B0609020204030204" pitchFamily="49" charset="0"/>
            </a:endParaRPr>
          </a:p>
          <a:p>
            <a:r>
              <a:rPr lang="en-US" sz="1400" b="1" dirty="0">
                <a:latin typeface="Consolas" panose="020B0609020204030204" pitchFamily="49" charset="0"/>
              </a:rPr>
              <a:t>OUTPUT @customers</a:t>
            </a:r>
          </a:p>
          <a:p>
            <a:r>
              <a:rPr lang="en-US" sz="1400" b="1" dirty="0">
                <a:latin typeface="Consolas" panose="020B0609020204030204" pitchFamily="49" charset="0"/>
              </a:rPr>
              <a:t>    TO @"/SalesLT_Customer.csv"</a:t>
            </a:r>
          </a:p>
          <a:p>
            <a:r>
              <a:rPr lang="en-US" sz="1400" b="1" dirty="0">
                <a:latin typeface="Consolas" panose="020B0609020204030204" pitchFamily="49" charset="0"/>
              </a:rPr>
              <a:t>    USING </a:t>
            </a:r>
            <a:r>
              <a:rPr lang="en-US" sz="1400" b="1" dirty="0" err="1">
                <a:latin typeface="Consolas" panose="020B0609020204030204" pitchFamily="49" charset="0"/>
              </a:rPr>
              <a:t>Outputters.Csv</a:t>
            </a:r>
            <a:r>
              <a:rPr lang="en-US" sz="1400" b="1" dirty="0">
                <a:latin typeface="Consolas" panose="020B0609020204030204" pitchFamily="49" charset="0"/>
              </a:rPr>
              <a:t>();</a:t>
            </a:r>
          </a:p>
        </p:txBody>
      </p:sp>
    </p:spTree>
    <p:extLst>
      <p:ext uri="{BB962C8B-B14F-4D97-AF65-F5344CB8AC3E}">
        <p14:creationId xmlns:p14="http://schemas.microsoft.com/office/powerpoint/2010/main" val="400351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841039" cy="1513687"/>
          </a:xfrm>
        </p:spPr>
        <p:txBody>
          <a:bodyPr>
            <a:normAutofit/>
          </a:bodyPr>
          <a:lstStyle/>
          <a:p>
            <a:r>
              <a:rPr lang="en-GB" dirty="0"/>
              <a:t>Step 4 (option 2)</a:t>
            </a:r>
          </a:p>
        </p:txBody>
      </p:sp>
      <p:sp>
        <p:nvSpPr>
          <p:cNvPr id="3" name="Text Placeholder 2"/>
          <p:cNvSpPr>
            <a:spLocks noGrp="1"/>
          </p:cNvSpPr>
          <p:nvPr>
            <p:ph type="body" sz="quarter" idx="4294967295"/>
          </p:nvPr>
        </p:nvSpPr>
        <p:spPr>
          <a:xfrm>
            <a:off x="225146" y="2491433"/>
            <a:ext cx="4895823" cy="640073"/>
          </a:xfrm>
        </p:spPr>
        <p:txBody>
          <a:bodyPr>
            <a:normAutofit/>
          </a:bodyPr>
          <a:lstStyle/>
          <a:p>
            <a:pPr marL="0" indent="0">
              <a:buNone/>
            </a:pPr>
            <a:r>
              <a:rPr lang="en-GB" sz="1800" dirty="0">
                <a:latin typeface="+mj-lt"/>
              </a:rPr>
              <a:t>Create a an External Table</a:t>
            </a:r>
          </a:p>
        </p:txBody>
      </p:sp>
      <p:sp>
        <p:nvSpPr>
          <p:cNvPr id="5" name="TextBox 4"/>
          <p:cNvSpPr txBox="1"/>
          <p:nvPr/>
        </p:nvSpPr>
        <p:spPr>
          <a:xfrm>
            <a:off x="262999" y="3131506"/>
            <a:ext cx="4911569" cy="3647152"/>
          </a:xfrm>
          <a:prstGeom prst="rect">
            <a:avLst/>
          </a:prstGeom>
          <a:solidFill>
            <a:schemeClr val="bg1">
              <a:lumMod val="85000"/>
            </a:schemeClr>
          </a:solidFill>
        </p:spPr>
        <p:txBody>
          <a:bodyPr wrap="square" rtlCol="0">
            <a:spAutoFit/>
          </a:bodyPr>
          <a:lstStyle/>
          <a:p>
            <a:r>
              <a:rPr lang="en-US" sz="1100" b="1" dirty="0">
                <a:latin typeface="Consolas" panose="020B0609020204030204" pitchFamily="49" charset="0"/>
              </a:rPr>
              <a:t>USE DATABASE [</a:t>
            </a:r>
            <a:r>
              <a:rPr lang="en-US" sz="1100" b="1" dirty="0" err="1">
                <a:latin typeface="Consolas" panose="020B0609020204030204" pitchFamily="49" charset="0"/>
              </a:rPr>
              <a:t>AdventureWorksLT_ExternalDB</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CREATE EXTERNAL TABLE IF NOT EXISTS </a:t>
            </a:r>
            <a:r>
              <a:rPr lang="en-US" sz="1100" b="1" dirty="0" err="1">
                <a:latin typeface="Consolas" panose="020B0609020204030204" pitchFamily="49" charset="0"/>
              </a:rPr>
              <a:t>dbo.CustomersExternal</a:t>
            </a:r>
            <a:endParaRPr lang="en-US" sz="1100" b="1" dirty="0">
              <a:latin typeface="Consolas" panose="020B0609020204030204" pitchFamily="49" charset="0"/>
            </a:endParaRPr>
          </a:p>
          <a:p>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CustomerID</a:t>
            </a:r>
            <a:r>
              <a:rPr lang="en-US" sz="1100" b="1" dirty="0">
                <a:latin typeface="Consolas" panose="020B0609020204030204" pitchFamily="49" charset="0"/>
              </a:rPr>
              <a:t>     </a:t>
            </a:r>
            <a:r>
              <a:rPr lang="en-US" sz="1100" b="1" dirty="0" err="1">
                <a:latin typeface="Consolas" panose="020B0609020204030204" pitchFamily="49" charset="0"/>
              </a:rPr>
              <a:t>int</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NameStyle</a:t>
            </a:r>
            <a:r>
              <a:rPr lang="en-US" sz="1100" b="1" dirty="0">
                <a:latin typeface="Consolas" panose="020B0609020204030204" pitchFamily="49" charset="0"/>
              </a:rPr>
              <a:t>      bool,</a:t>
            </a:r>
          </a:p>
          <a:p>
            <a:r>
              <a:rPr lang="en-US" sz="1100" b="1" dirty="0">
                <a:latin typeface="Consolas" panose="020B0609020204030204" pitchFamily="49" charset="0"/>
              </a:rPr>
              <a:t>    Title          string,</a:t>
            </a:r>
          </a:p>
          <a:p>
            <a:r>
              <a:rPr lang="en-US" sz="1100" b="1" dirty="0">
                <a:latin typeface="Consolas" panose="020B0609020204030204" pitchFamily="49" charset="0"/>
              </a:rPr>
              <a:t>    </a:t>
            </a:r>
            <a:r>
              <a:rPr lang="en-US" sz="1100" b="1" dirty="0" err="1">
                <a:latin typeface="Consolas" panose="020B0609020204030204" pitchFamily="49" charset="0"/>
              </a:rPr>
              <a:t>FirstName</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MiddleName</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LastName</a:t>
            </a:r>
            <a:r>
              <a:rPr lang="en-US" sz="1100" b="1" dirty="0">
                <a:latin typeface="Consolas" panose="020B0609020204030204" pitchFamily="49" charset="0"/>
              </a:rPr>
              <a:t>       string,</a:t>
            </a:r>
          </a:p>
          <a:p>
            <a:r>
              <a:rPr lang="en-US" sz="1100" b="1" dirty="0">
                <a:latin typeface="Consolas" panose="020B0609020204030204" pitchFamily="49" charset="0"/>
              </a:rPr>
              <a:t>    Suffix         string,</a:t>
            </a:r>
          </a:p>
          <a:p>
            <a:r>
              <a:rPr lang="en-US" sz="1100" b="1" dirty="0">
                <a:latin typeface="Consolas" panose="020B0609020204030204" pitchFamily="49" charset="0"/>
              </a:rPr>
              <a:t>    </a:t>
            </a:r>
            <a:r>
              <a:rPr lang="en-US" sz="1100" b="1" dirty="0" err="1">
                <a:latin typeface="Consolas" panose="020B0609020204030204" pitchFamily="49" charset="0"/>
              </a:rPr>
              <a:t>CompanyName</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SalesPerson</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EmailAddress</a:t>
            </a:r>
            <a:r>
              <a:rPr lang="en-US" sz="1100" b="1" dirty="0">
                <a:latin typeface="Consolas" panose="020B0609020204030204" pitchFamily="49" charset="0"/>
              </a:rPr>
              <a:t>   string,</a:t>
            </a:r>
          </a:p>
          <a:p>
            <a:r>
              <a:rPr lang="en-US" sz="1100" b="1" dirty="0">
                <a:latin typeface="Consolas" panose="020B0609020204030204" pitchFamily="49" charset="0"/>
              </a:rPr>
              <a:t>    Phone          string,</a:t>
            </a:r>
          </a:p>
          <a:p>
            <a:r>
              <a:rPr lang="en-US" sz="1100" b="1" dirty="0">
                <a:latin typeface="Consolas" panose="020B0609020204030204" pitchFamily="49" charset="0"/>
              </a:rPr>
              <a:t>    </a:t>
            </a:r>
            <a:r>
              <a:rPr lang="en-US" sz="1100" b="1" dirty="0" err="1">
                <a:latin typeface="Consolas" panose="020B0609020204030204" pitchFamily="49" charset="0"/>
              </a:rPr>
              <a:t>PasswordHash</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PasswordSalt</a:t>
            </a:r>
            <a:r>
              <a:rPr lang="en-US" sz="1100" b="1" dirty="0">
                <a:latin typeface="Consolas" panose="020B0609020204030204" pitchFamily="49" charset="0"/>
              </a:rPr>
              <a:t>   string,</a:t>
            </a:r>
          </a:p>
          <a:p>
            <a:r>
              <a:rPr lang="en-US" sz="1100" b="1" dirty="0">
                <a:latin typeface="Consolas" panose="020B0609020204030204" pitchFamily="49" charset="0"/>
              </a:rPr>
              <a:t>    </a:t>
            </a:r>
            <a:r>
              <a:rPr lang="en-US" sz="1100" b="1" dirty="0" err="1">
                <a:latin typeface="Consolas" panose="020B0609020204030204" pitchFamily="49" charset="0"/>
              </a:rPr>
              <a:t>Rowguid</a:t>
            </a:r>
            <a:r>
              <a:rPr lang="en-US" sz="1100" b="1" dirty="0">
                <a:latin typeface="Consolas" panose="020B0609020204030204" pitchFamily="49" charset="0"/>
              </a:rPr>
              <a:t>        </a:t>
            </a:r>
            <a:r>
              <a:rPr lang="en-US" sz="1100" b="1" dirty="0" err="1">
                <a:latin typeface="Consolas" panose="020B0609020204030204" pitchFamily="49" charset="0"/>
              </a:rPr>
              <a:t>Guid</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ModifiedDate</a:t>
            </a:r>
            <a:r>
              <a:rPr lang="en-US" sz="1100" b="1" dirty="0">
                <a:latin typeface="Consolas" panose="020B0609020204030204" pitchFamily="49" charset="0"/>
              </a:rPr>
              <a:t>   </a:t>
            </a:r>
            <a:r>
              <a:rPr lang="en-US" sz="1100" b="1" dirty="0" err="1">
                <a:latin typeface="Consolas" panose="020B0609020204030204" pitchFamily="49" charset="0"/>
              </a:rPr>
              <a:t>DateTime</a:t>
            </a:r>
            <a:r>
              <a:rPr lang="en-US" sz="1100" b="1" dirty="0">
                <a:latin typeface="Consolas" panose="020B0609020204030204" pitchFamily="49" charset="0"/>
              </a:rPr>
              <a:t>?</a:t>
            </a:r>
          </a:p>
          <a:p>
            <a:r>
              <a:rPr lang="en-US" sz="1100" b="1" dirty="0">
                <a:latin typeface="Consolas" panose="020B0609020204030204" pitchFamily="49" charset="0"/>
              </a:rPr>
              <a:t>)</a:t>
            </a:r>
          </a:p>
          <a:p>
            <a:r>
              <a:rPr lang="en-US" sz="1100" b="1" dirty="0">
                <a:latin typeface="Consolas" panose="020B0609020204030204" pitchFamily="49" charset="0"/>
              </a:rPr>
              <a:t>FROM </a:t>
            </a:r>
            <a:r>
              <a:rPr lang="en-US" sz="1100" b="1" dirty="0" err="1">
                <a:latin typeface="Consolas" panose="020B0609020204030204" pitchFamily="49" charset="0"/>
              </a:rPr>
              <a:t>AdventureWorksLT_DS</a:t>
            </a:r>
            <a:r>
              <a:rPr lang="en-US" sz="1100" b="1" dirty="0">
                <a:latin typeface="Consolas" panose="020B0609020204030204" pitchFamily="49" charset="0"/>
              </a:rPr>
              <a:t> LOCATION "[</a:t>
            </a:r>
            <a:r>
              <a:rPr lang="en-US" sz="1100" b="1" dirty="0" err="1">
                <a:latin typeface="Consolas" panose="020B0609020204030204" pitchFamily="49" charset="0"/>
              </a:rPr>
              <a:t>SalesLT</a:t>
            </a:r>
            <a:r>
              <a:rPr lang="en-US" sz="1100" b="1" dirty="0">
                <a:latin typeface="Consolas" panose="020B0609020204030204" pitchFamily="49" charset="0"/>
              </a:rPr>
              <a:t>].[Customer]";</a:t>
            </a:r>
          </a:p>
        </p:txBody>
      </p:sp>
      <p:sp>
        <p:nvSpPr>
          <p:cNvPr id="13" name="TextBox 12"/>
          <p:cNvSpPr txBox="1"/>
          <p:nvPr/>
        </p:nvSpPr>
        <p:spPr>
          <a:xfrm>
            <a:off x="6309676" y="4648853"/>
            <a:ext cx="4911569" cy="1615827"/>
          </a:xfrm>
          <a:prstGeom prst="rect">
            <a:avLst/>
          </a:prstGeom>
          <a:solidFill>
            <a:schemeClr val="bg1">
              <a:lumMod val="85000"/>
            </a:schemeClr>
          </a:solidFill>
        </p:spPr>
        <p:txBody>
          <a:bodyPr wrap="square" rtlCol="0">
            <a:spAutoFit/>
          </a:bodyPr>
          <a:lstStyle/>
          <a:p>
            <a:r>
              <a:rPr lang="en-US" sz="1100" b="1" dirty="0">
                <a:latin typeface="Consolas" panose="020B0609020204030204" pitchFamily="49" charset="0"/>
              </a:rPr>
              <a:t>USE DATABASE [</a:t>
            </a:r>
            <a:r>
              <a:rPr lang="en-US" sz="1100" b="1" dirty="0" err="1">
                <a:latin typeface="Consolas" panose="020B0609020204030204" pitchFamily="49" charset="0"/>
              </a:rPr>
              <a:t>AdventureWorksLT_ExternalDB</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@customers =</a:t>
            </a:r>
          </a:p>
          <a:p>
            <a:r>
              <a:rPr lang="en-US" sz="1100" b="1" dirty="0">
                <a:latin typeface="Consolas" panose="020B0609020204030204" pitchFamily="49" charset="0"/>
              </a:rPr>
              <a:t>    SELECT *	</a:t>
            </a:r>
          </a:p>
          <a:p>
            <a:r>
              <a:rPr lang="en-US" sz="1100" b="1" dirty="0">
                <a:latin typeface="Consolas" panose="020B0609020204030204" pitchFamily="49" charset="0"/>
              </a:rPr>
              <a:t>    FROM </a:t>
            </a:r>
            <a:r>
              <a:rPr lang="en-US" sz="1100" b="1" dirty="0" err="1">
                <a:latin typeface="Consolas" panose="020B0609020204030204" pitchFamily="49" charset="0"/>
              </a:rPr>
              <a:t>dbo.CustomersExternal</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OUTPUT @customers</a:t>
            </a:r>
          </a:p>
          <a:p>
            <a:r>
              <a:rPr lang="en-US" sz="1100" b="1" dirty="0">
                <a:latin typeface="Consolas" panose="020B0609020204030204" pitchFamily="49" charset="0"/>
              </a:rPr>
              <a:t>    TO @"/SalesLT_Customer.csv"</a:t>
            </a:r>
          </a:p>
          <a:p>
            <a:r>
              <a:rPr lang="en-US" sz="1100" b="1" dirty="0">
                <a:latin typeface="Consolas" panose="020B0609020204030204" pitchFamily="49" charset="0"/>
              </a:rPr>
              <a:t>    USING </a:t>
            </a:r>
            <a:r>
              <a:rPr lang="en-US" sz="1100" b="1" dirty="0" err="1">
                <a:latin typeface="Consolas" panose="020B0609020204030204" pitchFamily="49" charset="0"/>
              </a:rPr>
              <a:t>Outputters.Csv</a:t>
            </a:r>
            <a:r>
              <a:rPr lang="en-US" sz="1100" b="1" dirty="0">
                <a:latin typeface="Consolas" panose="020B0609020204030204" pitchFamily="49" charset="0"/>
              </a:rPr>
              <a:t>();</a:t>
            </a:r>
          </a:p>
        </p:txBody>
      </p:sp>
      <p:sp>
        <p:nvSpPr>
          <p:cNvPr id="14" name="Text Placeholder 2"/>
          <p:cNvSpPr txBox="1">
            <a:spLocks/>
          </p:cNvSpPr>
          <p:nvPr/>
        </p:nvSpPr>
        <p:spPr>
          <a:xfrm>
            <a:off x="6309676" y="4137335"/>
            <a:ext cx="4895823" cy="640073"/>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buFont typeface="Arial" panose="020B0604020202020204" pitchFamily="34" charset="0"/>
              <a:buNone/>
            </a:pPr>
            <a:r>
              <a:rPr lang="en-GB" sz="1800" dirty="0">
                <a:latin typeface="+mj-lt"/>
              </a:rPr>
              <a:t>Read from the External Table</a:t>
            </a:r>
          </a:p>
        </p:txBody>
      </p:sp>
      <p:sp>
        <p:nvSpPr>
          <p:cNvPr id="15" name="Text Placeholder 2"/>
          <p:cNvSpPr txBox="1">
            <a:spLocks/>
          </p:cNvSpPr>
          <p:nvPr/>
        </p:nvSpPr>
        <p:spPr>
          <a:xfrm>
            <a:off x="225146" y="1485604"/>
            <a:ext cx="5486340" cy="3844925"/>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buFont typeface="Arial" panose="020B0604020202020204" pitchFamily="34" charset="0"/>
              <a:buNone/>
            </a:pPr>
            <a:r>
              <a:rPr lang="en-GB" dirty="0">
                <a:latin typeface="+mj-lt"/>
              </a:rPr>
              <a:t>Read from the External </a:t>
            </a:r>
            <a:r>
              <a:rPr lang="en-GB" dirty="0" err="1">
                <a:latin typeface="+mj-lt"/>
              </a:rPr>
              <a:t>DataSource</a:t>
            </a:r>
            <a:r>
              <a:rPr lang="en-GB" dirty="0">
                <a:latin typeface="+mj-lt"/>
              </a:rPr>
              <a:t> (Schema-based Design)</a:t>
            </a:r>
          </a:p>
          <a:p>
            <a:pPr marL="0" indent="0">
              <a:buFont typeface="Arial" panose="020B0604020202020204" pitchFamily="34" charset="0"/>
              <a:buNone/>
            </a:pPr>
            <a:endParaRPr lang="en-GB" dirty="0">
              <a:latin typeface="+mj-lt"/>
            </a:endParaRPr>
          </a:p>
        </p:txBody>
      </p:sp>
    </p:spTree>
    <p:extLst>
      <p:ext uri="{BB962C8B-B14F-4D97-AF65-F5344CB8AC3E}">
        <p14:creationId xmlns:p14="http://schemas.microsoft.com/office/powerpoint/2010/main" val="3129188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c1680aa-5e06-422e-aab8-bad973cd1e4d"/>
    <ds:schemaRef ds:uri="http://www.w3.org/XML/1998/namespace"/>
    <ds:schemaRef ds:uri="http://purl.org/dc/dcmitype/"/>
  </ds:schemaRefs>
</ds:datastoreItem>
</file>

<file path=customXml/itemProps3.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15766</TotalTime>
  <Words>882</Words>
  <Application>Microsoft Office PowerPoint</Application>
  <PresentationFormat>Custom</PresentationFormat>
  <Paragraphs>179</Paragraphs>
  <Slides>10</Slides>
  <Notes>2</Notes>
  <HiddenSlides>1</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1" baseType="lpstr">
      <vt:lpstr>MS PGothic</vt:lpstr>
      <vt:lpstr>Arial</vt:lpstr>
      <vt:lpstr>Calibri</vt:lpstr>
      <vt:lpstr>Consolas</vt:lpstr>
      <vt:lpstr>Roboto Condensed Light</vt:lpstr>
      <vt:lpstr>Segoe UI</vt:lpstr>
      <vt:lpstr>Segoe UI Light</vt:lpstr>
      <vt:lpstr>Segoe UI Semibold</vt:lpstr>
      <vt:lpstr>1_Office Theme</vt:lpstr>
      <vt:lpstr>4_5-30721_Build_2016_Template_Dark</vt:lpstr>
      <vt:lpstr>think-cell Slide</vt:lpstr>
      <vt:lpstr>PowerPoint Presentation</vt:lpstr>
      <vt:lpstr>Query data where it lives Easily query data in multiple Azure data stores without moving it to a single store   </vt:lpstr>
      <vt:lpstr>Federated queries</vt:lpstr>
      <vt:lpstr>Data sources and external tables</vt:lpstr>
      <vt:lpstr>Step 1</vt:lpstr>
      <vt:lpstr>Step 2</vt:lpstr>
      <vt:lpstr>Step 3</vt:lpstr>
      <vt:lpstr>Step 4 (option 1)</vt:lpstr>
      <vt:lpstr>Step 4 (option 2)</vt:lpstr>
      <vt:lpstr>Federated queries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558</cp:revision>
  <dcterms:created xsi:type="dcterms:W3CDTF">2015-12-21T19:38:12Z</dcterms:created>
  <dcterms:modified xsi:type="dcterms:W3CDTF">2017-02-01T03:37:10Z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