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 id="2147484328" r:id="rId5"/>
  </p:sldMasterIdLst>
  <p:notesMasterIdLst>
    <p:notesMasterId r:id="rId79"/>
  </p:notesMasterIdLst>
  <p:handoutMasterIdLst>
    <p:handoutMasterId r:id="rId80"/>
  </p:handoutMasterIdLst>
  <p:sldIdLst>
    <p:sldId id="1525" r:id="rId6"/>
    <p:sldId id="1768" r:id="rId7"/>
    <p:sldId id="1754" r:id="rId8"/>
    <p:sldId id="1769" r:id="rId9"/>
    <p:sldId id="1770" r:id="rId10"/>
    <p:sldId id="1764" r:id="rId11"/>
    <p:sldId id="1765" r:id="rId12"/>
    <p:sldId id="1691" r:id="rId13"/>
    <p:sldId id="1704" r:id="rId14"/>
    <p:sldId id="1702" r:id="rId15"/>
    <p:sldId id="1705" r:id="rId16"/>
    <p:sldId id="1706" r:id="rId17"/>
    <p:sldId id="1756" r:id="rId18"/>
    <p:sldId id="1757" r:id="rId19"/>
    <p:sldId id="1703" r:id="rId20"/>
    <p:sldId id="1758" r:id="rId21"/>
    <p:sldId id="1707" r:id="rId22"/>
    <p:sldId id="1759" r:id="rId23"/>
    <p:sldId id="1708" r:id="rId24"/>
    <p:sldId id="1690" r:id="rId25"/>
    <p:sldId id="1726" r:id="rId26"/>
    <p:sldId id="1727" r:id="rId27"/>
    <p:sldId id="1760" r:id="rId28"/>
    <p:sldId id="1728" r:id="rId29"/>
    <p:sldId id="1761" r:id="rId30"/>
    <p:sldId id="1729" r:id="rId31"/>
    <p:sldId id="1730" r:id="rId32"/>
    <p:sldId id="1731" r:id="rId33"/>
    <p:sldId id="1732" r:id="rId34"/>
    <p:sldId id="1762" r:id="rId35"/>
    <p:sldId id="1733" r:id="rId36"/>
    <p:sldId id="1697" r:id="rId37"/>
    <p:sldId id="1734" r:id="rId38"/>
    <p:sldId id="1735" r:id="rId39"/>
    <p:sldId id="1763" r:id="rId40"/>
    <p:sldId id="1738" r:id="rId41"/>
    <p:sldId id="1739" r:id="rId42"/>
    <p:sldId id="1737" r:id="rId43"/>
    <p:sldId id="1740" r:id="rId44"/>
    <p:sldId id="1741" r:id="rId45"/>
    <p:sldId id="1742" r:id="rId46"/>
    <p:sldId id="1743" r:id="rId47"/>
    <p:sldId id="1744" r:id="rId48"/>
    <p:sldId id="1736" r:id="rId49"/>
    <p:sldId id="1746" r:id="rId50"/>
    <p:sldId id="1747" r:id="rId51"/>
    <p:sldId id="1745" r:id="rId52"/>
    <p:sldId id="1748" r:id="rId53"/>
    <p:sldId id="1749" r:id="rId54"/>
    <p:sldId id="1751" r:id="rId55"/>
    <p:sldId id="1752" r:id="rId56"/>
    <p:sldId id="1698" r:id="rId57"/>
    <p:sldId id="1709" r:id="rId58"/>
    <p:sldId id="1766" r:id="rId59"/>
    <p:sldId id="1699" r:id="rId60"/>
    <p:sldId id="1714" r:id="rId61"/>
    <p:sldId id="1711" r:id="rId62"/>
    <p:sldId id="1712" r:id="rId63"/>
    <p:sldId id="1713" r:id="rId64"/>
    <p:sldId id="1694" r:id="rId65"/>
    <p:sldId id="1716" r:id="rId66"/>
    <p:sldId id="1717" r:id="rId67"/>
    <p:sldId id="1718" r:id="rId68"/>
    <p:sldId id="1753" r:id="rId69"/>
    <p:sldId id="1720" r:id="rId70"/>
    <p:sldId id="1724" r:id="rId71"/>
    <p:sldId id="1719" r:id="rId72"/>
    <p:sldId id="1721" r:id="rId73"/>
    <p:sldId id="1701" r:id="rId74"/>
    <p:sldId id="1723" r:id="rId75"/>
    <p:sldId id="1682" r:id="rId76"/>
    <p:sldId id="1700" r:id="rId77"/>
    <p:sldId id="1680" r:id="rId7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4610"/>
    <a:srgbClr val="DA80C5"/>
    <a:srgbClr val="FFC000"/>
    <a:srgbClr val="E74B3C"/>
    <a:srgbClr val="92D050"/>
    <a:srgbClr val="595959"/>
    <a:srgbClr val="C539A4"/>
    <a:srgbClr val="7AC14E"/>
    <a:srgbClr val="FE5E5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FCA61-4163-4217-9FBA-5B9E24F88E3B}" v="3" dt="2017-01-30T23:42:14.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27" y="5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presProps" Target="presProps.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commentAuthors" Target="commentAuthors.xml"/><Relationship Id="rId86"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2/3/2017</a:t>
            </a:fld>
            <a:endParaRPr lang="en-US">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a:t>TechReady 22</a:t>
            </a: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2/3/2017</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872258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423137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2360771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389689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1496112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4166345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63</a:t>
            </a:fld>
            <a:endParaRPr lang="en-US"/>
          </a:p>
        </p:txBody>
      </p:sp>
    </p:spTree>
    <p:extLst>
      <p:ext uri="{BB962C8B-B14F-4D97-AF65-F5344CB8AC3E}">
        <p14:creationId xmlns:p14="http://schemas.microsoft.com/office/powerpoint/2010/main" val="272506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42834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03096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157862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59150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6725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993949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633885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2/3/2017</a:t>
            </a:fld>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5473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2/3/2017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t>2/3/2017</a:t>
            </a:fld>
            <a:endParaRPr lang="en-US"/>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4A4D22A-FBB2-4BFF-B227-90CB66619072}" type="slidenum">
              <a:rPr lang="en-US" smtClean="0"/>
              <a:t>‹#›</a:t>
            </a:fld>
            <a:endParaRPr lang="en-US"/>
          </a:p>
        </p:txBody>
      </p:sp>
    </p:spTree>
    <p:extLst>
      <p:ext uri="{BB962C8B-B14F-4D97-AF65-F5344CB8AC3E}">
        <p14:creationId xmlns:p14="http://schemas.microsoft.com/office/powerpoint/2010/main" val="158762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t>2/3/2017</a:t>
            </a:fld>
            <a:endParaRPr lang="en-US"/>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4A4D22A-FBB2-4BFF-B227-90CB66619072}" type="slidenum">
              <a:rPr lang="en-US" smtClean="0"/>
              <a:t>‹#›</a:t>
            </a:fld>
            <a:endParaRPr lang="en-US"/>
          </a:p>
        </p:txBody>
      </p:sp>
    </p:spTree>
    <p:extLst>
      <p:ext uri="{BB962C8B-B14F-4D97-AF65-F5344CB8AC3E}">
        <p14:creationId xmlns:p14="http://schemas.microsoft.com/office/powerpoint/2010/main" val="1259580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Tree>
    <p:extLst>
      <p:ext uri="{BB962C8B-B14F-4D97-AF65-F5344CB8AC3E}">
        <p14:creationId xmlns:p14="http://schemas.microsoft.com/office/powerpoint/2010/main" val="1121297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0" y="1748631"/>
            <a:ext cx="12436475" cy="5245894"/>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946252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arHoriz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0" y="3497262"/>
            <a:ext cx="12436475" cy="3497263"/>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344684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0" y="5245894"/>
            <a:ext cx="12436475" cy="1748631"/>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2038178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2969208" y="0"/>
            <a:ext cx="9467267" cy="6994525"/>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3225886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6023918" y="0"/>
            <a:ext cx="6412557" cy="6994525"/>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1474076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pPr/>
              <a:t>‹#›</a:t>
            </a:fld>
            <a:endParaRPr lang="en-US"/>
          </a:p>
        </p:txBody>
      </p:sp>
      <p:sp>
        <p:nvSpPr>
          <p:cNvPr id="3" name="Rectangle 2"/>
          <p:cNvSpPr/>
          <p:nvPr userDrawn="1"/>
        </p:nvSpPr>
        <p:spPr>
          <a:xfrm>
            <a:off x="9226310" y="0"/>
            <a:ext cx="3210165" cy="6994525"/>
          </a:xfrm>
          <a:prstGeom prst="rect">
            <a:avLst/>
          </a:prstGeom>
          <a:solidFill>
            <a:srgbClr val="35223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176879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2/3/2017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Rectangle 7"/>
          <p:cNvSpPr/>
          <p:nvPr userDrawn="1"/>
        </p:nvSpPr>
        <p:spPr bwMode="auto">
          <a:xfrm>
            <a:off x="5991103" y="309954"/>
            <a:ext cx="6246936" cy="63480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74"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0" scaled="0"/>
              </a:gradFill>
              <a:effectLst/>
              <a:uLnTx/>
              <a:uFillTx/>
              <a:latin typeface="Segoe UI Light"/>
              <a:ea typeface="+mn-ea"/>
              <a:cs typeface="+mn-cs"/>
            </a:endParaRPr>
          </a:p>
        </p:txBody>
      </p:sp>
      <p:sp>
        <p:nvSpPr>
          <p:cNvPr id="12" name="Text Placeholder 11"/>
          <p:cNvSpPr>
            <a:spLocks noGrp="1"/>
          </p:cNvSpPr>
          <p:nvPr>
            <p:ph type="body" sz="quarter" idx="11"/>
          </p:nvPr>
        </p:nvSpPr>
        <p:spPr>
          <a:xfrm>
            <a:off x="6334064" y="3243900"/>
            <a:ext cx="5578196" cy="480131"/>
          </a:xfrm>
        </p:spPr>
        <p:txBody>
          <a:bodyPr anchor="ctr">
            <a:spAutoFit/>
          </a:bodyPr>
          <a:lstStyle>
            <a:lvl1pPr>
              <a:spcBef>
                <a:spcPts val="1800"/>
              </a:spcBef>
              <a:defRPr lang="en-US" sz="2800" kern="1200" dirty="0" smtClean="0">
                <a:solidFill>
                  <a:schemeClr val="bg1"/>
                </a:solidFill>
                <a:latin typeface="+mj-lt"/>
                <a:ea typeface="ＭＳ Ｐゴシック" charset="0"/>
                <a:cs typeface="Segoe UI Semibold" panose="020B07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6" name="Picture Placeholder 5"/>
          <p:cNvSpPr>
            <a:spLocks noGrp="1"/>
          </p:cNvSpPr>
          <p:nvPr>
            <p:ph type="pic" sz="quarter" idx="12"/>
          </p:nvPr>
        </p:nvSpPr>
        <p:spPr>
          <a:xfrm>
            <a:off x="266700" y="309954"/>
            <a:ext cx="5675313" cy="6348022"/>
          </a:xfrm>
        </p:spPr>
        <p:txBody>
          <a:bodyPr/>
          <a:lstStyle/>
          <a:p>
            <a:endParaRPr lang="en-US"/>
          </a:p>
        </p:txBody>
      </p:sp>
    </p:spTree>
    <p:extLst>
      <p:ext uri="{BB962C8B-B14F-4D97-AF65-F5344CB8AC3E}">
        <p14:creationId xmlns:p14="http://schemas.microsoft.com/office/powerpoint/2010/main" val="387749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t>‹#›</a:t>
            </a:fld>
            <a:endParaRPr lang="en-US"/>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pSp>
    </p:spTree>
    <p:extLst>
      <p:ext uri="{BB962C8B-B14F-4D97-AF65-F5344CB8AC3E}">
        <p14:creationId xmlns:p14="http://schemas.microsoft.com/office/powerpoint/2010/main" val="184245202"/>
      </p:ext>
    </p:extLst>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a:solidFill>
                  <a:schemeClr val="bg1"/>
                </a:solidFill>
                <a:latin typeface="+mj-lt"/>
              </a:rPr>
              <a:t>Saveen Reddy</a:t>
            </a:r>
          </a:p>
          <a:p>
            <a:pPr algn="l" defTabSz="777149"/>
            <a:r>
              <a:rPr lang="en-US" sz="272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U-SQL Introduction</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2017/02/03</a:t>
            </a:r>
          </a:p>
        </p:txBody>
      </p:sp>
    </p:spTree>
    <p:extLst>
      <p:ext uri="{BB962C8B-B14F-4D97-AF65-F5344CB8AC3E}">
        <p14:creationId xmlns:p14="http://schemas.microsoft.com/office/powerpoint/2010/main" val="200859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a:t>Multiple Inputs: Explicit List</a:t>
            </a:r>
          </a:p>
        </p:txBody>
      </p:sp>
      <p:sp>
        <p:nvSpPr>
          <p:cNvPr id="6" name="Rectangle 5"/>
          <p:cNvSpPr/>
          <p:nvPr/>
        </p:nvSpPr>
        <p:spPr>
          <a:xfrm>
            <a:off x="366141" y="1577043"/>
            <a:ext cx="6858624" cy="473542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latin typeface="Consolas" panose="020B0609020204030204" pitchFamily="49" charset="0"/>
                <a:cs typeface="Courier New" panose="02070309020205020404" pitchFamily="49" charset="0"/>
              </a:rPr>
              <a:t>@rows = </a:t>
            </a:r>
          </a:p>
          <a:p>
            <a:r>
              <a:rPr lang="en-US" sz="2800" dirty="0">
                <a:solidFill>
                  <a:schemeClr val="tx1"/>
                </a:solidFill>
                <a:latin typeface="Consolas" panose="020B0609020204030204" pitchFamily="49" charset="0"/>
                <a:cs typeface="Courier New" panose="02070309020205020404" pitchFamily="49" charset="0"/>
              </a:rPr>
              <a:t>    EXTRACT name string, id </a:t>
            </a:r>
            <a:r>
              <a:rPr lang="en-US" sz="2800" dirty="0" err="1">
                <a:solidFill>
                  <a:schemeClr val="tx1"/>
                </a:solidFill>
                <a:latin typeface="Consolas" panose="020B0609020204030204" pitchFamily="49" charset="0"/>
                <a:cs typeface="Courier New" panose="02070309020205020404" pitchFamily="49" charset="0"/>
              </a:rPr>
              <a:t>int</a:t>
            </a:r>
            <a:endParaRPr lang="en-US" sz="2800" dirty="0">
              <a:solidFill>
                <a:schemeClr val="tx1"/>
              </a:solidFill>
              <a:latin typeface="Consolas" panose="020B0609020204030204" pitchFamily="49" charset="0"/>
              <a:cs typeface="Courier New" panose="02070309020205020404" pitchFamily="49" charset="0"/>
            </a:endParaRPr>
          </a:p>
          <a:p>
            <a:r>
              <a:rPr lang="en-US" sz="2800" dirty="0">
                <a:solidFill>
                  <a:schemeClr val="tx1"/>
                </a:solidFill>
                <a:latin typeface="Consolas" panose="020B0609020204030204" pitchFamily="49" charset="0"/>
                <a:cs typeface="Courier New" panose="02070309020205020404" pitchFamily="49" charset="0"/>
              </a:rPr>
              <a:t>    FROM  </a:t>
            </a:r>
          </a:p>
          <a:p>
            <a:r>
              <a:rPr lang="en-US" sz="2800" dirty="0">
                <a:solidFill>
                  <a:schemeClr val="tx1"/>
                </a:solidFill>
                <a:latin typeface="Consolas" panose="020B0609020204030204" pitchFamily="49" charset="0"/>
                <a:cs typeface="Courier New" panose="02070309020205020404" pitchFamily="49" charset="0"/>
              </a:rPr>
              <a:t>        “/file1.tsv”,</a:t>
            </a:r>
          </a:p>
          <a:p>
            <a:r>
              <a:rPr lang="en-US" sz="2800" dirty="0">
                <a:solidFill>
                  <a:schemeClr val="tx1"/>
                </a:solidFill>
                <a:latin typeface="Consolas" panose="020B0609020204030204" pitchFamily="49" charset="0"/>
                <a:cs typeface="Courier New" panose="02070309020205020404" pitchFamily="49" charset="0"/>
              </a:rPr>
              <a:t>        “/file2.tsv”,</a:t>
            </a:r>
          </a:p>
          <a:p>
            <a:r>
              <a:rPr lang="en-US" sz="2800" dirty="0">
                <a:solidFill>
                  <a:schemeClr val="tx1"/>
                </a:solidFill>
                <a:latin typeface="Consolas" panose="020B0609020204030204" pitchFamily="49" charset="0"/>
                <a:cs typeface="Courier New" panose="02070309020205020404" pitchFamily="49" charset="0"/>
              </a:rPr>
              <a:t>        “/file3.tsv”</a:t>
            </a:r>
          </a:p>
          <a:p>
            <a:r>
              <a:rPr lang="en-US" sz="2800" dirty="0">
                <a:solidFill>
                  <a:schemeClr val="tx1"/>
                </a:solidFill>
                <a:latin typeface="Consolas" panose="020B0609020204030204" pitchFamily="49" charset="0"/>
                <a:cs typeface="Courier New" panose="02070309020205020404" pitchFamily="49" charset="0"/>
              </a:rPr>
              <a:t>    USING </a:t>
            </a:r>
            <a:r>
              <a:rPr lang="en-US" sz="2800" dirty="0" err="1">
                <a:solidFill>
                  <a:schemeClr val="tx1"/>
                </a:solidFill>
                <a:latin typeface="Consolas" panose="020B0609020204030204" pitchFamily="49" charset="0"/>
                <a:cs typeface="Courier New" panose="02070309020205020404" pitchFamily="49" charset="0"/>
              </a:rPr>
              <a:t>Extractors.Csv</a:t>
            </a:r>
            <a:r>
              <a:rPr lang="en-US" sz="2800" dirty="0">
                <a:solidFill>
                  <a:schemeClr val="tx1"/>
                </a:solidFill>
                <a:latin typeface="Consolas" panose="020B0609020204030204" pitchFamily="49" charset="0"/>
                <a:cs typeface="Courier New" panose="02070309020205020404" pitchFamily="49" charset="0"/>
              </a:rPr>
              <a:t>( );</a:t>
            </a:r>
          </a:p>
          <a:p>
            <a:endParaRPr lang="en-US" sz="2800" dirty="0">
              <a:solidFill>
                <a:schemeClr val="tx1"/>
              </a:solidFill>
              <a:latin typeface="Consolas" panose="020B0609020204030204" pitchFamily="49" charset="0"/>
              <a:cs typeface="Courier New" panose="02070309020205020404" pitchFamily="49" charset="0"/>
            </a:endParaRPr>
          </a:p>
          <a:p>
            <a:endParaRPr lang="en-US" sz="2800" dirty="0">
              <a:solidFill>
                <a:schemeClr val="tx1"/>
              </a:solidFill>
              <a:latin typeface="Consolas" panose="020B0609020204030204" pitchFamily="49" charset="0"/>
              <a:cs typeface="Courier New" panose="02070309020205020404" pitchFamily="49" charset="0"/>
            </a:endParaRPr>
          </a:p>
          <a:p>
            <a:endParaRPr lang="en-US" sz="2800" dirty="0">
              <a:solidFill>
                <a:schemeClr val="tx1"/>
              </a:solidFill>
              <a:latin typeface="Consolas" panose="020B0609020204030204" pitchFamily="49" charset="0"/>
              <a:cs typeface="Courier New" panose="02070309020205020404" pitchFamily="49" charset="0"/>
            </a:endParaRPr>
          </a:p>
          <a:p>
            <a:endParaRPr lang="en-US" sz="2800" dirty="0">
              <a:solidFill>
                <a:schemeClr val="tx1"/>
              </a:solidFill>
              <a:latin typeface="Consolas" panose="020B0609020204030204" pitchFamily="49" charset="0"/>
              <a:cs typeface="Courier New" panose="02070309020205020404" pitchFamily="49" charset="0"/>
            </a:endParaRPr>
          </a:p>
          <a:p>
            <a:endParaRPr lang="en-US" sz="2800" dirty="0">
              <a:solidFill>
                <a:schemeClr val="tx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12499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94320" y="174196"/>
            <a:ext cx="12047836" cy="1513687"/>
          </a:xfrm>
        </p:spPr>
        <p:txBody>
          <a:bodyPr>
            <a:normAutofit/>
          </a:bodyPr>
          <a:lstStyle/>
          <a:p>
            <a:r>
              <a:rPr lang="en-US" sz="4000"/>
              <a:t>OUTPUT</a:t>
            </a:r>
          </a:p>
        </p:txBody>
      </p:sp>
      <p:sp>
        <p:nvSpPr>
          <p:cNvPr id="10" name="Rectangle 9"/>
          <p:cNvSpPr/>
          <p:nvPr/>
        </p:nvSpPr>
        <p:spPr>
          <a:xfrm>
            <a:off x="366141" y="1687882"/>
            <a:ext cx="6126413" cy="473542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latin typeface="Consolas" panose="020B0609020204030204" pitchFamily="49" charset="0"/>
                <a:cs typeface="Courier New" panose="02070309020205020404" pitchFamily="49" charset="0"/>
              </a:rPr>
              <a:t>@rows = </a:t>
            </a:r>
          </a:p>
          <a:p>
            <a:r>
              <a:rPr lang="en-US" sz="2400" dirty="0">
                <a:solidFill>
                  <a:schemeClr val="tx1"/>
                </a:solidFill>
                <a:latin typeface="Consolas" panose="020B0609020204030204" pitchFamily="49" charset="0"/>
                <a:cs typeface="Courier New" panose="02070309020205020404" pitchFamily="49" charset="0"/>
              </a:rPr>
              <a:t>     EXTRACT name string, id </a:t>
            </a:r>
            <a:r>
              <a:rPr lang="en-US" sz="2400" dirty="0" err="1">
                <a:solidFill>
                  <a:schemeClr val="tx1"/>
                </a:solidFill>
                <a:latin typeface="Consolas" panose="020B0609020204030204" pitchFamily="49" charset="0"/>
                <a:cs typeface="Courier New" panose="02070309020205020404" pitchFamily="49" charset="0"/>
              </a:rPr>
              <a:t>int</a:t>
            </a:r>
            <a:endParaRPr lang="en-US" sz="2400" dirty="0">
              <a:solidFill>
                <a:schemeClr val="tx1"/>
              </a:solidFill>
              <a:latin typeface="Consolas" panose="020B0609020204030204" pitchFamily="49" charset="0"/>
              <a:cs typeface="Courier New" panose="02070309020205020404" pitchFamily="49" charset="0"/>
            </a:endParaRPr>
          </a:p>
          <a:p>
            <a:r>
              <a:rPr lang="en-US" sz="2400" dirty="0">
                <a:solidFill>
                  <a:schemeClr val="tx1"/>
                </a:solidFill>
                <a:latin typeface="Consolas" panose="020B0609020204030204" pitchFamily="49" charset="0"/>
                <a:cs typeface="Courier New" panose="02070309020205020404" pitchFamily="49" charset="0"/>
              </a:rPr>
              <a:t>     FROM “</a:t>
            </a:r>
            <a:r>
              <a:rPr lang="en-US" sz="2400" dirty="0" err="1">
                <a:solidFill>
                  <a:schemeClr val="tx1"/>
                </a:solidFill>
                <a:latin typeface="Consolas" panose="020B0609020204030204" pitchFamily="49" charset="0"/>
                <a:cs typeface="Courier New" panose="02070309020205020404" pitchFamily="49" charset="0"/>
              </a:rPr>
              <a:t>adl</a:t>
            </a:r>
            <a:r>
              <a:rPr lang="en-US" sz="2400" dirty="0">
                <a:solidFill>
                  <a:schemeClr val="tx1"/>
                </a:solidFill>
                <a:latin typeface="Consolas" panose="020B0609020204030204" pitchFamily="49" charset="0"/>
                <a:cs typeface="Courier New" panose="02070309020205020404" pitchFamily="49" charset="0"/>
              </a:rPr>
              <a:t>://…/</a:t>
            </a:r>
            <a:r>
              <a:rPr lang="en-US" sz="2400" dirty="0" err="1">
                <a:solidFill>
                  <a:schemeClr val="tx1"/>
                </a:solidFill>
                <a:latin typeface="Consolas" panose="020B0609020204030204" pitchFamily="49" charset="0"/>
                <a:cs typeface="Courier New" panose="02070309020205020404" pitchFamily="49" charset="0"/>
              </a:rPr>
              <a:t>data..csv</a:t>
            </a:r>
            <a:r>
              <a:rPr lang="en-US" sz="2400" dirty="0">
                <a:solidFill>
                  <a:schemeClr val="tx1"/>
                </a:solidFill>
                <a:latin typeface="Consolas" panose="020B0609020204030204" pitchFamily="49" charset="0"/>
                <a:cs typeface="Courier New" panose="02070309020205020404" pitchFamily="49" charset="0"/>
              </a:rPr>
              <a:t>”</a:t>
            </a:r>
          </a:p>
          <a:p>
            <a:r>
              <a:rPr lang="en-US" sz="2400" dirty="0">
                <a:solidFill>
                  <a:schemeClr val="tx1"/>
                </a:solidFill>
                <a:latin typeface="Consolas" panose="020B0609020204030204" pitchFamily="49" charset="0"/>
                <a:cs typeface="Courier New" panose="02070309020205020404" pitchFamily="49" charset="0"/>
              </a:rPr>
              <a:t>     USING </a:t>
            </a:r>
            <a:r>
              <a:rPr lang="en-US" sz="2400" dirty="0" err="1">
                <a:solidFill>
                  <a:schemeClr val="tx1"/>
                </a:solidFill>
                <a:latin typeface="Consolas" panose="020B0609020204030204" pitchFamily="49" charset="0"/>
                <a:cs typeface="Courier New" panose="02070309020205020404" pitchFamily="49" charset="0"/>
              </a:rPr>
              <a:t>Extractors.Csv</a:t>
            </a:r>
            <a:r>
              <a:rPr lang="en-US" sz="2400" dirty="0">
                <a:solidFill>
                  <a:schemeClr val="tx1"/>
                </a:solidFill>
                <a:latin typeface="Consolas" panose="020B0609020204030204" pitchFamily="49" charset="0"/>
                <a:cs typeface="Courier New" panose="02070309020205020404" pitchFamily="49" charset="0"/>
              </a:rPr>
              <a:t>();</a:t>
            </a:r>
          </a:p>
          <a:p>
            <a:endParaRPr lang="en-US" sz="2400" dirty="0">
              <a:solidFill>
                <a:schemeClr val="tx1"/>
              </a:solidFill>
              <a:latin typeface="Consolas" panose="020B0609020204030204" pitchFamily="49" charset="0"/>
              <a:cs typeface="Courier New" panose="02070309020205020404" pitchFamily="49" charset="0"/>
            </a:endParaRPr>
          </a:p>
          <a:p>
            <a:endParaRPr lang="en-US" sz="2400" dirty="0">
              <a:solidFill>
                <a:schemeClr val="tx1"/>
              </a:solidFill>
              <a:latin typeface="Consolas" panose="020B0609020204030204" pitchFamily="49" charset="0"/>
              <a:cs typeface="Courier New" panose="02070309020205020404" pitchFamily="49" charset="0"/>
            </a:endParaRPr>
          </a:p>
          <a:p>
            <a:r>
              <a:rPr lang="en-US" sz="2400" b="1" dirty="0">
                <a:solidFill>
                  <a:srgbClr val="F44610"/>
                </a:solidFill>
                <a:latin typeface="Consolas" panose="020B0609020204030204" pitchFamily="49" charset="0"/>
                <a:cs typeface="Courier New" panose="02070309020205020404" pitchFamily="49" charset="0"/>
              </a:rPr>
              <a:t>OUTPUT</a:t>
            </a:r>
            <a:r>
              <a:rPr lang="en-US" sz="2400" dirty="0">
                <a:solidFill>
                  <a:schemeClr val="tx1"/>
                </a:solidFill>
                <a:latin typeface="Consolas" panose="020B0609020204030204" pitchFamily="49" charset="0"/>
                <a:cs typeface="Courier New" panose="02070309020205020404" pitchFamily="49" charset="0"/>
              </a:rPr>
              <a:t> @rows</a:t>
            </a:r>
          </a:p>
          <a:p>
            <a:r>
              <a:rPr lang="en-US" sz="2400" dirty="0">
                <a:solidFill>
                  <a:schemeClr val="tx1"/>
                </a:solidFill>
                <a:latin typeface="Consolas" panose="020B0609020204030204" pitchFamily="49" charset="0"/>
                <a:cs typeface="Courier New" panose="02070309020205020404" pitchFamily="49" charset="0"/>
              </a:rPr>
              <a:t>    TO </a:t>
            </a:r>
            <a:r>
              <a:rPr lang="en-US" sz="2400" b="1" dirty="0">
                <a:solidFill>
                  <a:srgbClr val="F44610"/>
                </a:solidFill>
                <a:latin typeface="Consolas" panose="020B0609020204030204" pitchFamily="49" charset="0"/>
                <a:cs typeface="Courier New" panose="02070309020205020404" pitchFamily="49" charset="0"/>
              </a:rPr>
              <a:t>“/</a:t>
            </a:r>
            <a:r>
              <a:rPr lang="en-US" sz="2400" b="1" dirty="0" err="1">
                <a:solidFill>
                  <a:srgbClr val="F44610"/>
                </a:solidFill>
                <a:latin typeface="Consolas" panose="020B0609020204030204" pitchFamily="49" charset="0"/>
                <a:cs typeface="Courier New" panose="02070309020205020404" pitchFamily="49" charset="0"/>
              </a:rPr>
              <a:t>data.tsv</a:t>
            </a:r>
            <a:r>
              <a:rPr lang="en-US" sz="2400" b="1" dirty="0">
                <a:solidFill>
                  <a:srgbClr val="F44610"/>
                </a:solidFill>
                <a:latin typeface="Consolas" panose="020B0609020204030204" pitchFamily="49" charset="0"/>
                <a:cs typeface="Courier New" panose="02070309020205020404" pitchFamily="49" charset="0"/>
              </a:rPr>
              <a:t>”</a:t>
            </a:r>
          </a:p>
          <a:p>
            <a:r>
              <a:rPr lang="en-US" sz="2400" dirty="0">
                <a:solidFill>
                  <a:schemeClr val="tx1"/>
                </a:solidFill>
                <a:latin typeface="Consolas" panose="020B0609020204030204" pitchFamily="49" charset="0"/>
                <a:cs typeface="Courier New" panose="02070309020205020404" pitchFamily="49" charset="0"/>
              </a:rPr>
              <a:t>    USING </a:t>
            </a:r>
            <a:r>
              <a:rPr lang="en-US" sz="2400" b="1" dirty="0" err="1">
                <a:solidFill>
                  <a:srgbClr val="F44610"/>
                </a:solidFill>
                <a:latin typeface="Consolas" panose="020B0609020204030204" pitchFamily="49" charset="0"/>
                <a:cs typeface="Courier New" panose="02070309020205020404" pitchFamily="49" charset="0"/>
              </a:rPr>
              <a:t>Outputters.Csv</a:t>
            </a:r>
            <a:r>
              <a:rPr lang="en-US" sz="2400" b="1" dirty="0">
                <a:solidFill>
                  <a:srgbClr val="F44610"/>
                </a:solidFill>
                <a:latin typeface="Consolas" panose="020B0609020204030204" pitchFamily="49" charset="0"/>
                <a:cs typeface="Courier New" panose="02070309020205020404" pitchFamily="49" charset="0"/>
              </a:rPr>
              <a:t>()</a:t>
            </a:r>
            <a:r>
              <a:rPr lang="en-US" sz="2400" dirty="0">
                <a:solidFill>
                  <a:schemeClr val="tx1"/>
                </a:solidFill>
                <a:latin typeface="Consolas" panose="020B0609020204030204" pitchFamily="49" charset="0"/>
                <a:cs typeface="Courier New" panose="02070309020205020404" pitchFamily="49" charset="0"/>
              </a:rPr>
              <a:t>;</a:t>
            </a:r>
          </a:p>
        </p:txBody>
      </p:sp>
      <p:sp>
        <p:nvSpPr>
          <p:cNvPr id="15" name="Rectangle 14"/>
          <p:cNvSpPr/>
          <p:nvPr/>
        </p:nvSpPr>
        <p:spPr>
          <a:xfrm>
            <a:off x="6858310" y="1687882"/>
            <a:ext cx="4560461" cy="1645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Default Outputters</a:t>
            </a:r>
          </a:p>
          <a:p>
            <a:r>
              <a:rPr lang="en-US" sz="2400" dirty="0" err="1">
                <a:solidFill>
                  <a:schemeClr val="tx1"/>
                </a:solidFill>
              </a:rPr>
              <a:t>Outputters.Csv</a:t>
            </a:r>
            <a:r>
              <a:rPr lang="en-US" sz="2400" dirty="0">
                <a:solidFill>
                  <a:schemeClr val="tx1"/>
                </a:solidFill>
              </a:rPr>
              <a:t>( )</a:t>
            </a:r>
          </a:p>
          <a:p>
            <a:r>
              <a:rPr lang="en-US" sz="2400" dirty="0" err="1">
                <a:solidFill>
                  <a:schemeClr val="tx1"/>
                </a:solidFill>
              </a:rPr>
              <a:t>Outputters.Tsv</a:t>
            </a:r>
            <a:r>
              <a:rPr lang="en-US" sz="2400" dirty="0">
                <a:solidFill>
                  <a:schemeClr val="tx1"/>
                </a:solidFill>
              </a:rPr>
              <a:t>( )</a:t>
            </a:r>
          </a:p>
          <a:p>
            <a:endParaRPr lang="en-US" sz="2400" dirty="0">
              <a:solidFill>
                <a:schemeClr val="tx1"/>
              </a:solidFill>
            </a:endParaRPr>
          </a:p>
        </p:txBody>
      </p:sp>
    </p:spTree>
    <p:extLst>
      <p:ext uri="{BB962C8B-B14F-4D97-AF65-F5344CB8AC3E}">
        <p14:creationId xmlns:p14="http://schemas.microsoft.com/office/powerpoint/2010/main" val="53570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Handling Header rows</a:t>
            </a:r>
          </a:p>
        </p:txBody>
      </p:sp>
      <p:sp>
        <p:nvSpPr>
          <p:cNvPr id="23" name="Text Placeholder 2"/>
          <p:cNvSpPr txBox="1">
            <a:spLocks/>
          </p:cNvSpPr>
          <p:nvPr/>
        </p:nvSpPr>
        <p:spPr>
          <a:xfrm>
            <a:off x="195174" y="1537715"/>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00">
                <a:solidFill>
                  <a:prstClr val="black"/>
                </a:solidFill>
                <a:latin typeface="Consolas" panose="020B0609020204030204" pitchFamily="49" charset="0"/>
                <a:cs typeface="Consolas" panose="020B0609020204030204" pitchFamily="49" charset="0"/>
              </a:rPr>
              <a:t>@rows = </a:t>
            </a:r>
            <a:br>
              <a:rPr lang="en-US" sz="2000">
                <a:solidFill>
                  <a:prstClr val="black"/>
                </a:solidFill>
                <a:latin typeface="Consolas" panose="020B0609020204030204" pitchFamily="49" charset="0"/>
                <a:cs typeface="Consolas" panose="020B0609020204030204" pitchFamily="49" charset="0"/>
              </a:rPr>
            </a:br>
            <a:r>
              <a:rPr lang="en-US" sz="2000">
                <a:solidFill>
                  <a:prstClr val="black"/>
                </a:solidFill>
                <a:latin typeface="Consolas" panose="020B0609020204030204" pitchFamily="49" charset="0"/>
                <a:cs typeface="Consolas" panose="020B0609020204030204" pitchFamily="49" charset="0"/>
              </a:rPr>
              <a:t>    EXTRACT</a:t>
            </a:r>
          </a:p>
          <a:p>
            <a:pPr defTabSz="792737"/>
            <a:r>
              <a:rPr lang="en-US" sz="2000">
                <a:solidFill>
                  <a:prstClr val="black"/>
                </a:solidFill>
                <a:latin typeface="Consolas" panose="020B0609020204030204" pitchFamily="49" charset="0"/>
                <a:cs typeface="Consolas" panose="020B0609020204030204" pitchFamily="49" charset="0"/>
              </a:rPr>
              <a:t>        Name string, </a:t>
            </a:r>
          </a:p>
          <a:p>
            <a:pPr defTabSz="792737"/>
            <a:r>
              <a:rPr lang="en-US" sz="2000">
                <a:solidFill>
                  <a:prstClr val="black"/>
                </a:solidFill>
                <a:latin typeface="Consolas" panose="020B0609020204030204" pitchFamily="49" charset="0"/>
                <a:cs typeface="Consolas" panose="020B0609020204030204" pitchFamily="49" charset="0"/>
              </a:rPr>
              <a:t>        Id   </a:t>
            </a:r>
            <a:r>
              <a:rPr lang="en-US" sz="2000" err="1">
                <a:solidFill>
                  <a:prstClr val="black"/>
                </a:solidFill>
                <a:latin typeface="Consolas" panose="020B0609020204030204" pitchFamily="49" charset="0"/>
                <a:cs typeface="Consolas" panose="020B0609020204030204" pitchFamily="49" charset="0"/>
              </a:rPr>
              <a:t>int</a:t>
            </a:r>
            <a:r>
              <a:rPr lang="en-US" sz="2000">
                <a:solidFill>
                  <a:prstClr val="black"/>
                </a:solidFill>
                <a:latin typeface="Consolas" panose="020B0609020204030204" pitchFamily="49" charset="0"/>
                <a:cs typeface="Consolas" panose="020B0609020204030204" pitchFamily="49" charset="0"/>
              </a:rPr>
              <a:t>,</a:t>
            </a:r>
            <a:br>
              <a:rPr lang="en-US" sz="2000">
                <a:solidFill>
                  <a:prstClr val="black"/>
                </a:solidFill>
                <a:latin typeface="Consolas" panose="020B0609020204030204" pitchFamily="49" charset="0"/>
                <a:cs typeface="Consolas" panose="020B0609020204030204" pitchFamily="49" charset="0"/>
              </a:rPr>
            </a:br>
            <a:r>
              <a:rPr lang="en-US" sz="2000">
                <a:solidFill>
                  <a:prstClr val="black"/>
                </a:solidFill>
                <a:latin typeface="Consolas" panose="020B0609020204030204" pitchFamily="49" charset="0"/>
                <a:cs typeface="Consolas" panose="020B0609020204030204" pitchFamily="49" charset="0"/>
              </a:rPr>
              <a:t>    FROM “/</a:t>
            </a:r>
            <a:r>
              <a:rPr lang="en-US" sz="2000" err="1">
                <a:solidFill>
                  <a:prstClr val="black"/>
                </a:solidFill>
                <a:latin typeface="Consolas" panose="020B0609020204030204" pitchFamily="49" charset="0"/>
                <a:cs typeface="Consolas" panose="020B0609020204030204" pitchFamily="49" charset="0"/>
              </a:rPr>
              <a:t>file.tsv</a:t>
            </a:r>
            <a:r>
              <a:rPr lang="en-US" sz="2000">
                <a:solidFill>
                  <a:prstClr val="black"/>
                </a:solidFill>
                <a:latin typeface="Consolas" panose="020B0609020204030204" pitchFamily="49" charset="0"/>
                <a:cs typeface="Consolas" panose="020B0609020204030204" pitchFamily="49" charset="0"/>
              </a:rPr>
              <a:t>”</a:t>
            </a:r>
            <a:br>
              <a:rPr lang="en-US" sz="2000">
                <a:solidFill>
                  <a:prstClr val="black"/>
                </a:solidFill>
                <a:latin typeface="Consolas" panose="020B0609020204030204" pitchFamily="49" charset="0"/>
                <a:cs typeface="Consolas" panose="020B0609020204030204" pitchFamily="49" charset="0"/>
              </a:rPr>
            </a:br>
            <a:r>
              <a:rPr lang="en-US" sz="2000">
                <a:solidFill>
                  <a:prstClr val="black"/>
                </a:solidFill>
                <a:latin typeface="Consolas" panose="020B0609020204030204" pitchFamily="49" charset="0"/>
                <a:cs typeface="Consolas" panose="020B0609020204030204" pitchFamily="49" charset="0"/>
              </a:rPr>
              <a:t>    USING </a:t>
            </a:r>
            <a:r>
              <a:rPr lang="en-US" sz="2000" err="1">
                <a:solidFill>
                  <a:prstClr val="black"/>
                </a:solidFill>
                <a:latin typeface="Consolas" panose="020B0609020204030204" pitchFamily="49" charset="0"/>
                <a:cs typeface="Consolas" panose="020B0609020204030204" pitchFamily="49" charset="0"/>
              </a:rPr>
              <a:t>Extractors.Tsv</a:t>
            </a:r>
            <a:r>
              <a:rPr lang="en-US" sz="2000">
                <a:solidFill>
                  <a:prstClr val="black"/>
                </a:solidFill>
                <a:latin typeface="Consolas" panose="020B0609020204030204" pitchFamily="49" charset="0"/>
                <a:cs typeface="Consolas" panose="020B0609020204030204" pitchFamily="49" charset="0"/>
              </a:rPr>
              <a:t>(</a:t>
            </a:r>
            <a:r>
              <a:rPr lang="en-US" sz="2000" b="1">
                <a:solidFill>
                  <a:srgbClr val="FF0000"/>
                </a:solidFill>
                <a:latin typeface="Consolas" panose="020B0609020204030204" pitchFamily="49" charset="0"/>
                <a:cs typeface="Consolas" panose="020B0609020204030204" pitchFamily="49" charset="0"/>
              </a:rPr>
              <a:t>skipFirstNRows:1</a:t>
            </a:r>
            <a:r>
              <a:rPr lang="en-US" sz="2000">
                <a:solidFill>
                  <a:prstClr val="black"/>
                </a:solidFill>
                <a:latin typeface="Consolas" panose="020B0609020204030204" pitchFamily="49" charset="0"/>
                <a:cs typeface="Consolas" panose="020B0609020204030204" pitchFamily="49" charset="0"/>
              </a:rPr>
              <a:t>);</a:t>
            </a:r>
          </a:p>
          <a:p>
            <a:pPr defTabSz="792737"/>
            <a:endParaRPr lang="en-US" sz="2000">
              <a:solidFill>
                <a:prstClr val="black"/>
              </a:solidFill>
              <a:latin typeface="Consolas" panose="020B0609020204030204" pitchFamily="49" charset="0"/>
              <a:cs typeface="Consolas" panose="020B0609020204030204" pitchFamily="49" charset="0"/>
            </a:endParaRPr>
          </a:p>
          <a:p>
            <a:pPr defTabSz="792737"/>
            <a:r>
              <a:rPr lang="en-US" sz="2000">
                <a:solidFill>
                  <a:prstClr val="black"/>
                </a:solidFill>
                <a:latin typeface="Consolas" panose="020B0609020204030204" pitchFamily="49" charset="0"/>
                <a:cs typeface="Consolas" panose="020B0609020204030204" pitchFamily="49" charset="0"/>
              </a:rPr>
              <a:t>OUTPUT @data</a:t>
            </a:r>
          </a:p>
          <a:p>
            <a:pPr defTabSz="792737"/>
            <a:r>
              <a:rPr lang="en-US" sz="2000">
                <a:solidFill>
                  <a:prstClr val="black"/>
                </a:solidFill>
                <a:latin typeface="Consolas" panose="020B0609020204030204" pitchFamily="49" charset="0"/>
                <a:cs typeface="Consolas" panose="020B0609020204030204" pitchFamily="49" charset="0"/>
              </a:rPr>
              <a:t>    TO "/output/</a:t>
            </a:r>
            <a:r>
              <a:rPr lang="en-US" sz="2000" err="1">
                <a:solidFill>
                  <a:prstClr val="black"/>
                </a:solidFill>
                <a:latin typeface="Consolas" panose="020B0609020204030204" pitchFamily="49" charset="0"/>
                <a:cs typeface="Consolas" panose="020B0609020204030204" pitchFamily="49" charset="0"/>
              </a:rPr>
              <a:t>docsamples</a:t>
            </a:r>
            <a:r>
              <a:rPr lang="en-US" sz="2000">
                <a:solidFill>
                  <a:prstClr val="black"/>
                </a:solidFill>
                <a:latin typeface="Consolas" panose="020B0609020204030204" pitchFamily="49" charset="0"/>
                <a:cs typeface="Consolas" panose="020B0609020204030204" pitchFamily="49" charset="0"/>
              </a:rPr>
              <a:t>/output_header.csv"</a:t>
            </a:r>
          </a:p>
          <a:p>
            <a:pPr defTabSz="792737"/>
            <a:r>
              <a:rPr lang="en-US" sz="2000">
                <a:solidFill>
                  <a:prstClr val="black"/>
                </a:solidFill>
                <a:latin typeface="Consolas" panose="020B0609020204030204" pitchFamily="49" charset="0"/>
                <a:cs typeface="Consolas" panose="020B0609020204030204" pitchFamily="49" charset="0"/>
              </a:rPr>
              <a:t>    USING </a:t>
            </a:r>
            <a:r>
              <a:rPr lang="en-US" sz="2000" err="1">
                <a:solidFill>
                  <a:prstClr val="black"/>
                </a:solidFill>
                <a:latin typeface="Consolas" panose="020B0609020204030204" pitchFamily="49" charset="0"/>
                <a:cs typeface="Consolas" panose="020B0609020204030204" pitchFamily="49" charset="0"/>
              </a:rPr>
              <a:t>Outputters.Csv</a:t>
            </a:r>
            <a:r>
              <a:rPr lang="en-US" sz="2000">
                <a:solidFill>
                  <a:prstClr val="black"/>
                </a:solidFill>
                <a:latin typeface="Consolas" panose="020B0609020204030204" pitchFamily="49" charset="0"/>
                <a:cs typeface="Consolas" panose="020B0609020204030204" pitchFamily="49" charset="0"/>
              </a:rPr>
              <a:t>(</a:t>
            </a:r>
            <a:r>
              <a:rPr lang="en-US" sz="2000" b="1" err="1">
                <a:solidFill>
                  <a:srgbClr val="FF0000"/>
                </a:solidFill>
                <a:latin typeface="Consolas" panose="020B0609020204030204" pitchFamily="49" charset="0"/>
                <a:cs typeface="Consolas" panose="020B0609020204030204" pitchFamily="49" charset="0"/>
              </a:rPr>
              <a:t>outputHeader:true</a:t>
            </a:r>
            <a:r>
              <a:rPr lang="en-US" sz="2000">
                <a:solidFill>
                  <a:prstClr val="black"/>
                </a:solidFill>
                <a:latin typeface="Consolas" panose="020B0609020204030204" pitchFamily="49" charset="0"/>
                <a:cs typeface="Consolas" panose="020B0609020204030204" pitchFamily="49" charset="0"/>
              </a:rPr>
              <a:t>);</a:t>
            </a:r>
          </a:p>
        </p:txBody>
      </p:sp>
      <p:sp>
        <p:nvSpPr>
          <p:cNvPr id="5" name="Rectangular Callout 4"/>
          <p:cNvSpPr/>
          <p:nvPr/>
        </p:nvSpPr>
        <p:spPr>
          <a:xfrm>
            <a:off x="8368947" y="2089497"/>
            <a:ext cx="3108679" cy="971462"/>
          </a:xfrm>
          <a:prstGeom prst="wedgeRectCallout">
            <a:avLst>
              <a:gd name="adj1" fmla="val -96459"/>
              <a:gd name="adj2" fmla="val 35743"/>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dirty="0">
                <a:solidFill>
                  <a:schemeClr val="bg1"/>
                </a:solidFill>
                <a:latin typeface="+mj-lt"/>
              </a:rPr>
              <a:t>Specify the number of rows to skip</a:t>
            </a:r>
          </a:p>
        </p:txBody>
      </p:sp>
    </p:spTree>
    <p:extLst>
      <p:ext uri="{BB962C8B-B14F-4D97-AF65-F5344CB8AC3E}">
        <p14:creationId xmlns:p14="http://schemas.microsoft.com/office/powerpoint/2010/main" val="3760763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Parameters</a:t>
            </a:r>
            <a:endParaRPr lang="en-US" dirty="0">
              <a:solidFill>
                <a:schemeClr val="bg1"/>
              </a:solidFill>
            </a:endParaRPr>
          </a:p>
        </p:txBody>
      </p:sp>
    </p:spTree>
    <p:extLst>
      <p:ext uri="{BB962C8B-B14F-4D97-AF65-F5344CB8AC3E}">
        <p14:creationId xmlns:p14="http://schemas.microsoft.com/office/powerpoint/2010/main" val="341256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94320" y="174196"/>
            <a:ext cx="12047836" cy="1513687"/>
          </a:xfrm>
        </p:spPr>
        <p:txBody>
          <a:bodyPr>
            <a:normAutofit/>
          </a:bodyPr>
          <a:lstStyle/>
          <a:p>
            <a:r>
              <a:rPr lang="en-US" sz="4000" dirty="0"/>
              <a:t>Example</a:t>
            </a:r>
          </a:p>
        </p:txBody>
      </p:sp>
      <p:sp>
        <p:nvSpPr>
          <p:cNvPr id="10" name="Rectangle 9"/>
          <p:cNvSpPr/>
          <p:nvPr/>
        </p:nvSpPr>
        <p:spPr>
          <a:xfrm>
            <a:off x="387370" y="1456770"/>
            <a:ext cx="11661736" cy="193957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latin typeface="Consolas" panose="020B0609020204030204" pitchFamily="49" charset="0"/>
                <a:cs typeface="Courier New" panose="02070309020205020404" pitchFamily="49" charset="0"/>
              </a:rPr>
              <a:t>@rows = </a:t>
            </a:r>
          </a:p>
          <a:p>
            <a:r>
              <a:rPr lang="en-US" sz="2000" dirty="0">
                <a:solidFill>
                  <a:schemeClr val="tx1"/>
                </a:solidFill>
                <a:latin typeface="Consolas" panose="020B0609020204030204" pitchFamily="49" charset="0"/>
                <a:cs typeface="Courier New" panose="02070309020205020404" pitchFamily="49" charset="0"/>
              </a:rPr>
              <a:t>     EXTRACT &lt;schema&gt; </a:t>
            </a:r>
          </a:p>
          <a:p>
            <a:r>
              <a:rPr lang="en-US" sz="2000" dirty="0">
                <a:solidFill>
                  <a:schemeClr val="tx1"/>
                </a:solidFill>
                <a:latin typeface="Consolas" panose="020B0609020204030204" pitchFamily="49" charset="0"/>
                <a:cs typeface="Courier New" panose="02070309020205020404" pitchFamily="49" charset="0"/>
              </a:rPr>
              <a:t>     FROM </a:t>
            </a:r>
            <a:r>
              <a:rPr lang="en-US" sz="2000" b="1" dirty="0">
                <a:solidFill>
                  <a:srgbClr val="FF0000"/>
                </a:solidFill>
                <a:latin typeface="Consolas" panose="020B0609020204030204" pitchFamily="49" charset="0"/>
                <a:cs typeface="Courier New" panose="02070309020205020404" pitchFamily="49" charset="0"/>
              </a:rPr>
              <a:t>“</a:t>
            </a:r>
            <a:r>
              <a:rPr lang="en-US" sz="2000" b="1" dirty="0" err="1">
                <a:solidFill>
                  <a:srgbClr val="FF0000"/>
                </a:solidFill>
                <a:latin typeface="Consolas" panose="020B0609020204030204" pitchFamily="49" charset="0"/>
                <a:cs typeface="Courier New" panose="02070309020205020404" pitchFamily="49" charset="0"/>
              </a:rPr>
              <a:t>adl</a:t>
            </a:r>
            <a:r>
              <a:rPr lang="en-US" sz="2000" b="1" dirty="0">
                <a:solidFill>
                  <a:srgbClr val="FF0000"/>
                </a:solidFill>
                <a:latin typeface="Consolas" panose="020B0609020204030204" pitchFamily="49" charset="0"/>
                <a:cs typeface="Courier New" panose="02070309020205020404" pitchFamily="49" charset="0"/>
              </a:rPr>
              <a:t>://…/</a:t>
            </a:r>
            <a:r>
              <a:rPr lang="en-US" sz="2000" b="1" dirty="0" err="1">
                <a:solidFill>
                  <a:srgbClr val="FF0000"/>
                </a:solidFill>
                <a:latin typeface="Consolas" panose="020B0609020204030204" pitchFamily="49" charset="0"/>
                <a:cs typeface="Courier New" panose="02070309020205020404" pitchFamily="49" charset="0"/>
              </a:rPr>
              <a:t>data..csv</a:t>
            </a:r>
            <a:r>
              <a:rPr lang="en-US" sz="2000" b="1" dirty="0">
                <a:solidFill>
                  <a:srgbClr val="FF0000"/>
                </a:solidFill>
                <a:latin typeface="Consolas" panose="020B0609020204030204" pitchFamily="49" charset="0"/>
                <a:cs typeface="Courier New" panose="02070309020205020404" pitchFamily="49" charset="0"/>
              </a:rPr>
              <a:t>”</a:t>
            </a:r>
          </a:p>
          <a:p>
            <a:r>
              <a:rPr lang="en-US" sz="2000" dirty="0">
                <a:solidFill>
                  <a:schemeClr val="tx1"/>
                </a:solidFill>
                <a:latin typeface="Consolas" panose="020B0609020204030204" pitchFamily="49" charset="0"/>
                <a:cs typeface="Courier New" panose="02070309020205020404" pitchFamily="49" charset="0"/>
              </a:rPr>
              <a:t>     USING </a:t>
            </a:r>
            <a:r>
              <a:rPr lang="en-US" sz="2000" dirty="0" err="1">
                <a:solidFill>
                  <a:schemeClr val="tx1"/>
                </a:solidFill>
                <a:latin typeface="Consolas" panose="020B0609020204030204" pitchFamily="49" charset="0"/>
                <a:cs typeface="Courier New" panose="02070309020205020404" pitchFamily="49" charset="0"/>
              </a:rPr>
              <a:t>Outputters.Csv</a:t>
            </a:r>
            <a:r>
              <a:rPr lang="en-US" sz="2000" dirty="0">
                <a:solidFill>
                  <a:schemeClr val="tx1"/>
                </a:solidFill>
                <a:latin typeface="Consolas" panose="020B0609020204030204" pitchFamily="49" charset="0"/>
                <a:cs typeface="Courier New" panose="02070309020205020404" pitchFamily="49" charset="0"/>
              </a:rPr>
              <a:t>();</a:t>
            </a:r>
          </a:p>
          <a:p>
            <a:endParaRPr lang="en-US" sz="2000" dirty="0">
              <a:solidFill>
                <a:schemeClr val="tx1"/>
              </a:solidFill>
              <a:latin typeface="Consolas" panose="020B0609020204030204" pitchFamily="49" charset="0"/>
              <a:cs typeface="Courier New" panose="02070309020205020404" pitchFamily="49" charset="0"/>
            </a:endParaRPr>
          </a:p>
        </p:txBody>
      </p:sp>
      <p:sp>
        <p:nvSpPr>
          <p:cNvPr id="6" name="Rectangle 5"/>
          <p:cNvSpPr/>
          <p:nvPr/>
        </p:nvSpPr>
        <p:spPr>
          <a:xfrm>
            <a:off x="387370" y="4593530"/>
            <a:ext cx="11661736" cy="193957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rgbClr val="FF0000"/>
                </a:solidFill>
                <a:latin typeface="Consolas" panose="020B0609020204030204" pitchFamily="49" charset="0"/>
                <a:cs typeface="Courier New" panose="02070309020205020404" pitchFamily="49" charset="0"/>
              </a:rPr>
              <a:t>DECLARE @</a:t>
            </a:r>
            <a:r>
              <a:rPr lang="en-US" sz="2000" b="1" dirty="0" err="1">
                <a:solidFill>
                  <a:srgbClr val="FF0000"/>
                </a:solidFill>
                <a:latin typeface="Consolas" panose="020B0609020204030204" pitchFamily="49" charset="0"/>
                <a:cs typeface="Courier New" panose="02070309020205020404" pitchFamily="49" charset="0"/>
              </a:rPr>
              <a:t>inputfile</a:t>
            </a:r>
            <a:r>
              <a:rPr lang="en-US" sz="2000" b="1" dirty="0">
                <a:solidFill>
                  <a:srgbClr val="FF0000"/>
                </a:solidFill>
                <a:latin typeface="Consolas" panose="020B0609020204030204" pitchFamily="49" charset="0"/>
                <a:cs typeface="Courier New" panose="02070309020205020404" pitchFamily="49" charset="0"/>
              </a:rPr>
              <a:t> string = “</a:t>
            </a:r>
            <a:r>
              <a:rPr lang="en-US" sz="2000" b="1" dirty="0" err="1">
                <a:solidFill>
                  <a:srgbClr val="FF0000"/>
                </a:solidFill>
                <a:latin typeface="Consolas" panose="020B0609020204030204" pitchFamily="49" charset="0"/>
                <a:cs typeface="Courier New" panose="02070309020205020404" pitchFamily="49" charset="0"/>
              </a:rPr>
              <a:t>adl</a:t>
            </a:r>
            <a:r>
              <a:rPr lang="en-US" sz="2000" b="1" dirty="0">
                <a:solidFill>
                  <a:srgbClr val="FF0000"/>
                </a:solidFill>
                <a:latin typeface="Consolas" panose="020B0609020204030204" pitchFamily="49" charset="0"/>
                <a:cs typeface="Courier New" panose="02070309020205020404" pitchFamily="49" charset="0"/>
              </a:rPr>
              <a:t>://…/</a:t>
            </a:r>
            <a:r>
              <a:rPr lang="en-US" sz="2000" b="1" dirty="0" err="1">
                <a:solidFill>
                  <a:srgbClr val="FF0000"/>
                </a:solidFill>
                <a:latin typeface="Consolas" panose="020B0609020204030204" pitchFamily="49" charset="0"/>
                <a:cs typeface="Courier New" panose="02070309020205020404" pitchFamily="49" charset="0"/>
              </a:rPr>
              <a:t>data..csv</a:t>
            </a:r>
            <a:r>
              <a:rPr lang="en-US" sz="2000" b="1" dirty="0">
                <a:solidFill>
                  <a:srgbClr val="FF0000"/>
                </a:solidFill>
                <a:latin typeface="Consolas" panose="020B0609020204030204" pitchFamily="49" charset="0"/>
                <a:cs typeface="Courier New" panose="02070309020205020404" pitchFamily="49" charset="0"/>
              </a:rPr>
              <a:t>”</a:t>
            </a:r>
          </a:p>
          <a:p>
            <a:endParaRPr lang="en-US" sz="2000" dirty="0">
              <a:solidFill>
                <a:schemeClr val="tx1"/>
              </a:solidFill>
              <a:latin typeface="Consolas" panose="020B0609020204030204" pitchFamily="49" charset="0"/>
              <a:cs typeface="Courier New" panose="02070309020205020404" pitchFamily="49" charset="0"/>
            </a:endParaRPr>
          </a:p>
          <a:p>
            <a:r>
              <a:rPr lang="en-US" sz="2000" dirty="0">
                <a:solidFill>
                  <a:schemeClr val="tx1"/>
                </a:solidFill>
                <a:latin typeface="Consolas" panose="020B0609020204030204" pitchFamily="49" charset="0"/>
                <a:cs typeface="Courier New" panose="02070309020205020404" pitchFamily="49" charset="0"/>
              </a:rPr>
              <a:t>@rows = </a:t>
            </a:r>
          </a:p>
          <a:p>
            <a:r>
              <a:rPr lang="en-US" sz="2000" dirty="0">
                <a:solidFill>
                  <a:schemeClr val="tx1"/>
                </a:solidFill>
                <a:latin typeface="Consolas" panose="020B0609020204030204" pitchFamily="49" charset="0"/>
                <a:cs typeface="Courier New" panose="02070309020205020404" pitchFamily="49" charset="0"/>
              </a:rPr>
              <a:t>     EXTRACT &lt;schema&gt; </a:t>
            </a:r>
          </a:p>
          <a:p>
            <a:r>
              <a:rPr lang="en-US" sz="2000" dirty="0">
                <a:solidFill>
                  <a:schemeClr val="tx1"/>
                </a:solidFill>
                <a:latin typeface="Consolas" panose="020B0609020204030204" pitchFamily="49" charset="0"/>
                <a:cs typeface="Courier New" panose="02070309020205020404" pitchFamily="49" charset="0"/>
              </a:rPr>
              <a:t>     FROM </a:t>
            </a:r>
            <a:r>
              <a:rPr lang="en-US" sz="2000" b="1" dirty="0">
                <a:solidFill>
                  <a:srgbClr val="FF0000"/>
                </a:solidFill>
                <a:latin typeface="Consolas" panose="020B0609020204030204" pitchFamily="49" charset="0"/>
                <a:cs typeface="Courier New" panose="02070309020205020404" pitchFamily="49" charset="0"/>
              </a:rPr>
              <a:t>@</a:t>
            </a:r>
            <a:r>
              <a:rPr lang="en-US" sz="2000" b="1" dirty="0" err="1">
                <a:solidFill>
                  <a:srgbClr val="FF0000"/>
                </a:solidFill>
                <a:latin typeface="Consolas" panose="020B0609020204030204" pitchFamily="49" charset="0"/>
                <a:cs typeface="Courier New" panose="02070309020205020404" pitchFamily="49" charset="0"/>
              </a:rPr>
              <a:t>inputfile</a:t>
            </a:r>
            <a:endParaRPr lang="en-US" sz="2000" b="1" dirty="0">
              <a:solidFill>
                <a:srgbClr val="FF0000"/>
              </a:solidFill>
              <a:latin typeface="Consolas" panose="020B0609020204030204" pitchFamily="49" charset="0"/>
              <a:cs typeface="Courier New" panose="02070309020205020404" pitchFamily="49" charset="0"/>
            </a:endParaRPr>
          </a:p>
          <a:p>
            <a:r>
              <a:rPr lang="en-US" sz="2000" dirty="0">
                <a:solidFill>
                  <a:schemeClr val="tx1"/>
                </a:solidFill>
                <a:latin typeface="Consolas" panose="020B0609020204030204" pitchFamily="49" charset="0"/>
                <a:cs typeface="Courier New" panose="02070309020205020404" pitchFamily="49" charset="0"/>
              </a:rPr>
              <a:t>     USING </a:t>
            </a:r>
            <a:r>
              <a:rPr lang="en-US" sz="2000" dirty="0" err="1">
                <a:solidFill>
                  <a:schemeClr val="tx1"/>
                </a:solidFill>
                <a:latin typeface="Consolas" panose="020B0609020204030204" pitchFamily="49" charset="0"/>
                <a:cs typeface="Courier New" panose="02070309020205020404" pitchFamily="49" charset="0"/>
              </a:rPr>
              <a:t>Outputters.Csv</a:t>
            </a:r>
            <a:r>
              <a:rPr lang="en-US" sz="2000" dirty="0">
                <a:solidFill>
                  <a:schemeClr val="tx1"/>
                </a:solidFill>
                <a:latin typeface="Consolas" panose="020B0609020204030204" pitchFamily="49" charset="0"/>
                <a:cs typeface="Courier New" panose="02070309020205020404" pitchFamily="49" charset="0"/>
              </a:rPr>
              <a:t>();</a:t>
            </a:r>
          </a:p>
          <a:p>
            <a:endParaRPr lang="en-US" sz="2000" dirty="0">
              <a:solidFill>
                <a:schemeClr val="tx1"/>
              </a:solidFill>
              <a:latin typeface="Consolas" panose="020B0609020204030204" pitchFamily="49" charset="0"/>
              <a:cs typeface="Courier New" panose="02070309020205020404" pitchFamily="49" charset="0"/>
            </a:endParaRPr>
          </a:p>
        </p:txBody>
      </p:sp>
      <p:sp>
        <p:nvSpPr>
          <p:cNvPr id="2" name="Arrow: Down 1"/>
          <p:cNvSpPr/>
          <p:nvPr/>
        </p:nvSpPr>
        <p:spPr>
          <a:xfrm>
            <a:off x="4079631" y="3607358"/>
            <a:ext cx="743578" cy="823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380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parameters</a:t>
            </a:r>
          </a:p>
        </p:txBody>
      </p:sp>
      <p:sp>
        <p:nvSpPr>
          <p:cNvPr id="23" name="Text Placeholder 2"/>
          <p:cNvSpPr txBox="1">
            <a:spLocks/>
          </p:cNvSpPr>
          <p:nvPr/>
        </p:nvSpPr>
        <p:spPr>
          <a:xfrm>
            <a:off x="195174" y="1577043"/>
            <a:ext cx="11783720" cy="2914385"/>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solidFill>
                  <a:schemeClr val="tx1"/>
                </a:solidFill>
                <a:latin typeface="Consolas" panose="020B0609020204030204" pitchFamily="49" charset="0"/>
                <a:cs typeface="Consolas" panose="020B0609020204030204" pitchFamily="49" charset="0"/>
              </a:rPr>
              <a:t>DECLARE @a string = "Hello World";</a:t>
            </a:r>
          </a:p>
          <a:p>
            <a:r>
              <a:rPr lang="en-US" sz="1800">
                <a:solidFill>
                  <a:schemeClr val="tx1"/>
                </a:solidFill>
                <a:latin typeface="Consolas" panose="020B0609020204030204" pitchFamily="49" charset="0"/>
                <a:cs typeface="Consolas" panose="020B0609020204030204" pitchFamily="49" charset="0"/>
              </a:rPr>
              <a:t>DECLARE @b </a:t>
            </a:r>
            <a:r>
              <a:rPr lang="en-US" sz="1800" err="1">
                <a:solidFill>
                  <a:schemeClr val="tx1"/>
                </a:solidFill>
                <a:latin typeface="Consolas" panose="020B0609020204030204" pitchFamily="49" charset="0"/>
                <a:cs typeface="Consolas" panose="020B0609020204030204" pitchFamily="49" charset="0"/>
              </a:rPr>
              <a:t>int</a:t>
            </a:r>
            <a:r>
              <a:rPr lang="en-US" sz="1800">
                <a:solidFill>
                  <a:schemeClr val="tx1"/>
                </a:solidFill>
                <a:latin typeface="Consolas" panose="020B0609020204030204" pitchFamily="49" charset="0"/>
                <a:cs typeface="Consolas" panose="020B0609020204030204" pitchFamily="49" charset="0"/>
              </a:rPr>
              <a:t> = 2;</a:t>
            </a:r>
          </a:p>
          <a:p>
            <a:r>
              <a:rPr lang="en-US" sz="1800">
                <a:solidFill>
                  <a:schemeClr val="tx1"/>
                </a:solidFill>
                <a:latin typeface="Consolas" panose="020B0609020204030204" pitchFamily="49" charset="0"/>
                <a:cs typeface="Consolas" panose="020B0609020204030204" pitchFamily="49" charset="0"/>
              </a:rPr>
              <a:t>DECLARE @c </a:t>
            </a:r>
            <a:r>
              <a:rPr lang="en-US" sz="1800" err="1">
                <a:solidFill>
                  <a:schemeClr val="tx1"/>
                </a:solidFill>
                <a:latin typeface="Consolas" panose="020B0609020204030204" pitchFamily="49" charset="0"/>
                <a:cs typeface="Consolas" panose="020B0609020204030204" pitchFamily="49" charset="0"/>
              </a:rPr>
              <a:t>dateTime</a:t>
            </a:r>
            <a:r>
              <a:rPr lang="en-US" sz="1800">
                <a:solidFill>
                  <a:schemeClr val="tx1"/>
                </a:solidFill>
                <a:latin typeface="Consolas" panose="020B0609020204030204" pitchFamily="49" charset="0"/>
                <a:cs typeface="Consolas" panose="020B0609020204030204" pitchFamily="49" charset="0"/>
              </a:rPr>
              <a:t> = </a:t>
            </a:r>
            <a:r>
              <a:rPr lang="en-US" sz="1800" err="1">
                <a:solidFill>
                  <a:schemeClr val="tx1"/>
                </a:solidFill>
                <a:latin typeface="Consolas" panose="020B0609020204030204" pitchFamily="49" charset="0"/>
                <a:cs typeface="Consolas" panose="020B0609020204030204" pitchFamily="49" charset="0"/>
              </a:rPr>
              <a:t>System.DateTime.Parse</a:t>
            </a:r>
            <a:r>
              <a:rPr lang="en-US" sz="1800">
                <a:solidFill>
                  <a:schemeClr val="tx1"/>
                </a:solidFill>
                <a:latin typeface="Consolas" panose="020B0609020204030204" pitchFamily="49" charset="0"/>
                <a:cs typeface="Consolas" panose="020B0609020204030204" pitchFamily="49" charset="0"/>
              </a:rPr>
              <a:t>("1979/03/31");</a:t>
            </a:r>
          </a:p>
          <a:p>
            <a:r>
              <a:rPr lang="en-US" sz="1800">
                <a:solidFill>
                  <a:schemeClr val="tx1"/>
                </a:solidFill>
                <a:latin typeface="Consolas" panose="020B0609020204030204" pitchFamily="49" charset="0"/>
                <a:cs typeface="Consolas" panose="020B0609020204030204" pitchFamily="49" charset="0"/>
              </a:rPr>
              <a:t>DECLARE @d </a:t>
            </a:r>
            <a:r>
              <a:rPr lang="en-US" sz="1800" err="1">
                <a:solidFill>
                  <a:schemeClr val="tx1"/>
                </a:solidFill>
                <a:latin typeface="Consolas" panose="020B0609020204030204" pitchFamily="49" charset="0"/>
                <a:cs typeface="Consolas" panose="020B0609020204030204" pitchFamily="49" charset="0"/>
              </a:rPr>
              <a:t>dateTime</a:t>
            </a:r>
            <a:r>
              <a:rPr lang="en-US" sz="1800">
                <a:solidFill>
                  <a:schemeClr val="tx1"/>
                </a:solidFill>
                <a:latin typeface="Consolas" panose="020B0609020204030204" pitchFamily="49" charset="0"/>
                <a:cs typeface="Consolas" panose="020B0609020204030204" pitchFamily="49" charset="0"/>
              </a:rPr>
              <a:t> = </a:t>
            </a:r>
            <a:r>
              <a:rPr lang="en-US" sz="1800" err="1">
                <a:solidFill>
                  <a:schemeClr val="tx1"/>
                </a:solidFill>
                <a:latin typeface="Consolas" panose="020B0609020204030204" pitchFamily="49" charset="0"/>
                <a:cs typeface="Consolas" panose="020B0609020204030204" pitchFamily="49" charset="0"/>
              </a:rPr>
              <a:t>DateTime.Now</a:t>
            </a:r>
            <a:r>
              <a:rPr lang="en-US" sz="1800">
                <a:solidFill>
                  <a:schemeClr val="tx1"/>
                </a:solidFill>
                <a:latin typeface="Consolas" panose="020B0609020204030204" pitchFamily="49" charset="0"/>
                <a:cs typeface="Consolas" panose="020B0609020204030204" pitchFamily="49" charset="0"/>
              </a:rPr>
              <a:t>;</a:t>
            </a:r>
          </a:p>
          <a:p>
            <a:r>
              <a:rPr lang="en-US" sz="1800">
                <a:solidFill>
                  <a:schemeClr val="tx1"/>
                </a:solidFill>
                <a:latin typeface="Consolas" panose="020B0609020204030204" pitchFamily="49" charset="0"/>
                <a:cs typeface="Consolas" panose="020B0609020204030204" pitchFamily="49" charset="0"/>
              </a:rPr>
              <a:t>DECLARE @e </a:t>
            </a:r>
            <a:r>
              <a:rPr lang="en-US" sz="1800" err="1">
                <a:solidFill>
                  <a:schemeClr val="tx1"/>
                </a:solidFill>
                <a:latin typeface="Consolas" panose="020B0609020204030204" pitchFamily="49" charset="0"/>
                <a:cs typeface="Consolas" panose="020B0609020204030204" pitchFamily="49" charset="0"/>
              </a:rPr>
              <a:t>Guid</a:t>
            </a:r>
            <a:r>
              <a:rPr lang="en-US" sz="1800">
                <a:solidFill>
                  <a:schemeClr val="tx1"/>
                </a:solidFill>
                <a:latin typeface="Consolas" panose="020B0609020204030204" pitchFamily="49" charset="0"/>
                <a:cs typeface="Consolas" panose="020B0609020204030204" pitchFamily="49" charset="0"/>
              </a:rPr>
              <a:t> = </a:t>
            </a:r>
            <a:r>
              <a:rPr lang="en-US" sz="1800" err="1">
                <a:solidFill>
                  <a:schemeClr val="tx1"/>
                </a:solidFill>
                <a:latin typeface="Consolas" panose="020B0609020204030204" pitchFamily="49" charset="0"/>
                <a:cs typeface="Consolas" panose="020B0609020204030204" pitchFamily="49" charset="0"/>
              </a:rPr>
              <a:t>System.Guid.Parse</a:t>
            </a:r>
            <a:r>
              <a:rPr lang="en-US" sz="1800">
                <a:solidFill>
                  <a:schemeClr val="tx1"/>
                </a:solidFill>
                <a:latin typeface="Consolas" panose="020B0609020204030204" pitchFamily="49" charset="0"/>
                <a:cs typeface="Consolas" panose="020B0609020204030204" pitchFamily="49" charset="0"/>
              </a:rPr>
              <a:t>("BEF7A4E8-F583-4804-9711-7E608215EBA6");</a:t>
            </a:r>
          </a:p>
          <a:p>
            <a:r>
              <a:rPr lang="en-US" sz="1800">
                <a:solidFill>
                  <a:schemeClr val="tx1"/>
                </a:solidFill>
                <a:latin typeface="Consolas" panose="020B0609020204030204" pitchFamily="49" charset="0"/>
                <a:cs typeface="Consolas" panose="020B0609020204030204" pitchFamily="49" charset="0"/>
              </a:rPr>
              <a:t>DECLARE @f byte [] = new byte[] { 0, 1, 2, 3, 4};</a:t>
            </a:r>
          </a:p>
          <a:p>
            <a:endParaRPr lang="en-US" sz="1800">
              <a:solidFill>
                <a:schemeClr val="tx1"/>
              </a:solidFill>
              <a:latin typeface="Consolas" panose="020B0609020204030204" pitchFamily="49" charset="0"/>
              <a:cs typeface="Consolas" panose="020B0609020204030204" pitchFamily="49" charset="0"/>
            </a:endParaRPr>
          </a:p>
          <a:p>
            <a:endParaRPr lang="en-US" sz="1800">
              <a:solidFill>
                <a:schemeClr val="tx1"/>
              </a:solidFill>
              <a:latin typeface="Consolas" panose="020B0609020204030204" pitchFamily="49" charset="0"/>
              <a:cs typeface="Consolas" panose="020B0609020204030204" pitchFamily="49" charset="0"/>
            </a:endParaRPr>
          </a:p>
          <a:p>
            <a:endParaRPr lang="en-US" sz="1800">
              <a:solidFill>
                <a:schemeClr val="tx1"/>
              </a:solidFill>
              <a:latin typeface="Consolas" panose="020B0609020204030204" pitchFamily="49" charset="0"/>
              <a:cs typeface="Consolas" panose="020B0609020204030204" pitchFamily="49" charset="0"/>
            </a:endParaRPr>
          </a:p>
        </p:txBody>
      </p:sp>
      <p:sp>
        <p:nvSpPr>
          <p:cNvPr id="8" name="Rectangular Callout 7"/>
          <p:cNvSpPr/>
          <p:nvPr/>
        </p:nvSpPr>
        <p:spPr>
          <a:xfrm>
            <a:off x="2377799" y="4777408"/>
            <a:ext cx="3108679" cy="640073"/>
          </a:xfrm>
          <a:prstGeom prst="wedgeRectCallout">
            <a:avLst>
              <a:gd name="adj1" fmla="val -80451"/>
              <a:gd name="adj2" fmla="val -264913"/>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a:solidFill>
                  <a:schemeClr val="bg1"/>
                </a:solidFill>
                <a:latin typeface="+mj-lt"/>
              </a:rPr>
              <a:t>Parameters begin with @</a:t>
            </a:r>
          </a:p>
        </p:txBody>
      </p:sp>
    </p:spTree>
    <p:extLst>
      <p:ext uri="{BB962C8B-B14F-4D97-AF65-F5344CB8AC3E}">
        <p14:creationId xmlns:p14="http://schemas.microsoft.com/office/powerpoint/2010/main" val="382012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Creating </a:t>
            </a:r>
            <a:r>
              <a:rPr lang="en-US" sz="6731" dirty="0" err="1">
                <a:solidFill>
                  <a:schemeClr val="bg1"/>
                </a:solidFill>
              </a:rPr>
              <a:t>RowSets</a:t>
            </a:r>
            <a:r>
              <a:rPr lang="en-US" sz="6731" dirty="0">
                <a:solidFill>
                  <a:schemeClr val="bg1"/>
                </a:solidFill>
              </a:rPr>
              <a:t> in a Script</a:t>
            </a:r>
            <a:endParaRPr lang="en-US" dirty="0">
              <a:solidFill>
                <a:schemeClr val="bg1"/>
              </a:solidFill>
            </a:endParaRPr>
          </a:p>
        </p:txBody>
      </p:sp>
    </p:spTree>
    <p:extLst>
      <p:ext uri="{BB962C8B-B14F-4D97-AF65-F5344CB8AC3E}">
        <p14:creationId xmlns:p14="http://schemas.microsoft.com/office/powerpoint/2010/main" val="146960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Creating Constant Rowsets in Script</a:t>
            </a:r>
          </a:p>
        </p:txBody>
      </p:sp>
      <p:sp>
        <p:nvSpPr>
          <p:cNvPr id="23" name="Text Placeholder 2"/>
          <p:cNvSpPr txBox="1">
            <a:spLocks/>
          </p:cNvSpPr>
          <p:nvPr/>
        </p:nvSpPr>
        <p:spPr>
          <a:xfrm>
            <a:off x="195174" y="1537715"/>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endParaRPr lang="en-US" sz="2380" dirty="0">
              <a:solidFill>
                <a:prstClr val="black"/>
              </a:solidFill>
              <a:latin typeface="Consolas" panose="020B0609020204030204" pitchFamily="49" charset="0"/>
              <a:cs typeface="Consolas" panose="020B0609020204030204" pitchFamily="49" charset="0"/>
            </a:endParaRPr>
          </a:p>
          <a:p>
            <a:pPr defTabSz="792737"/>
            <a:r>
              <a:rPr lang="en-US" sz="2380" dirty="0">
                <a:solidFill>
                  <a:prstClr val="black"/>
                </a:solidFill>
                <a:latin typeface="Consolas" panose="020B0609020204030204" pitchFamily="49" charset="0"/>
                <a:cs typeface="Consolas" panose="020B0609020204030204" pitchFamily="49" charset="0"/>
              </a:rPr>
              <a:t>@departments  = </a:t>
            </a:r>
          </a:p>
          <a:p>
            <a:pPr defTabSz="792737"/>
            <a:r>
              <a:rPr lang="en-US" sz="2380" dirty="0">
                <a:solidFill>
                  <a:prstClr val="black"/>
                </a:solidFill>
                <a:latin typeface="Consolas" panose="020B0609020204030204" pitchFamily="49" charset="0"/>
                <a:cs typeface="Consolas" panose="020B0609020204030204" pitchFamily="49" charset="0"/>
              </a:rPr>
              <a:t>    SELECT * FROM </a:t>
            </a:r>
          </a:p>
          <a:p>
            <a:pPr defTabSz="792737"/>
            <a:r>
              <a:rPr lang="en-US" sz="2380" dirty="0">
                <a:solidFill>
                  <a:prstClr val="black"/>
                </a:solidFill>
                <a:latin typeface="Consolas" panose="020B0609020204030204" pitchFamily="49" charset="0"/>
                <a:cs typeface="Consolas" panose="020B0609020204030204" pitchFamily="49" charset="0"/>
              </a:rPr>
              <a:t>        (VALUES</a:t>
            </a:r>
          </a:p>
          <a:p>
            <a:pPr defTabSz="792737"/>
            <a:r>
              <a:rPr lang="en-US" sz="2380" dirty="0">
                <a:solidFill>
                  <a:prstClr val="black"/>
                </a:solidFill>
                <a:latin typeface="Consolas" panose="020B0609020204030204" pitchFamily="49" charset="0"/>
                <a:cs typeface="Consolas" panose="020B0609020204030204" pitchFamily="49" charset="0"/>
              </a:rPr>
              <a:t>            (31, "Sales"),</a:t>
            </a:r>
          </a:p>
          <a:p>
            <a:pPr defTabSz="792737"/>
            <a:r>
              <a:rPr lang="en-US" sz="2380" dirty="0">
                <a:solidFill>
                  <a:prstClr val="black"/>
                </a:solidFill>
                <a:latin typeface="Consolas" panose="020B0609020204030204" pitchFamily="49" charset="0"/>
                <a:cs typeface="Consolas" panose="020B0609020204030204" pitchFamily="49" charset="0"/>
              </a:rPr>
              <a:t>            (33, "Engineering"), </a:t>
            </a:r>
          </a:p>
          <a:p>
            <a:pPr defTabSz="792737"/>
            <a:r>
              <a:rPr lang="en-US" sz="2380" dirty="0">
                <a:solidFill>
                  <a:prstClr val="black"/>
                </a:solidFill>
                <a:latin typeface="Consolas" panose="020B0609020204030204" pitchFamily="49" charset="0"/>
                <a:cs typeface="Consolas" panose="020B0609020204030204" pitchFamily="49" charset="0"/>
              </a:rPr>
              <a:t>            (34, "Clerical"),</a:t>
            </a:r>
          </a:p>
          <a:p>
            <a:pPr defTabSz="792737"/>
            <a:r>
              <a:rPr lang="en-US" sz="2380" dirty="0">
                <a:solidFill>
                  <a:prstClr val="black"/>
                </a:solidFill>
                <a:latin typeface="Consolas" panose="020B0609020204030204" pitchFamily="49" charset="0"/>
                <a:cs typeface="Consolas" panose="020B0609020204030204" pitchFamily="49" charset="0"/>
              </a:rPr>
              <a:t>            (35, "Marketing")</a:t>
            </a:r>
          </a:p>
          <a:p>
            <a:pPr defTabSz="792737"/>
            <a:r>
              <a:rPr lang="en-US" sz="2380" dirty="0">
                <a:solidFill>
                  <a:prstClr val="black"/>
                </a:solidFill>
                <a:latin typeface="Consolas" panose="020B0609020204030204" pitchFamily="49" charset="0"/>
                <a:cs typeface="Consolas" panose="020B0609020204030204" pitchFamily="49" charset="0"/>
              </a:rPr>
              <a:t>        ) AS </a:t>
            </a:r>
          </a:p>
          <a:p>
            <a:pPr defTabSz="792737"/>
            <a:r>
              <a:rPr lang="en-US" sz="2380" dirty="0">
                <a:solidFill>
                  <a:prstClr val="black"/>
                </a:solidFill>
                <a:latin typeface="Consolas" panose="020B0609020204030204" pitchFamily="49" charset="0"/>
                <a:cs typeface="Consolas" panose="020B0609020204030204" pitchFamily="49" charset="0"/>
              </a:rPr>
              <a:t>              D( </a:t>
            </a:r>
            <a:r>
              <a:rPr lang="en-US" sz="2380" dirty="0" err="1">
                <a:solidFill>
                  <a:prstClr val="black"/>
                </a:solidFill>
                <a:latin typeface="Consolas" panose="020B0609020204030204" pitchFamily="49" charset="0"/>
                <a:cs typeface="Consolas" panose="020B0609020204030204" pitchFamily="49" charset="0"/>
              </a:rPr>
              <a:t>DepID</a:t>
            </a:r>
            <a:r>
              <a:rPr lang="en-US" sz="2380" dirty="0">
                <a:solidFill>
                  <a:prstClr val="black"/>
                </a:solidFill>
                <a:latin typeface="Consolas" panose="020B0609020204030204" pitchFamily="49" charset="0"/>
                <a:cs typeface="Consolas" panose="020B0609020204030204" pitchFamily="49" charset="0"/>
              </a:rPr>
              <a:t>, </a:t>
            </a:r>
            <a:r>
              <a:rPr lang="en-US" sz="2380" dirty="0" err="1">
                <a:solidFill>
                  <a:prstClr val="black"/>
                </a:solidFill>
                <a:latin typeface="Consolas" panose="020B0609020204030204" pitchFamily="49" charset="0"/>
                <a:cs typeface="Consolas" panose="020B0609020204030204" pitchFamily="49" charset="0"/>
              </a:rPr>
              <a:t>DepName</a:t>
            </a:r>
            <a:r>
              <a:rPr lang="en-US" sz="2380" dirty="0">
                <a:solidFill>
                  <a:prstClr val="black"/>
                </a:solidFill>
                <a:latin typeface="Consolas" panose="020B0609020204030204" pitchFamily="49" charset="0"/>
                <a:cs typeface="Consolas" panose="020B0609020204030204" pitchFamily="49" charset="0"/>
              </a:rPr>
              <a:t> );</a:t>
            </a:r>
          </a:p>
          <a:p>
            <a:pPr defTabSz="792737"/>
            <a:endParaRPr lang="en-US" sz="2380" dirty="0">
              <a:solidFill>
                <a:prstClr val="black"/>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5719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Escaping IDs</a:t>
            </a:r>
            <a:endParaRPr lang="en-US" dirty="0">
              <a:solidFill>
                <a:schemeClr val="bg1"/>
              </a:solidFill>
            </a:endParaRPr>
          </a:p>
        </p:txBody>
      </p:sp>
    </p:spTree>
    <p:extLst>
      <p:ext uri="{BB962C8B-B14F-4D97-AF65-F5344CB8AC3E}">
        <p14:creationId xmlns:p14="http://schemas.microsoft.com/office/powerpoint/2010/main" val="2282641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Escaping IDs</a:t>
            </a:r>
          </a:p>
        </p:txBody>
      </p:sp>
      <p:sp>
        <p:nvSpPr>
          <p:cNvPr id="23" name="Text Placeholder 2"/>
          <p:cNvSpPr txBox="1">
            <a:spLocks/>
          </p:cNvSpPr>
          <p:nvPr/>
        </p:nvSpPr>
        <p:spPr>
          <a:xfrm>
            <a:off x="195174" y="1537715"/>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endParaRPr lang="en-US" sz="2380">
              <a:solidFill>
                <a:prstClr val="black"/>
              </a:solidFill>
              <a:latin typeface="Consolas" panose="020B0609020204030204" pitchFamily="49" charset="0"/>
              <a:cs typeface="Consolas" panose="020B0609020204030204" pitchFamily="49" charset="0"/>
            </a:endParaRPr>
          </a:p>
          <a:p>
            <a:pPr defTabSz="792737"/>
            <a:r>
              <a:rPr lang="en-US" sz="2380">
                <a:solidFill>
                  <a:prstClr val="black"/>
                </a:solidFill>
                <a:latin typeface="Consolas" panose="020B0609020204030204" pitchFamily="49" charset="0"/>
                <a:cs typeface="Consolas" panose="020B0609020204030204" pitchFamily="49" charset="0"/>
              </a:rPr>
              <a:t>@b  = </a:t>
            </a:r>
          </a:p>
          <a:p>
            <a:pPr defTabSz="792737"/>
            <a:r>
              <a:rPr lang="en-US" sz="2380">
                <a:solidFill>
                  <a:prstClr val="black"/>
                </a:solidFill>
                <a:latin typeface="Consolas" panose="020B0609020204030204" pitchFamily="49" charset="0"/>
                <a:cs typeface="Consolas" panose="020B0609020204030204" pitchFamily="49" charset="0"/>
              </a:rPr>
              <a:t>    SELECT </a:t>
            </a:r>
            <a:r>
              <a:rPr lang="en-US" sz="2380" b="1">
                <a:solidFill>
                  <a:srgbClr val="FE5E5E"/>
                </a:solidFill>
                <a:latin typeface="Consolas" panose="020B0609020204030204" pitchFamily="49" charset="0"/>
                <a:cs typeface="Consolas" panose="020B0609020204030204" pitchFamily="49" charset="0"/>
              </a:rPr>
              <a:t>[Order Number]</a:t>
            </a:r>
            <a:r>
              <a:rPr lang="en-US" sz="2380">
                <a:solidFill>
                  <a:prstClr val="black"/>
                </a:solidFill>
                <a:latin typeface="Consolas" panose="020B0609020204030204" pitchFamily="49" charset="0"/>
                <a:cs typeface="Consolas" panose="020B0609020204030204" pitchFamily="49" charset="0"/>
              </a:rPr>
              <a:t>, Part</a:t>
            </a:r>
          </a:p>
          <a:p>
            <a:pPr defTabSz="792737"/>
            <a:r>
              <a:rPr lang="en-US" sz="2380">
                <a:solidFill>
                  <a:prstClr val="black"/>
                </a:solidFill>
                <a:latin typeface="Consolas" panose="020B0609020204030204" pitchFamily="49" charset="0"/>
                <a:cs typeface="Consolas" panose="020B0609020204030204" pitchFamily="49" charset="0"/>
              </a:rPr>
              <a:t>    FROM @a;</a:t>
            </a:r>
          </a:p>
          <a:p>
            <a:pPr defTabSz="792737"/>
            <a:endParaRPr lang="en-US" sz="2380">
              <a:solidFill>
                <a:prstClr val="black"/>
              </a:solidFill>
              <a:latin typeface="Consolas" panose="020B0609020204030204" pitchFamily="49" charset="0"/>
              <a:cs typeface="Consolas" panose="020B0609020204030204" pitchFamily="49" charset="0"/>
            </a:endParaRPr>
          </a:p>
        </p:txBody>
      </p:sp>
      <p:sp>
        <p:nvSpPr>
          <p:cNvPr id="4" name="Rectangular Callout 3"/>
          <p:cNvSpPr/>
          <p:nvPr/>
        </p:nvSpPr>
        <p:spPr>
          <a:xfrm>
            <a:off x="9326914" y="1554338"/>
            <a:ext cx="3108679" cy="971462"/>
          </a:xfrm>
          <a:prstGeom prst="wedgeRectCallout">
            <a:avLst>
              <a:gd name="adj1" fmla="val -162578"/>
              <a:gd name="adj2" fmla="val 49414"/>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The # goes away in U-SQL</a:t>
            </a:r>
          </a:p>
        </p:txBody>
      </p:sp>
    </p:spTree>
    <p:extLst>
      <p:ext uri="{BB962C8B-B14F-4D97-AF65-F5344CB8AC3E}">
        <p14:creationId xmlns:p14="http://schemas.microsoft.com/office/powerpoint/2010/main" val="54529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Language Overview</a:t>
            </a:r>
            <a:endParaRPr lang="en-US" dirty="0">
              <a:solidFill>
                <a:schemeClr val="bg1"/>
              </a:solidFill>
            </a:endParaRPr>
          </a:p>
        </p:txBody>
      </p:sp>
    </p:spTree>
    <p:extLst>
      <p:ext uri="{BB962C8B-B14F-4D97-AF65-F5344CB8AC3E}">
        <p14:creationId xmlns:p14="http://schemas.microsoft.com/office/powerpoint/2010/main" val="968648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Transforming Data</a:t>
            </a:r>
            <a:endParaRPr lang="en-US" dirty="0">
              <a:solidFill>
                <a:schemeClr val="bg1"/>
              </a:solidFill>
            </a:endParaRPr>
          </a:p>
        </p:txBody>
      </p:sp>
    </p:spTree>
    <p:extLst>
      <p:ext uri="{BB962C8B-B14F-4D97-AF65-F5344CB8AC3E}">
        <p14:creationId xmlns:p14="http://schemas.microsoft.com/office/powerpoint/2010/main" val="353989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Projection</a:t>
            </a:r>
          </a:p>
        </p:txBody>
      </p:sp>
      <p:sp>
        <p:nvSpPr>
          <p:cNvPr id="23" name="Text Placeholder 2"/>
          <p:cNvSpPr txBox="1">
            <a:spLocks/>
          </p:cNvSpPr>
          <p:nvPr/>
        </p:nvSpPr>
        <p:spPr>
          <a:xfrm>
            <a:off x="195174" y="1537715"/>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380">
                <a:solidFill>
                  <a:prstClr val="black"/>
                </a:solidFill>
                <a:latin typeface="Consolas" panose="020B0609020204030204" pitchFamily="49" charset="0"/>
                <a:cs typeface="Consolas" panose="020B0609020204030204" pitchFamily="49" charset="0"/>
              </a:rPr>
              <a:t>@output = </a:t>
            </a:r>
          </a:p>
          <a:p>
            <a:pPr defTabSz="792737"/>
            <a:r>
              <a:rPr lang="en-US" sz="2380">
                <a:solidFill>
                  <a:prstClr val="black"/>
                </a:solidFill>
                <a:latin typeface="Consolas" panose="020B0609020204030204" pitchFamily="49" charset="0"/>
                <a:cs typeface="Consolas" panose="020B0609020204030204" pitchFamily="49" charset="0"/>
              </a:rPr>
              <a:t>    SELECT </a:t>
            </a:r>
          </a:p>
          <a:p>
            <a:pPr defTabSz="792737"/>
            <a:r>
              <a:rPr lang="en-US" sz="2380">
                <a:solidFill>
                  <a:prstClr val="black"/>
                </a:solidFill>
                <a:latin typeface="Consolas" panose="020B0609020204030204" pitchFamily="49" charset="0"/>
                <a:cs typeface="Consolas" panose="020B0609020204030204" pitchFamily="49" charset="0"/>
              </a:rPr>
              <a:t>        Start,</a:t>
            </a:r>
          </a:p>
          <a:p>
            <a:pPr defTabSz="792737"/>
            <a:r>
              <a:rPr lang="en-US" sz="2380">
                <a:solidFill>
                  <a:prstClr val="black"/>
                </a:solidFill>
                <a:latin typeface="Consolas" panose="020B0609020204030204" pitchFamily="49" charset="0"/>
                <a:cs typeface="Consolas" panose="020B0609020204030204" pitchFamily="49" charset="0"/>
              </a:rPr>
              <a:t>        Region,</a:t>
            </a:r>
          </a:p>
          <a:p>
            <a:pPr defTabSz="792737"/>
            <a:r>
              <a:rPr lang="en-US" sz="2380">
                <a:solidFill>
                  <a:prstClr val="black"/>
                </a:solidFill>
                <a:latin typeface="Consolas" panose="020B0609020204030204" pitchFamily="49" charset="0"/>
                <a:cs typeface="Consolas" panose="020B0609020204030204" pitchFamily="49" charset="0"/>
              </a:rPr>
              <a:t>        Duration + 1.0 AS Duration2</a:t>
            </a:r>
          </a:p>
          <a:p>
            <a:pPr defTabSz="792737"/>
            <a:r>
              <a:rPr lang="en-US" sz="2380">
                <a:solidFill>
                  <a:prstClr val="black"/>
                </a:solidFill>
                <a:latin typeface="Consolas" panose="020B0609020204030204" pitchFamily="49" charset="0"/>
                <a:cs typeface="Consolas" panose="020B0609020204030204" pitchFamily="49" charset="0"/>
              </a:rPr>
              <a:t>    FROM @</a:t>
            </a:r>
            <a:r>
              <a:rPr lang="en-US" sz="2380" err="1">
                <a:solidFill>
                  <a:prstClr val="black"/>
                </a:solidFill>
                <a:latin typeface="Consolas" panose="020B0609020204030204" pitchFamily="49" charset="0"/>
                <a:cs typeface="Consolas" panose="020B0609020204030204" pitchFamily="49" charset="0"/>
              </a:rPr>
              <a:t>searchlog</a:t>
            </a:r>
            <a:r>
              <a:rPr lang="en-US" sz="238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4134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Filtering with WHERE</a:t>
            </a:r>
          </a:p>
        </p:txBody>
      </p:sp>
      <p:sp>
        <p:nvSpPr>
          <p:cNvPr id="23" name="Text Placeholder 2"/>
          <p:cNvSpPr txBox="1">
            <a:spLocks/>
          </p:cNvSpPr>
          <p:nvPr/>
        </p:nvSpPr>
        <p:spPr>
          <a:xfrm>
            <a:off x="195174" y="1537715"/>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380" dirty="0">
                <a:solidFill>
                  <a:prstClr val="black"/>
                </a:solidFill>
                <a:latin typeface="Consolas" panose="020B0609020204030204" pitchFamily="49" charset="0"/>
                <a:cs typeface="Consolas" panose="020B0609020204030204" pitchFamily="49" charset="0"/>
              </a:rPr>
              <a:t>@output = </a:t>
            </a:r>
          </a:p>
          <a:p>
            <a:pPr defTabSz="792737"/>
            <a:r>
              <a:rPr lang="en-US" sz="2380" dirty="0">
                <a:solidFill>
                  <a:prstClr val="black"/>
                </a:solidFill>
                <a:latin typeface="Consolas" panose="020B0609020204030204" pitchFamily="49" charset="0"/>
                <a:cs typeface="Consolas" panose="020B0609020204030204" pitchFamily="49" charset="0"/>
              </a:rPr>
              <a:t>    SELECT </a:t>
            </a:r>
          </a:p>
          <a:p>
            <a:pPr defTabSz="792737"/>
            <a:r>
              <a:rPr lang="en-US" sz="2380" dirty="0">
                <a:solidFill>
                  <a:prstClr val="black"/>
                </a:solidFill>
                <a:latin typeface="Consolas" panose="020B0609020204030204" pitchFamily="49" charset="0"/>
                <a:cs typeface="Consolas" panose="020B0609020204030204" pitchFamily="49" charset="0"/>
              </a:rPr>
              <a:t>        Start, </a:t>
            </a:r>
          </a:p>
          <a:p>
            <a:pPr defTabSz="792737"/>
            <a:r>
              <a:rPr lang="en-US" sz="2380" dirty="0">
                <a:solidFill>
                  <a:prstClr val="black"/>
                </a:solidFill>
                <a:latin typeface="Consolas" panose="020B0609020204030204" pitchFamily="49" charset="0"/>
                <a:cs typeface="Consolas" panose="020B0609020204030204" pitchFamily="49" charset="0"/>
              </a:rPr>
              <a:t>        Region, </a:t>
            </a:r>
          </a:p>
          <a:p>
            <a:pPr defTabSz="792737"/>
            <a:r>
              <a:rPr lang="en-US" sz="2380" dirty="0">
                <a:solidFill>
                  <a:prstClr val="black"/>
                </a:solidFill>
                <a:latin typeface="Consolas" panose="020B0609020204030204" pitchFamily="49" charset="0"/>
                <a:cs typeface="Consolas" panose="020B0609020204030204" pitchFamily="49" charset="0"/>
              </a:rPr>
              <a:t>        Duration</a:t>
            </a:r>
          </a:p>
          <a:p>
            <a:pPr defTabSz="792737"/>
            <a:r>
              <a:rPr lang="en-US" sz="2380" dirty="0">
                <a:solidFill>
                  <a:prstClr val="black"/>
                </a:solidFill>
                <a:latin typeface="Consolas" panose="020B0609020204030204" pitchFamily="49" charset="0"/>
                <a:cs typeface="Consolas" panose="020B0609020204030204" pitchFamily="49" charset="0"/>
              </a:rPr>
              <a:t>    FROM @</a:t>
            </a:r>
            <a:r>
              <a:rPr lang="en-US" sz="2380" dirty="0" err="1">
                <a:solidFill>
                  <a:prstClr val="black"/>
                </a:solidFill>
                <a:latin typeface="Consolas" panose="020B0609020204030204" pitchFamily="49" charset="0"/>
                <a:cs typeface="Consolas" panose="020B0609020204030204" pitchFamily="49" charset="0"/>
              </a:rPr>
              <a:t>searchlog</a:t>
            </a:r>
            <a:endParaRPr lang="en-US" sz="2380" dirty="0">
              <a:solidFill>
                <a:prstClr val="black"/>
              </a:solidFill>
              <a:latin typeface="Consolas" panose="020B0609020204030204" pitchFamily="49" charset="0"/>
              <a:cs typeface="Consolas" panose="020B0609020204030204" pitchFamily="49" charset="0"/>
            </a:endParaRPr>
          </a:p>
          <a:p>
            <a:pPr defTabSz="792737"/>
            <a:r>
              <a:rPr lang="en-US" sz="2380" dirty="0">
                <a:solidFill>
                  <a:prstClr val="black"/>
                </a:solidFill>
                <a:latin typeface="Consolas" panose="020B0609020204030204" pitchFamily="49" charset="0"/>
                <a:cs typeface="Consolas" panose="020B0609020204030204" pitchFamily="49" charset="0"/>
              </a:rPr>
              <a:t>    WHERE Region == "</a:t>
            </a:r>
            <a:r>
              <a:rPr lang="en-US" sz="2380" dirty="0" err="1">
                <a:solidFill>
                  <a:prstClr val="black"/>
                </a:solidFill>
                <a:latin typeface="Consolas" panose="020B0609020204030204" pitchFamily="49" charset="0"/>
                <a:cs typeface="Consolas" panose="020B0609020204030204" pitchFamily="49" charset="0"/>
              </a:rPr>
              <a:t>en-gb</a:t>
            </a:r>
            <a:r>
              <a:rPr lang="en-US" sz="2380"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6152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Refining </a:t>
            </a:r>
            <a:r>
              <a:rPr lang="en-US" sz="6731" dirty="0" err="1">
                <a:solidFill>
                  <a:schemeClr val="bg1"/>
                </a:solidFill>
              </a:rPr>
              <a:t>RowSets</a:t>
            </a:r>
            <a:endParaRPr lang="en-US" dirty="0">
              <a:solidFill>
                <a:schemeClr val="bg1"/>
              </a:solidFill>
            </a:endParaRPr>
          </a:p>
        </p:txBody>
      </p:sp>
    </p:spTree>
    <p:extLst>
      <p:ext uri="{BB962C8B-B14F-4D97-AF65-F5344CB8AC3E}">
        <p14:creationId xmlns:p14="http://schemas.microsoft.com/office/powerpoint/2010/main" val="98724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Refining</a:t>
            </a:r>
          </a:p>
        </p:txBody>
      </p:sp>
      <p:sp>
        <p:nvSpPr>
          <p:cNvPr id="23" name="Text Placeholder 2"/>
          <p:cNvSpPr txBox="1">
            <a:spLocks/>
          </p:cNvSpPr>
          <p:nvPr/>
        </p:nvSpPr>
        <p:spPr>
          <a:xfrm>
            <a:off x="195174" y="1537715"/>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380" b="1" dirty="0">
                <a:solidFill>
                  <a:srgbClr val="F44610"/>
                </a:solidFill>
                <a:latin typeface="Consolas" panose="020B0609020204030204" pitchFamily="49" charset="0"/>
                <a:cs typeface="Consolas" panose="020B0609020204030204" pitchFamily="49" charset="0"/>
              </a:rPr>
              <a:t>@output </a:t>
            </a:r>
            <a:r>
              <a:rPr lang="en-US" sz="2380" dirty="0">
                <a:solidFill>
                  <a:prstClr val="black"/>
                </a:solidFill>
                <a:latin typeface="Consolas" panose="020B0609020204030204" pitchFamily="49" charset="0"/>
                <a:cs typeface="Consolas" panose="020B0609020204030204" pitchFamily="49" charset="0"/>
              </a:rPr>
              <a:t>= </a:t>
            </a:r>
          </a:p>
          <a:p>
            <a:pPr defTabSz="792737"/>
            <a:r>
              <a:rPr lang="en-US" sz="2380" dirty="0">
                <a:solidFill>
                  <a:prstClr val="black"/>
                </a:solidFill>
                <a:latin typeface="Consolas" panose="020B0609020204030204" pitchFamily="49" charset="0"/>
                <a:cs typeface="Consolas" panose="020B0609020204030204" pitchFamily="49" charset="0"/>
              </a:rPr>
              <a:t>    SELECT </a:t>
            </a:r>
          </a:p>
          <a:p>
            <a:pPr defTabSz="792737"/>
            <a:r>
              <a:rPr lang="en-US" sz="2380" dirty="0">
                <a:solidFill>
                  <a:prstClr val="black"/>
                </a:solidFill>
                <a:latin typeface="Consolas" panose="020B0609020204030204" pitchFamily="49" charset="0"/>
                <a:cs typeface="Consolas" panose="020B0609020204030204" pitchFamily="49" charset="0"/>
              </a:rPr>
              <a:t>        Start, </a:t>
            </a:r>
          </a:p>
          <a:p>
            <a:pPr defTabSz="792737"/>
            <a:r>
              <a:rPr lang="en-US" sz="2380" dirty="0">
                <a:solidFill>
                  <a:prstClr val="black"/>
                </a:solidFill>
                <a:latin typeface="Consolas" panose="020B0609020204030204" pitchFamily="49" charset="0"/>
                <a:cs typeface="Consolas" panose="020B0609020204030204" pitchFamily="49" charset="0"/>
              </a:rPr>
              <a:t>        Region, </a:t>
            </a:r>
          </a:p>
          <a:p>
            <a:pPr defTabSz="792737"/>
            <a:r>
              <a:rPr lang="en-US" sz="2380" dirty="0">
                <a:solidFill>
                  <a:prstClr val="black"/>
                </a:solidFill>
                <a:latin typeface="Consolas" panose="020B0609020204030204" pitchFamily="49" charset="0"/>
                <a:cs typeface="Consolas" panose="020B0609020204030204" pitchFamily="49" charset="0"/>
              </a:rPr>
              <a:t>        Duration</a:t>
            </a:r>
          </a:p>
          <a:p>
            <a:pPr defTabSz="792737"/>
            <a:r>
              <a:rPr lang="en-US" sz="2380" dirty="0">
                <a:solidFill>
                  <a:prstClr val="black"/>
                </a:solidFill>
                <a:latin typeface="Consolas" panose="020B0609020204030204" pitchFamily="49" charset="0"/>
                <a:cs typeface="Consolas" panose="020B0609020204030204" pitchFamily="49" charset="0"/>
              </a:rPr>
              <a:t>    FROM @</a:t>
            </a:r>
            <a:r>
              <a:rPr lang="en-US" sz="2380" dirty="0" err="1">
                <a:solidFill>
                  <a:prstClr val="black"/>
                </a:solidFill>
                <a:latin typeface="Consolas" panose="020B0609020204030204" pitchFamily="49" charset="0"/>
                <a:cs typeface="Consolas" panose="020B0609020204030204" pitchFamily="49" charset="0"/>
              </a:rPr>
              <a:t>searchlog</a:t>
            </a:r>
            <a:r>
              <a:rPr lang="en-US" sz="2380" dirty="0">
                <a:solidFill>
                  <a:prstClr val="black"/>
                </a:solidFill>
                <a:latin typeface="Consolas" panose="020B0609020204030204" pitchFamily="49" charset="0"/>
                <a:cs typeface="Consolas" panose="020B0609020204030204" pitchFamily="49" charset="0"/>
              </a:rPr>
              <a:t>;</a:t>
            </a:r>
          </a:p>
          <a:p>
            <a:pPr defTabSz="792737"/>
            <a:endParaRPr lang="en-US" sz="2380" dirty="0">
              <a:solidFill>
                <a:prstClr val="black"/>
              </a:solidFill>
              <a:latin typeface="Consolas" panose="020B0609020204030204" pitchFamily="49" charset="0"/>
              <a:cs typeface="Consolas" panose="020B0609020204030204" pitchFamily="49" charset="0"/>
            </a:endParaRPr>
          </a:p>
          <a:p>
            <a:pPr defTabSz="792737"/>
            <a:r>
              <a:rPr lang="en-US" sz="2380" b="1" dirty="0">
                <a:solidFill>
                  <a:srgbClr val="F44610"/>
                </a:solidFill>
                <a:latin typeface="Consolas" panose="020B0609020204030204" pitchFamily="49" charset="0"/>
                <a:cs typeface="Consolas" panose="020B0609020204030204" pitchFamily="49" charset="0"/>
              </a:rPr>
              <a:t>@output </a:t>
            </a:r>
            <a:r>
              <a:rPr lang="en-US" sz="2380" dirty="0">
                <a:solidFill>
                  <a:prstClr val="black"/>
                </a:solidFill>
                <a:latin typeface="Consolas" panose="020B0609020204030204" pitchFamily="49" charset="0"/>
                <a:cs typeface="Consolas" panose="020B0609020204030204" pitchFamily="49" charset="0"/>
              </a:rPr>
              <a:t>= </a:t>
            </a:r>
          </a:p>
          <a:p>
            <a:pPr defTabSz="792737"/>
            <a:r>
              <a:rPr lang="en-US" sz="2380" dirty="0">
                <a:solidFill>
                  <a:prstClr val="black"/>
                </a:solidFill>
                <a:latin typeface="Consolas" panose="020B0609020204030204" pitchFamily="49" charset="0"/>
                <a:cs typeface="Consolas" panose="020B0609020204030204" pitchFamily="49" charset="0"/>
              </a:rPr>
              <a:t>    SELECT *</a:t>
            </a:r>
          </a:p>
          <a:p>
            <a:pPr defTabSz="792737"/>
            <a:r>
              <a:rPr lang="en-US" sz="2380" dirty="0">
                <a:solidFill>
                  <a:prstClr val="black"/>
                </a:solidFill>
                <a:latin typeface="Consolas" panose="020B0609020204030204" pitchFamily="49" charset="0"/>
                <a:cs typeface="Consolas" panose="020B0609020204030204" pitchFamily="49" charset="0"/>
              </a:rPr>
              <a:t>    FROM @output</a:t>
            </a:r>
          </a:p>
          <a:p>
            <a:pPr defTabSz="792737"/>
            <a:r>
              <a:rPr lang="en-US" sz="2380" dirty="0">
                <a:solidFill>
                  <a:prstClr val="black"/>
                </a:solidFill>
                <a:latin typeface="Consolas" panose="020B0609020204030204" pitchFamily="49" charset="0"/>
                <a:cs typeface="Consolas" panose="020B0609020204030204" pitchFamily="49" charset="0"/>
              </a:rPr>
              <a:t>    WHERE Region == "</a:t>
            </a:r>
            <a:r>
              <a:rPr lang="en-US" sz="2380" dirty="0" err="1">
                <a:solidFill>
                  <a:prstClr val="black"/>
                </a:solidFill>
                <a:latin typeface="Consolas" panose="020B0609020204030204" pitchFamily="49" charset="0"/>
                <a:cs typeface="Consolas" panose="020B0609020204030204" pitchFamily="49" charset="0"/>
              </a:rPr>
              <a:t>en-gb</a:t>
            </a:r>
            <a:r>
              <a:rPr lang="en-US" sz="2380"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26352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Logical operators</a:t>
            </a:r>
            <a:endParaRPr lang="en-US" dirty="0">
              <a:solidFill>
                <a:schemeClr val="bg1"/>
              </a:solidFill>
            </a:endParaRPr>
          </a:p>
        </p:txBody>
      </p:sp>
    </p:spTree>
    <p:extLst>
      <p:ext uri="{BB962C8B-B14F-4D97-AF65-F5344CB8AC3E}">
        <p14:creationId xmlns:p14="http://schemas.microsoft.com/office/powerpoint/2010/main" val="1335006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Logical operators</a:t>
            </a:r>
          </a:p>
        </p:txBody>
      </p:sp>
      <p:sp>
        <p:nvSpPr>
          <p:cNvPr id="23" name="Text Placeholder 2"/>
          <p:cNvSpPr txBox="1">
            <a:spLocks/>
          </p:cNvSpPr>
          <p:nvPr/>
        </p:nvSpPr>
        <p:spPr>
          <a:xfrm>
            <a:off x="195174" y="1537716"/>
            <a:ext cx="12046982" cy="269105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00" dirty="0">
                <a:solidFill>
                  <a:prstClr val="black"/>
                </a:solidFill>
                <a:latin typeface="Consolas" panose="020B0609020204030204" pitchFamily="49" charset="0"/>
                <a:cs typeface="Consolas" panose="020B0609020204030204" pitchFamily="49" charset="0"/>
              </a:rPr>
              <a:t>@output = </a:t>
            </a:r>
          </a:p>
          <a:p>
            <a:pPr defTabSz="792737"/>
            <a:r>
              <a:rPr lang="en-US" sz="2000" dirty="0">
                <a:solidFill>
                  <a:prstClr val="black"/>
                </a:solidFill>
                <a:latin typeface="Consolas" panose="020B0609020204030204" pitchFamily="49" charset="0"/>
                <a:cs typeface="Consolas" panose="020B0609020204030204" pitchFamily="49" charset="0"/>
              </a:rPr>
              <a:t>    SELECT Start, Region, Duration</a:t>
            </a:r>
          </a:p>
          <a:p>
            <a:pPr defTabSz="792737"/>
            <a:r>
              <a:rPr lang="en-US" sz="2000" dirty="0">
                <a:solidFill>
                  <a:prstClr val="black"/>
                </a:solidFill>
                <a:latin typeface="Consolas" panose="020B0609020204030204" pitchFamily="49" charset="0"/>
                <a:cs typeface="Consolas" panose="020B0609020204030204" pitchFamily="49" charset="0"/>
              </a:rPr>
              <a:t>    FROM @</a:t>
            </a:r>
            <a:r>
              <a:rPr lang="en-US" sz="2000" dirty="0" err="1">
                <a:solidFill>
                  <a:prstClr val="black"/>
                </a:solidFill>
                <a:latin typeface="Consolas" panose="020B0609020204030204" pitchFamily="49" charset="0"/>
                <a:cs typeface="Consolas" panose="020B0609020204030204" pitchFamily="49" charset="0"/>
              </a:rPr>
              <a:t>searchlog</a:t>
            </a:r>
            <a:r>
              <a:rPr lang="en-US" sz="2000" dirty="0">
                <a:solidFill>
                  <a:prstClr val="black"/>
                </a:solidFill>
                <a:latin typeface="Consolas" panose="020B0609020204030204" pitchFamily="49" charset="0"/>
                <a:cs typeface="Consolas" panose="020B0609020204030204" pitchFamily="49" charset="0"/>
              </a:rPr>
              <a:t>	</a:t>
            </a:r>
          </a:p>
          <a:p>
            <a:pPr defTabSz="792737"/>
            <a:r>
              <a:rPr lang="en-US" sz="2000" dirty="0">
                <a:solidFill>
                  <a:prstClr val="black"/>
                </a:solidFill>
                <a:latin typeface="Consolas" panose="020B0609020204030204" pitchFamily="49" charset="0"/>
                <a:cs typeface="Consolas" panose="020B0609020204030204" pitchFamily="49" charset="0"/>
              </a:rPr>
              <a:t>    WHERE (Duration &gt;= 60) </a:t>
            </a:r>
            <a:r>
              <a:rPr lang="en-US" sz="2000" dirty="0">
                <a:solidFill>
                  <a:srgbClr val="FF0000"/>
                </a:solidFill>
                <a:latin typeface="Consolas" panose="020B0609020204030204" pitchFamily="49" charset="0"/>
                <a:cs typeface="Consolas" panose="020B0609020204030204" pitchFamily="49" charset="0"/>
              </a:rPr>
              <a:t>OR NOT </a:t>
            </a:r>
            <a:r>
              <a:rPr lang="en-US" sz="2000" dirty="0">
                <a:solidFill>
                  <a:prstClr val="black"/>
                </a:solidFill>
                <a:latin typeface="Consolas" panose="020B0609020204030204" pitchFamily="49" charset="0"/>
                <a:cs typeface="Consolas" panose="020B0609020204030204" pitchFamily="49" charset="0"/>
              </a:rPr>
              <a:t>(Region == "</a:t>
            </a:r>
            <a:r>
              <a:rPr lang="en-US" sz="2000" dirty="0" err="1">
                <a:solidFill>
                  <a:prstClr val="black"/>
                </a:solidFill>
                <a:latin typeface="Consolas" panose="020B0609020204030204" pitchFamily="49" charset="0"/>
                <a:cs typeface="Consolas" panose="020B0609020204030204" pitchFamily="49" charset="0"/>
              </a:rPr>
              <a:t>en-gb</a:t>
            </a:r>
            <a:r>
              <a:rPr lang="en-US" sz="2000" dirty="0">
                <a:solidFill>
                  <a:prstClr val="black"/>
                </a:solidFill>
                <a:latin typeface="Consolas" panose="020B0609020204030204" pitchFamily="49" charset="0"/>
                <a:cs typeface="Consolas" panose="020B0609020204030204" pitchFamily="49" charset="0"/>
              </a:rPr>
              <a:t>");</a:t>
            </a:r>
          </a:p>
        </p:txBody>
      </p:sp>
      <p:sp>
        <p:nvSpPr>
          <p:cNvPr id="4" name="Text Placeholder 2"/>
          <p:cNvSpPr txBox="1">
            <a:spLocks/>
          </p:cNvSpPr>
          <p:nvPr/>
        </p:nvSpPr>
        <p:spPr>
          <a:xfrm>
            <a:off x="195174" y="4350788"/>
            <a:ext cx="12046982" cy="269105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00" dirty="0">
                <a:solidFill>
                  <a:prstClr val="black"/>
                </a:solidFill>
                <a:latin typeface="Consolas" panose="020B0609020204030204" pitchFamily="49" charset="0"/>
                <a:cs typeface="Consolas" panose="020B0609020204030204" pitchFamily="49" charset="0"/>
              </a:rPr>
              <a:t>// NOTE: &amp;&amp; and || perform short-circuiting</a:t>
            </a:r>
          </a:p>
          <a:p>
            <a:pPr defTabSz="792737"/>
            <a:endParaRPr lang="en-US" sz="2000" dirty="0">
              <a:solidFill>
                <a:prstClr val="black"/>
              </a:solidFill>
              <a:latin typeface="Consolas" panose="020B0609020204030204" pitchFamily="49" charset="0"/>
              <a:cs typeface="Consolas" panose="020B0609020204030204" pitchFamily="49" charset="0"/>
            </a:endParaRPr>
          </a:p>
          <a:p>
            <a:pPr defTabSz="792737"/>
            <a:r>
              <a:rPr lang="en-US" sz="2000" dirty="0">
                <a:solidFill>
                  <a:prstClr val="black"/>
                </a:solidFill>
                <a:latin typeface="Consolas" panose="020B0609020204030204" pitchFamily="49" charset="0"/>
                <a:cs typeface="Consolas" panose="020B0609020204030204" pitchFamily="49" charset="0"/>
              </a:rPr>
              <a:t>@output = </a:t>
            </a:r>
          </a:p>
          <a:p>
            <a:pPr defTabSz="792737"/>
            <a:r>
              <a:rPr lang="en-US" sz="2000" dirty="0">
                <a:solidFill>
                  <a:prstClr val="black"/>
                </a:solidFill>
                <a:latin typeface="Consolas" panose="020B0609020204030204" pitchFamily="49" charset="0"/>
                <a:cs typeface="Consolas" panose="020B0609020204030204" pitchFamily="49" charset="0"/>
              </a:rPr>
              <a:t>    SELECT Start, Region, Duration</a:t>
            </a:r>
          </a:p>
          <a:p>
            <a:pPr defTabSz="792737"/>
            <a:r>
              <a:rPr lang="en-US" sz="2000" dirty="0">
                <a:solidFill>
                  <a:prstClr val="black"/>
                </a:solidFill>
                <a:latin typeface="Consolas" panose="020B0609020204030204" pitchFamily="49" charset="0"/>
                <a:cs typeface="Consolas" panose="020B0609020204030204" pitchFamily="49" charset="0"/>
              </a:rPr>
              <a:t>    FROM @</a:t>
            </a:r>
            <a:r>
              <a:rPr lang="en-US" sz="2000" dirty="0" err="1">
                <a:solidFill>
                  <a:prstClr val="black"/>
                </a:solidFill>
                <a:latin typeface="Consolas" panose="020B0609020204030204" pitchFamily="49" charset="0"/>
                <a:cs typeface="Consolas" panose="020B0609020204030204" pitchFamily="49" charset="0"/>
              </a:rPr>
              <a:t>searchlog</a:t>
            </a:r>
            <a:r>
              <a:rPr lang="en-US" sz="2000" dirty="0">
                <a:solidFill>
                  <a:prstClr val="black"/>
                </a:solidFill>
                <a:latin typeface="Consolas" panose="020B0609020204030204" pitchFamily="49" charset="0"/>
                <a:cs typeface="Consolas" panose="020B0609020204030204" pitchFamily="49" charset="0"/>
              </a:rPr>
              <a:t>	</a:t>
            </a:r>
          </a:p>
          <a:p>
            <a:pPr defTabSz="792737"/>
            <a:r>
              <a:rPr lang="en-US" sz="2000" dirty="0">
                <a:solidFill>
                  <a:prstClr val="black"/>
                </a:solidFill>
                <a:latin typeface="Consolas" panose="020B0609020204030204" pitchFamily="49" charset="0"/>
                <a:cs typeface="Consolas" panose="020B0609020204030204" pitchFamily="49" charset="0"/>
              </a:rPr>
              <a:t>    WHERE (Duration &gt;= 60) </a:t>
            </a:r>
            <a:r>
              <a:rPr lang="en-US" sz="2000" dirty="0">
                <a:solidFill>
                  <a:srgbClr val="FF0000"/>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(Region == "</a:t>
            </a:r>
            <a:r>
              <a:rPr lang="en-US" sz="2000" dirty="0" err="1">
                <a:solidFill>
                  <a:prstClr val="black"/>
                </a:solidFill>
                <a:latin typeface="Consolas" panose="020B0609020204030204" pitchFamily="49" charset="0"/>
                <a:cs typeface="Consolas" panose="020B0609020204030204" pitchFamily="49" charset="0"/>
              </a:rPr>
              <a:t>en-gb</a:t>
            </a:r>
            <a:r>
              <a:rPr lang="en-US" sz="2000"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72708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Filtering on Dates</a:t>
            </a:r>
          </a:p>
        </p:txBody>
      </p:sp>
      <p:sp>
        <p:nvSpPr>
          <p:cNvPr id="23" name="Text Placeholder 2"/>
          <p:cNvSpPr txBox="1">
            <a:spLocks/>
          </p:cNvSpPr>
          <p:nvPr/>
        </p:nvSpPr>
        <p:spPr>
          <a:xfrm>
            <a:off x="195174" y="1537716"/>
            <a:ext cx="12046982" cy="269105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00" dirty="0">
                <a:solidFill>
                  <a:prstClr val="black"/>
                </a:solidFill>
                <a:latin typeface="Consolas" panose="020B0609020204030204" pitchFamily="49" charset="0"/>
                <a:cs typeface="Consolas" panose="020B0609020204030204" pitchFamily="49" charset="0"/>
              </a:rPr>
              <a:t>@output = </a:t>
            </a:r>
          </a:p>
          <a:p>
            <a:pPr defTabSz="792737"/>
            <a:r>
              <a:rPr lang="en-US" sz="2000" dirty="0">
                <a:solidFill>
                  <a:prstClr val="black"/>
                </a:solidFill>
                <a:latin typeface="Consolas" panose="020B0609020204030204" pitchFamily="49" charset="0"/>
                <a:cs typeface="Consolas" panose="020B0609020204030204" pitchFamily="49" charset="0"/>
              </a:rPr>
              <a:t>    SELECT Start, Region, Duration</a:t>
            </a:r>
          </a:p>
          <a:p>
            <a:pPr defTabSz="792737"/>
            <a:r>
              <a:rPr lang="en-US" sz="2000" dirty="0">
                <a:solidFill>
                  <a:prstClr val="black"/>
                </a:solidFill>
                <a:latin typeface="Consolas" panose="020B0609020204030204" pitchFamily="49" charset="0"/>
                <a:cs typeface="Consolas" panose="020B0609020204030204" pitchFamily="49" charset="0"/>
              </a:rPr>
              <a:t>    FROM @</a:t>
            </a:r>
            <a:r>
              <a:rPr lang="en-US" sz="2000" dirty="0" err="1">
                <a:solidFill>
                  <a:prstClr val="black"/>
                </a:solidFill>
                <a:latin typeface="Consolas" panose="020B0609020204030204" pitchFamily="49" charset="0"/>
                <a:cs typeface="Consolas" panose="020B0609020204030204" pitchFamily="49" charset="0"/>
              </a:rPr>
              <a:t>searchlog</a:t>
            </a:r>
            <a:endParaRPr lang="en-US" sz="2000" dirty="0">
              <a:solidFill>
                <a:prstClr val="black"/>
              </a:solidFill>
              <a:latin typeface="Consolas" panose="020B0609020204030204" pitchFamily="49" charset="0"/>
              <a:cs typeface="Consolas" panose="020B0609020204030204" pitchFamily="49" charset="0"/>
            </a:endParaRPr>
          </a:p>
          <a:p>
            <a:pPr defTabSz="792737"/>
            <a:r>
              <a:rPr lang="en-US" sz="2000" dirty="0">
                <a:solidFill>
                  <a:prstClr val="black"/>
                </a:solidFill>
                <a:latin typeface="Consolas" panose="020B0609020204030204" pitchFamily="49" charset="0"/>
                <a:cs typeface="Consolas" panose="020B0609020204030204" pitchFamily="49" charset="0"/>
              </a:rPr>
              <a:t>    WHERE  </a:t>
            </a:r>
          </a:p>
          <a:p>
            <a:pPr defTabSz="792737"/>
            <a:r>
              <a:rPr lang="en-US" sz="2000" dirty="0">
                <a:solidFill>
                  <a:prstClr val="black"/>
                </a:solidFill>
                <a:latin typeface="Consolas" panose="020B0609020204030204" pitchFamily="49" charset="0"/>
                <a:cs typeface="Consolas" panose="020B0609020204030204" pitchFamily="49" charset="0"/>
              </a:rPr>
              <a:t>        Start &gt;= </a:t>
            </a:r>
            <a:r>
              <a:rPr lang="en-US" sz="2000" dirty="0" err="1">
                <a:solidFill>
                  <a:prstClr val="black"/>
                </a:solidFill>
                <a:latin typeface="Consolas" panose="020B0609020204030204" pitchFamily="49" charset="0"/>
                <a:cs typeface="Consolas" panose="020B0609020204030204" pitchFamily="49" charset="0"/>
              </a:rPr>
              <a:t>DateTime.Parse</a:t>
            </a:r>
            <a:r>
              <a:rPr lang="en-US" sz="2000" dirty="0">
                <a:solidFill>
                  <a:prstClr val="black"/>
                </a:solidFill>
                <a:latin typeface="Consolas" panose="020B0609020204030204" pitchFamily="49" charset="0"/>
                <a:cs typeface="Consolas" panose="020B0609020204030204" pitchFamily="49" charset="0"/>
              </a:rPr>
              <a:t>("2012/02/16") </a:t>
            </a:r>
          </a:p>
          <a:p>
            <a:pPr defTabSz="792737"/>
            <a:r>
              <a:rPr lang="en-US" sz="2000" dirty="0">
                <a:solidFill>
                  <a:prstClr val="black"/>
                </a:solidFill>
                <a:latin typeface="Consolas" panose="020B0609020204030204" pitchFamily="49" charset="0"/>
                <a:cs typeface="Consolas" panose="020B0609020204030204" pitchFamily="49" charset="0"/>
              </a:rPr>
              <a:t>        AND Start &lt;= </a:t>
            </a:r>
            <a:r>
              <a:rPr lang="en-US" sz="2000" dirty="0" err="1">
                <a:solidFill>
                  <a:prstClr val="black"/>
                </a:solidFill>
                <a:latin typeface="Consolas" panose="020B0609020204030204" pitchFamily="49" charset="0"/>
                <a:cs typeface="Consolas" panose="020B0609020204030204" pitchFamily="49" charset="0"/>
              </a:rPr>
              <a:t>DateTime.Parse</a:t>
            </a:r>
            <a:r>
              <a:rPr lang="en-US" sz="2000" dirty="0">
                <a:solidFill>
                  <a:prstClr val="black"/>
                </a:solidFill>
                <a:latin typeface="Consolas" panose="020B0609020204030204" pitchFamily="49" charset="0"/>
                <a:cs typeface="Consolas" panose="020B0609020204030204" pitchFamily="49" charset="0"/>
              </a:rPr>
              <a:t>("2012/02/17");</a:t>
            </a:r>
          </a:p>
        </p:txBody>
      </p:sp>
    </p:spTree>
    <p:extLst>
      <p:ext uri="{BB962C8B-B14F-4D97-AF65-F5344CB8AC3E}">
        <p14:creationId xmlns:p14="http://schemas.microsoft.com/office/powerpoint/2010/main" val="3458280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Testing for Membership with IN</a:t>
            </a:r>
          </a:p>
        </p:txBody>
      </p:sp>
      <p:sp>
        <p:nvSpPr>
          <p:cNvPr id="23" name="Text Placeholder 2"/>
          <p:cNvSpPr txBox="1">
            <a:spLocks/>
          </p:cNvSpPr>
          <p:nvPr/>
        </p:nvSpPr>
        <p:spPr>
          <a:xfrm>
            <a:off x="195174" y="1537716"/>
            <a:ext cx="12046982" cy="269105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00" dirty="0" err="1">
                <a:solidFill>
                  <a:prstClr val="black"/>
                </a:solidFill>
                <a:latin typeface="Consolas" panose="020B0609020204030204" pitchFamily="49" charset="0"/>
                <a:cs typeface="Consolas" panose="020B0609020204030204" pitchFamily="49" charset="0"/>
              </a:rPr>
              <a:t>rs</a:t>
            </a:r>
            <a:r>
              <a:rPr lang="en-US" sz="2000" dirty="0">
                <a:solidFill>
                  <a:prstClr val="black"/>
                </a:solidFill>
                <a:latin typeface="Consolas" panose="020B0609020204030204" pitchFamily="49" charset="0"/>
                <a:cs typeface="Consolas" panose="020B0609020204030204" pitchFamily="49" charset="0"/>
              </a:rPr>
              <a:t> = </a:t>
            </a:r>
          </a:p>
          <a:p>
            <a:pPr defTabSz="792737"/>
            <a:r>
              <a:rPr lang="en-US" sz="2000" dirty="0">
                <a:solidFill>
                  <a:prstClr val="black"/>
                </a:solidFill>
                <a:latin typeface="Consolas" panose="020B0609020204030204" pitchFamily="49" charset="0"/>
                <a:cs typeface="Consolas" panose="020B0609020204030204" pitchFamily="49" charset="0"/>
              </a:rPr>
              <a:t>    SELECT </a:t>
            </a:r>
          </a:p>
          <a:p>
            <a:pPr defTabSz="792737"/>
            <a:r>
              <a:rPr lang="en-US" sz="2000" dirty="0">
                <a:solidFill>
                  <a:prstClr val="black"/>
                </a:solidFill>
                <a:latin typeface="Consolas" panose="020B0609020204030204" pitchFamily="49" charset="0"/>
                <a:cs typeface="Consolas" panose="020B0609020204030204" pitchFamily="49" charset="0"/>
              </a:rPr>
              <a:t>        </a:t>
            </a:r>
            <a:r>
              <a:rPr lang="en-US" sz="2000" dirty="0" err="1">
                <a:solidFill>
                  <a:prstClr val="black"/>
                </a:solidFill>
                <a:latin typeface="Consolas" panose="020B0609020204030204" pitchFamily="49" charset="0"/>
                <a:cs typeface="Consolas" panose="020B0609020204030204" pitchFamily="49" charset="0"/>
              </a:rPr>
              <a:t>FirstName</a:t>
            </a:r>
            <a:r>
              <a:rPr lang="en-US" sz="2000" dirty="0">
                <a:solidFill>
                  <a:prstClr val="black"/>
                </a:solidFill>
                <a:latin typeface="Consolas" panose="020B0609020204030204" pitchFamily="49" charset="0"/>
                <a:cs typeface="Consolas" panose="020B0609020204030204" pitchFamily="49" charset="0"/>
              </a:rPr>
              <a:t>, </a:t>
            </a:r>
          </a:p>
          <a:p>
            <a:pPr defTabSz="792737"/>
            <a:r>
              <a:rPr lang="en-US" sz="2000" dirty="0">
                <a:solidFill>
                  <a:prstClr val="black"/>
                </a:solidFill>
                <a:latin typeface="Consolas" panose="020B0609020204030204" pitchFamily="49" charset="0"/>
                <a:cs typeface="Consolas" panose="020B0609020204030204" pitchFamily="49" charset="0"/>
              </a:rPr>
              <a:t>        </a:t>
            </a:r>
            <a:r>
              <a:rPr lang="en-US" sz="2000" dirty="0" err="1">
                <a:solidFill>
                  <a:prstClr val="black"/>
                </a:solidFill>
                <a:latin typeface="Consolas" panose="020B0609020204030204" pitchFamily="49" charset="0"/>
                <a:cs typeface="Consolas" panose="020B0609020204030204" pitchFamily="49" charset="0"/>
              </a:rPr>
              <a:t>LastName</a:t>
            </a:r>
            <a:r>
              <a:rPr lang="en-US" sz="2000" dirty="0">
                <a:solidFill>
                  <a:prstClr val="black"/>
                </a:solidFill>
                <a:latin typeface="Consolas" panose="020B0609020204030204" pitchFamily="49" charset="0"/>
                <a:cs typeface="Consolas" panose="020B0609020204030204" pitchFamily="49" charset="0"/>
              </a:rPr>
              <a:t>, </a:t>
            </a:r>
          </a:p>
          <a:p>
            <a:pPr defTabSz="792737"/>
            <a:r>
              <a:rPr lang="en-US" sz="2000" dirty="0">
                <a:solidFill>
                  <a:prstClr val="black"/>
                </a:solidFill>
                <a:latin typeface="Consolas" panose="020B0609020204030204" pitchFamily="49" charset="0"/>
                <a:cs typeface="Consolas" panose="020B0609020204030204" pitchFamily="49" charset="0"/>
              </a:rPr>
              <a:t>        </a:t>
            </a:r>
            <a:r>
              <a:rPr lang="en-US" sz="2000" dirty="0" err="1">
                <a:solidFill>
                  <a:prstClr val="black"/>
                </a:solidFill>
                <a:latin typeface="Consolas" panose="020B0609020204030204" pitchFamily="49" charset="0"/>
                <a:cs typeface="Consolas" panose="020B0609020204030204" pitchFamily="49" charset="0"/>
              </a:rPr>
              <a:t>JobTitle</a:t>
            </a:r>
            <a:endParaRPr lang="en-US" sz="2000" dirty="0">
              <a:solidFill>
                <a:prstClr val="black"/>
              </a:solidFill>
              <a:latin typeface="Consolas" panose="020B0609020204030204" pitchFamily="49" charset="0"/>
              <a:cs typeface="Consolas" panose="020B0609020204030204" pitchFamily="49" charset="0"/>
            </a:endParaRPr>
          </a:p>
          <a:p>
            <a:pPr defTabSz="792737"/>
            <a:r>
              <a:rPr lang="en-US" sz="2000" dirty="0">
                <a:solidFill>
                  <a:prstClr val="black"/>
                </a:solidFill>
                <a:latin typeface="Consolas" panose="020B0609020204030204" pitchFamily="49" charset="0"/>
                <a:cs typeface="Consolas" panose="020B0609020204030204" pitchFamily="49" charset="0"/>
              </a:rPr>
              <a:t>    FROM People</a:t>
            </a:r>
          </a:p>
          <a:p>
            <a:pPr defTabSz="792737"/>
            <a:r>
              <a:rPr lang="en-US" sz="2000" dirty="0">
                <a:solidFill>
                  <a:prstClr val="black"/>
                </a:solidFill>
                <a:latin typeface="Consolas" panose="020B0609020204030204" pitchFamily="49" charset="0"/>
                <a:cs typeface="Consolas" panose="020B0609020204030204" pitchFamily="49" charset="0"/>
              </a:rPr>
              <a:t>    WHERE </a:t>
            </a:r>
          </a:p>
          <a:p>
            <a:pPr defTabSz="792737"/>
            <a:r>
              <a:rPr lang="en-US" sz="2000" dirty="0">
                <a:solidFill>
                  <a:prstClr val="black"/>
                </a:solidFill>
                <a:latin typeface="Consolas" panose="020B0609020204030204" pitchFamily="49" charset="0"/>
                <a:cs typeface="Consolas" panose="020B0609020204030204" pitchFamily="49" charset="0"/>
              </a:rPr>
              <a:t>        </a:t>
            </a:r>
            <a:r>
              <a:rPr lang="en-US" sz="2000" b="1" dirty="0" err="1">
                <a:solidFill>
                  <a:srgbClr val="F44610"/>
                </a:solidFill>
                <a:latin typeface="Consolas" panose="020B0609020204030204" pitchFamily="49" charset="0"/>
                <a:cs typeface="Consolas" panose="020B0609020204030204" pitchFamily="49" charset="0"/>
              </a:rPr>
              <a:t>JobTitle</a:t>
            </a:r>
            <a:r>
              <a:rPr lang="en-US" sz="2000" b="1" dirty="0">
                <a:solidFill>
                  <a:srgbClr val="F44610"/>
                </a:solidFill>
                <a:latin typeface="Consolas" panose="020B0609020204030204" pitchFamily="49" charset="0"/>
                <a:cs typeface="Consolas" panose="020B0609020204030204" pitchFamily="49" charset="0"/>
              </a:rPr>
              <a:t> IN ("Engineer", "Designer“, “Writer”)</a:t>
            </a:r>
            <a:r>
              <a:rPr lang="en-US" sz="2000"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2826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Numbering Rows</a:t>
            </a:r>
          </a:p>
        </p:txBody>
      </p:sp>
      <p:sp>
        <p:nvSpPr>
          <p:cNvPr id="23" name="Text Placeholder 2"/>
          <p:cNvSpPr txBox="1">
            <a:spLocks/>
          </p:cNvSpPr>
          <p:nvPr/>
        </p:nvSpPr>
        <p:spPr>
          <a:xfrm>
            <a:off x="195174" y="1537716"/>
            <a:ext cx="12046982" cy="269105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00" dirty="0">
                <a:solidFill>
                  <a:prstClr val="black"/>
                </a:solidFill>
                <a:latin typeface="Consolas" panose="020B0609020204030204" pitchFamily="49" charset="0"/>
                <a:cs typeface="Consolas" panose="020B0609020204030204" pitchFamily="49" charset="0"/>
              </a:rPr>
              <a:t>@rs1 =  </a:t>
            </a:r>
          </a:p>
          <a:p>
            <a:pPr defTabSz="792737"/>
            <a:r>
              <a:rPr lang="en-US" sz="2000" dirty="0">
                <a:solidFill>
                  <a:prstClr val="black"/>
                </a:solidFill>
                <a:latin typeface="Consolas" panose="020B0609020204030204" pitchFamily="49" charset="0"/>
                <a:cs typeface="Consolas" panose="020B0609020204030204" pitchFamily="49" charset="0"/>
              </a:rPr>
              <a:t>       SELECT </a:t>
            </a:r>
          </a:p>
          <a:p>
            <a:pPr defTabSz="792737"/>
            <a:r>
              <a:rPr lang="en-US" sz="2000" dirty="0">
                <a:solidFill>
                  <a:prstClr val="black"/>
                </a:solidFill>
                <a:latin typeface="Consolas" panose="020B0609020204030204" pitchFamily="49" charset="0"/>
                <a:cs typeface="Consolas" panose="020B0609020204030204" pitchFamily="49" charset="0"/>
              </a:rPr>
              <a:t>           </a:t>
            </a:r>
            <a:r>
              <a:rPr lang="en-US" sz="2000" b="1" dirty="0">
                <a:solidFill>
                  <a:srgbClr val="F44610"/>
                </a:solidFill>
                <a:latin typeface="Consolas" panose="020B0609020204030204" pitchFamily="49" charset="0"/>
                <a:cs typeface="Consolas" panose="020B0609020204030204" pitchFamily="49" charset="0"/>
              </a:rPr>
              <a:t>ROW_NUMBER() OVER ( ) AS </a:t>
            </a:r>
            <a:r>
              <a:rPr lang="en-US" sz="2000" b="1" dirty="0" err="1">
                <a:solidFill>
                  <a:srgbClr val="F44610"/>
                </a:solidFill>
                <a:latin typeface="Consolas" panose="020B0609020204030204" pitchFamily="49" charset="0"/>
                <a:cs typeface="Consolas" panose="020B0609020204030204" pitchFamily="49" charset="0"/>
              </a:rPr>
              <a:t>RowNumber</a:t>
            </a:r>
            <a:r>
              <a:rPr lang="en-US" sz="2000" dirty="0">
                <a:solidFill>
                  <a:prstClr val="black"/>
                </a:solidFill>
                <a:latin typeface="Consolas" panose="020B0609020204030204" pitchFamily="49" charset="0"/>
                <a:cs typeface="Consolas" panose="020B0609020204030204" pitchFamily="49" charset="0"/>
              </a:rPr>
              <a:t>, </a:t>
            </a:r>
          </a:p>
          <a:p>
            <a:pPr defTabSz="792737"/>
            <a:r>
              <a:rPr lang="en-US" sz="2000" dirty="0">
                <a:solidFill>
                  <a:prstClr val="black"/>
                </a:solidFill>
                <a:latin typeface="Consolas" panose="020B0609020204030204" pitchFamily="49" charset="0"/>
                <a:cs typeface="Consolas" panose="020B0609020204030204" pitchFamily="49" charset="0"/>
              </a:rPr>
              <a:t>           Start, </a:t>
            </a:r>
          </a:p>
          <a:p>
            <a:pPr defTabSz="792737"/>
            <a:r>
              <a:rPr lang="en-US" sz="2000" dirty="0">
                <a:solidFill>
                  <a:prstClr val="black"/>
                </a:solidFill>
                <a:latin typeface="Consolas" panose="020B0609020204030204" pitchFamily="49" charset="0"/>
                <a:cs typeface="Consolas" panose="020B0609020204030204" pitchFamily="49" charset="0"/>
              </a:rPr>
              <a:t>           Region </a:t>
            </a:r>
          </a:p>
          <a:p>
            <a:pPr defTabSz="792737"/>
            <a:r>
              <a:rPr lang="en-US" sz="2000" dirty="0">
                <a:solidFill>
                  <a:prstClr val="black"/>
                </a:solidFill>
                <a:latin typeface="Consolas" panose="020B0609020204030204" pitchFamily="49" charset="0"/>
                <a:cs typeface="Consolas" panose="020B0609020204030204" pitchFamily="49" charset="0"/>
              </a:rPr>
              <a:t>       FROM @</a:t>
            </a:r>
            <a:r>
              <a:rPr lang="en-US" sz="2000" dirty="0" err="1">
                <a:solidFill>
                  <a:prstClr val="black"/>
                </a:solidFill>
                <a:latin typeface="Consolas" panose="020B0609020204030204" pitchFamily="49" charset="0"/>
                <a:cs typeface="Consolas" panose="020B0609020204030204" pitchFamily="49" charset="0"/>
              </a:rPr>
              <a:t>searchlog</a:t>
            </a:r>
            <a:endParaRPr lang="en-US" sz="2000" dirty="0">
              <a:solidFill>
                <a:prstClr val="black"/>
              </a:solidFill>
              <a:latin typeface="Consolas" panose="020B0609020204030204" pitchFamily="49" charset="0"/>
              <a:cs typeface="Consolas" panose="020B0609020204030204" pitchFamily="49" charset="0"/>
            </a:endParaRPr>
          </a:p>
          <a:p>
            <a:pPr defTabSz="792737"/>
            <a:r>
              <a:rPr lang="en-US" sz="2000" dirty="0">
                <a:solidFill>
                  <a:prstClr val="black"/>
                </a:solidFill>
                <a:latin typeface="Consolas" panose="020B0609020204030204" pitchFamily="49" charset="0"/>
                <a:cs typeface="Consolas" panose="020B0609020204030204" pitchFamily="49" charset="0"/>
              </a:rPr>
              <a:t>       ORDER BY Start;</a:t>
            </a:r>
          </a:p>
        </p:txBody>
      </p:sp>
    </p:spTree>
    <p:extLst>
      <p:ext uri="{BB962C8B-B14F-4D97-AF65-F5344CB8AC3E}">
        <p14:creationId xmlns:p14="http://schemas.microsoft.com/office/powerpoint/2010/main" val="415493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89" dirty="0"/>
              <a:t>Fundamentals</a:t>
            </a:r>
          </a:p>
        </p:txBody>
      </p:sp>
      <p:sp>
        <p:nvSpPr>
          <p:cNvPr id="3" name="Rectangle 2"/>
          <p:cNvSpPr/>
          <p:nvPr/>
        </p:nvSpPr>
        <p:spPr>
          <a:xfrm>
            <a:off x="6460694" y="1647225"/>
            <a:ext cx="4579840" cy="3803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defTabSz="777149" eaLnBrk="1" fontAlgn="auto" latinLnBrk="0" hangingPunct="1">
              <a:lnSpc>
                <a:spcPct val="100000"/>
              </a:lnSpc>
              <a:spcBef>
                <a:spcPts val="0"/>
              </a:spcBef>
              <a:spcAft>
                <a:spcPts val="0"/>
              </a:spcAft>
              <a:buClrTx/>
              <a:buSzTx/>
              <a:tabLst/>
              <a:defRPr/>
            </a:pPr>
            <a:r>
              <a:rPr kumimoji="0" lang="en-US" sz="2400" b="0" i="0" u="none" strike="noStrike" kern="0" cap="none" spc="0" normalizeH="0" baseline="0" noProof="0" dirty="0">
                <a:ln>
                  <a:noFill/>
                </a:ln>
                <a:solidFill>
                  <a:schemeClr val="tx1"/>
                </a:solidFill>
                <a:effectLst/>
                <a:uLnTx/>
                <a:uFillTx/>
              </a:rPr>
              <a:t>Operate on </a:t>
            </a:r>
            <a:r>
              <a:rPr lang="en-US" sz="2400" b="1" kern="0" dirty="0">
                <a:solidFill>
                  <a:schemeClr val="tx1"/>
                </a:solidFill>
              </a:rPr>
              <a:t>U</a:t>
            </a:r>
            <a:r>
              <a:rPr kumimoji="0" lang="en-US" sz="2400" b="1" i="0" u="none" strike="noStrike" kern="0" cap="none" spc="0" normalizeH="0" baseline="0" noProof="0" dirty="0" err="1">
                <a:ln>
                  <a:noFill/>
                </a:ln>
                <a:solidFill>
                  <a:schemeClr val="tx1"/>
                </a:solidFill>
                <a:effectLst/>
                <a:uLnTx/>
                <a:uFillTx/>
              </a:rPr>
              <a:t>nstructured</a:t>
            </a:r>
            <a:r>
              <a:rPr kumimoji="0" lang="en-US" sz="2400" b="1" i="0" u="none" strike="noStrike" kern="0" cap="none" spc="0" normalizeH="0" baseline="0" noProof="0" dirty="0">
                <a:ln>
                  <a:noFill/>
                </a:ln>
                <a:solidFill>
                  <a:schemeClr val="tx1"/>
                </a:solidFill>
                <a:effectLst/>
                <a:uLnTx/>
                <a:uFillTx/>
              </a:rPr>
              <a:t> and Structured data</a:t>
            </a:r>
          </a:p>
          <a:p>
            <a:pPr marR="0" lvl="0" defTabSz="777149" eaLnBrk="1" fontAlgn="auto" latinLnBrk="0" hangingPunct="1">
              <a:lnSpc>
                <a:spcPct val="100000"/>
              </a:lnSpc>
              <a:spcBef>
                <a:spcPts val="0"/>
              </a:spcBef>
              <a:spcAft>
                <a:spcPts val="0"/>
              </a:spcAft>
              <a:buClrTx/>
              <a:buSzTx/>
              <a:tabLst/>
              <a:defRPr/>
            </a:pPr>
            <a:endParaRPr kumimoji="0" lang="en-US" sz="2400" b="0" i="0" u="none" strike="noStrike" kern="0" cap="none" spc="0" normalizeH="0" baseline="0" noProof="0" dirty="0">
              <a:ln>
                <a:noFill/>
              </a:ln>
              <a:solidFill>
                <a:schemeClr val="tx1"/>
              </a:solidFill>
              <a:effectLst/>
              <a:uLnTx/>
              <a:uFillTx/>
            </a:endParaRPr>
          </a:p>
          <a:p>
            <a:pPr marR="0" lvl="0" defTabSz="777149" eaLnBrk="1" fontAlgn="auto" latinLnBrk="0" hangingPunct="1">
              <a:lnSpc>
                <a:spcPct val="100000"/>
              </a:lnSpc>
              <a:spcBef>
                <a:spcPts val="0"/>
              </a:spcBef>
              <a:spcAft>
                <a:spcPts val="0"/>
              </a:spcAft>
              <a:buClrTx/>
              <a:buSzTx/>
              <a:tabLst/>
              <a:defRPr/>
            </a:pPr>
            <a:r>
              <a:rPr kumimoji="0" lang="en-US" sz="2400" b="1" i="0" u="none" strike="noStrike" kern="0" cap="none" spc="0" normalizeH="0" baseline="0" noProof="0" dirty="0">
                <a:ln>
                  <a:noFill/>
                </a:ln>
                <a:solidFill>
                  <a:schemeClr val="tx1"/>
                </a:solidFill>
                <a:effectLst/>
                <a:uLnTx/>
                <a:uFillTx/>
              </a:rPr>
              <a:t>U-SQL Catalog &amp; Databases </a:t>
            </a:r>
            <a:r>
              <a:rPr kumimoji="0" lang="en-US" sz="2400" b="0" i="0" u="none" strike="noStrike" kern="0" cap="none" spc="0" normalizeH="0" baseline="0" noProof="0" dirty="0">
                <a:ln>
                  <a:noFill/>
                </a:ln>
                <a:solidFill>
                  <a:schemeClr val="tx1"/>
                </a:solidFill>
                <a:effectLst/>
                <a:uLnTx/>
                <a:uFillTx/>
              </a:rPr>
              <a:t>for sharing code and storing schematized data partitioned for high throughput queries</a:t>
            </a:r>
          </a:p>
          <a:p>
            <a:pPr marR="0" lvl="0" defTabSz="777149" eaLnBrk="1" fontAlgn="auto" latinLnBrk="0" hangingPunct="1">
              <a:lnSpc>
                <a:spcPct val="100000"/>
              </a:lnSpc>
              <a:spcBef>
                <a:spcPts val="0"/>
              </a:spcBef>
              <a:spcAft>
                <a:spcPts val="0"/>
              </a:spcAft>
              <a:buClrTx/>
              <a:buSzTx/>
              <a:tabLst/>
              <a:defRPr/>
            </a:pPr>
            <a:endParaRPr lang="en-US" sz="2400" kern="0" dirty="0">
              <a:solidFill>
                <a:schemeClr val="tx1"/>
              </a:solidFill>
            </a:endParaRPr>
          </a:p>
          <a:p>
            <a:pPr defTabSz="777149">
              <a:defRPr/>
            </a:pPr>
            <a:r>
              <a:rPr lang="en-US" sz="2400" b="1" kern="0" dirty="0">
                <a:solidFill>
                  <a:schemeClr val="tx1"/>
                </a:solidFill>
              </a:rPr>
              <a:t>Reuse existing</a:t>
            </a:r>
            <a:r>
              <a:rPr lang="en-US" sz="2400" kern="0" dirty="0">
                <a:solidFill>
                  <a:schemeClr val="tx1"/>
                </a:solidFill>
              </a:rPr>
              <a:t>.NET assemblies</a:t>
            </a:r>
          </a:p>
          <a:p>
            <a:pPr marR="0" lvl="0" defTabSz="777149" eaLnBrk="1" fontAlgn="auto" latinLnBrk="0" hangingPunct="1">
              <a:lnSpc>
                <a:spcPct val="100000"/>
              </a:lnSpc>
              <a:spcBef>
                <a:spcPts val="0"/>
              </a:spcBef>
              <a:spcAft>
                <a:spcPts val="0"/>
              </a:spcAft>
              <a:buClrTx/>
              <a:buSzTx/>
              <a:tabLst/>
              <a:defRPr/>
            </a:pPr>
            <a:endParaRPr kumimoji="0" lang="en-US" sz="2400" b="0" i="0" u="none" strike="noStrike" kern="0" cap="none" spc="0" normalizeH="0" baseline="0" noProof="0" dirty="0">
              <a:ln>
                <a:noFill/>
              </a:ln>
              <a:solidFill>
                <a:schemeClr val="tx1"/>
              </a:solidFill>
              <a:effectLst/>
              <a:uLnTx/>
              <a:uFillTx/>
            </a:endParaRP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tx1"/>
              </a:solidFill>
              <a:effectLst/>
              <a:uLnTx/>
              <a:uFillTx/>
            </a:endParaRPr>
          </a:p>
        </p:txBody>
      </p:sp>
      <p:sp>
        <p:nvSpPr>
          <p:cNvPr id="5" name="Rectangle 4"/>
          <p:cNvSpPr/>
          <p:nvPr/>
        </p:nvSpPr>
        <p:spPr>
          <a:xfrm>
            <a:off x="796494" y="1647226"/>
            <a:ext cx="4579840" cy="3803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defTabSz="777149" eaLnBrk="1" fontAlgn="auto" latinLnBrk="0" hangingPunct="1">
              <a:lnSpc>
                <a:spcPct val="100000"/>
              </a:lnSpc>
              <a:spcBef>
                <a:spcPts val="0"/>
              </a:spcBef>
              <a:spcAft>
                <a:spcPts val="0"/>
              </a:spcAft>
              <a:buClrTx/>
              <a:buSzTx/>
              <a:tabLst/>
              <a:defRPr/>
            </a:pPr>
            <a:r>
              <a:rPr kumimoji="0" lang="en-US" sz="2400" b="1" i="0" u="none" strike="noStrike" kern="0" cap="none" spc="0" normalizeH="0" baseline="0" noProof="0" dirty="0">
                <a:ln>
                  <a:noFill/>
                </a:ln>
                <a:solidFill>
                  <a:schemeClr val="tx1"/>
                </a:solidFill>
                <a:effectLst/>
                <a:uLnTx/>
                <a:uFillTx/>
              </a:rPr>
              <a:t>Familiar SQL concepts</a:t>
            </a:r>
          </a:p>
          <a:p>
            <a:pPr marL="854945" marR="0" lvl="1" indent="-388574" defTabSz="77714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SELECT … FROM … WHERE</a:t>
            </a:r>
          </a:p>
          <a:p>
            <a:pPr marL="854945" marR="0" lvl="1" indent="-388574" defTabSz="77714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GROUP BY … HAVING</a:t>
            </a:r>
          </a:p>
          <a:p>
            <a:pPr marL="854945" marR="0" lvl="1" indent="-388574" defTabSz="77714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rPr>
              <a:t>OVER &amp; Window Functions</a:t>
            </a:r>
          </a:p>
          <a:p>
            <a:pPr marR="0" lvl="0" defTabSz="777149" eaLnBrk="1" fontAlgn="auto" latinLnBrk="0" hangingPunct="1">
              <a:lnSpc>
                <a:spcPct val="100000"/>
              </a:lnSpc>
              <a:spcBef>
                <a:spcPts val="0"/>
              </a:spcBef>
              <a:spcAft>
                <a:spcPts val="0"/>
              </a:spcAft>
              <a:buClrTx/>
              <a:buSzTx/>
              <a:tabLst/>
              <a:defRPr/>
            </a:pPr>
            <a:endParaRPr kumimoji="0" lang="en-US" sz="2400" b="0" i="0" u="none" strike="noStrike" kern="0" cap="none" spc="0" normalizeH="0" baseline="0" noProof="0" dirty="0">
              <a:ln>
                <a:noFill/>
              </a:ln>
              <a:solidFill>
                <a:schemeClr val="tx1"/>
              </a:solidFill>
              <a:effectLst/>
              <a:uLnTx/>
              <a:uFillTx/>
            </a:endParaRPr>
          </a:p>
          <a:p>
            <a:pPr marR="0" lvl="0" defTabSz="777149" eaLnBrk="1" fontAlgn="auto" latinLnBrk="0" hangingPunct="1">
              <a:lnSpc>
                <a:spcPct val="100000"/>
              </a:lnSpc>
              <a:spcBef>
                <a:spcPts val="0"/>
              </a:spcBef>
              <a:spcAft>
                <a:spcPts val="0"/>
              </a:spcAft>
              <a:buClrTx/>
              <a:buSzTx/>
              <a:tabLst/>
              <a:defRPr/>
            </a:pPr>
            <a:r>
              <a:rPr kumimoji="0" lang="en-US" sz="2400" b="1" i="0" u="none" strike="noStrike" kern="0" cap="none" spc="0" normalizeH="0" baseline="0" noProof="0" dirty="0">
                <a:ln>
                  <a:noFill/>
                </a:ln>
                <a:solidFill>
                  <a:schemeClr val="tx1"/>
                </a:solidFill>
                <a:effectLst/>
                <a:uLnTx/>
                <a:uFillTx/>
              </a:rPr>
              <a:t>U-SQL expressions </a:t>
            </a:r>
            <a:r>
              <a:rPr kumimoji="0" lang="en-US" sz="2400" b="0" i="0" u="none" strike="noStrike" kern="0" cap="none" spc="0" normalizeH="0" baseline="0" noProof="0" dirty="0">
                <a:ln>
                  <a:noFill/>
                </a:ln>
                <a:solidFill>
                  <a:schemeClr val="tx1"/>
                </a:solidFill>
                <a:effectLst/>
                <a:uLnTx/>
                <a:uFillTx/>
              </a:rPr>
              <a:t>are C# expressions</a:t>
            </a:r>
          </a:p>
          <a:p>
            <a:pPr marR="0" lvl="0" defTabSz="777149" eaLnBrk="1" fontAlgn="auto" latinLnBrk="0" hangingPunct="1">
              <a:lnSpc>
                <a:spcPct val="100000"/>
              </a:lnSpc>
              <a:spcBef>
                <a:spcPts val="0"/>
              </a:spcBef>
              <a:spcAft>
                <a:spcPts val="0"/>
              </a:spcAft>
              <a:buClrTx/>
              <a:buSzTx/>
              <a:tabLst/>
              <a:defRPr/>
            </a:pPr>
            <a:endParaRPr kumimoji="0" lang="en-US" sz="24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3610948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Numbering Rows</a:t>
            </a:r>
            <a:endParaRPr lang="en-US" dirty="0">
              <a:solidFill>
                <a:schemeClr val="bg1"/>
              </a:solidFill>
            </a:endParaRPr>
          </a:p>
        </p:txBody>
      </p:sp>
    </p:spTree>
    <p:extLst>
      <p:ext uri="{BB962C8B-B14F-4D97-AF65-F5344CB8AC3E}">
        <p14:creationId xmlns:p14="http://schemas.microsoft.com/office/powerpoint/2010/main" val="2100839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Numbering Rows</a:t>
            </a:r>
          </a:p>
        </p:txBody>
      </p:sp>
      <p:sp>
        <p:nvSpPr>
          <p:cNvPr id="23" name="Text Placeholder 2"/>
          <p:cNvSpPr txBox="1">
            <a:spLocks/>
          </p:cNvSpPr>
          <p:nvPr/>
        </p:nvSpPr>
        <p:spPr>
          <a:xfrm>
            <a:off x="195174" y="1537716"/>
            <a:ext cx="12046982" cy="269105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00">
                <a:solidFill>
                  <a:prstClr val="black"/>
                </a:solidFill>
                <a:latin typeface="Consolas" panose="020B0609020204030204" pitchFamily="49" charset="0"/>
                <a:cs typeface="Consolas" panose="020B0609020204030204" pitchFamily="49" charset="0"/>
              </a:rPr>
              <a:t>@rs1 =  </a:t>
            </a:r>
          </a:p>
          <a:p>
            <a:pPr defTabSz="792737"/>
            <a:r>
              <a:rPr lang="en-US" sz="2000">
                <a:solidFill>
                  <a:prstClr val="black"/>
                </a:solidFill>
                <a:latin typeface="Consolas" panose="020B0609020204030204" pitchFamily="49" charset="0"/>
                <a:cs typeface="Consolas" panose="020B0609020204030204" pitchFamily="49" charset="0"/>
              </a:rPr>
              <a:t>       SELECT </a:t>
            </a:r>
          </a:p>
          <a:p>
            <a:pPr defTabSz="792737"/>
            <a:r>
              <a:rPr lang="en-US" sz="2000">
                <a:solidFill>
                  <a:prstClr val="black"/>
                </a:solidFill>
                <a:latin typeface="Consolas" panose="020B0609020204030204" pitchFamily="49" charset="0"/>
                <a:cs typeface="Consolas" panose="020B0609020204030204" pitchFamily="49" charset="0"/>
              </a:rPr>
              <a:t>           ROW_NUMBER() OVER ( ) AS </a:t>
            </a:r>
            <a:r>
              <a:rPr lang="en-US" sz="2000" err="1">
                <a:solidFill>
                  <a:prstClr val="black"/>
                </a:solidFill>
                <a:latin typeface="Consolas" panose="020B0609020204030204" pitchFamily="49" charset="0"/>
                <a:cs typeface="Consolas" panose="020B0609020204030204" pitchFamily="49" charset="0"/>
              </a:rPr>
              <a:t>RowNumber</a:t>
            </a:r>
            <a:r>
              <a:rPr lang="en-US" sz="2000">
                <a:solidFill>
                  <a:prstClr val="black"/>
                </a:solidFill>
                <a:latin typeface="Consolas" panose="020B0609020204030204" pitchFamily="49" charset="0"/>
                <a:cs typeface="Consolas" panose="020B0609020204030204" pitchFamily="49" charset="0"/>
              </a:rPr>
              <a:t>, </a:t>
            </a:r>
          </a:p>
          <a:p>
            <a:pPr defTabSz="792737"/>
            <a:r>
              <a:rPr lang="en-US" sz="2000">
                <a:solidFill>
                  <a:prstClr val="black"/>
                </a:solidFill>
                <a:latin typeface="Consolas" panose="020B0609020204030204" pitchFamily="49" charset="0"/>
                <a:cs typeface="Consolas" panose="020B0609020204030204" pitchFamily="49" charset="0"/>
              </a:rPr>
              <a:t>           Start, </a:t>
            </a:r>
          </a:p>
          <a:p>
            <a:pPr defTabSz="792737"/>
            <a:r>
              <a:rPr lang="en-US" sz="2000">
                <a:solidFill>
                  <a:prstClr val="black"/>
                </a:solidFill>
                <a:latin typeface="Consolas" panose="020B0609020204030204" pitchFamily="49" charset="0"/>
                <a:cs typeface="Consolas" panose="020B0609020204030204" pitchFamily="49" charset="0"/>
              </a:rPr>
              <a:t>           Region </a:t>
            </a:r>
          </a:p>
          <a:p>
            <a:pPr defTabSz="792737"/>
            <a:r>
              <a:rPr lang="en-US" sz="2000">
                <a:solidFill>
                  <a:prstClr val="black"/>
                </a:solidFill>
                <a:latin typeface="Consolas" panose="020B0609020204030204" pitchFamily="49" charset="0"/>
                <a:cs typeface="Consolas" panose="020B0609020204030204" pitchFamily="49" charset="0"/>
              </a:rPr>
              <a:t>       FROM @</a:t>
            </a:r>
            <a:r>
              <a:rPr lang="en-US" sz="2000" err="1">
                <a:solidFill>
                  <a:prstClr val="black"/>
                </a:solidFill>
                <a:latin typeface="Consolas" panose="020B0609020204030204" pitchFamily="49" charset="0"/>
                <a:cs typeface="Consolas" panose="020B0609020204030204" pitchFamily="49" charset="0"/>
              </a:rPr>
              <a:t>searchlog</a:t>
            </a:r>
            <a:endParaRPr lang="en-US" sz="2000">
              <a:solidFill>
                <a:prstClr val="black"/>
              </a:solidFill>
              <a:latin typeface="Consolas" panose="020B0609020204030204" pitchFamily="49" charset="0"/>
              <a:cs typeface="Consolas" panose="020B0609020204030204" pitchFamily="49" charset="0"/>
            </a:endParaRPr>
          </a:p>
          <a:p>
            <a:pPr defTabSz="792737"/>
            <a:r>
              <a:rPr lang="en-US" sz="2000">
                <a:solidFill>
                  <a:prstClr val="black"/>
                </a:solidFill>
                <a:latin typeface="Consolas" panose="020B0609020204030204" pitchFamily="49" charset="0"/>
                <a:cs typeface="Consolas" panose="020B0609020204030204" pitchFamily="49" charset="0"/>
              </a:rPr>
              <a:t>       ORDER BY Start;</a:t>
            </a:r>
          </a:p>
        </p:txBody>
      </p:sp>
    </p:spTree>
    <p:extLst>
      <p:ext uri="{BB962C8B-B14F-4D97-AF65-F5344CB8AC3E}">
        <p14:creationId xmlns:p14="http://schemas.microsoft.com/office/powerpoint/2010/main" val="1058049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C# Expressions</a:t>
            </a:r>
            <a:endParaRPr lang="en-US">
              <a:solidFill>
                <a:schemeClr val="bg1"/>
              </a:solidFill>
            </a:endParaRPr>
          </a:p>
        </p:txBody>
      </p:sp>
    </p:spTree>
    <p:extLst>
      <p:ext uri="{BB962C8B-B14F-4D97-AF65-F5344CB8AC3E}">
        <p14:creationId xmlns:p14="http://schemas.microsoft.com/office/powerpoint/2010/main" val="2962040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Methods on Types</a:t>
            </a:r>
          </a:p>
        </p:txBody>
      </p:sp>
      <p:sp>
        <p:nvSpPr>
          <p:cNvPr id="23" name="Text Placeholder 2"/>
          <p:cNvSpPr txBox="1">
            <a:spLocks/>
          </p:cNvSpPr>
          <p:nvPr/>
        </p:nvSpPr>
        <p:spPr>
          <a:xfrm>
            <a:off x="195174" y="1537716"/>
            <a:ext cx="12046982" cy="177666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00">
                <a:solidFill>
                  <a:prstClr val="black"/>
                </a:solidFill>
                <a:latin typeface="Consolas" panose="020B0609020204030204" pitchFamily="49" charset="0"/>
                <a:cs typeface="Consolas" panose="020B0609020204030204" pitchFamily="49" charset="0"/>
              </a:rPr>
              <a:t>@output = </a:t>
            </a:r>
          </a:p>
          <a:p>
            <a:pPr defTabSz="792737"/>
            <a:r>
              <a:rPr lang="en-US" sz="2000">
                <a:solidFill>
                  <a:prstClr val="black"/>
                </a:solidFill>
                <a:latin typeface="Consolas" panose="020B0609020204030204" pitchFamily="49" charset="0"/>
                <a:cs typeface="Consolas" panose="020B0609020204030204" pitchFamily="49" charset="0"/>
              </a:rPr>
              <a:t>    SELECT </a:t>
            </a:r>
          </a:p>
          <a:p>
            <a:pPr defTabSz="792737"/>
            <a:r>
              <a:rPr lang="en-US" sz="2000">
                <a:solidFill>
                  <a:prstClr val="black"/>
                </a:solidFill>
                <a:latin typeface="Consolas" panose="020B0609020204030204" pitchFamily="49" charset="0"/>
                <a:cs typeface="Consolas" panose="020B0609020204030204" pitchFamily="49" charset="0"/>
              </a:rPr>
              <a:t>        </a:t>
            </a:r>
            <a:r>
              <a:rPr lang="en-US" sz="2000" err="1">
                <a:solidFill>
                  <a:prstClr val="black"/>
                </a:solidFill>
                <a:latin typeface="Consolas" panose="020B0609020204030204" pitchFamily="49" charset="0"/>
                <a:cs typeface="Consolas" panose="020B0609020204030204" pitchFamily="49" charset="0"/>
              </a:rPr>
              <a:t>Region.ToUpper</a:t>
            </a:r>
            <a:r>
              <a:rPr lang="en-US" sz="2000">
                <a:solidFill>
                  <a:prstClr val="black"/>
                </a:solidFill>
                <a:latin typeface="Consolas" panose="020B0609020204030204" pitchFamily="49" charset="0"/>
                <a:cs typeface="Consolas" panose="020B0609020204030204" pitchFamily="49" charset="0"/>
              </a:rPr>
              <a:t>() AS </a:t>
            </a:r>
            <a:r>
              <a:rPr lang="en-US" sz="2000" err="1">
                <a:solidFill>
                  <a:prstClr val="black"/>
                </a:solidFill>
                <a:latin typeface="Consolas" panose="020B0609020204030204" pitchFamily="49" charset="0"/>
                <a:cs typeface="Consolas" panose="020B0609020204030204" pitchFamily="49" charset="0"/>
              </a:rPr>
              <a:t>NewRegion</a:t>
            </a:r>
            <a:endParaRPr lang="en-US" sz="2000">
              <a:solidFill>
                <a:prstClr val="black"/>
              </a:solidFill>
              <a:latin typeface="Consolas" panose="020B0609020204030204" pitchFamily="49" charset="0"/>
              <a:cs typeface="Consolas" panose="020B0609020204030204" pitchFamily="49" charset="0"/>
            </a:endParaRPr>
          </a:p>
          <a:p>
            <a:pPr defTabSz="792737"/>
            <a:r>
              <a:rPr lang="en-US" sz="2000">
                <a:solidFill>
                  <a:prstClr val="black"/>
                </a:solidFill>
                <a:latin typeface="Consolas" panose="020B0609020204030204" pitchFamily="49" charset="0"/>
                <a:cs typeface="Consolas" panose="020B0609020204030204" pitchFamily="49" charset="0"/>
              </a:rPr>
              <a:t>    FROM @</a:t>
            </a:r>
            <a:r>
              <a:rPr lang="en-US" sz="2000" err="1">
                <a:solidFill>
                  <a:prstClr val="black"/>
                </a:solidFill>
                <a:latin typeface="Consolas" panose="020B0609020204030204" pitchFamily="49" charset="0"/>
                <a:cs typeface="Consolas" panose="020B0609020204030204" pitchFamily="49" charset="0"/>
              </a:rPr>
              <a:t>searchlog</a:t>
            </a:r>
            <a:r>
              <a:rPr lang="en-US" sz="2000">
                <a:solidFill>
                  <a:prstClr val="black"/>
                </a:solidFill>
                <a:latin typeface="Consolas" panose="020B0609020204030204" pitchFamily="49" charset="0"/>
                <a:cs typeface="Consolas" panose="020B0609020204030204" pitchFamily="49" charset="0"/>
              </a:rPr>
              <a:t>;</a:t>
            </a:r>
          </a:p>
        </p:txBody>
      </p:sp>
      <p:sp>
        <p:nvSpPr>
          <p:cNvPr id="4" name="Text Placeholder 2"/>
          <p:cNvSpPr txBox="1">
            <a:spLocks/>
          </p:cNvSpPr>
          <p:nvPr/>
        </p:nvSpPr>
        <p:spPr>
          <a:xfrm>
            <a:off x="235822" y="4228773"/>
            <a:ext cx="12046982" cy="2468853"/>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t>@output= </a:t>
            </a:r>
          </a:p>
          <a:p>
            <a:r>
              <a:rPr lang="en-US"/>
              <a:t>    SELECT </a:t>
            </a:r>
          </a:p>
          <a:p>
            <a:r>
              <a:rPr lang="en-US"/>
              <a:t>        Start, </a:t>
            </a:r>
          </a:p>
          <a:p>
            <a:r>
              <a:rPr lang="en-US"/>
              <a:t>        Region, </a:t>
            </a:r>
          </a:p>
          <a:p>
            <a:r>
              <a:rPr lang="en-US"/>
              <a:t>        </a:t>
            </a:r>
            <a:r>
              <a:rPr lang="en-US" err="1"/>
              <a:t>Start.DayOfYear</a:t>
            </a:r>
            <a:r>
              <a:rPr lang="en-US"/>
              <a:t> AS </a:t>
            </a:r>
            <a:r>
              <a:rPr lang="en-US" err="1"/>
              <a:t>StartDayOfYear</a:t>
            </a:r>
            <a:endParaRPr lang="en-US"/>
          </a:p>
          <a:p>
            <a:r>
              <a:rPr lang="en-US"/>
              <a:t>    FROM @</a:t>
            </a:r>
            <a:r>
              <a:rPr lang="en-US" err="1"/>
              <a:t>searchlog</a:t>
            </a:r>
            <a:r>
              <a:rPr lang="en-US"/>
              <a:t>; </a:t>
            </a:r>
          </a:p>
        </p:txBody>
      </p:sp>
    </p:spTree>
    <p:extLst>
      <p:ext uri="{BB962C8B-B14F-4D97-AF65-F5344CB8AC3E}">
        <p14:creationId xmlns:p14="http://schemas.microsoft.com/office/powerpoint/2010/main" val="104477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Casting Types</a:t>
            </a:r>
          </a:p>
        </p:txBody>
      </p:sp>
      <p:sp>
        <p:nvSpPr>
          <p:cNvPr id="23" name="Text Placeholder 2"/>
          <p:cNvSpPr txBox="1">
            <a:spLocks/>
          </p:cNvSpPr>
          <p:nvPr/>
        </p:nvSpPr>
        <p:spPr>
          <a:xfrm>
            <a:off x="195174" y="1537716"/>
            <a:ext cx="12046982" cy="269105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00">
                <a:solidFill>
                  <a:prstClr val="black"/>
                </a:solidFill>
                <a:latin typeface="Consolas" panose="020B0609020204030204" pitchFamily="49" charset="0"/>
                <a:cs typeface="Consolas" panose="020B0609020204030204" pitchFamily="49" charset="0"/>
              </a:rPr>
              <a:t>@output= </a:t>
            </a:r>
          </a:p>
          <a:p>
            <a:pPr defTabSz="792737"/>
            <a:r>
              <a:rPr lang="en-US" sz="2000">
                <a:solidFill>
                  <a:prstClr val="black"/>
                </a:solidFill>
                <a:latin typeface="Consolas" panose="020B0609020204030204" pitchFamily="49" charset="0"/>
                <a:cs typeface="Consolas" panose="020B0609020204030204" pitchFamily="49" charset="0"/>
              </a:rPr>
              <a:t>    SELECT </a:t>
            </a:r>
          </a:p>
          <a:p>
            <a:pPr defTabSz="792737"/>
            <a:r>
              <a:rPr lang="en-US" sz="2000">
                <a:solidFill>
                  <a:prstClr val="black"/>
                </a:solidFill>
                <a:latin typeface="Consolas" panose="020B0609020204030204" pitchFamily="49" charset="0"/>
                <a:cs typeface="Consolas" panose="020B0609020204030204" pitchFamily="49" charset="0"/>
              </a:rPr>
              <a:t>        Start, </a:t>
            </a:r>
          </a:p>
          <a:p>
            <a:pPr defTabSz="792737"/>
            <a:r>
              <a:rPr lang="en-US" sz="2000">
                <a:solidFill>
                  <a:prstClr val="black"/>
                </a:solidFill>
                <a:latin typeface="Consolas" panose="020B0609020204030204" pitchFamily="49" charset="0"/>
                <a:cs typeface="Consolas" panose="020B0609020204030204" pitchFamily="49" charset="0"/>
              </a:rPr>
              <a:t>        Region, </a:t>
            </a:r>
          </a:p>
          <a:p>
            <a:pPr defTabSz="792737"/>
            <a:r>
              <a:rPr lang="en-US" sz="2000">
                <a:solidFill>
                  <a:prstClr val="black"/>
                </a:solidFill>
                <a:latin typeface="Consolas" panose="020B0609020204030204" pitchFamily="49" charset="0"/>
                <a:cs typeface="Consolas" panose="020B0609020204030204" pitchFamily="49" charset="0"/>
              </a:rPr>
              <a:t>         ((double) Duration) AS </a:t>
            </a:r>
            <a:r>
              <a:rPr lang="en-US" sz="2000" err="1">
                <a:solidFill>
                  <a:prstClr val="black"/>
                </a:solidFill>
                <a:latin typeface="Consolas" panose="020B0609020204030204" pitchFamily="49" charset="0"/>
                <a:cs typeface="Consolas" panose="020B0609020204030204" pitchFamily="49" charset="0"/>
              </a:rPr>
              <a:t>DurationDouble</a:t>
            </a:r>
            <a:endParaRPr lang="en-US" sz="2000">
              <a:solidFill>
                <a:prstClr val="black"/>
              </a:solidFill>
              <a:latin typeface="Consolas" panose="020B0609020204030204" pitchFamily="49" charset="0"/>
              <a:cs typeface="Consolas" panose="020B0609020204030204" pitchFamily="49" charset="0"/>
            </a:endParaRPr>
          </a:p>
          <a:p>
            <a:pPr defTabSz="792737"/>
            <a:r>
              <a:rPr lang="en-US" sz="2000">
                <a:solidFill>
                  <a:prstClr val="black"/>
                </a:solidFill>
                <a:latin typeface="Consolas" panose="020B0609020204030204" pitchFamily="49" charset="0"/>
                <a:cs typeface="Consolas" panose="020B0609020204030204" pitchFamily="49" charset="0"/>
              </a:rPr>
              <a:t>    FROM @</a:t>
            </a:r>
            <a:r>
              <a:rPr lang="en-US" sz="2000" err="1">
                <a:solidFill>
                  <a:prstClr val="black"/>
                </a:solidFill>
                <a:latin typeface="Consolas" panose="020B0609020204030204" pitchFamily="49" charset="0"/>
                <a:cs typeface="Consolas" panose="020B0609020204030204" pitchFamily="49" charset="0"/>
              </a:rPr>
              <a:t>searchlog</a:t>
            </a:r>
            <a:r>
              <a:rPr lang="en-US" sz="200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33393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WHERE with Calculated Columns</a:t>
            </a:r>
            <a:endParaRPr lang="en-US" dirty="0">
              <a:solidFill>
                <a:schemeClr val="bg1"/>
              </a:solidFill>
            </a:endParaRPr>
          </a:p>
        </p:txBody>
      </p:sp>
    </p:spTree>
    <p:extLst>
      <p:ext uri="{BB962C8B-B14F-4D97-AF65-F5344CB8AC3E}">
        <p14:creationId xmlns:p14="http://schemas.microsoft.com/office/powerpoint/2010/main" val="2195014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Filtering on Calculated Columns</a:t>
            </a:r>
          </a:p>
        </p:txBody>
      </p:sp>
      <p:sp>
        <p:nvSpPr>
          <p:cNvPr id="23" name="Text Placeholder 2"/>
          <p:cNvSpPr txBox="1">
            <a:spLocks/>
          </p:cNvSpPr>
          <p:nvPr/>
        </p:nvSpPr>
        <p:spPr>
          <a:xfrm>
            <a:off x="195174" y="1537715"/>
            <a:ext cx="12046982" cy="4652069"/>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 INCORRECT SYNTAX</a:t>
            </a:r>
          </a:p>
          <a:p>
            <a:r>
              <a:rPr lang="en-US" dirty="0"/>
              <a:t>@output = </a:t>
            </a:r>
          </a:p>
          <a:p>
            <a:r>
              <a:rPr lang="en-US" dirty="0"/>
              <a:t>    SELECT Start, Region, Duration/60.0 AS </a:t>
            </a:r>
            <a:r>
              <a:rPr lang="en-US" dirty="0" err="1"/>
              <a:t>DurationInMinutes</a:t>
            </a:r>
            <a:endParaRPr lang="en-US" dirty="0"/>
          </a:p>
          <a:p>
            <a:r>
              <a:rPr lang="en-US" dirty="0"/>
              <a:t>    FROM @</a:t>
            </a:r>
            <a:r>
              <a:rPr lang="en-US" dirty="0" err="1"/>
              <a:t>searchlog</a:t>
            </a:r>
            <a:endParaRPr lang="en-US" dirty="0"/>
          </a:p>
          <a:p>
            <a:r>
              <a:rPr lang="en-US" b="1" dirty="0">
                <a:solidFill>
                  <a:srgbClr val="F44610"/>
                </a:solidFill>
              </a:rPr>
              <a:t>    WHERE </a:t>
            </a:r>
            <a:r>
              <a:rPr lang="en-US" b="1" dirty="0" err="1">
                <a:solidFill>
                  <a:srgbClr val="F44610"/>
                </a:solidFill>
              </a:rPr>
              <a:t>DurationInMinutes</a:t>
            </a:r>
            <a:r>
              <a:rPr lang="en-US" b="1" dirty="0">
                <a:solidFill>
                  <a:srgbClr val="F44610"/>
                </a:solidFill>
              </a:rPr>
              <a:t> &gt;= 20;</a:t>
            </a:r>
          </a:p>
          <a:p>
            <a:endParaRPr lang="en-US" dirty="0"/>
          </a:p>
          <a:p>
            <a:r>
              <a:rPr lang="en-US" dirty="0"/>
              <a:t>// INCORRECT SYNTAX</a:t>
            </a:r>
          </a:p>
          <a:p>
            <a:r>
              <a:rPr lang="en-US" dirty="0"/>
              <a:t>output = </a:t>
            </a:r>
          </a:p>
          <a:p>
            <a:r>
              <a:rPr lang="en-US" dirty="0"/>
              <a:t>    SELECT Start, Region, Duration/60.0 AS </a:t>
            </a:r>
            <a:r>
              <a:rPr lang="en-US" dirty="0" err="1"/>
              <a:t>DurationInMinutes</a:t>
            </a:r>
            <a:endParaRPr lang="en-US" dirty="0"/>
          </a:p>
          <a:p>
            <a:r>
              <a:rPr lang="en-US" dirty="0"/>
              <a:t>    FROM @</a:t>
            </a:r>
            <a:r>
              <a:rPr lang="en-US" dirty="0" err="1"/>
              <a:t>searchlog</a:t>
            </a:r>
            <a:endParaRPr lang="en-US" dirty="0"/>
          </a:p>
          <a:p>
            <a:r>
              <a:rPr lang="en-US" dirty="0"/>
              <a:t>    </a:t>
            </a:r>
            <a:r>
              <a:rPr lang="en-US" b="1" dirty="0">
                <a:solidFill>
                  <a:srgbClr val="F44610"/>
                </a:solidFill>
              </a:rPr>
              <a:t>HAVING </a:t>
            </a:r>
            <a:r>
              <a:rPr lang="en-US" b="1" dirty="0" err="1">
                <a:solidFill>
                  <a:srgbClr val="F44610"/>
                </a:solidFill>
              </a:rPr>
              <a:t>DurationInMinutes</a:t>
            </a:r>
            <a:r>
              <a:rPr lang="en-US" b="1" dirty="0">
                <a:solidFill>
                  <a:srgbClr val="F44610"/>
                </a:solidFill>
              </a:rPr>
              <a:t> &gt;= 20;</a:t>
            </a:r>
          </a:p>
          <a:p>
            <a:endParaRPr lang="en-US" dirty="0"/>
          </a:p>
        </p:txBody>
      </p:sp>
    </p:spTree>
    <p:extLst>
      <p:ext uri="{BB962C8B-B14F-4D97-AF65-F5344CB8AC3E}">
        <p14:creationId xmlns:p14="http://schemas.microsoft.com/office/powerpoint/2010/main" val="231564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Filtering on Calculated Columns</a:t>
            </a:r>
          </a:p>
        </p:txBody>
      </p:sp>
      <p:sp>
        <p:nvSpPr>
          <p:cNvPr id="4" name="Text Placeholder 2"/>
          <p:cNvSpPr txBox="1">
            <a:spLocks/>
          </p:cNvSpPr>
          <p:nvPr/>
        </p:nvSpPr>
        <p:spPr>
          <a:xfrm>
            <a:off x="457580" y="1577042"/>
            <a:ext cx="5943535" cy="470317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1400" dirty="0"/>
              <a:t>// OPTION 1</a:t>
            </a:r>
          </a:p>
          <a:p>
            <a:endParaRPr lang="en-US" sz="1400" dirty="0"/>
          </a:p>
          <a:p>
            <a:r>
              <a:rPr lang="en-US" sz="1400" dirty="0"/>
              <a:t>@output = </a:t>
            </a:r>
          </a:p>
          <a:p>
            <a:r>
              <a:rPr lang="en-US" sz="1400" dirty="0"/>
              <a:t>    SELECT Start, </a:t>
            </a:r>
          </a:p>
          <a:p>
            <a:r>
              <a:rPr lang="en-US" sz="1400" dirty="0"/>
              <a:t>           Region, </a:t>
            </a:r>
          </a:p>
          <a:p>
            <a:r>
              <a:rPr lang="en-US" sz="1400" dirty="0"/>
              <a:t>           </a:t>
            </a:r>
            <a:r>
              <a:rPr lang="en-US" sz="1400" b="1" dirty="0">
                <a:solidFill>
                  <a:srgbClr val="F44610"/>
                </a:solidFill>
              </a:rPr>
              <a:t>Duration/60.0 AS </a:t>
            </a:r>
            <a:r>
              <a:rPr lang="en-US" sz="1400" b="1" dirty="0" err="1">
                <a:solidFill>
                  <a:srgbClr val="F44610"/>
                </a:solidFill>
              </a:rPr>
              <a:t>DurationInMinutes</a:t>
            </a:r>
            <a:endParaRPr lang="en-US" sz="1400" b="1" dirty="0">
              <a:solidFill>
                <a:srgbClr val="F44610"/>
              </a:solidFill>
            </a:endParaRPr>
          </a:p>
          <a:p>
            <a:r>
              <a:rPr lang="en-US" sz="1400" dirty="0"/>
              <a:t>    FROM @</a:t>
            </a:r>
            <a:r>
              <a:rPr lang="en-US" sz="1400" dirty="0" err="1"/>
              <a:t>searchlog</a:t>
            </a:r>
            <a:endParaRPr lang="en-US" sz="1400" dirty="0"/>
          </a:p>
          <a:p>
            <a:r>
              <a:rPr lang="en-US" sz="1400" dirty="0"/>
              <a:t>    WHERE </a:t>
            </a:r>
            <a:r>
              <a:rPr lang="en-US" sz="1400" b="1" dirty="0">
                <a:solidFill>
                  <a:srgbClr val="F44610"/>
                </a:solidFill>
              </a:rPr>
              <a:t>Duration/60.0</a:t>
            </a:r>
            <a:r>
              <a:rPr lang="en-US" sz="1400" dirty="0"/>
              <a:t> &gt;= 20;</a:t>
            </a:r>
          </a:p>
        </p:txBody>
      </p:sp>
      <p:sp>
        <p:nvSpPr>
          <p:cNvPr id="5" name="Text Placeholder 2"/>
          <p:cNvSpPr txBox="1">
            <a:spLocks/>
          </p:cNvSpPr>
          <p:nvPr/>
        </p:nvSpPr>
        <p:spPr>
          <a:xfrm>
            <a:off x="6517672" y="1577041"/>
            <a:ext cx="5943535" cy="470317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1400" dirty="0"/>
              <a:t>// OPTION 2</a:t>
            </a:r>
          </a:p>
          <a:p>
            <a:endParaRPr lang="en-US" sz="1400" dirty="0"/>
          </a:p>
          <a:p>
            <a:r>
              <a:rPr lang="en-US" sz="1400" dirty="0"/>
              <a:t>@output = </a:t>
            </a:r>
          </a:p>
          <a:p>
            <a:r>
              <a:rPr lang="en-US" sz="1400" dirty="0"/>
              <a:t>    SELECT Start, </a:t>
            </a:r>
          </a:p>
          <a:p>
            <a:r>
              <a:rPr lang="en-US" sz="1400" dirty="0"/>
              <a:t>           Region, </a:t>
            </a:r>
          </a:p>
          <a:p>
            <a:r>
              <a:rPr lang="en-US" sz="1400" dirty="0"/>
              <a:t>           </a:t>
            </a:r>
            <a:r>
              <a:rPr lang="en-US" sz="1400" b="1" dirty="0">
                <a:solidFill>
                  <a:srgbClr val="F44610"/>
                </a:solidFill>
              </a:rPr>
              <a:t>Duration/60.0 AS </a:t>
            </a:r>
            <a:r>
              <a:rPr lang="en-US" sz="1400" b="1" dirty="0" err="1">
                <a:solidFill>
                  <a:srgbClr val="F44610"/>
                </a:solidFill>
              </a:rPr>
              <a:t>DurationInMinutes</a:t>
            </a:r>
            <a:endParaRPr lang="en-US" sz="1400" b="1" dirty="0">
              <a:solidFill>
                <a:srgbClr val="F44610"/>
              </a:solidFill>
            </a:endParaRPr>
          </a:p>
          <a:p>
            <a:r>
              <a:rPr lang="en-US" sz="1400" dirty="0"/>
              <a:t>    FROM @</a:t>
            </a:r>
            <a:r>
              <a:rPr lang="en-US" sz="1400" dirty="0" err="1"/>
              <a:t>searchlog</a:t>
            </a:r>
            <a:r>
              <a:rPr lang="en-US" sz="1400" dirty="0"/>
              <a:t>;</a:t>
            </a:r>
          </a:p>
          <a:p>
            <a:r>
              <a:rPr lang="en-US" sz="1400" dirty="0"/>
              <a:t> </a:t>
            </a:r>
          </a:p>
          <a:p>
            <a:r>
              <a:rPr lang="en-US" sz="1400" dirty="0"/>
              <a:t>@output = </a:t>
            </a:r>
          </a:p>
          <a:p>
            <a:r>
              <a:rPr lang="en-US" sz="1400" dirty="0"/>
              <a:t>    SELECT *</a:t>
            </a:r>
          </a:p>
          <a:p>
            <a:r>
              <a:rPr lang="en-US" sz="1400" dirty="0"/>
              <a:t>    FROM @output</a:t>
            </a:r>
          </a:p>
          <a:p>
            <a:r>
              <a:rPr lang="en-US" sz="1400" dirty="0"/>
              <a:t>    WHERE </a:t>
            </a:r>
            <a:r>
              <a:rPr lang="en-US" sz="1400" b="1" dirty="0" err="1">
                <a:solidFill>
                  <a:srgbClr val="F44610"/>
                </a:solidFill>
              </a:rPr>
              <a:t>DurationInMinutes</a:t>
            </a:r>
            <a:r>
              <a:rPr lang="en-US" sz="1400" dirty="0"/>
              <a:t> &gt;= 20;</a:t>
            </a:r>
          </a:p>
        </p:txBody>
      </p:sp>
    </p:spTree>
    <p:extLst>
      <p:ext uri="{BB962C8B-B14F-4D97-AF65-F5344CB8AC3E}">
        <p14:creationId xmlns:p14="http://schemas.microsoft.com/office/powerpoint/2010/main" val="775430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Parameters</a:t>
            </a:r>
            <a:endParaRPr lang="en-US">
              <a:solidFill>
                <a:schemeClr val="bg1"/>
              </a:solidFill>
            </a:endParaRPr>
          </a:p>
        </p:txBody>
      </p:sp>
    </p:spTree>
    <p:extLst>
      <p:ext uri="{BB962C8B-B14F-4D97-AF65-F5344CB8AC3E}">
        <p14:creationId xmlns:p14="http://schemas.microsoft.com/office/powerpoint/2010/main" val="2459697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Text</a:t>
            </a:r>
          </a:p>
        </p:txBody>
      </p:sp>
      <p:sp>
        <p:nvSpPr>
          <p:cNvPr id="4" name="Text Placeholder 2"/>
          <p:cNvSpPr txBox="1">
            <a:spLocks/>
          </p:cNvSpPr>
          <p:nvPr/>
        </p:nvSpPr>
        <p:spPr>
          <a:xfrm>
            <a:off x="457580" y="1577042"/>
            <a:ext cx="5943535" cy="1645903"/>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t>DECLARE @text1 string = "Hello World";</a:t>
            </a:r>
          </a:p>
          <a:p>
            <a:r>
              <a:rPr lang="en-US"/>
              <a:t>DECLARE @text2 string = @"Hello World";</a:t>
            </a:r>
          </a:p>
          <a:p>
            <a:r>
              <a:rPr lang="en-US"/>
              <a:t>DECLARE @text3 char = 'a';</a:t>
            </a:r>
          </a:p>
        </p:txBody>
      </p:sp>
      <p:sp>
        <p:nvSpPr>
          <p:cNvPr id="6" name="Text Placeholder 2"/>
          <p:cNvSpPr txBox="1">
            <a:spLocks/>
          </p:cNvSpPr>
          <p:nvPr/>
        </p:nvSpPr>
        <p:spPr>
          <a:xfrm>
            <a:off x="457579" y="3782743"/>
            <a:ext cx="9601096" cy="1360421"/>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t>DECLARE @text4 string = "BEGIN" + @text1 + "END";</a:t>
            </a:r>
          </a:p>
          <a:p>
            <a:r>
              <a:rPr lang="en-US"/>
              <a:t>DECLARE @text5 string = </a:t>
            </a:r>
            <a:r>
              <a:rPr lang="en-US" err="1"/>
              <a:t>string.Format</a:t>
            </a:r>
            <a:r>
              <a:rPr lang="en-US"/>
              <a:t>("BEGIN{0}END", @text1);</a:t>
            </a:r>
          </a:p>
        </p:txBody>
      </p:sp>
    </p:spTree>
    <p:extLst>
      <p:ext uri="{BB962C8B-B14F-4D97-AF65-F5344CB8AC3E}">
        <p14:creationId xmlns:p14="http://schemas.microsoft.com/office/powerpoint/2010/main" val="337502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89" dirty="0"/>
              <a:t>Extensibility</a:t>
            </a:r>
          </a:p>
        </p:txBody>
      </p:sp>
      <p:sp>
        <p:nvSpPr>
          <p:cNvPr id="6" name="Rectangle 5"/>
          <p:cNvSpPr/>
          <p:nvPr/>
        </p:nvSpPr>
        <p:spPr>
          <a:xfrm>
            <a:off x="3186185" y="1930858"/>
            <a:ext cx="6214363" cy="4456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defTabSz="777149" eaLnBrk="1" fontAlgn="auto" latinLnBrk="0" hangingPunct="1">
              <a:lnSpc>
                <a:spcPct val="100000"/>
              </a:lnSpc>
              <a:spcBef>
                <a:spcPts val="0"/>
              </a:spcBef>
              <a:spcAft>
                <a:spcPts val="0"/>
              </a:spcAft>
              <a:buClrTx/>
              <a:buSzTx/>
              <a:tabLst/>
              <a:defRPr/>
            </a:pPr>
            <a:r>
              <a:rPr kumimoji="0" lang="en-US" sz="2800" b="0" i="0" u="none" strike="noStrike" kern="0" cap="none" spc="0" normalizeH="0" baseline="0" noProof="0" dirty="0">
                <a:ln>
                  <a:noFill/>
                </a:ln>
                <a:solidFill>
                  <a:schemeClr val="tx1"/>
                </a:solidFill>
                <a:effectLst/>
                <a:uLnTx/>
                <a:uFillTx/>
              </a:rPr>
              <a:t>Use .NET code to define custom</a:t>
            </a:r>
          </a:p>
          <a:p>
            <a:pPr marL="854945" marR="0" lvl="1" indent="-388574" defTabSz="77714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chemeClr val="tx1"/>
                </a:solidFill>
                <a:effectLst/>
                <a:uLnTx/>
                <a:uFillTx/>
              </a:rPr>
              <a:t>Types</a:t>
            </a:r>
          </a:p>
          <a:p>
            <a:pPr marL="854945" marR="0" lvl="1" indent="-388574" defTabSz="77714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chemeClr val="tx1"/>
                </a:solidFill>
                <a:effectLst/>
                <a:uLnTx/>
                <a:uFillTx/>
              </a:rPr>
              <a:t>Functions</a:t>
            </a:r>
          </a:p>
          <a:p>
            <a:pPr marL="854945" marR="0" lvl="1" indent="-388574" defTabSz="77714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chemeClr val="tx1"/>
                </a:solidFill>
                <a:effectLst/>
                <a:uLnTx/>
                <a:uFillTx/>
              </a:rPr>
              <a:t>Operators</a:t>
            </a:r>
          </a:p>
          <a:p>
            <a:pPr marL="1321316" lvl="2" indent="-388574" defTabSz="777149">
              <a:buFont typeface="Arial" panose="020B0604020202020204" pitchFamily="34" charset="0"/>
              <a:buChar char="•"/>
              <a:defRPr/>
            </a:pPr>
            <a:r>
              <a:rPr lang="en-US" sz="2800" kern="0" dirty="0">
                <a:solidFill>
                  <a:schemeClr val="tx1"/>
                </a:solidFill>
              </a:rPr>
              <a:t>Combiners (Joins)</a:t>
            </a:r>
          </a:p>
          <a:p>
            <a:pPr marL="1321316" lvl="2" indent="-388574" defTabSz="777149">
              <a:buFont typeface="Arial" panose="020B0604020202020204" pitchFamily="34" charset="0"/>
              <a:buChar char="•"/>
              <a:defRPr/>
            </a:pPr>
            <a:r>
              <a:rPr lang="en-US" sz="2800" kern="0" dirty="0">
                <a:solidFill>
                  <a:schemeClr val="tx1"/>
                </a:solidFill>
              </a:rPr>
              <a:t>Reducers &amp; Aggregates</a:t>
            </a:r>
          </a:p>
          <a:p>
            <a:pPr marL="1321316" lvl="2" indent="-388574" defTabSz="777149">
              <a:buFont typeface="Arial" panose="020B0604020202020204" pitchFamily="34" charset="0"/>
              <a:buChar char="•"/>
              <a:defRPr/>
            </a:pPr>
            <a:r>
              <a:rPr lang="en-US" sz="2800" kern="0" dirty="0">
                <a:solidFill>
                  <a:schemeClr val="tx1"/>
                </a:solidFill>
              </a:rPr>
              <a:t>Extractors</a:t>
            </a:r>
          </a:p>
          <a:p>
            <a:pPr marL="1321316" lvl="2" indent="-388574" defTabSz="777149">
              <a:buFont typeface="Arial" panose="020B0604020202020204" pitchFamily="34" charset="0"/>
              <a:buChar char="•"/>
              <a:defRPr/>
            </a:pPr>
            <a:r>
              <a:rPr kumimoji="0" lang="en-US" sz="2800" b="0" i="0" u="none" strike="noStrike" kern="0" cap="none" spc="0" normalizeH="0" baseline="0" noProof="0" dirty="0">
                <a:ln>
                  <a:noFill/>
                </a:ln>
                <a:solidFill>
                  <a:schemeClr val="tx1"/>
                </a:solidFill>
                <a:effectLst/>
                <a:uLnTx/>
                <a:uFillTx/>
              </a:rPr>
              <a:t>Outputters</a:t>
            </a: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2821321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Numeric</a:t>
            </a:r>
          </a:p>
        </p:txBody>
      </p:sp>
      <p:sp>
        <p:nvSpPr>
          <p:cNvPr id="4" name="Text Placeholder 2"/>
          <p:cNvSpPr txBox="1">
            <a:spLocks/>
          </p:cNvSpPr>
          <p:nvPr/>
        </p:nvSpPr>
        <p:spPr>
          <a:xfrm>
            <a:off x="457580" y="1577042"/>
            <a:ext cx="5943535" cy="2468854"/>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t>DECLARE @numeric1 </a:t>
            </a:r>
            <a:r>
              <a:rPr lang="en-US" err="1"/>
              <a:t>sbyte</a:t>
            </a:r>
            <a:r>
              <a:rPr lang="en-US"/>
              <a:t> = 0;</a:t>
            </a:r>
          </a:p>
          <a:p>
            <a:r>
              <a:rPr lang="en-US"/>
              <a:t>DECLARE @numeric2 short = 1;</a:t>
            </a:r>
          </a:p>
          <a:p>
            <a:r>
              <a:rPr lang="en-US"/>
              <a:t>DECLARE @numeric3 </a:t>
            </a:r>
            <a:r>
              <a:rPr lang="en-US" err="1"/>
              <a:t>int</a:t>
            </a:r>
            <a:r>
              <a:rPr lang="en-US"/>
              <a:t> = 2;</a:t>
            </a:r>
          </a:p>
          <a:p>
            <a:r>
              <a:rPr lang="en-US"/>
              <a:t>DECLARE @numeric4 long = 3L;</a:t>
            </a:r>
          </a:p>
          <a:p>
            <a:r>
              <a:rPr lang="en-US"/>
              <a:t>DECLARE @numeric5 float = 4.0f;</a:t>
            </a:r>
          </a:p>
          <a:p>
            <a:r>
              <a:rPr lang="en-US"/>
              <a:t>DECLARE @numeric6 double = 5.0;</a:t>
            </a:r>
          </a:p>
        </p:txBody>
      </p:sp>
      <p:sp>
        <p:nvSpPr>
          <p:cNvPr id="5" name="Text Placeholder 2"/>
          <p:cNvSpPr txBox="1">
            <a:spLocks/>
          </p:cNvSpPr>
          <p:nvPr/>
        </p:nvSpPr>
        <p:spPr>
          <a:xfrm>
            <a:off x="457579" y="4160566"/>
            <a:ext cx="5943535" cy="2468854"/>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t>DECLARE @unumeric1 byte = 0;</a:t>
            </a:r>
          </a:p>
          <a:p>
            <a:r>
              <a:rPr lang="en-US"/>
              <a:t>DECLARE @unumeric2 </a:t>
            </a:r>
            <a:r>
              <a:rPr lang="en-US" err="1"/>
              <a:t>ushort</a:t>
            </a:r>
            <a:r>
              <a:rPr lang="en-US"/>
              <a:t> = 1;</a:t>
            </a:r>
          </a:p>
          <a:p>
            <a:r>
              <a:rPr lang="en-US"/>
              <a:t>DECLARE @unumeric3 </a:t>
            </a:r>
            <a:r>
              <a:rPr lang="en-US" err="1"/>
              <a:t>uint</a:t>
            </a:r>
            <a:r>
              <a:rPr lang="en-US"/>
              <a:t> = 2;</a:t>
            </a:r>
          </a:p>
          <a:p>
            <a:r>
              <a:rPr lang="en-US"/>
              <a:t>DECLARE @unumeric4 </a:t>
            </a:r>
            <a:r>
              <a:rPr lang="en-US" err="1"/>
              <a:t>ulong</a:t>
            </a:r>
            <a:r>
              <a:rPr lang="en-US"/>
              <a:t> = 3L;</a:t>
            </a:r>
          </a:p>
        </p:txBody>
      </p:sp>
    </p:spTree>
    <p:extLst>
      <p:ext uri="{BB962C8B-B14F-4D97-AF65-F5344CB8AC3E}">
        <p14:creationId xmlns:p14="http://schemas.microsoft.com/office/powerpoint/2010/main" val="1257885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err="1">
                <a:solidFill>
                  <a:schemeClr val="tx1">
                    <a:lumMod val="65000"/>
                    <a:lumOff val="35000"/>
                  </a:schemeClr>
                </a:solidFill>
              </a:rPr>
              <a:t>Datetime</a:t>
            </a:r>
            <a:endParaRPr lang="en-GB">
              <a:solidFill>
                <a:schemeClr val="tx1">
                  <a:lumMod val="65000"/>
                  <a:lumOff val="35000"/>
                </a:schemeClr>
              </a:solidFill>
            </a:endParaRPr>
          </a:p>
        </p:txBody>
      </p:sp>
      <p:sp>
        <p:nvSpPr>
          <p:cNvPr id="4" name="Text Placeholder 2"/>
          <p:cNvSpPr txBox="1">
            <a:spLocks/>
          </p:cNvSpPr>
          <p:nvPr/>
        </p:nvSpPr>
        <p:spPr>
          <a:xfrm>
            <a:off x="457580" y="1577042"/>
            <a:ext cx="12161387" cy="2468854"/>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DECLARE @d1 </a:t>
            </a:r>
            <a:r>
              <a:rPr lang="en-US" dirty="0" err="1"/>
              <a:t>DateTime</a:t>
            </a:r>
            <a:r>
              <a:rPr lang="en-US" dirty="0"/>
              <a:t> = </a:t>
            </a:r>
            <a:r>
              <a:rPr lang="en-US" dirty="0" err="1"/>
              <a:t>System.DateTime.Parse</a:t>
            </a:r>
            <a:r>
              <a:rPr lang="en-US" dirty="0"/>
              <a:t>("1979/03/31");</a:t>
            </a:r>
          </a:p>
          <a:p>
            <a:r>
              <a:rPr lang="en-US" dirty="0"/>
              <a:t>DECLARE @d2 </a:t>
            </a:r>
            <a:r>
              <a:rPr lang="en-US" dirty="0" err="1"/>
              <a:t>DateTime</a:t>
            </a:r>
            <a:r>
              <a:rPr lang="en-US" dirty="0"/>
              <a:t> = </a:t>
            </a:r>
            <a:r>
              <a:rPr lang="en-US" dirty="0" err="1"/>
              <a:t>DateTime.Now</a:t>
            </a:r>
            <a:r>
              <a:rPr lang="en-US" dirty="0"/>
              <a:t>;</a:t>
            </a:r>
          </a:p>
        </p:txBody>
      </p:sp>
    </p:spTree>
    <p:extLst>
      <p:ext uri="{BB962C8B-B14F-4D97-AF65-F5344CB8AC3E}">
        <p14:creationId xmlns:p14="http://schemas.microsoft.com/office/powerpoint/2010/main" val="1798108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Other</a:t>
            </a:r>
          </a:p>
        </p:txBody>
      </p:sp>
      <p:sp>
        <p:nvSpPr>
          <p:cNvPr id="4" name="Text Placeholder 2"/>
          <p:cNvSpPr txBox="1">
            <a:spLocks/>
          </p:cNvSpPr>
          <p:nvPr/>
        </p:nvSpPr>
        <p:spPr>
          <a:xfrm>
            <a:off x="457580" y="1577042"/>
            <a:ext cx="12161387" cy="2468854"/>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t>DECLARE @misc1 bool = true;</a:t>
            </a:r>
          </a:p>
          <a:p>
            <a:r>
              <a:rPr lang="en-US"/>
              <a:t>DECLARE @misc2 </a:t>
            </a:r>
            <a:r>
              <a:rPr lang="en-US" err="1"/>
              <a:t>Guid</a:t>
            </a:r>
            <a:r>
              <a:rPr lang="en-US"/>
              <a:t> = </a:t>
            </a:r>
            <a:r>
              <a:rPr lang="en-US" err="1"/>
              <a:t>System.Guid.Parse</a:t>
            </a:r>
            <a:r>
              <a:rPr lang="en-US"/>
              <a:t>("BEF7A4E8-F583-4804-9711-7E608215EBA6");</a:t>
            </a:r>
          </a:p>
          <a:p>
            <a:r>
              <a:rPr lang="en-US"/>
              <a:t>DECLARE @misc4 byte [] = new byte[] { 0, 1, 2, 3, 4};</a:t>
            </a:r>
          </a:p>
        </p:txBody>
      </p:sp>
    </p:spTree>
    <p:extLst>
      <p:ext uri="{BB962C8B-B14F-4D97-AF65-F5344CB8AC3E}">
        <p14:creationId xmlns:p14="http://schemas.microsoft.com/office/powerpoint/2010/main" val="370432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Notes</a:t>
            </a:r>
          </a:p>
        </p:txBody>
      </p:sp>
      <p:sp>
        <p:nvSpPr>
          <p:cNvPr id="4" name="Text Placeholder 2"/>
          <p:cNvSpPr txBox="1">
            <a:spLocks/>
          </p:cNvSpPr>
          <p:nvPr/>
        </p:nvSpPr>
        <p:spPr>
          <a:xfrm>
            <a:off x="457580" y="1577042"/>
            <a:ext cx="12161387" cy="2468854"/>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 User-defined code is not supported</a:t>
            </a:r>
          </a:p>
          <a:p>
            <a:endParaRPr lang="en-US" dirty="0"/>
          </a:p>
          <a:p>
            <a:r>
              <a:rPr lang="en-US" dirty="0"/>
              <a:t>DECLARE </a:t>
            </a:r>
            <a:r>
              <a:rPr lang="en-US" dirty="0" err="1"/>
              <a:t>myName</a:t>
            </a:r>
            <a:r>
              <a:rPr lang="en-US" dirty="0"/>
              <a:t> string = </a:t>
            </a:r>
            <a:r>
              <a:rPr lang="en-US" dirty="0" err="1"/>
              <a:t>MyHelper.GetMyName</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97637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Sorting</a:t>
            </a:r>
            <a:endParaRPr lang="en-US">
              <a:solidFill>
                <a:schemeClr val="bg1"/>
              </a:solidFill>
            </a:endParaRPr>
          </a:p>
        </p:txBody>
      </p:sp>
    </p:spTree>
    <p:extLst>
      <p:ext uri="{BB962C8B-B14F-4D97-AF65-F5344CB8AC3E}">
        <p14:creationId xmlns:p14="http://schemas.microsoft.com/office/powerpoint/2010/main" val="3473917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A working Example</a:t>
            </a:r>
          </a:p>
        </p:txBody>
      </p:sp>
      <p:sp>
        <p:nvSpPr>
          <p:cNvPr id="4" name="Text Placeholder 2"/>
          <p:cNvSpPr txBox="1">
            <a:spLocks/>
          </p:cNvSpPr>
          <p:nvPr/>
        </p:nvSpPr>
        <p:spPr>
          <a:xfrm>
            <a:off x="457580" y="1577041"/>
            <a:ext cx="12161387" cy="4389073"/>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t>// List the sessions in increasing order of Duration</a:t>
            </a:r>
          </a:p>
          <a:p>
            <a:r>
              <a:rPr lang="en-US"/>
              <a:t>@output = </a:t>
            </a:r>
          </a:p>
          <a:p>
            <a:r>
              <a:rPr lang="en-US"/>
              <a:t>    SELECT * </a:t>
            </a:r>
          </a:p>
          <a:p>
            <a:r>
              <a:rPr lang="en-US"/>
              <a:t>    FROM @</a:t>
            </a:r>
            <a:r>
              <a:rPr lang="en-US" err="1"/>
              <a:t>searchlog</a:t>
            </a:r>
            <a:endParaRPr lang="en-US"/>
          </a:p>
          <a:p>
            <a:r>
              <a:rPr lang="en-US"/>
              <a:t>    ORDER BY Duration ASC</a:t>
            </a:r>
          </a:p>
          <a:p>
            <a:r>
              <a:rPr lang="en-US"/>
              <a:t>    FETCH FIRST 3 ROWS;	</a:t>
            </a:r>
          </a:p>
          <a:p>
            <a:endParaRPr lang="en-US"/>
          </a:p>
          <a:p>
            <a:r>
              <a:rPr lang="en-US"/>
              <a:t>// This does not work (ORDER BY requires FETCH)</a:t>
            </a:r>
          </a:p>
          <a:p>
            <a:r>
              <a:rPr lang="en-US"/>
              <a:t>@output = </a:t>
            </a:r>
          </a:p>
          <a:p>
            <a:r>
              <a:rPr lang="en-US"/>
              <a:t>    SELECT * </a:t>
            </a:r>
          </a:p>
          <a:p>
            <a:r>
              <a:rPr lang="en-US"/>
              <a:t>    FROM @</a:t>
            </a:r>
            <a:r>
              <a:rPr lang="en-US" err="1"/>
              <a:t>searchlog</a:t>
            </a:r>
            <a:endParaRPr lang="en-US"/>
          </a:p>
          <a:p>
            <a:r>
              <a:rPr lang="en-US"/>
              <a:t>    ORDER BY Duration ASC;</a:t>
            </a:r>
          </a:p>
          <a:p>
            <a:endParaRPr lang="en-US"/>
          </a:p>
        </p:txBody>
      </p:sp>
    </p:spTree>
    <p:extLst>
      <p:ext uri="{BB962C8B-B14F-4D97-AF65-F5344CB8AC3E}">
        <p14:creationId xmlns:p14="http://schemas.microsoft.com/office/powerpoint/2010/main" val="3502992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You can sort on output</a:t>
            </a:r>
          </a:p>
        </p:txBody>
      </p:sp>
      <p:sp>
        <p:nvSpPr>
          <p:cNvPr id="4" name="Text Placeholder 2"/>
          <p:cNvSpPr txBox="1">
            <a:spLocks/>
          </p:cNvSpPr>
          <p:nvPr/>
        </p:nvSpPr>
        <p:spPr>
          <a:xfrm>
            <a:off x="457580" y="1577041"/>
            <a:ext cx="12161387" cy="4389073"/>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a:t>OUTPUT @output </a:t>
            </a:r>
          </a:p>
          <a:p>
            <a:r>
              <a:rPr lang="en-US"/>
              <a:t>    TO @"/Samples/Output/</a:t>
            </a:r>
            <a:r>
              <a:rPr lang="en-US" err="1"/>
              <a:t>SearchLog_output.tsv</a:t>
            </a:r>
            <a:r>
              <a:rPr lang="en-US"/>
              <a:t>"</a:t>
            </a:r>
          </a:p>
          <a:p>
            <a:r>
              <a:rPr lang="en-US"/>
              <a:t>    ORDER BY Duration ASC</a:t>
            </a:r>
          </a:p>
          <a:p>
            <a:r>
              <a:rPr lang="en-US"/>
              <a:t>    USING </a:t>
            </a:r>
            <a:r>
              <a:rPr lang="en-US" err="1"/>
              <a:t>Outputters.Tsv</a:t>
            </a:r>
            <a:r>
              <a:rPr lang="en-US"/>
              <a:t>();</a:t>
            </a:r>
          </a:p>
        </p:txBody>
      </p:sp>
    </p:spTree>
    <p:extLst>
      <p:ext uri="{BB962C8B-B14F-4D97-AF65-F5344CB8AC3E}">
        <p14:creationId xmlns:p14="http://schemas.microsoft.com/office/powerpoint/2010/main" val="643787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Grouping &amp; Aggregation</a:t>
            </a:r>
            <a:endParaRPr lang="en-US">
              <a:solidFill>
                <a:schemeClr val="bg1"/>
              </a:solidFill>
            </a:endParaRPr>
          </a:p>
        </p:txBody>
      </p:sp>
    </p:spTree>
    <p:extLst>
      <p:ext uri="{BB962C8B-B14F-4D97-AF65-F5344CB8AC3E}">
        <p14:creationId xmlns:p14="http://schemas.microsoft.com/office/powerpoint/2010/main" val="3939949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Example</a:t>
            </a:r>
          </a:p>
        </p:txBody>
      </p:sp>
      <p:sp>
        <p:nvSpPr>
          <p:cNvPr id="4" name="Text Placeholder 2"/>
          <p:cNvSpPr txBox="1">
            <a:spLocks/>
          </p:cNvSpPr>
          <p:nvPr/>
        </p:nvSpPr>
        <p:spPr>
          <a:xfrm>
            <a:off x="457581" y="1577041"/>
            <a:ext cx="5669218" cy="4389073"/>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1800" dirty="0"/>
              <a:t>// NO GROUP BY</a:t>
            </a:r>
          </a:p>
          <a:p>
            <a:r>
              <a:rPr lang="en-US" sz="1800" dirty="0"/>
              <a:t>@output = </a:t>
            </a:r>
          </a:p>
          <a:p>
            <a:r>
              <a:rPr lang="en-US" sz="1800" dirty="0"/>
              <a:t>    SELECT </a:t>
            </a:r>
          </a:p>
          <a:p>
            <a:r>
              <a:rPr lang="en-US" sz="1800" dirty="0"/>
              <a:t>        </a:t>
            </a:r>
            <a:r>
              <a:rPr lang="en-US" sz="1800" b="1" dirty="0">
                <a:solidFill>
                  <a:srgbClr val="F44610"/>
                </a:solidFill>
              </a:rPr>
              <a:t>SUM(Duration) AS </a:t>
            </a:r>
            <a:r>
              <a:rPr lang="en-US" sz="1800" b="1" dirty="0" err="1">
                <a:solidFill>
                  <a:srgbClr val="F44610"/>
                </a:solidFill>
              </a:rPr>
              <a:t>TotalDuration</a:t>
            </a:r>
            <a:endParaRPr lang="en-US" sz="1800" b="1" dirty="0">
              <a:solidFill>
                <a:srgbClr val="F44610"/>
              </a:solidFill>
            </a:endParaRPr>
          </a:p>
          <a:p>
            <a:r>
              <a:rPr lang="en-US" sz="1800" dirty="0"/>
              <a:t>    FROM @</a:t>
            </a:r>
            <a:r>
              <a:rPr lang="en-US" sz="1800" dirty="0" err="1"/>
              <a:t>searchlog</a:t>
            </a:r>
            <a:r>
              <a:rPr lang="en-US" sz="1800" dirty="0"/>
              <a:t>;</a:t>
            </a:r>
          </a:p>
        </p:txBody>
      </p:sp>
      <p:sp>
        <p:nvSpPr>
          <p:cNvPr id="5" name="Text Placeholder 2"/>
          <p:cNvSpPr txBox="1">
            <a:spLocks/>
          </p:cNvSpPr>
          <p:nvPr/>
        </p:nvSpPr>
        <p:spPr>
          <a:xfrm>
            <a:off x="6403455" y="1577040"/>
            <a:ext cx="5669218" cy="4389073"/>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1800" dirty="0"/>
              <a:t>// WITH GROUP BY</a:t>
            </a:r>
          </a:p>
          <a:p>
            <a:r>
              <a:rPr lang="en-US" sz="1800" dirty="0"/>
              <a:t>@output = </a:t>
            </a:r>
          </a:p>
          <a:p>
            <a:r>
              <a:rPr lang="en-US" sz="1800" dirty="0"/>
              <a:t>    SELECT </a:t>
            </a:r>
          </a:p>
          <a:p>
            <a:r>
              <a:rPr lang="en-US" sz="1800" dirty="0"/>
              <a:t>        Region, </a:t>
            </a:r>
          </a:p>
          <a:p>
            <a:r>
              <a:rPr lang="en-US" sz="1800" dirty="0"/>
              <a:t>        </a:t>
            </a:r>
            <a:r>
              <a:rPr lang="en-US" sz="1800" b="1" dirty="0">
                <a:solidFill>
                  <a:srgbClr val="F44610"/>
                </a:solidFill>
              </a:rPr>
              <a:t>SUM(Duration) AS </a:t>
            </a:r>
            <a:r>
              <a:rPr lang="en-US" sz="1800" b="1" dirty="0" err="1">
                <a:solidFill>
                  <a:srgbClr val="F44610"/>
                </a:solidFill>
              </a:rPr>
              <a:t>TotalDuration</a:t>
            </a:r>
            <a:endParaRPr lang="en-US" sz="1800" b="1" dirty="0">
              <a:solidFill>
                <a:srgbClr val="F44610"/>
              </a:solidFill>
            </a:endParaRPr>
          </a:p>
          <a:p>
            <a:r>
              <a:rPr lang="en-US" sz="1800" dirty="0"/>
              <a:t>    FROM </a:t>
            </a:r>
            <a:r>
              <a:rPr lang="en-US" sz="1800" dirty="0" err="1"/>
              <a:t>searchlog</a:t>
            </a:r>
            <a:endParaRPr lang="en-US" sz="1800" dirty="0"/>
          </a:p>
          <a:p>
            <a:r>
              <a:rPr lang="en-US" sz="1800" dirty="0"/>
              <a:t>    </a:t>
            </a:r>
            <a:r>
              <a:rPr lang="en-US" sz="1800" b="1" dirty="0">
                <a:solidFill>
                  <a:srgbClr val="F44610"/>
                </a:solidFill>
              </a:rPr>
              <a:t>GROUP BY Region</a:t>
            </a:r>
            <a:r>
              <a:rPr lang="en-US" sz="1800" dirty="0"/>
              <a:t>;</a:t>
            </a:r>
          </a:p>
        </p:txBody>
      </p:sp>
    </p:spTree>
    <p:extLst>
      <p:ext uri="{BB962C8B-B14F-4D97-AF65-F5344CB8AC3E}">
        <p14:creationId xmlns:p14="http://schemas.microsoft.com/office/powerpoint/2010/main" val="935041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HAVING</a:t>
            </a:r>
          </a:p>
        </p:txBody>
      </p:sp>
      <p:sp>
        <p:nvSpPr>
          <p:cNvPr id="4" name="Text Placeholder 2"/>
          <p:cNvSpPr txBox="1">
            <a:spLocks/>
          </p:cNvSpPr>
          <p:nvPr/>
        </p:nvSpPr>
        <p:spPr>
          <a:xfrm>
            <a:off x="457581" y="1577041"/>
            <a:ext cx="8869582" cy="4389073"/>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 find all the Regions where the total dwell time is &gt; 200</a:t>
            </a:r>
          </a:p>
          <a:p>
            <a:r>
              <a:rPr lang="en-US" dirty="0"/>
              <a:t>@output = </a:t>
            </a:r>
          </a:p>
          <a:p>
            <a:r>
              <a:rPr lang="en-US" dirty="0"/>
              <a:t>    SELECT </a:t>
            </a:r>
          </a:p>
          <a:p>
            <a:r>
              <a:rPr lang="en-US" dirty="0"/>
              <a:t>        Region, </a:t>
            </a:r>
          </a:p>
          <a:p>
            <a:r>
              <a:rPr lang="en-US" dirty="0"/>
              <a:t>        </a:t>
            </a:r>
            <a:r>
              <a:rPr lang="en-US" b="1" dirty="0">
                <a:solidFill>
                  <a:srgbClr val="F44610"/>
                </a:solidFill>
              </a:rPr>
              <a:t>SUM(Duration) AS </a:t>
            </a:r>
            <a:r>
              <a:rPr lang="en-US" b="1" dirty="0" err="1">
                <a:solidFill>
                  <a:srgbClr val="F44610"/>
                </a:solidFill>
              </a:rPr>
              <a:t>TotalDuration</a:t>
            </a:r>
            <a:endParaRPr lang="en-US" b="1" dirty="0">
              <a:solidFill>
                <a:srgbClr val="F44610"/>
              </a:solidFill>
            </a:endParaRPr>
          </a:p>
          <a:p>
            <a:r>
              <a:rPr lang="en-US" dirty="0"/>
              <a:t>    FROM @</a:t>
            </a:r>
            <a:r>
              <a:rPr lang="en-US" dirty="0" err="1"/>
              <a:t>searchlog</a:t>
            </a:r>
            <a:endParaRPr lang="en-US" dirty="0"/>
          </a:p>
          <a:p>
            <a:r>
              <a:rPr lang="en-US" dirty="0"/>
              <a:t>    GROUP BY Region</a:t>
            </a:r>
          </a:p>
          <a:p>
            <a:r>
              <a:rPr lang="en-US" dirty="0"/>
              <a:t>    HAVING </a:t>
            </a:r>
            <a:r>
              <a:rPr lang="en-US" b="1" dirty="0" err="1">
                <a:solidFill>
                  <a:srgbClr val="F44610"/>
                </a:solidFill>
              </a:rPr>
              <a:t>TotalDuration</a:t>
            </a:r>
            <a:r>
              <a:rPr lang="en-US" b="1" dirty="0">
                <a:solidFill>
                  <a:srgbClr val="F44610"/>
                </a:solidFill>
              </a:rPr>
              <a:t> &gt; 200</a:t>
            </a:r>
            <a:r>
              <a:rPr lang="en-US" dirty="0"/>
              <a:t>;</a:t>
            </a:r>
          </a:p>
        </p:txBody>
      </p:sp>
    </p:spTree>
    <p:extLst>
      <p:ext uri="{BB962C8B-B14F-4D97-AF65-F5344CB8AC3E}">
        <p14:creationId xmlns:p14="http://schemas.microsoft.com/office/powerpoint/2010/main" val="4219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589" dirty="0"/>
              <a:t>Advanced Analytics</a:t>
            </a:r>
          </a:p>
        </p:txBody>
      </p:sp>
      <p:sp>
        <p:nvSpPr>
          <p:cNvPr id="9" name="Rectangle 8"/>
          <p:cNvSpPr/>
          <p:nvPr/>
        </p:nvSpPr>
        <p:spPr>
          <a:xfrm>
            <a:off x="1959585" y="1727660"/>
            <a:ext cx="3861244" cy="4456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defTabSz="777149" eaLnBrk="1" fontAlgn="auto" latinLnBrk="0" hangingPunct="1">
              <a:lnSpc>
                <a:spcPct val="100000"/>
              </a:lnSpc>
              <a:spcBef>
                <a:spcPts val="0"/>
              </a:spcBef>
              <a:spcAft>
                <a:spcPts val="0"/>
              </a:spcAft>
              <a:buClrTx/>
              <a:buSzTx/>
              <a:tabLst/>
              <a:defRPr/>
            </a:pPr>
            <a:r>
              <a:rPr kumimoji="0" lang="en-US" sz="2800" b="0" i="0" u="none" strike="noStrike" kern="0" cap="none" spc="0" normalizeH="0" baseline="0" noProof="0" dirty="0">
                <a:ln>
                  <a:noFill/>
                </a:ln>
                <a:solidFill>
                  <a:schemeClr val="tx1"/>
                </a:solidFill>
                <a:effectLst/>
                <a:uLnTx/>
                <a:uFillTx/>
              </a:rPr>
              <a:t>Built-in Cognitive support for image processing and text analysis</a:t>
            </a: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tx1"/>
              </a:solidFill>
              <a:effectLst/>
              <a:uLnTx/>
              <a:uFillTx/>
            </a:endParaRPr>
          </a:p>
        </p:txBody>
      </p:sp>
      <p:sp>
        <p:nvSpPr>
          <p:cNvPr id="4" name="Rectangle 3"/>
          <p:cNvSpPr/>
          <p:nvPr/>
        </p:nvSpPr>
        <p:spPr>
          <a:xfrm>
            <a:off x="6734791" y="1727660"/>
            <a:ext cx="3861244" cy="4456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defTabSz="777149" eaLnBrk="1" fontAlgn="auto" latinLnBrk="0" hangingPunct="1">
              <a:lnSpc>
                <a:spcPct val="100000"/>
              </a:lnSpc>
              <a:spcBef>
                <a:spcPts val="0"/>
              </a:spcBef>
              <a:spcAft>
                <a:spcPts val="0"/>
              </a:spcAft>
              <a:buClrTx/>
              <a:buSzTx/>
              <a:tabLst/>
              <a:defRPr/>
            </a:pPr>
            <a:r>
              <a:rPr kumimoji="0" lang="en-US" sz="2800" b="0" i="0" u="none" strike="noStrike" kern="0" cap="none" spc="0" normalizeH="0" baseline="0" noProof="0" dirty="0">
                <a:ln>
                  <a:noFill/>
                </a:ln>
                <a:solidFill>
                  <a:schemeClr val="tx1"/>
                </a:solidFill>
                <a:effectLst/>
                <a:uLnTx/>
                <a:uFillTx/>
              </a:rPr>
              <a:t>Use U-SQL to create Massively distributed programs using Python and R</a:t>
            </a:r>
          </a:p>
          <a:p>
            <a:pPr marL="388574" marR="0" lvl="0" indent="-388574" defTabSz="777149"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0" cap="none" spc="0" normalizeH="0" baseline="0" noProof="0" dirty="0">
              <a:ln>
                <a:noFill/>
              </a:ln>
              <a:solidFill>
                <a:schemeClr val="tx1"/>
              </a:solidFill>
              <a:effectLst/>
              <a:uLnTx/>
              <a:uFillTx/>
            </a:endParaRPr>
          </a:p>
          <a:p>
            <a:pPr marL="0" marR="0" lvl="0" indent="0" defTabSz="777149"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68909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OTHER</a:t>
            </a:r>
          </a:p>
        </p:txBody>
      </p:sp>
      <p:sp>
        <p:nvSpPr>
          <p:cNvPr id="4" name="Text Placeholder 2"/>
          <p:cNvSpPr txBox="1">
            <a:spLocks/>
          </p:cNvSpPr>
          <p:nvPr/>
        </p:nvSpPr>
        <p:spPr>
          <a:xfrm>
            <a:off x="457580" y="1577041"/>
            <a:ext cx="10789801" cy="4389073"/>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@output = </a:t>
            </a:r>
          </a:p>
          <a:p>
            <a:r>
              <a:rPr lang="en-US" dirty="0"/>
              <a:t>    SELECT </a:t>
            </a:r>
          </a:p>
          <a:p>
            <a:r>
              <a:rPr lang="en-US" dirty="0"/>
              <a:t>        Region, </a:t>
            </a:r>
          </a:p>
          <a:p>
            <a:r>
              <a:rPr lang="en-US" dirty="0"/>
              <a:t>        COUNT()       AS </a:t>
            </a:r>
            <a:r>
              <a:rPr lang="en-US" dirty="0" err="1"/>
              <a:t>NumSessions</a:t>
            </a:r>
            <a:r>
              <a:rPr lang="en-US" dirty="0"/>
              <a:t>, </a:t>
            </a:r>
          </a:p>
          <a:p>
            <a:r>
              <a:rPr lang="en-US" dirty="0"/>
              <a:t>        SUM(Duration) AS </a:t>
            </a:r>
            <a:r>
              <a:rPr lang="en-US" dirty="0" err="1"/>
              <a:t>TotalDuration</a:t>
            </a:r>
            <a:r>
              <a:rPr lang="en-US" dirty="0"/>
              <a:t>, </a:t>
            </a:r>
          </a:p>
          <a:p>
            <a:r>
              <a:rPr lang="en-US" dirty="0"/>
              <a:t>        AVG(Duration) AS </a:t>
            </a:r>
            <a:r>
              <a:rPr lang="en-US" dirty="0" err="1"/>
              <a:t>AvgDwellTtime</a:t>
            </a:r>
            <a:r>
              <a:rPr lang="en-US" dirty="0"/>
              <a:t>, </a:t>
            </a:r>
          </a:p>
          <a:p>
            <a:r>
              <a:rPr lang="en-US" dirty="0"/>
              <a:t>        MAX(Duration) AS </a:t>
            </a:r>
            <a:r>
              <a:rPr lang="en-US" dirty="0" err="1"/>
              <a:t>MaxDuration</a:t>
            </a:r>
            <a:r>
              <a:rPr lang="en-US" dirty="0"/>
              <a:t>, </a:t>
            </a:r>
          </a:p>
          <a:p>
            <a:r>
              <a:rPr lang="en-US" dirty="0"/>
              <a:t>        MIN(Duration) AS </a:t>
            </a:r>
            <a:r>
              <a:rPr lang="en-US" dirty="0" err="1"/>
              <a:t>MinDuration</a:t>
            </a:r>
            <a:endParaRPr lang="en-US" dirty="0"/>
          </a:p>
          <a:p>
            <a:r>
              <a:rPr lang="en-US" dirty="0"/>
              <a:t>    FROM @</a:t>
            </a:r>
            <a:r>
              <a:rPr lang="en-US" dirty="0" err="1"/>
              <a:t>searchlog</a:t>
            </a:r>
            <a:endParaRPr lang="en-US" dirty="0"/>
          </a:p>
          <a:p>
            <a:r>
              <a:rPr lang="en-US" dirty="0"/>
              <a:t>    GROUP BY Region;</a:t>
            </a:r>
          </a:p>
        </p:txBody>
      </p:sp>
    </p:spTree>
    <p:extLst>
      <p:ext uri="{BB962C8B-B14F-4D97-AF65-F5344CB8AC3E}">
        <p14:creationId xmlns:p14="http://schemas.microsoft.com/office/powerpoint/2010/main" val="13247908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Filtering Aggregated Values</a:t>
            </a:r>
          </a:p>
        </p:txBody>
      </p:sp>
      <p:sp>
        <p:nvSpPr>
          <p:cNvPr id="4" name="Text Placeholder 2"/>
          <p:cNvSpPr txBox="1">
            <a:spLocks/>
          </p:cNvSpPr>
          <p:nvPr/>
        </p:nvSpPr>
        <p:spPr>
          <a:xfrm>
            <a:off x="457581" y="1577041"/>
            <a:ext cx="5669217" cy="493770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 Option 1</a:t>
            </a:r>
          </a:p>
          <a:p>
            <a:endParaRPr lang="en-US" dirty="0"/>
          </a:p>
          <a:p>
            <a:r>
              <a:rPr lang="en-US" dirty="0"/>
              <a:t>@output = </a:t>
            </a:r>
          </a:p>
          <a:p>
            <a:r>
              <a:rPr lang="en-US" dirty="0"/>
              <a:t>    SELECT </a:t>
            </a:r>
          </a:p>
          <a:p>
            <a:r>
              <a:rPr lang="en-US" dirty="0"/>
              <a:t>        Region, </a:t>
            </a:r>
          </a:p>
          <a:p>
            <a:r>
              <a:rPr lang="en-US" dirty="0"/>
              <a:t>        </a:t>
            </a:r>
            <a:r>
              <a:rPr lang="en-US" b="1" dirty="0">
                <a:solidFill>
                  <a:srgbClr val="F44610"/>
                </a:solidFill>
              </a:rPr>
              <a:t>SUM(Duration) AS </a:t>
            </a:r>
            <a:r>
              <a:rPr lang="en-US" b="1" dirty="0" err="1">
                <a:solidFill>
                  <a:srgbClr val="F44610"/>
                </a:solidFill>
              </a:rPr>
              <a:t>TotalDuration</a:t>
            </a:r>
            <a:endParaRPr lang="en-US" b="1" dirty="0">
              <a:solidFill>
                <a:srgbClr val="F44610"/>
              </a:solidFill>
            </a:endParaRPr>
          </a:p>
          <a:p>
            <a:r>
              <a:rPr lang="en-US" dirty="0"/>
              <a:t>    FROM @</a:t>
            </a:r>
            <a:r>
              <a:rPr lang="en-US" dirty="0" err="1"/>
              <a:t>searchlog</a:t>
            </a:r>
            <a:endParaRPr lang="en-US" dirty="0"/>
          </a:p>
          <a:p>
            <a:r>
              <a:rPr lang="en-US" dirty="0"/>
              <a:t>    </a:t>
            </a:r>
            <a:r>
              <a:rPr lang="en-US" b="1" dirty="0">
                <a:solidFill>
                  <a:srgbClr val="F44610"/>
                </a:solidFill>
              </a:rPr>
              <a:t>GROUP BY Region</a:t>
            </a:r>
            <a:r>
              <a:rPr lang="en-US" dirty="0"/>
              <a:t>;</a:t>
            </a:r>
          </a:p>
          <a:p>
            <a:r>
              <a:rPr lang="en-US" dirty="0"/>
              <a:t> </a:t>
            </a:r>
          </a:p>
          <a:p>
            <a:r>
              <a:rPr lang="en-US" dirty="0"/>
              <a:t>@output2 = </a:t>
            </a:r>
          </a:p>
          <a:p>
            <a:r>
              <a:rPr lang="en-US" dirty="0"/>
              <a:t>    SELECT *    </a:t>
            </a:r>
          </a:p>
          <a:p>
            <a:r>
              <a:rPr lang="en-US" dirty="0"/>
              <a:t>    FROM @output</a:t>
            </a:r>
          </a:p>
          <a:p>
            <a:r>
              <a:rPr lang="en-US" dirty="0"/>
              <a:t>    </a:t>
            </a:r>
            <a:r>
              <a:rPr lang="en-US" b="1" dirty="0">
                <a:solidFill>
                  <a:srgbClr val="F44610"/>
                </a:solidFill>
              </a:rPr>
              <a:t>WHERE </a:t>
            </a:r>
            <a:r>
              <a:rPr lang="en-US" b="1" dirty="0" err="1">
                <a:solidFill>
                  <a:srgbClr val="F44610"/>
                </a:solidFill>
              </a:rPr>
              <a:t>TotalDuration</a:t>
            </a:r>
            <a:r>
              <a:rPr lang="en-US" b="1" dirty="0">
                <a:solidFill>
                  <a:srgbClr val="F44610"/>
                </a:solidFill>
              </a:rPr>
              <a:t> &gt; 200</a:t>
            </a:r>
            <a:r>
              <a:rPr lang="en-US" dirty="0"/>
              <a:t>;</a:t>
            </a:r>
          </a:p>
          <a:p>
            <a:endParaRPr lang="en-US" dirty="0"/>
          </a:p>
        </p:txBody>
      </p:sp>
      <p:sp>
        <p:nvSpPr>
          <p:cNvPr id="5" name="Text Placeholder 2"/>
          <p:cNvSpPr txBox="1">
            <a:spLocks/>
          </p:cNvSpPr>
          <p:nvPr/>
        </p:nvSpPr>
        <p:spPr>
          <a:xfrm>
            <a:off x="6278819" y="1577041"/>
            <a:ext cx="5731520" cy="493770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defPPr>
              <a:defRPr lang="en-US"/>
            </a:defPPr>
            <a:lvl1pPr marR="0" indent="0" defTabSz="792737" fontAlgn="auto">
              <a:lnSpc>
                <a:spcPct val="90000"/>
              </a:lnSpc>
              <a:spcBef>
                <a:spcPct val="20000"/>
              </a:spcBef>
              <a:spcAft>
                <a:spcPts val="0"/>
              </a:spcAft>
              <a:buClrTx/>
              <a:buSzPct val="90000"/>
              <a:buFont typeface="Arial" pitchFamily="34" charset="0"/>
              <a:buNone/>
              <a:tabLst/>
              <a:defRPr sz="2000" spc="0" baseline="0">
                <a:solidFill>
                  <a:prstClr val="black"/>
                </a:solidFill>
                <a:latin typeface="Consolas" panose="020B0609020204030204" pitchFamily="49" charset="0"/>
                <a:cs typeface="Consolas" panose="020B0609020204030204" pitchFamily="49" charset="0"/>
              </a:defRPr>
            </a:lvl1pPr>
            <a:lvl2pPr marL="342900"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 Option 2</a:t>
            </a:r>
          </a:p>
          <a:p>
            <a:endParaRPr lang="en-US" dirty="0"/>
          </a:p>
          <a:p>
            <a:r>
              <a:rPr lang="en-US" dirty="0"/>
              <a:t>@output = </a:t>
            </a:r>
          </a:p>
          <a:p>
            <a:r>
              <a:rPr lang="en-US" dirty="0"/>
              <a:t>    SELECT </a:t>
            </a:r>
          </a:p>
          <a:p>
            <a:r>
              <a:rPr lang="en-US" dirty="0"/>
              <a:t>        Region, </a:t>
            </a:r>
          </a:p>
          <a:p>
            <a:r>
              <a:rPr lang="en-US" dirty="0"/>
              <a:t>        </a:t>
            </a:r>
            <a:r>
              <a:rPr lang="en-US" b="1" dirty="0">
                <a:solidFill>
                  <a:srgbClr val="F44610"/>
                </a:solidFill>
              </a:rPr>
              <a:t>SUM(Duration) AS </a:t>
            </a:r>
            <a:r>
              <a:rPr lang="en-US" b="1" dirty="0" err="1">
                <a:solidFill>
                  <a:srgbClr val="F44610"/>
                </a:solidFill>
              </a:rPr>
              <a:t>TotalDuration</a:t>
            </a:r>
            <a:endParaRPr lang="en-US" b="1" dirty="0">
              <a:solidFill>
                <a:srgbClr val="F44610"/>
              </a:solidFill>
            </a:endParaRPr>
          </a:p>
          <a:p>
            <a:r>
              <a:rPr lang="en-US" dirty="0"/>
              <a:t>    FROM @</a:t>
            </a:r>
            <a:r>
              <a:rPr lang="en-US" dirty="0" err="1"/>
              <a:t>searchlog</a:t>
            </a:r>
            <a:endParaRPr lang="en-US" dirty="0"/>
          </a:p>
          <a:p>
            <a:r>
              <a:rPr lang="en-US" dirty="0"/>
              <a:t>    </a:t>
            </a:r>
            <a:r>
              <a:rPr lang="en-US" b="1" dirty="0">
                <a:solidFill>
                  <a:srgbClr val="F44610"/>
                </a:solidFill>
              </a:rPr>
              <a:t>GROUP BY Region</a:t>
            </a:r>
          </a:p>
          <a:p>
            <a:r>
              <a:rPr lang="en-US" dirty="0"/>
              <a:t>    </a:t>
            </a:r>
            <a:r>
              <a:rPr lang="en-US" b="1" dirty="0">
                <a:solidFill>
                  <a:srgbClr val="F44610"/>
                </a:solidFill>
              </a:rPr>
              <a:t>HAVING SUM(Duration) &gt; 200</a:t>
            </a:r>
            <a:r>
              <a:rPr lang="en-US" dirty="0"/>
              <a:t>;</a:t>
            </a:r>
          </a:p>
        </p:txBody>
      </p:sp>
    </p:spTree>
    <p:extLst>
      <p:ext uri="{BB962C8B-B14F-4D97-AF65-F5344CB8AC3E}">
        <p14:creationId xmlns:p14="http://schemas.microsoft.com/office/powerpoint/2010/main" val="224678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Breaking Apart and Merging Columns</a:t>
            </a:r>
            <a:endParaRPr lang="en-US" dirty="0">
              <a:solidFill>
                <a:schemeClr val="bg1"/>
              </a:solidFill>
            </a:endParaRPr>
          </a:p>
        </p:txBody>
      </p:sp>
    </p:spTree>
    <p:extLst>
      <p:ext uri="{BB962C8B-B14F-4D97-AF65-F5344CB8AC3E}">
        <p14:creationId xmlns:p14="http://schemas.microsoft.com/office/powerpoint/2010/main" val="1872261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Column -&gt; Rows</a:t>
            </a:r>
          </a:p>
        </p:txBody>
      </p:sp>
      <p:sp>
        <p:nvSpPr>
          <p:cNvPr id="23" name="Text Placeholder 2"/>
          <p:cNvSpPr txBox="1">
            <a:spLocks/>
          </p:cNvSpPr>
          <p:nvPr/>
        </p:nvSpPr>
        <p:spPr>
          <a:xfrm>
            <a:off x="195175" y="1537715"/>
            <a:ext cx="6326206" cy="3426171"/>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1530" dirty="0">
                <a:solidFill>
                  <a:prstClr val="black"/>
                </a:solidFill>
                <a:latin typeface="Consolas" panose="020B0609020204030204" pitchFamily="49" charset="0"/>
                <a:cs typeface="Consolas" panose="020B0609020204030204" pitchFamily="49" charset="0"/>
              </a:rPr>
              <a:t>@a = SELECT Region, </a:t>
            </a:r>
            <a:r>
              <a:rPr lang="en-US" sz="1530" dirty="0" err="1">
                <a:solidFill>
                  <a:prstClr val="black"/>
                </a:solidFill>
                <a:latin typeface="Consolas" panose="020B0609020204030204" pitchFamily="49" charset="0"/>
                <a:cs typeface="Consolas" panose="020B0609020204030204" pitchFamily="49" charset="0"/>
              </a:rPr>
              <a:t>Urls</a:t>
            </a:r>
            <a:r>
              <a:rPr lang="en-US" sz="1530" dirty="0">
                <a:solidFill>
                  <a:prstClr val="black"/>
                </a:solidFill>
                <a:latin typeface="Consolas" panose="020B0609020204030204" pitchFamily="49" charset="0"/>
                <a:cs typeface="Consolas" panose="020B0609020204030204" pitchFamily="49" charset="0"/>
              </a:rPr>
              <a:t> FROM @</a:t>
            </a:r>
            <a:r>
              <a:rPr lang="en-US" sz="1530" dirty="0" err="1">
                <a:solidFill>
                  <a:prstClr val="black"/>
                </a:solidFill>
                <a:latin typeface="Consolas" panose="020B0609020204030204" pitchFamily="49" charset="0"/>
                <a:cs typeface="Consolas" panose="020B0609020204030204" pitchFamily="49" charset="0"/>
              </a:rPr>
              <a:t>searchlog</a:t>
            </a:r>
            <a:r>
              <a:rPr lang="en-US" sz="1530" dirty="0">
                <a:solidFill>
                  <a:prstClr val="black"/>
                </a:solidFill>
                <a:latin typeface="Consolas" panose="020B0609020204030204" pitchFamily="49" charset="0"/>
                <a:cs typeface="Consolas" panose="020B0609020204030204" pitchFamily="49" charset="0"/>
              </a:rPr>
              <a:t>;</a:t>
            </a:r>
          </a:p>
          <a:p>
            <a:pPr defTabSz="792737"/>
            <a:endParaRPr lang="en-US" sz="1530" dirty="0">
              <a:solidFill>
                <a:prstClr val="black"/>
              </a:solidFill>
              <a:latin typeface="Consolas" panose="020B0609020204030204" pitchFamily="49" charset="0"/>
              <a:cs typeface="Consolas" panose="020B0609020204030204" pitchFamily="49" charset="0"/>
            </a:endParaRPr>
          </a:p>
          <a:p>
            <a:pPr defTabSz="792737"/>
            <a:r>
              <a:rPr lang="en-US" sz="1530" dirty="0">
                <a:solidFill>
                  <a:prstClr val="black"/>
                </a:solidFill>
                <a:latin typeface="Consolas" panose="020B0609020204030204" pitchFamily="49" charset="0"/>
                <a:cs typeface="Consolas" panose="020B0609020204030204" pitchFamily="49" charset="0"/>
              </a:rPr>
              <a:t>@b = SELECT </a:t>
            </a:r>
          </a:p>
          <a:p>
            <a:pPr defTabSz="792737"/>
            <a:r>
              <a:rPr lang="en-US" sz="1530" dirty="0">
                <a:solidFill>
                  <a:prstClr val="black"/>
                </a:solidFill>
                <a:latin typeface="Consolas" panose="020B0609020204030204" pitchFamily="49" charset="0"/>
                <a:cs typeface="Consolas" panose="020B0609020204030204" pitchFamily="49" charset="0"/>
              </a:rPr>
              <a:t>        Region, </a:t>
            </a:r>
          </a:p>
          <a:p>
            <a:pPr defTabSz="792737"/>
            <a:r>
              <a:rPr lang="en-US" sz="1530" dirty="0">
                <a:solidFill>
                  <a:prstClr val="black"/>
                </a:solidFill>
                <a:latin typeface="Consolas" panose="020B0609020204030204" pitchFamily="49" charset="0"/>
                <a:cs typeface="Consolas" panose="020B0609020204030204" pitchFamily="49" charset="0"/>
              </a:rPr>
              <a:t>        </a:t>
            </a:r>
            <a:r>
              <a:rPr lang="en-US" sz="1530" dirty="0" err="1">
                <a:solidFill>
                  <a:prstClr val="black"/>
                </a:solidFill>
                <a:latin typeface="Consolas" panose="020B0609020204030204" pitchFamily="49" charset="0"/>
                <a:cs typeface="Consolas" panose="020B0609020204030204" pitchFamily="49" charset="0"/>
              </a:rPr>
              <a:t>SqlArray.Create</a:t>
            </a:r>
            <a:r>
              <a:rPr lang="en-US" sz="1530" dirty="0">
                <a:solidFill>
                  <a:prstClr val="black"/>
                </a:solidFill>
                <a:latin typeface="Consolas" panose="020B0609020204030204" pitchFamily="49" charset="0"/>
                <a:cs typeface="Consolas" panose="020B0609020204030204" pitchFamily="49" charset="0"/>
              </a:rPr>
              <a:t>(</a:t>
            </a:r>
            <a:r>
              <a:rPr lang="en-US" sz="1530" dirty="0" err="1">
                <a:solidFill>
                  <a:prstClr val="black"/>
                </a:solidFill>
                <a:latin typeface="Consolas" panose="020B0609020204030204" pitchFamily="49" charset="0"/>
                <a:cs typeface="Consolas" panose="020B0609020204030204" pitchFamily="49" charset="0"/>
              </a:rPr>
              <a:t>Urls.Split</a:t>
            </a:r>
            <a:r>
              <a:rPr lang="en-US" sz="1530" dirty="0">
                <a:solidFill>
                  <a:prstClr val="black"/>
                </a:solidFill>
                <a:latin typeface="Consolas" panose="020B0609020204030204" pitchFamily="49" charset="0"/>
                <a:cs typeface="Consolas" panose="020B0609020204030204" pitchFamily="49" charset="0"/>
              </a:rPr>
              <a:t>(';')) AS </a:t>
            </a:r>
            <a:r>
              <a:rPr lang="en-US" sz="1530" dirty="0" err="1">
                <a:solidFill>
                  <a:prstClr val="black"/>
                </a:solidFill>
                <a:latin typeface="Consolas" panose="020B0609020204030204" pitchFamily="49" charset="0"/>
                <a:cs typeface="Consolas" panose="020B0609020204030204" pitchFamily="49" charset="0"/>
              </a:rPr>
              <a:t>UrlTokens</a:t>
            </a:r>
            <a:endParaRPr lang="en-US" sz="1530" dirty="0">
              <a:solidFill>
                <a:prstClr val="black"/>
              </a:solidFill>
              <a:latin typeface="Consolas" panose="020B0609020204030204" pitchFamily="49" charset="0"/>
              <a:cs typeface="Consolas" panose="020B0609020204030204" pitchFamily="49" charset="0"/>
            </a:endParaRPr>
          </a:p>
          <a:p>
            <a:pPr defTabSz="792737"/>
            <a:r>
              <a:rPr lang="en-US" sz="1530" dirty="0">
                <a:solidFill>
                  <a:prstClr val="black"/>
                </a:solidFill>
                <a:latin typeface="Consolas" panose="020B0609020204030204" pitchFamily="49" charset="0"/>
                <a:cs typeface="Consolas" panose="020B0609020204030204" pitchFamily="49" charset="0"/>
              </a:rPr>
              <a:t>     FROM @a;</a:t>
            </a:r>
          </a:p>
          <a:p>
            <a:pPr defTabSz="792737"/>
            <a:endParaRPr lang="en-US" sz="1530" dirty="0">
              <a:solidFill>
                <a:prstClr val="black"/>
              </a:solidFill>
              <a:latin typeface="Consolas" panose="020B0609020204030204" pitchFamily="49" charset="0"/>
              <a:cs typeface="Consolas" panose="020B0609020204030204" pitchFamily="49" charset="0"/>
            </a:endParaRPr>
          </a:p>
          <a:p>
            <a:pPr defTabSz="792737"/>
            <a:r>
              <a:rPr lang="en-US" sz="1530" dirty="0">
                <a:solidFill>
                  <a:prstClr val="black"/>
                </a:solidFill>
                <a:latin typeface="Consolas" panose="020B0609020204030204" pitchFamily="49" charset="0"/>
                <a:cs typeface="Consolas" panose="020B0609020204030204" pitchFamily="49" charset="0"/>
              </a:rPr>
              <a:t>@c = SELECT </a:t>
            </a:r>
          </a:p>
          <a:p>
            <a:pPr defTabSz="792737"/>
            <a:r>
              <a:rPr lang="en-US" sz="1530" dirty="0">
                <a:solidFill>
                  <a:prstClr val="black"/>
                </a:solidFill>
                <a:latin typeface="Consolas" panose="020B0609020204030204" pitchFamily="49" charset="0"/>
                <a:cs typeface="Consolas" panose="020B0609020204030204" pitchFamily="49" charset="0"/>
              </a:rPr>
              <a:t>        Region, </a:t>
            </a:r>
          </a:p>
          <a:p>
            <a:pPr defTabSz="792737"/>
            <a:r>
              <a:rPr lang="en-US" sz="1530" dirty="0">
                <a:solidFill>
                  <a:prstClr val="black"/>
                </a:solidFill>
                <a:latin typeface="Consolas" panose="020B0609020204030204" pitchFamily="49" charset="0"/>
                <a:cs typeface="Consolas" panose="020B0609020204030204" pitchFamily="49" charset="0"/>
              </a:rPr>
              <a:t>        Token AS </a:t>
            </a:r>
            <a:r>
              <a:rPr lang="en-US" sz="1530" dirty="0" err="1">
                <a:solidFill>
                  <a:prstClr val="black"/>
                </a:solidFill>
                <a:latin typeface="Consolas" panose="020B0609020204030204" pitchFamily="49" charset="0"/>
                <a:cs typeface="Consolas" panose="020B0609020204030204" pitchFamily="49" charset="0"/>
              </a:rPr>
              <a:t>Url</a:t>
            </a:r>
            <a:endParaRPr lang="en-US" sz="1530" dirty="0">
              <a:solidFill>
                <a:prstClr val="black"/>
              </a:solidFill>
              <a:latin typeface="Consolas" panose="020B0609020204030204" pitchFamily="49" charset="0"/>
              <a:cs typeface="Consolas" panose="020B0609020204030204" pitchFamily="49" charset="0"/>
            </a:endParaRPr>
          </a:p>
          <a:p>
            <a:pPr defTabSz="792737"/>
            <a:r>
              <a:rPr lang="en-US" sz="1530" dirty="0">
                <a:solidFill>
                  <a:prstClr val="black"/>
                </a:solidFill>
                <a:latin typeface="Consolas" panose="020B0609020204030204" pitchFamily="49" charset="0"/>
                <a:cs typeface="Consolas" panose="020B0609020204030204" pitchFamily="49" charset="0"/>
              </a:rPr>
              <a:t>     FROM  @b</a:t>
            </a:r>
          </a:p>
          <a:p>
            <a:pPr defTabSz="792737"/>
            <a:r>
              <a:rPr lang="en-US" sz="1530" dirty="0">
                <a:solidFill>
                  <a:prstClr val="black"/>
                </a:solidFill>
                <a:latin typeface="Consolas" panose="020B0609020204030204" pitchFamily="49" charset="0"/>
                <a:cs typeface="Consolas" panose="020B0609020204030204" pitchFamily="49" charset="0"/>
              </a:rPr>
              <a:t>     CROSS APPLY EXPLODE (</a:t>
            </a:r>
            <a:r>
              <a:rPr lang="en-US" sz="1530" dirty="0" err="1">
                <a:solidFill>
                  <a:prstClr val="black"/>
                </a:solidFill>
                <a:latin typeface="Consolas" panose="020B0609020204030204" pitchFamily="49" charset="0"/>
                <a:cs typeface="Consolas" panose="020B0609020204030204" pitchFamily="49" charset="0"/>
              </a:rPr>
              <a:t>UrlTokens</a:t>
            </a:r>
            <a:r>
              <a:rPr lang="en-US" sz="1530" dirty="0">
                <a:solidFill>
                  <a:prstClr val="black"/>
                </a:solidFill>
                <a:latin typeface="Consolas" panose="020B0609020204030204" pitchFamily="49" charset="0"/>
                <a:cs typeface="Consolas" panose="020B0609020204030204" pitchFamily="49" charset="0"/>
              </a:rPr>
              <a:t>) AS r(Token);</a:t>
            </a:r>
          </a:p>
          <a:p>
            <a:pPr defTabSz="792737"/>
            <a:endParaRPr lang="en-US" sz="1530" dirty="0">
              <a:solidFill>
                <a:prstClr val="black"/>
              </a:solidFill>
              <a:latin typeface="Consolas" panose="020B0609020204030204" pitchFamily="49" charset="0"/>
              <a:cs typeface="Consolas" panose="020B0609020204030204" pitchFamily="49" charset="0"/>
            </a:endParaRPr>
          </a:p>
        </p:txBody>
      </p:sp>
      <p:sp>
        <p:nvSpPr>
          <p:cNvPr id="9" name="Text Placeholder 2"/>
          <p:cNvSpPr txBox="1">
            <a:spLocks/>
          </p:cNvSpPr>
          <p:nvPr/>
        </p:nvSpPr>
        <p:spPr>
          <a:xfrm>
            <a:off x="8161161" y="1671204"/>
            <a:ext cx="927703" cy="388585"/>
          </a:xfrm>
          <a:prstGeom prst="rect">
            <a:avLst/>
          </a:prstGeom>
          <a:noFill/>
        </p:spPr>
        <p:txBody>
          <a:bodyPr vert="horz" wrap="square" lIns="149217" tIns="93260" rIns="149217" bIns="93260" rtlCol="0" anchor="ctr">
            <a:noAutofit/>
          </a:bodyPr>
          <a:lstStyle>
            <a:defPPr>
              <a:defRPr lang="en-US"/>
            </a:defPPr>
            <a:lvl1pPr marR="0" indent="0" algn="r" defTabSz="932742" fontAlgn="auto">
              <a:lnSpc>
                <a:spcPct val="90000"/>
              </a:lnSpc>
              <a:spcBef>
                <a:spcPct val="20000"/>
              </a:spcBef>
              <a:spcAft>
                <a:spcPts val="0"/>
              </a:spcAft>
              <a:buClrTx/>
              <a:buSzPct val="90000"/>
              <a:buFont typeface="Arial" pitchFamily="34" charset="0"/>
              <a:buNone/>
              <a:tabLst/>
              <a:defRPr sz="2400" spc="0" baseline="0">
                <a:solidFill>
                  <a:schemeClr val="tx1">
                    <a:lumMod val="65000"/>
                    <a:lumOff val="35000"/>
                  </a:schemeClr>
                </a:solidFill>
                <a:latin typeface="+mj-lt"/>
              </a:defRPr>
            </a:lvl1pPr>
            <a:lvl2pPr marL="342900" marR="0" indent="0" defTabSz="932742"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algn="ctr" defTabSz="792737"/>
            <a:r>
              <a:rPr lang="en-GB" sz="2040" kern="0"/>
              <a:t>@a</a:t>
            </a:r>
          </a:p>
        </p:txBody>
      </p:sp>
      <p:pic>
        <p:nvPicPr>
          <p:cNvPr id="7" name="Picture 6"/>
          <p:cNvPicPr>
            <a:picLocks noChangeAspect="1"/>
          </p:cNvPicPr>
          <p:nvPr/>
        </p:nvPicPr>
        <p:blipFill>
          <a:blip r:embed="rId3"/>
          <a:stretch>
            <a:fillRect/>
          </a:stretch>
        </p:blipFill>
        <p:spPr>
          <a:xfrm>
            <a:off x="9088866" y="1671205"/>
            <a:ext cx="1182160" cy="506640"/>
          </a:xfrm>
          <a:prstGeom prst="rect">
            <a:avLst/>
          </a:prstGeom>
        </p:spPr>
      </p:pic>
      <p:pic>
        <p:nvPicPr>
          <p:cNvPr id="8" name="Picture 7"/>
          <p:cNvPicPr>
            <a:picLocks noChangeAspect="1"/>
          </p:cNvPicPr>
          <p:nvPr/>
        </p:nvPicPr>
        <p:blipFill>
          <a:blip r:embed="rId4"/>
          <a:stretch>
            <a:fillRect/>
          </a:stretch>
        </p:blipFill>
        <p:spPr>
          <a:xfrm>
            <a:off x="9088865" y="2525800"/>
            <a:ext cx="2946373" cy="505978"/>
          </a:xfrm>
          <a:prstGeom prst="rect">
            <a:avLst/>
          </a:prstGeom>
        </p:spPr>
      </p:pic>
      <p:pic>
        <p:nvPicPr>
          <p:cNvPr id="11" name="Picture 10"/>
          <p:cNvPicPr>
            <a:picLocks noChangeAspect="1"/>
          </p:cNvPicPr>
          <p:nvPr/>
        </p:nvPicPr>
        <p:blipFill>
          <a:blip r:embed="rId5"/>
          <a:stretch>
            <a:fillRect/>
          </a:stretch>
        </p:blipFill>
        <p:spPr>
          <a:xfrm>
            <a:off x="9088865" y="3496169"/>
            <a:ext cx="1252898" cy="1166847"/>
          </a:xfrm>
          <a:prstGeom prst="rect">
            <a:avLst/>
          </a:prstGeom>
        </p:spPr>
      </p:pic>
      <p:sp>
        <p:nvSpPr>
          <p:cNvPr id="15" name="Text Placeholder 2"/>
          <p:cNvSpPr txBox="1">
            <a:spLocks/>
          </p:cNvSpPr>
          <p:nvPr/>
        </p:nvSpPr>
        <p:spPr>
          <a:xfrm>
            <a:off x="8161160" y="2531343"/>
            <a:ext cx="927703" cy="388585"/>
          </a:xfrm>
          <a:prstGeom prst="rect">
            <a:avLst/>
          </a:prstGeom>
          <a:noFill/>
        </p:spPr>
        <p:txBody>
          <a:bodyPr vert="horz" wrap="square" lIns="149217" tIns="93260" rIns="149217" bIns="93260" rtlCol="0" anchor="ctr">
            <a:noAutofit/>
          </a:bodyPr>
          <a:lstStyle>
            <a:defPPr>
              <a:defRPr lang="en-US"/>
            </a:defPPr>
            <a:lvl1pPr marR="0" indent="0" algn="r" defTabSz="932742" fontAlgn="auto">
              <a:lnSpc>
                <a:spcPct val="90000"/>
              </a:lnSpc>
              <a:spcBef>
                <a:spcPct val="20000"/>
              </a:spcBef>
              <a:spcAft>
                <a:spcPts val="0"/>
              </a:spcAft>
              <a:buClrTx/>
              <a:buSzPct val="90000"/>
              <a:buFont typeface="Arial" pitchFamily="34" charset="0"/>
              <a:buNone/>
              <a:tabLst/>
              <a:defRPr sz="2400" spc="0" baseline="0">
                <a:solidFill>
                  <a:schemeClr val="tx1">
                    <a:lumMod val="65000"/>
                    <a:lumOff val="35000"/>
                  </a:schemeClr>
                </a:solidFill>
                <a:latin typeface="+mj-lt"/>
              </a:defRPr>
            </a:lvl1pPr>
            <a:lvl2pPr marL="342900" marR="0" indent="0" defTabSz="932742"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algn="ctr" defTabSz="792737"/>
            <a:r>
              <a:rPr lang="en-GB" sz="2040" kern="0" dirty="0"/>
              <a:t>@b</a:t>
            </a:r>
          </a:p>
        </p:txBody>
      </p:sp>
      <p:sp>
        <p:nvSpPr>
          <p:cNvPr id="16" name="Text Placeholder 2"/>
          <p:cNvSpPr txBox="1">
            <a:spLocks/>
          </p:cNvSpPr>
          <p:nvPr/>
        </p:nvSpPr>
        <p:spPr>
          <a:xfrm>
            <a:off x="8161160" y="3496169"/>
            <a:ext cx="927703" cy="388585"/>
          </a:xfrm>
          <a:prstGeom prst="rect">
            <a:avLst/>
          </a:prstGeom>
          <a:noFill/>
        </p:spPr>
        <p:txBody>
          <a:bodyPr vert="horz" wrap="square" lIns="149217" tIns="93260" rIns="149217" bIns="93260" rtlCol="0" anchor="ctr">
            <a:noAutofit/>
          </a:bodyPr>
          <a:lstStyle>
            <a:defPPr>
              <a:defRPr lang="en-US"/>
            </a:defPPr>
            <a:lvl1pPr marR="0" indent="0" algn="r" defTabSz="932742" fontAlgn="auto">
              <a:lnSpc>
                <a:spcPct val="90000"/>
              </a:lnSpc>
              <a:spcBef>
                <a:spcPct val="20000"/>
              </a:spcBef>
              <a:spcAft>
                <a:spcPts val="0"/>
              </a:spcAft>
              <a:buClrTx/>
              <a:buSzPct val="90000"/>
              <a:buFont typeface="Arial" pitchFamily="34" charset="0"/>
              <a:buNone/>
              <a:tabLst/>
              <a:defRPr sz="2400" spc="0" baseline="0">
                <a:solidFill>
                  <a:schemeClr val="tx1">
                    <a:lumMod val="65000"/>
                    <a:lumOff val="35000"/>
                  </a:schemeClr>
                </a:solidFill>
                <a:latin typeface="+mj-lt"/>
              </a:defRPr>
            </a:lvl1pPr>
            <a:lvl2pPr marL="342900" marR="0" indent="0" defTabSz="932742"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algn="ctr" defTabSz="792737"/>
            <a:r>
              <a:rPr lang="en-GB" sz="2040" kern="0"/>
              <a:t>@c</a:t>
            </a:r>
          </a:p>
        </p:txBody>
      </p:sp>
      <p:sp>
        <p:nvSpPr>
          <p:cNvPr id="18" name="Rectangular Callout 17"/>
          <p:cNvSpPr/>
          <p:nvPr/>
        </p:nvSpPr>
        <p:spPr>
          <a:xfrm>
            <a:off x="5148403" y="3336906"/>
            <a:ext cx="3108679" cy="971462"/>
          </a:xfrm>
          <a:prstGeom prst="wedgeRectCallout">
            <a:avLst>
              <a:gd name="adj1" fmla="val -79289"/>
              <a:gd name="adj2" fmla="val 53092"/>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CROSS APPLY EXPLODE</a:t>
            </a:r>
          </a:p>
        </p:txBody>
      </p:sp>
      <p:sp>
        <p:nvSpPr>
          <p:cNvPr id="19" name="Rectangular Callout 18"/>
          <p:cNvSpPr/>
          <p:nvPr/>
        </p:nvSpPr>
        <p:spPr>
          <a:xfrm>
            <a:off x="5226120" y="1384657"/>
            <a:ext cx="3108679" cy="971462"/>
          </a:xfrm>
          <a:prstGeom prst="wedgeRectCallout">
            <a:avLst>
              <a:gd name="adj1" fmla="val -71535"/>
              <a:gd name="adj2" fmla="val 67545"/>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ARRAY TYPE</a:t>
            </a:r>
          </a:p>
        </p:txBody>
      </p:sp>
    </p:spTree>
    <p:extLst>
      <p:ext uri="{BB962C8B-B14F-4D97-AF65-F5344CB8AC3E}">
        <p14:creationId xmlns:p14="http://schemas.microsoft.com/office/powerpoint/2010/main" val="2008996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Rows -&gt; Columns</a:t>
            </a:r>
          </a:p>
        </p:txBody>
      </p:sp>
      <p:sp>
        <p:nvSpPr>
          <p:cNvPr id="23" name="Text Placeholder 2"/>
          <p:cNvSpPr txBox="1">
            <a:spLocks/>
          </p:cNvSpPr>
          <p:nvPr/>
        </p:nvSpPr>
        <p:spPr>
          <a:xfrm>
            <a:off x="195174" y="1537716"/>
            <a:ext cx="7771695" cy="404916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1530" dirty="0">
                <a:solidFill>
                  <a:prstClr val="black"/>
                </a:solidFill>
                <a:latin typeface="Consolas" panose="020B0609020204030204" pitchFamily="49" charset="0"/>
                <a:cs typeface="Consolas" panose="020B0609020204030204" pitchFamily="49" charset="0"/>
              </a:rPr>
              <a:t>@d = SELECT Region,</a:t>
            </a:r>
          </a:p>
          <a:p>
            <a:pPr defTabSz="792737"/>
            <a:r>
              <a:rPr lang="en-US" sz="1530" b="1" dirty="0">
                <a:solidFill>
                  <a:srgbClr val="F44610"/>
                </a:solidFill>
                <a:latin typeface="Consolas" panose="020B0609020204030204" pitchFamily="49" charset="0"/>
                <a:cs typeface="Consolas" panose="020B0609020204030204" pitchFamily="49" charset="0"/>
              </a:rPr>
              <a:t>            ARRAY_AGG&lt;string&gt;</a:t>
            </a:r>
            <a:r>
              <a:rPr lang="en-US" sz="1530" dirty="0">
                <a:solidFill>
                  <a:prstClr val="black"/>
                </a:solidFill>
                <a:latin typeface="Consolas" panose="020B0609020204030204" pitchFamily="49" charset="0"/>
                <a:cs typeface="Consolas" panose="020B0609020204030204" pitchFamily="49" charset="0"/>
              </a:rPr>
              <a:t>(</a:t>
            </a:r>
            <a:r>
              <a:rPr lang="en-US" sz="1530" dirty="0" err="1">
                <a:solidFill>
                  <a:prstClr val="black"/>
                </a:solidFill>
                <a:latin typeface="Consolas" panose="020B0609020204030204" pitchFamily="49" charset="0"/>
                <a:cs typeface="Consolas" panose="020B0609020204030204" pitchFamily="49" charset="0"/>
              </a:rPr>
              <a:t>Url</a:t>
            </a:r>
            <a:r>
              <a:rPr lang="en-US" sz="1530" dirty="0">
                <a:solidFill>
                  <a:prstClr val="black"/>
                </a:solidFill>
                <a:latin typeface="Consolas" panose="020B0609020204030204" pitchFamily="49" charset="0"/>
                <a:cs typeface="Consolas" panose="020B0609020204030204" pitchFamily="49" charset="0"/>
              </a:rPr>
              <a:t>).</a:t>
            </a:r>
            <a:r>
              <a:rPr lang="en-US" sz="1530" dirty="0" err="1">
                <a:solidFill>
                  <a:prstClr val="black"/>
                </a:solidFill>
                <a:latin typeface="Consolas" panose="020B0609020204030204" pitchFamily="49" charset="0"/>
                <a:cs typeface="Consolas" panose="020B0609020204030204" pitchFamily="49" charset="0"/>
              </a:rPr>
              <a:t>ToArray</a:t>
            </a:r>
            <a:r>
              <a:rPr lang="en-US" sz="1530" dirty="0">
                <a:solidFill>
                  <a:prstClr val="black"/>
                </a:solidFill>
                <a:latin typeface="Consolas" panose="020B0609020204030204" pitchFamily="49" charset="0"/>
                <a:cs typeface="Consolas" panose="020B0609020204030204" pitchFamily="49" charset="0"/>
              </a:rPr>
              <a:t>() AS </a:t>
            </a:r>
            <a:r>
              <a:rPr lang="en-US" sz="1530" dirty="0" err="1">
                <a:solidFill>
                  <a:prstClr val="black"/>
                </a:solidFill>
                <a:latin typeface="Consolas" panose="020B0609020204030204" pitchFamily="49" charset="0"/>
                <a:cs typeface="Consolas" panose="020B0609020204030204" pitchFamily="49" charset="0"/>
              </a:rPr>
              <a:t>UrlArray</a:t>
            </a:r>
            <a:endParaRPr lang="en-US" sz="1530" dirty="0">
              <a:solidFill>
                <a:prstClr val="black"/>
              </a:solidFill>
              <a:latin typeface="Consolas" panose="020B0609020204030204" pitchFamily="49" charset="0"/>
              <a:cs typeface="Consolas" panose="020B0609020204030204" pitchFamily="49" charset="0"/>
            </a:endParaRPr>
          </a:p>
          <a:p>
            <a:pPr defTabSz="792737"/>
            <a:r>
              <a:rPr lang="en-US" sz="1530" dirty="0">
                <a:solidFill>
                  <a:prstClr val="black"/>
                </a:solidFill>
                <a:latin typeface="Consolas" panose="020B0609020204030204" pitchFamily="49" charset="0"/>
                <a:cs typeface="Consolas" panose="020B0609020204030204" pitchFamily="49" charset="0"/>
              </a:rPr>
              <a:t>     FROM @c</a:t>
            </a:r>
          </a:p>
          <a:p>
            <a:pPr defTabSz="792737"/>
            <a:r>
              <a:rPr lang="en-US" sz="1530" dirty="0">
                <a:solidFill>
                  <a:prstClr val="black"/>
                </a:solidFill>
                <a:latin typeface="Consolas" panose="020B0609020204030204" pitchFamily="49" charset="0"/>
                <a:cs typeface="Consolas" panose="020B0609020204030204" pitchFamily="49" charset="0"/>
              </a:rPr>
              <a:t>     </a:t>
            </a:r>
            <a:r>
              <a:rPr lang="en-US" sz="1530" b="1" dirty="0">
                <a:solidFill>
                  <a:srgbClr val="F44610"/>
                </a:solidFill>
                <a:latin typeface="Consolas" panose="020B0609020204030204" pitchFamily="49" charset="0"/>
                <a:cs typeface="Consolas" panose="020B0609020204030204" pitchFamily="49" charset="0"/>
              </a:rPr>
              <a:t>GROUP BY Region</a:t>
            </a:r>
            <a:r>
              <a:rPr lang="en-US" sz="1530" dirty="0">
                <a:solidFill>
                  <a:prstClr val="black"/>
                </a:solidFill>
                <a:latin typeface="Consolas" panose="020B0609020204030204" pitchFamily="49" charset="0"/>
                <a:cs typeface="Consolas" panose="020B0609020204030204" pitchFamily="49" charset="0"/>
              </a:rPr>
              <a:t>;</a:t>
            </a:r>
          </a:p>
          <a:p>
            <a:pPr defTabSz="792737"/>
            <a:endParaRPr lang="en-US" sz="1530" dirty="0">
              <a:solidFill>
                <a:prstClr val="black"/>
              </a:solidFill>
              <a:latin typeface="Consolas" panose="020B0609020204030204" pitchFamily="49" charset="0"/>
              <a:cs typeface="Consolas" panose="020B0609020204030204" pitchFamily="49" charset="0"/>
            </a:endParaRPr>
          </a:p>
          <a:p>
            <a:pPr defTabSz="792737"/>
            <a:endParaRPr lang="en-US" sz="1530" dirty="0">
              <a:solidFill>
                <a:prstClr val="black"/>
              </a:solidFill>
              <a:latin typeface="Consolas" panose="020B0609020204030204" pitchFamily="49" charset="0"/>
              <a:cs typeface="Consolas" panose="020B0609020204030204" pitchFamily="49" charset="0"/>
            </a:endParaRPr>
          </a:p>
          <a:p>
            <a:pPr defTabSz="792737"/>
            <a:r>
              <a:rPr lang="en-US" sz="1530" dirty="0">
                <a:solidFill>
                  <a:prstClr val="black"/>
                </a:solidFill>
                <a:latin typeface="Consolas" panose="020B0609020204030204" pitchFamily="49" charset="0"/>
                <a:cs typeface="Consolas" panose="020B0609020204030204" pitchFamily="49" charset="0"/>
              </a:rPr>
              <a:t>@e = SELECT Region,</a:t>
            </a:r>
          </a:p>
          <a:p>
            <a:pPr defTabSz="792737"/>
            <a:r>
              <a:rPr lang="en-US" sz="1530" dirty="0">
                <a:solidFill>
                  <a:prstClr val="black"/>
                </a:solidFill>
                <a:latin typeface="Consolas" panose="020B0609020204030204" pitchFamily="49" charset="0"/>
                <a:cs typeface="Consolas" panose="020B0609020204030204" pitchFamily="49" charset="0"/>
              </a:rPr>
              <a:t>       </a:t>
            </a:r>
            <a:r>
              <a:rPr lang="en-US" sz="1530" b="1" dirty="0" err="1">
                <a:solidFill>
                  <a:srgbClr val="F44610"/>
                </a:solidFill>
                <a:latin typeface="Consolas" panose="020B0609020204030204" pitchFamily="49" charset="0"/>
                <a:cs typeface="Consolas" panose="020B0609020204030204" pitchFamily="49" charset="0"/>
              </a:rPr>
              <a:t>string.Join</a:t>
            </a:r>
            <a:r>
              <a:rPr lang="en-US" sz="1530" dirty="0">
                <a:solidFill>
                  <a:prstClr val="black"/>
                </a:solidFill>
                <a:latin typeface="Consolas" panose="020B0609020204030204" pitchFamily="49" charset="0"/>
                <a:cs typeface="Consolas" panose="020B0609020204030204" pitchFamily="49" charset="0"/>
              </a:rPr>
              <a:t>(";", </a:t>
            </a:r>
            <a:r>
              <a:rPr lang="en-US" sz="1530" dirty="0" err="1">
                <a:solidFill>
                  <a:prstClr val="black"/>
                </a:solidFill>
                <a:latin typeface="Consolas" panose="020B0609020204030204" pitchFamily="49" charset="0"/>
                <a:cs typeface="Consolas" panose="020B0609020204030204" pitchFamily="49" charset="0"/>
              </a:rPr>
              <a:t>UrlArray</a:t>
            </a:r>
            <a:r>
              <a:rPr lang="en-US" sz="1530" dirty="0">
                <a:solidFill>
                  <a:prstClr val="black"/>
                </a:solidFill>
                <a:latin typeface="Consolas" panose="020B0609020204030204" pitchFamily="49" charset="0"/>
                <a:cs typeface="Consolas" panose="020B0609020204030204" pitchFamily="49" charset="0"/>
              </a:rPr>
              <a:t>) AS </a:t>
            </a:r>
            <a:r>
              <a:rPr lang="en-US" sz="1530" dirty="0" err="1">
                <a:solidFill>
                  <a:prstClr val="black"/>
                </a:solidFill>
                <a:latin typeface="Consolas" panose="020B0609020204030204" pitchFamily="49" charset="0"/>
                <a:cs typeface="Consolas" panose="020B0609020204030204" pitchFamily="49" charset="0"/>
              </a:rPr>
              <a:t>Urls</a:t>
            </a:r>
            <a:endParaRPr lang="en-US" sz="1530" dirty="0">
              <a:solidFill>
                <a:prstClr val="black"/>
              </a:solidFill>
              <a:latin typeface="Consolas" panose="020B0609020204030204" pitchFamily="49" charset="0"/>
              <a:cs typeface="Consolas" panose="020B0609020204030204" pitchFamily="49" charset="0"/>
            </a:endParaRPr>
          </a:p>
          <a:p>
            <a:pPr defTabSz="792737"/>
            <a:r>
              <a:rPr lang="en-US" sz="1530" dirty="0">
                <a:solidFill>
                  <a:prstClr val="black"/>
                </a:solidFill>
                <a:latin typeface="Consolas" panose="020B0609020204030204" pitchFamily="49" charset="0"/>
                <a:cs typeface="Consolas" panose="020B0609020204030204" pitchFamily="49" charset="0"/>
              </a:rPr>
              <a:t>     FROM @c;</a:t>
            </a:r>
          </a:p>
          <a:p>
            <a:pPr defTabSz="792737"/>
            <a:endParaRPr lang="en-US" sz="1530" dirty="0">
              <a:solidFill>
                <a:prstClr val="black"/>
              </a:solidFill>
              <a:latin typeface="Consolas" panose="020B0609020204030204" pitchFamily="49" charset="0"/>
              <a:cs typeface="Consolas" panose="020B0609020204030204" pitchFamily="49" charset="0"/>
            </a:endParaRPr>
          </a:p>
          <a:p>
            <a:pPr defTabSz="792737"/>
            <a:endParaRPr lang="en-US" sz="1530" dirty="0">
              <a:solidFill>
                <a:prstClr val="black"/>
              </a:solidFill>
              <a:latin typeface="Consolas" panose="020B0609020204030204" pitchFamily="49" charset="0"/>
              <a:cs typeface="Consolas" panose="020B0609020204030204" pitchFamily="49" charset="0"/>
            </a:endParaRPr>
          </a:p>
          <a:p>
            <a:pPr defTabSz="792737"/>
            <a:endParaRPr lang="en-US" sz="1530" dirty="0">
              <a:solidFill>
                <a:prstClr val="black"/>
              </a:solidFill>
              <a:latin typeface="Consolas" panose="020B0609020204030204" pitchFamily="49" charset="0"/>
              <a:cs typeface="Consolas" panose="020B0609020204030204" pitchFamily="49" charset="0"/>
            </a:endParaRPr>
          </a:p>
        </p:txBody>
      </p:sp>
      <p:pic>
        <p:nvPicPr>
          <p:cNvPr id="11" name="Picture 10"/>
          <p:cNvPicPr>
            <a:picLocks noChangeAspect="1"/>
          </p:cNvPicPr>
          <p:nvPr/>
        </p:nvPicPr>
        <p:blipFill>
          <a:blip r:embed="rId3"/>
          <a:stretch>
            <a:fillRect/>
          </a:stretch>
        </p:blipFill>
        <p:spPr>
          <a:xfrm>
            <a:off x="9088865" y="1617132"/>
            <a:ext cx="1252898" cy="1166847"/>
          </a:xfrm>
          <a:prstGeom prst="rect">
            <a:avLst/>
          </a:prstGeom>
        </p:spPr>
      </p:pic>
      <p:pic>
        <p:nvPicPr>
          <p:cNvPr id="13" name="Picture 12"/>
          <p:cNvPicPr>
            <a:picLocks noChangeAspect="1"/>
          </p:cNvPicPr>
          <p:nvPr/>
        </p:nvPicPr>
        <p:blipFill>
          <a:blip r:embed="rId4"/>
          <a:stretch>
            <a:fillRect/>
          </a:stretch>
        </p:blipFill>
        <p:spPr>
          <a:xfrm>
            <a:off x="9088865" y="4947749"/>
            <a:ext cx="1182160" cy="506640"/>
          </a:xfrm>
          <a:prstGeom prst="rect">
            <a:avLst/>
          </a:prstGeom>
        </p:spPr>
      </p:pic>
      <p:sp>
        <p:nvSpPr>
          <p:cNvPr id="16" name="Text Placeholder 2"/>
          <p:cNvSpPr txBox="1">
            <a:spLocks/>
          </p:cNvSpPr>
          <p:nvPr/>
        </p:nvSpPr>
        <p:spPr>
          <a:xfrm>
            <a:off x="8161160" y="1617132"/>
            <a:ext cx="927703" cy="388585"/>
          </a:xfrm>
          <a:prstGeom prst="rect">
            <a:avLst/>
          </a:prstGeom>
          <a:noFill/>
        </p:spPr>
        <p:txBody>
          <a:bodyPr vert="horz" wrap="square" lIns="149217" tIns="93260" rIns="149217" bIns="93260" rtlCol="0" anchor="ctr">
            <a:noAutofit/>
          </a:bodyPr>
          <a:lstStyle>
            <a:defPPr>
              <a:defRPr lang="en-US"/>
            </a:defPPr>
            <a:lvl1pPr marR="0" indent="0" algn="r" defTabSz="932742" fontAlgn="auto">
              <a:lnSpc>
                <a:spcPct val="90000"/>
              </a:lnSpc>
              <a:spcBef>
                <a:spcPct val="20000"/>
              </a:spcBef>
              <a:spcAft>
                <a:spcPts val="0"/>
              </a:spcAft>
              <a:buClrTx/>
              <a:buSzPct val="90000"/>
              <a:buFont typeface="Arial" pitchFamily="34" charset="0"/>
              <a:buNone/>
              <a:tabLst/>
              <a:defRPr sz="2400" spc="0" baseline="0">
                <a:solidFill>
                  <a:schemeClr val="tx1">
                    <a:lumMod val="65000"/>
                    <a:lumOff val="35000"/>
                  </a:schemeClr>
                </a:solidFill>
                <a:latin typeface="+mj-lt"/>
              </a:defRPr>
            </a:lvl1pPr>
            <a:lvl2pPr marL="342900" marR="0" indent="0" defTabSz="932742"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algn="ctr" defTabSz="792737"/>
            <a:r>
              <a:rPr lang="en-GB" sz="2040" kern="0"/>
              <a:t>@c</a:t>
            </a:r>
          </a:p>
        </p:txBody>
      </p:sp>
      <p:sp>
        <p:nvSpPr>
          <p:cNvPr id="17" name="Text Placeholder 2"/>
          <p:cNvSpPr txBox="1">
            <a:spLocks/>
          </p:cNvSpPr>
          <p:nvPr/>
        </p:nvSpPr>
        <p:spPr>
          <a:xfrm>
            <a:off x="8161160" y="4947748"/>
            <a:ext cx="927703" cy="388585"/>
          </a:xfrm>
          <a:prstGeom prst="rect">
            <a:avLst/>
          </a:prstGeom>
          <a:noFill/>
        </p:spPr>
        <p:txBody>
          <a:bodyPr vert="horz" wrap="square" lIns="149217" tIns="93260" rIns="149217" bIns="93260" rtlCol="0" anchor="ctr">
            <a:noAutofit/>
          </a:bodyPr>
          <a:lstStyle>
            <a:defPPr>
              <a:defRPr lang="en-US"/>
            </a:defPPr>
            <a:lvl1pPr marR="0" indent="0" algn="r" defTabSz="932742" fontAlgn="auto">
              <a:lnSpc>
                <a:spcPct val="90000"/>
              </a:lnSpc>
              <a:spcBef>
                <a:spcPct val="20000"/>
              </a:spcBef>
              <a:spcAft>
                <a:spcPts val="0"/>
              </a:spcAft>
              <a:buClrTx/>
              <a:buSzPct val="90000"/>
              <a:buFont typeface="Arial" pitchFamily="34" charset="0"/>
              <a:buNone/>
              <a:tabLst/>
              <a:defRPr sz="2400" spc="0" baseline="0">
                <a:solidFill>
                  <a:schemeClr val="tx1">
                    <a:lumMod val="65000"/>
                    <a:lumOff val="35000"/>
                  </a:schemeClr>
                </a:solidFill>
                <a:latin typeface="+mj-lt"/>
              </a:defRPr>
            </a:lvl1pPr>
            <a:lvl2pPr marL="342900" marR="0" indent="0" defTabSz="932742"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algn="ctr" defTabSz="792737"/>
            <a:r>
              <a:rPr lang="en-GB" sz="2040" kern="0" dirty="0"/>
              <a:t>@e</a:t>
            </a:r>
          </a:p>
        </p:txBody>
      </p:sp>
      <p:pic>
        <p:nvPicPr>
          <p:cNvPr id="21" name="Picture 20"/>
          <p:cNvPicPr>
            <a:picLocks noChangeAspect="1"/>
          </p:cNvPicPr>
          <p:nvPr/>
        </p:nvPicPr>
        <p:blipFill>
          <a:blip r:embed="rId5"/>
          <a:stretch>
            <a:fillRect/>
          </a:stretch>
        </p:blipFill>
        <p:spPr>
          <a:xfrm>
            <a:off x="9088865" y="3460294"/>
            <a:ext cx="2946373" cy="505978"/>
          </a:xfrm>
          <a:prstGeom prst="rect">
            <a:avLst/>
          </a:prstGeom>
        </p:spPr>
      </p:pic>
      <p:sp>
        <p:nvSpPr>
          <p:cNvPr id="22" name="Text Placeholder 2"/>
          <p:cNvSpPr txBox="1">
            <a:spLocks/>
          </p:cNvSpPr>
          <p:nvPr/>
        </p:nvSpPr>
        <p:spPr>
          <a:xfrm>
            <a:off x="8161160" y="3465837"/>
            <a:ext cx="927703" cy="388585"/>
          </a:xfrm>
          <a:prstGeom prst="rect">
            <a:avLst/>
          </a:prstGeom>
          <a:noFill/>
        </p:spPr>
        <p:txBody>
          <a:bodyPr vert="horz" wrap="square" lIns="149217" tIns="93260" rIns="149217" bIns="93260" rtlCol="0" anchor="ctr">
            <a:noAutofit/>
          </a:bodyPr>
          <a:lstStyle>
            <a:defPPr>
              <a:defRPr lang="en-US"/>
            </a:defPPr>
            <a:lvl1pPr marR="0" indent="0" algn="r" defTabSz="932742" fontAlgn="auto">
              <a:lnSpc>
                <a:spcPct val="90000"/>
              </a:lnSpc>
              <a:spcBef>
                <a:spcPct val="20000"/>
              </a:spcBef>
              <a:spcAft>
                <a:spcPts val="0"/>
              </a:spcAft>
              <a:buClrTx/>
              <a:buSzPct val="90000"/>
              <a:buFont typeface="Arial" pitchFamily="34" charset="0"/>
              <a:buNone/>
              <a:tabLst/>
              <a:defRPr sz="2400" spc="0" baseline="0">
                <a:solidFill>
                  <a:schemeClr val="tx1">
                    <a:lumMod val="65000"/>
                    <a:lumOff val="35000"/>
                  </a:schemeClr>
                </a:solidFill>
                <a:latin typeface="+mj-lt"/>
              </a:defRPr>
            </a:lvl1pPr>
            <a:lvl2pPr marL="342900" marR="0" indent="0" defTabSz="932742"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defRPr>
            </a:lvl2pPr>
            <a:lvl3pPr marL="57150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3pPr>
            <a:lvl4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4pPr>
            <a:lvl5pPr marL="0" marR="0" indent="0" defTabSz="932742" fontAlgn="auto">
              <a:lnSpc>
                <a:spcPct val="90000"/>
              </a:lnSpc>
              <a:spcBef>
                <a:spcPct val="20000"/>
              </a:spcBef>
              <a:spcAft>
                <a:spcPts val="0"/>
              </a:spcAft>
              <a:buClrTx/>
              <a:buSzPct val="90000"/>
              <a:buFont typeface="Arial" pitchFamily="34" charset="0"/>
              <a:buNone/>
              <a:tabLst/>
              <a:defRPr sz="20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algn="ctr" defTabSz="792737"/>
            <a:r>
              <a:rPr lang="en-GB" sz="2040" kern="0" dirty="0"/>
              <a:t>@d</a:t>
            </a:r>
          </a:p>
        </p:txBody>
      </p:sp>
    </p:spTree>
    <p:extLst>
      <p:ext uri="{BB962C8B-B14F-4D97-AF65-F5344CB8AC3E}">
        <p14:creationId xmlns:p14="http://schemas.microsoft.com/office/powerpoint/2010/main" val="58507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Combining Data with JOINS and Set Theoretic Operations</a:t>
            </a:r>
            <a:endParaRPr lang="en-US">
              <a:solidFill>
                <a:schemeClr val="bg1"/>
              </a:solidFill>
            </a:endParaRPr>
          </a:p>
        </p:txBody>
      </p:sp>
    </p:spTree>
    <p:extLst>
      <p:ext uri="{BB962C8B-B14F-4D97-AF65-F5344CB8AC3E}">
        <p14:creationId xmlns:p14="http://schemas.microsoft.com/office/powerpoint/2010/main" val="2672283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File Sets</a:t>
            </a:r>
            <a:endParaRPr lang="en-US">
              <a:solidFill>
                <a:schemeClr val="bg1"/>
              </a:solidFill>
            </a:endParaRPr>
          </a:p>
        </p:txBody>
      </p:sp>
    </p:spTree>
    <p:extLst>
      <p:ext uri="{BB962C8B-B14F-4D97-AF65-F5344CB8AC3E}">
        <p14:creationId xmlns:p14="http://schemas.microsoft.com/office/powerpoint/2010/main" val="2518134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EXTRACT every file in a folder</a:t>
            </a:r>
          </a:p>
        </p:txBody>
      </p:sp>
      <p:sp>
        <p:nvSpPr>
          <p:cNvPr id="23" name="Text Placeholder 2"/>
          <p:cNvSpPr txBox="1">
            <a:spLocks/>
          </p:cNvSpPr>
          <p:nvPr/>
        </p:nvSpPr>
        <p:spPr>
          <a:xfrm>
            <a:off x="195174" y="1537715"/>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720">
                <a:latin typeface="Consolas" panose="020B0609020204030204" pitchFamily="49" charset="0"/>
                <a:cs typeface="Consolas" panose="020B0609020204030204" pitchFamily="49" charset="0"/>
              </a:rPr>
              <a:t>@</a:t>
            </a:r>
            <a:r>
              <a:rPr lang="en-US" sz="2720" err="1">
                <a:latin typeface="Consolas" panose="020B0609020204030204" pitchFamily="49" charset="0"/>
                <a:cs typeface="Consolas" panose="020B0609020204030204" pitchFamily="49" charset="0"/>
              </a:rPr>
              <a:t>rs</a:t>
            </a:r>
            <a:r>
              <a:rPr lang="en-US" sz="2720">
                <a:latin typeface="Consolas" panose="020B0609020204030204" pitchFamily="49" charset="0"/>
                <a:cs typeface="Consolas" panose="020B0609020204030204" pitchFamily="49" charset="0"/>
              </a:rPr>
              <a:t> =</a:t>
            </a:r>
          </a:p>
          <a:p>
            <a:pPr defTabSz="792737"/>
            <a:r>
              <a:rPr lang="en-US" sz="2720">
                <a:latin typeface="Consolas" panose="020B0609020204030204" pitchFamily="49" charset="0"/>
                <a:cs typeface="Consolas" panose="020B0609020204030204" pitchFamily="49" charset="0"/>
              </a:rPr>
              <a:t>    EXTRACT </a:t>
            </a:r>
          </a:p>
          <a:p>
            <a:pPr defTabSz="792737"/>
            <a:r>
              <a:rPr lang="en-US" sz="2720">
                <a:latin typeface="Consolas" panose="020B0609020204030204" pitchFamily="49" charset="0"/>
                <a:cs typeface="Consolas" panose="020B0609020204030204" pitchFamily="49" charset="0"/>
              </a:rPr>
              <a:t>        user   string,</a:t>
            </a:r>
          </a:p>
          <a:p>
            <a:pPr defTabSz="792737"/>
            <a:r>
              <a:rPr lang="en-US" sz="2720">
                <a:latin typeface="Consolas" panose="020B0609020204030204" pitchFamily="49" charset="0"/>
                <a:cs typeface="Consolas" panose="020B0609020204030204" pitchFamily="49" charset="0"/>
              </a:rPr>
              <a:t>        id     string,</a:t>
            </a:r>
          </a:p>
          <a:p>
            <a:pPr defTabSz="792737"/>
            <a:r>
              <a:rPr lang="en-US" sz="2720">
                <a:latin typeface="Consolas" panose="020B0609020204030204" pitchFamily="49" charset="0"/>
                <a:cs typeface="Consolas" panose="020B0609020204030204" pitchFamily="49" charset="0"/>
              </a:rPr>
              <a:t>        </a:t>
            </a:r>
            <a:r>
              <a:rPr lang="en-US" sz="2720" b="1">
                <a:solidFill>
                  <a:srgbClr val="FE5E5E"/>
                </a:solidFill>
                <a:latin typeface="Consolas" panose="020B0609020204030204" pitchFamily="49" charset="0"/>
                <a:cs typeface="Consolas" panose="020B0609020204030204" pitchFamily="49" charset="0"/>
              </a:rPr>
              <a:t>suffix</a:t>
            </a:r>
            <a:r>
              <a:rPr lang="en-US" sz="2720">
                <a:solidFill>
                  <a:srgbClr val="FE5E5E"/>
                </a:solidFill>
                <a:latin typeface="Consolas" panose="020B0609020204030204" pitchFamily="49" charset="0"/>
                <a:cs typeface="Consolas" panose="020B0609020204030204" pitchFamily="49" charset="0"/>
              </a:rPr>
              <a:t> </a:t>
            </a:r>
            <a:r>
              <a:rPr lang="en-US" sz="2720">
                <a:latin typeface="Consolas" panose="020B0609020204030204" pitchFamily="49" charset="0"/>
                <a:cs typeface="Consolas" panose="020B0609020204030204" pitchFamily="49" charset="0"/>
              </a:rPr>
              <a:t>string</a:t>
            </a:r>
          </a:p>
          <a:p>
            <a:pPr defTabSz="792737"/>
            <a:r>
              <a:rPr lang="en-US" sz="2720">
                <a:latin typeface="Consolas" panose="020B0609020204030204" pitchFamily="49" charset="0"/>
                <a:cs typeface="Consolas" panose="020B0609020204030204" pitchFamily="49" charset="0"/>
              </a:rPr>
              <a:t>    FROM </a:t>
            </a:r>
          </a:p>
          <a:p>
            <a:pPr defTabSz="792737"/>
            <a:r>
              <a:rPr lang="en-US" sz="2720">
                <a:latin typeface="Consolas" panose="020B0609020204030204" pitchFamily="49" charset="0"/>
                <a:cs typeface="Consolas" panose="020B0609020204030204" pitchFamily="49" charset="0"/>
              </a:rPr>
              <a:t>        "/input/</a:t>
            </a:r>
            <a:r>
              <a:rPr lang="en-US" sz="2720" b="1">
                <a:solidFill>
                  <a:srgbClr val="FE5E5E"/>
                </a:solidFill>
                <a:latin typeface="Consolas" panose="020B0609020204030204" pitchFamily="49" charset="0"/>
                <a:cs typeface="Consolas" panose="020B0609020204030204" pitchFamily="49" charset="0"/>
              </a:rPr>
              <a:t>{suffix}</a:t>
            </a:r>
            <a:r>
              <a:rPr lang="en-US" sz="2720">
                <a:latin typeface="Consolas" panose="020B0609020204030204" pitchFamily="49" charset="0"/>
                <a:cs typeface="Consolas" panose="020B0609020204030204" pitchFamily="49" charset="0"/>
              </a:rPr>
              <a:t>"</a:t>
            </a:r>
          </a:p>
          <a:p>
            <a:pPr defTabSz="792737"/>
            <a:r>
              <a:rPr lang="en-US" sz="2720">
                <a:latin typeface="Consolas" panose="020B0609020204030204" pitchFamily="49" charset="0"/>
                <a:cs typeface="Consolas" panose="020B0609020204030204" pitchFamily="49" charset="0"/>
              </a:rPr>
              <a:t>    USING </a:t>
            </a:r>
            <a:r>
              <a:rPr lang="en-US" sz="2720" err="1">
                <a:latin typeface="Consolas" panose="020B0609020204030204" pitchFamily="49" charset="0"/>
                <a:cs typeface="Consolas" panose="020B0609020204030204" pitchFamily="49" charset="0"/>
              </a:rPr>
              <a:t>Extractors.Csv</a:t>
            </a:r>
            <a:r>
              <a:rPr lang="en-US" sz="2720">
                <a:latin typeface="Consolas" panose="020B0609020204030204" pitchFamily="49" charset="0"/>
                <a:cs typeface="Consolas" panose="020B0609020204030204" pitchFamily="49" charset="0"/>
              </a:rPr>
              <a:t>();</a:t>
            </a:r>
          </a:p>
        </p:txBody>
      </p:sp>
      <p:sp>
        <p:nvSpPr>
          <p:cNvPr id="4" name="Rectangular Callout 3"/>
          <p:cNvSpPr/>
          <p:nvPr/>
        </p:nvSpPr>
        <p:spPr>
          <a:xfrm>
            <a:off x="6801113" y="1748631"/>
            <a:ext cx="3108679" cy="971462"/>
          </a:xfrm>
          <a:prstGeom prst="wedgeRectCallout">
            <a:avLst>
              <a:gd name="adj1" fmla="val -136241"/>
              <a:gd name="adj2" fmla="val 53519"/>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The value for the column named “suffix”</a:t>
            </a:r>
          </a:p>
        </p:txBody>
      </p:sp>
      <p:sp>
        <p:nvSpPr>
          <p:cNvPr id="5" name="Rectangular Callout 4"/>
          <p:cNvSpPr/>
          <p:nvPr/>
        </p:nvSpPr>
        <p:spPr>
          <a:xfrm>
            <a:off x="6801113" y="3302970"/>
            <a:ext cx="3108679" cy="971462"/>
          </a:xfrm>
          <a:prstGeom prst="wedgeRectCallout">
            <a:avLst>
              <a:gd name="adj1" fmla="val -119797"/>
              <a:gd name="adj2" fmla="val -50438"/>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Comes from here (it is the filename)</a:t>
            </a:r>
          </a:p>
        </p:txBody>
      </p:sp>
    </p:spTree>
    <p:extLst>
      <p:ext uri="{BB962C8B-B14F-4D97-AF65-F5344CB8AC3E}">
        <p14:creationId xmlns:p14="http://schemas.microsoft.com/office/powerpoint/2010/main" val="2826691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Using </a:t>
            </a:r>
            <a:r>
              <a:rPr lang="en-GB" err="1">
                <a:solidFill>
                  <a:schemeClr val="tx1">
                    <a:lumMod val="65000"/>
                    <a:lumOff val="35000"/>
                  </a:schemeClr>
                </a:solidFill>
              </a:rPr>
              <a:t>DateTime</a:t>
            </a:r>
            <a:r>
              <a:rPr lang="en-GB">
                <a:solidFill>
                  <a:schemeClr val="tx1">
                    <a:lumMod val="65000"/>
                    <a:lumOff val="35000"/>
                  </a:schemeClr>
                </a:solidFill>
              </a:rPr>
              <a:t> </a:t>
            </a:r>
          </a:p>
        </p:txBody>
      </p:sp>
      <p:sp>
        <p:nvSpPr>
          <p:cNvPr id="23" name="Text Placeholder 2"/>
          <p:cNvSpPr txBox="1">
            <a:spLocks/>
          </p:cNvSpPr>
          <p:nvPr/>
        </p:nvSpPr>
        <p:spPr>
          <a:xfrm>
            <a:off x="195174" y="1537715"/>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40">
                <a:latin typeface="Consolas" panose="020B0609020204030204" pitchFamily="49" charset="0"/>
                <a:cs typeface="Consolas" panose="020B0609020204030204" pitchFamily="49" charset="0"/>
              </a:rPr>
              <a:t>@</a:t>
            </a:r>
            <a:r>
              <a:rPr lang="en-US" sz="2040" err="1">
                <a:latin typeface="Consolas" panose="020B0609020204030204" pitchFamily="49" charset="0"/>
                <a:cs typeface="Consolas" panose="020B0609020204030204" pitchFamily="49" charset="0"/>
              </a:rPr>
              <a:t>rs</a:t>
            </a:r>
            <a:r>
              <a:rPr lang="en-US" sz="2040">
                <a:latin typeface="Consolas" panose="020B0609020204030204" pitchFamily="49" charset="0"/>
                <a:cs typeface="Consolas" panose="020B0609020204030204" pitchFamily="49" charset="0"/>
              </a:rPr>
              <a:t> = </a:t>
            </a:r>
          </a:p>
          <a:p>
            <a:pPr defTabSz="792737"/>
            <a:r>
              <a:rPr lang="en-US" sz="2040">
                <a:latin typeface="Consolas" panose="020B0609020204030204" pitchFamily="49" charset="0"/>
                <a:cs typeface="Consolas" panose="020B0609020204030204" pitchFamily="49" charset="0"/>
              </a:rPr>
              <a:t>  EXTRACT </a:t>
            </a:r>
          </a:p>
          <a:p>
            <a:pPr defTabSz="792737"/>
            <a:r>
              <a:rPr lang="en-US" sz="2040">
                <a:latin typeface="Consolas" panose="020B0609020204030204" pitchFamily="49" charset="0"/>
                <a:cs typeface="Consolas" panose="020B0609020204030204" pitchFamily="49" charset="0"/>
              </a:rPr>
              <a:t>      user string,</a:t>
            </a:r>
          </a:p>
          <a:p>
            <a:pPr defTabSz="792737"/>
            <a:r>
              <a:rPr lang="en-US" sz="2040">
                <a:latin typeface="Consolas" panose="020B0609020204030204" pitchFamily="49" charset="0"/>
                <a:cs typeface="Consolas" panose="020B0609020204030204" pitchFamily="49" charset="0"/>
              </a:rPr>
              <a:t>      id   string,</a:t>
            </a:r>
          </a:p>
          <a:p>
            <a:pPr defTabSz="792737"/>
            <a:r>
              <a:rPr lang="en-US" sz="2040">
                <a:latin typeface="Consolas" panose="020B0609020204030204" pitchFamily="49" charset="0"/>
                <a:cs typeface="Consolas" panose="020B0609020204030204" pitchFamily="49" charset="0"/>
              </a:rPr>
              <a:t>      </a:t>
            </a:r>
            <a:r>
              <a:rPr lang="en-US" sz="2040" b="1">
                <a:solidFill>
                  <a:srgbClr val="FE5E5E"/>
                </a:solidFill>
                <a:latin typeface="Consolas" panose="020B0609020204030204" pitchFamily="49" charset="0"/>
                <a:cs typeface="Consolas" panose="020B0609020204030204" pitchFamily="49" charset="0"/>
              </a:rPr>
              <a:t>date</a:t>
            </a:r>
            <a:r>
              <a:rPr lang="en-US" sz="2040">
                <a:solidFill>
                  <a:srgbClr val="FE5E5E"/>
                </a:solidFill>
                <a:latin typeface="Consolas" panose="020B0609020204030204" pitchFamily="49" charset="0"/>
                <a:cs typeface="Consolas" panose="020B0609020204030204" pitchFamily="49" charset="0"/>
              </a:rPr>
              <a:t> </a:t>
            </a:r>
            <a:r>
              <a:rPr lang="en-US" sz="2040" err="1">
                <a:latin typeface="Consolas" panose="020B0609020204030204" pitchFamily="49" charset="0"/>
                <a:cs typeface="Consolas" panose="020B0609020204030204" pitchFamily="49" charset="0"/>
              </a:rPr>
              <a:t>DateTime</a:t>
            </a:r>
            <a:endParaRPr lang="en-US" sz="2040">
              <a:latin typeface="Consolas" panose="020B0609020204030204" pitchFamily="49" charset="0"/>
              <a:cs typeface="Consolas" panose="020B0609020204030204" pitchFamily="49" charset="0"/>
            </a:endParaRPr>
          </a:p>
          <a:p>
            <a:pPr defTabSz="792737"/>
            <a:r>
              <a:rPr lang="en-US" sz="2040">
                <a:latin typeface="Consolas" panose="020B0609020204030204" pitchFamily="49" charset="0"/>
                <a:cs typeface="Consolas" panose="020B0609020204030204" pitchFamily="49" charset="0"/>
              </a:rPr>
              <a:t>  FROM </a:t>
            </a:r>
          </a:p>
          <a:p>
            <a:pPr defTabSz="792737"/>
            <a:r>
              <a:rPr lang="en-US" sz="2040">
                <a:latin typeface="Consolas" panose="020B0609020204030204" pitchFamily="49" charset="0"/>
                <a:cs typeface="Consolas" panose="020B0609020204030204" pitchFamily="49" charset="0"/>
              </a:rPr>
              <a:t>    "/input/</a:t>
            </a:r>
            <a:r>
              <a:rPr lang="en-US" sz="2040" b="1">
                <a:solidFill>
                  <a:srgbClr val="FE5E5E"/>
                </a:solidFill>
                <a:latin typeface="Consolas" panose="020B0609020204030204" pitchFamily="49" charset="0"/>
                <a:cs typeface="Consolas" panose="020B0609020204030204" pitchFamily="49" charset="0"/>
              </a:rPr>
              <a:t>{</a:t>
            </a:r>
            <a:r>
              <a:rPr lang="en-US" sz="2040" b="1" err="1">
                <a:solidFill>
                  <a:srgbClr val="FE5E5E"/>
                </a:solidFill>
                <a:latin typeface="Consolas" panose="020B0609020204030204" pitchFamily="49" charset="0"/>
                <a:cs typeface="Consolas" panose="020B0609020204030204" pitchFamily="49" charset="0"/>
              </a:rPr>
              <a:t>date:yyyy</a:t>
            </a:r>
            <a:r>
              <a:rPr lang="en-US" sz="2040" b="1">
                <a:solidFill>
                  <a:srgbClr val="FE5E5E"/>
                </a:solidFill>
                <a:latin typeface="Consolas" panose="020B0609020204030204" pitchFamily="49" charset="0"/>
                <a:cs typeface="Consolas" panose="020B0609020204030204" pitchFamily="49" charset="0"/>
              </a:rPr>
              <a:t>}</a:t>
            </a:r>
            <a:r>
              <a:rPr lang="en-US" sz="2040">
                <a:latin typeface="Consolas" panose="020B0609020204030204" pitchFamily="49" charset="0"/>
                <a:cs typeface="Consolas" panose="020B0609020204030204" pitchFamily="49" charset="0"/>
              </a:rPr>
              <a:t>/</a:t>
            </a:r>
            <a:r>
              <a:rPr lang="en-US" sz="2040" b="1">
                <a:solidFill>
                  <a:srgbClr val="FE5E5E"/>
                </a:solidFill>
                <a:latin typeface="Consolas" panose="020B0609020204030204" pitchFamily="49" charset="0"/>
                <a:cs typeface="Consolas" panose="020B0609020204030204" pitchFamily="49" charset="0"/>
              </a:rPr>
              <a:t>{</a:t>
            </a:r>
            <a:r>
              <a:rPr lang="en-US" sz="2040" b="1" err="1">
                <a:solidFill>
                  <a:srgbClr val="FE5E5E"/>
                </a:solidFill>
                <a:latin typeface="Consolas" panose="020B0609020204030204" pitchFamily="49" charset="0"/>
                <a:cs typeface="Consolas" panose="020B0609020204030204" pitchFamily="49" charset="0"/>
              </a:rPr>
              <a:t>date:MM</a:t>
            </a:r>
            <a:r>
              <a:rPr lang="en-US" sz="2040" b="1">
                <a:solidFill>
                  <a:srgbClr val="FE5E5E"/>
                </a:solidFill>
                <a:latin typeface="Consolas" panose="020B0609020204030204" pitchFamily="49" charset="0"/>
                <a:cs typeface="Consolas" panose="020B0609020204030204" pitchFamily="49" charset="0"/>
              </a:rPr>
              <a:t>}</a:t>
            </a:r>
            <a:r>
              <a:rPr lang="en-US" sz="2040">
                <a:latin typeface="Consolas" panose="020B0609020204030204" pitchFamily="49" charset="0"/>
                <a:cs typeface="Consolas" panose="020B0609020204030204" pitchFamily="49" charset="0"/>
              </a:rPr>
              <a:t>/</a:t>
            </a:r>
            <a:r>
              <a:rPr lang="en-US" sz="2040" b="1">
                <a:solidFill>
                  <a:srgbClr val="FE5E5E"/>
                </a:solidFill>
                <a:latin typeface="Consolas" panose="020B0609020204030204" pitchFamily="49" charset="0"/>
                <a:cs typeface="Consolas" panose="020B0609020204030204" pitchFamily="49" charset="0"/>
              </a:rPr>
              <a:t>{</a:t>
            </a:r>
            <a:r>
              <a:rPr lang="en-US" sz="2040" b="1" err="1">
                <a:solidFill>
                  <a:srgbClr val="FE5E5E"/>
                </a:solidFill>
                <a:latin typeface="Consolas" panose="020B0609020204030204" pitchFamily="49" charset="0"/>
                <a:cs typeface="Consolas" panose="020B0609020204030204" pitchFamily="49" charset="0"/>
              </a:rPr>
              <a:t>date:dd</a:t>
            </a:r>
            <a:r>
              <a:rPr lang="en-US" sz="2040" b="1">
                <a:solidFill>
                  <a:srgbClr val="FE5E5E"/>
                </a:solidFill>
                <a:latin typeface="Consolas" panose="020B0609020204030204" pitchFamily="49" charset="0"/>
                <a:cs typeface="Consolas" panose="020B0609020204030204" pitchFamily="49" charset="0"/>
              </a:rPr>
              <a:t>}</a:t>
            </a:r>
            <a:r>
              <a:rPr lang="en-US" sz="2040">
                <a:latin typeface="Consolas" panose="020B0609020204030204" pitchFamily="49" charset="0"/>
                <a:cs typeface="Consolas" panose="020B0609020204030204" pitchFamily="49" charset="0"/>
              </a:rPr>
              <a:t>/dat.txt"</a:t>
            </a:r>
          </a:p>
          <a:p>
            <a:pPr defTabSz="792737"/>
            <a:r>
              <a:rPr lang="en-US" sz="2040">
                <a:latin typeface="Consolas" panose="020B0609020204030204" pitchFamily="49" charset="0"/>
                <a:cs typeface="Consolas" panose="020B0609020204030204" pitchFamily="49" charset="0"/>
              </a:rPr>
              <a:t>  USING </a:t>
            </a:r>
            <a:r>
              <a:rPr lang="en-US" sz="2040" err="1">
                <a:latin typeface="Consolas" panose="020B0609020204030204" pitchFamily="49" charset="0"/>
                <a:cs typeface="Consolas" panose="020B0609020204030204" pitchFamily="49" charset="0"/>
              </a:rPr>
              <a:t>Extractors.Csv</a:t>
            </a:r>
            <a:r>
              <a:rPr lang="en-US" sz="2040">
                <a:latin typeface="Consolas" panose="020B0609020204030204" pitchFamily="49" charset="0"/>
                <a:cs typeface="Consolas" panose="020B0609020204030204" pitchFamily="49" charset="0"/>
              </a:rPr>
              <a:t>();</a:t>
            </a:r>
          </a:p>
        </p:txBody>
      </p:sp>
      <p:sp>
        <p:nvSpPr>
          <p:cNvPr id="4" name="Rectangular Callout 3"/>
          <p:cNvSpPr/>
          <p:nvPr/>
        </p:nvSpPr>
        <p:spPr>
          <a:xfrm>
            <a:off x="6218236" y="1748631"/>
            <a:ext cx="3108679" cy="971462"/>
          </a:xfrm>
          <a:prstGeom prst="wedgeRectCallout">
            <a:avLst>
              <a:gd name="adj1" fmla="val -141722"/>
              <a:gd name="adj2" fmla="val 56942"/>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Date column comes from pattern</a:t>
            </a:r>
          </a:p>
        </p:txBody>
      </p:sp>
      <p:sp>
        <p:nvSpPr>
          <p:cNvPr id="6" name="Rectangular Callout 5"/>
          <p:cNvSpPr/>
          <p:nvPr/>
        </p:nvSpPr>
        <p:spPr>
          <a:xfrm>
            <a:off x="3312682" y="5051601"/>
            <a:ext cx="1554339" cy="777169"/>
          </a:xfrm>
          <a:prstGeom prst="wedgeRectCallout">
            <a:avLst>
              <a:gd name="adj1" fmla="val -52339"/>
              <a:gd name="adj2" fmla="val -143882"/>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4-digit Year</a:t>
            </a:r>
          </a:p>
        </p:txBody>
      </p:sp>
      <p:sp>
        <p:nvSpPr>
          <p:cNvPr id="7" name="Rectangular Callout 6"/>
          <p:cNvSpPr/>
          <p:nvPr/>
        </p:nvSpPr>
        <p:spPr>
          <a:xfrm>
            <a:off x="5255087" y="5051601"/>
            <a:ext cx="1554339" cy="777169"/>
          </a:xfrm>
          <a:prstGeom prst="wedgeRectCallout">
            <a:avLst>
              <a:gd name="adj1" fmla="val -104751"/>
              <a:gd name="adj2" fmla="val -138599"/>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2-digit month</a:t>
            </a:r>
          </a:p>
        </p:txBody>
      </p:sp>
      <p:sp>
        <p:nvSpPr>
          <p:cNvPr id="8" name="Rectangular Callout 7"/>
          <p:cNvSpPr/>
          <p:nvPr/>
        </p:nvSpPr>
        <p:spPr>
          <a:xfrm>
            <a:off x="7578283" y="5051601"/>
            <a:ext cx="1554339" cy="777169"/>
          </a:xfrm>
          <a:prstGeom prst="wedgeRectCallout">
            <a:avLst>
              <a:gd name="adj1" fmla="val -156652"/>
              <a:gd name="adj2" fmla="val -151903"/>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2-digit day</a:t>
            </a:r>
          </a:p>
        </p:txBody>
      </p:sp>
      <p:sp>
        <p:nvSpPr>
          <p:cNvPr id="9" name="Rectangular Callout 8"/>
          <p:cNvSpPr/>
          <p:nvPr/>
        </p:nvSpPr>
        <p:spPr>
          <a:xfrm>
            <a:off x="8938330" y="3476936"/>
            <a:ext cx="2525801" cy="777169"/>
          </a:xfrm>
          <a:prstGeom prst="wedgeRectCallout">
            <a:avLst>
              <a:gd name="adj1" fmla="val -110658"/>
              <a:gd name="adj2" fmla="val 63097"/>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Multiple uses of same column</a:t>
            </a:r>
          </a:p>
        </p:txBody>
      </p:sp>
    </p:spTree>
    <p:extLst>
      <p:ext uri="{BB962C8B-B14F-4D97-AF65-F5344CB8AC3E}">
        <p14:creationId xmlns:p14="http://schemas.microsoft.com/office/powerpoint/2010/main" val="38047358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Use WHERE to filter File Sets</a:t>
            </a:r>
          </a:p>
        </p:txBody>
      </p:sp>
      <p:sp>
        <p:nvSpPr>
          <p:cNvPr id="23" name="Text Placeholder 2"/>
          <p:cNvSpPr txBox="1">
            <a:spLocks/>
          </p:cNvSpPr>
          <p:nvPr/>
        </p:nvSpPr>
        <p:spPr>
          <a:xfrm>
            <a:off x="195174" y="1537715"/>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1700">
                <a:latin typeface="Consolas" panose="020B0609020204030204" pitchFamily="49" charset="0"/>
                <a:cs typeface="Consolas" panose="020B0609020204030204" pitchFamily="49" charset="0"/>
              </a:rPr>
              <a:t>@</a:t>
            </a:r>
            <a:r>
              <a:rPr lang="en-US" sz="1700" err="1">
                <a:latin typeface="Consolas" panose="020B0609020204030204" pitchFamily="49" charset="0"/>
                <a:cs typeface="Consolas" panose="020B0609020204030204" pitchFamily="49" charset="0"/>
              </a:rPr>
              <a:t>rs</a:t>
            </a:r>
            <a:r>
              <a:rPr lang="en-US" sz="1700">
                <a:latin typeface="Consolas" panose="020B0609020204030204" pitchFamily="49" charset="0"/>
                <a:cs typeface="Consolas" panose="020B0609020204030204" pitchFamily="49" charset="0"/>
              </a:rPr>
              <a:t> = </a:t>
            </a:r>
          </a:p>
          <a:p>
            <a:pPr defTabSz="792737"/>
            <a:r>
              <a:rPr lang="en-US" sz="1700">
                <a:latin typeface="Consolas" panose="020B0609020204030204" pitchFamily="49" charset="0"/>
                <a:cs typeface="Consolas" panose="020B0609020204030204" pitchFamily="49" charset="0"/>
              </a:rPr>
              <a:t>  EXTRACT </a:t>
            </a:r>
          </a:p>
          <a:p>
            <a:pPr defTabSz="792737"/>
            <a:r>
              <a:rPr lang="en-US" sz="1700">
                <a:latin typeface="Consolas" panose="020B0609020204030204" pitchFamily="49" charset="0"/>
                <a:cs typeface="Consolas" panose="020B0609020204030204" pitchFamily="49" charset="0"/>
              </a:rPr>
              <a:t>    user string,</a:t>
            </a:r>
          </a:p>
          <a:p>
            <a:pPr defTabSz="792737"/>
            <a:r>
              <a:rPr lang="en-US" sz="1700">
                <a:latin typeface="Consolas" panose="020B0609020204030204" pitchFamily="49" charset="0"/>
                <a:cs typeface="Consolas" panose="020B0609020204030204" pitchFamily="49" charset="0"/>
              </a:rPr>
              <a:t>    id   string,</a:t>
            </a:r>
          </a:p>
          <a:p>
            <a:pPr defTabSz="792737"/>
            <a:r>
              <a:rPr lang="en-US" sz="1700">
                <a:latin typeface="Consolas" panose="020B0609020204030204" pitchFamily="49" charset="0"/>
                <a:cs typeface="Consolas" panose="020B0609020204030204" pitchFamily="49" charset="0"/>
              </a:rPr>
              <a:t>    </a:t>
            </a:r>
            <a:r>
              <a:rPr lang="en-US" sz="1700" b="1">
                <a:solidFill>
                  <a:srgbClr val="FE5E5E"/>
                </a:solidFill>
                <a:latin typeface="Consolas" panose="020B0609020204030204" pitchFamily="49" charset="0"/>
                <a:cs typeface="Consolas" panose="020B0609020204030204" pitchFamily="49" charset="0"/>
              </a:rPr>
              <a:t>date</a:t>
            </a:r>
            <a:r>
              <a:rPr lang="en-US" sz="1700">
                <a:solidFill>
                  <a:srgbClr val="FE5E5E"/>
                </a:solidFill>
                <a:latin typeface="Consolas" panose="020B0609020204030204" pitchFamily="49" charset="0"/>
                <a:cs typeface="Consolas" panose="020B0609020204030204" pitchFamily="49" charset="0"/>
              </a:rPr>
              <a:t> </a:t>
            </a:r>
            <a:r>
              <a:rPr lang="en-US" sz="1700" err="1">
                <a:latin typeface="Consolas" panose="020B0609020204030204" pitchFamily="49" charset="0"/>
                <a:cs typeface="Consolas" panose="020B0609020204030204" pitchFamily="49" charset="0"/>
              </a:rPr>
              <a:t>DateTime</a:t>
            </a:r>
            <a:r>
              <a:rPr lang="en-US" sz="1700">
                <a:latin typeface="Consolas" panose="020B0609020204030204" pitchFamily="49" charset="0"/>
                <a:cs typeface="Consolas" panose="020B0609020204030204" pitchFamily="49" charset="0"/>
              </a:rPr>
              <a:t>,</a:t>
            </a:r>
          </a:p>
          <a:p>
            <a:pPr defTabSz="792737"/>
            <a:r>
              <a:rPr lang="en-US" sz="1700" b="1">
                <a:solidFill>
                  <a:srgbClr val="FE5E5E"/>
                </a:solidFill>
                <a:latin typeface="Consolas" panose="020B0609020204030204" pitchFamily="49" charset="0"/>
                <a:cs typeface="Consolas" panose="020B0609020204030204" pitchFamily="49" charset="0"/>
              </a:rPr>
              <a:t>    suffix</a:t>
            </a:r>
            <a:r>
              <a:rPr lang="en-US" sz="1700">
                <a:solidFill>
                  <a:srgbClr val="FE5E5E"/>
                </a:solidFill>
                <a:latin typeface="Consolas" panose="020B0609020204030204" pitchFamily="49" charset="0"/>
                <a:cs typeface="Consolas" panose="020B0609020204030204" pitchFamily="49" charset="0"/>
              </a:rPr>
              <a:t> </a:t>
            </a:r>
            <a:r>
              <a:rPr lang="en-US" sz="1700">
                <a:latin typeface="Consolas" panose="020B0609020204030204" pitchFamily="49" charset="0"/>
                <a:cs typeface="Consolas" panose="020B0609020204030204" pitchFamily="49" charset="0"/>
              </a:rPr>
              <a:t>string</a:t>
            </a:r>
          </a:p>
          <a:p>
            <a:pPr defTabSz="792737"/>
            <a:r>
              <a:rPr lang="en-US" sz="1700">
                <a:latin typeface="Consolas" panose="020B0609020204030204" pitchFamily="49" charset="0"/>
                <a:cs typeface="Consolas" panose="020B0609020204030204" pitchFamily="49" charset="0"/>
              </a:rPr>
              <a:t>  FROM </a:t>
            </a:r>
          </a:p>
          <a:p>
            <a:pPr defTabSz="792737"/>
            <a:r>
              <a:rPr lang="en-US" sz="1700">
                <a:latin typeface="Consolas" panose="020B0609020204030204" pitchFamily="49" charset="0"/>
                <a:cs typeface="Consolas" panose="020B0609020204030204" pitchFamily="49" charset="0"/>
              </a:rPr>
              <a:t>    "/input/</a:t>
            </a:r>
            <a:r>
              <a:rPr lang="en-US" sz="1700" b="1">
                <a:solidFill>
                  <a:srgbClr val="FE5E5E"/>
                </a:solidFill>
                <a:latin typeface="Consolas" panose="020B0609020204030204" pitchFamily="49" charset="0"/>
                <a:cs typeface="Consolas" panose="020B0609020204030204" pitchFamily="49" charset="0"/>
              </a:rPr>
              <a:t>{</a:t>
            </a:r>
            <a:r>
              <a:rPr lang="en-US" sz="1700" b="1" err="1">
                <a:solidFill>
                  <a:srgbClr val="FE5E5E"/>
                </a:solidFill>
                <a:latin typeface="Consolas" panose="020B0609020204030204" pitchFamily="49" charset="0"/>
                <a:cs typeface="Consolas" panose="020B0609020204030204" pitchFamily="49" charset="0"/>
              </a:rPr>
              <a:t>date:yyyy</a:t>
            </a:r>
            <a:r>
              <a:rPr lang="en-US" sz="1700" b="1">
                <a:solidFill>
                  <a:srgbClr val="FE5E5E"/>
                </a:solidFill>
                <a:latin typeface="Consolas" panose="020B0609020204030204" pitchFamily="49" charset="0"/>
                <a:cs typeface="Consolas" panose="020B0609020204030204" pitchFamily="49" charset="0"/>
              </a:rPr>
              <a:t>}</a:t>
            </a:r>
            <a:r>
              <a:rPr lang="en-US" sz="1700">
                <a:latin typeface="Consolas" panose="020B0609020204030204" pitchFamily="49" charset="0"/>
                <a:cs typeface="Consolas" panose="020B0609020204030204" pitchFamily="49" charset="0"/>
              </a:rPr>
              <a:t>/</a:t>
            </a:r>
            <a:r>
              <a:rPr lang="en-US" sz="1700" b="1">
                <a:solidFill>
                  <a:srgbClr val="FE5E5E"/>
                </a:solidFill>
                <a:latin typeface="Consolas" panose="020B0609020204030204" pitchFamily="49" charset="0"/>
                <a:cs typeface="Consolas" panose="020B0609020204030204" pitchFamily="49" charset="0"/>
              </a:rPr>
              <a:t>{</a:t>
            </a:r>
            <a:r>
              <a:rPr lang="en-US" sz="1700" b="1" err="1">
                <a:solidFill>
                  <a:srgbClr val="FE5E5E"/>
                </a:solidFill>
                <a:latin typeface="Consolas" panose="020B0609020204030204" pitchFamily="49" charset="0"/>
                <a:cs typeface="Consolas" panose="020B0609020204030204" pitchFamily="49" charset="0"/>
              </a:rPr>
              <a:t>date:MM</a:t>
            </a:r>
            <a:r>
              <a:rPr lang="en-US" sz="1700" b="1">
                <a:solidFill>
                  <a:srgbClr val="FE5E5E"/>
                </a:solidFill>
                <a:latin typeface="Consolas" panose="020B0609020204030204" pitchFamily="49" charset="0"/>
                <a:cs typeface="Consolas" panose="020B0609020204030204" pitchFamily="49" charset="0"/>
              </a:rPr>
              <a:t>}</a:t>
            </a:r>
            <a:r>
              <a:rPr lang="en-US" sz="1700">
                <a:latin typeface="Consolas" panose="020B0609020204030204" pitchFamily="49" charset="0"/>
                <a:cs typeface="Consolas" panose="020B0609020204030204" pitchFamily="49" charset="0"/>
              </a:rPr>
              <a:t>/</a:t>
            </a:r>
            <a:r>
              <a:rPr lang="en-US" sz="1700" b="1">
                <a:solidFill>
                  <a:srgbClr val="FE5E5E"/>
                </a:solidFill>
                <a:latin typeface="Consolas" panose="020B0609020204030204" pitchFamily="49" charset="0"/>
                <a:cs typeface="Consolas" panose="020B0609020204030204" pitchFamily="49" charset="0"/>
              </a:rPr>
              <a:t>{</a:t>
            </a:r>
            <a:r>
              <a:rPr lang="en-US" sz="1700" b="1" err="1">
                <a:solidFill>
                  <a:srgbClr val="FE5E5E"/>
                </a:solidFill>
                <a:latin typeface="Consolas" panose="020B0609020204030204" pitchFamily="49" charset="0"/>
                <a:cs typeface="Consolas" panose="020B0609020204030204" pitchFamily="49" charset="0"/>
              </a:rPr>
              <a:t>date:dd</a:t>
            </a:r>
            <a:r>
              <a:rPr lang="en-US" sz="1700" b="1">
                <a:solidFill>
                  <a:srgbClr val="FE5E5E"/>
                </a:solidFill>
                <a:latin typeface="Consolas" panose="020B0609020204030204" pitchFamily="49" charset="0"/>
                <a:cs typeface="Consolas" panose="020B0609020204030204" pitchFamily="49" charset="0"/>
              </a:rPr>
              <a:t>}</a:t>
            </a:r>
            <a:r>
              <a:rPr lang="en-US" sz="1700">
                <a:latin typeface="Consolas" panose="020B0609020204030204" pitchFamily="49" charset="0"/>
                <a:cs typeface="Consolas" panose="020B0609020204030204" pitchFamily="49" charset="0"/>
              </a:rPr>
              <a:t>/</a:t>
            </a:r>
            <a:r>
              <a:rPr lang="en-US" sz="1700" b="1">
                <a:solidFill>
                  <a:srgbClr val="FE5E5E"/>
                </a:solidFill>
                <a:latin typeface="Consolas" panose="020B0609020204030204" pitchFamily="49" charset="0"/>
                <a:cs typeface="Consolas" panose="020B0609020204030204" pitchFamily="49" charset="0"/>
              </a:rPr>
              <a:t>{suffix}</a:t>
            </a:r>
            <a:r>
              <a:rPr lang="en-US" sz="1700">
                <a:latin typeface="Consolas" panose="020B0609020204030204" pitchFamily="49" charset="0"/>
                <a:cs typeface="Consolas" panose="020B0609020204030204" pitchFamily="49" charset="0"/>
              </a:rPr>
              <a:t>"</a:t>
            </a:r>
          </a:p>
          <a:p>
            <a:pPr defTabSz="792737"/>
            <a:r>
              <a:rPr lang="en-US" sz="1700">
                <a:latin typeface="Consolas" panose="020B0609020204030204" pitchFamily="49" charset="0"/>
                <a:cs typeface="Consolas" panose="020B0609020204030204" pitchFamily="49" charset="0"/>
              </a:rPr>
              <a:t>  USING </a:t>
            </a:r>
            <a:r>
              <a:rPr lang="en-US" sz="1700" err="1">
                <a:latin typeface="Consolas" panose="020B0609020204030204" pitchFamily="49" charset="0"/>
                <a:cs typeface="Consolas" panose="020B0609020204030204" pitchFamily="49" charset="0"/>
              </a:rPr>
              <a:t>Extractors.Csv</a:t>
            </a:r>
            <a:r>
              <a:rPr lang="en-US" sz="1700">
                <a:latin typeface="Consolas" panose="020B0609020204030204" pitchFamily="49" charset="0"/>
                <a:cs typeface="Consolas" panose="020B0609020204030204" pitchFamily="49" charset="0"/>
              </a:rPr>
              <a:t>();</a:t>
            </a:r>
          </a:p>
          <a:p>
            <a:pPr defTabSz="792737"/>
            <a:endParaRPr lang="en-US" sz="1700">
              <a:latin typeface="Consolas" panose="020B0609020204030204" pitchFamily="49" charset="0"/>
              <a:cs typeface="Consolas" panose="020B0609020204030204" pitchFamily="49" charset="0"/>
            </a:endParaRPr>
          </a:p>
          <a:p>
            <a:pPr defTabSz="792737"/>
            <a:r>
              <a:rPr lang="en-US" sz="1700">
                <a:latin typeface="Consolas" panose="020B0609020204030204" pitchFamily="49" charset="0"/>
                <a:cs typeface="Consolas" panose="020B0609020204030204" pitchFamily="49" charset="0"/>
              </a:rPr>
              <a:t>@</a:t>
            </a:r>
            <a:r>
              <a:rPr lang="en-US" sz="1700" err="1">
                <a:latin typeface="Consolas" panose="020B0609020204030204" pitchFamily="49" charset="0"/>
                <a:cs typeface="Consolas" panose="020B0609020204030204" pitchFamily="49" charset="0"/>
              </a:rPr>
              <a:t>rs</a:t>
            </a:r>
            <a:r>
              <a:rPr lang="en-US" sz="1700">
                <a:latin typeface="Consolas" panose="020B0609020204030204" pitchFamily="49" charset="0"/>
                <a:cs typeface="Consolas" panose="020B0609020204030204" pitchFamily="49" charset="0"/>
              </a:rPr>
              <a:t> = </a:t>
            </a:r>
          </a:p>
          <a:p>
            <a:pPr defTabSz="792737"/>
            <a:r>
              <a:rPr lang="en-US" sz="1700">
                <a:latin typeface="Consolas" panose="020B0609020204030204" pitchFamily="49" charset="0"/>
                <a:cs typeface="Consolas" panose="020B0609020204030204" pitchFamily="49" charset="0"/>
              </a:rPr>
              <a:t>  SELECT * FROM @</a:t>
            </a:r>
            <a:r>
              <a:rPr lang="en-US" sz="1700" err="1">
                <a:latin typeface="Consolas" panose="020B0609020204030204" pitchFamily="49" charset="0"/>
                <a:cs typeface="Consolas" panose="020B0609020204030204" pitchFamily="49" charset="0"/>
              </a:rPr>
              <a:t>rs</a:t>
            </a:r>
            <a:endParaRPr lang="en-US" sz="1700">
              <a:latin typeface="Consolas" panose="020B0609020204030204" pitchFamily="49" charset="0"/>
              <a:cs typeface="Consolas" panose="020B0609020204030204" pitchFamily="49" charset="0"/>
            </a:endParaRPr>
          </a:p>
          <a:p>
            <a:pPr defTabSz="792737"/>
            <a:r>
              <a:rPr lang="en-US" sz="1700">
                <a:latin typeface="Consolas" panose="020B0609020204030204" pitchFamily="49" charset="0"/>
                <a:cs typeface="Consolas" panose="020B0609020204030204" pitchFamily="49" charset="0"/>
              </a:rPr>
              <a:t>  WHERE date &gt;= </a:t>
            </a:r>
            <a:r>
              <a:rPr lang="en-US" sz="1700" err="1">
                <a:latin typeface="Consolas" panose="020B0609020204030204" pitchFamily="49" charset="0"/>
                <a:cs typeface="Consolas" panose="020B0609020204030204" pitchFamily="49" charset="0"/>
              </a:rPr>
              <a:t>System.DateTime.Parse</a:t>
            </a:r>
            <a:r>
              <a:rPr lang="en-US" sz="1700">
                <a:latin typeface="Consolas" panose="020B0609020204030204" pitchFamily="49" charset="0"/>
                <a:cs typeface="Consolas" panose="020B0609020204030204" pitchFamily="49" charset="0"/>
              </a:rPr>
              <a:t>(“2016/1/1”) AND</a:t>
            </a:r>
          </a:p>
          <a:p>
            <a:pPr defTabSz="792737"/>
            <a:r>
              <a:rPr lang="en-US" sz="1700">
                <a:latin typeface="Consolas" panose="020B0609020204030204" pitchFamily="49" charset="0"/>
                <a:cs typeface="Consolas" panose="020B0609020204030204" pitchFamily="49" charset="0"/>
              </a:rPr>
              <a:t>        date &lt; </a:t>
            </a:r>
            <a:r>
              <a:rPr lang="en-US" sz="1700" err="1">
                <a:latin typeface="Consolas" panose="020B0609020204030204" pitchFamily="49" charset="0"/>
                <a:cs typeface="Consolas" panose="020B0609020204030204" pitchFamily="49" charset="0"/>
              </a:rPr>
              <a:t>System.DateTime.Parse</a:t>
            </a:r>
            <a:r>
              <a:rPr lang="en-US" sz="1700">
                <a:latin typeface="Consolas" panose="020B0609020204030204" pitchFamily="49" charset="0"/>
                <a:cs typeface="Consolas" panose="020B0609020204030204" pitchFamily="49" charset="0"/>
              </a:rPr>
              <a:t>(“2016/2/1”);</a:t>
            </a:r>
          </a:p>
          <a:p>
            <a:pPr defTabSz="792737"/>
            <a:endParaRPr lang="en-US" sz="1700">
              <a:latin typeface="Consolas" panose="020B0609020204030204" pitchFamily="49" charset="0"/>
              <a:cs typeface="Consolas" panose="020B0609020204030204" pitchFamily="49" charset="0"/>
            </a:endParaRPr>
          </a:p>
        </p:txBody>
      </p:sp>
      <p:sp>
        <p:nvSpPr>
          <p:cNvPr id="4" name="Rectangular Callout 3"/>
          <p:cNvSpPr/>
          <p:nvPr/>
        </p:nvSpPr>
        <p:spPr>
          <a:xfrm>
            <a:off x="8744038" y="3108677"/>
            <a:ext cx="3108679" cy="971462"/>
          </a:xfrm>
          <a:prstGeom prst="wedgeRectCallout">
            <a:avLst>
              <a:gd name="adj1" fmla="val -116455"/>
              <a:gd name="adj2" fmla="val 87316"/>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Use normal C# expressions to constrain the </a:t>
            </a:r>
            <a:r>
              <a:rPr lang="en-US" sz="2040" kern="0" err="1">
                <a:solidFill>
                  <a:schemeClr val="bg1"/>
                </a:solidFill>
                <a:latin typeface="+mj-lt"/>
              </a:rPr>
              <a:t>fileset</a:t>
            </a:r>
            <a:endParaRPr lang="en-US" sz="2040" kern="0">
              <a:solidFill>
                <a:schemeClr val="bg1"/>
              </a:solidFill>
              <a:latin typeface="+mj-lt"/>
            </a:endParaRPr>
          </a:p>
        </p:txBody>
      </p:sp>
    </p:spTree>
    <p:extLst>
      <p:ext uri="{BB962C8B-B14F-4D97-AF65-F5344CB8AC3E}">
        <p14:creationId xmlns:p14="http://schemas.microsoft.com/office/powerpoint/2010/main" val="352240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Basics</a:t>
            </a:r>
            <a:endParaRPr lang="en-US" dirty="0">
              <a:solidFill>
                <a:schemeClr val="bg1"/>
              </a:solidFill>
            </a:endParaRPr>
          </a:p>
        </p:txBody>
      </p:sp>
    </p:spTree>
    <p:extLst>
      <p:ext uri="{BB962C8B-B14F-4D97-AF65-F5344CB8AC3E}">
        <p14:creationId xmlns:p14="http://schemas.microsoft.com/office/powerpoint/2010/main" val="2451564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Catalog</a:t>
            </a:r>
            <a:endParaRPr lang="en-US">
              <a:solidFill>
                <a:schemeClr val="bg1"/>
              </a:solidFill>
            </a:endParaRPr>
          </a:p>
        </p:txBody>
      </p:sp>
    </p:spTree>
    <p:extLst>
      <p:ext uri="{BB962C8B-B14F-4D97-AF65-F5344CB8AC3E}">
        <p14:creationId xmlns:p14="http://schemas.microsoft.com/office/powerpoint/2010/main" val="3940816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ular Callout 3"/>
          <p:cNvSpPr/>
          <p:nvPr/>
        </p:nvSpPr>
        <p:spPr>
          <a:xfrm>
            <a:off x="7122164" y="194292"/>
            <a:ext cx="3108679" cy="971462"/>
          </a:xfrm>
          <a:prstGeom prst="wedgeRectCallout">
            <a:avLst>
              <a:gd name="adj1" fmla="val -174075"/>
              <a:gd name="adj2" fmla="val -55144"/>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Every VC will have a “Catalog”</a:t>
            </a:r>
          </a:p>
        </p:txBody>
      </p:sp>
      <p:pic>
        <p:nvPicPr>
          <p:cNvPr id="3" name="Picture 2"/>
          <p:cNvPicPr>
            <a:picLocks noChangeAspect="1"/>
          </p:cNvPicPr>
          <p:nvPr/>
        </p:nvPicPr>
        <p:blipFill>
          <a:blip r:embed="rId2"/>
          <a:stretch>
            <a:fillRect/>
          </a:stretch>
        </p:blipFill>
        <p:spPr>
          <a:xfrm>
            <a:off x="881" y="17096"/>
            <a:ext cx="3391699" cy="6977429"/>
          </a:xfrm>
          <a:prstGeom prst="rect">
            <a:avLst/>
          </a:prstGeom>
          <a:ln>
            <a:solidFill>
              <a:schemeClr val="bg1">
                <a:lumMod val="75000"/>
              </a:schemeClr>
            </a:solidFill>
          </a:ln>
        </p:spPr>
      </p:pic>
      <p:sp>
        <p:nvSpPr>
          <p:cNvPr id="10" name="Rectangular Callout 9"/>
          <p:cNvSpPr/>
          <p:nvPr/>
        </p:nvSpPr>
        <p:spPr>
          <a:xfrm>
            <a:off x="7127359" y="1360046"/>
            <a:ext cx="3108679" cy="971462"/>
          </a:xfrm>
          <a:prstGeom prst="wedgeRectCallout">
            <a:avLst>
              <a:gd name="adj1" fmla="val -219797"/>
              <a:gd name="adj2" fmla="val -143700"/>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Each Catalog contains N Databases</a:t>
            </a:r>
          </a:p>
        </p:txBody>
      </p:sp>
      <p:sp>
        <p:nvSpPr>
          <p:cNvPr id="8" name="Rectangular Callout 7"/>
          <p:cNvSpPr/>
          <p:nvPr/>
        </p:nvSpPr>
        <p:spPr>
          <a:xfrm>
            <a:off x="4469606" y="2914385"/>
            <a:ext cx="2525801" cy="777169"/>
          </a:xfrm>
          <a:prstGeom prst="wedgeRectCallout">
            <a:avLst>
              <a:gd name="adj1" fmla="val -175692"/>
              <a:gd name="adj2" fmla="val -329139"/>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Tables</a:t>
            </a:r>
          </a:p>
        </p:txBody>
      </p:sp>
      <p:sp>
        <p:nvSpPr>
          <p:cNvPr id="11" name="Rectangular Callout 10"/>
          <p:cNvSpPr/>
          <p:nvPr/>
        </p:nvSpPr>
        <p:spPr>
          <a:xfrm>
            <a:off x="4469606" y="3885847"/>
            <a:ext cx="2525801" cy="777169"/>
          </a:xfrm>
          <a:prstGeom prst="wedgeRectCallout">
            <a:avLst>
              <a:gd name="adj1" fmla="val -129204"/>
              <a:gd name="adj2" fmla="val -22074"/>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Table-Valued Functions</a:t>
            </a:r>
          </a:p>
        </p:txBody>
      </p:sp>
      <p:sp>
        <p:nvSpPr>
          <p:cNvPr id="12" name="Rectangular Callout 11"/>
          <p:cNvSpPr/>
          <p:nvPr/>
        </p:nvSpPr>
        <p:spPr>
          <a:xfrm>
            <a:off x="4469606" y="4857309"/>
            <a:ext cx="2525801" cy="777169"/>
          </a:xfrm>
          <a:prstGeom prst="wedgeRectCallout">
            <a:avLst>
              <a:gd name="adj1" fmla="val -157799"/>
              <a:gd name="adj2" fmla="val 97491"/>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Assemblies</a:t>
            </a:r>
          </a:p>
        </p:txBody>
      </p:sp>
    </p:spTree>
    <p:extLst>
      <p:ext uri="{BB962C8B-B14F-4D97-AF65-F5344CB8AC3E}">
        <p14:creationId xmlns:p14="http://schemas.microsoft.com/office/powerpoint/2010/main" val="1461080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U-SQL Tables</a:t>
            </a:r>
          </a:p>
        </p:txBody>
      </p:sp>
      <p:sp>
        <p:nvSpPr>
          <p:cNvPr id="23" name="Text Placeholder 2"/>
          <p:cNvSpPr txBox="1">
            <a:spLocks/>
          </p:cNvSpPr>
          <p:nvPr/>
        </p:nvSpPr>
        <p:spPr>
          <a:xfrm>
            <a:off x="195174" y="1537715"/>
            <a:ext cx="7771695" cy="5262517"/>
          </a:xfrm>
          <a:prstGeom prst="rect">
            <a:avLst/>
          </a:prstGeom>
          <a:noFill/>
          <a:ln>
            <a:no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endParaRPr lang="en-US" sz="1360">
              <a:solidFill>
                <a:prstClr val="black"/>
              </a:solidFill>
              <a:latin typeface="Consolas" panose="020B0609020204030204" pitchFamily="49" charset="0"/>
              <a:cs typeface="Consolas" panose="020B0609020204030204" pitchFamily="49" charset="0"/>
            </a:endParaRPr>
          </a:p>
          <a:p>
            <a:pPr defTabSz="792737"/>
            <a:r>
              <a:rPr lang="en-US" sz="1360" b="1">
                <a:solidFill>
                  <a:srgbClr val="FE5E5E"/>
                </a:solidFill>
                <a:latin typeface="Consolas" panose="020B0609020204030204" pitchFamily="49" charset="0"/>
                <a:cs typeface="Consolas" panose="020B0609020204030204" pitchFamily="49" charset="0"/>
              </a:rPr>
              <a:t>CREATE TABLE </a:t>
            </a:r>
            <a:r>
              <a:rPr lang="en-US" sz="1360">
                <a:solidFill>
                  <a:prstClr val="black"/>
                </a:solidFill>
                <a:latin typeface="Consolas" panose="020B0609020204030204" pitchFamily="49" charset="0"/>
                <a:cs typeface="Consolas" panose="020B0609020204030204" pitchFamily="49" charset="0"/>
              </a:rPr>
              <a:t>Customers(</a:t>
            </a:r>
          </a:p>
          <a:p>
            <a:pPr defTabSz="792737"/>
            <a:r>
              <a:rPr lang="en-US" sz="1360">
                <a:solidFill>
                  <a:prstClr val="black"/>
                </a:solidFill>
                <a:latin typeface="Consolas" panose="020B0609020204030204" pitchFamily="49" charset="0"/>
                <a:cs typeface="Consolas" panose="020B0609020204030204" pitchFamily="49" charset="0"/>
              </a:rPr>
              <a:t>  </a:t>
            </a:r>
            <a:r>
              <a:rPr lang="en-US" sz="1360" err="1">
                <a:solidFill>
                  <a:prstClr val="black"/>
                </a:solidFill>
                <a:latin typeface="Consolas" panose="020B0609020204030204" pitchFamily="49" charset="0"/>
                <a:cs typeface="Consolas" panose="020B0609020204030204" pitchFamily="49" charset="0"/>
              </a:rPr>
              <a:t>OrderId</a:t>
            </a:r>
            <a:r>
              <a:rPr lang="en-US" sz="1360">
                <a:solidFill>
                  <a:prstClr val="black"/>
                </a:solidFill>
                <a:latin typeface="Consolas" panose="020B0609020204030204" pitchFamily="49" charset="0"/>
                <a:cs typeface="Consolas" panose="020B0609020204030204" pitchFamily="49" charset="0"/>
              </a:rPr>
              <a:t>  </a:t>
            </a:r>
            <a:r>
              <a:rPr lang="en-US" sz="1360" err="1">
                <a:solidFill>
                  <a:prstClr val="black"/>
                </a:solidFill>
                <a:latin typeface="Consolas" panose="020B0609020204030204" pitchFamily="49" charset="0"/>
                <a:cs typeface="Consolas" panose="020B0609020204030204" pitchFamily="49" charset="0"/>
              </a:rPr>
              <a:t>int</a:t>
            </a:r>
            <a:r>
              <a:rPr lang="en-US" sz="1360">
                <a:solidFill>
                  <a:prstClr val="black"/>
                </a:solidFill>
                <a:latin typeface="Consolas" panose="020B0609020204030204" pitchFamily="49" charset="0"/>
                <a:cs typeface="Consolas" panose="020B0609020204030204" pitchFamily="49" charset="0"/>
              </a:rPr>
              <a:t>, </a:t>
            </a:r>
          </a:p>
          <a:p>
            <a:pPr defTabSz="792737"/>
            <a:r>
              <a:rPr lang="en-US" sz="1360">
                <a:solidFill>
                  <a:prstClr val="black"/>
                </a:solidFill>
                <a:latin typeface="Consolas" panose="020B0609020204030204" pitchFamily="49" charset="0"/>
                <a:cs typeface="Consolas" panose="020B0609020204030204" pitchFamily="49" charset="0"/>
              </a:rPr>
              <a:t>  Customer string, </a:t>
            </a:r>
          </a:p>
          <a:p>
            <a:pPr defTabSz="792737"/>
            <a:r>
              <a:rPr lang="en-US" sz="1360">
                <a:solidFill>
                  <a:prstClr val="black"/>
                </a:solidFill>
                <a:latin typeface="Consolas" panose="020B0609020204030204" pitchFamily="49" charset="0"/>
                <a:cs typeface="Consolas" panose="020B0609020204030204" pitchFamily="49" charset="0"/>
              </a:rPr>
              <a:t>  Date     </a:t>
            </a:r>
            <a:r>
              <a:rPr lang="en-US" sz="1360" err="1">
                <a:solidFill>
                  <a:prstClr val="black"/>
                </a:solidFill>
                <a:latin typeface="Consolas" panose="020B0609020204030204" pitchFamily="49" charset="0"/>
                <a:cs typeface="Consolas" panose="020B0609020204030204" pitchFamily="49" charset="0"/>
              </a:rPr>
              <a:t>DateTime</a:t>
            </a:r>
            <a:r>
              <a:rPr lang="en-US" sz="1360">
                <a:solidFill>
                  <a:prstClr val="black"/>
                </a:solidFill>
                <a:latin typeface="Consolas" panose="020B0609020204030204" pitchFamily="49" charset="0"/>
                <a:cs typeface="Consolas" panose="020B0609020204030204" pitchFamily="49" charset="0"/>
              </a:rPr>
              <a:t>, </a:t>
            </a:r>
          </a:p>
          <a:p>
            <a:pPr defTabSz="792737"/>
            <a:r>
              <a:rPr lang="en-US" sz="1360">
                <a:solidFill>
                  <a:prstClr val="black"/>
                </a:solidFill>
                <a:latin typeface="Consolas" panose="020B0609020204030204" pitchFamily="49" charset="0"/>
                <a:cs typeface="Consolas" panose="020B0609020204030204" pitchFamily="49" charset="0"/>
              </a:rPr>
              <a:t>  Amount   float,</a:t>
            </a:r>
          </a:p>
          <a:p>
            <a:pPr defTabSz="792737"/>
            <a:endParaRPr lang="en-US" sz="1360">
              <a:solidFill>
                <a:prstClr val="black"/>
              </a:solidFill>
              <a:latin typeface="Consolas" panose="020B0609020204030204" pitchFamily="49" charset="0"/>
              <a:cs typeface="Consolas" panose="020B0609020204030204" pitchFamily="49" charset="0"/>
            </a:endParaRPr>
          </a:p>
          <a:p>
            <a:pPr defTabSz="792737"/>
            <a:r>
              <a:rPr lang="en-US" sz="1360">
                <a:solidFill>
                  <a:prstClr val="black"/>
                </a:solidFill>
                <a:latin typeface="Consolas" panose="020B0609020204030204" pitchFamily="49" charset="0"/>
                <a:cs typeface="Consolas" panose="020B0609020204030204" pitchFamily="49" charset="0"/>
              </a:rPr>
              <a:t>  INDEX index1 </a:t>
            </a:r>
          </a:p>
          <a:p>
            <a:pPr defTabSz="792737"/>
            <a:br>
              <a:rPr lang="en-US" sz="1360">
                <a:solidFill>
                  <a:prstClr val="black"/>
                </a:solidFill>
                <a:latin typeface="Consolas" panose="020B0609020204030204" pitchFamily="49" charset="0"/>
                <a:cs typeface="Consolas" panose="020B0609020204030204" pitchFamily="49" charset="0"/>
              </a:rPr>
            </a:br>
            <a:r>
              <a:rPr lang="en-US" sz="1360">
                <a:solidFill>
                  <a:prstClr val="black"/>
                </a:solidFill>
                <a:latin typeface="Consolas" panose="020B0609020204030204" pitchFamily="49" charset="0"/>
                <a:cs typeface="Consolas" panose="020B0609020204030204" pitchFamily="49" charset="0"/>
              </a:rPr>
              <a:t>    </a:t>
            </a:r>
            <a:r>
              <a:rPr lang="en-US" sz="1360" b="1">
                <a:solidFill>
                  <a:srgbClr val="FE5E5E"/>
                </a:solidFill>
                <a:latin typeface="Consolas" panose="020B0609020204030204" pitchFamily="49" charset="0"/>
                <a:cs typeface="Consolas" panose="020B0609020204030204" pitchFamily="49" charset="0"/>
              </a:rPr>
              <a:t>CLUSTERED</a:t>
            </a:r>
            <a:r>
              <a:rPr lang="en-US" sz="1360">
                <a:solidFill>
                  <a:srgbClr val="FE5E5E"/>
                </a:solidFill>
                <a:latin typeface="Consolas" panose="020B0609020204030204" pitchFamily="49" charset="0"/>
                <a:cs typeface="Consolas" panose="020B0609020204030204" pitchFamily="49" charset="0"/>
              </a:rPr>
              <a:t> </a:t>
            </a:r>
            <a:r>
              <a:rPr lang="en-US" sz="1360">
                <a:solidFill>
                  <a:prstClr val="black"/>
                </a:solidFill>
                <a:latin typeface="Consolas" panose="020B0609020204030204" pitchFamily="49" charset="0"/>
                <a:cs typeface="Consolas" panose="020B0609020204030204" pitchFamily="49" charset="0"/>
              </a:rPr>
              <a:t>(Customer) </a:t>
            </a:r>
          </a:p>
          <a:p>
            <a:pPr defTabSz="792737"/>
            <a:endParaRPr lang="en-US" sz="1360">
              <a:solidFill>
                <a:prstClr val="black"/>
              </a:solidFill>
              <a:latin typeface="Consolas" panose="020B0609020204030204" pitchFamily="49" charset="0"/>
              <a:cs typeface="Consolas" panose="020B0609020204030204" pitchFamily="49" charset="0"/>
            </a:endParaRPr>
          </a:p>
          <a:p>
            <a:pPr defTabSz="792737"/>
            <a:r>
              <a:rPr lang="en-US" sz="1360">
                <a:solidFill>
                  <a:prstClr val="black"/>
                </a:solidFill>
                <a:latin typeface="Consolas" panose="020B0609020204030204" pitchFamily="49" charset="0"/>
                <a:cs typeface="Consolas" panose="020B0609020204030204" pitchFamily="49" charset="0"/>
              </a:rPr>
              <a:t>    </a:t>
            </a:r>
            <a:r>
              <a:rPr lang="en-US" sz="1360" b="1">
                <a:solidFill>
                  <a:srgbClr val="FE5E5E"/>
                </a:solidFill>
                <a:latin typeface="Consolas" panose="020B0609020204030204" pitchFamily="49" charset="0"/>
                <a:cs typeface="Consolas" panose="020B0609020204030204" pitchFamily="49" charset="0"/>
              </a:rPr>
              <a:t>PARTITIONED BY </a:t>
            </a:r>
            <a:r>
              <a:rPr lang="en-US" sz="1360">
                <a:solidFill>
                  <a:prstClr val="black"/>
                </a:solidFill>
                <a:latin typeface="Consolas" panose="020B0609020204030204" pitchFamily="49" charset="0"/>
                <a:cs typeface="Consolas" panose="020B0609020204030204" pitchFamily="49" charset="0"/>
              </a:rPr>
              <a:t>(Date)</a:t>
            </a:r>
          </a:p>
          <a:p>
            <a:pPr defTabSz="792737"/>
            <a:endParaRPr lang="en-US" sz="1360">
              <a:solidFill>
                <a:prstClr val="black"/>
              </a:solidFill>
              <a:latin typeface="Consolas" panose="020B0609020204030204" pitchFamily="49" charset="0"/>
              <a:cs typeface="Consolas" panose="020B0609020204030204" pitchFamily="49" charset="0"/>
            </a:endParaRPr>
          </a:p>
          <a:p>
            <a:pPr defTabSz="792737"/>
            <a:r>
              <a:rPr lang="en-US" sz="1360">
                <a:solidFill>
                  <a:prstClr val="black"/>
                </a:solidFill>
                <a:latin typeface="Consolas" panose="020B0609020204030204" pitchFamily="49" charset="0"/>
                <a:cs typeface="Consolas" panose="020B0609020204030204" pitchFamily="49" charset="0"/>
              </a:rPr>
              <a:t>    </a:t>
            </a:r>
            <a:r>
              <a:rPr lang="en-US" sz="1360" b="1">
                <a:solidFill>
                  <a:srgbClr val="FE5E5E"/>
                </a:solidFill>
                <a:latin typeface="Consolas" panose="020B0609020204030204" pitchFamily="49" charset="0"/>
                <a:cs typeface="Consolas" panose="020B0609020204030204" pitchFamily="49" charset="0"/>
              </a:rPr>
              <a:t>DISTRIBUTED BY HASH </a:t>
            </a:r>
            <a:r>
              <a:rPr lang="en-US" sz="1360">
                <a:solidFill>
                  <a:prstClr val="black"/>
                </a:solidFill>
                <a:latin typeface="Consolas" panose="020B0609020204030204" pitchFamily="49" charset="0"/>
                <a:cs typeface="Consolas" panose="020B0609020204030204" pitchFamily="49" charset="0"/>
              </a:rPr>
              <a:t>(id) INTO 4</a:t>
            </a:r>
          </a:p>
          <a:p>
            <a:pPr defTabSz="792737"/>
            <a:r>
              <a:rPr lang="en-US" sz="1360">
                <a:solidFill>
                  <a:prstClr val="black"/>
                </a:solidFill>
                <a:latin typeface="Consolas" panose="020B0609020204030204" pitchFamily="49" charset="0"/>
                <a:cs typeface="Consolas" panose="020B0609020204030204" pitchFamily="49" charset="0"/>
              </a:rPr>
              <a:t>);</a:t>
            </a:r>
          </a:p>
          <a:p>
            <a:pPr defTabSz="792737"/>
            <a:endParaRPr lang="en-US" sz="1360">
              <a:solidFill>
                <a:prstClr val="black"/>
              </a:solidFill>
              <a:latin typeface="Consolas" panose="020B0609020204030204" pitchFamily="49" charset="0"/>
              <a:cs typeface="Consolas" panose="020B0609020204030204" pitchFamily="49" charset="0"/>
            </a:endParaRPr>
          </a:p>
          <a:p>
            <a:pPr defTabSz="792737"/>
            <a:r>
              <a:rPr lang="en-US" sz="1360">
                <a:solidFill>
                  <a:prstClr val="black"/>
                </a:solidFill>
                <a:latin typeface="Consolas" panose="020B0609020204030204" pitchFamily="49" charset="0"/>
                <a:cs typeface="Consolas" panose="020B0609020204030204" pitchFamily="49" charset="0"/>
              </a:rPr>
              <a:t>INSERT INTO Customers </a:t>
            </a:r>
          </a:p>
          <a:p>
            <a:pPr defTabSz="792737"/>
            <a:r>
              <a:rPr lang="en-US" sz="1360">
                <a:solidFill>
                  <a:prstClr val="black"/>
                </a:solidFill>
                <a:latin typeface="Consolas" panose="020B0609020204030204" pitchFamily="49" charset="0"/>
                <a:cs typeface="Consolas" panose="020B0609020204030204" pitchFamily="49" charset="0"/>
              </a:rPr>
              <a:t>    SELECT * FROM @rows;</a:t>
            </a:r>
          </a:p>
          <a:p>
            <a:pPr defTabSz="792737"/>
            <a:endParaRPr lang="en-US" sz="1360">
              <a:solidFill>
                <a:prstClr val="black"/>
              </a:solidFill>
              <a:latin typeface="Consolas" panose="020B0609020204030204" pitchFamily="49" charset="0"/>
              <a:cs typeface="Consolas" panose="020B0609020204030204" pitchFamily="49" charset="0"/>
            </a:endParaRPr>
          </a:p>
        </p:txBody>
      </p:sp>
      <p:sp>
        <p:nvSpPr>
          <p:cNvPr id="36" name="Rectangular Callout 35"/>
          <p:cNvSpPr/>
          <p:nvPr/>
        </p:nvSpPr>
        <p:spPr>
          <a:xfrm>
            <a:off x="4469606" y="3497262"/>
            <a:ext cx="3108679" cy="971462"/>
          </a:xfrm>
          <a:prstGeom prst="wedgeRectCallout">
            <a:avLst>
              <a:gd name="adj1" fmla="val -106053"/>
              <a:gd name="adj2" fmla="val 21716"/>
            </a:avLst>
          </a:prstGeom>
          <a:solidFill>
            <a:srgbClr val="FE5E5E"/>
          </a:solidFill>
        </p:spPr>
        <p:txBody>
          <a:bodyPr vert="horz" wrap="square" lIns="149217" tIns="93260" rIns="149217" bIns="93260" rtlCol="0" anchor="ctr">
            <a:noAutofit/>
          </a:bodyPr>
          <a:lstStyle/>
          <a:p>
            <a:pPr defTabSz="792737">
              <a:lnSpc>
                <a:spcPct val="90000"/>
              </a:lnSpc>
              <a:spcBef>
                <a:spcPct val="20000"/>
              </a:spcBef>
              <a:buSzPct val="90000"/>
            </a:pPr>
            <a:r>
              <a:rPr lang="en-US" sz="1190" kern="0">
                <a:solidFill>
                  <a:schemeClr val="bg1"/>
                </a:solidFill>
                <a:latin typeface="+mj-lt"/>
              </a:rPr>
              <a:t>1. PARTITIONED Physically partition into files by </a:t>
            </a:r>
            <a:r>
              <a:rPr lang="en-US" sz="1190" u="sng" kern="0">
                <a:solidFill>
                  <a:schemeClr val="bg1"/>
                </a:solidFill>
                <a:latin typeface="+mj-lt"/>
              </a:rPr>
              <a:t>Date</a:t>
            </a:r>
            <a:r>
              <a:rPr lang="en-US" sz="1190" kern="0">
                <a:solidFill>
                  <a:schemeClr val="bg1"/>
                </a:solidFill>
                <a:latin typeface="+mj-lt"/>
              </a:rPr>
              <a:t> column</a:t>
            </a:r>
          </a:p>
        </p:txBody>
      </p:sp>
      <p:sp>
        <p:nvSpPr>
          <p:cNvPr id="37" name="Rectangular Callout 36"/>
          <p:cNvSpPr/>
          <p:nvPr/>
        </p:nvSpPr>
        <p:spPr>
          <a:xfrm>
            <a:off x="4469606" y="5245893"/>
            <a:ext cx="3108678" cy="971462"/>
          </a:xfrm>
          <a:prstGeom prst="wedgeRectCallout">
            <a:avLst>
              <a:gd name="adj1" fmla="val -108089"/>
              <a:gd name="adj2" fmla="val -94034"/>
            </a:avLst>
          </a:prstGeom>
          <a:solidFill>
            <a:srgbClr val="FE5E5E"/>
          </a:solidFill>
        </p:spPr>
        <p:txBody>
          <a:bodyPr vert="horz" wrap="square" lIns="149217" tIns="93260" rIns="149217" bIns="93260" rtlCol="0" anchor="ctr">
            <a:noAutofit/>
          </a:bodyPr>
          <a:lstStyle/>
          <a:p>
            <a:pPr defTabSz="792737">
              <a:lnSpc>
                <a:spcPct val="90000"/>
              </a:lnSpc>
              <a:spcBef>
                <a:spcPct val="20000"/>
              </a:spcBef>
              <a:buSzPct val="90000"/>
            </a:pPr>
            <a:r>
              <a:rPr lang="en-US" sz="1190" kern="0">
                <a:solidFill>
                  <a:schemeClr val="bg1"/>
                </a:solidFill>
                <a:latin typeface="+mj-lt"/>
              </a:rPr>
              <a:t>2. DISTRIBUTED Distribute out the rows into at most 4 buckets inside each file (from 1) based on a HASH of the </a:t>
            </a:r>
            <a:r>
              <a:rPr lang="en-US" sz="1190" u="sng" kern="0">
                <a:solidFill>
                  <a:schemeClr val="bg1"/>
                </a:solidFill>
                <a:latin typeface="+mj-lt"/>
              </a:rPr>
              <a:t>Id</a:t>
            </a:r>
            <a:r>
              <a:rPr lang="en-US" sz="1190" kern="0">
                <a:solidFill>
                  <a:schemeClr val="bg1"/>
                </a:solidFill>
                <a:latin typeface="+mj-lt"/>
              </a:rPr>
              <a:t> column</a:t>
            </a:r>
          </a:p>
        </p:txBody>
      </p:sp>
      <p:sp>
        <p:nvSpPr>
          <p:cNvPr id="6" name="Rectangular Callout 5"/>
          <p:cNvSpPr/>
          <p:nvPr/>
        </p:nvSpPr>
        <p:spPr>
          <a:xfrm>
            <a:off x="4469605" y="1982794"/>
            <a:ext cx="3108679" cy="971462"/>
          </a:xfrm>
          <a:prstGeom prst="wedgeRectCallout">
            <a:avLst>
              <a:gd name="adj1" fmla="val -118728"/>
              <a:gd name="adj2" fmla="val 114808"/>
            </a:avLst>
          </a:prstGeom>
          <a:solidFill>
            <a:srgbClr val="FE5E5E"/>
          </a:solidFill>
        </p:spPr>
        <p:txBody>
          <a:bodyPr vert="horz" wrap="square" lIns="149217" tIns="93260" rIns="149217" bIns="93260" rtlCol="0" anchor="ctr">
            <a:noAutofit/>
          </a:bodyPr>
          <a:lstStyle/>
          <a:p>
            <a:pPr defTabSz="792737">
              <a:lnSpc>
                <a:spcPct val="90000"/>
              </a:lnSpc>
              <a:spcBef>
                <a:spcPct val="20000"/>
              </a:spcBef>
              <a:buSzPct val="90000"/>
            </a:pPr>
            <a:r>
              <a:rPr lang="en-US" sz="1190" kern="0">
                <a:solidFill>
                  <a:schemeClr val="bg1"/>
                </a:solidFill>
                <a:latin typeface="+mj-lt"/>
              </a:rPr>
              <a:t>3. CLUSTERED Within in each distribution (from 2) keep rows that have the same value for </a:t>
            </a:r>
            <a:r>
              <a:rPr lang="en-US" sz="1190" u="sng" kern="0">
                <a:solidFill>
                  <a:schemeClr val="bg1"/>
                </a:solidFill>
                <a:latin typeface="+mj-lt"/>
              </a:rPr>
              <a:t>Customer</a:t>
            </a:r>
            <a:r>
              <a:rPr lang="en-US" sz="1190" kern="0">
                <a:solidFill>
                  <a:schemeClr val="bg1"/>
                </a:solidFill>
                <a:latin typeface="+mj-lt"/>
              </a:rPr>
              <a:t> column together</a:t>
            </a:r>
          </a:p>
        </p:txBody>
      </p:sp>
      <p:sp>
        <p:nvSpPr>
          <p:cNvPr id="3" name="Rectangle 2"/>
          <p:cNvSpPr/>
          <p:nvPr/>
        </p:nvSpPr>
        <p:spPr>
          <a:xfrm>
            <a:off x="7966868" y="1537715"/>
            <a:ext cx="4274432" cy="2289858"/>
          </a:xfrm>
          <a:prstGeom prst="rect">
            <a:avLst/>
          </a:prstGeom>
        </p:spPr>
        <p:txBody>
          <a:bodyPr wrap="square">
            <a:spAutoFit/>
          </a:bodyPr>
          <a:lstStyle/>
          <a:p>
            <a:pPr defTabSz="777149"/>
            <a:r>
              <a:rPr lang="en-US" sz="1360" kern="0">
                <a:solidFill>
                  <a:sysClr val="windowText" lastClr="000000"/>
                </a:solidFill>
              </a:rPr>
              <a:t>A higher level replacement for Structured Streams </a:t>
            </a:r>
          </a:p>
          <a:p>
            <a:pPr defTabSz="777149">
              <a:buFontTx/>
              <a:buChar char="-"/>
            </a:pPr>
            <a:r>
              <a:rPr lang="en-US" sz="1360" kern="0">
                <a:solidFill>
                  <a:sysClr val="windowText" lastClr="000000"/>
                </a:solidFill>
              </a:rPr>
              <a:t> Discoverable in the U-SQL Catalog</a:t>
            </a:r>
          </a:p>
          <a:p>
            <a:pPr defTabSz="777149">
              <a:buFontTx/>
              <a:buChar char="-"/>
            </a:pPr>
            <a:r>
              <a:rPr lang="en-US" sz="1360" kern="0">
                <a:solidFill>
                  <a:sysClr val="windowText" lastClr="000000"/>
                </a:solidFill>
              </a:rPr>
              <a:t> Schematized</a:t>
            </a:r>
          </a:p>
          <a:p>
            <a:pPr defTabSz="777149">
              <a:buFontTx/>
              <a:buChar char="-"/>
            </a:pPr>
            <a:r>
              <a:rPr lang="en-US" sz="1360" kern="0">
                <a:solidFill>
                  <a:sysClr val="windowText" lastClr="000000"/>
                </a:solidFill>
              </a:rPr>
              <a:t> Data Distributions within Partitions</a:t>
            </a:r>
          </a:p>
          <a:p>
            <a:pPr marL="0" lvl="1" defTabSz="777149"/>
            <a:r>
              <a:rPr lang="en-US" sz="1360" kern="0">
                <a:solidFill>
                  <a:sysClr val="windowText" lastClr="000000"/>
                </a:solidFill>
              </a:rPr>
              <a:t>RANGE, HASH, DIRECT HASH, ROUND ROBIN</a:t>
            </a:r>
          </a:p>
          <a:p>
            <a:pPr defTabSz="777149">
              <a:buFontTx/>
              <a:buChar char="-"/>
            </a:pPr>
            <a:r>
              <a:rPr lang="en-US" sz="1360" kern="0">
                <a:solidFill>
                  <a:sysClr val="windowText" lastClr="000000"/>
                </a:solidFill>
              </a:rPr>
              <a:t> No need to worry about managing SSTREAM files.</a:t>
            </a:r>
          </a:p>
          <a:p>
            <a:pPr defTabSz="777149">
              <a:buFontTx/>
              <a:buChar char="-"/>
            </a:pPr>
            <a:r>
              <a:rPr lang="en-US" sz="1360" kern="0">
                <a:solidFill>
                  <a:sysClr val="windowText" lastClr="000000"/>
                </a:solidFill>
              </a:rPr>
              <a:t> Future:</a:t>
            </a:r>
          </a:p>
          <a:p>
            <a:pPr marL="0" lvl="1" defTabSz="777149">
              <a:buFontTx/>
              <a:buChar char="-"/>
            </a:pPr>
            <a:r>
              <a:rPr lang="en-US" sz="1190" kern="0">
                <a:solidFill>
                  <a:sysClr val="windowText" lastClr="000000"/>
                </a:solidFill>
              </a:rPr>
              <a:t>handle schema updates via ALTER TABLE</a:t>
            </a:r>
          </a:p>
          <a:p>
            <a:pPr marL="0" lvl="1" defTabSz="777149">
              <a:buFontTx/>
              <a:buChar char="-"/>
            </a:pPr>
            <a:r>
              <a:rPr lang="en-US" sz="1190" kern="0">
                <a:solidFill>
                  <a:sysClr val="windowText" lastClr="000000"/>
                </a:solidFill>
              </a:rPr>
              <a:t>After frequent table insertions rebuild with ALTER TABLE REBUILD</a:t>
            </a:r>
          </a:p>
          <a:p>
            <a:pPr marL="0" lvl="1" defTabSz="777149">
              <a:buFontTx/>
              <a:buChar char="-"/>
            </a:pPr>
            <a:endParaRPr lang="en-US" sz="1190" kern="0">
              <a:solidFill>
                <a:sysClr val="windowText" lastClr="000000"/>
              </a:solidFill>
            </a:endParaRPr>
          </a:p>
        </p:txBody>
      </p:sp>
      <p:sp>
        <p:nvSpPr>
          <p:cNvPr id="4" name="Rectangle 3"/>
          <p:cNvSpPr/>
          <p:nvPr/>
        </p:nvSpPr>
        <p:spPr>
          <a:xfrm>
            <a:off x="1347216" y="1437998"/>
            <a:ext cx="3978974" cy="327782"/>
          </a:xfrm>
          <a:prstGeom prst="rect">
            <a:avLst/>
          </a:prstGeom>
        </p:spPr>
        <p:txBody>
          <a:bodyPr wrap="none">
            <a:spAutoFit/>
          </a:bodyPr>
          <a:lstStyle/>
          <a:p>
            <a:pPr defTabSz="777149"/>
            <a:r>
              <a:rPr lang="en-GB" sz="1530" kern="0">
                <a:solidFill>
                  <a:schemeClr val="tx1">
                    <a:lumMod val="65000"/>
                    <a:lumOff val="35000"/>
                  </a:schemeClr>
                </a:solidFill>
              </a:rPr>
              <a:t>Create and Fill a Table with Partitioned Data</a:t>
            </a:r>
            <a:endParaRPr lang="en-US" sz="1530" kern="0">
              <a:solidFill>
                <a:sysClr val="windowText" lastClr="000000"/>
              </a:solidFill>
            </a:endParaRPr>
          </a:p>
        </p:txBody>
      </p:sp>
      <p:sp>
        <p:nvSpPr>
          <p:cNvPr id="5" name="Rectangle 4"/>
          <p:cNvSpPr/>
          <p:nvPr/>
        </p:nvSpPr>
        <p:spPr>
          <a:xfrm>
            <a:off x="8549745" y="3691554"/>
            <a:ext cx="1554339" cy="272009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777149"/>
            <a:r>
              <a:rPr lang="en-US" sz="850" kern="0">
                <a:solidFill>
                  <a:schemeClr val="tx1"/>
                </a:solidFill>
              </a:rPr>
              <a:t>Partition (file)</a:t>
            </a:r>
          </a:p>
        </p:txBody>
      </p:sp>
      <p:sp>
        <p:nvSpPr>
          <p:cNvPr id="12" name="Rectangle 11"/>
          <p:cNvSpPr/>
          <p:nvPr/>
        </p:nvSpPr>
        <p:spPr>
          <a:xfrm>
            <a:off x="8744038" y="3940706"/>
            <a:ext cx="1165754" cy="90232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777149"/>
            <a:r>
              <a:rPr lang="en-US" sz="850" kern="0">
                <a:solidFill>
                  <a:schemeClr val="tx1"/>
                </a:solidFill>
              </a:rPr>
              <a:t>Distribution 1</a:t>
            </a:r>
          </a:p>
        </p:txBody>
      </p:sp>
      <p:sp>
        <p:nvSpPr>
          <p:cNvPr id="13" name="Rectangle 12"/>
          <p:cNvSpPr/>
          <p:nvPr/>
        </p:nvSpPr>
        <p:spPr>
          <a:xfrm>
            <a:off x="8888990" y="4174720"/>
            <a:ext cx="875849" cy="19429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850" kern="0">
                <a:solidFill>
                  <a:schemeClr val="bg1"/>
                </a:solidFill>
              </a:rPr>
              <a:t>Cluster A</a:t>
            </a:r>
          </a:p>
        </p:txBody>
      </p:sp>
      <p:sp>
        <p:nvSpPr>
          <p:cNvPr id="14" name="Rectangle 13"/>
          <p:cNvSpPr/>
          <p:nvPr/>
        </p:nvSpPr>
        <p:spPr>
          <a:xfrm>
            <a:off x="8888990" y="4505881"/>
            <a:ext cx="875849" cy="19429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850" kern="0">
                <a:solidFill>
                  <a:schemeClr val="bg1"/>
                </a:solidFill>
              </a:rPr>
              <a:t>Cluster B</a:t>
            </a:r>
          </a:p>
        </p:txBody>
      </p:sp>
      <p:sp>
        <p:nvSpPr>
          <p:cNvPr id="15" name="Rectangle 14"/>
          <p:cNvSpPr/>
          <p:nvPr/>
        </p:nvSpPr>
        <p:spPr>
          <a:xfrm>
            <a:off x="8744038" y="4979903"/>
            <a:ext cx="1165754" cy="123745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777149"/>
            <a:r>
              <a:rPr lang="en-US" sz="850" kern="0">
                <a:solidFill>
                  <a:schemeClr val="tx1"/>
                </a:solidFill>
              </a:rPr>
              <a:t>Distribution 2</a:t>
            </a:r>
          </a:p>
        </p:txBody>
      </p:sp>
      <p:sp>
        <p:nvSpPr>
          <p:cNvPr id="16" name="Rectangle 15"/>
          <p:cNvSpPr/>
          <p:nvPr/>
        </p:nvSpPr>
        <p:spPr>
          <a:xfrm>
            <a:off x="8888990" y="5213918"/>
            <a:ext cx="875849" cy="19429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850" kern="0">
                <a:solidFill>
                  <a:schemeClr val="bg1"/>
                </a:solidFill>
              </a:rPr>
              <a:t>Cluster B</a:t>
            </a:r>
          </a:p>
        </p:txBody>
      </p:sp>
      <p:sp>
        <p:nvSpPr>
          <p:cNvPr id="17" name="Rectangle 16"/>
          <p:cNvSpPr/>
          <p:nvPr/>
        </p:nvSpPr>
        <p:spPr>
          <a:xfrm>
            <a:off x="8888990" y="5545078"/>
            <a:ext cx="875849" cy="19429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850" kern="0">
                <a:solidFill>
                  <a:schemeClr val="bg1"/>
                </a:solidFill>
              </a:rPr>
              <a:t>Cluster C</a:t>
            </a:r>
          </a:p>
        </p:txBody>
      </p:sp>
      <p:sp>
        <p:nvSpPr>
          <p:cNvPr id="20" name="Rectangle 19"/>
          <p:cNvSpPr/>
          <p:nvPr/>
        </p:nvSpPr>
        <p:spPr>
          <a:xfrm>
            <a:off x="8888990" y="5901129"/>
            <a:ext cx="875849" cy="19429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7149"/>
            <a:r>
              <a:rPr lang="en-US" sz="850" kern="0">
                <a:solidFill>
                  <a:schemeClr val="bg1"/>
                </a:solidFill>
              </a:rPr>
              <a:t>Cluster D</a:t>
            </a:r>
          </a:p>
        </p:txBody>
      </p:sp>
    </p:spTree>
    <p:extLst>
      <p:ext uri="{BB962C8B-B14F-4D97-AF65-F5344CB8AC3E}">
        <p14:creationId xmlns:p14="http://schemas.microsoft.com/office/powerpoint/2010/main" val="1345471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81" y="17096"/>
            <a:ext cx="3391699" cy="6977429"/>
          </a:xfrm>
          <a:prstGeom prst="rect">
            <a:avLst/>
          </a:prstGeom>
          <a:ln>
            <a:solidFill>
              <a:schemeClr val="bg1">
                <a:lumMod val="75000"/>
              </a:schemeClr>
            </a:solidFill>
          </a:ln>
        </p:spPr>
      </p:pic>
      <p:sp>
        <p:nvSpPr>
          <p:cNvPr id="4" name="Rectangular Callout 3"/>
          <p:cNvSpPr/>
          <p:nvPr/>
        </p:nvSpPr>
        <p:spPr>
          <a:xfrm>
            <a:off x="3692437" y="582876"/>
            <a:ext cx="3108679" cy="971462"/>
          </a:xfrm>
          <a:prstGeom prst="wedgeRectCallout">
            <a:avLst>
              <a:gd name="adj1" fmla="val -90967"/>
              <a:gd name="adj2" fmla="val -9739"/>
            </a:avLst>
          </a:prstGeom>
          <a:solidFill>
            <a:schemeClr val="bg1">
              <a:lumMod val="85000"/>
            </a:schemeClr>
          </a:solidFill>
        </p:spPr>
        <p:txBody>
          <a:bodyPr vert="horz" wrap="square" lIns="149217" tIns="93260" rIns="149217" bIns="93260" rtlCol="0" anchor="ctr">
            <a:noAutofit/>
          </a:bodyPr>
          <a:lstStyle/>
          <a:p>
            <a:pPr algn="ctr" defTabSz="777149"/>
            <a:r>
              <a:rPr lang="en-US" sz="2040" kern="0">
                <a:solidFill>
                  <a:sysClr val="windowText" lastClr="000000"/>
                </a:solidFill>
              </a:rPr>
              <a:t>Underneath the covers a U-SQL Table is a set of structured streams</a:t>
            </a:r>
          </a:p>
        </p:txBody>
      </p:sp>
      <p:sp>
        <p:nvSpPr>
          <p:cNvPr id="2" name="Rectangle 1"/>
          <p:cNvSpPr/>
          <p:nvPr/>
        </p:nvSpPr>
        <p:spPr>
          <a:xfrm>
            <a:off x="4858190" y="1942923"/>
            <a:ext cx="4274432" cy="582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777149"/>
            <a:r>
              <a:rPr lang="en-US" sz="1530" kern="0">
                <a:solidFill>
                  <a:schemeClr val="bg2">
                    <a:lumMod val="25000"/>
                  </a:schemeClr>
                </a:solidFill>
              </a:rPr>
              <a:t>Files under “/catalog/database”</a:t>
            </a:r>
          </a:p>
        </p:txBody>
      </p:sp>
      <p:pic>
        <p:nvPicPr>
          <p:cNvPr id="5" name="Picture 4"/>
          <p:cNvPicPr>
            <a:picLocks noChangeAspect="1"/>
          </p:cNvPicPr>
          <p:nvPr/>
        </p:nvPicPr>
        <p:blipFill>
          <a:blip r:embed="rId4"/>
          <a:stretch>
            <a:fillRect/>
          </a:stretch>
        </p:blipFill>
        <p:spPr>
          <a:xfrm>
            <a:off x="4844450" y="2720092"/>
            <a:ext cx="4220639" cy="3664944"/>
          </a:xfrm>
          <a:prstGeom prst="rect">
            <a:avLst/>
          </a:prstGeom>
        </p:spPr>
      </p:pic>
      <p:sp>
        <p:nvSpPr>
          <p:cNvPr id="13" name="Rectangular Callout 12"/>
          <p:cNvSpPr/>
          <p:nvPr/>
        </p:nvSpPr>
        <p:spPr>
          <a:xfrm>
            <a:off x="8938330" y="777169"/>
            <a:ext cx="3108679" cy="1503403"/>
          </a:xfrm>
          <a:prstGeom prst="wedgeRectCallout">
            <a:avLst>
              <a:gd name="adj1" fmla="val -55832"/>
              <a:gd name="adj2" fmla="val 158910"/>
            </a:avLst>
          </a:prstGeom>
          <a:solidFill>
            <a:srgbClr val="FE5E5E"/>
          </a:solidFill>
        </p:spPr>
        <p:txBody>
          <a:bodyPr vert="horz" wrap="square" lIns="149217" tIns="93260" rIns="149217" bIns="93260" rtlCol="0" anchor="ctr">
            <a:noAutofit/>
          </a:bodyPr>
          <a:lstStyle/>
          <a:p>
            <a:pPr algn="ctr" defTabSz="777149"/>
            <a:r>
              <a:rPr lang="en-US" sz="2040" kern="0">
                <a:solidFill>
                  <a:schemeClr val="bg1"/>
                </a:solidFill>
              </a:rPr>
              <a:t>Don’t read or write to these files directly. LEAVE THE CATALOG FOLDER ALONE</a:t>
            </a:r>
          </a:p>
        </p:txBody>
      </p:sp>
    </p:spTree>
    <p:extLst>
      <p:ext uri="{BB962C8B-B14F-4D97-AF65-F5344CB8AC3E}">
        <p14:creationId xmlns:p14="http://schemas.microsoft.com/office/powerpoint/2010/main" val="135980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Managing a Database</a:t>
            </a:r>
          </a:p>
        </p:txBody>
      </p:sp>
      <p:sp>
        <p:nvSpPr>
          <p:cNvPr id="23" name="Text Placeholder 2"/>
          <p:cNvSpPr txBox="1">
            <a:spLocks/>
          </p:cNvSpPr>
          <p:nvPr/>
        </p:nvSpPr>
        <p:spPr>
          <a:xfrm>
            <a:off x="195174" y="1554339"/>
            <a:ext cx="4080140"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1700" b="1" dirty="0">
                <a:solidFill>
                  <a:srgbClr val="FF0000"/>
                </a:solidFill>
                <a:latin typeface="Consolas" panose="020B0609020204030204" pitchFamily="49" charset="0"/>
              </a:rPr>
              <a:t>CREATE DATABASE </a:t>
            </a:r>
            <a:r>
              <a:rPr lang="en-US" sz="1700" b="1" dirty="0" err="1">
                <a:solidFill>
                  <a:srgbClr val="FF0000"/>
                </a:solidFill>
                <a:latin typeface="Consolas" panose="020B0609020204030204" pitchFamily="49" charset="0"/>
              </a:rPr>
              <a:t>MyDB</a:t>
            </a:r>
            <a:r>
              <a:rPr lang="en-US" sz="1700" b="1" dirty="0">
                <a:solidFill>
                  <a:srgbClr val="FF0000"/>
                </a:solidFill>
                <a:latin typeface="Consolas" panose="020B0609020204030204" pitchFamily="49" charset="0"/>
              </a:rPr>
              <a:t>;</a:t>
            </a:r>
          </a:p>
          <a:p>
            <a:pPr defTabSz="792737"/>
            <a:endParaRPr lang="en-US" sz="1700" b="1" dirty="0">
              <a:solidFill>
                <a:srgbClr val="FF0000"/>
              </a:solidFill>
              <a:latin typeface="Consolas" panose="020B0609020204030204" pitchFamily="49" charset="0"/>
            </a:endParaRPr>
          </a:p>
          <a:p>
            <a:pPr defTabSz="792737"/>
            <a:r>
              <a:rPr lang="en-US" sz="1700" b="1" dirty="0">
                <a:solidFill>
                  <a:srgbClr val="FF0000"/>
                </a:solidFill>
                <a:latin typeface="Consolas" panose="020B0609020204030204" pitchFamily="49" charset="0"/>
              </a:rPr>
              <a:t>DROP DATABASE </a:t>
            </a:r>
            <a:r>
              <a:rPr lang="en-US" sz="1700" b="1" dirty="0" err="1">
                <a:solidFill>
                  <a:srgbClr val="FF0000"/>
                </a:solidFill>
                <a:latin typeface="Consolas" panose="020B0609020204030204" pitchFamily="49" charset="0"/>
              </a:rPr>
              <a:t>MyDB</a:t>
            </a:r>
            <a:r>
              <a:rPr lang="en-US" sz="1700" b="1" dirty="0">
                <a:solidFill>
                  <a:srgbClr val="FF0000"/>
                </a:solidFill>
                <a:latin typeface="Consolas" panose="020B0609020204030204" pitchFamily="49" charset="0"/>
              </a:rPr>
              <a:t>;</a:t>
            </a:r>
            <a:endParaRPr lang="en-US" sz="1700" dirty="0">
              <a:latin typeface="Consolas" panose="020B0609020204030204" pitchFamily="49" charset="0"/>
            </a:endParaRPr>
          </a:p>
        </p:txBody>
      </p:sp>
    </p:spTree>
    <p:extLst>
      <p:ext uri="{BB962C8B-B14F-4D97-AF65-F5344CB8AC3E}">
        <p14:creationId xmlns:p14="http://schemas.microsoft.com/office/powerpoint/2010/main" val="1893486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Creating a Table-Valued Function (1)</a:t>
            </a:r>
          </a:p>
        </p:txBody>
      </p:sp>
      <p:sp>
        <p:nvSpPr>
          <p:cNvPr id="23" name="Text Placeholder 2"/>
          <p:cNvSpPr txBox="1">
            <a:spLocks/>
          </p:cNvSpPr>
          <p:nvPr/>
        </p:nvSpPr>
        <p:spPr>
          <a:xfrm>
            <a:off x="195174" y="1554339"/>
            <a:ext cx="5748746"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1700" b="1" dirty="0">
                <a:solidFill>
                  <a:srgbClr val="FF0000"/>
                </a:solidFill>
                <a:latin typeface="Consolas" panose="020B0609020204030204" pitchFamily="49" charset="0"/>
              </a:rPr>
              <a:t>CREATE FUNCTION </a:t>
            </a:r>
            <a:r>
              <a:rPr lang="en-US" sz="1700" b="1" dirty="0" err="1">
                <a:solidFill>
                  <a:schemeClr val="tx1"/>
                </a:solidFill>
                <a:latin typeface="Consolas" panose="020B0609020204030204" pitchFamily="49" charset="0"/>
              </a:rPr>
              <a:t>MyDB.dbo.</a:t>
            </a:r>
            <a:r>
              <a:rPr lang="en-US" sz="1700" dirty="0" err="1">
                <a:latin typeface="Consolas" panose="020B0609020204030204" pitchFamily="49" charset="0"/>
              </a:rPr>
              <a:t>GetData</a:t>
            </a:r>
            <a:r>
              <a:rPr lang="en-US" sz="1700" dirty="0">
                <a:latin typeface="Consolas" panose="020B0609020204030204" pitchFamily="49" charset="0"/>
              </a:rPr>
              <a:t>()</a:t>
            </a:r>
          </a:p>
          <a:p>
            <a:pPr defTabSz="792737"/>
            <a:r>
              <a:rPr lang="en-US" sz="1700" dirty="0">
                <a:solidFill>
                  <a:schemeClr val="tx1"/>
                </a:solidFill>
                <a:latin typeface="Consolas" panose="020B0609020204030204" pitchFamily="49" charset="0"/>
              </a:rPr>
              <a:t>RETURNS </a:t>
            </a:r>
            <a:r>
              <a:rPr lang="en-US" sz="1700" b="1" dirty="0">
                <a:solidFill>
                  <a:srgbClr val="F44610"/>
                </a:solidFill>
                <a:latin typeface="Consolas" panose="020B0609020204030204" pitchFamily="49" charset="0"/>
              </a:rPr>
              <a:t>@rows </a:t>
            </a:r>
            <a:r>
              <a:rPr lang="en-US" sz="1700" dirty="0">
                <a:solidFill>
                  <a:schemeClr val="tx1"/>
                </a:solidFill>
                <a:latin typeface="Consolas" panose="020B0609020204030204" pitchFamily="49" charset="0"/>
              </a:rPr>
              <a:t>TABLE</a:t>
            </a:r>
          </a:p>
          <a:p>
            <a:pPr defTabSz="792737"/>
            <a:r>
              <a:rPr lang="en-US" sz="1700" dirty="0">
                <a:solidFill>
                  <a:schemeClr val="tx1"/>
                </a:solidFill>
                <a:latin typeface="Consolas" panose="020B0609020204030204" pitchFamily="49" charset="0"/>
              </a:rPr>
              <a:t>(</a:t>
            </a:r>
          </a:p>
          <a:p>
            <a:pPr defTabSz="792737"/>
            <a:r>
              <a:rPr lang="en-US" sz="1700" dirty="0">
                <a:solidFill>
                  <a:schemeClr val="tx1"/>
                </a:solidFill>
                <a:latin typeface="Consolas" panose="020B0609020204030204" pitchFamily="49" charset="0"/>
              </a:rPr>
              <a:t>    Name string,</a:t>
            </a:r>
          </a:p>
          <a:p>
            <a:pPr defTabSz="792737"/>
            <a:r>
              <a:rPr lang="en-US" sz="1700" dirty="0">
                <a:solidFill>
                  <a:schemeClr val="tx1"/>
                </a:solidFill>
                <a:latin typeface="Consolas" panose="020B0609020204030204" pitchFamily="49" charset="0"/>
              </a:rPr>
              <a:t>    Id   </a:t>
            </a:r>
            <a:r>
              <a:rPr lang="en-US" sz="1700" dirty="0" err="1">
                <a:solidFill>
                  <a:schemeClr val="tx1"/>
                </a:solidFill>
                <a:latin typeface="Consolas" panose="020B0609020204030204" pitchFamily="49" charset="0"/>
              </a:rPr>
              <a:t>int</a:t>
            </a:r>
            <a:endParaRPr lang="en-US" sz="1700" dirty="0">
              <a:solidFill>
                <a:schemeClr val="tx1"/>
              </a:solidFill>
              <a:latin typeface="Consolas" panose="020B0609020204030204" pitchFamily="49" charset="0"/>
            </a:endParaRPr>
          </a:p>
          <a:p>
            <a:pPr defTabSz="792737"/>
            <a:r>
              <a:rPr lang="en-US" sz="1700" dirty="0">
                <a:solidFill>
                  <a:schemeClr val="tx1"/>
                </a:solidFill>
                <a:latin typeface="Consolas" panose="020B0609020204030204" pitchFamily="49" charset="0"/>
              </a:rPr>
              <a:t>)</a:t>
            </a:r>
          </a:p>
          <a:p>
            <a:pPr defTabSz="792737"/>
            <a:r>
              <a:rPr lang="en-US" sz="1700" dirty="0">
                <a:solidFill>
                  <a:schemeClr val="tx1"/>
                </a:solidFill>
                <a:latin typeface="Consolas" panose="020B0609020204030204" pitchFamily="49" charset="0"/>
              </a:rPr>
              <a:t>AS</a:t>
            </a:r>
          </a:p>
          <a:p>
            <a:pPr defTabSz="792737"/>
            <a:r>
              <a:rPr lang="en-US" sz="1700" dirty="0">
                <a:solidFill>
                  <a:schemeClr val="tx1"/>
                </a:solidFill>
                <a:latin typeface="Consolas" panose="020B0609020204030204" pitchFamily="49" charset="0"/>
              </a:rPr>
              <a:t>BEGIN</a:t>
            </a:r>
            <a:endParaRPr lang="en-US" sz="1700" dirty="0">
              <a:solidFill>
                <a:schemeClr val="tx1"/>
              </a:solidFill>
              <a:latin typeface="Consolas" panose="020B0609020204030204" pitchFamily="49" charset="0"/>
              <a:cs typeface="Consolas" panose="020B0609020204030204" pitchFamily="49" charset="0"/>
            </a:endParaRPr>
          </a:p>
          <a:p>
            <a:pPr defTabSz="792737"/>
            <a:r>
              <a:rPr lang="en-US" sz="1700" dirty="0">
                <a:solidFill>
                  <a:schemeClr val="tx1"/>
                </a:solidFill>
                <a:latin typeface="Consolas" panose="020B0609020204030204" pitchFamily="49" charset="0"/>
                <a:cs typeface="Consolas" panose="020B0609020204030204" pitchFamily="49" charset="0"/>
              </a:rPr>
              <a:t>  </a:t>
            </a:r>
            <a:r>
              <a:rPr lang="en-US" sz="1700" b="1" dirty="0">
                <a:solidFill>
                  <a:srgbClr val="F44610"/>
                </a:solidFill>
                <a:latin typeface="Consolas" panose="020B0609020204030204" pitchFamily="49" charset="0"/>
              </a:rPr>
              <a:t>@rows </a:t>
            </a:r>
            <a:r>
              <a:rPr lang="en-US" sz="1700" dirty="0">
                <a:solidFill>
                  <a:schemeClr val="tx1"/>
                </a:solidFill>
                <a:latin typeface="Consolas" panose="020B0609020204030204" pitchFamily="49" charset="0"/>
                <a:cs typeface="Consolas" panose="020B0609020204030204" pitchFamily="49" charset="0"/>
              </a:rPr>
              <a:t>= </a:t>
            </a:r>
            <a:br>
              <a:rPr lang="en-US" sz="1700" dirty="0">
                <a:solidFill>
                  <a:schemeClr val="tx1"/>
                </a:solidFill>
                <a:latin typeface="Consolas" panose="020B0609020204030204" pitchFamily="49" charset="0"/>
                <a:cs typeface="Consolas" panose="020B0609020204030204" pitchFamily="49" charset="0"/>
              </a:rPr>
            </a:br>
            <a:r>
              <a:rPr lang="en-US" sz="1700" dirty="0">
                <a:solidFill>
                  <a:schemeClr val="tx1"/>
                </a:solidFill>
                <a:latin typeface="Consolas"/>
                <a:cs typeface="Consolas" panose="020B0609020204030204" pitchFamily="49" charset="0"/>
              </a:rPr>
              <a:t>   </a:t>
            </a:r>
            <a:r>
              <a:rPr lang="en-US" sz="1700" dirty="0">
                <a:solidFill>
                  <a:schemeClr val="tx1"/>
                </a:solidFill>
                <a:latin typeface="Consolas" panose="020B0609020204030204" pitchFamily="49" charset="0"/>
                <a:cs typeface="Consolas" panose="020B0609020204030204" pitchFamily="49" charset="0"/>
              </a:rPr>
              <a:t> EXTRACT</a:t>
            </a:r>
          </a:p>
          <a:p>
            <a:pPr defTabSz="792737"/>
            <a:r>
              <a:rPr lang="en-US" sz="1700" dirty="0">
                <a:solidFill>
                  <a:schemeClr val="tx1"/>
                </a:solidFill>
                <a:latin typeface="Consolas" panose="020B0609020204030204" pitchFamily="49" charset="0"/>
                <a:cs typeface="Consolas" panose="020B0609020204030204" pitchFamily="49" charset="0"/>
              </a:rPr>
              <a:t>        Name string, </a:t>
            </a:r>
          </a:p>
          <a:p>
            <a:pPr defTabSz="792737"/>
            <a:r>
              <a:rPr lang="en-US" sz="1700" dirty="0">
                <a:solidFill>
                  <a:schemeClr val="tx1"/>
                </a:solidFill>
                <a:latin typeface="Consolas" panose="020B0609020204030204" pitchFamily="49" charset="0"/>
                <a:cs typeface="Consolas" panose="020B0609020204030204" pitchFamily="49" charset="0"/>
              </a:rPr>
              <a:t>        Id   </a:t>
            </a:r>
            <a:r>
              <a:rPr lang="en-US" sz="1700" dirty="0" err="1">
                <a:solidFill>
                  <a:schemeClr val="tx1"/>
                </a:solidFill>
                <a:latin typeface="Consolas" panose="020B0609020204030204" pitchFamily="49" charset="0"/>
                <a:cs typeface="Consolas" panose="020B0609020204030204" pitchFamily="49" charset="0"/>
              </a:rPr>
              <a:t>int</a:t>
            </a:r>
            <a:r>
              <a:rPr lang="en-US" sz="1700" dirty="0">
                <a:solidFill>
                  <a:schemeClr val="tx1"/>
                </a:solidFill>
                <a:latin typeface="Consolas" panose="020B0609020204030204" pitchFamily="49" charset="0"/>
                <a:cs typeface="Consolas" panose="020B0609020204030204" pitchFamily="49" charset="0"/>
              </a:rPr>
              <a:t>,</a:t>
            </a:r>
            <a:br>
              <a:rPr lang="en-US" sz="1700" dirty="0">
                <a:solidFill>
                  <a:schemeClr val="tx1"/>
                </a:solidFill>
                <a:latin typeface="Consolas" panose="020B0609020204030204" pitchFamily="49" charset="0"/>
                <a:cs typeface="Consolas" panose="020B0609020204030204" pitchFamily="49" charset="0"/>
              </a:rPr>
            </a:br>
            <a:r>
              <a:rPr lang="en-US" sz="1700" dirty="0">
                <a:solidFill>
                  <a:schemeClr val="tx1"/>
                </a:solidFill>
                <a:latin typeface="Consolas"/>
                <a:cs typeface="Consolas" panose="020B0609020204030204" pitchFamily="49" charset="0"/>
              </a:rPr>
              <a:t>   </a:t>
            </a:r>
            <a:r>
              <a:rPr lang="en-US" sz="1700" dirty="0">
                <a:solidFill>
                  <a:schemeClr val="tx1"/>
                </a:solidFill>
                <a:latin typeface="Consolas" panose="020B0609020204030204" pitchFamily="49" charset="0"/>
                <a:cs typeface="Consolas" panose="020B0609020204030204" pitchFamily="49" charset="0"/>
              </a:rPr>
              <a:t> FROM “/</a:t>
            </a:r>
            <a:r>
              <a:rPr lang="en-US" sz="1700" dirty="0" err="1">
                <a:solidFill>
                  <a:schemeClr val="tx1"/>
                </a:solidFill>
                <a:latin typeface="Consolas" panose="020B0609020204030204" pitchFamily="49" charset="0"/>
                <a:cs typeface="Consolas" panose="020B0609020204030204" pitchFamily="49" charset="0"/>
              </a:rPr>
              <a:t>file.tsv</a:t>
            </a:r>
            <a:r>
              <a:rPr lang="en-US" sz="1700" dirty="0">
                <a:solidFill>
                  <a:schemeClr val="tx1"/>
                </a:solidFill>
                <a:latin typeface="Consolas" panose="020B0609020204030204" pitchFamily="49" charset="0"/>
                <a:cs typeface="Consolas" panose="020B0609020204030204" pitchFamily="49" charset="0"/>
              </a:rPr>
              <a:t>”</a:t>
            </a:r>
            <a:br>
              <a:rPr lang="en-US" sz="1700" dirty="0">
                <a:solidFill>
                  <a:schemeClr val="tx1"/>
                </a:solidFill>
                <a:latin typeface="Consolas" panose="020B0609020204030204" pitchFamily="49" charset="0"/>
                <a:cs typeface="Consolas" panose="020B0609020204030204" pitchFamily="49" charset="0"/>
              </a:rPr>
            </a:br>
            <a:r>
              <a:rPr lang="en-US" sz="1700" dirty="0">
                <a:solidFill>
                  <a:schemeClr val="tx1"/>
                </a:solidFill>
                <a:latin typeface="Consolas"/>
                <a:cs typeface="Consolas" panose="020B0609020204030204" pitchFamily="49" charset="0"/>
              </a:rPr>
              <a:t>   </a:t>
            </a:r>
            <a:r>
              <a:rPr lang="en-US" sz="1700" dirty="0">
                <a:solidFill>
                  <a:schemeClr val="tx1"/>
                </a:solidFill>
                <a:latin typeface="Consolas" panose="020B0609020204030204" pitchFamily="49" charset="0"/>
                <a:cs typeface="Consolas" panose="020B0609020204030204" pitchFamily="49" charset="0"/>
              </a:rPr>
              <a:t> USING </a:t>
            </a:r>
            <a:r>
              <a:rPr lang="en-US" sz="1700" dirty="0" err="1">
                <a:solidFill>
                  <a:schemeClr val="tx1"/>
                </a:solidFill>
                <a:latin typeface="Consolas" panose="020B0609020204030204" pitchFamily="49" charset="0"/>
                <a:cs typeface="Consolas" panose="020B0609020204030204" pitchFamily="49" charset="0"/>
              </a:rPr>
              <a:t>Extractors.Tsv</a:t>
            </a:r>
            <a:r>
              <a:rPr lang="en-US" sz="1700" dirty="0">
                <a:solidFill>
                  <a:schemeClr val="tx1"/>
                </a:solidFill>
                <a:latin typeface="Consolas" panose="020B0609020204030204" pitchFamily="49" charset="0"/>
                <a:cs typeface="Consolas" panose="020B0609020204030204" pitchFamily="49" charset="0"/>
              </a:rPr>
              <a:t>();</a:t>
            </a:r>
          </a:p>
          <a:p>
            <a:pPr defTabSz="792737"/>
            <a:r>
              <a:rPr lang="en-US" sz="1700" b="1" dirty="0">
                <a:solidFill>
                  <a:schemeClr val="tx1"/>
                </a:solidFill>
                <a:latin typeface="Consolas" panose="020B0609020204030204" pitchFamily="49" charset="0"/>
              </a:rPr>
              <a:t>    RETURN;</a:t>
            </a:r>
          </a:p>
          <a:p>
            <a:pPr defTabSz="792737"/>
            <a:r>
              <a:rPr lang="en-US" sz="1700" dirty="0">
                <a:solidFill>
                  <a:schemeClr val="tx1"/>
                </a:solidFill>
                <a:latin typeface="Consolas" panose="020B0609020204030204" pitchFamily="49" charset="0"/>
              </a:rPr>
              <a:t>END;</a:t>
            </a:r>
          </a:p>
        </p:txBody>
      </p:sp>
      <p:sp>
        <p:nvSpPr>
          <p:cNvPr id="4" name="Rectangular Callout 3"/>
          <p:cNvSpPr/>
          <p:nvPr/>
        </p:nvSpPr>
        <p:spPr>
          <a:xfrm>
            <a:off x="5395286" y="1942923"/>
            <a:ext cx="3108679" cy="971462"/>
          </a:xfrm>
          <a:prstGeom prst="wedgeRectCallout">
            <a:avLst>
              <a:gd name="adj1" fmla="val -97346"/>
              <a:gd name="adj2" fmla="val 8179"/>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Identify rowset that will contain result</a:t>
            </a:r>
          </a:p>
        </p:txBody>
      </p:sp>
      <p:sp>
        <p:nvSpPr>
          <p:cNvPr id="5" name="Rectangular Callout 4"/>
          <p:cNvSpPr/>
          <p:nvPr/>
        </p:nvSpPr>
        <p:spPr>
          <a:xfrm>
            <a:off x="5395286" y="3108677"/>
            <a:ext cx="3108679" cy="971462"/>
          </a:xfrm>
          <a:prstGeom prst="wedgeRectCallout">
            <a:avLst>
              <a:gd name="adj1" fmla="val -92277"/>
              <a:gd name="adj2" fmla="val -26265"/>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Schema</a:t>
            </a:r>
          </a:p>
        </p:txBody>
      </p:sp>
      <p:sp>
        <p:nvSpPr>
          <p:cNvPr id="6" name="Rectangular Callout 5"/>
          <p:cNvSpPr/>
          <p:nvPr/>
        </p:nvSpPr>
        <p:spPr>
          <a:xfrm>
            <a:off x="5395286" y="4274431"/>
            <a:ext cx="3108679" cy="971462"/>
          </a:xfrm>
          <a:prstGeom prst="wedgeRectCallout">
            <a:avLst>
              <a:gd name="adj1" fmla="val -87416"/>
              <a:gd name="adj2" fmla="val -51821"/>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Assign the previously identified rowset</a:t>
            </a:r>
          </a:p>
        </p:txBody>
      </p:sp>
      <p:sp>
        <p:nvSpPr>
          <p:cNvPr id="3" name="Rectangle 2"/>
          <p:cNvSpPr/>
          <p:nvPr/>
        </p:nvSpPr>
        <p:spPr>
          <a:xfrm>
            <a:off x="8892548" y="2007687"/>
            <a:ext cx="3691555" cy="1269578"/>
          </a:xfrm>
          <a:prstGeom prst="rect">
            <a:avLst/>
          </a:prstGeom>
        </p:spPr>
        <p:txBody>
          <a:bodyPr wrap="square">
            <a:spAutoFit/>
          </a:bodyPr>
          <a:lstStyle/>
          <a:p>
            <a:pPr defTabSz="777149"/>
            <a:r>
              <a:rPr lang="en-US" sz="1530" kern="0">
                <a:solidFill>
                  <a:sysClr val="windowText" lastClr="000000"/>
                </a:solidFill>
              </a:rPr>
              <a:t>A Single concept that replaces Scope views &amp; functions</a:t>
            </a:r>
          </a:p>
          <a:p>
            <a:pPr defTabSz="777149">
              <a:buFontTx/>
              <a:buChar char="-"/>
            </a:pPr>
            <a:r>
              <a:rPr lang="en-US" sz="1530" kern="0">
                <a:solidFill>
                  <a:sysClr val="windowText" lastClr="000000"/>
                </a:solidFill>
              </a:rPr>
              <a:t>Discoverable</a:t>
            </a:r>
          </a:p>
          <a:p>
            <a:pPr defTabSz="777149">
              <a:buFontTx/>
              <a:buChar char="-"/>
            </a:pPr>
            <a:r>
              <a:rPr lang="en-US" sz="1530" kern="0">
                <a:solidFill>
                  <a:sysClr val="windowText" lastClr="000000"/>
                </a:solidFill>
              </a:rPr>
              <a:t>Schematized</a:t>
            </a:r>
          </a:p>
          <a:p>
            <a:pPr defTabSz="777149"/>
            <a:endParaRPr lang="en-US" sz="1530" kern="0">
              <a:solidFill>
                <a:sysClr val="windowText" lastClr="000000"/>
              </a:solidFill>
            </a:endParaRPr>
          </a:p>
        </p:txBody>
      </p:sp>
    </p:spTree>
    <p:extLst>
      <p:ext uri="{BB962C8B-B14F-4D97-AF65-F5344CB8AC3E}">
        <p14:creationId xmlns:p14="http://schemas.microsoft.com/office/powerpoint/2010/main" val="444686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solidFill>
                  <a:schemeClr val="tx1">
                    <a:lumMod val="65000"/>
                    <a:lumOff val="35000"/>
                  </a:schemeClr>
                </a:solidFill>
              </a:rPr>
              <a:t>Creating a Table-Valued Function (2)</a:t>
            </a:r>
          </a:p>
        </p:txBody>
      </p:sp>
      <p:sp>
        <p:nvSpPr>
          <p:cNvPr id="23" name="Text Placeholder 2"/>
          <p:cNvSpPr txBox="1">
            <a:spLocks/>
          </p:cNvSpPr>
          <p:nvPr/>
        </p:nvSpPr>
        <p:spPr>
          <a:xfrm>
            <a:off x="195173" y="1554339"/>
            <a:ext cx="6388819"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1700" b="1" dirty="0">
                <a:solidFill>
                  <a:srgbClr val="FF0000"/>
                </a:solidFill>
                <a:latin typeface="Consolas" panose="020B0609020204030204" pitchFamily="49" charset="0"/>
              </a:rPr>
              <a:t>CREATE FUNCTION </a:t>
            </a:r>
            <a:r>
              <a:rPr lang="en-US" sz="1700" b="1" dirty="0" err="1">
                <a:solidFill>
                  <a:srgbClr val="FF0000"/>
                </a:solidFill>
                <a:latin typeface="Consolas" panose="020B0609020204030204" pitchFamily="49" charset="0"/>
              </a:rPr>
              <a:t>MyDB.dbo.</a:t>
            </a:r>
            <a:r>
              <a:rPr lang="en-US" sz="1700" dirty="0" err="1">
                <a:latin typeface="Consolas" panose="020B0609020204030204" pitchFamily="49" charset="0"/>
              </a:rPr>
              <a:t>GetData</a:t>
            </a:r>
            <a:r>
              <a:rPr lang="en-US" sz="1700" dirty="0">
                <a:latin typeface="Consolas" panose="020B0609020204030204" pitchFamily="49" charset="0"/>
              </a:rPr>
              <a:t>()</a:t>
            </a:r>
          </a:p>
          <a:p>
            <a:pPr defTabSz="792737"/>
            <a:r>
              <a:rPr lang="en-US" sz="1700" dirty="0">
                <a:solidFill>
                  <a:schemeClr val="tx1"/>
                </a:solidFill>
                <a:latin typeface="Consolas" panose="020B0609020204030204" pitchFamily="49" charset="0"/>
              </a:rPr>
              <a:t>RETURNS </a:t>
            </a:r>
            <a:r>
              <a:rPr lang="en-US" sz="1700" b="1" dirty="0">
                <a:solidFill>
                  <a:srgbClr val="F44610"/>
                </a:solidFill>
                <a:latin typeface="Consolas" panose="020B0609020204030204" pitchFamily="49" charset="0"/>
              </a:rPr>
              <a:t>@rows </a:t>
            </a:r>
            <a:r>
              <a:rPr lang="en-US" sz="1700" dirty="0">
                <a:solidFill>
                  <a:schemeClr val="tx1"/>
                </a:solidFill>
                <a:latin typeface="Consolas" panose="020B0609020204030204" pitchFamily="49" charset="0"/>
              </a:rPr>
              <a:t>AS</a:t>
            </a:r>
          </a:p>
          <a:p>
            <a:pPr defTabSz="792737"/>
            <a:r>
              <a:rPr lang="en-US" sz="1700" dirty="0">
                <a:solidFill>
                  <a:schemeClr val="tx1"/>
                </a:solidFill>
                <a:latin typeface="Consolas" panose="020B0609020204030204" pitchFamily="49" charset="0"/>
              </a:rPr>
              <a:t>BEGIN</a:t>
            </a:r>
            <a:endParaRPr lang="en-US" sz="1700" dirty="0">
              <a:solidFill>
                <a:schemeClr val="tx1"/>
              </a:solidFill>
              <a:latin typeface="Consolas" panose="020B0609020204030204" pitchFamily="49" charset="0"/>
              <a:cs typeface="Consolas" panose="020B0609020204030204" pitchFamily="49" charset="0"/>
            </a:endParaRPr>
          </a:p>
          <a:p>
            <a:pPr defTabSz="792737"/>
            <a:r>
              <a:rPr lang="en-US" sz="1700" dirty="0">
                <a:solidFill>
                  <a:schemeClr val="tx1"/>
                </a:solidFill>
                <a:latin typeface="Consolas" panose="020B0609020204030204" pitchFamily="49" charset="0"/>
                <a:cs typeface="Consolas" panose="020B0609020204030204" pitchFamily="49" charset="0"/>
              </a:rPr>
              <a:t>  </a:t>
            </a:r>
            <a:r>
              <a:rPr lang="en-US" sz="1700" b="1" dirty="0">
                <a:solidFill>
                  <a:srgbClr val="F44610"/>
                </a:solidFill>
                <a:latin typeface="Consolas" panose="020B0609020204030204" pitchFamily="49" charset="0"/>
              </a:rPr>
              <a:t>@rows </a:t>
            </a:r>
            <a:r>
              <a:rPr lang="en-US" sz="1700" dirty="0">
                <a:solidFill>
                  <a:schemeClr val="tx1"/>
                </a:solidFill>
                <a:latin typeface="Consolas" panose="020B0609020204030204" pitchFamily="49" charset="0"/>
                <a:cs typeface="Consolas" panose="020B0609020204030204" pitchFamily="49" charset="0"/>
              </a:rPr>
              <a:t>= </a:t>
            </a:r>
            <a:br>
              <a:rPr lang="en-US" sz="1700" dirty="0">
                <a:solidFill>
                  <a:schemeClr val="tx1"/>
                </a:solidFill>
                <a:latin typeface="Consolas" panose="020B0609020204030204" pitchFamily="49" charset="0"/>
                <a:cs typeface="Consolas" panose="020B0609020204030204" pitchFamily="49" charset="0"/>
              </a:rPr>
            </a:br>
            <a:r>
              <a:rPr lang="en-US" sz="1700" dirty="0">
                <a:solidFill>
                  <a:schemeClr val="tx1"/>
                </a:solidFill>
                <a:latin typeface="Consolas" panose="020B0609020204030204" pitchFamily="49" charset="0"/>
                <a:cs typeface="Consolas" panose="020B0609020204030204" pitchFamily="49" charset="0"/>
              </a:rPr>
              <a:t>    EXTRACT</a:t>
            </a:r>
          </a:p>
          <a:p>
            <a:pPr defTabSz="792737"/>
            <a:r>
              <a:rPr lang="en-US" sz="1700" dirty="0">
                <a:solidFill>
                  <a:schemeClr val="tx1"/>
                </a:solidFill>
                <a:latin typeface="Consolas" panose="020B0609020204030204" pitchFamily="49" charset="0"/>
                <a:cs typeface="Consolas" panose="020B0609020204030204" pitchFamily="49" charset="0"/>
              </a:rPr>
              <a:t>        Name string, </a:t>
            </a:r>
          </a:p>
          <a:p>
            <a:pPr defTabSz="792737"/>
            <a:r>
              <a:rPr lang="en-US" sz="1700" dirty="0">
                <a:solidFill>
                  <a:schemeClr val="tx1"/>
                </a:solidFill>
                <a:latin typeface="Consolas" panose="020B0609020204030204" pitchFamily="49" charset="0"/>
                <a:cs typeface="Consolas" panose="020B0609020204030204" pitchFamily="49" charset="0"/>
              </a:rPr>
              <a:t>        Id   </a:t>
            </a:r>
            <a:r>
              <a:rPr lang="en-US" sz="1700" dirty="0" err="1">
                <a:solidFill>
                  <a:schemeClr val="tx1"/>
                </a:solidFill>
                <a:latin typeface="Consolas" panose="020B0609020204030204" pitchFamily="49" charset="0"/>
                <a:cs typeface="Consolas" panose="020B0609020204030204" pitchFamily="49" charset="0"/>
              </a:rPr>
              <a:t>int</a:t>
            </a:r>
            <a:r>
              <a:rPr lang="en-US" sz="1700" dirty="0">
                <a:solidFill>
                  <a:schemeClr val="tx1"/>
                </a:solidFill>
                <a:latin typeface="Consolas" panose="020B0609020204030204" pitchFamily="49" charset="0"/>
                <a:cs typeface="Consolas" panose="020B0609020204030204" pitchFamily="49" charset="0"/>
              </a:rPr>
              <a:t>,</a:t>
            </a:r>
            <a:br>
              <a:rPr lang="en-US" sz="1700" dirty="0">
                <a:solidFill>
                  <a:schemeClr val="tx1"/>
                </a:solidFill>
                <a:latin typeface="Consolas" panose="020B0609020204030204" pitchFamily="49" charset="0"/>
                <a:cs typeface="Consolas" panose="020B0609020204030204" pitchFamily="49" charset="0"/>
              </a:rPr>
            </a:br>
            <a:r>
              <a:rPr lang="en-US" sz="1700" dirty="0">
                <a:solidFill>
                  <a:schemeClr val="tx1"/>
                </a:solidFill>
                <a:latin typeface="Consolas" panose="020B0609020204030204" pitchFamily="49" charset="0"/>
                <a:cs typeface="Consolas" panose="020B0609020204030204" pitchFamily="49" charset="0"/>
              </a:rPr>
              <a:t>    FROM “/</a:t>
            </a:r>
            <a:r>
              <a:rPr lang="en-US" sz="1700" dirty="0" err="1">
                <a:solidFill>
                  <a:schemeClr val="tx1"/>
                </a:solidFill>
                <a:latin typeface="Consolas" panose="020B0609020204030204" pitchFamily="49" charset="0"/>
                <a:cs typeface="Consolas" panose="020B0609020204030204" pitchFamily="49" charset="0"/>
              </a:rPr>
              <a:t>file.tsv</a:t>
            </a:r>
            <a:r>
              <a:rPr lang="en-US" sz="1700" dirty="0">
                <a:solidFill>
                  <a:schemeClr val="tx1"/>
                </a:solidFill>
                <a:latin typeface="Consolas" panose="020B0609020204030204" pitchFamily="49" charset="0"/>
                <a:cs typeface="Consolas" panose="020B0609020204030204" pitchFamily="49" charset="0"/>
              </a:rPr>
              <a:t>”</a:t>
            </a:r>
            <a:br>
              <a:rPr lang="en-US" sz="1700" dirty="0">
                <a:solidFill>
                  <a:schemeClr val="tx1"/>
                </a:solidFill>
                <a:latin typeface="Consolas" panose="020B0609020204030204" pitchFamily="49" charset="0"/>
                <a:cs typeface="Consolas" panose="020B0609020204030204" pitchFamily="49" charset="0"/>
              </a:rPr>
            </a:br>
            <a:r>
              <a:rPr lang="en-US" sz="1700" dirty="0">
                <a:solidFill>
                  <a:schemeClr val="tx1"/>
                </a:solidFill>
                <a:latin typeface="Consolas" panose="020B0609020204030204" pitchFamily="49" charset="0"/>
                <a:cs typeface="Consolas" panose="020B0609020204030204" pitchFamily="49" charset="0"/>
              </a:rPr>
              <a:t>    USING </a:t>
            </a:r>
            <a:r>
              <a:rPr lang="en-US" sz="1700" dirty="0" err="1">
                <a:solidFill>
                  <a:schemeClr val="tx1"/>
                </a:solidFill>
                <a:latin typeface="Consolas" panose="020B0609020204030204" pitchFamily="49" charset="0"/>
                <a:cs typeface="Consolas" panose="020B0609020204030204" pitchFamily="49" charset="0"/>
              </a:rPr>
              <a:t>Extractors.Tsv</a:t>
            </a:r>
            <a:r>
              <a:rPr lang="en-US" sz="1700" dirty="0">
                <a:solidFill>
                  <a:schemeClr val="tx1"/>
                </a:solidFill>
                <a:latin typeface="Consolas" panose="020B0609020204030204" pitchFamily="49" charset="0"/>
                <a:cs typeface="Consolas" panose="020B0609020204030204" pitchFamily="49" charset="0"/>
              </a:rPr>
              <a:t>();</a:t>
            </a:r>
          </a:p>
          <a:p>
            <a:pPr defTabSz="792737"/>
            <a:r>
              <a:rPr lang="en-US" sz="1700" b="1" dirty="0">
                <a:solidFill>
                  <a:schemeClr val="tx1"/>
                </a:solidFill>
                <a:latin typeface="Consolas" panose="020B0609020204030204" pitchFamily="49" charset="0"/>
              </a:rPr>
              <a:t>   RETURN;</a:t>
            </a:r>
          </a:p>
          <a:p>
            <a:pPr defTabSz="792737"/>
            <a:r>
              <a:rPr lang="en-US" sz="1700" dirty="0">
                <a:solidFill>
                  <a:schemeClr val="tx1"/>
                </a:solidFill>
                <a:latin typeface="Consolas" panose="020B0609020204030204" pitchFamily="49" charset="0"/>
              </a:rPr>
              <a:t>END;</a:t>
            </a:r>
          </a:p>
        </p:txBody>
      </p:sp>
      <p:sp>
        <p:nvSpPr>
          <p:cNvPr id="4" name="Rectangular Callout 3"/>
          <p:cNvSpPr/>
          <p:nvPr/>
        </p:nvSpPr>
        <p:spPr>
          <a:xfrm>
            <a:off x="5029652" y="3068026"/>
            <a:ext cx="3108679" cy="971462"/>
          </a:xfrm>
          <a:prstGeom prst="wedgeRectCallout">
            <a:avLst>
              <a:gd name="adj1" fmla="val -134834"/>
              <a:gd name="adj2" fmla="val -144282"/>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dirty="0">
                <a:solidFill>
                  <a:schemeClr val="bg1"/>
                </a:solidFill>
                <a:latin typeface="+mj-lt"/>
              </a:rPr>
              <a:t>Schema comes from RowSet</a:t>
            </a:r>
          </a:p>
        </p:txBody>
      </p:sp>
    </p:spTree>
    <p:extLst>
      <p:ext uri="{BB962C8B-B14F-4D97-AF65-F5344CB8AC3E}">
        <p14:creationId xmlns:p14="http://schemas.microsoft.com/office/powerpoint/2010/main" val="3967318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lumMod val="65000"/>
                    <a:lumOff val="35000"/>
                  </a:schemeClr>
                </a:solidFill>
              </a:rPr>
              <a:t>Reading From</a:t>
            </a:r>
          </a:p>
        </p:txBody>
      </p:sp>
      <p:sp>
        <p:nvSpPr>
          <p:cNvPr id="23" name="Text Placeholder 2"/>
          <p:cNvSpPr txBox="1">
            <a:spLocks/>
          </p:cNvSpPr>
          <p:nvPr/>
        </p:nvSpPr>
        <p:spPr>
          <a:xfrm>
            <a:off x="195174" y="1554339"/>
            <a:ext cx="7771695" cy="5262517"/>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380" dirty="0">
                <a:solidFill>
                  <a:prstClr val="black"/>
                </a:solidFill>
                <a:latin typeface="Consolas" panose="020B0609020204030204" pitchFamily="49" charset="0"/>
                <a:cs typeface="Consolas" panose="020B0609020204030204" pitchFamily="49" charset="0"/>
              </a:rPr>
              <a:t>// A Table</a:t>
            </a:r>
          </a:p>
          <a:p>
            <a:pPr defTabSz="792737"/>
            <a:r>
              <a:rPr lang="en-US" sz="2380" dirty="0">
                <a:solidFill>
                  <a:prstClr val="black"/>
                </a:solidFill>
                <a:latin typeface="Consolas" panose="020B0609020204030204" pitchFamily="49" charset="0"/>
                <a:cs typeface="Consolas" panose="020B0609020204030204" pitchFamily="49" charset="0"/>
              </a:rPr>
              <a:t>@</a:t>
            </a:r>
            <a:r>
              <a:rPr lang="en-US" sz="2380" dirty="0" err="1">
                <a:solidFill>
                  <a:prstClr val="black"/>
                </a:solidFill>
                <a:latin typeface="Consolas" panose="020B0609020204030204" pitchFamily="49" charset="0"/>
                <a:cs typeface="Consolas" panose="020B0609020204030204" pitchFamily="49" charset="0"/>
              </a:rPr>
              <a:t>rs</a:t>
            </a:r>
            <a:r>
              <a:rPr lang="en-US" sz="2380" dirty="0">
                <a:solidFill>
                  <a:prstClr val="black"/>
                </a:solidFill>
                <a:latin typeface="Consolas" panose="020B0609020204030204" pitchFamily="49" charset="0"/>
                <a:cs typeface="Consolas" panose="020B0609020204030204" pitchFamily="49" charset="0"/>
              </a:rPr>
              <a:t> = SELECT * FROM </a:t>
            </a:r>
            <a:r>
              <a:rPr lang="en-US" sz="2380" dirty="0" err="1">
                <a:solidFill>
                  <a:prstClr val="black"/>
                </a:solidFill>
                <a:latin typeface="Consolas" panose="020B0609020204030204" pitchFamily="49" charset="0"/>
                <a:cs typeface="Consolas" panose="020B0609020204030204" pitchFamily="49" charset="0"/>
              </a:rPr>
              <a:t>MyDB.dbo.Customers</a:t>
            </a:r>
            <a:r>
              <a:rPr lang="en-US" sz="2380" dirty="0">
                <a:solidFill>
                  <a:prstClr val="black"/>
                </a:solidFill>
                <a:latin typeface="Consolas" panose="020B0609020204030204" pitchFamily="49" charset="0"/>
                <a:cs typeface="Consolas" panose="020B0609020204030204" pitchFamily="49" charset="0"/>
              </a:rPr>
              <a:t>;</a:t>
            </a:r>
          </a:p>
          <a:p>
            <a:pPr defTabSz="792737"/>
            <a:endParaRPr lang="en-US" sz="2380" dirty="0">
              <a:solidFill>
                <a:prstClr val="black"/>
              </a:solidFill>
              <a:latin typeface="Consolas" panose="020B0609020204030204" pitchFamily="49" charset="0"/>
              <a:cs typeface="Consolas" panose="020B0609020204030204" pitchFamily="49" charset="0"/>
            </a:endParaRPr>
          </a:p>
          <a:p>
            <a:pPr defTabSz="792737"/>
            <a:endParaRPr lang="en-US" sz="2380" dirty="0">
              <a:solidFill>
                <a:prstClr val="black"/>
              </a:solidFill>
              <a:latin typeface="Consolas" panose="020B0609020204030204" pitchFamily="49" charset="0"/>
              <a:cs typeface="Consolas" panose="020B0609020204030204" pitchFamily="49" charset="0"/>
            </a:endParaRPr>
          </a:p>
          <a:p>
            <a:pPr defTabSz="792737"/>
            <a:r>
              <a:rPr lang="en-US" sz="2380" dirty="0">
                <a:solidFill>
                  <a:prstClr val="black"/>
                </a:solidFill>
                <a:latin typeface="Consolas" panose="020B0609020204030204" pitchFamily="49" charset="0"/>
                <a:cs typeface="Consolas" panose="020B0609020204030204" pitchFamily="49" charset="0"/>
              </a:rPr>
              <a:t>// A Table valued Function</a:t>
            </a:r>
          </a:p>
          <a:p>
            <a:pPr defTabSz="792737"/>
            <a:r>
              <a:rPr lang="en-US" sz="2380" dirty="0">
                <a:solidFill>
                  <a:prstClr val="black"/>
                </a:solidFill>
                <a:latin typeface="Consolas" panose="020B0609020204030204" pitchFamily="49" charset="0"/>
                <a:cs typeface="Consolas" panose="020B0609020204030204" pitchFamily="49" charset="0"/>
              </a:rPr>
              <a:t>@</a:t>
            </a:r>
            <a:r>
              <a:rPr lang="en-US" sz="2380" dirty="0" err="1">
                <a:solidFill>
                  <a:prstClr val="black"/>
                </a:solidFill>
                <a:latin typeface="Consolas" panose="020B0609020204030204" pitchFamily="49" charset="0"/>
                <a:cs typeface="Consolas" panose="020B0609020204030204" pitchFamily="49" charset="0"/>
              </a:rPr>
              <a:t>rs</a:t>
            </a:r>
            <a:r>
              <a:rPr lang="en-US" sz="2380" dirty="0">
                <a:solidFill>
                  <a:prstClr val="black"/>
                </a:solidFill>
                <a:latin typeface="Consolas" panose="020B0609020204030204" pitchFamily="49" charset="0"/>
                <a:cs typeface="Consolas" panose="020B0609020204030204" pitchFamily="49" charset="0"/>
              </a:rPr>
              <a:t> = SELECT * FROM </a:t>
            </a:r>
            <a:r>
              <a:rPr lang="en-US" sz="2380" dirty="0" err="1">
                <a:solidFill>
                  <a:prstClr val="black"/>
                </a:solidFill>
                <a:latin typeface="Consolas" panose="020B0609020204030204" pitchFamily="49" charset="0"/>
                <a:cs typeface="Consolas" panose="020B0609020204030204" pitchFamily="49" charset="0"/>
              </a:rPr>
              <a:t>MyDB.dbo.GetData</a:t>
            </a:r>
            <a:r>
              <a:rPr lang="en-US" sz="2380" dirty="0">
                <a:solidFill>
                  <a:prstClr val="black"/>
                </a:solidFill>
                <a:latin typeface="Consolas" panose="020B0609020204030204" pitchFamily="49" charset="0"/>
                <a:cs typeface="Consolas" panose="020B0609020204030204" pitchFamily="49" charset="0"/>
              </a:rPr>
              <a:t>();</a:t>
            </a:r>
          </a:p>
          <a:p>
            <a:pPr defTabSz="792737"/>
            <a:endParaRPr lang="en-US" sz="2380" dirty="0">
              <a:solidFill>
                <a:prstClr val="black"/>
              </a:solidFill>
              <a:latin typeface="Consolas" panose="020B0609020204030204" pitchFamily="49" charset="0"/>
              <a:cs typeface="Consolas" panose="020B0609020204030204" pitchFamily="49" charset="0"/>
            </a:endParaRPr>
          </a:p>
          <a:p>
            <a:pPr defTabSz="792737"/>
            <a:endParaRPr lang="en-US" sz="2380" dirty="0">
              <a:solidFill>
                <a:prstClr val="black"/>
              </a:solidFill>
              <a:latin typeface="Consolas" panose="020B0609020204030204" pitchFamily="49" charset="0"/>
              <a:cs typeface="Consolas" panose="020B0609020204030204" pitchFamily="49" charset="0"/>
            </a:endParaRPr>
          </a:p>
          <a:p>
            <a:pPr defTabSz="792737"/>
            <a:endParaRPr lang="en-US" sz="2380" dirty="0">
              <a:solidFill>
                <a:prstClr val="black"/>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5302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 Placeholder 2"/>
          <p:cNvSpPr txBox="1">
            <a:spLocks/>
          </p:cNvSpPr>
          <p:nvPr/>
        </p:nvSpPr>
        <p:spPr>
          <a:xfrm>
            <a:off x="195174" y="3302969"/>
            <a:ext cx="7771695" cy="3497263"/>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r>
              <a:rPr lang="en-US" sz="2040" b="1" dirty="0">
                <a:solidFill>
                  <a:srgbClr val="FE5E5E"/>
                </a:solidFill>
                <a:latin typeface="Consolas" panose="020B0609020204030204" pitchFamily="49" charset="0"/>
                <a:cs typeface="Consolas" panose="020B0609020204030204" pitchFamily="49" charset="0"/>
              </a:rPr>
              <a:t>REFERENCE ASSEMBLY </a:t>
            </a:r>
            <a:r>
              <a:rPr lang="en-US" sz="2040" b="1" dirty="0" err="1">
                <a:solidFill>
                  <a:srgbClr val="F44610"/>
                </a:solidFill>
                <a:latin typeface="Consolas" panose="020B0609020204030204" pitchFamily="49" charset="0"/>
                <a:cs typeface="Consolas" panose="020B0609020204030204" pitchFamily="49" charset="0"/>
              </a:rPr>
              <a:t>MyCode</a:t>
            </a:r>
            <a:r>
              <a:rPr lang="en-US" sz="2040" dirty="0">
                <a:solidFill>
                  <a:prstClr val="black"/>
                </a:solidFill>
                <a:latin typeface="Consolas" panose="020B0609020204030204" pitchFamily="49" charset="0"/>
                <a:cs typeface="Consolas" panose="020B0609020204030204" pitchFamily="49" charset="0"/>
              </a:rPr>
              <a:t>;</a:t>
            </a:r>
          </a:p>
          <a:p>
            <a:pPr defTabSz="792737"/>
            <a:endParaRPr lang="en-US" sz="2040" dirty="0">
              <a:solidFill>
                <a:prstClr val="black"/>
              </a:solidFill>
              <a:latin typeface="Consolas" panose="020B0609020204030204" pitchFamily="49" charset="0"/>
              <a:cs typeface="Consolas" panose="020B0609020204030204" pitchFamily="49" charset="0"/>
            </a:endParaRPr>
          </a:p>
          <a:p>
            <a:pPr defTabSz="792737"/>
            <a:r>
              <a:rPr lang="en-US" sz="2040" dirty="0">
                <a:solidFill>
                  <a:prstClr val="black"/>
                </a:solidFill>
                <a:latin typeface="Consolas" panose="020B0609020204030204" pitchFamily="49" charset="0"/>
                <a:cs typeface="Consolas" panose="020B0609020204030204" pitchFamily="49" charset="0"/>
              </a:rPr>
              <a:t>@rows = </a:t>
            </a:r>
            <a:br>
              <a:rPr lang="en-US" sz="2040" dirty="0">
                <a:solidFill>
                  <a:prstClr val="black"/>
                </a:solidFill>
                <a:latin typeface="Consolas" panose="020B0609020204030204" pitchFamily="49" charset="0"/>
                <a:cs typeface="Consolas" panose="020B0609020204030204" pitchFamily="49" charset="0"/>
              </a:rPr>
            </a:br>
            <a:r>
              <a:rPr lang="en-US" sz="2040" dirty="0">
                <a:solidFill>
                  <a:prstClr val="black"/>
                </a:solidFill>
                <a:latin typeface="Consolas" panose="020B0609020204030204" pitchFamily="49" charset="0"/>
                <a:cs typeface="Consolas" panose="020B0609020204030204" pitchFamily="49" charset="0"/>
              </a:rPr>
              <a:t>  SELECT </a:t>
            </a:r>
          </a:p>
          <a:p>
            <a:pPr defTabSz="792737"/>
            <a:r>
              <a:rPr lang="en-US" sz="2040" dirty="0">
                <a:solidFill>
                  <a:prstClr val="black"/>
                </a:solidFill>
                <a:latin typeface="Consolas" panose="020B0609020204030204" pitchFamily="49" charset="0"/>
                <a:cs typeface="Consolas" panose="020B0609020204030204" pitchFamily="49" charset="0"/>
              </a:rPr>
              <a:t>    </a:t>
            </a:r>
            <a:r>
              <a:rPr lang="en-US" sz="2040" dirty="0" err="1">
                <a:solidFill>
                  <a:prstClr val="black"/>
                </a:solidFill>
                <a:latin typeface="Consolas" panose="020B0609020204030204" pitchFamily="49" charset="0"/>
                <a:cs typeface="Consolas" panose="020B0609020204030204" pitchFamily="49" charset="0"/>
              </a:rPr>
              <a:t>OrdersDB.Helpers.Normalize</a:t>
            </a:r>
            <a:r>
              <a:rPr lang="en-US" sz="2040" dirty="0">
                <a:solidFill>
                  <a:prstClr val="black"/>
                </a:solidFill>
                <a:latin typeface="Consolas" panose="020B0609020204030204" pitchFamily="49" charset="0"/>
                <a:cs typeface="Consolas" panose="020B0609020204030204" pitchFamily="49" charset="0"/>
              </a:rPr>
              <a:t>(Customer) AS </a:t>
            </a:r>
            <a:r>
              <a:rPr lang="en-US" sz="2040" dirty="0" err="1">
                <a:solidFill>
                  <a:prstClr val="black"/>
                </a:solidFill>
                <a:latin typeface="Consolas" panose="020B0609020204030204" pitchFamily="49" charset="0"/>
                <a:cs typeface="Consolas" panose="020B0609020204030204" pitchFamily="49" charset="0"/>
              </a:rPr>
              <a:t>CustN</a:t>
            </a:r>
            <a:r>
              <a:rPr lang="en-US" sz="2040" dirty="0">
                <a:solidFill>
                  <a:prstClr val="black"/>
                </a:solidFill>
                <a:latin typeface="Consolas" panose="020B0609020204030204" pitchFamily="49" charset="0"/>
                <a:cs typeface="Consolas" panose="020B0609020204030204" pitchFamily="49" charset="0"/>
              </a:rPr>
              <a:t>, </a:t>
            </a:r>
          </a:p>
          <a:p>
            <a:pPr defTabSz="792737"/>
            <a:r>
              <a:rPr lang="en-US" sz="2040" dirty="0">
                <a:solidFill>
                  <a:prstClr val="black"/>
                </a:solidFill>
                <a:latin typeface="Consolas" panose="020B0609020204030204" pitchFamily="49" charset="0"/>
                <a:cs typeface="Consolas" panose="020B0609020204030204" pitchFamily="49" charset="0"/>
              </a:rPr>
              <a:t>    Amount AS Amount</a:t>
            </a:r>
          </a:p>
          <a:p>
            <a:pPr defTabSz="792737"/>
            <a:r>
              <a:rPr lang="en-US" sz="2040" dirty="0">
                <a:solidFill>
                  <a:prstClr val="black"/>
                </a:solidFill>
                <a:latin typeface="Consolas" panose="020B0609020204030204" pitchFamily="49" charset="0"/>
                <a:cs typeface="Consolas" panose="020B0609020204030204" pitchFamily="49" charset="0"/>
              </a:rPr>
              <a:t>  FROM @orders;</a:t>
            </a:r>
          </a:p>
          <a:p>
            <a:pPr defTabSz="792737"/>
            <a:endParaRPr lang="en-US" sz="1700" dirty="0">
              <a:solidFill>
                <a:prstClr val="black"/>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pPr algn="ctr"/>
            <a:r>
              <a:rPr lang="en-GB">
                <a:solidFill>
                  <a:schemeClr val="tx1">
                    <a:lumMod val="65000"/>
                    <a:lumOff val="35000"/>
                  </a:schemeClr>
                </a:solidFill>
              </a:rPr>
              <a:t>Using C# Code</a:t>
            </a:r>
          </a:p>
        </p:txBody>
      </p:sp>
      <p:sp>
        <p:nvSpPr>
          <p:cNvPr id="23" name="Text Placeholder 2"/>
          <p:cNvSpPr txBox="1">
            <a:spLocks/>
          </p:cNvSpPr>
          <p:nvPr/>
        </p:nvSpPr>
        <p:spPr>
          <a:xfrm>
            <a:off x="195174" y="1537715"/>
            <a:ext cx="7771695" cy="1182378"/>
          </a:xfrm>
          <a:prstGeom prst="rect">
            <a:avLst/>
          </a:prstGeom>
          <a:solidFill>
            <a:schemeClr val="bg1"/>
          </a:solidFill>
          <a:ln>
            <a:solidFill>
              <a:schemeClr val="bg1">
                <a:lumMod val="75000"/>
              </a:schemeClr>
            </a:solidFill>
          </a:ln>
        </p:spPr>
        <p:txBody>
          <a:bodyPr vert="horz" wrap="square" lIns="149217" tIns="93260" rIns="149217" bIns="93260" rtlCol="0" anchor="t">
            <a:no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100000">
                      <a:schemeClr val="tx1"/>
                    </a:gs>
                  </a:gsLst>
                  <a:lin ang="5400000" scaled="0"/>
                </a:gradFill>
                <a:latin typeface="+mj-lt"/>
                <a:ea typeface="+mn-ea"/>
                <a:cs typeface="+mn-cs"/>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2pPr>
            <a:lvl3pPr marL="5715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92737"/>
            <a:endParaRPr lang="en-US" sz="2040" dirty="0">
              <a:solidFill>
                <a:prstClr val="black"/>
              </a:solidFill>
              <a:latin typeface="Consolas" panose="020B0609020204030204" pitchFamily="49" charset="0"/>
              <a:cs typeface="Consolas" panose="020B0609020204030204" pitchFamily="49" charset="0"/>
            </a:endParaRPr>
          </a:p>
          <a:p>
            <a:pPr defTabSz="792737"/>
            <a:r>
              <a:rPr lang="en-US" sz="2040" b="1" dirty="0">
                <a:solidFill>
                  <a:srgbClr val="FE5E5E"/>
                </a:solidFill>
                <a:latin typeface="Consolas" panose="020B0609020204030204" pitchFamily="49" charset="0"/>
                <a:cs typeface="Consolas" panose="020B0609020204030204" pitchFamily="49" charset="0"/>
              </a:rPr>
              <a:t>CREATE ASSEMBLY </a:t>
            </a:r>
            <a:r>
              <a:rPr lang="en-US" sz="2040" b="1" dirty="0" err="1">
                <a:solidFill>
                  <a:srgbClr val="F44610"/>
                </a:solidFill>
                <a:latin typeface="Consolas" panose="020B0609020204030204" pitchFamily="49" charset="0"/>
                <a:cs typeface="Consolas" panose="020B0609020204030204" pitchFamily="49" charset="0"/>
              </a:rPr>
              <a:t>MyCode</a:t>
            </a:r>
            <a:endParaRPr lang="en-US" sz="2040" b="1" dirty="0">
              <a:solidFill>
                <a:srgbClr val="F44610"/>
              </a:solidFill>
              <a:latin typeface="Consolas" panose="020B0609020204030204" pitchFamily="49" charset="0"/>
              <a:cs typeface="Consolas" panose="020B0609020204030204" pitchFamily="49" charset="0"/>
            </a:endParaRPr>
          </a:p>
          <a:p>
            <a:pPr defTabSz="792737"/>
            <a:r>
              <a:rPr lang="en-US" sz="2040" dirty="0">
                <a:solidFill>
                  <a:prstClr val="black"/>
                </a:solidFill>
                <a:latin typeface="Consolas" panose="020B0609020204030204" pitchFamily="49" charset="0"/>
                <a:cs typeface="Consolas" panose="020B0609020204030204" pitchFamily="49" charset="0"/>
              </a:rPr>
              <a:t>  FROM @"/DLLs/Helpers.dll"; </a:t>
            </a:r>
          </a:p>
        </p:txBody>
      </p:sp>
      <p:sp>
        <p:nvSpPr>
          <p:cNvPr id="3" name="Rectangular Callout 2"/>
          <p:cNvSpPr/>
          <p:nvPr/>
        </p:nvSpPr>
        <p:spPr>
          <a:xfrm>
            <a:off x="9326915" y="3125043"/>
            <a:ext cx="3108678" cy="938730"/>
          </a:xfrm>
          <a:prstGeom prst="wedgeRectCallout">
            <a:avLst>
              <a:gd name="adj1" fmla="val -190077"/>
              <a:gd name="adj2" fmla="val -1624"/>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Enable using this assembly with CREATE ASSEMBLY</a:t>
            </a:r>
          </a:p>
        </p:txBody>
      </p:sp>
      <p:sp>
        <p:nvSpPr>
          <p:cNvPr id="36" name="Rectangular Callout 35"/>
          <p:cNvSpPr/>
          <p:nvPr/>
        </p:nvSpPr>
        <p:spPr>
          <a:xfrm>
            <a:off x="9326914" y="1554338"/>
            <a:ext cx="3108679" cy="971462"/>
          </a:xfrm>
          <a:prstGeom prst="wedgeRectCallout">
            <a:avLst>
              <a:gd name="adj1" fmla="val -175679"/>
              <a:gd name="adj2" fmla="val 13734"/>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Upload Assembly first then CREATE ASSEMBLY</a:t>
            </a:r>
          </a:p>
          <a:p>
            <a:pPr algn="ctr" defTabSz="792737">
              <a:lnSpc>
                <a:spcPct val="90000"/>
              </a:lnSpc>
              <a:spcBef>
                <a:spcPct val="20000"/>
              </a:spcBef>
              <a:buSzPct val="90000"/>
            </a:pPr>
            <a:r>
              <a:rPr lang="en-US" sz="2040" kern="0">
                <a:solidFill>
                  <a:schemeClr val="bg1"/>
                </a:solidFill>
                <a:latin typeface="+mj-lt"/>
              </a:rPr>
              <a:t>(places it in catalog)</a:t>
            </a:r>
          </a:p>
        </p:txBody>
      </p:sp>
      <p:sp>
        <p:nvSpPr>
          <p:cNvPr id="37" name="Rectangular Callout 36"/>
          <p:cNvSpPr/>
          <p:nvPr/>
        </p:nvSpPr>
        <p:spPr>
          <a:xfrm>
            <a:off x="9326915" y="5245893"/>
            <a:ext cx="3108678" cy="971462"/>
          </a:xfrm>
          <a:prstGeom prst="wedgeRectCallout">
            <a:avLst>
              <a:gd name="adj1" fmla="val -149642"/>
              <a:gd name="adj2" fmla="val -63922"/>
            </a:avLst>
          </a:prstGeom>
          <a:solidFill>
            <a:srgbClr val="FE5E5E"/>
          </a:solidFill>
        </p:spPr>
        <p:txBody>
          <a:bodyPr vert="horz" wrap="square" lIns="149217" tIns="93260" rIns="149217" bIns="93260" rtlCol="0" anchor="ctr">
            <a:noAutofit/>
          </a:bodyPr>
          <a:lstStyle/>
          <a:p>
            <a:pPr algn="ctr" defTabSz="792737">
              <a:lnSpc>
                <a:spcPct val="90000"/>
              </a:lnSpc>
              <a:spcBef>
                <a:spcPct val="20000"/>
              </a:spcBef>
              <a:buSzPct val="90000"/>
            </a:pPr>
            <a:r>
              <a:rPr lang="en-US" sz="2040" kern="0">
                <a:solidFill>
                  <a:schemeClr val="bg1"/>
                </a:solidFill>
                <a:latin typeface="+mj-lt"/>
              </a:rPr>
              <a:t>Call method</a:t>
            </a:r>
          </a:p>
        </p:txBody>
      </p:sp>
    </p:spTree>
    <p:extLst>
      <p:ext uri="{BB962C8B-B14F-4D97-AF65-F5344CB8AC3E}">
        <p14:creationId xmlns:p14="http://schemas.microsoft.com/office/powerpoint/2010/main" val="592762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BACKUP</a:t>
            </a:r>
            <a:endParaRPr lang="en-US">
              <a:solidFill>
                <a:schemeClr val="bg1"/>
              </a:solidFill>
            </a:endParaRPr>
          </a:p>
        </p:txBody>
      </p:sp>
    </p:spTree>
    <p:extLst>
      <p:ext uri="{BB962C8B-B14F-4D97-AF65-F5344CB8AC3E}">
        <p14:creationId xmlns:p14="http://schemas.microsoft.com/office/powerpoint/2010/main" val="96681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4320" y="174196"/>
            <a:ext cx="12047836" cy="1513687"/>
          </a:xfrm>
        </p:spPr>
        <p:txBody>
          <a:bodyPr>
            <a:normAutofit/>
          </a:bodyPr>
          <a:lstStyle/>
          <a:p>
            <a:r>
              <a:rPr lang="en-US" sz="4000" dirty="0"/>
              <a:t>Simple Example</a:t>
            </a:r>
          </a:p>
        </p:txBody>
      </p:sp>
      <p:sp>
        <p:nvSpPr>
          <p:cNvPr id="10" name="Rectangle 9"/>
          <p:cNvSpPr/>
          <p:nvPr/>
        </p:nvSpPr>
        <p:spPr>
          <a:xfrm>
            <a:off x="366141" y="1687882"/>
            <a:ext cx="6126413" cy="47354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latin typeface="Consolas" panose="020B0609020204030204" pitchFamily="49" charset="0"/>
                <a:cs typeface="Courier New" panose="02070309020205020404" pitchFamily="49" charset="0"/>
              </a:rPr>
              <a:t>@rows = </a:t>
            </a:r>
          </a:p>
          <a:p>
            <a:r>
              <a:rPr lang="en-US" sz="2400" dirty="0">
                <a:solidFill>
                  <a:schemeClr val="tx1"/>
                </a:solidFill>
                <a:latin typeface="Consolas" panose="020B0609020204030204" pitchFamily="49" charset="0"/>
                <a:cs typeface="Courier New" panose="02070309020205020404" pitchFamily="49" charset="0"/>
              </a:rPr>
              <a:t>     EXTRACT </a:t>
            </a:r>
            <a:br>
              <a:rPr lang="en-US" sz="2400" dirty="0">
                <a:solidFill>
                  <a:schemeClr val="tx1"/>
                </a:solidFill>
                <a:latin typeface="Consolas" panose="020B0609020204030204" pitchFamily="49" charset="0"/>
                <a:cs typeface="Courier New" panose="02070309020205020404" pitchFamily="49" charset="0"/>
              </a:rPr>
            </a:br>
            <a:r>
              <a:rPr lang="en-US" sz="2400" dirty="0">
                <a:solidFill>
                  <a:schemeClr val="tx1"/>
                </a:solidFill>
                <a:latin typeface="Consolas" panose="020B0609020204030204" pitchFamily="49" charset="0"/>
                <a:cs typeface="Courier New" panose="02070309020205020404" pitchFamily="49" charset="0"/>
              </a:rPr>
              <a:t>		name string, </a:t>
            </a:r>
          </a:p>
          <a:p>
            <a:r>
              <a:rPr lang="en-US" sz="2400" dirty="0">
                <a:solidFill>
                  <a:schemeClr val="tx1"/>
                </a:solidFill>
                <a:latin typeface="Consolas" panose="020B0609020204030204" pitchFamily="49" charset="0"/>
                <a:cs typeface="Courier New" panose="02070309020205020404" pitchFamily="49" charset="0"/>
              </a:rPr>
              <a:t>           id </a:t>
            </a:r>
            <a:r>
              <a:rPr lang="en-US" sz="2400" dirty="0" err="1">
                <a:solidFill>
                  <a:schemeClr val="tx1"/>
                </a:solidFill>
                <a:latin typeface="Consolas" panose="020B0609020204030204" pitchFamily="49" charset="0"/>
                <a:cs typeface="Courier New" panose="02070309020205020404" pitchFamily="49" charset="0"/>
              </a:rPr>
              <a:t>int</a:t>
            </a:r>
            <a:endParaRPr lang="en-US" sz="2400" dirty="0">
              <a:solidFill>
                <a:schemeClr val="tx1"/>
              </a:solidFill>
              <a:latin typeface="Consolas" panose="020B0609020204030204" pitchFamily="49" charset="0"/>
              <a:cs typeface="Courier New" panose="02070309020205020404" pitchFamily="49" charset="0"/>
            </a:endParaRPr>
          </a:p>
          <a:p>
            <a:r>
              <a:rPr lang="en-US" sz="2400" dirty="0">
                <a:solidFill>
                  <a:schemeClr val="tx1"/>
                </a:solidFill>
                <a:latin typeface="Consolas" panose="020B0609020204030204" pitchFamily="49" charset="0"/>
                <a:cs typeface="Courier New" panose="02070309020205020404" pitchFamily="49" charset="0"/>
              </a:rPr>
              <a:t>     FROM “/data.csv”</a:t>
            </a:r>
          </a:p>
          <a:p>
            <a:r>
              <a:rPr lang="en-US" sz="2400" dirty="0">
                <a:solidFill>
                  <a:schemeClr val="tx1"/>
                </a:solidFill>
                <a:latin typeface="Consolas" panose="020B0609020204030204" pitchFamily="49" charset="0"/>
                <a:cs typeface="Courier New" panose="02070309020205020404" pitchFamily="49" charset="0"/>
              </a:rPr>
              <a:t>     USING </a:t>
            </a:r>
            <a:r>
              <a:rPr lang="en-US" sz="2400" dirty="0" err="1">
                <a:solidFill>
                  <a:schemeClr val="tx1"/>
                </a:solidFill>
                <a:latin typeface="Consolas" panose="020B0609020204030204" pitchFamily="49" charset="0"/>
                <a:cs typeface="Courier New" panose="02070309020205020404" pitchFamily="49" charset="0"/>
              </a:rPr>
              <a:t>Extractors.Csv</a:t>
            </a:r>
            <a:r>
              <a:rPr lang="en-US" sz="2400" dirty="0">
                <a:solidFill>
                  <a:schemeClr val="tx1"/>
                </a:solidFill>
                <a:latin typeface="Consolas" panose="020B0609020204030204" pitchFamily="49" charset="0"/>
                <a:cs typeface="Courier New" panose="02070309020205020404" pitchFamily="49" charset="0"/>
              </a:rPr>
              <a:t>( );</a:t>
            </a:r>
          </a:p>
          <a:p>
            <a:endParaRPr lang="en-US" sz="2400" dirty="0">
              <a:solidFill>
                <a:schemeClr val="tx1"/>
              </a:solidFill>
              <a:latin typeface="Consolas" panose="020B0609020204030204" pitchFamily="49" charset="0"/>
              <a:cs typeface="Courier New" panose="02070309020205020404" pitchFamily="49" charset="0"/>
            </a:endParaRPr>
          </a:p>
          <a:p>
            <a:endParaRPr lang="en-US" sz="2400" dirty="0">
              <a:solidFill>
                <a:schemeClr val="tx1"/>
              </a:solidFill>
              <a:latin typeface="Consolas" panose="020B0609020204030204" pitchFamily="49" charset="0"/>
              <a:cs typeface="Courier New" panose="02070309020205020404" pitchFamily="49" charset="0"/>
            </a:endParaRPr>
          </a:p>
          <a:p>
            <a:r>
              <a:rPr lang="en-US" sz="2400" dirty="0">
                <a:solidFill>
                  <a:schemeClr val="tx1"/>
                </a:solidFill>
                <a:latin typeface="Consolas" panose="020B0609020204030204" pitchFamily="49" charset="0"/>
                <a:cs typeface="Courier New" panose="02070309020205020404" pitchFamily="49" charset="0"/>
              </a:rPr>
              <a:t>OUTPUT @rows </a:t>
            </a:r>
          </a:p>
          <a:p>
            <a:r>
              <a:rPr lang="en-US" sz="2400" dirty="0">
                <a:solidFill>
                  <a:schemeClr val="tx1"/>
                </a:solidFill>
                <a:latin typeface="Consolas" panose="020B0609020204030204" pitchFamily="49" charset="0"/>
                <a:cs typeface="Courier New" panose="02070309020205020404" pitchFamily="49" charset="0"/>
              </a:rPr>
              <a:t>    TO “/output.csv”</a:t>
            </a:r>
          </a:p>
          <a:p>
            <a:r>
              <a:rPr lang="en-US" sz="2400" dirty="0">
                <a:solidFill>
                  <a:schemeClr val="tx1"/>
                </a:solidFill>
                <a:latin typeface="Consolas" panose="020B0609020204030204" pitchFamily="49" charset="0"/>
                <a:cs typeface="Courier New" panose="02070309020205020404" pitchFamily="49" charset="0"/>
              </a:rPr>
              <a:t>    USING </a:t>
            </a:r>
            <a:r>
              <a:rPr lang="en-US" sz="2400" dirty="0" err="1">
                <a:solidFill>
                  <a:schemeClr val="tx1"/>
                </a:solidFill>
                <a:latin typeface="Consolas" panose="020B0609020204030204" pitchFamily="49" charset="0"/>
                <a:cs typeface="Courier New" panose="02070309020205020404" pitchFamily="49" charset="0"/>
              </a:rPr>
              <a:t>Outputters.Csv</a:t>
            </a:r>
            <a:r>
              <a:rPr lang="en-US" sz="2400" dirty="0">
                <a:solidFill>
                  <a:schemeClr val="tx1"/>
                </a:solidFill>
                <a:latin typeface="Consolas" panose="020B0609020204030204" pitchFamily="49" charset="0"/>
                <a:cs typeface="Courier New" panose="02070309020205020404" pitchFamily="49" charset="0"/>
              </a:rPr>
              <a:t>();</a:t>
            </a:r>
          </a:p>
        </p:txBody>
      </p:sp>
      <p:sp>
        <p:nvSpPr>
          <p:cNvPr id="15" name="Rectangle 14"/>
          <p:cNvSpPr/>
          <p:nvPr/>
        </p:nvSpPr>
        <p:spPr>
          <a:xfrm>
            <a:off x="6858310" y="1687881"/>
            <a:ext cx="4560461" cy="331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Rowsets</a:t>
            </a:r>
          </a:p>
          <a:p>
            <a:endParaRPr lang="en-US" b="1" dirty="0">
              <a:solidFill>
                <a:schemeClr val="tx1"/>
              </a:solidFill>
            </a:endParaRPr>
          </a:p>
          <a:p>
            <a:r>
              <a:rPr lang="en-US" b="1" dirty="0">
                <a:solidFill>
                  <a:schemeClr val="tx1"/>
                </a:solidFill>
              </a:rPr>
              <a:t>EXTRACT for files</a:t>
            </a:r>
          </a:p>
          <a:p>
            <a:endParaRPr lang="en-US" b="1" dirty="0">
              <a:solidFill>
                <a:schemeClr val="tx1"/>
              </a:solidFill>
            </a:endParaRPr>
          </a:p>
          <a:p>
            <a:r>
              <a:rPr lang="en-US" b="1" dirty="0">
                <a:solidFill>
                  <a:schemeClr val="tx1"/>
                </a:solidFill>
              </a:rPr>
              <a:t>OUTPUT</a:t>
            </a:r>
          </a:p>
          <a:p>
            <a:endParaRPr lang="en-US" b="1" dirty="0">
              <a:solidFill>
                <a:schemeClr val="tx1"/>
              </a:solidFill>
            </a:endParaRPr>
          </a:p>
          <a:p>
            <a:r>
              <a:rPr lang="en-US" b="1" dirty="0">
                <a:solidFill>
                  <a:schemeClr val="tx1"/>
                </a:solidFill>
              </a:rPr>
              <a:t>Schema</a:t>
            </a:r>
          </a:p>
          <a:p>
            <a:endParaRPr lang="en-US" b="1" dirty="0">
              <a:solidFill>
                <a:schemeClr val="tx1"/>
              </a:solidFill>
            </a:endParaRPr>
          </a:p>
          <a:p>
            <a:r>
              <a:rPr lang="en-US" b="1" dirty="0">
                <a:solidFill>
                  <a:schemeClr val="tx1"/>
                </a:solidFill>
              </a:rPr>
              <a:t>Types</a:t>
            </a:r>
          </a:p>
          <a:p>
            <a:endParaRPr lang="en-US" b="1" dirty="0">
              <a:solidFill>
                <a:schemeClr val="tx1"/>
              </a:solidFill>
            </a:endParaRPr>
          </a:p>
          <a:p>
            <a:r>
              <a:rPr lang="en-US" b="1" dirty="0">
                <a:solidFill>
                  <a:schemeClr val="tx1"/>
                </a:solidFill>
              </a:rPr>
              <a:t>Inputs &amp; Outputs</a:t>
            </a:r>
          </a:p>
          <a:p>
            <a:endParaRPr lang="en-US" b="1" dirty="0">
              <a:solidFill>
                <a:schemeClr val="tx1"/>
              </a:solidFill>
            </a:endParaRPr>
          </a:p>
          <a:p>
            <a:r>
              <a:rPr lang="en-US" b="1" dirty="0">
                <a:solidFill>
                  <a:schemeClr val="tx1"/>
                </a:solidFill>
              </a:rPr>
              <a:t>Keywords are UPPERCASE</a:t>
            </a:r>
            <a:endParaRPr lang="en-US" dirty="0">
              <a:solidFill>
                <a:schemeClr val="tx1"/>
              </a:solidFill>
            </a:endParaRPr>
          </a:p>
        </p:txBody>
      </p:sp>
    </p:spTree>
    <p:extLst>
      <p:ext uri="{BB962C8B-B14F-4D97-AF65-F5344CB8AC3E}">
        <p14:creationId xmlns:p14="http://schemas.microsoft.com/office/powerpoint/2010/main" val="1078100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Already Know SQL?</a:t>
            </a:r>
            <a:endParaRPr lang="en-US">
              <a:solidFill>
                <a:schemeClr val="bg1"/>
              </a:solidFill>
            </a:endParaRPr>
          </a:p>
        </p:txBody>
      </p:sp>
    </p:spTree>
    <p:extLst>
      <p:ext uri="{BB962C8B-B14F-4D97-AF65-F5344CB8AC3E}">
        <p14:creationId xmlns:p14="http://schemas.microsoft.com/office/powerpoint/2010/main" val="29829125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a:t>String Stuff</a:t>
            </a:r>
          </a:p>
        </p:txBody>
      </p:sp>
      <p:sp>
        <p:nvSpPr>
          <p:cNvPr id="2" name="Content Placeholder 1"/>
          <p:cNvSpPr>
            <a:spLocks noGrp="1"/>
          </p:cNvSpPr>
          <p:nvPr>
            <p:ph idx="1"/>
          </p:nvPr>
        </p:nvSpPr>
        <p:spPr/>
        <p:txBody>
          <a:bodyPr/>
          <a:lstStyle/>
          <a:p>
            <a:r>
              <a:rPr lang="en-US"/>
              <a:t>String begins with …</a:t>
            </a:r>
          </a:p>
          <a:p>
            <a:pPr lvl="1"/>
            <a:r>
              <a:rPr lang="en-US"/>
              <a:t>WHERE </a:t>
            </a:r>
            <a:r>
              <a:rPr lang="en-US" err="1"/>
              <a:t>Customer.StartsWith</a:t>
            </a:r>
            <a:r>
              <a:rPr lang="en-US"/>
              <a:t>( “Contoso” )</a:t>
            </a:r>
          </a:p>
          <a:p>
            <a:r>
              <a:rPr lang="en-US"/>
              <a:t>String contains</a:t>
            </a:r>
          </a:p>
          <a:p>
            <a:pPr lvl="1"/>
            <a:r>
              <a:rPr lang="en-US"/>
              <a:t>WHERE </a:t>
            </a:r>
            <a:r>
              <a:rPr lang="en-US" err="1"/>
              <a:t>CustomerName.Contains</a:t>
            </a:r>
            <a:r>
              <a:rPr lang="en-US"/>
              <a:t>( “Contoso )</a:t>
            </a:r>
          </a:p>
        </p:txBody>
      </p:sp>
    </p:spTree>
    <p:extLst>
      <p:ext uri="{BB962C8B-B14F-4D97-AF65-F5344CB8AC3E}">
        <p14:creationId xmlns:p14="http://schemas.microsoft.com/office/powerpoint/2010/main" val="112487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a:solidFill>
                  <a:schemeClr val="bg1"/>
                </a:solidFill>
              </a:rPr>
              <a:t>UDOs</a:t>
            </a:r>
            <a:endParaRPr lang="en-US">
              <a:solidFill>
                <a:schemeClr val="bg1"/>
              </a:solidFill>
            </a:endParaRPr>
          </a:p>
        </p:txBody>
      </p:sp>
    </p:spTree>
    <p:extLst>
      <p:ext uri="{BB962C8B-B14F-4D97-AF65-F5344CB8AC3E}">
        <p14:creationId xmlns:p14="http://schemas.microsoft.com/office/powerpoint/2010/main" val="15884271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a:t>UDOs</a:t>
            </a:r>
          </a:p>
        </p:txBody>
      </p:sp>
      <p:sp>
        <p:nvSpPr>
          <p:cNvPr id="2" name="Content Placeholder 1"/>
          <p:cNvSpPr>
            <a:spLocks noGrp="1"/>
          </p:cNvSpPr>
          <p:nvPr>
            <p:ph idx="1"/>
          </p:nvPr>
        </p:nvSpPr>
        <p:spPr/>
        <p:txBody>
          <a:bodyPr/>
          <a:lstStyle/>
          <a:p>
            <a:r>
              <a:rPr lang="en-US"/>
              <a:t>Extractors</a:t>
            </a:r>
          </a:p>
          <a:p>
            <a:r>
              <a:rPr lang="en-US"/>
              <a:t>Outputters</a:t>
            </a:r>
          </a:p>
          <a:p>
            <a:r>
              <a:rPr lang="en-US"/>
              <a:t>Processors</a:t>
            </a:r>
          </a:p>
          <a:p>
            <a:r>
              <a:rPr lang="en-US"/>
              <a:t>Reducers</a:t>
            </a:r>
          </a:p>
          <a:p>
            <a:r>
              <a:rPr lang="en-US"/>
              <a:t>Aggregates (special kind of Reducer)</a:t>
            </a:r>
          </a:p>
          <a:p>
            <a:endParaRPr lang="en-US"/>
          </a:p>
        </p:txBody>
      </p:sp>
    </p:spTree>
    <p:extLst>
      <p:ext uri="{BB962C8B-B14F-4D97-AF65-F5344CB8AC3E}">
        <p14:creationId xmlns:p14="http://schemas.microsoft.com/office/powerpoint/2010/main" val="10916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Inputs &amp; Outputs</a:t>
            </a:r>
            <a:endParaRPr lang="en-US" dirty="0">
              <a:solidFill>
                <a:schemeClr val="bg1"/>
              </a:solidFill>
            </a:endParaRPr>
          </a:p>
        </p:txBody>
      </p:sp>
    </p:spTree>
    <p:extLst>
      <p:ext uri="{BB962C8B-B14F-4D97-AF65-F5344CB8AC3E}">
        <p14:creationId xmlns:p14="http://schemas.microsoft.com/office/powerpoint/2010/main" val="14229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94320" y="174196"/>
            <a:ext cx="12047836" cy="1513687"/>
          </a:xfrm>
        </p:spPr>
        <p:txBody>
          <a:bodyPr>
            <a:normAutofit/>
          </a:bodyPr>
          <a:lstStyle/>
          <a:p>
            <a:r>
              <a:rPr lang="en-US" sz="4000" dirty="0"/>
              <a:t>Reading from WASB and ADLS</a:t>
            </a:r>
          </a:p>
        </p:txBody>
      </p:sp>
      <p:sp>
        <p:nvSpPr>
          <p:cNvPr id="10" name="Rectangle 9"/>
          <p:cNvSpPr/>
          <p:nvPr/>
        </p:nvSpPr>
        <p:spPr>
          <a:xfrm>
            <a:off x="366141" y="1687882"/>
            <a:ext cx="6126413" cy="473542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latin typeface="Consolas" panose="020B0609020204030204" pitchFamily="49" charset="0"/>
                <a:cs typeface="Courier New" panose="02070309020205020404" pitchFamily="49" charset="0"/>
              </a:rPr>
              <a:t>// WASB (requires setting up a WASB </a:t>
            </a:r>
            <a:r>
              <a:rPr lang="en-US" sz="1400" dirty="0" err="1">
                <a:solidFill>
                  <a:schemeClr val="tx1"/>
                </a:solidFill>
                <a:latin typeface="Consolas" panose="020B0609020204030204" pitchFamily="49" charset="0"/>
                <a:cs typeface="Courier New" panose="02070309020205020404" pitchFamily="49" charset="0"/>
              </a:rPr>
              <a:t>DataSource</a:t>
            </a:r>
            <a:r>
              <a:rPr lang="en-US" sz="1400" dirty="0">
                <a:solidFill>
                  <a:schemeClr val="tx1"/>
                </a:solidFill>
                <a:latin typeface="Consolas" panose="020B0609020204030204" pitchFamily="49" charset="0"/>
                <a:cs typeface="Courier New" panose="02070309020205020404" pitchFamily="49" charset="0"/>
              </a:rPr>
              <a:t> in ADLS)</a:t>
            </a:r>
          </a:p>
          <a:p>
            <a:r>
              <a:rPr lang="en-US" sz="1400" dirty="0">
                <a:solidFill>
                  <a:schemeClr val="tx1"/>
                </a:solidFill>
                <a:latin typeface="Consolas" panose="020B0609020204030204" pitchFamily="49" charset="0"/>
                <a:cs typeface="Courier New" panose="02070309020205020404" pitchFamily="49" charset="0"/>
              </a:rPr>
              <a:t>@rows = </a:t>
            </a:r>
          </a:p>
          <a:p>
            <a:r>
              <a:rPr lang="en-US" sz="1400" dirty="0">
                <a:solidFill>
                  <a:schemeClr val="tx1"/>
                </a:solidFill>
                <a:latin typeface="Consolas" panose="020B0609020204030204" pitchFamily="49" charset="0"/>
                <a:cs typeface="Courier New" panose="02070309020205020404" pitchFamily="49" charset="0"/>
              </a:rPr>
              <a:t>    EXTRACT name string, id </a:t>
            </a:r>
            <a:r>
              <a:rPr lang="en-US" sz="1400" dirty="0" err="1">
                <a:solidFill>
                  <a:schemeClr val="tx1"/>
                </a:solidFill>
                <a:latin typeface="Consolas" panose="020B0609020204030204" pitchFamily="49" charset="0"/>
                <a:cs typeface="Courier New" panose="02070309020205020404" pitchFamily="49" charset="0"/>
              </a:rPr>
              <a:t>int</a:t>
            </a:r>
            <a:endParaRPr lang="en-US" sz="1400" dirty="0">
              <a:solidFill>
                <a:schemeClr val="tx1"/>
              </a:solidFill>
              <a:latin typeface="Consolas" panose="020B0609020204030204" pitchFamily="49" charset="0"/>
              <a:cs typeface="Courier New" panose="02070309020205020404" pitchFamily="49" charset="0"/>
            </a:endParaRPr>
          </a:p>
          <a:p>
            <a:r>
              <a:rPr lang="en-US" sz="1400" dirty="0">
                <a:solidFill>
                  <a:schemeClr val="tx1"/>
                </a:solidFill>
                <a:latin typeface="Consolas" panose="020B0609020204030204" pitchFamily="49" charset="0"/>
                <a:cs typeface="Courier New" panose="02070309020205020404" pitchFamily="49" charset="0"/>
              </a:rPr>
              <a:t>    FROM  </a:t>
            </a:r>
            <a:r>
              <a:rPr lang="en-US" sz="1400" b="1" dirty="0">
                <a:solidFill>
                  <a:srgbClr val="F44610"/>
                </a:solidFill>
                <a:latin typeface="Consolas" panose="020B0609020204030204" pitchFamily="49" charset="0"/>
                <a:cs typeface="Courier New" panose="02070309020205020404" pitchFamily="49" charset="0"/>
              </a:rPr>
              <a:t>“</a:t>
            </a:r>
            <a:r>
              <a:rPr lang="en-US" sz="1400" b="1" dirty="0" err="1">
                <a:solidFill>
                  <a:srgbClr val="F44610"/>
                </a:solidFill>
                <a:latin typeface="Consolas" panose="020B0609020204030204" pitchFamily="49" charset="0"/>
                <a:cs typeface="Courier New" panose="02070309020205020404" pitchFamily="49" charset="0"/>
              </a:rPr>
              <a:t>wasb</a:t>
            </a:r>
            <a:r>
              <a:rPr lang="en-US" sz="1400" b="1" dirty="0">
                <a:solidFill>
                  <a:srgbClr val="F44610"/>
                </a:solidFill>
                <a:latin typeface="Consolas" panose="020B0609020204030204" pitchFamily="49" charset="0"/>
                <a:cs typeface="Courier New" panose="02070309020205020404" pitchFamily="49" charset="0"/>
              </a:rPr>
              <a:t>://…/</a:t>
            </a:r>
            <a:r>
              <a:rPr lang="en-US" sz="1400" b="1" dirty="0" err="1">
                <a:solidFill>
                  <a:srgbClr val="F44610"/>
                </a:solidFill>
                <a:latin typeface="Consolas" panose="020B0609020204030204" pitchFamily="49" charset="0"/>
                <a:cs typeface="Courier New" panose="02070309020205020404" pitchFamily="49" charset="0"/>
              </a:rPr>
              <a:t>data..csv</a:t>
            </a:r>
            <a:r>
              <a:rPr lang="en-US" sz="1400" b="1" dirty="0">
                <a:solidFill>
                  <a:srgbClr val="F44610"/>
                </a:solidFill>
                <a:latin typeface="Consolas" panose="020B0609020204030204" pitchFamily="49" charset="0"/>
                <a:cs typeface="Courier New" panose="02070309020205020404" pitchFamily="49" charset="0"/>
              </a:rPr>
              <a:t>”</a:t>
            </a:r>
          </a:p>
          <a:p>
            <a:r>
              <a:rPr lang="en-US" sz="1400" dirty="0">
                <a:solidFill>
                  <a:schemeClr val="tx1"/>
                </a:solidFill>
                <a:latin typeface="Consolas" panose="020B0609020204030204" pitchFamily="49" charset="0"/>
                <a:cs typeface="Courier New" panose="02070309020205020404" pitchFamily="49" charset="0"/>
              </a:rPr>
              <a:t>    USING </a:t>
            </a:r>
            <a:r>
              <a:rPr lang="en-US" sz="1400" b="1" dirty="0" err="1">
                <a:solidFill>
                  <a:srgbClr val="F44610"/>
                </a:solidFill>
                <a:latin typeface="Consolas" panose="020B0609020204030204" pitchFamily="49" charset="0"/>
                <a:cs typeface="Courier New" panose="02070309020205020404" pitchFamily="49" charset="0"/>
              </a:rPr>
              <a:t>Extractors.Csv</a:t>
            </a:r>
            <a:r>
              <a:rPr lang="en-US" sz="1400" b="1" dirty="0">
                <a:solidFill>
                  <a:srgbClr val="F44610"/>
                </a:solidFill>
                <a:latin typeface="Consolas" panose="020B0609020204030204" pitchFamily="49" charset="0"/>
                <a:cs typeface="Courier New" panose="02070309020205020404" pitchFamily="49" charset="0"/>
              </a:rPr>
              <a:t>( );</a:t>
            </a:r>
          </a:p>
          <a:p>
            <a:endParaRPr lang="en-US" sz="1400" dirty="0">
              <a:solidFill>
                <a:schemeClr val="tx1"/>
              </a:solidFill>
              <a:latin typeface="Consolas" panose="020B0609020204030204" pitchFamily="49" charset="0"/>
              <a:cs typeface="Courier New" panose="02070309020205020404" pitchFamily="49" charset="0"/>
            </a:endParaRPr>
          </a:p>
          <a:p>
            <a:endParaRPr lang="en-US" sz="1400" dirty="0">
              <a:solidFill>
                <a:schemeClr val="tx1"/>
              </a:solidFill>
              <a:latin typeface="Consolas" panose="020B0609020204030204" pitchFamily="49" charset="0"/>
              <a:cs typeface="Courier New" panose="02070309020205020404" pitchFamily="49" charset="0"/>
            </a:endParaRPr>
          </a:p>
          <a:p>
            <a:r>
              <a:rPr lang="en-US" sz="1400" dirty="0">
                <a:solidFill>
                  <a:schemeClr val="tx1"/>
                </a:solidFill>
                <a:latin typeface="Consolas" panose="020B0609020204030204" pitchFamily="49" charset="0"/>
                <a:cs typeface="Courier New" panose="02070309020205020404" pitchFamily="49" charset="0"/>
              </a:rPr>
              <a:t>// ADLS (absolute path)</a:t>
            </a:r>
          </a:p>
          <a:p>
            <a:r>
              <a:rPr lang="en-US" sz="1400" dirty="0">
                <a:solidFill>
                  <a:schemeClr val="tx1"/>
                </a:solidFill>
                <a:latin typeface="Consolas" panose="020B0609020204030204" pitchFamily="49" charset="0"/>
                <a:cs typeface="Courier New" panose="02070309020205020404" pitchFamily="49" charset="0"/>
              </a:rPr>
              <a:t>@rows = </a:t>
            </a:r>
          </a:p>
          <a:p>
            <a:r>
              <a:rPr lang="en-US" sz="1400" dirty="0">
                <a:solidFill>
                  <a:schemeClr val="tx1"/>
                </a:solidFill>
                <a:latin typeface="Consolas" panose="020B0609020204030204" pitchFamily="49" charset="0"/>
                <a:cs typeface="Courier New" panose="02070309020205020404" pitchFamily="49" charset="0"/>
              </a:rPr>
              <a:t>     EXTRACT name string, id </a:t>
            </a:r>
            <a:r>
              <a:rPr lang="en-US" sz="1400" dirty="0" err="1">
                <a:solidFill>
                  <a:schemeClr val="tx1"/>
                </a:solidFill>
                <a:latin typeface="Consolas" panose="020B0609020204030204" pitchFamily="49" charset="0"/>
                <a:cs typeface="Courier New" panose="02070309020205020404" pitchFamily="49" charset="0"/>
              </a:rPr>
              <a:t>int</a:t>
            </a:r>
            <a:endParaRPr lang="en-US" sz="1400" dirty="0">
              <a:solidFill>
                <a:schemeClr val="tx1"/>
              </a:solidFill>
              <a:latin typeface="Consolas" panose="020B0609020204030204" pitchFamily="49" charset="0"/>
              <a:cs typeface="Courier New" panose="02070309020205020404" pitchFamily="49" charset="0"/>
            </a:endParaRPr>
          </a:p>
          <a:p>
            <a:r>
              <a:rPr lang="en-US" sz="1400" dirty="0">
                <a:solidFill>
                  <a:schemeClr val="tx1"/>
                </a:solidFill>
                <a:latin typeface="Consolas" panose="020B0609020204030204" pitchFamily="49" charset="0"/>
                <a:cs typeface="Courier New" panose="02070309020205020404" pitchFamily="49" charset="0"/>
              </a:rPr>
              <a:t>     FROM </a:t>
            </a:r>
            <a:r>
              <a:rPr lang="en-US" sz="1400" b="1" dirty="0">
                <a:solidFill>
                  <a:srgbClr val="F44610"/>
                </a:solidFill>
                <a:latin typeface="Consolas" panose="020B0609020204030204" pitchFamily="49" charset="0"/>
                <a:cs typeface="Courier New" panose="02070309020205020404" pitchFamily="49" charset="0"/>
              </a:rPr>
              <a:t>“</a:t>
            </a:r>
            <a:r>
              <a:rPr lang="en-US" sz="1400" b="1" dirty="0" err="1">
                <a:solidFill>
                  <a:srgbClr val="F44610"/>
                </a:solidFill>
                <a:latin typeface="Consolas" panose="020B0609020204030204" pitchFamily="49" charset="0"/>
                <a:cs typeface="Courier New" panose="02070309020205020404" pitchFamily="49" charset="0"/>
              </a:rPr>
              <a:t>adl</a:t>
            </a:r>
            <a:r>
              <a:rPr lang="en-US" sz="1400" b="1" dirty="0">
                <a:solidFill>
                  <a:srgbClr val="F44610"/>
                </a:solidFill>
                <a:latin typeface="Consolas" panose="020B0609020204030204" pitchFamily="49" charset="0"/>
                <a:cs typeface="Courier New" panose="02070309020205020404" pitchFamily="49" charset="0"/>
              </a:rPr>
              <a:t>://…/</a:t>
            </a:r>
            <a:r>
              <a:rPr lang="en-US" sz="1400" b="1" dirty="0" err="1">
                <a:solidFill>
                  <a:srgbClr val="F44610"/>
                </a:solidFill>
                <a:latin typeface="Consolas" panose="020B0609020204030204" pitchFamily="49" charset="0"/>
                <a:cs typeface="Courier New" panose="02070309020205020404" pitchFamily="49" charset="0"/>
              </a:rPr>
              <a:t>data..csv</a:t>
            </a:r>
            <a:r>
              <a:rPr lang="en-US" sz="1400" b="1" dirty="0">
                <a:solidFill>
                  <a:srgbClr val="F44610"/>
                </a:solidFill>
                <a:latin typeface="Consolas" panose="020B0609020204030204" pitchFamily="49" charset="0"/>
                <a:cs typeface="Courier New" panose="02070309020205020404" pitchFamily="49" charset="0"/>
              </a:rPr>
              <a:t>”</a:t>
            </a:r>
          </a:p>
          <a:p>
            <a:r>
              <a:rPr lang="en-US" sz="1400" dirty="0">
                <a:solidFill>
                  <a:schemeClr val="tx1"/>
                </a:solidFill>
                <a:latin typeface="Consolas" panose="020B0609020204030204" pitchFamily="49" charset="0"/>
                <a:cs typeface="Courier New" panose="02070309020205020404" pitchFamily="49" charset="0"/>
              </a:rPr>
              <a:t>     USING </a:t>
            </a:r>
            <a:r>
              <a:rPr lang="en-US" sz="1400" b="1" dirty="0" err="1">
                <a:solidFill>
                  <a:srgbClr val="F44610"/>
                </a:solidFill>
                <a:latin typeface="Consolas" panose="020B0609020204030204" pitchFamily="49" charset="0"/>
                <a:cs typeface="Courier New" panose="02070309020205020404" pitchFamily="49" charset="0"/>
              </a:rPr>
              <a:t>Extractors.Csv</a:t>
            </a:r>
            <a:r>
              <a:rPr lang="en-US" sz="1400" b="1" dirty="0">
                <a:solidFill>
                  <a:srgbClr val="F44610"/>
                </a:solidFill>
                <a:latin typeface="Consolas" panose="020B0609020204030204" pitchFamily="49" charset="0"/>
                <a:cs typeface="Courier New" panose="02070309020205020404" pitchFamily="49" charset="0"/>
              </a:rPr>
              <a:t>( );</a:t>
            </a:r>
          </a:p>
          <a:p>
            <a:endParaRPr lang="en-US" sz="1400" dirty="0">
              <a:solidFill>
                <a:schemeClr val="tx1"/>
              </a:solidFill>
              <a:latin typeface="Consolas" panose="020B0609020204030204" pitchFamily="49" charset="0"/>
              <a:cs typeface="Courier New" panose="02070309020205020404" pitchFamily="49" charset="0"/>
            </a:endParaRPr>
          </a:p>
          <a:p>
            <a:endParaRPr lang="en-US" sz="1400" dirty="0">
              <a:solidFill>
                <a:schemeClr val="tx1"/>
              </a:solidFill>
              <a:latin typeface="Consolas" panose="020B0609020204030204" pitchFamily="49" charset="0"/>
              <a:cs typeface="Courier New" panose="02070309020205020404" pitchFamily="49" charset="0"/>
            </a:endParaRPr>
          </a:p>
          <a:p>
            <a:r>
              <a:rPr lang="en-US" sz="1400" dirty="0">
                <a:solidFill>
                  <a:schemeClr val="tx1"/>
                </a:solidFill>
                <a:latin typeface="Consolas" panose="020B0609020204030204" pitchFamily="49" charset="0"/>
                <a:cs typeface="Courier New" panose="02070309020205020404" pitchFamily="49" charset="0"/>
              </a:rPr>
              <a:t>// ADLS (relative to default ADLS for an ADLA account)</a:t>
            </a:r>
          </a:p>
          <a:p>
            <a:r>
              <a:rPr lang="en-US" sz="1400" dirty="0">
                <a:solidFill>
                  <a:schemeClr val="tx1"/>
                </a:solidFill>
                <a:latin typeface="Consolas" panose="020B0609020204030204" pitchFamily="49" charset="0"/>
                <a:cs typeface="Courier New" panose="02070309020205020404" pitchFamily="49" charset="0"/>
              </a:rPr>
              <a:t>@rows = </a:t>
            </a:r>
          </a:p>
          <a:p>
            <a:r>
              <a:rPr lang="en-US" sz="1400" dirty="0">
                <a:solidFill>
                  <a:schemeClr val="tx1"/>
                </a:solidFill>
                <a:latin typeface="Consolas" panose="020B0609020204030204" pitchFamily="49" charset="0"/>
                <a:cs typeface="Courier New" panose="02070309020205020404" pitchFamily="49" charset="0"/>
              </a:rPr>
              <a:t>     EXTRACT name string, id </a:t>
            </a:r>
            <a:r>
              <a:rPr lang="en-US" sz="1400" dirty="0" err="1">
                <a:solidFill>
                  <a:schemeClr val="tx1"/>
                </a:solidFill>
                <a:latin typeface="Consolas" panose="020B0609020204030204" pitchFamily="49" charset="0"/>
                <a:cs typeface="Courier New" panose="02070309020205020404" pitchFamily="49" charset="0"/>
              </a:rPr>
              <a:t>int</a:t>
            </a:r>
            <a:endParaRPr lang="en-US" sz="1400" dirty="0">
              <a:solidFill>
                <a:schemeClr val="tx1"/>
              </a:solidFill>
              <a:latin typeface="Consolas" panose="020B0609020204030204" pitchFamily="49" charset="0"/>
              <a:cs typeface="Courier New" panose="02070309020205020404" pitchFamily="49" charset="0"/>
            </a:endParaRPr>
          </a:p>
          <a:p>
            <a:r>
              <a:rPr lang="en-US" sz="1400" dirty="0">
                <a:solidFill>
                  <a:schemeClr val="tx1"/>
                </a:solidFill>
                <a:latin typeface="Consolas" panose="020B0609020204030204" pitchFamily="49" charset="0"/>
                <a:cs typeface="Courier New" panose="02070309020205020404" pitchFamily="49" charset="0"/>
              </a:rPr>
              <a:t>     FROM </a:t>
            </a:r>
            <a:r>
              <a:rPr lang="en-US" sz="1400" b="1" dirty="0">
                <a:solidFill>
                  <a:srgbClr val="F44610"/>
                </a:solidFill>
                <a:latin typeface="Consolas" panose="020B0609020204030204" pitchFamily="49" charset="0"/>
                <a:cs typeface="Courier New" panose="02070309020205020404" pitchFamily="49" charset="0"/>
              </a:rPr>
              <a:t>“/…/</a:t>
            </a:r>
            <a:r>
              <a:rPr lang="en-US" sz="1400" b="1" dirty="0" err="1">
                <a:solidFill>
                  <a:srgbClr val="F44610"/>
                </a:solidFill>
                <a:latin typeface="Consolas" panose="020B0609020204030204" pitchFamily="49" charset="0"/>
                <a:cs typeface="Courier New" panose="02070309020205020404" pitchFamily="49" charset="0"/>
              </a:rPr>
              <a:t>data..csv</a:t>
            </a:r>
            <a:r>
              <a:rPr lang="en-US" sz="1400" b="1" dirty="0">
                <a:solidFill>
                  <a:srgbClr val="F44610"/>
                </a:solidFill>
                <a:latin typeface="Consolas" panose="020B0609020204030204" pitchFamily="49" charset="0"/>
                <a:cs typeface="Courier New" panose="02070309020205020404" pitchFamily="49" charset="0"/>
              </a:rPr>
              <a:t>”</a:t>
            </a:r>
          </a:p>
          <a:p>
            <a:r>
              <a:rPr lang="en-US" sz="1400" dirty="0">
                <a:solidFill>
                  <a:schemeClr val="tx1"/>
                </a:solidFill>
                <a:latin typeface="Consolas" panose="020B0609020204030204" pitchFamily="49" charset="0"/>
                <a:cs typeface="Courier New" panose="02070309020205020404" pitchFamily="49" charset="0"/>
              </a:rPr>
              <a:t>     USING </a:t>
            </a:r>
            <a:r>
              <a:rPr lang="en-US" sz="1400" b="1" dirty="0" err="1">
                <a:solidFill>
                  <a:srgbClr val="F44610"/>
                </a:solidFill>
                <a:latin typeface="Consolas" panose="020B0609020204030204" pitchFamily="49" charset="0"/>
                <a:cs typeface="Courier New" panose="02070309020205020404" pitchFamily="49" charset="0"/>
              </a:rPr>
              <a:t>Extractors.Csv</a:t>
            </a:r>
            <a:r>
              <a:rPr lang="en-US" sz="1400" b="1" dirty="0">
                <a:solidFill>
                  <a:srgbClr val="F44610"/>
                </a:solidFill>
                <a:latin typeface="Consolas" panose="020B0609020204030204" pitchFamily="49" charset="0"/>
                <a:cs typeface="Courier New" panose="02070309020205020404" pitchFamily="49" charset="0"/>
              </a:rPr>
              <a:t>( );</a:t>
            </a:r>
          </a:p>
          <a:p>
            <a:endParaRPr lang="en-US" sz="1400" dirty="0">
              <a:solidFill>
                <a:schemeClr val="tx1"/>
              </a:solidFill>
              <a:latin typeface="Consolas" panose="020B0609020204030204" pitchFamily="49" charset="0"/>
              <a:cs typeface="Courier New" panose="02070309020205020404" pitchFamily="49" charset="0"/>
            </a:endParaRPr>
          </a:p>
          <a:p>
            <a:endParaRPr lang="en-US" sz="1400" dirty="0">
              <a:solidFill>
                <a:schemeClr val="tx1"/>
              </a:solidFill>
              <a:latin typeface="Consolas" panose="020B0609020204030204" pitchFamily="49" charset="0"/>
              <a:cs typeface="Courier New" panose="02070309020205020404" pitchFamily="49" charset="0"/>
            </a:endParaRPr>
          </a:p>
          <a:p>
            <a:endParaRPr lang="en-US" sz="1400" dirty="0">
              <a:solidFill>
                <a:schemeClr val="tx1"/>
              </a:solidFill>
              <a:latin typeface="Consolas" panose="020B0609020204030204" pitchFamily="49" charset="0"/>
              <a:cs typeface="Courier New" panose="02070309020205020404" pitchFamily="49" charset="0"/>
            </a:endParaRPr>
          </a:p>
        </p:txBody>
      </p:sp>
      <p:sp>
        <p:nvSpPr>
          <p:cNvPr id="15" name="Rectangle 14"/>
          <p:cNvSpPr/>
          <p:nvPr/>
        </p:nvSpPr>
        <p:spPr>
          <a:xfrm>
            <a:off x="6858310" y="1687882"/>
            <a:ext cx="4560461" cy="1645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Default Extractors</a:t>
            </a:r>
          </a:p>
          <a:p>
            <a:r>
              <a:rPr lang="en-US" sz="2400" dirty="0" err="1">
                <a:solidFill>
                  <a:schemeClr val="tx1"/>
                </a:solidFill>
              </a:rPr>
              <a:t>Extractors.Csv</a:t>
            </a:r>
            <a:r>
              <a:rPr lang="en-US" sz="2400" dirty="0">
                <a:solidFill>
                  <a:schemeClr val="tx1"/>
                </a:solidFill>
              </a:rPr>
              <a:t>( )</a:t>
            </a:r>
          </a:p>
          <a:p>
            <a:r>
              <a:rPr lang="en-US" sz="2400" dirty="0" err="1">
                <a:solidFill>
                  <a:schemeClr val="tx1"/>
                </a:solidFill>
              </a:rPr>
              <a:t>Extractors.Tsv</a:t>
            </a:r>
            <a:r>
              <a:rPr lang="en-US" sz="2400" dirty="0">
                <a:solidFill>
                  <a:schemeClr val="tx1"/>
                </a:solidFill>
              </a:rPr>
              <a:t>( )</a:t>
            </a:r>
          </a:p>
          <a:p>
            <a:endParaRPr lang="en-US" sz="2400" dirty="0">
              <a:solidFill>
                <a:schemeClr val="tx1"/>
              </a:solidFill>
            </a:endParaRPr>
          </a:p>
        </p:txBody>
      </p:sp>
    </p:spTree>
    <p:extLst>
      <p:ext uri="{BB962C8B-B14F-4D97-AF65-F5344CB8AC3E}">
        <p14:creationId xmlns:p14="http://schemas.microsoft.com/office/powerpoint/2010/main" val="303245706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Props1.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7c1680aa-5e06-422e-aab8-bad973cd1e4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412</TotalTime>
  <Words>3905</Words>
  <Application>Microsoft Office PowerPoint</Application>
  <PresentationFormat>Custom</PresentationFormat>
  <Paragraphs>626</Paragraphs>
  <Slides>73</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73</vt:i4>
      </vt:variant>
    </vt:vector>
  </HeadingPairs>
  <TitlesOfParts>
    <vt:vector size="83" baseType="lpstr">
      <vt:lpstr>ＭＳ Ｐゴシック</vt:lpstr>
      <vt:lpstr>Arial</vt:lpstr>
      <vt:lpstr>Calibri</vt:lpstr>
      <vt:lpstr>Consolas</vt:lpstr>
      <vt:lpstr>Courier New</vt:lpstr>
      <vt:lpstr>Segoe UI</vt:lpstr>
      <vt:lpstr>Segoe UI Light</vt:lpstr>
      <vt:lpstr>Segoe UI Semibold</vt:lpstr>
      <vt:lpstr>1_Office Theme</vt:lpstr>
      <vt:lpstr>Office Theme</vt:lpstr>
      <vt:lpstr>PowerPoint Presentation</vt:lpstr>
      <vt:lpstr>Language Overview</vt:lpstr>
      <vt:lpstr>Fundamentals</vt:lpstr>
      <vt:lpstr>Extensibility</vt:lpstr>
      <vt:lpstr>Advanced Analytics</vt:lpstr>
      <vt:lpstr>Basics</vt:lpstr>
      <vt:lpstr>Simple Example</vt:lpstr>
      <vt:lpstr>Inputs &amp; Outputs</vt:lpstr>
      <vt:lpstr>Reading from WASB and ADLS</vt:lpstr>
      <vt:lpstr>Multiple Inputs: Explicit List</vt:lpstr>
      <vt:lpstr>OUTPUT</vt:lpstr>
      <vt:lpstr>Handling Header rows</vt:lpstr>
      <vt:lpstr>Parameters</vt:lpstr>
      <vt:lpstr>Example</vt:lpstr>
      <vt:lpstr>parameters</vt:lpstr>
      <vt:lpstr>Creating RowSets in a Script</vt:lpstr>
      <vt:lpstr>Creating Constant Rowsets in Script</vt:lpstr>
      <vt:lpstr>Escaping IDs</vt:lpstr>
      <vt:lpstr>Escaping IDs</vt:lpstr>
      <vt:lpstr>Transforming Data</vt:lpstr>
      <vt:lpstr>Projection</vt:lpstr>
      <vt:lpstr>Filtering with WHERE</vt:lpstr>
      <vt:lpstr>Refining RowSets</vt:lpstr>
      <vt:lpstr>Refining</vt:lpstr>
      <vt:lpstr>Logical operators</vt:lpstr>
      <vt:lpstr>Logical operators</vt:lpstr>
      <vt:lpstr>Filtering on Dates</vt:lpstr>
      <vt:lpstr>Testing for Membership with IN</vt:lpstr>
      <vt:lpstr>Numbering Rows</vt:lpstr>
      <vt:lpstr>Numbering Rows</vt:lpstr>
      <vt:lpstr>Numbering Rows</vt:lpstr>
      <vt:lpstr>C# Expressions</vt:lpstr>
      <vt:lpstr>Methods on Types</vt:lpstr>
      <vt:lpstr>Casting Types</vt:lpstr>
      <vt:lpstr>WHERE with Calculated Columns</vt:lpstr>
      <vt:lpstr>Filtering on Calculated Columns</vt:lpstr>
      <vt:lpstr>Filtering on Calculated Columns</vt:lpstr>
      <vt:lpstr>Parameters</vt:lpstr>
      <vt:lpstr>Text</vt:lpstr>
      <vt:lpstr>Numeric</vt:lpstr>
      <vt:lpstr>Datetime</vt:lpstr>
      <vt:lpstr>Other</vt:lpstr>
      <vt:lpstr>Notes</vt:lpstr>
      <vt:lpstr>Sorting</vt:lpstr>
      <vt:lpstr>A working Example</vt:lpstr>
      <vt:lpstr>You can sort on output</vt:lpstr>
      <vt:lpstr>Grouping &amp; Aggregation</vt:lpstr>
      <vt:lpstr>Example</vt:lpstr>
      <vt:lpstr>HAVING</vt:lpstr>
      <vt:lpstr>OTHER</vt:lpstr>
      <vt:lpstr>Filtering Aggregated Values</vt:lpstr>
      <vt:lpstr>Breaking Apart and Merging Columns</vt:lpstr>
      <vt:lpstr>Column -&gt; Rows</vt:lpstr>
      <vt:lpstr>Rows -&gt; Columns</vt:lpstr>
      <vt:lpstr>Combining Data with JOINS and Set Theoretic Operations</vt:lpstr>
      <vt:lpstr>File Sets</vt:lpstr>
      <vt:lpstr>EXTRACT every file in a folder</vt:lpstr>
      <vt:lpstr>Using DateTime </vt:lpstr>
      <vt:lpstr>Use WHERE to filter File Sets</vt:lpstr>
      <vt:lpstr>Catalog</vt:lpstr>
      <vt:lpstr>PowerPoint Presentation</vt:lpstr>
      <vt:lpstr>U-SQL Tables</vt:lpstr>
      <vt:lpstr>PowerPoint Presentation</vt:lpstr>
      <vt:lpstr>Managing a Database</vt:lpstr>
      <vt:lpstr>Creating a Table-Valued Function (1)</vt:lpstr>
      <vt:lpstr>Creating a Table-Valued Function (2)</vt:lpstr>
      <vt:lpstr>Reading From</vt:lpstr>
      <vt:lpstr>Using C# Code</vt:lpstr>
      <vt:lpstr>BACKUP</vt:lpstr>
      <vt:lpstr>Already Know SQL?</vt:lpstr>
      <vt:lpstr>String Stuff</vt:lpstr>
      <vt:lpstr>UDOs</vt:lpstr>
      <vt:lpstr>UDOs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Saveen Reddy</cp:lastModifiedBy>
  <cp:revision>20</cp:revision>
  <dcterms:modified xsi:type="dcterms:W3CDTF">2017-02-03T23:33:14Z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