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1"/>
  </p:sldMasterIdLst>
  <p:notesMasterIdLst>
    <p:notesMasterId r:id="rId13"/>
  </p:notesMasterIdLst>
  <p:sldIdLst>
    <p:sldId id="257" r:id="rId2"/>
    <p:sldId id="259" r:id="rId3"/>
    <p:sldId id="260" r:id="rId4"/>
    <p:sldId id="263" r:id="rId5"/>
    <p:sldId id="264" r:id="rId6"/>
    <p:sldId id="266" r:id="rId7"/>
    <p:sldId id="265" r:id="rId8"/>
    <p:sldId id="267" r:id="rId9"/>
    <p:sldId id="293" r:id="rId10"/>
    <p:sldId id="294" r:id="rId11"/>
    <p:sldId id="29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C33A1F"/>
    <a:srgbClr val="0000CC"/>
    <a:srgbClr val="9EFF29"/>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4660"/>
  </p:normalViewPr>
  <p:slideViewPr>
    <p:cSldViewPr snapToGrid="0">
      <p:cViewPr varScale="1">
        <p:scale>
          <a:sx n="98" d="100"/>
          <a:sy n="98" d="100"/>
        </p:scale>
        <p:origin x="468"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7761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5477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7064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260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51058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66297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7938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65844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1" name="Picture 20"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6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706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1916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950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296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6890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2693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76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6434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53074F12-AA26-4AC8-9962-C36BB8F32554}" type="datetimeFigureOut">
              <a:rPr lang="en-US" smtClean="0"/>
              <a:pPr/>
              <a:t>12/18/2023</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B82CCC60-E8CD-4174-8B1A-7DF615B22EEF}" type="slidenum">
              <a:rPr lang="en-US" smtClean="0"/>
              <a:pPr/>
              <a:t>‹#›</a:t>
            </a:fld>
            <a:endParaRPr lang="en-US"/>
          </a:p>
        </p:txBody>
      </p:sp>
      <p:sp>
        <p:nvSpPr>
          <p:cNvPr id="22" name="TextBox 21">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02502838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 Members</a:t>
            </a:r>
          </a:p>
        </p:txBody>
      </p:sp>
      <p:sp>
        <p:nvSpPr>
          <p:cNvPr id="3" name="Content Placeholder 2"/>
          <p:cNvSpPr>
            <a:spLocks noGrp="1"/>
          </p:cNvSpPr>
          <p:nvPr>
            <p:ph idx="1"/>
          </p:nvPr>
        </p:nvSpPr>
        <p:spPr>
          <a:xfrm>
            <a:off x="463714" y="1860698"/>
            <a:ext cx="8246070" cy="2917777"/>
          </a:xfrm>
        </p:spPr>
        <p:txBody>
          <a:bodyPr/>
          <a:lstStyle/>
          <a:p>
            <a:pPr marL="514350" indent="-514350">
              <a:buFont typeface="+mj-lt"/>
              <a:buAutoNum type="arabicPeriod"/>
            </a:pPr>
            <a:r>
              <a:rPr lang="en-US" sz="3200" b="1" dirty="0" smtClean="0"/>
              <a:t>Muhammad </a:t>
            </a:r>
            <a:r>
              <a:rPr lang="en-US" sz="3200" b="1" dirty="0" err="1" smtClean="0"/>
              <a:t>Hammad</a:t>
            </a:r>
            <a:r>
              <a:rPr lang="en-US" sz="3200" b="1" dirty="0" smtClean="0"/>
              <a:t>(FA20-BSE-031</a:t>
            </a:r>
            <a:r>
              <a:rPr lang="en-US" sz="3200" dirty="0" smtClean="0"/>
              <a:t>)</a:t>
            </a:r>
          </a:p>
          <a:p>
            <a:pPr marL="514350" indent="-514350">
              <a:buFont typeface="+mj-lt"/>
              <a:buAutoNum type="arabicPeriod"/>
            </a:pPr>
            <a:r>
              <a:rPr lang="en-US" sz="3200" b="1" dirty="0" err="1" smtClean="0"/>
              <a:t>Kashan</a:t>
            </a:r>
            <a:r>
              <a:rPr lang="en-US" sz="3200" b="1" dirty="0" smtClean="0"/>
              <a:t> </a:t>
            </a:r>
            <a:r>
              <a:rPr lang="en-US" sz="3200" b="1" dirty="0" err="1" smtClean="0"/>
              <a:t>Javeed</a:t>
            </a:r>
            <a:r>
              <a:rPr lang="en-US" sz="3200" b="1" dirty="0" smtClean="0"/>
              <a:t>(FA20-BSE-040)</a:t>
            </a:r>
            <a:endParaRPr lang="en-US" sz="3200" b="1" dirty="0" smtClean="0"/>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en-US" dirty="0"/>
          </a:p>
        </p:txBody>
      </p:sp>
      <p:sp>
        <p:nvSpPr>
          <p:cNvPr id="3" name="Content Placeholder 2"/>
          <p:cNvSpPr>
            <a:spLocks noGrp="1"/>
          </p:cNvSpPr>
          <p:nvPr>
            <p:ph idx="1"/>
          </p:nvPr>
        </p:nvSpPr>
        <p:spPr>
          <a:xfrm>
            <a:off x="866216" y="1709434"/>
            <a:ext cx="6619244" cy="3190875"/>
          </a:xfrm>
        </p:spPr>
        <p:txBody>
          <a:bodyPr>
            <a:normAutofit/>
          </a:bodyPr>
          <a:lstStyle/>
          <a:p>
            <a:r>
              <a:rPr lang="en-US" sz="1400" b="1" dirty="0">
                <a:latin typeface="Arial" panose="020B0604020202020204" pitchFamily="34" charset="0"/>
                <a:cs typeface="Arial" panose="020B0604020202020204" pitchFamily="34" charset="0"/>
              </a:rPr>
              <a:t>Separation of Concerns: </a:t>
            </a:r>
            <a:r>
              <a:rPr lang="en-US" sz="1400" dirty="0">
                <a:latin typeface="Arial" panose="020B0604020202020204" pitchFamily="34" charset="0"/>
                <a:cs typeface="Arial" panose="020B0604020202020204" pitchFamily="34" charset="0"/>
              </a:rPr>
              <a:t>It clearly separates business logic from data access logic, leading to cleaner, more maintainable code.</a:t>
            </a:r>
          </a:p>
          <a:p>
            <a:r>
              <a:rPr lang="en-US" sz="1400" b="1" dirty="0">
                <a:latin typeface="Arial" panose="020B0604020202020204" pitchFamily="34" charset="0"/>
                <a:cs typeface="Arial" panose="020B0604020202020204" pitchFamily="34" charset="0"/>
              </a:rPr>
              <a:t>Code Reusability: </a:t>
            </a:r>
            <a:r>
              <a:rPr lang="en-US" sz="1400" dirty="0">
                <a:latin typeface="Arial" panose="020B0604020202020204" pitchFamily="34" charset="0"/>
                <a:cs typeface="Arial" panose="020B0604020202020204" pitchFamily="34" charset="0"/>
              </a:rPr>
              <a:t>The repository interface can be reused across different parts of your application, avoiding code duplication and promoting consistency.</a:t>
            </a:r>
          </a:p>
          <a:p>
            <a:r>
              <a:rPr lang="en-US" sz="1400" b="1" dirty="0">
                <a:latin typeface="Arial" panose="020B0604020202020204" pitchFamily="34" charset="0"/>
                <a:cs typeface="Arial" panose="020B0604020202020204" pitchFamily="34" charset="0"/>
              </a:rPr>
              <a:t>Easier Testing: </a:t>
            </a:r>
            <a:r>
              <a:rPr lang="en-US" sz="1400" dirty="0">
                <a:latin typeface="Arial" panose="020B0604020202020204" pitchFamily="34" charset="0"/>
                <a:cs typeface="Arial" panose="020B0604020202020204" pitchFamily="34" charset="0"/>
              </a:rPr>
              <a:t>Testing business logic becomes independent of the specific data store, simplifying test implementation and maintenance</a:t>
            </a:r>
            <a:r>
              <a:rPr lang="en-US" sz="1400" dirty="0" smtClean="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Improved Testability of Data Access: </a:t>
            </a:r>
            <a:r>
              <a:rPr lang="en-US" sz="1400" dirty="0">
                <a:latin typeface="Arial" panose="020B0604020202020204" pitchFamily="34" charset="0"/>
                <a:cs typeface="Arial" panose="020B0604020202020204" pitchFamily="34" charset="0"/>
              </a:rPr>
              <a:t>Repository implementations can be tested in isolation, focusing on data access functionality without requiring the entire application to be running.</a:t>
            </a:r>
          </a:p>
          <a:p>
            <a:r>
              <a:rPr lang="en-US" sz="1400" b="1" dirty="0">
                <a:latin typeface="Arial" panose="020B0604020202020204" pitchFamily="34" charset="0"/>
                <a:cs typeface="Arial" panose="020B0604020202020204" pitchFamily="34" charset="0"/>
              </a:rPr>
              <a:t>Flexibility</a:t>
            </a:r>
            <a:r>
              <a:rPr lang="en-US" sz="1400" dirty="0">
                <a:latin typeface="Arial" panose="020B0604020202020204" pitchFamily="34" charset="0"/>
                <a:cs typeface="Arial" panose="020B0604020202020204" pitchFamily="34" charset="0"/>
              </a:rPr>
              <a:t>: Switching data stores or changing data access technologies becomes easier, as the business logic remains untouched thanks to the abstraction layer.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32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a:t>
            </a:r>
            <a:endParaRPr lang="en-US" dirty="0"/>
          </a:p>
        </p:txBody>
      </p:sp>
      <p:sp>
        <p:nvSpPr>
          <p:cNvPr id="6" name="TextBox 5"/>
          <p:cNvSpPr txBox="1"/>
          <p:nvPr/>
        </p:nvSpPr>
        <p:spPr>
          <a:xfrm>
            <a:off x="3842426" y="1021404"/>
            <a:ext cx="184731" cy="369332"/>
          </a:xfrm>
          <a:prstGeom prst="rect">
            <a:avLst/>
          </a:prstGeom>
          <a:noFill/>
        </p:spPr>
        <p:txBody>
          <a:bodyPr wrap="none" rtlCol="0">
            <a:spAutoFit/>
          </a:bodyPr>
          <a:lstStyle/>
          <a:p>
            <a:endParaRPr lang="en-US" dirty="0"/>
          </a:p>
        </p:txBody>
      </p:sp>
      <p:sp>
        <p:nvSpPr>
          <p:cNvPr id="7" name="AutoShape 4" descr="https://dotnettutorials.net/wp-content/uploads/2023/06/word-image-38666-1.png?ezimgfmt=ng:webp/ngcb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38" y="865761"/>
            <a:ext cx="6828818" cy="3625985"/>
          </a:xfrm>
          <a:prstGeom prst="rect">
            <a:avLst/>
          </a:prstGeom>
        </p:spPr>
      </p:pic>
    </p:spTree>
    <p:extLst>
      <p:ext uri="{BB962C8B-B14F-4D97-AF65-F5344CB8AC3E}">
        <p14:creationId xmlns:p14="http://schemas.microsoft.com/office/powerpoint/2010/main" val="66884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84505" y="2023352"/>
            <a:ext cx="6619244" cy="680936"/>
          </a:xfrm>
        </p:spPr>
        <p:txBody>
          <a:bodyPr>
            <a:normAutofit fontScale="90000"/>
          </a:bodyPr>
          <a:lstStyle/>
          <a:p>
            <a:pPr algn="ctr"/>
            <a:r>
              <a:rPr lang="en-US" dirty="0" smtClean="0"/>
              <a:t>INTRODUCTION</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6C1D2-3737-B82C-977F-D2935769F418}"/>
              </a:ext>
            </a:extLst>
          </p:cNvPr>
          <p:cNvSpPr>
            <a:spLocks noGrp="1"/>
          </p:cNvSpPr>
          <p:nvPr>
            <p:ph type="title"/>
          </p:nvPr>
        </p:nvSpPr>
        <p:spPr>
          <a:xfrm>
            <a:off x="866216" y="719847"/>
            <a:ext cx="6571060" cy="540627"/>
          </a:xfrm>
        </p:spPr>
        <p:txBody>
          <a:bodyPr/>
          <a:lstStyle/>
          <a:p>
            <a:r>
              <a:rPr lang="en-GB" dirty="0"/>
              <a:t>Repository </a:t>
            </a:r>
            <a:r>
              <a:rPr lang="en-GB" dirty="0" smtClean="0"/>
              <a:t>Pattern : Decoupling </a:t>
            </a:r>
            <a:r>
              <a:rPr lang="en-GB" dirty="0"/>
              <a:t>Data Access</a:t>
            </a:r>
            <a:endParaRPr lang="en-GB" dirty="0"/>
          </a:p>
        </p:txBody>
      </p:sp>
      <p:sp>
        <p:nvSpPr>
          <p:cNvPr id="3" name="Content Placeholder 2">
            <a:extLst>
              <a:ext uri="{FF2B5EF4-FFF2-40B4-BE49-F238E27FC236}">
                <a16:creationId xmlns:a16="http://schemas.microsoft.com/office/drawing/2014/main" xmlns="" id="{85327071-EBAD-2BC5-3CEC-D5C2A6457F5E}"/>
              </a:ext>
            </a:extLst>
          </p:cNvPr>
          <p:cNvSpPr>
            <a:spLocks noGrp="1"/>
          </p:cNvSpPr>
          <p:nvPr>
            <p:ph idx="1"/>
          </p:nvPr>
        </p:nvSpPr>
        <p:spPr/>
        <p:txBody>
          <a:bodyPr>
            <a:normAutofit fontScale="92500"/>
          </a:bodyPr>
          <a:lstStyle/>
          <a:p>
            <a:r>
              <a:rPr lang="en-US" sz="2400" dirty="0"/>
              <a:t>Repository is commonly used behavioral design pattern </a:t>
            </a:r>
          </a:p>
          <a:p>
            <a:r>
              <a:rPr lang="en-US" sz="2400" dirty="0"/>
              <a:t>provides a layer of abstraction between the application and the data Persistence </a:t>
            </a:r>
            <a:r>
              <a:rPr lang="en-US" sz="2400" dirty="0" smtClean="0"/>
              <a:t>Layer</a:t>
            </a:r>
          </a:p>
          <a:p>
            <a:r>
              <a:rPr lang="en-US" sz="2400" dirty="0" smtClean="0"/>
              <a:t>It </a:t>
            </a:r>
            <a:r>
              <a:rPr lang="en-US" sz="2400" dirty="0"/>
              <a:t>separates the data access logic from the business logic</a:t>
            </a:r>
          </a:p>
          <a:p>
            <a:endParaRPr lang="en-GB" sz="2400" dirty="0" smtClean="0"/>
          </a:p>
        </p:txBody>
      </p:sp>
    </p:spTree>
    <p:extLst>
      <p:ext uri="{BB962C8B-B14F-4D97-AF65-F5344CB8AC3E}">
        <p14:creationId xmlns:p14="http://schemas.microsoft.com/office/powerpoint/2010/main" val="2974793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84506" y="2091446"/>
            <a:ext cx="6619244" cy="674466"/>
          </a:xfrm>
        </p:spPr>
        <p:txBody>
          <a:bodyPr>
            <a:normAutofit fontScale="90000"/>
          </a:bodyPr>
          <a:lstStyle/>
          <a:p>
            <a:pPr algn="ctr"/>
            <a:r>
              <a:rPr lang="en-US" dirty="0" smtClean="0"/>
              <a:t>What is Repository</a:t>
            </a:r>
            <a:endParaRPr lang="en-US" dirty="0"/>
          </a:p>
        </p:txBody>
      </p:sp>
    </p:spTree>
    <p:extLst>
      <p:ext uri="{BB962C8B-B14F-4D97-AF65-F5344CB8AC3E}">
        <p14:creationId xmlns:p14="http://schemas.microsoft.com/office/powerpoint/2010/main" val="86396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C5E40-B229-9001-D39B-E6AB5D134904}"/>
              </a:ext>
            </a:extLst>
          </p:cNvPr>
          <p:cNvSpPr>
            <a:spLocks noGrp="1"/>
          </p:cNvSpPr>
          <p:nvPr>
            <p:ph type="title"/>
          </p:nvPr>
        </p:nvSpPr>
        <p:spPr/>
        <p:txBody>
          <a:bodyPr/>
          <a:lstStyle/>
          <a:p>
            <a:r>
              <a:rPr lang="en-GB" dirty="0" smtClean="0"/>
              <a:t>Repository</a:t>
            </a:r>
            <a:endParaRPr lang="en-GB" dirty="0"/>
          </a:p>
        </p:txBody>
      </p:sp>
      <p:sp>
        <p:nvSpPr>
          <p:cNvPr id="3" name="Content Placeholder 2">
            <a:extLst>
              <a:ext uri="{FF2B5EF4-FFF2-40B4-BE49-F238E27FC236}">
                <a16:creationId xmlns:a16="http://schemas.microsoft.com/office/drawing/2014/main" xmlns="" id="{D512A64B-A77C-4FB4-F01A-4B7A6DEE1509}"/>
              </a:ext>
            </a:extLst>
          </p:cNvPr>
          <p:cNvSpPr>
            <a:spLocks noGrp="1"/>
          </p:cNvSpPr>
          <p:nvPr>
            <p:ph idx="1"/>
          </p:nvPr>
        </p:nvSpPr>
        <p:spPr>
          <a:xfrm>
            <a:off x="463714" y="1932708"/>
            <a:ext cx="8246070" cy="3210791"/>
          </a:xfrm>
        </p:spPr>
        <p:txBody>
          <a:bodyPr>
            <a:noAutofit/>
          </a:bodyPr>
          <a:lstStyle/>
          <a:p>
            <a:r>
              <a:rPr lang="en-US" sz="2000" dirty="0"/>
              <a:t>A repository is nothing but a class defined for an entity, with all the possible database operations</a:t>
            </a:r>
            <a:r>
              <a:rPr lang="en-US" sz="2000" dirty="0" smtClean="0"/>
              <a:t>.</a:t>
            </a:r>
          </a:p>
          <a:p>
            <a:r>
              <a:rPr lang="en-US" sz="2000" dirty="0"/>
              <a:t>CRUD operations and any other possible operations related to the </a:t>
            </a:r>
            <a:r>
              <a:rPr lang="en-US" sz="2000" dirty="0" smtClean="0"/>
              <a:t>entity</a:t>
            </a:r>
            <a:r>
              <a:rPr lang="en-US" sz="2000" dirty="0"/>
              <a:t>.</a:t>
            </a:r>
            <a:endParaRPr lang="en-GB" sz="2000" dirty="0"/>
          </a:p>
        </p:txBody>
      </p:sp>
    </p:spTree>
    <p:extLst>
      <p:ext uri="{BB962C8B-B14F-4D97-AF65-F5344CB8AC3E}">
        <p14:creationId xmlns:p14="http://schemas.microsoft.com/office/powerpoint/2010/main" val="2644269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23416" y="1702340"/>
            <a:ext cx="6619244" cy="1306764"/>
          </a:xfrm>
        </p:spPr>
        <p:txBody>
          <a:bodyPr>
            <a:normAutofit/>
          </a:bodyPr>
          <a:lstStyle/>
          <a:p>
            <a:pPr algn="ctr"/>
            <a:r>
              <a:rPr lang="en-US" sz="3200" dirty="0" smtClean="0"/>
              <a:t>Why do we need Repository Design Pattern</a:t>
            </a:r>
            <a:endParaRPr lang="en-US" sz="3200" dirty="0"/>
          </a:p>
        </p:txBody>
      </p:sp>
    </p:spTree>
    <p:extLst>
      <p:ext uri="{BB962C8B-B14F-4D97-AF65-F5344CB8AC3E}">
        <p14:creationId xmlns:p14="http://schemas.microsoft.com/office/powerpoint/2010/main" val="2358143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8B9985-EC3A-222B-BB32-3C868ABC73BC}"/>
              </a:ext>
            </a:extLst>
          </p:cNvPr>
          <p:cNvSpPr>
            <a:spLocks noGrp="1"/>
          </p:cNvSpPr>
          <p:nvPr>
            <p:ph idx="1"/>
          </p:nvPr>
        </p:nvSpPr>
        <p:spPr>
          <a:xfrm>
            <a:off x="463714" y="1720800"/>
            <a:ext cx="8246070" cy="3422700"/>
          </a:xfrm>
        </p:spPr>
        <p:txBody>
          <a:bodyPr>
            <a:normAutofit/>
          </a:bodyPr>
          <a:lstStyle/>
          <a:p>
            <a:r>
              <a:rPr lang="en-US" sz="2000" dirty="0">
                <a:solidFill>
                  <a:schemeClr val="tx1"/>
                </a:solidFill>
                <a:latin typeface="Söhne"/>
              </a:rPr>
              <a:t>most data-driven applications need to access the </a:t>
            </a:r>
            <a:r>
              <a:rPr lang="en-US" sz="2000" dirty="0" smtClean="0">
                <a:solidFill>
                  <a:schemeClr val="tx1"/>
                </a:solidFill>
                <a:latin typeface="Söhne"/>
              </a:rPr>
              <a:t>data from database</a:t>
            </a:r>
          </a:p>
          <a:p>
            <a:r>
              <a:rPr lang="en-US" sz="2000" dirty="0">
                <a:solidFill>
                  <a:schemeClr val="tx1"/>
                </a:solidFill>
                <a:latin typeface="Söhne"/>
              </a:rPr>
              <a:t>strategy is the separation between the actual database, queries, and other data access logic from the rest of the application.</a:t>
            </a:r>
          </a:p>
          <a:p>
            <a:r>
              <a:rPr lang="en-US" sz="2000" dirty="0" smtClean="0">
                <a:solidFill>
                  <a:schemeClr val="tx1"/>
                </a:solidFill>
                <a:latin typeface="Söhne"/>
              </a:rPr>
              <a:t>The </a:t>
            </a:r>
            <a:r>
              <a:rPr lang="en-US" sz="2000" dirty="0">
                <a:solidFill>
                  <a:schemeClr val="tx1"/>
                </a:solidFill>
                <a:latin typeface="Söhne"/>
              </a:rPr>
              <a:t>Repository Design Pattern is one of the most popular design patterns to achieve such separation between the actual database, queries, and other data access logic from the rest of the application</a:t>
            </a:r>
            <a:endParaRPr lang="en-GB" sz="2000" dirty="0">
              <a:solidFill>
                <a:schemeClr val="tx1"/>
              </a:solidFill>
              <a:latin typeface="Söhne"/>
            </a:endParaRPr>
          </a:p>
        </p:txBody>
      </p:sp>
    </p:spTree>
    <p:extLst>
      <p:ext uri="{BB962C8B-B14F-4D97-AF65-F5344CB8AC3E}">
        <p14:creationId xmlns:p14="http://schemas.microsoft.com/office/powerpoint/2010/main" val="2952233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26140" y="1926076"/>
            <a:ext cx="6619244" cy="1083027"/>
          </a:xfrm>
        </p:spPr>
        <p:txBody>
          <a:bodyPr>
            <a:normAutofit/>
          </a:bodyPr>
          <a:lstStyle/>
          <a:p>
            <a:pPr algn="ctr"/>
            <a:r>
              <a:rPr lang="en-US" sz="3200" dirty="0"/>
              <a:t>Components of Repository Design Pattern</a:t>
            </a:r>
            <a:endParaRPr lang="en-US" sz="3200" dirty="0"/>
          </a:p>
        </p:txBody>
      </p:sp>
    </p:spTree>
    <p:extLst>
      <p:ext uri="{BB962C8B-B14F-4D97-AF65-F5344CB8AC3E}">
        <p14:creationId xmlns:p14="http://schemas.microsoft.com/office/powerpoint/2010/main" val="4287313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400" b="1" dirty="0" smtClean="0">
                <a:latin typeface="Arial" panose="020B0604020202020204" pitchFamily="34" charset="0"/>
                <a:cs typeface="Arial" panose="020B0604020202020204" pitchFamily="34" charset="0"/>
              </a:rPr>
              <a:t>Repository</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Repository acts as a central access point to the data persistence layer. It provides a set of methods for performing common data operations, such as create, read, update, and delete (CRUD) operations. The Repository shields the application from the underlying data access details and provides a consistent interface for data manipulation.</a:t>
            </a:r>
          </a:p>
          <a:p>
            <a:r>
              <a:rPr lang="en-US" sz="1400" b="1" dirty="0">
                <a:latin typeface="Arial" panose="020B0604020202020204" pitchFamily="34" charset="0"/>
                <a:cs typeface="Arial" panose="020B0604020202020204" pitchFamily="34" charset="0"/>
              </a:rPr>
              <a:t>Entity: </a:t>
            </a:r>
            <a:r>
              <a:rPr lang="en-US" sz="1400" dirty="0">
                <a:latin typeface="Arial" panose="020B0604020202020204" pitchFamily="34" charset="0"/>
                <a:cs typeface="Arial" panose="020B0604020202020204" pitchFamily="34" charset="0"/>
              </a:rPr>
              <a:t>An Entity represents a domain object or data entity that is persisted in the underlying data storage. It encapsulates the data and behavior related to a specific concept in the application domain.</a:t>
            </a:r>
          </a:p>
          <a:p>
            <a:r>
              <a:rPr lang="en-US" sz="1400" b="1" dirty="0">
                <a:latin typeface="Arial" panose="020B0604020202020204" pitchFamily="34" charset="0"/>
                <a:cs typeface="Arial" panose="020B0604020202020204" pitchFamily="34" charset="0"/>
              </a:rPr>
              <a:t>Data Persistence Layer: </a:t>
            </a:r>
            <a:r>
              <a:rPr lang="en-US" sz="1400" dirty="0">
                <a:latin typeface="Arial" panose="020B0604020202020204" pitchFamily="34" charset="0"/>
                <a:cs typeface="Arial" panose="020B0604020202020204" pitchFamily="34" charset="0"/>
              </a:rPr>
              <a:t>The Data Persistence Layer represents the storage mechanism used to persist data, such as a relational database, document store, or file system. The Repository </a:t>
            </a:r>
            <a:r>
              <a:rPr lang="en-US" sz="1700" dirty="0">
                <a:latin typeface="Arial" panose="020B0604020202020204" pitchFamily="34" charset="0"/>
                <a:cs typeface="Arial" panose="020B0604020202020204" pitchFamily="34" charset="0"/>
              </a:rPr>
              <a:t>interacts with the Data Persistence Layer to perform data operations</a:t>
            </a:r>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156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421</Words>
  <Application>Microsoft Office PowerPoint</Application>
  <PresentationFormat>On-screen Show (16:9)</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Söhne</vt:lpstr>
      <vt:lpstr>Wingdings 3</vt:lpstr>
      <vt:lpstr>Ion Boardroom</vt:lpstr>
      <vt:lpstr>Group Members</vt:lpstr>
      <vt:lpstr>INTRODUCTION</vt:lpstr>
      <vt:lpstr>Repository Pattern : Decoupling Data Access</vt:lpstr>
      <vt:lpstr>What is Repository</vt:lpstr>
      <vt:lpstr>Repository</vt:lpstr>
      <vt:lpstr>Why do we need Repository Design Pattern</vt:lpstr>
      <vt:lpstr>PowerPoint Presentation</vt:lpstr>
      <vt:lpstr>Components of Repository Design Pattern</vt:lpstr>
      <vt:lpstr>PowerPoint Presentation</vt:lpstr>
      <vt:lpstr>Benefits: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2023-12-18T18:24:07Z</dcterms:modified>
</cp:coreProperties>
</file>