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DE336-4BC2-4DFC-861D-FBE13EAC8AC5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7D9D5-DBD8-43B9-AF52-23920FBD9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26ED-3159-4E42-B1E4-45892496434F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D22F-4793-4EF1-882D-3220DA5ABEB0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18E47-B974-45BC-8CAE-6291939D4074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4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4F54-DF8C-42BC-965D-DA59F43B4DD6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0252-060C-4F26-AF3D-B0796DB04329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4E91-AEFB-4646-A114-D7EB16CC3A58}" type="datetime1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0392-0E00-4354-B5EC-E37731712116}" type="datetime1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64D-2189-434E-BABA-5D1774FBDB9A}" type="datetime1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3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D3A5-9D14-4427-BCF0-E54302D5A65C}" type="datetime1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2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6959B9-0F1A-4EA7-B4C8-08C55F94E110}" type="datetime1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09C58-E77B-4816-9E7B-87F96406C38A}" type="datetime1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58971E-8395-4FB1-9F7F-8D36B6163214}" type="datetime1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517A14-C7E0-44C6-96AC-14FB7FC2117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7769-3DF3-451F-9C80-7167ECD52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Разработка цифрового процессора эффектов для музыкальных инструментов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66ECD2-1890-4D43-A364-0758939C1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СТудент</a:t>
            </a:r>
            <a:r>
              <a:rPr lang="ru-RU" dirty="0"/>
              <a:t>: Я. Ф. </a:t>
            </a:r>
            <a:r>
              <a:rPr lang="ru-RU" dirty="0" err="1"/>
              <a:t>Кашапов</a:t>
            </a:r>
            <a:r>
              <a:rPr lang="ru-RU" dirty="0"/>
              <a:t>, КИ19-07б</a:t>
            </a:r>
          </a:p>
          <a:p>
            <a:r>
              <a:rPr lang="ru-RU" dirty="0"/>
              <a:t>Руководитель ВКР: А. Г. </a:t>
            </a:r>
            <a:r>
              <a:rPr lang="ru-RU" dirty="0" err="1"/>
              <a:t>Хантимиров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96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9D5B-9024-477C-AC32-4F0F51D4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8617F-FA1E-46CB-B2C0-4C8FB148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Разработано устройство «Процессор эффектов» с применением ПЛИС. Оно реализует следующие эффекты: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перегруз;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задержка;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тремоло;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усиление;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искажение.</a:t>
            </a:r>
          </a:p>
          <a:p>
            <a:r>
              <a:rPr lang="ru-RU" sz="2800" dirty="0"/>
              <a:t>В дальнейшем </a:t>
            </a:r>
            <a:r>
              <a:rPr lang="ru-RU" sz="2800" b="1" dirty="0"/>
              <a:t>планируется</a:t>
            </a:r>
            <a:r>
              <a:rPr lang="ru-RU" sz="28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добавить графический интерфейс пользователя с применением ЖК-дисплея;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800" dirty="0"/>
              <a:t>изготовить корпус для устройства.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25E36A-B203-45B5-90FC-BC2C1D02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22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B130D-C762-4D91-889C-4377DB37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0B61-DCB2-4791-A886-6322BB0C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1675"/>
            <a:ext cx="10058400" cy="3897419"/>
          </a:xfrm>
        </p:spPr>
        <p:txBody>
          <a:bodyPr>
            <a:normAutofit/>
          </a:bodyPr>
          <a:lstStyle/>
          <a:p>
            <a:r>
              <a:rPr lang="ru-RU" sz="3000" dirty="0"/>
              <a:t>Реализовать </a:t>
            </a:r>
            <a:r>
              <a:rPr lang="ru-RU" sz="3000" b="1" dirty="0"/>
              <a:t>устройство</a:t>
            </a:r>
            <a:r>
              <a:rPr lang="ru-RU" sz="3000" dirty="0"/>
              <a:t> с применением </a:t>
            </a:r>
            <a:r>
              <a:rPr lang="ru-RU" sz="3000" b="1" dirty="0"/>
              <a:t>программируемой логической интегральной схемы </a:t>
            </a:r>
            <a:r>
              <a:rPr lang="ru-RU" sz="3000" dirty="0"/>
              <a:t>(ПЛИС), которое позволит </a:t>
            </a:r>
            <a:r>
              <a:rPr lang="ru-RU" sz="3000" b="1" dirty="0"/>
              <a:t>накладывать звуковые эффекты</a:t>
            </a:r>
            <a:r>
              <a:rPr lang="ru-RU" sz="30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перегруз;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задержка;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тремоло;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усиление;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2800" dirty="0"/>
              <a:t>искажение.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3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FE9914-2435-4063-A27F-23BF7DB5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77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DC129-BF87-4BF2-9E03-92B92D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E82B3-B92C-4847-B7D1-A6C5C169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Проанализировать существующие устройства-аналоги и определить элементную базу, на которой базируется устройство.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Построить модели звуковых эффектов.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Определить архитектуру и алгоритмы функционирования разрабатываемого устройства.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800" dirty="0"/>
              <a:t>Реализовать архитектуру процессора эффектов и звуковые эффекты на основе их моделей.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324D31-14E5-45FA-8710-C70069FF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2528-DD88-4CED-B8EA-1DFC5E179A17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878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A9C1-583D-43AF-92CA-4C840351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Процессор эффектов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44B276-07BD-4D86-8542-70DD6A43608F}"/>
              </a:ext>
            </a:extLst>
          </p:cNvPr>
          <p:cNvPicPr/>
          <p:nvPr/>
        </p:nvPicPr>
        <p:blipFill rotWithShape="1">
          <a:blip r:embed="rId2"/>
          <a:srcRect t="13805"/>
          <a:stretch/>
        </p:blipFill>
        <p:spPr bwMode="auto">
          <a:xfrm>
            <a:off x="788034" y="2186940"/>
            <a:ext cx="11059405" cy="3318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749D0-36E1-4F93-9B42-748A03F3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5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8812D-2008-4323-ADF6-41887A8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1"/>
          </a:xfrm>
        </p:spPr>
        <p:txBody>
          <a:bodyPr>
            <a:normAutofit/>
          </a:bodyPr>
          <a:lstStyle/>
          <a:p>
            <a:r>
              <a:rPr lang="ru-RU" sz="8000" dirty="0"/>
              <a:t>Элементная база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1DC347-552B-4B4F-BF96-4D49D05C75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5936" y="1940452"/>
            <a:ext cx="2974339" cy="1802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0A3A7-1D7E-4701-A192-70FA8BAFD0FC}"/>
              </a:ext>
            </a:extLst>
          </p:cNvPr>
          <p:cNvSpPr txBox="1"/>
          <p:nvPr/>
        </p:nvSpPr>
        <p:spPr>
          <a:xfrm>
            <a:off x="8862060" y="3046095"/>
            <a:ext cx="262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Модуль АЦП </a:t>
            </a:r>
            <a:r>
              <a:rPr lang="en-US" sz="2000" dirty="0"/>
              <a:t>PCM1808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3F5C02-1358-4E3A-B1C7-43E6C5B6C3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12635" y="4190999"/>
            <a:ext cx="3168302" cy="1914525"/>
          </a:xfrm>
          <a:prstGeom prst="rect">
            <a:avLst/>
          </a:prstGeom>
        </p:spPr>
      </p:pic>
      <p:pic>
        <p:nvPicPr>
          <p:cNvPr id="7" name="Рисунок 6" descr="ebaz4205 tutorial Board | NVCNC.NET">
            <a:extLst>
              <a:ext uri="{FF2B5EF4-FFF2-40B4-BE49-F238E27FC236}">
                <a16:creationId xmlns:a16="http://schemas.microsoft.com/office/drawing/2014/main" id="{174F8381-55BC-4F52-B028-646C70FA37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45" y="1752599"/>
            <a:ext cx="4232275" cy="42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0461D-BB6A-453B-90AC-B30CD40A1673}"/>
              </a:ext>
            </a:extLst>
          </p:cNvPr>
          <p:cNvSpPr txBox="1"/>
          <p:nvPr/>
        </p:nvSpPr>
        <p:spPr>
          <a:xfrm>
            <a:off x="1825590" y="5832444"/>
            <a:ext cx="325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Отладочная плата </a:t>
            </a:r>
            <a:r>
              <a:rPr lang="en-US" sz="2000" dirty="0"/>
              <a:t>EBAZ4205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9B1AE-1703-4FE1-BBBE-087F30B50FFC}"/>
              </a:ext>
            </a:extLst>
          </p:cNvPr>
          <p:cNvSpPr txBox="1"/>
          <p:nvPr/>
        </p:nvSpPr>
        <p:spPr>
          <a:xfrm>
            <a:off x="9255308" y="5389245"/>
            <a:ext cx="274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Модуль ЦАП </a:t>
            </a:r>
            <a:r>
              <a:rPr lang="en-US" sz="2000" dirty="0"/>
              <a:t>PCM</a:t>
            </a:r>
            <a:r>
              <a:rPr lang="ru-RU" sz="2000" dirty="0"/>
              <a:t>5201а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0450730-C71F-4C4F-B604-5CB11E66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766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57987-5A74-46F2-AA52-71AFB03F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Эффекты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652CED-BEE6-4CDE-B578-527121DAC2F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5378"/>
          <a:stretch/>
        </p:blipFill>
        <p:spPr bwMode="auto">
          <a:xfrm>
            <a:off x="629920" y="2171382"/>
            <a:ext cx="5123180" cy="3429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F272-0E44-43D0-BA76-4B3BB5D1D904}"/>
              </a:ext>
            </a:extLst>
          </p:cNvPr>
          <p:cNvSpPr txBox="1"/>
          <p:nvPr/>
        </p:nvSpPr>
        <p:spPr>
          <a:xfrm>
            <a:off x="806090" y="5733415"/>
            <a:ext cx="528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Применение функции «Перегруз» к синусоиде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7D1D9-C648-445C-9D1F-0FAC43D4DEAB}"/>
              </a:ext>
            </a:extLst>
          </p:cNvPr>
          <p:cNvSpPr txBox="1"/>
          <p:nvPr/>
        </p:nvSpPr>
        <p:spPr>
          <a:xfrm>
            <a:off x="6295610" y="5733415"/>
            <a:ext cx="593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Применение функция «Тремоло» к муз. композиции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4DF56D-1DA5-4D30-B961-8C27D4D7770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" t="3810" r="7824" b="2347"/>
          <a:stretch/>
        </p:blipFill>
        <p:spPr bwMode="auto">
          <a:xfrm>
            <a:off x="6757779" y="2072933"/>
            <a:ext cx="4505739" cy="3660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BD09046-E6B1-4E38-8C69-FA545A16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36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92DED-77E9-40BA-90C4-19DCBCC0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/>
              <a:t>Модульная организация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9322D-CF22-465F-BBFF-B62CE84AB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696" y="1879599"/>
            <a:ext cx="11356608" cy="440690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7208C5-D998-450F-B021-1E232A18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867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1DAEE-6692-43DA-AFE5-4CF4B547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СФ-блок «Процессор эффектов»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52239-F940-4606-AFB5-A1183747EC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9515" y="1781211"/>
            <a:ext cx="4501110" cy="444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C51433-45A5-4473-ADEE-C90AAC200542}"/>
              </a:ext>
            </a:extLst>
          </p:cNvPr>
          <p:cNvSpPr txBox="1"/>
          <p:nvPr/>
        </p:nvSpPr>
        <p:spPr>
          <a:xfrm>
            <a:off x="243811" y="173858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Активирует всю цепочку эффектов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20854-9D0E-4276-82C7-29FE83235A47}"/>
              </a:ext>
            </a:extLst>
          </p:cNvPr>
          <p:cNvSpPr txBox="1"/>
          <p:nvPr/>
        </p:nvSpPr>
        <p:spPr>
          <a:xfrm>
            <a:off x="243811" y="2170867"/>
            <a:ext cx="389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Переключает эффекты для активации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C4A07-AA4D-4B00-9A47-F924B9C756B3}"/>
              </a:ext>
            </a:extLst>
          </p:cNvPr>
          <p:cNvSpPr txBox="1"/>
          <p:nvPr/>
        </p:nvSpPr>
        <p:spPr>
          <a:xfrm>
            <a:off x="269266" y="2725065"/>
            <a:ext cx="2440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Управляет активацией </a:t>
            </a:r>
          </a:p>
          <a:p>
            <a:r>
              <a:rPr lang="ru-RU" dirty="0"/>
              <a:t>выбранного эффекта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1D091-9B59-4E1A-AFA9-D68A8DDFADBA}"/>
              </a:ext>
            </a:extLst>
          </p:cNvPr>
          <p:cNvSpPr txBox="1"/>
          <p:nvPr/>
        </p:nvSpPr>
        <p:spPr>
          <a:xfrm>
            <a:off x="269266" y="3464426"/>
            <a:ext cx="249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Тактовый сигнал </a:t>
            </a:r>
            <a:r>
              <a:rPr lang="en-US" dirty="0"/>
              <a:t>BCK</a:t>
            </a:r>
            <a:r>
              <a:rPr lang="ru-RU" dirty="0"/>
              <a:t> </a:t>
            </a:r>
          </a:p>
          <a:p>
            <a:r>
              <a:rPr lang="ru-RU" dirty="0"/>
              <a:t>с модуля 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68808-0690-43BF-93B6-4184AF41AF9A}"/>
              </a:ext>
            </a:extLst>
          </p:cNvPr>
          <p:cNvSpPr txBox="1"/>
          <p:nvPr/>
        </p:nvSpPr>
        <p:spPr>
          <a:xfrm>
            <a:off x="269266" y="4216502"/>
            <a:ext cx="249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Тактовый сигнал </a:t>
            </a:r>
            <a:r>
              <a:rPr lang="en-US" dirty="0"/>
              <a:t>LRCK</a:t>
            </a:r>
            <a:r>
              <a:rPr lang="ru-RU" dirty="0"/>
              <a:t> </a:t>
            </a:r>
          </a:p>
          <a:p>
            <a:r>
              <a:rPr lang="ru-RU" dirty="0"/>
              <a:t>с модуля 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8CC4-4019-4E53-BEA8-A5B79AAB97E8}"/>
              </a:ext>
            </a:extLst>
          </p:cNvPr>
          <p:cNvSpPr txBox="1"/>
          <p:nvPr/>
        </p:nvSpPr>
        <p:spPr>
          <a:xfrm>
            <a:off x="269266" y="4968578"/>
            <a:ext cx="268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Сигнал </a:t>
            </a:r>
            <a:r>
              <a:rPr lang="en-US" dirty="0"/>
              <a:t>I</a:t>
            </a:r>
            <a:r>
              <a:rPr lang="ru-RU" dirty="0"/>
              <a:t>2</a:t>
            </a:r>
            <a:r>
              <a:rPr lang="en-US" dirty="0"/>
              <a:t>S DATA</a:t>
            </a:r>
            <a:r>
              <a:rPr lang="ru-RU" dirty="0"/>
              <a:t> с модуля </a:t>
            </a:r>
          </a:p>
          <a:p>
            <a:r>
              <a:rPr lang="ru-RU" dirty="0"/>
              <a:t>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4CF4C-3DC2-4FFE-A3A2-83A5A64F4387}"/>
              </a:ext>
            </a:extLst>
          </p:cNvPr>
          <p:cNvSpPr txBox="1"/>
          <p:nvPr/>
        </p:nvSpPr>
        <p:spPr>
          <a:xfrm>
            <a:off x="269266" y="5720654"/>
            <a:ext cx="354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Сигнал сброса по низкому уровню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BF753CE-4062-4FA0-AAEC-6BF699A444CE}"/>
              </a:ext>
            </a:extLst>
          </p:cNvPr>
          <p:cNvCxnSpPr>
            <a:cxnSpLocks/>
          </p:cNvCxnSpPr>
          <p:nvPr/>
        </p:nvCxnSpPr>
        <p:spPr>
          <a:xfrm flipH="1" flipV="1">
            <a:off x="3683726" y="2029097"/>
            <a:ext cx="1002575" cy="679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E296040-80B1-4D20-9222-0AAA4C2BF74B}"/>
              </a:ext>
            </a:extLst>
          </p:cNvPr>
          <p:cNvCxnSpPr>
            <a:cxnSpLocks/>
          </p:cNvCxnSpPr>
          <p:nvPr/>
        </p:nvCxnSpPr>
        <p:spPr>
          <a:xfrm flipH="1" flipV="1">
            <a:off x="3040380" y="2468880"/>
            <a:ext cx="1626870" cy="702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AB8EC9F-03BC-44D3-BC59-6FB494E159E2}"/>
              </a:ext>
            </a:extLst>
          </p:cNvPr>
          <p:cNvCxnSpPr>
            <a:cxnSpLocks/>
          </p:cNvCxnSpPr>
          <p:nvPr/>
        </p:nvCxnSpPr>
        <p:spPr>
          <a:xfrm flipH="1" flipV="1">
            <a:off x="2559050" y="3117850"/>
            <a:ext cx="2114550" cy="523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BC0E8AB-C096-4D07-8EDF-B1929D685A0E}"/>
              </a:ext>
            </a:extLst>
          </p:cNvPr>
          <p:cNvCxnSpPr>
            <a:cxnSpLocks/>
          </p:cNvCxnSpPr>
          <p:nvPr/>
        </p:nvCxnSpPr>
        <p:spPr>
          <a:xfrm flipH="1" flipV="1">
            <a:off x="2603500" y="3778250"/>
            <a:ext cx="2076450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E4B1903-0C2D-47A2-B9E9-6BF37710BD61}"/>
              </a:ext>
            </a:extLst>
          </p:cNvPr>
          <p:cNvCxnSpPr>
            <a:cxnSpLocks/>
          </p:cNvCxnSpPr>
          <p:nvPr/>
        </p:nvCxnSpPr>
        <p:spPr>
          <a:xfrm flipH="1" flipV="1">
            <a:off x="2597150" y="4514850"/>
            <a:ext cx="2076450" cy="53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80622F7-F42B-444E-BC89-91B16231FD88}"/>
              </a:ext>
            </a:extLst>
          </p:cNvPr>
          <p:cNvCxnSpPr>
            <a:cxnSpLocks/>
          </p:cNvCxnSpPr>
          <p:nvPr/>
        </p:nvCxnSpPr>
        <p:spPr>
          <a:xfrm flipH="1">
            <a:off x="2698750" y="5013325"/>
            <a:ext cx="1971675" cy="32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0C71820-BFA6-4BD3-88A8-6363FE89DBE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814019" y="5483225"/>
            <a:ext cx="862756" cy="42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5108F4-708E-4262-AAB2-AAB1309D0B78}"/>
              </a:ext>
            </a:extLst>
          </p:cNvPr>
          <p:cNvSpPr txBox="1"/>
          <p:nvPr/>
        </p:nvSpPr>
        <p:spPr>
          <a:xfrm>
            <a:off x="9296868" y="2791877"/>
            <a:ext cx="234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Тактирует</a:t>
            </a:r>
          </a:p>
          <a:p>
            <a:r>
              <a:rPr lang="ru-RU" dirty="0"/>
              <a:t>модуль АЦП </a:t>
            </a:r>
            <a:r>
              <a:rPr lang="en-US" dirty="0"/>
              <a:t>PCM</a:t>
            </a:r>
            <a:r>
              <a:rPr lang="ru-RU" dirty="0"/>
              <a:t>1808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5836B-7411-4E6E-941A-727A6723EEB9}"/>
              </a:ext>
            </a:extLst>
          </p:cNvPr>
          <p:cNvSpPr txBox="1"/>
          <p:nvPr/>
        </p:nvSpPr>
        <p:spPr>
          <a:xfrm>
            <a:off x="9293860" y="3789680"/>
            <a:ext cx="2775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Тактовый сигнал </a:t>
            </a:r>
            <a:r>
              <a:rPr lang="en-US" dirty="0"/>
              <a:t>LRCK</a:t>
            </a:r>
            <a:r>
              <a:rPr lang="ru-RU" dirty="0"/>
              <a:t> для </a:t>
            </a:r>
          </a:p>
          <a:p>
            <a:r>
              <a:rPr lang="ru-RU" dirty="0"/>
              <a:t>модуля ЦАП </a:t>
            </a:r>
            <a:r>
              <a:rPr lang="en-US" dirty="0"/>
              <a:t>PCM</a:t>
            </a:r>
            <a:r>
              <a:rPr lang="ru-RU" dirty="0"/>
              <a:t>5102а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8DF27-EC25-4AA0-984F-FF7BF6EE98A9}"/>
              </a:ext>
            </a:extLst>
          </p:cNvPr>
          <p:cNvSpPr txBox="1"/>
          <p:nvPr/>
        </p:nvSpPr>
        <p:spPr>
          <a:xfrm>
            <a:off x="9293860" y="4790023"/>
            <a:ext cx="2453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Сигнал </a:t>
            </a:r>
            <a:r>
              <a:rPr lang="en-US" dirty="0"/>
              <a:t>I</a:t>
            </a:r>
            <a:r>
              <a:rPr lang="ru-RU" dirty="0"/>
              <a:t>2</a:t>
            </a:r>
            <a:r>
              <a:rPr lang="en-US" dirty="0"/>
              <a:t>S DATA </a:t>
            </a:r>
            <a:r>
              <a:rPr lang="ru-RU" dirty="0"/>
              <a:t>для </a:t>
            </a:r>
          </a:p>
          <a:p>
            <a:r>
              <a:rPr lang="ru-RU" dirty="0"/>
              <a:t>модуля ЦАП </a:t>
            </a:r>
            <a:r>
              <a:rPr lang="en-US" dirty="0"/>
              <a:t>PCM</a:t>
            </a:r>
            <a:r>
              <a:rPr lang="ru-RU" dirty="0"/>
              <a:t>5102а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DB6BABF-2CED-42FF-A2DC-A190597DD0E1}"/>
              </a:ext>
            </a:extLst>
          </p:cNvPr>
          <p:cNvCxnSpPr>
            <a:cxnSpLocks/>
          </p:cNvCxnSpPr>
          <p:nvPr/>
        </p:nvCxnSpPr>
        <p:spPr>
          <a:xfrm flipV="1">
            <a:off x="8337550" y="3238500"/>
            <a:ext cx="1027430" cy="40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83826FA-4794-4D25-B720-193009834E75}"/>
              </a:ext>
            </a:extLst>
          </p:cNvPr>
          <p:cNvCxnSpPr>
            <a:cxnSpLocks/>
          </p:cNvCxnSpPr>
          <p:nvPr/>
        </p:nvCxnSpPr>
        <p:spPr>
          <a:xfrm>
            <a:off x="8337550" y="4098925"/>
            <a:ext cx="1037431" cy="9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FFF4F7F-F969-4356-B697-ED908488074E}"/>
              </a:ext>
            </a:extLst>
          </p:cNvPr>
          <p:cNvCxnSpPr>
            <a:cxnSpLocks/>
          </p:cNvCxnSpPr>
          <p:nvPr/>
        </p:nvCxnSpPr>
        <p:spPr>
          <a:xfrm>
            <a:off x="8340725" y="4568825"/>
            <a:ext cx="1029494" cy="45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Номер слайда 57">
            <a:extLst>
              <a:ext uri="{FF2B5EF4-FFF2-40B4-BE49-F238E27FC236}">
                <a16:creationId xmlns:a16="http://schemas.microsoft.com/office/drawing/2014/main" id="{31FD1692-F1B9-4D6E-A7D7-38B0F8A6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571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471C0-552F-4FD5-9FD8-A73C350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ПЛИС-проект «Процессор эффектов»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37ECEF-5963-4226-AE94-373EF902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9" y="1676102"/>
            <a:ext cx="12010821" cy="438179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56226-E518-4380-BBF4-E088AF3A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7A14-C7E0-44C6-96AC-14FB7FC21177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77586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255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Ретро</vt:lpstr>
      <vt:lpstr>Разработка цифрового процессора эффектов для музыкальных инструментов</vt:lpstr>
      <vt:lpstr>Цель проекта</vt:lpstr>
      <vt:lpstr>Задачи проекта</vt:lpstr>
      <vt:lpstr>Процессор эффектов</vt:lpstr>
      <vt:lpstr>Элементная база</vt:lpstr>
      <vt:lpstr>Эффекты</vt:lpstr>
      <vt:lpstr>Модульная организация проекта</vt:lpstr>
      <vt:lpstr>СФ-блок «Процессор эффектов»</vt:lpstr>
      <vt:lpstr>ПЛИС-проект «Процессор эффектов»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</dc:creator>
  <cp:lastModifiedBy>yaroslav</cp:lastModifiedBy>
  <cp:revision>7</cp:revision>
  <dcterms:created xsi:type="dcterms:W3CDTF">2023-05-19T02:52:48Z</dcterms:created>
  <dcterms:modified xsi:type="dcterms:W3CDTF">2023-05-19T04:26:34Z</dcterms:modified>
</cp:coreProperties>
</file>