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6858000" cy="9144000"/>
  <p:defaultTextStyle>
    <a:lvl1pPr algn="ctr" defTabSz="457200">
      <a:defRPr sz="3200">
        <a:latin typeface="Calibri"/>
        <a:ea typeface="Calibri"/>
        <a:cs typeface="Calibri"/>
        <a:sym typeface="Calibri"/>
      </a:defRPr>
    </a:lvl1pPr>
    <a:lvl2pPr indent="457200" algn="ctr" defTabSz="457200">
      <a:defRPr sz="3200">
        <a:latin typeface="Calibri"/>
        <a:ea typeface="Calibri"/>
        <a:cs typeface="Calibri"/>
        <a:sym typeface="Calibri"/>
      </a:defRPr>
    </a:lvl2pPr>
    <a:lvl3pPr indent="914400" algn="ctr" defTabSz="457200">
      <a:defRPr sz="3200">
        <a:latin typeface="Calibri"/>
        <a:ea typeface="Calibri"/>
        <a:cs typeface="Calibri"/>
        <a:sym typeface="Calibri"/>
      </a:defRPr>
    </a:lvl3pPr>
    <a:lvl4pPr indent="1371600" algn="ctr" defTabSz="457200">
      <a:defRPr sz="3200">
        <a:latin typeface="Calibri"/>
        <a:ea typeface="Calibri"/>
        <a:cs typeface="Calibri"/>
        <a:sym typeface="Calibri"/>
      </a:defRPr>
    </a:lvl4pPr>
    <a:lvl5pPr indent="1828800" algn="ctr" defTabSz="457200">
      <a:defRPr sz="3200">
        <a:latin typeface="Calibri"/>
        <a:ea typeface="Calibri"/>
        <a:cs typeface="Calibri"/>
        <a:sym typeface="Calibri"/>
      </a:defRPr>
    </a:lvl5pPr>
    <a:lvl6pPr indent="2286000" algn="ctr" defTabSz="457200">
      <a:defRPr sz="3200">
        <a:latin typeface="Calibri"/>
        <a:ea typeface="Calibri"/>
        <a:cs typeface="Calibri"/>
        <a:sym typeface="Calibri"/>
      </a:defRPr>
    </a:lvl6pPr>
    <a:lvl7pPr indent="2743200" algn="ctr" defTabSz="457200">
      <a:defRPr sz="3200">
        <a:latin typeface="Calibri"/>
        <a:ea typeface="Calibri"/>
        <a:cs typeface="Calibri"/>
        <a:sym typeface="Calibri"/>
      </a:defRPr>
    </a:lvl7pPr>
    <a:lvl8pPr indent="3200400" algn="ctr" defTabSz="457200">
      <a:defRPr sz="3200">
        <a:latin typeface="Calibri"/>
        <a:ea typeface="Calibri"/>
        <a:cs typeface="Calibri"/>
        <a:sym typeface="Calibri"/>
      </a:defRPr>
    </a:lvl8pPr>
    <a:lvl9pPr indent="3657600" algn="ctr" defTabSz="457200">
      <a:defRPr sz="3200"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asted-image.png"/>
          <p:cNvPicPr/>
          <p:nvPr/>
        </p:nvPicPr>
        <p:blipFill>
          <a:blip r:embed="rId3">
            <a:extLst/>
          </a:blip>
          <a:srcRect l="0" t="0" r="61178" b="0"/>
          <a:stretch>
            <a:fillRect/>
          </a:stretch>
        </p:blipFill>
        <p:spPr>
          <a:xfrm>
            <a:off x="714425" y="1505875"/>
            <a:ext cx="2355596" cy="251812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793711" y="3688080"/>
            <a:ext cx="7556578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584200">
              <a:defRPr sz="6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6600"/>
              <a:t>Material Design Lite</a:t>
            </a:r>
          </a:p>
        </p:txBody>
      </p:sp>
      <p:sp>
        <p:nvSpPr>
          <p:cNvPr id="51" name="Shape 51"/>
          <p:cNvSpPr/>
          <p:nvPr/>
        </p:nvSpPr>
        <p:spPr>
          <a:xfrm>
            <a:off x="852024" y="4640580"/>
            <a:ext cx="525555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584200">
              <a:defRPr sz="29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Alexander Kasheverov, DataArt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389207" y="2792730"/>
            <a:ext cx="4365586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Examples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creen Shot 2015-10-03 at 16.58.4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317" y="1465408"/>
            <a:ext cx="7999366" cy="4999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creen Shot 2015-10-03 at 16.56.0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360" y="1457757"/>
            <a:ext cx="8009280" cy="500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389712" y="443230"/>
            <a:ext cx="308665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Browser Support</a:t>
            </a:r>
          </a:p>
        </p:txBody>
      </p:sp>
      <p:pic>
        <p:nvPicPr>
          <p:cNvPr id="86" name="mdl-browsers-support.png"/>
          <p:cNvPicPr/>
          <p:nvPr/>
        </p:nvPicPr>
        <p:blipFill>
          <a:blip r:embed="rId3">
            <a:extLst/>
          </a:blip>
          <a:srcRect l="14046" t="34275" r="28417" b="51960"/>
          <a:stretch>
            <a:fillRect/>
          </a:stretch>
        </p:blipFill>
        <p:spPr>
          <a:xfrm>
            <a:off x="588367" y="2600321"/>
            <a:ext cx="7967222" cy="1191143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632585" y="4130044"/>
            <a:ext cx="50589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2000"/>
              <a:t>A - fully supported, B - gracefully degraded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461100" y="443230"/>
            <a:ext cx="308665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Browser Support</a:t>
            </a:r>
          </a:p>
        </p:txBody>
      </p:sp>
      <p:pic>
        <p:nvPicPr>
          <p:cNvPr id="9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" y="1907201"/>
            <a:ext cx="7620001" cy="417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767579" y="443230"/>
            <a:ext cx="21488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Installation</a:t>
            </a:r>
          </a:p>
        </p:txBody>
      </p:sp>
      <p:pic>
        <p:nvPicPr>
          <p:cNvPr id="93" name="2015-10-15 22-24-54 index.html - DataArt summer school 2015 - [~ Dropbox Projects dataart public]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680" y="3273975"/>
            <a:ext cx="8266640" cy="412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640579" y="443230"/>
            <a:ext cx="21488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Installation</a:t>
            </a:r>
          </a:p>
        </p:txBody>
      </p:sp>
      <p:pic>
        <p:nvPicPr>
          <p:cNvPr id="96" name="2015-10-15 22-41-32 index.html - DataArt summer school 2015 - [~ Dropbox Projects dataart public]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270" y="2567700"/>
            <a:ext cx="8519460" cy="2293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640579" y="443230"/>
            <a:ext cx="21488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Installation</a:t>
            </a:r>
          </a:p>
        </p:txBody>
      </p:sp>
      <p:pic>
        <p:nvPicPr>
          <p:cNvPr id="99" name="2015-10-15 22-42-44 index.html - DataArt summer school 2015 - [~ Dropbox Projects dataart public]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478" y="2778612"/>
            <a:ext cx="8421044" cy="1705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4640579" y="443230"/>
            <a:ext cx="21488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Installation</a:t>
            </a:r>
          </a:p>
        </p:txBody>
      </p:sp>
      <p:pic>
        <p:nvPicPr>
          <p:cNvPr id="102" name="2015-10-15 22-45-43 Online syntax highlighting for the masses! for &quot;sh ksh bash script&quot;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261" y="2348239"/>
            <a:ext cx="7749478" cy="2756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640579" y="443230"/>
            <a:ext cx="21488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Installation</a:t>
            </a:r>
          </a:p>
        </p:txBody>
      </p:sp>
      <p:pic>
        <p:nvPicPr>
          <p:cNvPr id="105" name="2015-10-15 22-47-24 Online syntax highlighting for the masses! for &quot;sh ksh bash script&quot;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9626" y="2870155"/>
            <a:ext cx="6504748" cy="1117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2015-10-10 15-14-04 Материальный дизайн — Иконки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71750" y="1873250"/>
            <a:ext cx="4000500" cy="40005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5042515" y="443229"/>
            <a:ext cx="185297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3200"/>
              <a:t>About me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3943568" y="443230"/>
            <a:ext cx="405086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Theme Customization</a:t>
            </a:r>
          </a:p>
        </p:txBody>
      </p:sp>
      <p:pic>
        <p:nvPicPr>
          <p:cNvPr id="108" name="2015-10-10 14-06-32 Material Design L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293" y="2077515"/>
            <a:ext cx="3666148" cy="3684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2015-10-10 14-06-56 Material Design Lit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73505" y="2239778"/>
            <a:ext cx="4578168" cy="3360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943568" y="443230"/>
            <a:ext cx="405086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Theme Customization</a:t>
            </a:r>
          </a:p>
        </p:txBody>
      </p:sp>
      <p:pic>
        <p:nvPicPr>
          <p:cNvPr id="112" name="2015-10-10 14-09-09 Material Design L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047" y="2014899"/>
            <a:ext cx="3806991" cy="3477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2015-10-10 14-09-39 Material Design Lit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5297" y="2200728"/>
            <a:ext cx="4223296" cy="310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726106" y="443230"/>
            <a:ext cx="223178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Pros &amp; Cons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1010220" y="1981971"/>
            <a:ext cx="3927718" cy="3687308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 marL="318896" indent="-318896" defTabSz="543305">
              <a:spcBef>
                <a:spcPts val="2900"/>
              </a:spcBef>
              <a:buSzPct val="75000"/>
              <a:buFontTx/>
              <a:defRPr sz="1800"/>
            </a:pPr>
            <a:r>
              <a:rPr sz="1767">
                <a:latin typeface="Helvetica Light"/>
                <a:ea typeface="Helvetica Light"/>
                <a:cs typeface="Helvetica Light"/>
                <a:sym typeface="Helvetica Light"/>
              </a:rPr>
              <a:t>Material design</a:t>
            </a:r>
            <a:endParaRPr sz="1767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18896" indent="-318896" defTabSz="543305">
              <a:spcBef>
                <a:spcPts val="2900"/>
              </a:spcBef>
              <a:buSzPct val="75000"/>
              <a:buFontTx/>
              <a:defRPr sz="1800"/>
            </a:pPr>
            <a:r>
              <a:rPr sz="1767">
                <a:latin typeface="Helvetica Light"/>
                <a:ea typeface="Helvetica Light"/>
                <a:cs typeface="Helvetica Light"/>
                <a:sym typeface="Helvetica Light"/>
              </a:rPr>
              <a:t>Adaptive</a:t>
            </a:r>
            <a:endParaRPr sz="1767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18896" indent="-318896" defTabSz="543305">
              <a:spcBef>
                <a:spcPts val="2900"/>
              </a:spcBef>
              <a:buSzPct val="75000"/>
              <a:buFontTx/>
              <a:defRPr sz="1800"/>
            </a:pPr>
            <a:r>
              <a:rPr sz="1767">
                <a:latin typeface="Helvetica Light"/>
                <a:ea typeface="Helvetica Light"/>
                <a:cs typeface="Helvetica Light"/>
                <a:sym typeface="Helvetica Light"/>
              </a:rPr>
              <a:t>Ecosystem</a:t>
            </a:r>
            <a:endParaRPr sz="1767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18896" indent="-318896" defTabSz="543305">
              <a:spcBef>
                <a:spcPts val="2900"/>
              </a:spcBef>
              <a:buSzPct val="75000"/>
              <a:buFontTx/>
              <a:defRPr sz="1800"/>
            </a:pPr>
            <a:r>
              <a:rPr sz="1767">
                <a:latin typeface="Helvetica Light"/>
                <a:ea typeface="Helvetica Light"/>
                <a:cs typeface="Helvetica Light"/>
                <a:sym typeface="Helvetica Light"/>
              </a:rPr>
              <a:t>Good help</a:t>
            </a:r>
            <a:endParaRPr sz="1767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18896" indent="-318896" defTabSz="543305">
              <a:spcBef>
                <a:spcPts val="2900"/>
              </a:spcBef>
              <a:buSzPct val="75000"/>
              <a:buFontTx/>
              <a:defRPr sz="1800"/>
            </a:pPr>
            <a:r>
              <a:rPr sz="1767">
                <a:latin typeface="Helvetica Light"/>
                <a:ea typeface="Helvetica Light"/>
                <a:cs typeface="Helvetica Light"/>
                <a:sym typeface="Helvetica Light"/>
              </a:rPr>
              <a:t>Progressive Enhancement</a:t>
            </a:r>
            <a:endParaRPr sz="1767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18896" indent="-318896" defTabSz="543305">
              <a:spcBef>
                <a:spcPts val="2900"/>
              </a:spcBef>
              <a:buSzPct val="75000"/>
              <a:buFontTx/>
              <a:defRPr sz="1800"/>
            </a:pPr>
            <a:r>
              <a:rPr sz="1767">
                <a:latin typeface="Helvetica Light"/>
                <a:ea typeface="Helvetica Light"/>
                <a:cs typeface="Helvetica Light"/>
                <a:sym typeface="Helvetica Light"/>
              </a:rPr>
              <a:t>Developer-oriented</a:t>
            </a:r>
          </a:p>
        </p:txBody>
      </p:sp>
      <p:sp>
        <p:nvSpPr>
          <p:cNvPr id="117" name="Shape 117"/>
          <p:cNvSpPr/>
          <p:nvPr/>
        </p:nvSpPr>
        <p:spPr>
          <a:xfrm>
            <a:off x="5221757" y="1562219"/>
            <a:ext cx="3466858" cy="452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0" marL="342899" indent="-342899" algn="l" defTabSz="584200">
              <a:spcBef>
                <a:spcPts val="3200"/>
              </a:spcBef>
              <a:buSzPct val="75000"/>
              <a:buChar char="•"/>
              <a:defRPr sz="1800"/>
            </a:pPr>
            <a:r>
              <a:rPr sz="1900">
                <a:latin typeface="Helvetica Light"/>
                <a:ea typeface="Helvetica Light"/>
                <a:cs typeface="Helvetica Light"/>
                <a:sym typeface="Helvetica Light"/>
              </a:rPr>
              <a:t>No dialog</a:t>
            </a:r>
            <a:endParaRPr sz="19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algn="l" defTabSz="584200">
              <a:spcBef>
                <a:spcPts val="3200"/>
              </a:spcBef>
              <a:buSzPct val="75000"/>
              <a:buChar char="•"/>
              <a:defRPr sz="1800"/>
            </a:pPr>
            <a:r>
              <a:rPr sz="1900">
                <a:latin typeface="Helvetica Light"/>
                <a:ea typeface="Helvetica Light"/>
                <a:cs typeface="Helvetica Light"/>
                <a:sym typeface="Helvetica Light"/>
              </a:rPr>
              <a:t>No datepickers</a:t>
            </a:r>
            <a:endParaRPr sz="19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algn="l" defTabSz="584200">
              <a:spcBef>
                <a:spcPts val="3200"/>
              </a:spcBef>
              <a:buSzPct val="75000"/>
              <a:buChar char="•"/>
              <a:defRPr sz="1800"/>
            </a:pPr>
            <a:r>
              <a:rPr sz="1900">
                <a:latin typeface="Helvetica Light"/>
                <a:ea typeface="Helvetica Light"/>
                <a:cs typeface="Helvetica Light"/>
                <a:sym typeface="Helvetica Light"/>
              </a:rPr>
              <a:t>No sticky footer</a:t>
            </a:r>
            <a:endParaRPr sz="19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algn="l" defTabSz="584200">
              <a:spcBef>
                <a:spcPts val="3200"/>
              </a:spcBef>
              <a:buSzPct val="75000"/>
              <a:buChar char="•"/>
              <a:defRPr sz="1800"/>
            </a:pPr>
            <a:r>
              <a:rPr sz="1900">
                <a:latin typeface="Helvetica Light"/>
                <a:ea typeface="Helvetica Light"/>
                <a:cs typeface="Helvetica Light"/>
                <a:sym typeface="Helvetica Light"/>
              </a:rPr>
              <a:t>No select/dropdown</a:t>
            </a:r>
            <a:endParaRPr sz="19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algn="l" defTabSz="584200">
              <a:spcBef>
                <a:spcPts val="3200"/>
              </a:spcBef>
              <a:buSzPct val="75000"/>
              <a:buChar char="•"/>
              <a:defRPr sz="1800"/>
            </a:pPr>
            <a:r>
              <a:rPr sz="1900">
                <a:latin typeface="Helvetica Light"/>
                <a:ea typeface="Helvetica Light"/>
                <a:cs typeface="Helvetica Light"/>
                <a:sym typeface="Helvetica Light"/>
              </a:rPr>
              <a:t>Plenty of issues</a:t>
            </a:r>
            <a:endParaRPr sz="19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algn="l" defTabSz="584200">
              <a:spcBef>
                <a:spcPts val="3200"/>
              </a:spcBef>
              <a:buSzPct val="75000"/>
              <a:buChar char="•"/>
              <a:defRPr sz="1800"/>
            </a:pPr>
            <a:r>
              <a:rPr sz="1900">
                <a:latin typeface="Helvetica Light"/>
                <a:ea typeface="Helvetica Light"/>
                <a:cs typeface="Helvetica Light"/>
                <a:sym typeface="Helvetica Light"/>
              </a:rPr>
              <a:t>Material design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05245" y="443230"/>
            <a:ext cx="267351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Live Examples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246185" y="443230"/>
            <a:ext cx="319163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MDL vs Bootstrap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857923" y="2372563"/>
            <a:ext cx="2926384" cy="3326466"/>
          </a:xfrm>
          <a:prstGeom prst="rect">
            <a:avLst/>
          </a:prstGeom>
        </p:spPr>
        <p:txBody>
          <a:bodyPr lIns="50800" tIns="50800" rIns="50800" bIns="50800"/>
          <a:lstStyle/>
          <a:p>
            <a:pPr lvl="0" marL="342899" indent="-342899" defTabSz="584200">
              <a:spcBef>
                <a:spcPts val="3200"/>
              </a:spcBef>
              <a:buSzPct val="75000"/>
              <a:buFontTx/>
              <a:defRPr sz="1800"/>
            </a:pPr>
            <a:r>
              <a:rPr sz="2100">
                <a:latin typeface="Helvetica Light"/>
                <a:ea typeface="Helvetica Light"/>
                <a:cs typeface="Helvetica Light"/>
                <a:sym typeface="Helvetica Light"/>
              </a:rPr>
              <a:t>Support IE10+</a:t>
            </a:r>
            <a:endParaRPr sz="21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defTabSz="584200">
              <a:spcBef>
                <a:spcPts val="3200"/>
              </a:spcBef>
              <a:buSzPct val="75000"/>
              <a:buFontTx/>
              <a:defRPr sz="1800"/>
            </a:pPr>
            <a:r>
              <a:rPr sz="2100">
                <a:latin typeface="Helvetica Light"/>
                <a:ea typeface="Helvetica Light"/>
                <a:cs typeface="Helvetica Light"/>
                <a:sym typeface="Helvetica Light"/>
              </a:rPr>
              <a:t>Github starts 15,049</a:t>
            </a:r>
            <a:endParaRPr sz="21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defTabSz="584200">
              <a:spcBef>
                <a:spcPts val="3200"/>
              </a:spcBef>
              <a:buSzPct val="75000"/>
              <a:buFontTx/>
              <a:defRPr sz="1800"/>
            </a:pPr>
            <a:r>
              <a:rPr sz="2100">
                <a:latin typeface="Helvetica Light"/>
                <a:ea typeface="Helvetica Light"/>
                <a:cs typeface="Helvetica Light"/>
                <a:sym typeface="Helvetica Light"/>
              </a:rPr>
              <a:t>Material Design!</a:t>
            </a:r>
            <a:endParaRPr sz="21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defTabSz="584200">
              <a:spcBef>
                <a:spcPts val="3200"/>
              </a:spcBef>
              <a:buSzPct val="75000"/>
              <a:buFontTx/>
              <a:defRPr sz="1800"/>
            </a:pPr>
            <a:r>
              <a:rPr sz="2100">
                <a:latin typeface="Helvetica Light"/>
                <a:ea typeface="Helvetica Light"/>
                <a:cs typeface="Helvetica Light"/>
                <a:sym typeface="Helvetica Light"/>
              </a:rPr>
              <a:t>Developer-oriented</a:t>
            </a:r>
          </a:p>
        </p:txBody>
      </p:sp>
      <p:sp>
        <p:nvSpPr>
          <p:cNvPr id="123" name="Shape 123"/>
          <p:cNvSpPr/>
          <p:nvPr/>
        </p:nvSpPr>
        <p:spPr>
          <a:xfrm>
            <a:off x="5296530" y="2384285"/>
            <a:ext cx="2683034" cy="277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0" marL="329183" indent="-329183" algn="l" defTabSz="560831">
              <a:spcBef>
                <a:spcPts val="3000"/>
              </a:spcBef>
              <a:buSzPct val="75000"/>
              <a:buChar char="•"/>
              <a:defRPr sz="1800"/>
            </a:pPr>
            <a:r>
              <a:rPr sz="2016">
                <a:latin typeface="Helvetica Light"/>
                <a:ea typeface="Helvetica Light"/>
                <a:cs typeface="Helvetica Light"/>
                <a:sym typeface="Helvetica Light"/>
              </a:rPr>
              <a:t>Support IE8+</a:t>
            </a:r>
            <a:endParaRPr sz="2016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29183" indent="-329183" algn="l" defTabSz="560831">
              <a:spcBef>
                <a:spcPts val="3000"/>
              </a:spcBef>
              <a:buSzPct val="75000"/>
              <a:buChar char="•"/>
              <a:defRPr sz="1800"/>
            </a:pPr>
            <a:r>
              <a:rPr sz="2016">
                <a:latin typeface="Helvetica Light"/>
                <a:ea typeface="Helvetica Light"/>
                <a:cs typeface="Helvetica Light"/>
                <a:sym typeface="Helvetica Light"/>
              </a:rPr>
              <a:t>Github stars 87,283</a:t>
            </a:r>
            <a:endParaRPr sz="2016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29183" indent="-329183" algn="l" defTabSz="560831">
              <a:spcBef>
                <a:spcPts val="3000"/>
              </a:spcBef>
              <a:buSzPct val="75000"/>
              <a:buChar char="•"/>
              <a:defRPr sz="1800"/>
            </a:pPr>
            <a:r>
              <a:rPr sz="2016">
                <a:latin typeface="Helvetica Light"/>
                <a:ea typeface="Helvetica Light"/>
                <a:cs typeface="Helvetica Light"/>
                <a:sym typeface="Helvetica Light"/>
              </a:rPr>
              <a:t>Using-oriented</a:t>
            </a:r>
            <a:endParaRPr sz="2016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29183" indent="-329183" algn="l" defTabSz="560831">
              <a:spcBef>
                <a:spcPts val="3000"/>
              </a:spcBef>
              <a:buSzPct val="75000"/>
              <a:buChar char="•"/>
              <a:defRPr sz="1800"/>
            </a:pPr>
            <a:r>
              <a:rPr sz="2016">
                <a:latin typeface="Helvetica Light"/>
                <a:ea typeface="Helvetica Light"/>
                <a:cs typeface="Helvetica Light"/>
                <a:sym typeface="Helvetica Light"/>
              </a:rPr>
              <a:t>Huge community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246185" y="443230"/>
            <a:ext cx="319163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MDL vs Bootstrap</a:t>
            </a:r>
          </a:p>
        </p:txBody>
      </p:sp>
      <p:sp>
        <p:nvSpPr>
          <p:cNvPr id="126" name="Shape 126"/>
          <p:cNvSpPr/>
          <p:nvPr/>
        </p:nvSpPr>
        <p:spPr>
          <a:xfrm>
            <a:off x="521939" y="3055351"/>
            <a:ext cx="810012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2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2300"/>
              <a:t>Material Design can replace many parts of Bootstrap. However, it does not intend to feature-match everything Bootstrap offers. 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771984" y="443230"/>
            <a:ext cx="205101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Conclusion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669010" y="2409124"/>
            <a:ext cx="7805980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584200">
              <a:spcBef>
                <a:spcPts val="3200"/>
              </a:spcBef>
              <a:defRPr sz="1800"/>
            </a:pP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Material Design Lite is focused on delivering a vanilla CSS/JS/HTML library of components. 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 defTabSz="584200">
              <a:spcBef>
                <a:spcPts val="3200"/>
              </a:spcBef>
              <a:defRPr sz="1800"/>
            </a:pP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We are not a framework. 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 defTabSz="584200">
              <a:spcBef>
                <a:spcPts val="3200"/>
              </a:spcBef>
              <a:defRPr sz="1800"/>
            </a:pP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If you are building a single-page app and require features like two-way data-binding, templating, CSS scoping and so forth, we recommend trying out the excellent Polymer project.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780676" y="443230"/>
            <a:ext cx="186864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Questions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1169938" y="3441033"/>
            <a:ext cx="705612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584200">
              <a:spcBef>
                <a:spcPts val="3200"/>
              </a:spcBef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2800"/>
              <a:t>Почему кнопка при нажатии поднимается?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606647" y="443230"/>
            <a:ext cx="221670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About topic</a:t>
            </a:r>
          </a:p>
        </p:txBody>
      </p:sp>
      <p:pic>
        <p:nvPicPr>
          <p:cNvPr id="57" name="mdl-habrahabr.png"/>
          <p:cNvPicPr/>
          <p:nvPr/>
        </p:nvPicPr>
        <p:blipFill>
          <a:blip r:embed="rId3">
            <a:extLst/>
          </a:blip>
          <a:srcRect l="5759" t="12450" r="25521" b="1322"/>
          <a:stretch>
            <a:fillRect/>
          </a:stretch>
        </p:blipFill>
        <p:spPr>
          <a:xfrm>
            <a:off x="1216818" y="1205367"/>
            <a:ext cx="6710168" cy="5262394"/>
          </a:xfrm>
          <a:prstGeom prst="rect">
            <a:avLst/>
          </a:prstGeom>
          <a:ln>
            <a:solidFill>
              <a:srgbClr val="535353"/>
            </a:solidFill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91838" y="443230"/>
            <a:ext cx="26463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MDL Overview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551444" y="1577537"/>
            <a:ext cx="6041112" cy="4655021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 marL="342899" indent="-342899" defTabSz="584200">
              <a:spcBef>
                <a:spcPts val="3200"/>
              </a:spcBef>
              <a:buSzPct val="75000"/>
              <a:buFontTx/>
              <a:defRPr sz="1800"/>
            </a:pPr>
            <a:r>
              <a:rPr sz="2000">
                <a:latin typeface="Helvetica Light"/>
                <a:ea typeface="Helvetica Light"/>
                <a:cs typeface="Helvetica Light"/>
                <a:sym typeface="Helvetica Light"/>
              </a:rPr>
              <a:t>15 June 2014 - Material Design announced</a:t>
            </a:r>
            <a:endParaRPr sz="2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defTabSz="584200">
              <a:spcBef>
                <a:spcPts val="3200"/>
              </a:spcBef>
              <a:buSzPct val="75000"/>
              <a:buFontTx/>
              <a:defRPr sz="1800"/>
            </a:pPr>
            <a:r>
              <a:rPr sz="2000">
                <a:latin typeface="Helvetica Light"/>
                <a:ea typeface="Helvetica Light"/>
                <a:cs typeface="Helvetica Light"/>
                <a:sym typeface="Helvetica Light"/>
              </a:rPr>
              <a:t>7 Apr 2014 - The first commit by @addyosmany</a:t>
            </a:r>
            <a:endParaRPr sz="2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defTabSz="584200">
              <a:spcBef>
                <a:spcPts val="3200"/>
              </a:spcBef>
              <a:buSzPct val="75000"/>
              <a:buFontTx/>
              <a:defRPr sz="1800"/>
            </a:pPr>
            <a:r>
              <a:rPr sz="2000">
                <a:latin typeface="Helvetica Light"/>
                <a:ea typeface="Helvetica Light"/>
                <a:cs typeface="Helvetica Light"/>
                <a:sym typeface="Helvetica Light"/>
              </a:rPr>
              <a:t>6 Jul 2015 - MDL v1.0.0 released</a:t>
            </a:r>
            <a:endParaRPr sz="2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defTabSz="584200">
              <a:spcBef>
                <a:spcPts val="3200"/>
              </a:spcBef>
              <a:buSzPct val="75000"/>
              <a:buFontTx/>
              <a:defRPr sz="1800"/>
            </a:pPr>
            <a:r>
              <a:rPr sz="2000">
                <a:latin typeface="Helvetica Light"/>
                <a:ea typeface="Helvetica Light"/>
                <a:cs typeface="Helvetica Light"/>
                <a:sym typeface="Helvetica Light"/>
              </a:rPr>
              <a:t>Only vanilla JavaScript</a:t>
            </a:r>
            <a:endParaRPr sz="2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defTabSz="584200">
              <a:spcBef>
                <a:spcPts val="3200"/>
              </a:spcBef>
              <a:buSzPct val="75000"/>
              <a:buFontTx/>
              <a:defRPr sz="1800"/>
            </a:pPr>
            <a:r>
              <a:rPr sz="2000">
                <a:latin typeface="Helvetica Light"/>
                <a:ea typeface="Helvetica Light"/>
                <a:cs typeface="Helvetica Light"/>
                <a:sym typeface="Helvetica Light"/>
              </a:rPr>
              <a:t>Apache 2 license</a:t>
            </a:r>
            <a:endParaRPr sz="2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899" indent="-342899" defTabSz="584200">
              <a:spcBef>
                <a:spcPts val="3200"/>
              </a:spcBef>
              <a:buSzPct val="75000"/>
              <a:buFontTx/>
              <a:defRPr sz="1800"/>
            </a:pPr>
            <a:r>
              <a:rPr sz="2000">
                <a:latin typeface="Helvetica Light"/>
                <a:ea typeface="Helvetica Light"/>
                <a:cs typeface="Helvetica Light"/>
                <a:sym typeface="Helvetica Light"/>
              </a:rPr>
              <a:t>Looks like Polymer Paper Elements, isn’t it?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351383" y="443230"/>
            <a:ext cx="123523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MDL is</a:t>
            </a:r>
          </a:p>
        </p:txBody>
      </p:sp>
      <p:pic>
        <p:nvPicPr>
          <p:cNvPr id="6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6860" y="1288695"/>
            <a:ext cx="6230280" cy="519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5431948" y="443230"/>
            <a:ext cx="107410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Using</a:t>
            </a:r>
          </a:p>
        </p:txBody>
      </p:sp>
      <p:pic>
        <p:nvPicPr>
          <p:cNvPr id="66" name="2015-10-15 22-27-43 index.html - DataArt summer school 2015 - [~ Dropbox Projects dataart public].png"/>
          <p:cNvPicPr/>
          <p:nvPr/>
        </p:nvPicPr>
        <p:blipFill>
          <a:blip r:embed="rId3">
            <a:extLst/>
          </a:blip>
          <a:srcRect l="94" t="0" r="94" b="0"/>
          <a:stretch>
            <a:fillRect/>
          </a:stretch>
        </p:blipFill>
        <p:spPr>
          <a:xfrm>
            <a:off x="484782" y="2696278"/>
            <a:ext cx="8174436" cy="584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Screen Shot 2015-10-04 at 10.42.0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7100" y="3648023"/>
            <a:ext cx="2209800" cy="119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304948" y="443230"/>
            <a:ext cx="107410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Using</a:t>
            </a:r>
          </a:p>
        </p:txBody>
      </p:sp>
      <p:pic>
        <p:nvPicPr>
          <p:cNvPr id="70" name="2015-10-15 22-29-31 index.html - DataArt summer school 2015 - [~ Dropbox Projects dataart public].png"/>
          <p:cNvPicPr/>
          <p:nvPr/>
        </p:nvPicPr>
        <p:blipFill>
          <a:blip r:embed="rId3">
            <a:extLst/>
          </a:blip>
          <a:srcRect l="325" t="0" r="325" b="0"/>
          <a:stretch>
            <a:fillRect/>
          </a:stretch>
        </p:blipFill>
        <p:spPr>
          <a:xfrm>
            <a:off x="463153" y="2495377"/>
            <a:ext cx="8217811" cy="772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Screen Shot 2015-10-04 at 10.43.4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8758" y="3538827"/>
            <a:ext cx="2006601" cy="177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5304948" y="443230"/>
            <a:ext cx="107410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Using</a:t>
            </a:r>
          </a:p>
        </p:txBody>
      </p:sp>
      <p:pic>
        <p:nvPicPr>
          <p:cNvPr id="74" name="2015-10-15 22-31-35 index.html - DataArt summer school 2015 - [~ Dropbox Projects dataart public]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6129" y="2666335"/>
            <a:ext cx="7371742" cy="2025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5296132" y="443230"/>
            <a:ext cx="107410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3200"/>
              <a:t>Using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590446" y="1836035"/>
            <a:ext cx="7963108" cy="4252043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 marL="0" indent="0" defTabSz="584200">
              <a:spcBef>
                <a:spcPts val="3200"/>
              </a:spcBef>
              <a:buSzTx/>
              <a:buFontTx/>
              <a:buNone/>
              <a:defRPr sz="1800"/>
            </a:pPr>
            <a:r>
              <a:rPr sz="1600">
                <a:latin typeface="Helvetica Light"/>
                <a:ea typeface="Helvetica Light"/>
                <a:cs typeface="Helvetica Light"/>
                <a:sym typeface="Helvetica Light"/>
              </a:rPr>
              <a:t>In general, follow these basic steps to use an MDL component in your HTML page:</a:t>
            </a:r>
            <a:endParaRPr sz="16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5722" indent="-345722" defTabSz="584200">
              <a:spcBef>
                <a:spcPts val="3200"/>
              </a:spcBef>
              <a:buSzPct val="75000"/>
              <a:buFontTx/>
              <a:defRPr sz="1800"/>
            </a:pPr>
            <a:r>
              <a:rPr sz="1600">
                <a:latin typeface="Helvetica Light"/>
                <a:ea typeface="Helvetica Light"/>
                <a:cs typeface="Helvetica Light"/>
                <a:sym typeface="Helvetica Light"/>
              </a:rPr>
              <a:t>Start with a standard HTML element, such as &lt;button&gt;, &lt;div&gt;, or &lt;ul&gt;</a:t>
            </a:r>
            <a:endParaRPr sz="16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5722" indent="-345722" defTabSz="584200">
              <a:spcBef>
                <a:spcPts val="3200"/>
              </a:spcBef>
              <a:buSzPct val="75000"/>
              <a:buFontTx/>
              <a:defRPr sz="1800"/>
            </a:pPr>
            <a:r>
              <a:rPr sz="1600">
                <a:latin typeface="Helvetica Light"/>
                <a:ea typeface="Helvetica Light"/>
                <a:cs typeface="Helvetica Light"/>
                <a:sym typeface="Helvetica Light"/>
              </a:rPr>
              <a:t>Add one or more MDL-specific CSS classes to the element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