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21"/>
  </p:notesMasterIdLst>
  <p:sldIdLst>
    <p:sldId id="256" r:id="rId6"/>
    <p:sldId id="296" r:id="rId7"/>
    <p:sldId id="297" r:id="rId8"/>
    <p:sldId id="298" r:id="rId9"/>
    <p:sldId id="299" r:id="rId10"/>
    <p:sldId id="308" r:id="rId11"/>
    <p:sldId id="30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54"/>
    <a:srgbClr val="EB8005"/>
    <a:srgbClr val="EF7000"/>
    <a:srgbClr val="002942"/>
    <a:srgbClr val="333332"/>
    <a:srgbClr val="40697F"/>
    <a:srgbClr val="BFCDD4"/>
    <a:srgbClr val="01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34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2134-E741-4088-828E-62E3C110F254}" type="datetimeFigureOut">
              <a:rPr lang="ru-RU" smtClean="0"/>
              <a:pPr/>
              <a:t>14.07.2015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D141B-B8E6-4345-8CFB-388D933033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Внимательный слушатель может обнаружить небольшую приписку на слайде, гласящую что все наше дальнейшее общение будет проходить в формате беседы.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D141B-B8E6-4345-8CFB-388D933033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26" y="381003"/>
            <a:ext cx="2257456" cy="3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09599" y="2133602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Шестиугольник 10"/>
          <p:cNvSpPr/>
          <p:nvPr userDrawn="1"/>
        </p:nvSpPr>
        <p:spPr>
          <a:xfrm>
            <a:off x="6130670" y="5731565"/>
            <a:ext cx="979111" cy="914400"/>
          </a:xfrm>
          <a:prstGeom prst="hexagon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естиугольник 12"/>
          <p:cNvSpPr/>
          <p:nvPr userDrawn="1"/>
        </p:nvSpPr>
        <p:spPr>
          <a:xfrm>
            <a:off x="6955102" y="5241234"/>
            <a:ext cx="979111" cy="914400"/>
          </a:xfrm>
          <a:prstGeom prst="hexagon">
            <a:avLst/>
          </a:prstGeom>
          <a:solidFill>
            <a:srgbClr val="EB8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стиугольник 13"/>
          <p:cNvSpPr/>
          <p:nvPr userDrawn="1"/>
        </p:nvSpPr>
        <p:spPr>
          <a:xfrm>
            <a:off x="7770360" y="4750904"/>
            <a:ext cx="979111" cy="914400"/>
          </a:xfrm>
          <a:prstGeom prst="hexagon">
            <a:avLst/>
          </a:prstGeom>
          <a:solidFill>
            <a:srgbClr val="406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Шестиугольник 14"/>
          <p:cNvSpPr/>
          <p:nvPr userDrawn="1"/>
        </p:nvSpPr>
        <p:spPr>
          <a:xfrm>
            <a:off x="7779535" y="5731565"/>
            <a:ext cx="979111" cy="914400"/>
          </a:xfrm>
          <a:prstGeom prst="hexagon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2" descr="D:\работа new\FINANCIAL\cove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-1"/>
            <a:ext cx="6611815" cy="506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3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67" y="162717"/>
            <a:ext cx="1217161" cy="1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761260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3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5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 userDrawn="1"/>
        </p:nvGrpSpPr>
        <p:grpSpPr>
          <a:xfrm rot="16200000">
            <a:off x="8215672" y="934180"/>
            <a:ext cx="893135" cy="548776"/>
            <a:chOff x="6641559" y="4750904"/>
            <a:chExt cx="2846974" cy="1895061"/>
          </a:xfrm>
        </p:grpSpPr>
        <p:sp>
          <p:nvSpPr>
            <p:cNvPr id="18" name="Шестиугольник 17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Шестиугольник 18"/>
            <p:cNvSpPr/>
            <p:nvPr userDrawn="1"/>
          </p:nvSpPr>
          <p:spPr>
            <a:xfrm>
              <a:off x="7534696" y="5241231"/>
              <a:ext cx="1060702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Шестиугольник 19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Шестиугольник 20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598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eb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75013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3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 userDrawn="1"/>
        </p:nvGrpSpPr>
        <p:grpSpPr>
          <a:xfrm>
            <a:off x="8154371" y="6096001"/>
            <a:ext cx="824432" cy="594507"/>
            <a:chOff x="6641559" y="4750904"/>
            <a:chExt cx="2846974" cy="1895061"/>
          </a:xfrm>
        </p:grpSpPr>
        <p:sp>
          <p:nvSpPr>
            <p:cNvPr id="15" name="Шестиугольник 14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 userDrawn="1"/>
          </p:nvSpPr>
          <p:spPr>
            <a:xfrm>
              <a:off x="7534694" y="5241234"/>
              <a:ext cx="1060704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Шестиугольник 18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795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75013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2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 userDrawn="1"/>
        </p:nvGrpSpPr>
        <p:grpSpPr>
          <a:xfrm rot="10800000">
            <a:off x="211016" y="6096001"/>
            <a:ext cx="824432" cy="594507"/>
            <a:chOff x="6641559" y="4750904"/>
            <a:chExt cx="2846974" cy="1895061"/>
          </a:xfrm>
        </p:grpSpPr>
        <p:sp>
          <p:nvSpPr>
            <p:cNvPr id="14" name="Шестиугольник 13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 userDrawn="1"/>
          </p:nvSpPr>
          <p:spPr>
            <a:xfrm>
              <a:off x="7534695" y="5241233"/>
              <a:ext cx="1060702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0163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c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655273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2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0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34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454D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Polymer </a:t>
            </a:r>
            <a:r>
              <a:rPr lang="en-US" sz="3200" dirty="0"/>
              <a:t>or </a:t>
            </a:r>
            <a:r>
              <a:rPr lang="en-US" sz="3200" dirty="0" smtClean="0"/>
              <a:t>not Polymer</a:t>
            </a:r>
            <a:br>
              <a:rPr lang="en-US" sz="3200" dirty="0" smtClean="0"/>
            </a:br>
            <a:r>
              <a:rPr lang="en-US" sz="2400" dirty="0" smtClean="0"/>
              <a:t>that is the question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2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1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6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3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http://www.webmancer.org/uploads/posts/2013-01/1357308619_typical_progger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370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Pain</a:t>
            </a: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Solution</a:t>
            </a: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Polymer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Polymer starter kit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Alternatives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Live example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Questions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Conclusion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Contacts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Homework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5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Multi-devices</a:t>
            </a:r>
          </a:p>
          <a:p>
            <a:pPr>
              <a:buFontTx/>
              <a:buChar char="-"/>
            </a:pPr>
            <a:r>
              <a:rPr lang="en-US" dirty="0" smtClean="0"/>
              <a:t>Responsive, adaptive</a:t>
            </a:r>
          </a:p>
          <a:p>
            <a:pPr>
              <a:buFontTx/>
              <a:buChar char="-"/>
            </a:pPr>
            <a:r>
              <a:rPr lang="en-US" dirty="0" smtClean="0"/>
              <a:t>Plenty of </a:t>
            </a:r>
            <a:r>
              <a:rPr lang="ru-RU" dirty="0" smtClean="0"/>
              <a:t>реализаций одного и того же, сова в шоке, путаться в реализациях, запомниать</a:t>
            </a:r>
          </a:p>
          <a:p>
            <a:pPr>
              <a:buFontTx/>
              <a:buChar char="-"/>
            </a:pPr>
            <a:r>
              <a:rPr lang="ru-RU" dirty="0" smtClean="0"/>
              <a:t>Привыкаешь к фреймворку, к реализации и надо переучиваться</a:t>
            </a:r>
          </a:p>
          <a:p>
            <a:pPr>
              <a:buFontTx/>
              <a:buChar char="-"/>
            </a:pPr>
            <a:r>
              <a:rPr lang="en-US" dirty="0" smtClean="0"/>
              <a:t>Select </a:t>
            </a:r>
            <a:r>
              <a:rPr lang="ru-RU" dirty="0" smtClean="0"/>
              <a:t>тэг – простой пример вебкомпонента</a:t>
            </a:r>
          </a:p>
          <a:p>
            <a:pPr lvl="0"/>
            <a:r>
              <a:rPr lang="en-US" dirty="0"/>
              <a:t>Google map or </a:t>
            </a:r>
            <a:r>
              <a:rPr lang="en-US" dirty="0" err="1"/>
              <a:t>yandex</a:t>
            </a:r>
            <a:r>
              <a:rPr lang="en-US" dirty="0"/>
              <a:t> map on the site -&gt; &lt;google-map&gt;&lt;/google-map&gt;</a:t>
            </a:r>
          </a:p>
          <a:p>
            <a:pPr lvl="0"/>
            <a:r>
              <a:rPr lang="en-US" dirty="0"/>
              <a:t>X-</a:t>
            </a:r>
            <a:r>
              <a:rPr lang="en-US" dirty="0" err="1"/>
              <a:t>insta</a:t>
            </a:r>
            <a:r>
              <a:rPr lang="en-US" dirty="0"/>
              <a:t>-graph -&gt; </a:t>
            </a:r>
            <a:r>
              <a:rPr lang="en-US" dirty="0" err="1"/>
              <a:t>attr</a:t>
            </a:r>
            <a:r>
              <a:rPr lang="en-US" dirty="0"/>
              <a:t>=</a:t>
            </a:r>
            <a:r>
              <a:rPr lang="en-US" dirty="0" err="1"/>
              <a:t>dataart</a:t>
            </a:r>
            <a:r>
              <a:rPr lang="en-US" dirty="0"/>
              <a:t> -&gt; </a:t>
            </a:r>
            <a:endParaRPr lang="ru-RU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8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Custom elements (ever-green, auto-update)</a:t>
            </a:r>
          </a:p>
          <a:p>
            <a:pPr>
              <a:buFontTx/>
              <a:buChar char="-"/>
            </a:pPr>
            <a:r>
              <a:rPr lang="en-US" dirty="0" smtClean="0"/>
              <a:t>Templates (native)</a:t>
            </a:r>
          </a:p>
          <a:p>
            <a:pPr>
              <a:buFontTx/>
              <a:buChar char="-"/>
            </a:pPr>
            <a:r>
              <a:rPr lang="en-US" dirty="0" smtClean="0"/>
              <a:t>Shadow DOM, </a:t>
            </a:r>
            <a:r>
              <a:rPr lang="en-US" dirty="0" err="1" smtClean="0"/>
              <a:t>dom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 scoping (like an iframe), example audio/video html5 tag</a:t>
            </a:r>
          </a:p>
          <a:p>
            <a:pPr>
              <a:buFontTx/>
              <a:buChar char="-"/>
            </a:pPr>
            <a:r>
              <a:rPr lang="en-US" dirty="0" smtClean="0"/>
              <a:t>Html imports &lt;link </a:t>
            </a:r>
            <a:r>
              <a:rPr lang="en-US" dirty="0" err="1" smtClean="0"/>
              <a:t>rel</a:t>
            </a:r>
            <a:r>
              <a:rPr lang="en-US" dirty="0" smtClean="0"/>
              <a:t>=“import” </a:t>
            </a:r>
            <a:r>
              <a:rPr lang="en-US" dirty="0" err="1" smtClean="0"/>
              <a:t>href</a:t>
            </a:r>
            <a:r>
              <a:rPr lang="en-US" dirty="0" smtClean="0"/>
              <a:t>=“”/&gt; (`vulcanize` to make less http requests)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8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 support by browser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POLYMER!!!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29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Support old browsers</a:t>
            </a:r>
          </a:p>
          <a:p>
            <a:pPr>
              <a:buFontTx/>
              <a:buChar char="-"/>
            </a:pPr>
            <a:r>
              <a:rPr lang="en-US" dirty="0" smtClean="0"/>
              <a:t>Adds sugar</a:t>
            </a:r>
          </a:p>
          <a:p>
            <a:pPr>
              <a:buFontTx/>
              <a:buChar char="-"/>
            </a:pPr>
            <a:r>
              <a:rPr lang="en-US" dirty="0" smtClean="0"/>
              <a:t>`we have an element for that`</a:t>
            </a:r>
          </a:p>
          <a:p>
            <a:pPr>
              <a:buFontTx/>
              <a:buChar char="-"/>
            </a:pPr>
            <a:r>
              <a:rPr lang="en-US" dirty="0" smtClean="0"/>
              <a:t>A graph 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Integration with angular/backbone and others</a:t>
            </a:r>
          </a:p>
          <a:p>
            <a:r>
              <a:rPr lang="en-US" dirty="0" smtClean="0"/>
              <a:t>Performance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15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Core elements </a:t>
            </a:r>
          </a:p>
          <a:p>
            <a:pPr>
              <a:buFontTx/>
              <a:buChar char="-"/>
            </a:pPr>
            <a:r>
              <a:rPr lang="en-US" dirty="0" smtClean="0"/>
              <a:t>Paper elements</a:t>
            </a:r>
          </a:p>
          <a:p>
            <a:pPr>
              <a:buFontTx/>
              <a:buChar char="-"/>
            </a:pPr>
            <a:r>
              <a:rPr lang="en-US" dirty="0" smtClean="0"/>
              <a:t>All customizable</a:t>
            </a:r>
            <a:endParaRPr lang="en-US" dirty="0"/>
          </a:p>
          <a:p>
            <a:pPr>
              <a:buFontTx/>
              <a:buChar char="-"/>
            </a:pPr>
            <a:r>
              <a:rPr lang="ru-RU" dirty="0" smtClean="0"/>
              <a:t>Архив элементов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861902"/>
      </p:ext>
    </p:extLst>
  </p:cSld>
  <p:clrMapOvr>
    <a:masterClrMapping/>
  </p:clrMapOvr>
</p:sld>
</file>

<file path=ppt/theme/theme1.xml><?xml version="1.0" encoding="utf-8"?>
<a:theme xmlns:a="http://schemas.openxmlformats.org/drawingml/2006/main" name="Kaazing">
  <a:themeElements>
    <a:clrScheme name="Custom 8">
      <a:dk1>
        <a:srgbClr val="262626"/>
      </a:dk1>
      <a:lt1>
        <a:sysClr val="window" lastClr="FFFFFF"/>
      </a:lt1>
      <a:dk2>
        <a:srgbClr val="00294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_x0020_Keywords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23dd44f6-29ee-4bb8-bde4-66b585eaec45</TermId>
        </TermInfo>
      </Terms>
    </DocumentType_x0020_KeywordsTaxHTField0>
    <b37ee5de16924ac7b0cb5e31911181fc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Without NDA</TermName>
          <TermId xmlns="http://schemas.microsoft.com/office/infopath/2007/PartnerControls">b89f01fe-bd20-4f35-b37a-5165c55fd4b8</TermId>
        </TermInfo>
      </Terms>
    </b37ee5de16924ac7b0cb5e31911181fc>
    <Technology_x0020_KeywordsTaxHTField0 xmlns="8362049e-ea20-4f7b-ab37-9cd1897dc37d">
      <Terms xmlns="http://schemas.microsoft.com/office/infopath/2007/PartnerControls"/>
    </Technology_x0020_KeywordsTaxHTField0>
    <Actuality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Actual</TermName>
          <TermId xmlns="http://schemas.microsoft.com/office/infopath/2007/PartnerControls">5fb0f790-f2f4-4c62-91ec-6df0ce777128</TermId>
        </TermInfo>
      </Terms>
    </ActualityTaxHTField0>
    <TaxCatchAll xmlns="54429978-c88c-4a35-830f-7503bdbc69d2">
      <Value>166</Value>
      <Value>255</Value>
      <Value>240</Value>
      <Value>239</Value>
    </TaxCatchAll>
    <PublishingExpirationDate xmlns="http://schemas.microsoft.com/sharepoint/v3" xsi:nil="true"/>
    <PublishingStartDate xmlns="http://schemas.microsoft.com/sharepoint/v3" xsi:nil="true"/>
    <Client xmlns="8362049e-ea20-4f7b-ab37-9cd1897dc37d">DataArt</Client>
    <Industry_x0020_Keywords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a22d5110-bf26-48d4-b815-650dac917be4</TermId>
        </TermInfo>
      </Terms>
    </Industry_x0020_KeywordsTaxHTField0>
    <_dlc_DocId xmlns="54429978-c88c-4a35-830f-7503bdbc69d2">DATAART-5-8586</_dlc_DocId>
    <_dlc_DocIdUrl xmlns="54429978-c88c-4a35-830f-7503bdbc69d2">
      <Url>https://materials.dataart.com/_layouts/15/DocIdRedir.aspx?ID=DATAART-5-8586</Url>
      <Description>DATAART-5-8586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794A7B9AF780419FE08536B1AB702C" ma:contentTypeVersion="32" ma:contentTypeDescription="Create a new document." ma:contentTypeScope="" ma:versionID="f736756feb503f46d22cdf9b5b724e22">
  <xsd:schema xmlns:xsd="http://www.w3.org/2001/XMLSchema" xmlns:xs="http://www.w3.org/2001/XMLSchema" xmlns:p="http://schemas.microsoft.com/office/2006/metadata/properties" xmlns:ns1="http://schemas.microsoft.com/sharepoint/v3" xmlns:ns2="8362049e-ea20-4f7b-ab37-9cd1897dc37d" xmlns:ns3="54429978-c88c-4a35-830f-7503bdbc69d2" targetNamespace="http://schemas.microsoft.com/office/2006/metadata/properties" ma:root="true" ma:fieldsID="45f7dba6cc1e2b9c4ffab48959dccd88" ns1:_="" ns2:_="" ns3:_="">
    <xsd:import namespace="http://schemas.microsoft.com/sharepoint/v3"/>
    <xsd:import namespace="8362049e-ea20-4f7b-ab37-9cd1897dc37d"/>
    <xsd:import namespace="54429978-c88c-4a35-830f-7503bdbc69d2"/>
    <xsd:element name="properties">
      <xsd:complexType>
        <xsd:sequence>
          <xsd:element name="documentManagement">
            <xsd:complexType>
              <xsd:all>
                <xsd:element ref="ns2:Client" minOccurs="0"/>
                <xsd:element ref="ns3:TaxCatchAll" minOccurs="0"/>
                <xsd:element ref="ns2:Technology_x0020_KeywordsTaxHTField0" minOccurs="0"/>
                <xsd:element ref="ns2:Industry_x0020_KeywordsTaxHTField0" minOccurs="0"/>
                <xsd:element ref="ns2:DocumentType_x0020_KeywordsTaxHTField0" minOccurs="0"/>
                <xsd:element ref="ns3:_dlc_DocId" minOccurs="0"/>
                <xsd:element ref="ns3:_dlc_DocIdUrl" minOccurs="0"/>
                <xsd:element ref="ns3:_dlc_DocIdPersistId" minOccurs="0"/>
                <xsd:element ref="ns2:ActualityTaxHTField0" minOccurs="0"/>
                <xsd:element ref="ns1:PublishingStartDate" minOccurs="0"/>
                <xsd:element ref="ns1:PublishingExpirationDate" minOccurs="0"/>
                <xsd:element ref="ns2:b37ee5de16924ac7b0cb5e31911181f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2049e-ea20-4f7b-ab37-9cd1897dc37d" elementFormDefault="qualified">
    <xsd:import namespace="http://schemas.microsoft.com/office/2006/documentManagement/types"/>
    <xsd:import namespace="http://schemas.microsoft.com/office/infopath/2007/PartnerControls"/>
    <xsd:element name="Client" ma:index="8" nillable="true" ma:displayName="Client" ma:description="Client name" ma:internalName="Client">
      <xsd:simpleType>
        <xsd:restriction base="dms:Text">
          <xsd:maxLength value="100"/>
        </xsd:restriction>
      </xsd:simpleType>
    </xsd:element>
    <xsd:element name="Technology_x0020_KeywordsTaxHTField0" ma:index="12" nillable="true" ma:taxonomy="true" ma:internalName="Technology_x0020_KeywordsTaxHTField0" ma:taxonomyFieldName="Technology_x0020_Keywords" ma:displayName="Technology" ma:readOnly="false" ma:default="" ma:fieldId="{6b4c1d6d-f509-41f5-90b5-08e042d8be66}" ma:taxonomyMulti="true" ma:sspId="ce6ef1d3-f64f-45ae-a172-333ebcbcaffe" ma:termSetId="7580cfbb-21f5-4713-b15e-64e37ae655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_x0020_KeywordsTaxHTField0" ma:index="14" nillable="true" ma:taxonomy="true" ma:internalName="Industry_x0020_KeywordsTaxHTField0" ma:taxonomyFieldName="Industry_x0020_Keywords" ma:displayName="Industry" ma:readOnly="false" ma:default="" ma:fieldId="{0c0e314f-1dd9-42fa-9f75-06b160fd456f}" ma:taxonomyMulti="true" ma:sspId="ce6ef1d3-f64f-45ae-a172-333ebcbcaffe" ma:termSetId="d71a58cf-bd20-49c5-9812-5454a665b45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Type_x0020_KeywordsTaxHTField0" ma:index="16" nillable="true" ma:taxonomy="true" ma:internalName="DocumentType_x0020_KeywordsTaxHTField0" ma:taxonomyFieldName="DocumentType_x0020_Keywords" ma:displayName="Document Type" ma:readOnly="false" ma:default="" ma:fieldId="{31eb14d0-5944-4419-8c19-c97b9f220b52}" ma:taxonomyMulti="true" ma:sspId="ce6ef1d3-f64f-45ae-a172-333ebcbcaffe" ma:termSetId="163de79f-735d-4a6b-a2da-55ac3c4bf3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tualityTaxHTField0" ma:index="21" nillable="true" ma:taxonomy="true" ma:internalName="ActualityTaxHTField0" ma:taxonomyFieldName="Actuality" ma:displayName="Actuality" ma:indexed="true" ma:readOnly="false" ma:default="166;#Actual|5fb0f790-f2f4-4c62-91ec-6df0ce777128" ma:fieldId="{eebd9cb0-65ac-4de9-bc6e-c6d36f510348}" ma:sspId="ce6ef1d3-f64f-45ae-a172-333ebcbcaffe" ma:termSetId="c492a057-4885-460f-9a24-00a01d0895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7ee5de16924ac7b0cb5e31911181fc" ma:index="25" ma:taxonomy="true" ma:internalName="b37ee5de16924ac7b0cb5e31911181fc" ma:taxonomyFieldName="Legal_x0020_status" ma:displayName="Legal status" ma:indexed="true" ma:readOnly="false" ma:default="250;#N/A|94b37b1b-694e-4f2c-a1e3-cfb337e0d6a3" ma:fieldId="{b37ee5de-1692-4ac7-b0cb-5e31911181fc}" ma:sspId="ce6ef1d3-f64f-45ae-a172-333ebcbcaffe" ma:termSetId="f421f854-0da7-4e04-9b22-ef7efdcdbfe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29978-c88c-4a35-830f-7503bdbc69d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6b076a-f544-405e-b973-030fe822a884}" ma:internalName="TaxCatchAll" ma:showField="CatchAllData" ma:web="54429978-c88c-4a35-830f-7503bdbc69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746794-88BF-4464-B7E1-5DB94BDFB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980003-51C1-4D8C-AEC4-0774F57E4C3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C219E97-CCF5-4E65-96F1-AE28D395DB0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54429978-c88c-4a35-830f-7503bdbc69d2"/>
    <ds:schemaRef ds:uri="8362049e-ea20-4f7b-ab37-9cd1897dc37d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27DC1969-330A-46A2-BE5F-8D1E0492B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62049e-ea20-4f7b-ab37-9cd1897dc37d"/>
    <ds:schemaRef ds:uri="54429978-c88c-4a35-830f-7503bdbc6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On-screen Show (4:3)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Open Sans</vt:lpstr>
      <vt:lpstr>Segoe UI</vt:lpstr>
      <vt:lpstr>Kaazing</vt:lpstr>
      <vt:lpstr>Polymer or not Polymer that is the question</vt:lpstr>
      <vt:lpstr>Who am I</vt:lpstr>
      <vt:lpstr>Plan</vt:lpstr>
      <vt:lpstr>Pain</vt:lpstr>
      <vt:lpstr>Solution</vt:lpstr>
      <vt:lpstr>Web components</vt:lpstr>
      <vt:lpstr>Web components support by browser</vt:lpstr>
      <vt:lpstr>Polymer</vt:lpstr>
      <vt:lpstr>Elements</vt:lpstr>
      <vt:lpstr>Alternatives</vt:lpstr>
      <vt:lpstr>Example</vt:lpstr>
      <vt:lpstr>Questions</vt:lpstr>
      <vt:lpstr>Conclusion</vt:lpstr>
      <vt:lpstr>Contacts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DataArt Consulting Technology and Solutions Design</dc:title>
  <dc:creator/>
  <cp:keywords>corporate presentation; general presentation; about DataArt</cp:keywords>
  <cp:lastModifiedBy/>
  <cp:revision>1</cp:revision>
  <dcterms:created xsi:type="dcterms:W3CDTF">2015-06-22T13:25:57Z</dcterms:created>
  <dcterms:modified xsi:type="dcterms:W3CDTF">2015-07-14T12:45:05Z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0x01010036794A7B9AF780419FE08536B1AB702C</vt:lpwstr>
  </property>
  <property fmtid="{D5CDD505-2E9C-101B-9397-08002B2CF9AE}" pid="3" name="Actuality">
    <vt:lpwstr>166;#Actual|5fb0f790-f2f4-4c62-91ec-6df0ce777128</vt:lpwstr>
  </property>
  <property fmtid="{D5CDD505-2E9C-101B-9397-08002B2CF9AE}" pid="4" name="Legal_x0020_status">
    <vt:lpwstr>255;#Without NDA|b89f01fe-bd20-4f35-b37a-5165c55fd4b8</vt:lpwstr>
  </property>
  <property fmtid="{D5CDD505-2E9C-101B-9397-08002B2CF9AE}" pid="5" name="Legal status">
    <vt:lpwstr>255</vt:lpwstr>
  </property>
  <property fmtid="{D5CDD505-2E9C-101B-9397-08002B2CF9AE}" pid="6" name="_dlc_DocIdItemGuid">
    <vt:lpwstr>349e4c49-f104-4fd7-939e-d387f5bb942c</vt:lpwstr>
  </property>
  <property fmtid="{D5CDD505-2E9C-101B-9397-08002B2CF9AE}" pid="7" name="Technology Keywords">
    <vt:lpwstr/>
  </property>
  <property fmtid="{D5CDD505-2E9C-101B-9397-08002B2CF9AE}" pid="8" name="Industry Keywords">
    <vt:lpwstr>239;#General|a22d5110-bf26-48d4-b815-650dac917be4</vt:lpwstr>
  </property>
  <property fmtid="{D5CDD505-2E9C-101B-9397-08002B2CF9AE}" pid="9" name="DocumentType Keywords">
    <vt:lpwstr>240;#Presentation|23dd44f6-29ee-4bb8-bde4-66b585eaec45</vt:lpwstr>
  </property>
</Properties>
</file>