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57" r:id="rId3"/>
    <p:sldId id="259" r:id="rId4"/>
    <p:sldId id="258" r:id="rId5"/>
    <p:sldId id="267" r:id="rId6"/>
    <p:sldId id="260" r:id="rId7"/>
    <p:sldId id="261" r:id="rId8"/>
    <p:sldId id="265" r:id="rId9"/>
    <p:sldId id="266" r:id="rId10"/>
    <p:sldId id="264" r:id="rId11"/>
    <p:sldId id="263" r:id="rId12"/>
    <p:sldId id="262"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ri Okeme" userId="581637e788498fe0" providerId="LiveId" clId="{3FC7BD8D-9545-467C-A23A-C6F32A51E1FD}"/>
    <pc:docChg chg="custSel addSld delSld modSld">
      <pc:chgData name="Marieri Okeme" userId="581637e788498fe0" providerId="LiveId" clId="{3FC7BD8D-9545-467C-A23A-C6F32A51E1FD}" dt="2024-02-21T00:52:25.333" v="74" actId="1076"/>
      <pc:docMkLst>
        <pc:docMk/>
      </pc:docMkLst>
      <pc:sldChg chg="modSp mod">
        <pc:chgData name="Marieri Okeme" userId="581637e788498fe0" providerId="LiveId" clId="{3FC7BD8D-9545-467C-A23A-C6F32A51E1FD}" dt="2024-02-21T00:52:25.333" v="74" actId="1076"/>
        <pc:sldMkLst>
          <pc:docMk/>
          <pc:sldMk cId="2679086845" sldId="256"/>
        </pc:sldMkLst>
        <pc:spChg chg="mod">
          <ac:chgData name="Marieri Okeme" userId="581637e788498fe0" providerId="LiveId" clId="{3FC7BD8D-9545-467C-A23A-C6F32A51E1FD}" dt="2024-02-21T00:52:25.333" v="74" actId="1076"/>
          <ac:spMkLst>
            <pc:docMk/>
            <pc:sldMk cId="2679086845" sldId="256"/>
            <ac:spMk id="2" creationId="{D1CA0812-A138-4955-A4D4-3675EBF0E7AF}"/>
          </ac:spMkLst>
        </pc:spChg>
        <pc:spChg chg="mod">
          <ac:chgData name="Marieri Okeme" userId="581637e788498fe0" providerId="LiveId" clId="{3FC7BD8D-9545-467C-A23A-C6F32A51E1FD}" dt="2024-02-21T00:48:47.170" v="62" actId="2710"/>
          <ac:spMkLst>
            <pc:docMk/>
            <pc:sldMk cId="2679086845" sldId="256"/>
            <ac:spMk id="3" creationId="{BED0FF6F-FE3F-4885-8B5E-46DC6122A8D7}"/>
          </ac:spMkLst>
        </pc:spChg>
      </pc:sldChg>
      <pc:sldChg chg="modSp mod">
        <pc:chgData name="Marieri Okeme" userId="581637e788498fe0" providerId="LiveId" clId="{3FC7BD8D-9545-467C-A23A-C6F32A51E1FD}" dt="2024-02-21T00:51:47.869" v="73" actId="1076"/>
        <pc:sldMkLst>
          <pc:docMk/>
          <pc:sldMk cId="3391700659" sldId="259"/>
        </pc:sldMkLst>
        <pc:spChg chg="mod">
          <ac:chgData name="Marieri Okeme" userId="581637e788498fe0" providerId="LiveId" clId="{3FC7BD8D-9545-467C-A23A-C6F32A51E1FD}" dt="2024-02-21T00:51:33.923" v="71" actId="1076"/>
          <ac:spMkLst>
            <pc:docMk/>
            <pc:sldMk cId="3391700659" sldId="259"/>
            <ac:spMk id="2" creationId="{97D1D67A-710F-4452-AC25-E527C4763A83}"/>
          </ac:spMkLst>
        </pc:spChg>
        <pc:picChg chg="mod">
          <ac:chgData name="Marieri Okeme" userId="581637e788498fe0" providerId="LiveId" clId="{3FC7BD8D-9545-467C-A23A-C6F32A51E1FD}" dt="2024-02-21T00:51:47.869" v="73" actId="1076"/>
          <ac:picMkLst>
            <pc:docMk/>
            <pc:sldMk cId="3391700659" sldId="259"/>
            <ac:picMk id="5" creationId="{3EDBA32E-DD1E-4A09-AB64-3C8D8DE1F847}"/>
          </ac:picMkLst>
        </pc:picChg>
      </pc:sldChg>
      <pc:sldChg chg="modSp mod">
        <pc:chgData name="Marieri Okeme" userId="581637e788498fe0" providerId="LiveId" clId="{3FC7BD8D-9545-467C-A23A-C6F32A51E1FD}" dt="2024-02-21T00:51:04.266" v="68" actId="1076"/>
        <pc:sldMkLst>
          <pc:docMk/>
          <pc:sldMk cId="259924018" sldId="262"/>
        </pc:sldMkLst>
        <pc:picChg chg="mod">
          <ac:chgData name="Marieri Okeme" userId="581637e788498fe0" providerId="LiveId" clId="{3FC7BD8D-9545-467C-A23A-C6F32A51E1FD}" dt="2024-02-21T00:51:04.266" v="68" actId="1076"/>
          <ac:picMkLst>
            <pc:docMk/>
            <pc:sldMk cId="259924018" sldId="262"/>
            <ac:picMk id="5" creationId="{FA5B301B-6B21-466E-9FD0-8142209A87EA}"/>
          </ac:picMkLst>
        </pc:picChg>
      </pc:sldChg>
      <pc:sldChg chg="modSp mod">
        <pc:chgData name="Marieri Okeme" userId="581637e788498fe0" providerId="LiveId" clId="{3FC7BD8D-9545-467C-A23A-C6F32A51E1FD}" dt="2024-02-21T00:50:49.452" v="64" actId="1076"/>
        <pc:sldMkLst>
          <pc:docMk/>
          <pc:sldMk cId="1531185843" sldId="263"/>
        </pc:sldMkLst>
        <pc:picChg chg="mod">
          <ac:chgData name="Marieri Okeme" userId="581637e788498fe0" providerId="LiveId" clId="{3FC7BD8D-9545-467C-A23A-C6F32A51E1FD}" dt="2024-02-21T00:50:49.452" v="64" actId="1076"/>
          <ac:picMkLst>
            <pc:docMk/>
            <pc:sldMk cId="1531185843" sldId="263"/>
            <ac:picMk id="5" creationId="{3CD72862-9197-4FB6-95CF-853818A1AD19}"/>
          </ac:picMkLst>
        </pc:picChg>
      </pc:sldChg>
      <pc:sldChg chg="modSp mod">
        <pc:chgData name="Marieri Okeme" userId="581637e788498fe0" providerId="LiveId" clId="{3FC7BD8D-9545-467C-A23A-C6F32A51E1FD}" dt="2024-02-20T23:47:43.822" v="16" actId="20577"/>
        <pc:sldMkLst>
          <pc:docMk/>
          <pc:sldMk cId="24678243" sldId="268"/>
        </pc:sldMkLst>
        <pc:spChg chg="mod">
          <ac:chgData name="Marieri Okeme" userId="581637e788498fe0" providerId="LiveId" clId="{3FC7BD8D-9545-467C-A23A-C6F32A51E1FD}" dt="2024-02-20T23:47:43.822" v="16" actId="20577"/>
          <ac:spMkLst>
            <pc:docMk/>
            <pc:sldMk cId="24678243" sldId="268"/>
            <ac:spMk id="3" creationId="{87D06C44-FCEF-4C7E-80B6-CF36FD9F54A4}"/>
          </ac:spMkLst>
        </pc:spChg>
      </pc:sldChg>
      <pc:sldChg chg="modSp new mod">
        <pc:chgData name="Marieri Okeme" userId="581637e788498fe0" providerId="LiveId" clId="{3FC7BD8D-9545-467C-A23A-C6F32A51E1FD}" dt="2024-02-20T23:48:18.566" v="31" actId="113"/>
        <pc:sldMkLst>
          <pc:docMk/>
          <pc:sldMk cId="965387995" sldId="269"/>
        </pc:sldMkLst>
        <pc:spChg chg="mod">
          <ac:chgData name="Marieri Okeme" userId="581637e788498fe0" providerId="LiveId" clId="{3FC7BD8D-9545-467C-A23A-C6F32A51E1FD}" dt="2024-02-20T23:48:18.566" v="31" actId="113"/>
          <ac:spMkLst>
            <pc:docMk/>
            <pc:sldMk cId="965387995" sldId="269"/>
            <ac:spMk id="2" creationId="{4213D46F-9AA1-4BFC-A854-67AF81E0900A}"/>
          </ac:spMkLst>
        </pc:spChg>
      </pc:sldChg>
      <pc:sldChg chg="modSp new del mod">
        <pc:chgData name="Marieri Okeme" userId="581637e788498fe0" providerId="LiveId" clId="{3FC7BD8D-9545-467C-A23A-C6F32A51E1FD}" dt="2024-02-21T00:45:19.084" v="60" actId="47"/>
        <pc:sldMkLst>
          <pc:docMk/>
          <pc:sldMk cId="694636569" sldId="270"/>
        </pc:sldMkLst>
        <pc:spChg chg="mod">
          <ac:chgData name="Marieri Okeme" userId="581637e788498fe0" providerId="LiveId" clId="{3FC7BD8D-9545-467C-A23A-C6F32A51E1FD}" dt="2024-02-21T00:44:14.288" v="59" actId="14100"/>
          <ac:spMkLst>
            <pc:docMk/>
            <pc:sldMk cId="694636569" sldId="270"/>
            <ac:spMk id="2" creationId="{502AA4D1-273A-4697-A9F1-2106F79BE0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72081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399276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747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3256634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0558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1041208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1909475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19455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265238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85FC-984D-4E74-9568-C8E7E178A46A}" type="datetimeFigureOut">
              <a:rPr lang="en-CA" smtClean="0"/>
              <a:t>2024-02-20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152536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185FC-984D-4E74-9568-C8E7E178A46A}" type="datetimeFigureOut">
              <a:rPr lang="en-CA" smtClean="0"/>
              <a:t>2024-02-20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70843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185FC-984D-4E74-9568-C8E7E178A46A}" type="datetimeFigureOut">
              <a:rPr lang="en-CA" smtClean="0"/>
              <a:t>2024-02-20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215529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185FC-984D-4E74-9568-C8E7E178A46A}" type="datetimeFigureOut">
              <a:rPr lang="en-CA" smtClean="0"/>
              <a:t>2024-02-20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328381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185FC-984D-4E74-9568-C8E7E178A46A}" type="datetimeFigureOut">
              <a:rPr lang="en-CA" smtClean="0"/>
              <a:t>2024-02-20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274410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F185FC-984D-4E74-9568-C8E7E178A46A}" type="datetimeFigureOut">
              <a:rPr lang="en-CA" smtClean="0"/>
              <a:t>2024-02-20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131812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185FC-984D-4E74-9568-C8E7E178A46A}" type="datetimeFigureOut">
              <a:rPr lang="en-CA" smtClean="0"/>
              <a:t>2024-02-20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A8C7F42-9E09-410E-B727-53B4276723C7}" type="slidenum">
              <a:rPr lang="en-CA" smtClean="0"/>
              <a:t>‹#›</a:t>
            </a:fld>
            <a:endParaRPr lang="en-CA"/>
          </a:p>
        </p:txBody>
      </p:sp>
    </p:spTree>
    <p:extLst>
      <p:ext uri="{BB962C8B-B14F-4D97-AF65-F5344CB8AC3E}">
        <p14:creationId xmlns:p14="http://schemas.microsoft.com/office/powerpoint/2010/main" val="155338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F185FC-984D-4E74-9568-C8E7E178A46A}" type="datetimeFigureOut">
              <a:rPr lang="en-CA" smtClean="0"/>
              <a:t>2024-02-20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8C7F42-9E09-410E-B727-53B4276723C7}" type="slidenum">
              <a:rPr lang="en-CA" smtClean="0"/>
              <a:t>‹#›</a:t>
            </a:fld>
            <a:endParaRPr lang="en-CA"/>
          </a:p>
        </p:txBody>
      </p:sp>
    </p:spTree>
    <p:extLst>
      <p:ext uri="{BB962C8B-B14F-4D97-AF65-F5344CB8AC3E}">
        <p14:creationId xmlns:p14="http://schemas.microsoft.com/office/powerpoint/2010/main" val="4087050635"/>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0812-A138-4955-A4D4-3675EBF0E7AF}"/>
              </a:ext>
            </a:extLst>
          </p:cNvPr>
          <p:cNvSpPr>
            <a:spLocks noGrp="1"/>
          </p:cNvSpPr>
          <p:nvPr>
            <p:ph type="ctrTitle"/>
          </p:nvPr>
        </p:nvSpPr>
        <p:spPr>
          <a:xfrm>
            <a:off x="608106" y="881032"/>
            <a:ext cx="9144000" cy="1037696"/>
          </a:xfrm>
        </p:spPr>
        <p:txBody>
          <a:bodyPr/>
          <a:lstStyle/>
          <a:p>
            <a:r>
              <a:rPr lang="en-US" dirty="0"/>
              <a:t>Customer Shopping Trends</a:t>
            </a:r>
            <a:endParaRPr lang="en-CA" dirty="0"/>
          </a:p>
        </p:txBody>
      </p:sp>
      <p:sp>
        <p:nvSpPr>
          <p:cNvPr id="3" name="Subtitle 2">
            <a:extLst>
              <a:ext uri="{FF2B5EF4-FFF2-40B4-BE49-F238E27FC236}">
                <a16:creationId xmlns:a16="http://schemas.microsoft.com/office/drawing/2014/main" id="{BED0FF6F-FE3F-4885-8B5E-46DC6122A8D7}"/>
              </a:ext>
            </a:extLst>
          </p:cNvPr>
          <p:cNvSpPr>
            <a:spLocks noGrp="1"/>
          </p:cNvSpPr>
          <p:nvPr>
            <p:ph type="subTitle" idx="1"/>
          </p:nvPr>
        </p:nvSpPr>
        <p:spPr>
          <a:xfrm>
            <a:off x="829733" y="3774142"/>
            <a:ext cx="2429934" cy="2618192"/>
          </a:xfrm>
        </p:spPr>
        <p:txBody>
          <a:bodyPr>
            <a:normAutofit/>
          </a:bodyPr>
          <a:lstStyle/>
          <a:p>
            <a:pPr>
              <a:lnSpc>
                <a:spcPct val="150000"/>
              </a:lnSpc>
              <a:spcBef>
                <a:spcPts val="0"/>
              </a:spcBef>
            </a:pPr>
            <a:r>
              <a:rPr lang="en-US" b="1" u="sng" dirty="0"/>
              <a:t>Contributors:</a:t>
            </a:r>
            <a:br>
              <a:rPr lang="en-US" dirty="0"/>
            </a:br>
            <a:r>
              <a:rPr lang="en-US" sz="1800" dirty="0" err="1"/>
              <a:t>Kashish</a:t>
            </a:r>
            <a:r>
              <a:rPr lang="en-US" sz="1800" dirty="0"/>
              <a:t> Jain</a:t>
            </a:r>
            <a:br>
              <a:rPr lang="en-US" sz="1800" dirty="0"/>
            </a:br>
            <a:r>
              <a:rPr lang="en-US" sz="1800" dirty="0" err="1"/>
              <a:t>Charu</a:t>
            </a:r>
            <a:r>
              <a:rPr lang="en-US" sz="1800" dirty="0"/>
              <a:t> Arora </a:t>
            </a:r>
          </a:p>
          <a:p>
            <a:pPr>
              <a:lnSpc>
                <a:spcPct val="150000"/>
              </a:lnSpc>
              <a:spcBef>
                <a:spcPts val="0"/>
              </a:spcBef>
            </a:pPr>
            <a:r>
              <a:rPr lang="en-US" sz="1800" dirty="0" err="1"/>
              <a:t>Anoje</a:t>
            </a:r>
            <a:r>
              <a:rPr lang="en-US" sz="1800" dirty="0"/>
              <a:t> </a:t>
            </a:r>
            <a:r>
              <a:rPr lang="en-US" sz="1800" dirty="0" err="1"/>
              <a:t>Janathanan</a:t>
            </a:r>
            <a:endParaRPr lang="en-US" sz="1800" dirty="0"/>
          </a:p>
          <a:p>
            <a:pPr>
              <a:lnSpc>
                <a:spcPct val="150000"/>
              </a:lnSpc>
              <a:spcBef>
                <a:spcPts val="0"/>
              </a:spcBef>
            </a:pPr>
            <a:r>
              <a:rPr lang="en-US" sz="1800" dirty="0"/>
              <a:t>Marieri Okeme</a:t>
            </a:r>
            <a:endParaRPr lang="en-CA" sz="1800" dirty="0"/>
          </a:p>
        </p:txBody>
      </p:sp>
    </p:spTree>
    <p:extLst>
      <p:ext uri="{BB962C8B-B14F-4D97-AF65-F5344CB8AC3E}">
        <p14:creationId xmlns:p14="http://schemas.microsoft.com/office/powerpoint/2010/main" val="267908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A106-74BB-436A-8EAC-65EAE9C75E1D}"/>
              </a:ext>
            </a:extLst>
          </p:cNvPr>
          <p:cNvSpPr>
            <a:spLocks noGrp="1"/>
          </p:cNvSpPr>
          <p:nvPr>
            <p:ph type="title"/>
          </p:nvPr>
        </p:nvSpPr>
        <p:spPr>
          <a:xfrm>
            <a:off x="736600" y="237067"/>
            <a:ext cx="8596668" cy="838200"/>
          </a:xfrm>
        </p:spPr>
        <p:txBody>
          <a:bodyPr vert="horz" lIns="91440" tIns="45720" rIns="91440" bIns="45720" rtlCol="0" anchor="t">
            <a:normAutofit fontScale="90000"/>
          </a:bodyPr>
          <a:lstStyle/>
          <a:p>
            <a:pPr algn="ctr"/>
            <a:r>
              <a:rPr lang="en-US" sz="3100" dirty="0"/>
              <a:t>What is the relation/commonality between the location and the categories purchased</a:t>
            </a:r>
            <a:endParaRPr lang="en-CA" sz="3100" dirty="0"/>
          </a:p>
        </p:txBody>
      </p:sp>
      <p:pic>
        <p:nvPicPr>
          <p:cNvPr id="5" name="Content Placeholder 4">
            <a:extLst>
              <a:ext uri="{FF2B5EF4-FFF2-40B4-BE49-F238E27FC236}">
                <a16:creationId xmlns:a16="http://schemas.microsoft.com/office/drawing/2014/main" id="{03D368A7-A6E8-4B79-819B-A4441EC28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635" y="1303866"/>
            <a:ext cx="7292565" cy="5188739"/>
          </a:xfrm>
        </p:spPr>
      </p:pic>
    </p:spTree>
    <p:extLst>
      <p:ext uri="{BB962C8B-B14F-4D97-AF65-F5344CB8AC3E}">
        <p14:creationId xmlns:p14="http://schemas.microsoft.com/office/powerpoint/2010/main" val="362780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D72862-9197-4FB6-95CF-853818A1AD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7600" y="1783261"/>
            <a:ext cx="5642706" cy="4702255"/>
          </a:xfrm>
        </p:spPr>
      </p:pic>
      <p:sp>
        <p:nvSpPr>
          <p:cNvPr id="6" name="Title 1">
            <a:extLst>
              <a:ext uri="{FF2B5EF4-FFF2-40B4-BE49-F238E27FC236}">
                <a16:creationId xmlns:a16="http://schemas.microsoft.com/office/drawing/2014/main" id="{06FB0237-B4BA-4A03-B354-D0422CC9B74A}"/>
              </a:ext>
            </a:extLst>
          </p:cNvPr>
          <p:cNvSpPr>
            <a:spLocks noGrp="1"/>
          </p:cNvSpPr>
          <p:nvPr>
            <p:ph type="title"/>
          </p:nvPr>
        </p:nvSpPr>
        <p:spPr>
          <a:xfrm>
            <a:off x="677863" y="609600"/>
            <a:ext cx="8596312" cy="999067"/>
          </a:xfrm>
        </p:spPr>
        <p:txBody>
          <a:bodyPr vert="horz" lIns="91440" tIns="45720" rIns="91440" bIns="45720" rtlCol="0" anchor="t">
            <a:normAutofit fontScale="90000"/>
          </a:bodyPr>
          <a:lstStyle/>
          <a:p>
            <a:pPr algn="ctr"/>
            <a:r>
              <a:rPr lang="en-US" sz="3100" dirty="0"/>
              <a:t>What are the trending product categories for specific age groups</a:t>
            </a:r>
            <a:br>
              <a:rPr lang="en-CA" sz="3100" dirty="0"/>
            </a:br>
            <a:endParaRPr lang="en-CA" sz="3100" dirty="0"/>
          </a:p>
        </p:txBody>
      </p:sp>
    </p:spTree>
    <p:extLst>
      <p:ext uri="{BB962C8B-B14F-4D97-AF65-F5344CB8AC3E}">
        <p14:creationId xmlns:p14="http://schemas.microsoft.com/office/powerpoint/2010/main" val="153118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5C01-43A2-4537-ABF2-8E145D4D667B}"/>
              </a:ext>
            </a:extLst>
          </p:cNvPr>
          <p:cNvSpPr>
            <a:spLocks noGrp="1"/>
          </p:cNvSpPr>
          <p:nvPr>
            <p:ph type="title"/>
          </p:nvPr>
        </p:nvSpPr>
        <p:spPr>
          <a:xfrm>
            <a:off x="677334" y="609600"/>
            <a:ext cx="8596668" cy="922867"/>
          </a:xfrm>
        </p:spPr>
        <p:txBody>
          <a:bodyPr vert="horz" lIns="91440" tIns="45720" rIns="91440" bIns="45720" rtlCol="0" anchor="t">
            <a:normAutofit fontScale="90000"/>
          </a:bodyPr>
          <a:lstStyle/>
          <a:p>
            <a:pPr algn="ctr"/>
            <a:r>
              <a:rPr lang="en-US" sz="3100" dirty="0"/>
              <a:t>What are the trending product categories for specific age groups</a:t>
            </a:r>
            <a:br>
              <a:rPr lang="en-CA" sz="3100" dirty="0"/>
            </a:br>
            <a:endParaRPr lang="en-CA" sz="3100" dirty="0"/>
          </a:p>
        </p:txBody>
      </p:sp>
      <p:pic>
        <p:nvPicPr>
          <p:cNvPr id="5" name="Content Placeholder 4">
            <a:extLst>
              <a:ext uri="{FF2B5EF4-FFF2-40B4-BE49-F238E27FC236}">
                <a16:creationId xmlns:a16="http://schemas.microsoft.com/office/drawing/2014/main" id="{FA5B301B-6B21-466E-9FD0-8142209A8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787" y="1659061"/>
            <a:ext cx="7083059" cy="4901495"/>
          </a:xfrm>
        </p:spPr>
      </p:pic>
    </p:spTree>
    <p:extLst>
      <p:ext uri="{BB962C8B-B14F-4D97-AF65-F5344CB8AC3E}">
        <p14:creationId xmlns:p14="http://schemas.microsoft.com/office/powerpoint/2010/main" val="25992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2139-33EB-4FB6-99C3-899D21ACFDA8}"/>
              </a:ext>
            </a:extLst>
          </p:cNvPr>
          <p:cNvSpPr>
            <a:spLocks noGrp="1"/>
          </p:cNvSpPr>
          <p:nvPr>
            <p:ph type="title"/>
          </p:nvPr>
        </p:nvSpPr>
        <p:spPr>
          <a:xfrm>
            <a:off x="677334" y="609600"/>
            <a:ext cx="8596668" cy="745067"/>
          </a:xfrm>
        </p:spPr>
        <p:txBody>
          <a:bodyPr/>
          <a:lstStyle/>
          <a:p>
            <a:pPr algn="ctr"/>
            <a:r>
              <a:rPr lang="en-US" dirty="0"/>
              <a:t> Insights</a:t>
            </a:r>
            <a:endParaRPr lang="en-CA" dirty="0"/>
          </a:p>
        </p:txBody>
      </p:sp>
      <p:sp>
        <p:nvSpPr>
          <p:cNvPr id="3" name="Content Placeholder 2">
            <a:extLst>
              <a:ext uri="{FF2B5EF4-FFF2-40B4-BE49-F238E27FC236}">
                <a16:creationId xmlns:a16="http://schemas.microsoft.com/office/drawing/2014/main" id="{87D06C44-FCEF-4C7E-80B6-CF36FD9F54A4}"/>
              </a:ext>
            </a:extLst>
          </p:cNvPr>
          <p:cNvSpPr>
            <a:spLocks noGrp="1"/>
          </p:cNvSpPr>
          <p:nvPr>
            <p:ph idx="1"/>
          </p:nvPr>
        </p:nvSpPr>
        <p:spPr>
          <a:xfrm>
            <a:off x="1270001" y="1488613"/>
            <a:ext cx="8596668" cy="3880773"/>
          </a:xfrm>
        </p:spPr>
        <p:txBody>
          <a:bodyPr/>
          <a:lstStyle/>
          <a:p>
            <a:r>
              <a:rPr lang="en-US" dirty="0"/>
              <a:t>From the analysis we can see that males purchase more frequently across all seasons. One inference that can be made is that males are more inclined to shop on a more frequent basis for specific items, where as females go for less frequent, but larger shopping journeys.</a:t>
            </a:r>
          </a:p>
          <a:p>
            <a:r>
              <a:rPr lang="en-CA" dirty="0"/>
              <a:t>Sales are consistent all year regardless of the season </a:t>
            </a:r>
          </a:p>
          <a:p>
            <a:r>
              <a:rPr lang="en-CA" dirty="0"/>
              <a:t>Clothing has the highest number of sales in every location with California having the most in sales and Montana having the overall highest sales. This goes in line with the fact that it is the most popular category across all age groups.</a:t>
            </a:r>
          </a:p>
          <a:p>
            <a:endParaRPr lang="en-CA" dirty="0"/>
          </a:p>
          <a:p>
            <a:endParaRPr lang="en-CA" dirty="0"/>
          </a:p>
          <a:p>
            <a:endParaRPr lang="en-CA" dirty="0"/>
          </a:p>
        </p:txBody>
      </p:sp>
    </p:spTree>
    <p:extLst>
      <p:ext uri="{BB962C8B-B14F-4D97-AF65-F5344CB8AC3E}">
        <p14:creationId xmlns:p14="http://schemas.microsoft.com/office/powerpoint/2010/main" val="2467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D46F-9AA1-4BFC-A854-67AF81E0900A}"/>
              </a:ext>
            </a:extLst>
          </p:cNvPr>
          <p:cNvSpPr>
            <a:spLocks noGrp="1"/>
          </p:cNvSpPr>
          <p:nvPr>
            <p:ph type="title"/>
          </p:nvPr>
        </p:nvSpPr>
        <p:spPr>
          <a:xfrm>
            <a:off x="1269004" y="2572870"/>
            <a:ext cx="8596668" cy="1320800"/>
          </a:xfrm>
        </p:spPr>
        <p:txBody>
          <a:bodyPr>
            <a:normAutofit/>
          </a:bodyPr>
          <a:lstStyle/>
          <a:p>
            <a:pPr algn="ctr"/>
            <a:r>
              <a:rPr lang="en-US" sz="6600" b="1" dirty="0"/>
              <a:t>THANK YOU!</a:t>
            </a:r>
            <a:endParaRPr lang="en-CA" sz="6600" b="1" dirty="0"/>
          </a:p>
        </p:txBody>
      </p:sp>
    </p:spTree>
    <p:extLst>
      <p:ext uri="{BB962C8B-B14F-4D97-AF65-F5344CB8AC3E}">
        <p14:creationId xmlns:p14="http://schemas.microsoft.com/office/powerpoint/2010/main" val="96538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0BC5-A994-43B6-AA36-5FE9B5E6010B}"/>
              </a:ext>
            </a:extLst>
          </p:cNvPr>
          <p:cNvSpPr>
            <a:spLocks noGrp="1"/>
          </p:cNvSpPr>
          <p:nvPr>
            <p:ph type="title"/>
          </p:nvPr>
        </p:nvSpPr>
        <p:spPr>
          <a:xfrm>
            <a:off x="677334" y="609600"/>
            <a:ext cx="8596668" cy="787400"/>
          </a:xfrm>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5921079D-3648-4FF8-BE62-D176316FE1FF}"/>
              </a:ext>
            </a:extLst>
          </p:cNvPr>
          <p:cNvSpPr>
            <a:spLocks noGrp="1"/>
          </p:cNvSpPr>
          <p:nvPr>
            <p:ph idx="1"/>
          </p:nvPr>
        </p:nvSpPr>
        <p:spPr>
          <a:xfrm>
            <a:off x="677334" y="1728789"/>
            <a:ext cx="8596668" cy="4460344"/>
          </a:xfrm>
        </p:spPr>
        <p:txBody>
          <a:bodyPr/>
          <a:lstStyle/>
          <a:p>
            <a:pPr marL="0" indent="0">
              <a:buNone/>
            </a:pPr>
            <a:r>
              <a:rPr lang="en-US" dirty="0"/>
              <a:t>This project offers insight and patterns in relation to understanding consumer preferences based on their spending habits/purchase patterns. Furthermore, the dataset itself showcases different attributes of a customer such as age, gender, purchase history, frequency of purchases, etc. </a:t>
            </a:r>
          </a:p>
          <a:p>
            <a:pPr marL="0" indent="0">
              <a:buNone/>
            </a:pPr>
            <a:br>
              <a:rPr lang="en-US" dirty="0"/>
            </a:br>
            <a:r>
              <a:rPr lang="en-US" dirty="0"/>
              <a:t>These characteristics are used to analyze relationships to shopping trends. We seek answer the following research questions:</a:t>
            </a:r>
          </a:p>
          <a:p>
            <a:pPr>
              <a:buFontTx/>
              <a:buChar char="-"/>
            </a:pPr>
            <a:r>
              <a:rPr lang="en-US" dirty="0"/>
              <a:t>In what way(s) does shopping frequency vary by season according to gender.</a:t>
            </a:r>
          </a:p>
          <a:p>
            <a:pPr>
              <a:buFontTx/>
              <a:buChar char="-"/>
            </a:pPr>
            <a:r>
              <a:rPr lang="en-US" dirty="0"/>
              <a:t>What seasonal trends or patterns can be identified in relation to consumer spending habits. </a:t>
            </a:r>
          </a:p>
          <a:p>
            <a:pPr>
              <a:buFontTx/>
              <a:buChar char="-"/>
            </a:pPr>
            <a:r>
              <a:rPr lang="en-US" dirty="0"/>
              <a:t>What is the relation/commonality between the location and the categories purchased.</a:t>
            </a:r>
          </a:p>
          <a:p>
            <a:pPr>
              <a:buFontTx/>
              <a:buChar char="-"/>
            </a:pPr>
            <a:r>
              <a:rPr lang="en-US" dirty="0"/>
              <a:t>What are the trending product categories for specific age groups</a:t>
            </a:r>
            <a:endParaRPr lang="en-CA" dirty="0"/>
          </a:p>
        </p:txBody>
      </p:sp>
    </p:spTree>
    <p:extLst>
      <p:ext uri="{BB962C8B-B14F-4D97-AF65-F5344CB8AC3E}">
        <p14:creationId xmlns:p14="http://schemas.microsoft.com/office/powerpoint/2010/main" val="297895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D67A-710F-4452-AC25-E527C4763A83}"/>
              </a:ext>
            </a:extLst>
          </p:cNvPr>
          <p:cNvSpPr>
            <a:spLocks noGrp="1"/>
          </p:cNvSpPr>
          <p:nvPr>
            <p:ph type="title"/>
          </p:nvPr>
        </p:nvSpPr>
        <p:spPr>
          <a:xfrm>
            <a:off x="1575615" y="636494"/>
            <a:ext cx="8596668" cy="677333"/>
          </a:xfrm>
        </p:spPr>
        <p:txBody>
          <a:bodyPr/>
          <a:lstStyle/>
          <a:p>
            <a:pPr algn="ctr"/>
            <a:r>
              <a:rPr lang="en-US" dirty="0"/>
              <a:t>Data Overview</a:t>
            </a:r>
            <a:endParaRPr lang="en-CA" dirty="0"/>
          </a:p>
        </p:txBody>
      </p:sp>
      <p:pic>
        <p:nvPicPr>
          <p:cNvPr id="5" name="Content Placeholder 4">
            <a:extLst>
              <a:ext uri="{FF2B5EF4-FFF2-40B4-BE49-F238E27FC236}">
                <a16:creationId xmlns:a16="http://schemas.microsoft.com/office/drawing/2014/main" id="{3EDBA32E-DD1E-4A09-AB64-3C8D8DE1F847}"/>
              </a:ext>
            </a:extLst>
          </p:cNvPr>
          <p:cNvPicPr>
            <a:picLocks noGrp="1" noChangeAspect="1"/>
          </p:cNvPicPr>
          <p:nvPr>
            <p:ph idx="1"/>
          </p:nvPr>
        </p:nvPicPr>
        <p:blipFill>
          <a:blip r:embed="rId2"/>
          <a:stretch>
            <a:fillRect/>
          </a:stretch>
        </p:blipFill>
        <p:spPr>
          <a:xfrm>
            <a:off x="471864" y="1465853"/>
            <a:ext cx="10545759" cy="3926293"/>
          </a:xfrm>
        </p:spPr>
      </p:pic>
    </p:spTree>
    <p:extLst>
      <p:ext uri="{BB962C8B-B14F-4D97-AF65-F5344CB8AC3E}">
        <p14:creationId xmlns:p14="http://schemas.microsoft.com/office/powerpoint/2010/main" val="339170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87E2-916B-4941-896D-4F15CD45BE8D}"/>
              </a:ext>
            </a:extLst>
          </p:cNvPr>
          <p:cNvSpPr>
            <a:spLocks noGrp="1"/>
          </p:cNvSpPr>
          <p:nvPr>
            <p:ph type="title"/>
          </p:nvPr>
        </p:nvSpPr>
        <p:spPr>
          <a:xfrm>
            <a:off x="677334" y="609600"/>
            <a:ext cx="8596668" cy="1066800"/>
          </a:xfrm>
        </p:spPr>
        <p:txBody>
          <a:bodyPr>
            <a:normAutofit fontScale="90000"/>
          </a:bodyPr>
          <a:lstStyle/>
          <a:p>
            <a:pPr algn="ctr"/>
            <a:r>
              <a:rPr lang="en-US" sz="3100" dirty="0"/>
              <a:t>In what way(s) does shopping frequency vary by season according to gender.</a:t>
            </a:r>
            <a:br>
              <a:rPr lang="en-US" dirty="0"/>
            </a:br>
            <a:endParaRPr lang="en-CA" dirty="0"/>
          </a:p>
        </p:txBody>
      </p:sp>
      <p:pic>
        <p:nvPicPr>
          <p:cNvPr id="5" name="Content Placeholder 4">
            <a:extLst>
              <a:ext uri="{FF2B5EF4-FFF2-40B4-BE49-F238E27FC236}">
                <a16:creationId xmlns:a16="http://schemas.microsoft.com/office/drawing/2014/main" id="{F53F1FF4-5D2E-4DC4-A791-C53F6F462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3245" y="2085463"/>
            <a:ext cx="3557023" cy="3557023"/>
          </a:xfrm>
        </p:spPr>
      </p:pic>
    </p:spTree>
    <p:extLst>
      <p:ext uri="{BB962C8B-B14F-4D97-AF65-F5344CB8AC3E}">
        <p14:creationId xmlns:p14="http://schemas.microsoft.com/office/powerpoint/2010/main" val="386117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CDDB5F6-0F69-4C75-9D34-9E946E2E9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3404" y="2160588"/>
            <a:ext cx="5505230" cy="3881437"/>
          </a:xfrm>
        </p:spPr>
      </p:pic>
      <p:sp>
        <p:nvSpPr>
          <p:cNvPr id="4" name="Title 1">
            <a:extLst>
              <a:ext uri="{FF2B5EF4-FFF2-40B4-BE49-F238E27FC236}">
                <a16:creationId xmlns:a16="http://schemas.microsoft.com/office/drawing/2014/main" id="{855834A3-AC72-4E9E-A705-3054E7712E99}"/>
              </a:ext>
            </a:extLst>
          </p:cNvPr>
          <p:cNvSpPr>
            <a:spLocks noGrp="1"/>
          </p:cNvSpPr>
          <p:nvPr>
            <p:ph type="title"/>
          </p:nvPr>
        </p:nvSpPr>
        <p:spPr>
          <a:xfrm>
            <a:off x="677334" y="609600"/>
            <a:ext cx="8596668" cy="1066800"/>
          </a:xfrm>
        </p:spPr>
        <p:txBody>
          <a:bodyPr>
            <a:normAutofit fontScale="90000"/>
          </a:bodyPr>
          <a:lstStyle/>
          <a:p>
            <a:pPr algn="ctr"/>
            <a:r>
              <a:rPr lang="en-US" sz="3100" dirty="0"/>
              <a:t>In what way(s) does shopping frequency vary by season according to gender.</a:t>
            </a:r>
            <a:br>
              <a:rPr lang="en-US" dirty="0"/>
            </a:br>
            <a:endParaRPr lang="en-CA" dirty="0"/>
          </a:p>
        </p:txBody>
      </p:sp>
    </p:spTree>
    <p:extLst>
      <p:ext uri="{BB962C8B-B14F-4D97-AF65-F5344CB8AC3E}">
        <p14:creationId xmlns:p14="http://schemas.microsoft.com/office/powerpoint/2010/main" val="345714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E3DC-FA33-46DA-9F0E-0CD836209613}"/>
              </a:ext>
            </a:extLst>
          </p:cNvPr>
          <p:cNvSpPr>
            <a:spLocks noGrp="1"/>
          </p:cNvSpPr>
          <p:nvPr>
            <p:ph type="title"/>
          </p:nvPr>
        </p:nvSpPr>
        <p:spPr>
          <a:xfrm>
            <a:off x="677334" y="609600"/>
            <a:ext cx="8596668" cy="973667"/>
          </a:xfrm>
        </p:spPr>
        <p:txBody>
          <a:bodyPr vert="horz" lIns="91440" tIns="45720" rIns="91440" bIns="45720" rtlCol="0" anchor="t">
            <a:normAutofit fontScale="90000"/>
          </a:bodyPr>
          <a:lstStyle/>
          <a:p>
            <a:r>
              <a:rPr lang="en-US" sz="3100" dirty="0"/>
              <a:t>What seasonal trends or patterns can be identified in relation to consumer spending habits. </a:t>
            </a:r>
            <a:br>
              <a:rPr lang="en-US" sz="3100" dirty="0"/>
            </a:br>
            <a:endParaRPr lang="en-CA" sz="3100" dirty="0"/>
          </a:p>
        </p:txBody>
      </p:sp>
      <p:pic>
        <p:nvPicPr>
          <p:cNvPr id="19" name="Content Placeholder 18">
            <a:extLst>
              <a:ext uri="{FF2B5EF4-FFF2-40B4-BE49-F238E27FC236}">
                <a16:creationId xmlns:a16="http://schemas.microsoft.com/office/drawing/2014/main" id="{C6D7D9D0-960E-4F5B-8B0D-80047BE8E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862" y="2033058"/>
            <a:ext cx="4969612" cy="3881438"/>
          </a:xfrm>
        </p:spPr>
      </p:pic>
    </p:spTree>
    <p:extLst>
      <p:ext uri="{BB962C8B-B14F-4D97-AF65-F5344CB8AC3E}">
        <p14:creationId xmlns:p14="http://schemas.microsoft.com/office/powerpoint/2010/main" val="60561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48CDE0-D1E0-4A2A-B4A5-7BB8F0F19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214" y="2160588"/>
            <a:ext cx="4969610" cy="3881437"/>
          </a:xfrm>
          <a:prstGeom prst="rect">
            <a:avLst/>
          </a:prstGeom>
        </p:spPr>
      </p:pic>
      <p:sp>
        <p:nvSpPr>
          <p:cNvPr id="5" name="Title 1">
            <a:extLst>
              <a:ext uri="{FF2B5EF4-FFF2-40B4-BE49-F238E27FC236}">
                <a16:creationId xmlns:a16="http://schemas.microsoft.com/office/drawing/2014/main" id="{8626CAC4-FB6E-4B0C-8EAF-5FEF6E60C987}"/>
              </a:ext>
            </a:extLst>
          </p:cNvPr>
          <p:cNvSpPr>
            <a:spLocks noGrp="1"/>
          </p:cNvSpPr>
          <p:nvPr>
            <p:ph type="title"/>
          </p:nvPr>
        </p:nvSpPr>
        <p:spPr>
          <a:xfrm>
            <a:off x="889529" y="592667"/>
            <a:ext cx="8596312" cy="1041400"/>
          </a:xfrm>
        </p:spPr>
        <p:txBody>
          <a:bodyPr vert="horz" lIns="91440" tIns="45720" rIns="91440" bIns="45720" rtlCol="0" anchor="t">
            <a:normAutofit fontScale="90000"/>
          </a:bodyPr>
          <a:lstStyle/>
          <a:p>
            <a:pPr algn="ctr"/>
            <a:r>
              <a:rPr lang="en-US" sz="3100" dirty="0"/>
              <a:t>What seasonal trends or patterns can be identified in relation to consumer spending habits. </a:t>
            </a:r>
            <a:br>
              <a:rPr lang="en-US" sz="3100" dirty="0"/>
            </a:br>
            <a:endParaRPr lang="en-CA" sz="3100" dirty="0"/>
          </a:p>
        </p:txBody>
      </p:sp>
    </p:spTree>
    <p:extLst>
      <p:ext uri="{BB962C8B-B14F-4D97-AF65-F5344CB8AC3E}">
        <p14:creationId xmlns:p14="http://schemas.microsoft.com/office/powerpoint/2010/main" val="185336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15C1B6-7E7F-4A37-89B6-4FAAFEDC7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214" y="2160588"/>
            <a:ext cx="4969610" cy="3881437"/>
          </a:xfrm>
        </p:spPr>
      </p:pic>
      <p:sp>
        <p:nvSpPr>
          <p:cNvPr id="6" name="Title 1">
            <a:extLst>
              <a:ext uri="{FF2B5EF4-FFF2-40B4-BE49-F238E27FC236}">
                <a16:creationId xmlns:a16="http://schemas.microsoft.com/office/drawing/2014/main" id="{1F3DCF8D-82A3-43A3-A1A4-0F6D0323AEAD}"/>
              </a:ext>
            </a:extLst>
          </p:cNvPr>
          <p:cNvSpPr>
            <a:spLocks noGrp="1"/>
          </p:cNvSpPr>
          <p:nvPr>
            <p:ph type="title"/>
          </p:nvPr>
        </p:nvSpPr>
        <p:spPr>
          <a:xfrm>
            <a:off x="677863" y="609600"/>
            <a:ext cx="8596312" cy="1320800"/>
          </a:xfrm>
        </p:spPr>
        <p:txBody>
          <a:bodyPr vert="horz" lIns="91440" tIns="45720" rIns="91440" bIns="45720" rtlCol="0" anchor="t">
            <a:normAutofit fontScale="90000"/>
          </a:bodyPr>
          <a:lstStyle/>
          <a:p>
            <a:pPr algn="ctr"/>
            <a:r>
              <a:rPr lang="en-US" sz="3100" dirty="0"/>
              <a:t>What seasonal trends or patterns can be identified in relation to consumer spending habits. </a:t>
            </a:r>
            <a:br>
              <a:rPr lang="en-US" sz="3100" dirty="0"/>
            </a:br>
            <a:endParaRPr lang="en-CA" sz="3100" dirty="0"/>
          </a:p>
        </p:txBody>
      </p:sp>
    </p:spTree>
    <p:extLst>
      <p:ext uri="{BB962C8B-B14F-4D97-AF65-F5344CB8AC3E}">
        <p14:creationId xmlns:p14="http://schemas.microsoft.com/office/powerpoint/2010/main" val="139813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F83CB7-2F50-4462-A3E5-91C8E572E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009" y="1447800"/>
            <a:ext cx="8969770" cy="5173133"/>
          </a:xfrm>
        </p:spPr>
      </p:pic>
      <p:sp>
        <p:nvSpPr>
          <p:cNvPr id="6" name="Title 1">
            <a:extLst>
              <a:ext uri="{FF2B5EF4-FFF2-40B4-BE49-F238E27FC236}">
                <a16:creationId xmlns:a16="http://schemas.microsoft.com/office/drawing/2014/main" id="{840C1FC2-731F-45AA-8BC1-6C8BDE400475}"/>
              </a:ext>
            </a:extLst>
          </p:cNvPr>
          <p:cNvSpPr>
            <a:spLocks noGrp="1"/>
          </p:cNvSpPr>
          <p:nvPr>
            <p:ph type="title"/>
          </p:nvPr>
        </p:nvSpPr>
        <p:spPr>
          <a:xfrm>
            <a:off x="736600" y="237067"/>
            <a:ext cx="8596668" cy="838200"/>
          </a:xfrm>
        </p:spPr>
        <p:txBody>
          <a:bodyPr vert="horz" lIns="91440" tIns="45720" rIns="91440" bIns="45720" rtlCol="0" anchor="t">
            <a:normAutofit fontScale="90000"/>
          </a:bodyPr>
          <a:lstStyle/>
          <a:p>
            <a:pPr algn="ctr"/>
            <a:r>
              <a:rPr lang="en-US" sz="3100" dirty="0"/>
              <a:t>What is the relation/commonality between the location and the categories purchased</a:t>
            </a:r>
            <a:endParaRPr lang="en-CA" sz="3100" dirty="0"/>
          </a:p>
        </p:txBody>
      </p:sp>
    </p:spTree>
    <p:extLst>
      <p:ext uri="{BB962C8B-B14F-4D97-AF65-F5344CB8AC3E}">
        <p14:creationId xmlns:p14="http://schemas.microsoft.com/office/powerpoint/2010/main" val="36606371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246</TotalTime>
  <Words>379</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Customer Shopping Trends</vt:lpstr>
      <vt:lpstr>Introduction</vt:lpstr>
      <vt:lpstr>Data Overview</vt:lpstr>
      <vt:lpstr>In what way(s) does shopping frequency vary by season according to gender. </vt:lpstr>
      <vt:lpstr>In what way(s) does shopping frequency vary by season according to gender. </vt:lpstr>
      <vt:lpstr>What seasonal trends or patterns can be identified in relation to consumer spending habits.  </vt:lpstr>
      <vt:lpstr>What seasonal trends or patterns can be identified in relation to consumer spending habits.  </vt:lpstr>
      <vt:lpstr>What seasonal trends or patterns can be identified in relation to consumer spending habits.  </vt:lpstr>
      <vt:lpstr>What is the relation/commonality between the location and the categories purchased</vt:lpstr>
      <vt:lpstr>What is the relation/commonality between the location and the categories purchased</vt:lpstr>
      <vt:lpstr>What are the trending product categories for specific age groups </vt:lpstr>
      <vt:lpstr>What are the trending product categories for specific age groups </vt:lpstr>
      <vt:lpstr>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Shopping Trends</dc:title>
  <dc:creator>Marieri Okeme</dc:creator>
  <cp:lastModifiedBy>Marieri Okeme</cp:lastModifiedBy>
  <cp:revision>11</cp:revision>
  <dcterms:created xsi:type="dcterms:W3CDTF">2024-02-17T18:37:54Z</dcterms:created>
  <dcterms:modified xsi:type="dcterms:W3CDTF">2024-02-21T02:31:42Z</dcterms:modified>
</cp:coreProperties>
</file>