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A00"/>
    <a:srgbClr val="EEEEEE"/>
    <a:srgbClr val="A6A6A6"/>
    <a:srgbClr val="2EA2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630" autoAdjust="0"/>
    <p:restoredTop sz="99404" autoAdjust="0"/>
  </p:normalViewPr>
  <p:slideViewPr>
    <p:cSldViewPr>
      <p:cViewPr>
        <p:scale>
          <a:sx n="19" d="100"/>
          <a:sy n="19" d="100"/>
        </p:scale>
        <p:origin x="-1824" y="-488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749A-80F2-468C-B84A-27034F22DDF7}" type="datetimeFigureOut">
              <a:rPr lang="en-US" smtClean="0"/>
              <a:t>3/10/14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9728-2839-4810-B891-55993DF80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2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749A-80F2-468C-B84A-27034F22DDF7}" type="datetimeFigureOut">
              <a:rPr lang="en-US" smtClean="0"/>
              <a:t>3/10/14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9728-2839-4810-B891-55993DF80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65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4559081" y="8435343"/>
            <a:ext cx="35547303" cy="17976341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01946" y="8435343"/>
            <a:ext cx="105925617" cy="17976341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749A-80F2-468C-B84A-27034F22DDF7}" type="datetimeFigureOut">
              <a:rPr lang="en-US" smtClean="0"/>
              <a:t>3/10/14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9728-2839-4810-B891-55993DF80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749A-80F2-468C-B84A-27034F22DDF7}" type="datetimeFigureOut">
              <a:rPr lang="en-US" smtClean="0"/>
              <a:t>3/10/14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9728-2839-4810-B891-55993DF80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1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3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3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749A-80F2-468C-B84A-27034F22DDF7}" type="datetimeFigureOut">
              <a:rPr lang="en-US" smtClean="0"/>
              <a:t>3/10/14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9728-2839-4810-B891-55993DF80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30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01944" y="49156623"/>
            <a:ext cx="70736457" cy="139042138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69923" y="49156623"/>
            <a:ext cx="70736463" cy="139042138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749A-80F2-468C-B84A-27034F22DDF7}" type="datetimeFigureOut">
              <a:rPr lang="en-US" smtClean="0"/>
              <a:t>3/10/14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9728-2839-4810-B891-55993DF80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50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1" y="7368543"/>
            <a:ext cx="19392903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1" y="10439401"/>
            <a:ext cx="19392903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3" y="7368543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3" y="10439401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749A-80F2-468C-B84A-27034F22DDF7}" type="datetimeFigureOut">
              <a:rPr lang="en-US" smtClean="0"/>
              <a:t>3/10/14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9728-2839-4810-B891-55993DF80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48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749A-80F2-468C-B84A-27034F22DDF7}" type="datetimeFigureOut">
              <a:rPr lang="en-US" smtClean="0"/>
              <a:t>3/10/14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9728-2839-4810-B891-55993DF80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7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749A-80F2-468C-B84A-27034F22DDF7}" type="datetimeFigureOut">
              <a:rPr lang="en-US" smtClean="0"/>
              <a:t>3/10/14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9728-2839-4810-B891-55993DF80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47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3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3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749A-80F2-468C-B84A-27034F22DDF7}" type="datetimeFigureOut">
              <a:rPr lang="en-US" smtClean="0"/>
              <a:t>3/10/14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9728-2839-4810-B891-55993DF80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08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3" y="23042881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3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3" y="25763223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749A-80F2-468C-B84A-27034F22DDF7}" type="datetimeFigureOut">
              <a:rPr lang="en-US" smtClean="0"/>
              <a:t>3/10/14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9728-2839-4810-B891-55993DF80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88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F749A-80F2-468C-B84A-27034F22DDF7}" type="datetimeFigureOut">
              <a:rPr lang="en-US" smtClean="0"/>
              <a:t>3/10/14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59728-2839-4810-B891-55993DF80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4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anose="020B0604020202020204" pitchFamily="34" charset="0"/>
        <a:buChar char="–"/>
        <a:defRPr sz="13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»"/>
        <a:defRPr sz="96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hyperlink" Target="http://www.thetimes.co.uk/tto/multimedia/archive/00368/118911061_boy_368650c.jpg" TargetMode="External"/><Relationship Id="rId10" Type="http://schemas.openxmlformats.org/officeDocument/2006/relationships/hyperlink" Target="http://www.oandp.com/articles/images/2013-10/2013-10_04-01.jpg" TargetMode="External"/><Relationship Id="rId11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43891200" cy="3600450"/>
          </a:xfrm>
          <a:prstGeom prst="rect">
            <a:avLst/>
          </a:prstGeom>
          <a:solidFill>
            <a:srgbClr val="2EA24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00" dirty="0">
              <a:solidFill>
                <a:srgbClr val="2EA248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-609600"/>
            <a:ext cx="38785800" cy="441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cap="all" dirty="0" smtClean="0">
                <a:solidFill>
                  <a:schemeClr val="bg1"/>
                </a:solidFill>
                <a:latin typeface="+mj-lt"/>
              </a:rPr>
              <a:t>LENDING A HAND: </a:t>
            </a:r>
          </a:p>
          <a:p>
            <a:pPr algn="ctr"/>
            <a:r>
              <a:rPr lang="en-US" sz="11500" b="1" cap="all" dirty="0" smtClean="0">
                <a:solidFill>
                  <a:schemeClr val="bg1"/>
                </a:solidFill>
                <a:latin typeface="+mj-lt"/>
              </a:rPr>
              <a:t>Active vs. Passive Prosthetics</a:t>
            </a:r>
            <a:endParaRPr lang="en-US" sz="11500" b="1" cap="all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100000" y="0"/>
            <a:ext cx="5791200" cy="360045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00" dirty="0"/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38100000" y="1015395"/>
            <a:ext cx="58891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>
                <a:solidFill>
                  <a:schemeClr val="bg1"/>
                </a:solidFill>
                <a:latin typeface="+mj-lt"/>
              </a:rPr>
              <a:t>BMES</a:t>
            </a:r>
            <a:endParaRPr lang="en-US" sz="96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09600" y="4240709"/>
            <a:ext cx="16840200" cy="11903451"/>
            <a:chOff x="457200" y="4038600"/>
            <a:chExt cx="16840200" cy="11903451"/>
          </a:xfrm>
        </p:grpSpPr>
        <p:sp>
          <p:nvSpPr>
            <p:cNvPr id="2" name="Rectangle 1"/>
            <p:cNvSpPr/>
            <p:nvPr/>
          </p:nvSpPr>
          <p:spPr>
            <a:xfrm>
              <a:off x="457200" y="4038600"/>
              <a:ext cx="16383000" cy="7543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3400" y="5970091"/>
              <a:ext cx="16764000" cy="997196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txBody>
            <a:bodyPr wrap="square" numCol="2" spcCol="365760" rtlCol="0">
              <a:spAutoFit/>
            </a:bodyPr>
            <a:lstStyle/>
            <a:p>
              <a:pPr>
                <a:buClr>
                  <a:srgbClr val="2EA248"/>
                </a:buClr>
              </a:pPr>
              <a:r>
                <a:rPr lang="en-US" sz="7200" dirty="0" smtClean="0">
                  <a:solidFill>
                    <a:srgbClr val="2EA248"/>
                  </a:solidFill>
                </a:rPr>
                <a:t>Advantages</a:t>
              </a:r>
            </a:p>
            <a:p>
              <a:pPr marL="857250" indent="-857250">
                <a:buClr>
                  <a:srgbClr val="2EA248"/>
                </a:buClr>
                <a:buFont typeface="Arial" panose="020B0604020202020204" pitchFamily="34" charset="0"/>
                <a:buChar char="•"/>
              </a:pPr>
              <a:r>
                <a:rPr lang="en-US" sz="4800" dirty="0" smtClean="0"/>
                <a:t>More comfortable</a:t>
              </a:r>
            </a:p>
            <a:p>
              <a:pPr marL="857250" indent="-857250">
                <a:buClr>
                  <a:srgbClr val="2EA248"/>
                </a:buClr>
                <a:buFont typeface="Arial" panose="020B0604020202020204" pitchFamily="34" charset="0"/>
                <a:buChar char="•"/>
              </a:pPr>
              <a:r>
                <a:rPr lang="en-US" sz="4800" dirty="0" smtClean="0"/>
                <a:t>Increased independence</a:t>
              </a:r>
              <a:endParaRPr lang="en-US" sz="4800" dirty="0"/>
            </a:p>
            <a:p>
              <a:pPr marL="857250" indent="-857250">
                <a:buClr>
                  <a:srgbClr val="2EA248"/>
                </a:buClr>
                <a:buFont typeface="Arial" panose="020B0604020202020204" pitchFamily="34" charset="0"/>
                <a:buChar char="•"/>
              </a:pPr>
              <a:r>
                <a:rPr lang="en-US" sz="4800" dirty="0" smtClean="0"/>
                <a:t>Stronger grip </a:t>
              </a:r>
              <a:r>
                <a:rPr lang="en-US" sz="4800" dirty="0"/>
                <a:t>f</a:t>
              </a:r>
              <a:r>
                <a:rPr lang="en-US" sz="4800" dirty="0" smtClean="0"/>
                <a:t>orce</a:t>
              </a:r>
            </a:p>
            <a:p>
              <a:pPr marL="857250" indent="-857250">
                <a:buClr>
                  <a:srgbClr val="2EA248"/>
                </a:buClr>
                <a:buFont typeface="Arial" panose="020B0604020202020204" pitchFamily="34" charset="0"/>
                <a:buChar char="•"/>
              </a:pPr>
              <a:r>
                <a:rPr lang="en-US" sz="4800" dirty="0" smtClean="0"/>
                <a:t>More lifelike motion</a:t>
              </a:r>
            </a:p>
            <a:p>
              <a:pPr marL="857250" indent="-857250">
                <a:buClr>
                  <a:srgbClr val="2EA248"/>
                </a:buClr>
                <a:buFont typeface="Arial" panose="020B0604020202020204" pitchFamily="34" charset="0"/>
                <a:buChar char="•"/>
              </a:pPr>
              <a:r>
                <a:rPr lang="en-US" sz="4800" dirty="0" smtClean="0"/>
                <a:t>Offers patient sensation</a:t>
              </a:r>
            </a:p>
            <a:p>
              <a:pPr marL="857250" indent="-857250">
                <a:buClr>
                  <a:srgbClr val="2EA248"/>
                </a:buClr>
                <a:buFont typeface="Arial" panose="020B0604020202020204" pitchFamily="34" charset="0"/>
                <a:buChar char="•"/>
              </a:pPr>
              <a:endParaRPr lang="en-US" sz="4800" dirty="0" smtClean="0"/>
            </a:p>
            <a:p>
              <a:pPr marL="857250" indent="-857250">
                <a:buClr>
                  <a:srgbClr val="2EA248"/>
                </a:buClr>
                <a:buFont typeface="Arial" panose="020B0604020202020204" pitchFamily="34" charset="0"/>
                <a:buChar char="•"/>
              </a:pPr>
              <a:endParaRPr lang="en-US" sz="4800" dirty="0"/>
            </a:p>
            <a:p>
              <a:pPr marL="857250" indent="-857250">
                <a:buClr>
                  <a:srgbClr val="2EA248"/>
                </a:buClr>
                <a:buFont typeface="Arial" panose="020B0604020202020204" pitchFamily="34" charset="0"/>
                <a:buChar char="•"/>
              </a:pPr>
              <a:endParaRPr lang="en-US" sz="4800" dirty="0" smtClean="0"/>
            </a:p>
            <a:p>
              <a:pPr marL="857250" indent="-857250">
                <a:buClr>
                  <a:srgbClr val="2EA248"/>
                </a:buClr>
                <a:buFont typeface="Arial" panose="020B0604020202020204" pitchFamily="34" charset="0"/>
                <a:buChar char="•"/>
              </a:pPr>
              <a:endParaRPr lang="en-US" sz="4800" dirty="0" smtClean="0"/>
            </a:p>
            <a:p>
              <a:pPr marL="857250" indent="-857250">
                <a:buClr>
                  <a:srgbClr val="2EA248"/>
                </a:buClr>
                <a:buFont typeface="Arial" panose="020B0604020202020204" pitchFamily="34" charset="0"/>
                <a:buChar char="•"/>
              </a:pPr>
              <a:endParaRPr lang="en-US" sz="4800" dirty="0"/>
            </a:p>
            <a:p>
              <a:pPr marL="857250" indent="-857250">
                <a:buClr>
                  <a:srgbClr val="2EA248"/>
                </a:buClr>
                <a:buFont typeface="Arial" panose="020B0604020202020204" pitchFamily="34" charset="0"/>
                <a:buChar char="•"/>
              </a:pPr>
              <a:endParaRPr lang="en-US" sz="4800" dirty="0" smtClean="0"/>
            </a:p>
            <a:p>
              <a:pPr marL="857250" indent="-857250">
                <a:buClr>
                  <a:srgbClr val="2EA248"/>
                </a:buClr>
                <a:buFont typeface="Arial" panose="020B0604020202020204" pitchFamily="34" charset="0"/>
                <a:buChar char="•"/>
              </a:pPr>
              <a:endParaRPr lang="en-US" sz="4800" dirty="0"/>
            </a:p>
            <a:p>
              <a:pPr>
                <a:buClr>
                  <a:srgbClr val="2EA248"/>
                </a:buClr>
              </a:pPr>
              <a:r>
                <a:rPr lang="en-US" sz="7200" dirty="0" smtClean="0">
                  <a:solidFill>
                    <a:srgbClr val="2EA248"/>
                  </a:solidFill>
                </a:rPr>
                <a:t>Drawbacks</a:t>
              </a:r>
              <a:endParaRPr lang="en-US" sz="7200" dirty="0">
                <a:solidFill>
                  <a:srgbClr val="2EA248"/>
                </a:solidFill>
              </a:endParaRPr>
            </a:p>
            <a:p>
              <a:pPr marL="1143000" indent="-1143000">
                <a:buClr>
                  <a:srgbClr val="2EA248"/>
                </a:buClr>
                <a:buFont typeface="Arial" panose="020B0604020202020204" pitchFamily="34" charset="0"/>
                <a:buChar char="•"/>
              </a:pPr>
              <a:r>
                <a:rPr lang="en-US" sz="4800" dirty="0"/>
                <a:t>Extremely expensive</a:t>
              </a:r>
            </a:p>
            <a:p>
              <a:pPr marL="1143000" indent="-1143000">
                <a:buClr>
                  <a:srgbClr val="2EA248"/>
                </a:buClr>
                <a:buFont typeface="Arial" panose="020B0604020202020204" pitchFamily="34" charset="0"/>
                <a:buChar char="•"/>
              </a:pPr>
              <a:r>
                <a:rPr lang="en-US" sz="4800" dirty="0"/>
                <a:t>Slower reaction time</a:t>
              </a:r>
            </a:p>
            <a:p>
              <a:pPr marL="1143000" indent="-1143000">
                <a:buClr>
                  <a:srgbClr val="2EA248"/>
                </a:buClr>
                <a:buFont typeface="Arial" panose="020B0604020202020204" pitchFamily="34" charset="0"/>
                <a:buChar char="•"/>
              </a:pPr>
              <a:r>
                <a:rPr lang="en-US" sz="4800" dirty="0"/>
                <a:t>Limited portability</a:t>
              </a:r>
            </a:p>
            <a:p>
              <a:pPr marL="1143000" indent="-1143000">
                <a:buClr>
                  <a:srgbClr val="2EA248"/>
                </a:buClr>
                <a:buFont typeface="Arial" panose="020B0604020202020204" pitchFamily="34" charset="0"/>
                <a:buChar char="•"/>
              </a:pPr>
              <a:r>
                <a:rPr lang="en-US" sz="4800" dirty="0"/>
                <a:t>Requires power supply</a:t>
              </a:r>
            </a:p>
            <a:p>
              <a:pPr marL="857250" indent="-857250">
                <a:buFont typeface="Arial" panose="020B0604020202020204" pitchFamily="34" charset="0"/>
                <a:buChar char="•"/>
              </a:pPr>
              <a:endParaRPr lang="en-US" sz="5400" dirty="0" smtClean="0"/>
            </a:p>
            <a:p>
              <a:endParaRPr lang="en-US" sz="5400" dirty="0" smtClean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457200" y="3581400"/>
            <a:ext cx="16764000" cy="35814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sz="8800" b="1" dirty="0" smtClean="0">
                <a:solidFill>
                  <a:schemeClr val="tx1"/>
                </a:solidFill>
                <a:latin typeface="Calibri (Body)"/>
                <a:cs typeface="Calibri (Body)"/>
              </a:rPr>
              <a:t>Active</a:t>
            </a:r>
          </a:p>
        </p:txBody>
      </p:sp>
      <p:sp>
        <p:nvSpPr>
          <p:cNvPr id="7" name="Rectangle 6"/>
          <p:cNvSpPr/>
          <p:nvPr/>
        </p:nvSpPr>
        <p:spPr>
          <a:xfrm>
            <a:off x="26822400" y="4267200"/>
            <a:ext cx="16459200" cy="7467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6924618" y="4104057"/>
            <a:ext cx="16280782" cy="267774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solidFill>
                  <a:schemeClr val="tx1"/>
                </a:solidFill>
              </a:rPr>
              <a:t>Passive</a:t>
            </a:r>
            <a:endParaRPr lang="en-US" sz="96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051000" y="6324600"/>
            <a:ext cx="16154400" cy="8956299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numCol="2" spcCol="182880" rtlCol="0">
            <a:spAutoFit/>
          </a:bodyPr>
          <a:lstStyle/>
          <a:p>
            <a:r>
              <a:rPr lang="en-US" sz="7200" dirty="0" smtClean="0">
                <a:solidFill>
                  <a:srgbClr val="2EA248"/>
                </a:solidFill>
              </a:rPr>
              <a:t>Advantages</a:t>
            </a:r>
          </a:p>
          <a:p>
            <a:pPr marL="685800" indent="-685800">
              <a:buClr>
                <a:srgbClr val="2EA248"/>
              </a:buClr>
              <a:buFont typeface="Arial" panose="020B0604020202020204" pitchFamily="34" charset="0"/>
              <a:buChar char="•"/>
            </a:pPr>
            <a:r>
              <a:rPr lang="en-US" sz="4800" dirty="0" smtClean="0"/>
              <a:t>Cosmetically appealing</a:t>
            </a:r>
          </a:p>
          <a:p>
            <a:pPr marL="685800" indent="-685800">
              <a:buClr>
                <a:srgbClr val="2EA248"/>
              </a:buClr>
              <a:buFont typeface="Arial" panose="020B0604020202020204" pitchFamily="34" charset="0"/>
              <a:buChar char="•"/>
            </a:pPr>
            <a:r>
              <a:rPr lang="en-US" sz="4800" dirty="0" smtClean="0"/>
              <a:t>Cheaper</a:t>
            </a:r>
          </a:p>
          <a:p>
            <a:pPr marL="685800" indent="-685800">
              <a:buClr>
                <a:srgbClr val="2EA248"/>
              </a:buClr>
              <a:buFont typeface="Arial" panose="020B0604020202020204" pitchFamily="34" charset="0"/>
              <a:buChar char="•"/>
            </a:pPr>
            <a:r>
              <a:rPr lang="en-US" sz="4800" dirty="0" smtClean="0"/>
              <a:t>Less maintenance</a:t>
            </a:r>
          </a:p>
          <a:p>
            <a:pPr marL="685800" indent="-685800">
              <a:buClr>
                <a:srgbClr val="2EA248"/>
              </a:buClr>
              <a:buFont typeface="Arial" panose="020B0604020202020204" pitchFamily="34" charset="0"/>
              <a:buChar char="•"/>
            </a:pPr>
            <a:r>
              <a:rPr lang="en-US" sz="4800" dirty="0" smtClean="0"/>
              <a:t>Freedom to use in wet or dirty environments</a:t>
            </a:r>
          </a:p>
          <a:p>
            <a:endParaRPr lang="en-US" sz="6600" dirty="0" smtClean="0"/>
          </a:p>
          <a:p>
            <a:endParaRPr lang="en-US" sz="6600" dirty="0" smtClean="0"/>
          </a:p>
          <a:p>
            <a:endParaRPr lang="en-US" sz="6600" dirty="0" smtClean="0"/>
          </a:p>
          <a:p>
            <a:endParaRPr lang="en-US" sz="6600" dirty="0"/>
          </a:p>
          <a:p>
            <a:r>
              <a:rPr lang="en-US" sz="7200" dirty="0" smtClean="0">
                <a:solidFill>
                  <a:srgbClr val="2EA248"/>
                </a:solidFill>
              </a:rPr>
              <a:t>Drawbacks</a:t>
            </a:r>
            <a:endParaRPr lang="en-US" sz="7200" dirty="0">
              <a:solidFill>
                <a:srgbClr val="2EA248"/>
              </a:solidFill>
            </a:endParaRPr>
          </a:p>
          <a:p>
            <a:pPr marL="1143000" indent="-1143000">
              <a:buClr>
                <a:srgbClr val="2EA248"/>
              </a:buClr>
              <a:buFont typeface="Arial" panose="020B0604020202020204" pitchFamily="34" charset="0"/>
              <a:buChar char="•"/>
            </a:pPr>
            <a:r>
              <a:rPr lang="en-US" sz="4800" dirty="0"/>
              <a:t>Limited mobility</a:t>
            </a:r>
          </a:p>
          <a:p>
            <a:pPr marL="1143000" indent="-1143000">
              <a:buClr>
                <a:srgbClr val="2EA248"/>
              </a:buClr>
              <a:buFont typeface="Arial" panose="020B0604020202020204" pitchFamily="34" charset="0"/>
              <a:buChar char="•"/>
            </a:pPr>
            <a:r>
              <a:rPr lang="en-US" sz="4800" dirty="0" smtClean="0"/>
              <a:t>Stagnant </a:t>
            </a:r>
            <a:r>
              <a:rPr lang="en-US" sz="4800" dirty="0"/>
              <a:t>in </a:t>
            </a:r>
            <a:r>
              <a:rPr lang="en-US" sz="4800" dirty="0" smtClean="0"/>
              <a:t>research</a:t>
            </a:r>
          </a:p>
          <a:p>
            <a:pPr marL="1143000" indent="-1143000">
              <a:buClr>
                <a:srgbClr val="2EA248"/>
              </a:buClr>
              <a:buFont typeface="Arial" panose="020B0604020202020204" pitchFamily="34" charset="0"/>
              <a:buChar char="•"/>
            </a:pPr>
            <a:r>
              <a:rPr lang="en-US" sz="4800" dirty="0" smtClean="0"/>
              <a:t>More fragile</a:t>
            </a:r>
          </a:p>
          <a:p>
            <a:pPr marL="1143000" indent="-1143000">
              <a:buClr>
                <a:srgbClr val="2EA248"/>
              </a:buClr>
              <a:buFont typeface="Arial" panose="020B0604020202020204" pitchFamily="34" charset="0"/>
              <a:buChar char="•"/>
            </a:pPr>
            <a:r>
              <a:rPr lang="en-US" sz="4800" dirty="0" smtClean="0"/>
              <a:t>No user feedback</a:t>
            </a:r>
          </a:p>
          <a:p>
            <a:pPr marL="1143000" indent="-1143000">
              <a:buClr>
                <a:srgbClr val="2EA248"/>
              </a:buClr>
              <a:buFont typeface="Arial" panose="020B0604020202020204" pitchFamily="34" charset="0"/>
              <a:buChar char="•"/>
            </a:pPr>
            <a:endParaRPr lang="en-US" sz="4800" dirty="0"/>
          </a:p>
          <a:p>
            <a:endParaRPr lang="en-US" sz="5400" dirty="0" smtClean="0"/>
          </a:p>
        </p:txBody>
      </p:sp>
      <p:pic>
        <p:nvPicPr>
          <p:cNvPr id="20" name="Picture 19" descr="Screen Shot 2014-03-09 at 5.31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4267200"/>
            <a:ext cx="9123484" cy="7467600"/>
          </a:xfrm>
          <a:prstGeom prst="rect">
            <a:avLst/>
          </a:prstGeom>
        </p:spPr>
      </p:pic>
      <p:pic>
        <p:nvPicPr>
          <p:cNvPr id="22" name="Picture 21" descr="photo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2268200"/>
            <a:ext cx="6248400" cy="4686300"/>
          </a:xfrm>
          <a:prstGeom prst="rect">
            <a:avLst/>
          </a:prstGeom>
        </p:spPr>
      </p:pic>
      <p:pic>
        <p:nvPicPr>
          <p:cNvPr id="23" name="Picture 22" descr="photo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366200" y="24384000"/>
            <a:ext cx="8305800" cy="6324600"/>
          </a:xfrm>
          <a:prstGeom prst="rect">
            <a:avLst/>
          </a:prstGeom>
        </p:spPr>
      </p:pic>
      <p:pic>
        <p:nvPicPr>
          <p:cNvPr id="24" name="Picture 23" descr="WP_20140306_002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8"/>
          <a:stretch/>
        </p:blipFill>
        <p:spPr>
          <a:xfrm>
            <a:off x="30474958" y="12268200"/>
            <a:ext cx="8006042" cy="4724400"/>
          </a:xfrm>
          <a:prstGeom prst="rect">
            <a:avLst/>
          </a:prstGeom>
        </p:spPr>
      </p:pic>
      <p:pic>
        <p:nvPicPr>
          <p:cNvPr id="25" name="Picture 24" descr="photo14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543050" y="24936450"/>
            <a:ext cx="8077200" cy="6057900"/>
          </a:xfrm>
          <a:prstGeom prst="rect">
            <a:avLst/>
          </a:prstGeom>
        </p:spPr>
      </p:pic>
      <p:pic>
        <p:nvPicPr>
          <p:cNvPr id="26" name="Picture 25" descr="Screen Shot 2014-03-09 at 11.57.00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7449800"/>
            <a:ext cx="8612155" cy="5943600"/>
          </a:xfrm>
          <a:prstGeom prst="rect">
            <a:avLst/>
          </a:prstGeom>
        </p:spPr>
      </p:pic>
      <p:pic>
        <p:nvPicPr>
          <p:cNvPr id="33" name="Picture 32" descr="Screen Shot 2014-03-10 at 12.01.53 A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5200" y="17449801"/>
            <a:ext cx="9484098" cy="5334000"/>
          </a:xfrm>
          <a:prstGeom prst="rect">
            <a:avLst/>
          </a:prstGeom>
        </p:spPr>
      </p:pic>
      <p:sp>
        <p:nvSpPr>
          <p:cNvPr id="40" name="Bent Arrow 39"/>
          <p:cNvSpPr/>
          <p:nvPr/>
        </p:nvSpPr>
        <p:spPr>
          <a:xfrm rot="16200000" flipH="1">
            <a:off x="4229100" y="14211300"/>
            <a:ext cx="3733800" cy="2590800"/>
          </a:xfrm>
          <a:prstGeom prst="bentArrow">
            <a:avLst>
              <a:gd name="adj1" fmla="val 9159"/>
              <a:gd name="adj2" fmla="val 22530"/>
              <a:gd name="adj3" fmla="val 19840"/>
              <a:gd name="adj4" fmla="val 43750"/>
            </a:avLst>
          </a:prstGeom>
          <a:solidFill>
            <a:srgbClr val="2EA24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  <a:solidFill>
                <a:srgbClr val="008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9149000" y="-8991600"/>
            <a:ext cx="21564600" cy="21267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Links used:</a:t>
            </a:r>
          </a:p>
          <a:p>
            <a:endParaRPr lang="en-US" dirty="0"/>
          </a:p>
          <a:p>
            <a:r>
              <a:rPr lang="en-US" dirty="0"/>
              <a:t>Blade runner- </a:t>
            </a:r>
            <a:r>
              <a:rPr lang="en-US" dirty="0">
                <a:hlinkClick r:id="rId9"/>
              </a:rPr>
              <a:t>http://www.thetimes.co.uk/tto/multimedia/archive/00368/</a:t>
            </a:r>
            <a:r>
              <a:rPr lang="en-US" dirty="0" smtClean="0">
                <a:hlinkClick r:id="rId9"/>
              </a:rPr>
              <a:t>118911061_boy_368650c.jpg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</a:t>
            </a:r>
            <a:r>
              <a:rPr lang="en-US" dirty="0"/>
              <a:t>world country: http://i1.ytimg.com/vi/</a:t>
            </a:r>
            <a:r>
              <a:rPr lang="en-US" dirty="0" err="1"/>
              <a:t>SDYFMgrjeLg</a:t>
            </a:r>
            <a:r>
              <a:rPr lang="en-US" dirty="0"/>
              <a:t>/0.jpg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Shaking prosthetic hand: </a:t>
            </a:r>
          </a:p>
          <a:p>
            <a:r>
              <a:rPr lang="en-US" dirty="0">
                <a:hlinkClick r:id="rId10"/>
              </a:rPr>
              <a:t>http://www.oandp.com/articles/images/2013-10/2013-10_04-01.</a:t>
            </a:r>
            <a:r>
              <a:rPr lang="en-US" dirty="0" smtClean="0">
                <a:hlinkClick r:id="rId10"/>
              </a:rPr>
              <a:t>jpg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Asthetics</a:t>
            </a:r>
            <a:r>
              <a:rPr lang="en-US" dirty="0" smtClean="0"/>
              <a:t>:</a:t>
            </a:r>
          </a:p>
          <a:p>
            <a:r>
              <a:rPr lang="en-US" dirty="0"/>
              <a:t>http://</a:t>
            </a:r>
            <a:r>
              <a:rPr lang="en-US" dirty="0" err="1"/>
              <a:t>topnews.ae</a:t>
            </a:r>
            <a:r>
              <a:rPr lang="en-US" dirty="0"/>
              <a:t>/images/Prosthetic-</a:t>
            </a:r>
            <a:r>
              <a:rPr lang="en-US" dirty="0" err="1"/>
              <a:t>Arm.jpg</a:t>
            </a:r>
            <a:endParaRPr lang="en-US" dirty="0"/>
          </a:p>
          <a:p>
            <a:endParaRPr lang="en-US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787800" y="18288000"/>
            <a:ext cx="11658600" cy="6616256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0744200" y="17526000"/>
            <a:ext cx="22707600" cy="14706600"/>
            <a:chOff x="10668000" y="17145000"/>
            <a:chExt cx="22707600" cy="15087600"/>
          </a:xfrm>
        </p:grpSpPr>
        <p:sp>
          <p:nvSpPr>
            <p:cNvPr id="30" name="Rectangle 29"/>
            <p:cNvSpPr/>
            <p:nvPr/>
          </p:nvSpPr>
          <p:spPr>
            <a:xfrm>
              <a:off x="10668000" y="17145000"/>
              <a:ext cx="22707600" cy="1508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Bent Arrow 55"/>
            <p:cNvSpPr/>
            <p:nvPr/>
          </p:nvSpPr>
          <p:spPr>
            <a:xfrm>
              <a:off x="20497800" y="19490223"/>
              <a:ext cx="3200400" cy="4143226"/>
            </a:xfrm>
            <a:prstGeom prst="bentArrow">
              <a:avLst>
                <a:gd name="adj1" fmla="val 6294"/>
                <a:gd name="adj2" fmla="val 8741"/>
                <a:gd name="adj3" fmla="val 11773"/>
                <a:gd name="adj4" fmla="val 43750"/>
              </a:avLst>
            </a:prstGeom>
            <a:solidFill>
              <a:srgbClr val="2EA248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2EA248"/>
                  </a:solidFill>
                </a:ln>
                <a:solidFill>
                  <a:srgbClr val="2EA248"/>
                </a:solidFill>
              </a:endParaRPr>
            </a:p>
          </p:txBody>
        </p:sp>
        <p:sp>
          <p:nvSpPr>
            <p:cNvPr id="53" name="Bent Arrow 52"/>
            <p:cNvSpPr/>
            <p:nvPr/>
          </p:nvSpPr>
          <p:spPr>
            <a:xfrm rot="5400000" flipH="1" flipV="1">
              <a:off x="17259300" y="18935700"/>
              <a:ext cx="2133600" cy="7848600"/>
            </a:xfrm>
            <a:prstGeom prst="bentArrow">
              <a:avLst>
                <a:gd name="adj1" fmla="val 10207"/>
                <a:gd name="adj2" fmla="val 14399"/>
                <a:gd name="adj3" fmla="val 15671"/>
                <a:gd name="adj4" fmla="val 43750"/>
              </a:avLst>
            </a:prstGeom>
            <a:solidFill>
              <a:srgbClr val="2EA248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EA248"/>
                </a:solidFill>
              </a:endParaRPr>
            </a:p>
          </p:txBody>
        </p:sp>
        <p:sp>
          <p:nvSpPr>
            <p:cNvPr id="52" name="Bent Arrow 51"/>
            <p:cNvSpPr/>
            <p:nvPr/>
          </p:nvSpPr>
          <p:spPr>
            <a:xfrm rot="5400000" flipV="1">
              <a:off x="18135600" y="22250400"/>
              <a:ext cx="1447800" cy="6629400"/>
            </a:xfrm>
            <a:prstGeom prst="bentArrow">
              <a:avLst>
                <a:gd name="adj1" fmla="val 15001"/>
                <a:gd name="adj2" fmla="val 20205"/>
                <a:gd name="adj3" fmla="val 25000"/>
                <a:gd name="adj4" fmla="val 43750"/>
              </a:avLst>
            </a:prstGeom>
            <a:solidFill>
              <a:srgbClr val="2EA248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EA248"/>
                </a:solidFill>
              </a:endParaRPr>
            </a:p>
          </p:txBody>
        </p:sp>
        <p:sp>
          <p:nvSpPr>
            <p:cNvPr id="44" name="Bent Arrow 43"/>
            <p:cNvSpPr/>
            <p:nvPr/>
          </p:nvSpPr>
          <p:spPr>
            <a:xfrm rot="10800000" flipH="1">
              <a:off x="20193000" y="25275103"/>
              <a:ext cx="1371600" cy="5550362"/>
            </a:xfrm>
            <a:prstGeom prst="bentArrow">
              <a:avLst>
                <a:gd name="adj1" fmla="val 16021"/>
                <a:gd name="adj2" fmla="val 19674"/>
                <a:gd name="adj3" fmla="val 25000"/>
                <a:gd name="adj4" fmla="val 43750"/>
              </a:avLst>
            </a:prstGeom>
            <a:solidFill>
              <a:srgbClr val="2EA248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EA248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1430000" y="17373600"/>
              <a:ext cx="7010400" cy="4414480"/>
            </a:xfrm>
            <a:prstGeom prst="ellipse">
              <a:avLst/>
            </a:prstGeom>
            <a:solidFill>
              <a:srgbClr val="EEEEEE"/>
            </a:solidFill>
            <a:ln>
              <a:solidFill>
                <a:srgbClr val="2EA248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/>
                <a:t>Affordability in </a:t>
              </a:r>
              <a:r>
                <a:rPr lang="en-US" sz="6600" dirty="0" smtClean="0"/>
                <a:t>3</a:t>
              </a:r>
              <a:r>
                <a:rPr lang="en-US" sz="6600" baseline="30000" dirty="0" smtClean="0"/>
                <a:t>rd</a:t>
              </a:r>
              <a:r>
                <a:rPr lang="en-US" sz="6600" dirty="0" smtClean="0"/>
                <a:t> world countries</a:t>
              </a:r>
              <a:endParaRPr lang="en-US" sz="66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6289000" y="24612600"/>
              <a:ext cx="5486400" cy="4414480"/>
            </a:xfrm>
            <a:prstGeom prst="ellipse">
              <a:avLst/>
            </a:prstGeom>
            <a:solidFill>
              <a:srgbClr val="EEEEEE"/>
            </a:solidFill>
            <a:ln>
              <a:solidFill>
                <a:srgbClr val="2EA248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 smtClean="0"/>
                <a:t>User sensory feedback</a:t>
              </a:r>
              <a:endParaRPr lang="en-US" sz="66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1049000" y="26289000"/>
              <a:ext cx="6596446" cy="1558052"/>
            </a:xfrm>
            <a:prstGeom prst="ellipse">
              <a:avLst/>
            </a:prstGeom>
            <a:solidFill>
              <a:srgbClr val="EEEEEE"/>
            </a:solidFill>
            <a:ln>
              <a:solidFill>
                <a:srgbClr val="2EA248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6600" dirty="0" smtClean="0"/>
                <a:t>Full dexterity</a:t>
              </a:r>
              <a:endParaRPr lang="en-US" sz="66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2344400" y="28498800"/>
              <a:ext cx="4984359" cy="1558052"/>
            </a:xfrm>
            <a:prstGeom prst="ellipse">
              <a:avLst/>
            </a:prstGeom>
            <a:solidFill>
              <a:srgbClr val="EEEEEE"/>
            </a:solidFill>
            <a:ln>
              <a:solidFill>
                <a:srgbClr val="2EA248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6600" dirty="0" smtClean="0"/>
                <a:t>Durability</a:t>
              </a:r>
              <a:endParaRPr lang="en-US" sz="6600" dirty="0"/>
            </a:p>
          </p:txBody>
        </p:sp>
        <p:sp>
          <p:nvSpPr>
            <p:cNvPr id="54" name="Bent Arrow 53"/>
            <p:cNvSpPr/>
            <p:nvPr/>
          </p:nvSpPr>
          <p:spPr>
            <a:xfrm rot="10800000">
              <a:off x="17297400" y="25509626"/>
              <a:ext cx="2286000" cy="4299576"/>
            </a:xfrm>
            <a:prstGeom prst="bentArrow">
              <a:avLst>
                <a:gd name="adj1" fmla="val 9312"/>
                <a:gd name="adj2" fmla="val 12151"/>
                <a:gd name="adj3" fmla="val 18828"/>
                <a:gd name="adj4" fmla="val 43750"/>
              </a:avLst>
            </a:prstGeom>
            <a:solidFill>
              <a:srgbClr val="2EA248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EA248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3698200" y="18059400"/>
              <a:ext cx="8839200" cy="4419600"/>
            </a:xfrm>
            <a:prstGeom prst="ellipse">
              <a:avLst/>
            </a:prstGeom>
            <a:solidFill>
              <a:srgbClr val="EEEEEE"/>
            </a:solidFill>
            <a:ln>
              <a:solidFill>
                <a:srgbClr val="2EA248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 smtClean="0"/>
                <a:t>Multipurpose</a:t>
              </a:r>
            </a:p>
            <a:p>
              <a:pPr algn="ctr"/>
              <a:r>
                <a:rPr lang="en-US" sz="6600" dirty="0" smtClean="0"/>
                <a:t>i.e. sports and daily use</a:t>
              </a:r>
              <a:endParaRPr lang="en-US" sz="6600" dirty="0"/>
            </a:p>
          </p:txBody>
        </p:sp>
        <p:sp>
          <p:nvSpPr>
            <p:cNvPr id="55" name="Bent Arrow 54"/>
            <p:cNvSpPr>
              <a:spLocks/>
            </p:cNvSpPr>
            <p:nvPr/>
          </p:nvSpPr>
          <p:spPr>
            <a:xfrm rot="5400000">
              <a:off x="25279645" y="22352859"/>
              <a:ext cx="1485310" cy="3733800"/>
            </a:xfrm>
            <a:prstGeom prst="bentArrow">
              <a:avLst>
                <a:gd name="adj1" fmla="val 12660"/>
                <a:gd name="adj2" fmla="val 20736"/>
                <a:gd name="adj3" fmla="val 25000"/>
                <a:gd name="adj4" fmla="val 40731"/>
              </a:avLst>
            </a:prstGeom>
            <a:solidFill>
              <a:srgbClr val="2EA248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EA248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1640800" y="28803600"/>
              <a:ext cx="6443605" cy="2986266"/>
            </a:xfrm>
            <a:prstGeom prst="ellipse">
              <a:avLst/>
            </a:prstGeom>
            <a:solidFill>
              <a:srgbClr val="EEEEEE"/>
            </a:solidFill>
            <a:ln>
              <a:solidFill>
                <a:srgbClr val="2EA248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600" dirty="0" smtClean="0"/>
                <a:t>Aesthetically</a:t>
              </a:r>
              <a:endParaRPr lang="en-US" sz="6600" dirty="0"/>
            </a:p>
            <a:p>
              <a:pPr algn="ctr"/>
              <a:r>
                <a:rPr lang="en-US" sz="6600" dirty="0" smtClean="0"/>
                <a:t>appealing</a:t>
              </a:r>
              <a:endParaRPr lang="en-US" sz="66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8745200" y="23164405"/>
              <a:ext cx="5638800" cy="2743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973800" y="23012400"/>
              <a:ext cx="5273035" cy="27392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Future of </a:t>
              </a:r>
            </a:p>
            <a:p>
              <a:pPr algn="ctr"/>
              <a:r>
                <a:rPr lang="en-US" b="1" dirty="0" smtClean="0"/>
                <a:t>Prosthetics</a:t>
              </a:r>
              <a:endParaRPr lang="en-US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4935200" y="12268200"/>
            <a:ext cx="14249400" cy="4876800"/>
            <a:chOff x="9677400" y="27584400"/>
            <a:chExt cx="14249400" cy="4876800"/>
          </a:xfrm>
        </p:grpSpPr>
        <p:sp>
          <p:nvSpPr>
            <p:cNvPr id="13" name="Rectangle 12"/>
            <p:cNvSpPr/>
            <p:nvPr/>
          </p:nvSpPr>
          <p:spPr>
            <a:xfrm>
              <a:off x="9677400" y="27736800"/>
              <a:ext cx="14249400" cy="472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763548" y="27584400"/>
              <a:ext cx="1416325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u="sng" dirty="0" smtClean="0"/>
                <a:t>Price Estimate based on Prosthetic Type:</a:t>
              </a:r>
              <a:endParaRPr lang="en-US" sz="6600" u="sng" dirty="0"/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314313"/>
              </p:ext>
            </p:extLst>
          </p:nvPr>
        </p:nvGraphicFramePr>
        <p:xfrm>
          <a:off x="16154400" y="13335000"/>
          <a:ext cx="121158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1060"/>
                <a:gridCol w="36347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800" b="0" dirty="0" smtClean="0">
                          <a:solidFill>
                            <a:schemeClr val="tx1"/>
                          </a:solidFill>
                        </a:rPr>
                        <a:t>Passive</a:t>
                      </a:r>
                      <a:r>
                        <a:rPr lang="en-US" sz="4800" b="0" baseline="0" dirty="0" smtClean="0">
                          <a:solidFill>
                            <a:schemeClr val="tx1"/>
                          </a:solidFill>
                        </a:rPr>
                        <a:t> Prosthetics</a:t>
                      </a:r>
                      <a:endParaRPr lang="en-US" sz="4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b="0" dirty="0" smtClean="0">
                          <a:solidFill>
                            <a:schemeClr val="tx1"/>
                          </a:solidFill>
                        </a:rPr>
                        <a:t>$3,000</a:t>
                      </a:r>
                      <a:endParaRPr lang="en-US" sz="4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800" b="0" dirty="0" smtClean="0">
                          <a:solidFill>
                            <a:schemeClr val="tx1"/>
                          </a:solidFill>
                        </a:rPr>
                        <a:t>Body Powered Prosthetics</a:t>
                      </a:r>
                      <a:endParaRPr lang="en-US" sz="4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b="0" dirty="0" smtClean="0">
                          <a:solidFill>
                            <a:schemeClr val="tx1"/>
                          </a:solidFill>
                        </a:rPr>
                        <a:t>$7,000</a:t>
                      </a:r>
                      <a:endParaRPr lang="en-US" sz="4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800" b="0" dirty="0" smtClean="0">
                          <a:solidFill>
                            <a:schemeClr val="tx1"/>
                          </a:solidFill>
                        </a:rPr>
                        <a:t>Myoelectric Prosthetics</a:t>
                      </a:r>
                      <a:endParaRPr lang="en-US" sz="4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b="0" dirty="0" smtClean="0">
                          <a:solidFill>
                            <a:schemeClr val="tx1"/>
                          </a:solidFill>
                        </a:rPr>
                        <a:t>$15,000</a:t>
                      </a:r>
                      <a:endParaRPr lang="en-US" sz="4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800" b="0" dirty="0" smtClean="0">
                          <a:solidFill>
                            <a:schemeClr val="tx1"/>
                          </a:solidFill>
                        </a:rPr>
                        <a:t>Our 3D-printed</a:t>
                      </a:r>
                      <a:r>
                        <a:rPr lang="en-US" sz="4800" b="0" baseline="0" dirty="0" smtClean="0">
                          <a:solidFill>
                            <a:schemeClr val="tx1"/>
                          </a:solidFill>
                        </a:rPr>
                        <a:t> hand</a:t>
                      </a:r>
                      <a:endParaRPr lang="en-US" sz="4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b="0" dirty="0" smtClean="0">
                          <a:solidFill>
                            <a:schemeClr val="tx1"/>
                          </a:solidFill>
                        </a:rPr>
                        <a:t>$15</a:t>
                      </a:r>
                      <a:endParaRPr lang="en-US" sz="4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7" name="Bent Arrow 56"/>
          <p:cNvSpPr/>
          <p:nvPr/>
        </p:nvSpPr>
        <p:spPr>
          <a:xfrm rot="5400000">
            <a:off x="38442900" y="14135100"/>
            <a:ext cx="3733800" cy="2590800"/>
          </a:xfrm>
          <a:prstGeom prst="bentArrow">
            <a:avLst>
              <a:gd name="adj1" fmla="val 9159"/>
              <a:gd name="adj2" fmla="val 22530"/>
              <a:gd name="adj3" fmla="val 19840"/>
              <a:gd name="adj4" fmla="val 43750"/>
            </a:avLst>
          </a:prstGeom>
          <a:solidFill>
            <a:srgbClr val="2EA24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  <a:solidFill>
                <a:srgbClr val="008000"/>
              </a:solidFill>
            </a:endParaRPr>
          </a:p>
        </p:txBody>
      </p:sp>
      <p:sp>
        <p:nvSpPr>
          <p:cNvPr id="59" name="Bent Arrow 58"/>
          <p:cNvSpPr/>
          <p:nvPr/>
        </p:nvSpPr>
        <p:spPr>
          <a:xfrm rot="10800000" flipH="1">
            <a:off x="1447800" y="23469600"/>
            <a:ext cx="1066800" cy="5181600"/>
          </a:xfrm>
          <a:prstGeom prst="bentArrow">
            <a:avLst>
              <a:gd name="adj1" fmla="val 23179"/>
              <a:gd name="adj2" fmla="val 37663"/>
              <a:gd name="adj3" fmla="val 29644"/>
              <a:gd name="adj4" fmla="val 43750"/>
            </a:avLst>
          </a:prstGeom>
          <a:solidFill>
            <a:srgbClr val="2EA24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3" name="Bent Arrow 62"/>
          <p:cNvSpPr/>
          <p:nvPr/>
        </p:nvSpPr>
        <p:spPr>
          <a:xfrm rot="10800000">
            <a:off x="41833800" y="22936200"/>
            <a:ext cx="1066800" cy="5181600"/>
          </a:xfrm>
          <a:prstGeom prst="bentArrow">
            <a:avLst>
              <a:gd name="adj1" fmla="val 23179"/>
              <a:gd name="adj2" fmla="val 37663"/>
              <a:gd name="adj3" fmla="val 29644"/>
              <a:gd name="adj4" fmla="val 43750"/>
            </a:avLst>
          </a:prstGeom>
          <a:solidFill>
            <a:srgbClr val="2EA24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979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1455</TotalTime>
  <Words>190</Words>
  <Application>Microsoft Macintosh PowerPoint</Application>
  <PresentationFormat>Custom</PresentationFormat>
  <Paragraphs>67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Isaac</dc:creator>
  <cp:lastModifiedBy>Rebecca Ficht</cp:lastModifiedBy>
  <cp:revision>59</cp:revision>
  <cp:lastPrinted>2014-03-10T05:00:39Z</cp:lastPrinted>
  <dcterms:created xsi:type="dcterms:W3CDTF">2014-03-02T22:11:29Z</dcterms:created>
  <dcterms:modified xsi:type="dcterms:W3CDTF">2014-03-10T22:35:36Z</dcterms:modified>
</cp:coreProperties>
</file>