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Kashev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Dalmia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and David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huang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Dieharder Again: Testing Modern Random Number Generators</a:t>
            </a:r>
            <a:endParaRPr lang="en-US" sz="3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numbers have a wide range of applications (simulation, cryptography, gaming, etc.)</a:t>
            </a:r>
          </a:p>
          <a:p>
            <a:r>
              <a:rPr lang="en-US" dirty="0" smtClean="0"/>
              <a:t>Quality of PRNGs is hard to quantify and depends on application</a:t>
            </a:r>
          </a:p>
          <a:p>
            <a:r>
              <a:rPr lang="en-US" dirty="0" smtClean="0"/>
              <a:t>Potentially important metrics include: randomness, predictability, memory and speed performance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Dieharder</a:t>
            </a:r>
            <a:r>
              <a:rPr lang="en-US" dirty="0" smtClean="0"/>
              <a:t>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Suite of tests to evaluate the randomness of a sequence of generated numbers</a:t>
            </a:r>
          </a:p>
          <a:p>
            <a:r>
              <a:rPr lang="en-US" dirty="0" smtClean="0"/>
              <a:t>Compares distribution of generated sequence to expected distributions</a:t>
            </a:r>
          </a:p>
          <a:p>
            <a:r>
              <a:rPr lang="en-US" dirty="0" smtClean="0"/>
              <a:t>Test results are probabilistic in nature but provide a rough guideline on the quality of a generator</a:t>
            </a:r>
          </a:p>
          <a:p>
            <a:r>
              <a:rPr lang="en-US" dirty="0" smtClean="0"/>
              <a:t>Low quality generators are easily caught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Congruent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Sequence defined by the formula for a line: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t-BR" dirty="0" smtClean="0"/>
              <a:t>X</a:t>
            </a:r>
            <a:r>
              <a:rPr lang="pt-BR" baseline="-25000" dirty="0" smtClean="0"/>
              <a:t>n+1</a:t>
            </a:r>
            <a:r>
              <a:rPr lang="pt-BR" dirty="0" smtClean="0"/>
              <a:t> = (aX</a:t>
            </a:r>
            <a:r>
              <a:rPr lang="pt-BR" baseline="-25000" dirty="0" smtClean="0"/>
              <a:t>n</a:t>
            </a:r>
            <a:r>
              <a:rPr lang="pt-BR" dirty="0" smtClean="0"/>
              <a:t> + c) mod m</a:t>
            </a:r>
          </a:p>
          <a:p>
            <a:r>
              <a:rPr lang="en-US" dirty="0" smtClean="0"/>
              <a:t>Popular parameter sets include MINSTD and RANDU</a:t>
            </a:r>
            <a:endParaRPr lang="en-US" dirty="0"/>
          </a:p>
          <a:p>
            <a:r>
              <a:rPr lang="en-US" dirty="0" smtClean="0"/>
              <a:t>Strengths: Lightweight, stores little state, fast and easy to compute</a:t>
            </a:r>
          </a:p>
          <a:p>
            <a:r>
              <a:rPr lang="en-US" dirty="0" smtClean="0"/>
              <a:t>Weaknesses: Short period, outputs are planar and have poor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</a:t>
            </a:r>
            <a:r>
              <a:rPr lang="en-US" dirty="0" smtClean="0"/>
              <a:t>s</a:t>
            </a:r>
            <a:r>
              <a:rPr lang="en-US" dirty="0" smtClean="0"/>
              <a:t>equence produced by shifting and </a:t>
            </a:r>
            <a:r>
              <a:rPr lang="en-US" dirty="0" err="1" smtClean="0"/>
              <a:t>XORing</a:t>
            </a:r>
            <a:r>
              <a:rPr lang="en-US" dirty="0" smtClean="0"/>
              <a:t> together past values</a:t>
            </a:r>
          </a:p>
          <a:p>
            <a:endParaRPr lang="en-US" dirty="0" smtClean="0"/>
          </a:p>
          <a:p>
            <a:r>
              <a:rPr lang="en-US" dirty="0" smtClean="0"/>
              <a:t>Strengths: Stores relatively little state, fast performance, good period to performance ratio, generally high quality outputs</a:t>
            </a:r>
          </a:p>
          <a:p>
            <a:r>
              <a:rPr lang="en-US" dirty="0" smtClean="0"/>
              <a:t>Weaknesses: Overall short period length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Has the general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</a:t>
            </a:r>
            <a:r>
              <a:rPr lang="pt-BR" dirty="0" smtClean="0"/>
              <a:t> = </a:t>
            </a:r>
            <a:r>
              <a:rPr lang="pt-BR" dirty="0" smtClean="0"/>
              <a:t>(</a:t>
            </a:r>
            <a:r>
              <a:rPr lang="pt-BR" dirty="0" smtClean="0"/>
              <a:t>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−r</a:t>
            </a:r>
            <a:r>
              <a:rPr lang="pt-BR" dirty="0" smtClean="0"/>
              <a:t> </a:t>
            </a:r>
            <a:r>
              <a:rPr lang="pt-BR" dirty="0" smtClean="0"/>
              <a:t>* 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</a:t>
            </a:r>
            <a:r>
              <a:rPr lang="pt-BR" baseline="-25000" dirty="0" smtClean="0"/>
              <a:t>s</a:t>
            </a:r>
            <a:r>
              <a:rPr lang="pt-BR" dirty="0" smtClean="0"/>
              <a:t>) mod m, 0 &lt; s &lt; r</a:t>
            </a:r>
          </a:p>
          <a:p>
            <a:r>
              <a:rPr lang="en-US" dirty="0" smtClean="0"/>
              <a:t>Strengths</a:t>
            </a:r>
            <a:r>
              <a:rPr lang="en-US" dirty="0" smtClean="0"/>
              <a:t>: Generally fast performance, flexible</a:t>
            </a:r>
            <a:endParaRPr lang="en-US" dirty="0" smtClean="0"/>
          </a:p>
          <a:p>
            <a:r>
              <a:rPr lang="en-US" dirty="0" smtClean="0"/>
              <a:t>Weaknesses</a:t>
            </a:r>
            <a:r>
              <a:rPr lang="en-US" dirty="0" smtClean="0"/>
              <a:t>: Stores a sizeable amount of state, output quality highly dependent on seeding method and parameter selection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with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Has the general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n+1</a:t>
            </a:r>
            <a:r>
              <a:rPr lang="pt-BR" dirty="0" smtClean="0"/>
              <a:t> </a:t>
            </a:r>
            <a:r>
              <a:rPr lang="pt-BR" dirty="0" smtClean="0"/>
              <a:t>= (</a:t>
            </a:r>
            <a:r>
              <a:rPr lang="pt-BR" dirty="0" smtClean="0"/>
              <a:t>aX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−r</a:t>
            </a:r>
            <a:r>
              <a:rPr lang="pt-BR" dirty="0" smtClean="0"/>
              <a:t> + </a:t>
            </a:r>
            <a:r>
              <a:rPr lang="pt-BR" dirty="0" smtClean="0"/>
              <a:t>c</a:t>
            </a:r>
            <a:r>
              <a:rPr lang="pt-BR" baseline="-25000" dirty="0" smtClean="0"/>
              <a:t>n</a:t>
            </a:r>
            <a:r>
              <a:rPr lang="pt-BR" dirty="0" smtClean="0"/>
              <a:t>) </a:t>
            </a:r>
            <a:r>
              <a:rPr lang="pt-BR" dirty="0" smtClean="0"/>
              <a:t>mod </a:t>
            </a:r>
            <a:r>
              <a:rPr lang="pt-BR" dirty="0" smtClean="0"/>
              <a:t>m</a:t>
            </a:r>
          </a:p>
          <a:p>
            <a:r>
              <a:rPr lang="pt-BR" dirty="0" smtClean="0"/>
              <a:t>In practice, Complementary Multiply with Carry is used: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n+1</a:t>
            </a:r>
            <a:r>
              <a:rPr lang="pt-BR" dirty="0" smtClean="0"/>
              <a:t> = </a:t>
            </a:r>
            <a:r>
              <a:rPr lang="pt-BR" dirty="0" smtClean="0"/>
              <a:t>(b - 1) - (aX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−r</a:t>
            </a:r>
            <a:r>
              <a:rPr lang="pt-BR" dirty="0" smtClean="0"/>
              <a:t> + c</a:t>
            </a:r>
            <a:r>
              <a:rPr lang="pt-BR" baseline="-25000" dirty="0" smtClean="0"/>
              <a:t>n</a:t>
            </a:r>
            <a:r>
              <a:rPr lang="pt-BR" dirty="0" smtClean="0"/>
              <a:t>) mod </a:t>
            </a:r>
            <a:r>
              <a:rPr lang="pt-BR" dirty="0" smtClean="0"/>
              <a:t>m</a:t>
            </a:r>
          </a:p>
          <a:p>
            <a:r>
              <a:rPr lang="en-US" dirty="0" smtClean="0"/>
              <a:t>Strengths</a:t>
            </a:r>
            <a:r>
              <a:rPr lang="en-US" dirty="0" smtClean="0"/>
              <a:t>: Very long period, relatively fast, high quality outputs</a:t>
            </a:r>
            <a:endParaRPr lang="en-US" dirty="0" smtClean="0"/>
          </a:p>
          <a:p>
            <a:r>
              <a:rPr lang="en-US" dirty="0" smtClean="0"/>
              <a:t>Weaknesses</a:t>
            </a:r>
            <a:r>
              <a:rPr lang="en-US" dirty="0" smtClean="0"/>
              <a:t>: Stores a fair amount of state, difficult to seed</a:t>
            </a:r>
            <a:endParaRPr lang="en-US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Underlying state sequence has form: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l-PL" dirty="0" smtClean="0"/>
              <a:t>X</a:t>
            </a:r>
            <a:r>
              <a:rPr lang="pl-PL" baseline="-25000" dirty="0" smtClean="0"/>
              <a:t>k+n</a:t>
            </a:r>
            <a:r>
              <a:rPr lang="pl-PL" dirty="0" smtClean="0"/>
              <a:t> = X</a:t>
            </a:r>
            <a:r>
              <a:rPr lang="pl-PL" baseline="-25000" dirty="0" smtClean="0"/>
              <a:t>k+m</a:t>
            </a:r>
            <a:r>
              <a:rPr lang="pl-PL" dirty="0" smtClean="0"/>
              <a:t> ⊕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| X</a:t>
            </a:r>
            <a:r>
              <a:rPr lang="en-US" baseline="30000" dirty="0" smtClean="0"/>
              <a:t>l</a:t>
            </a:r>
            <a:r>
              <a:rPr lang="en-US" baseline="-25000" dirty="0" smtClean="0"/>
              <a:t>k+1</a:t>
            </a:r>
            <a:r>
              <a:rPr lang="en-US" dirty="0" smtClean="0"/>
              <a:t>)A</a:t>
            </a:r>
          </a:p>
          <a:p>
            <a:r>
              <a:rPr lang="en-US" dirty="0" smtClean="0"/>
              <a:t>Results produced by a tempering function on the state:</a:t>
            </a:r>
            <a:br>
              <a:rPr lang="en-US" dirty="0" smtClean="0"/>
            </a:br>
            <a:r>
              <a:rPr lang="en-US" sz="2000" dirty="0" smtClean="0"/>
              <a:t>	</a:t>
            </a:r>
            <a:r>
              <a:rPr lang="es-ES" sz="2000" dirty="0" smtClean="0"/>
              <a:t>y := x ⊕ (x &gt;&gt; u</a:t>
            </a:r>
            <a:r>
              <a:rPr lang="es-ES" sz="2000" dirty="0" smtClean="0"/>
              <a:t>)</a:t>
            </a:r>
            <a:br>
              <a:rPr lang="es-ES" sz="2000" dirty="0" smtClean="0"/>
            </a:br>
            <a:r>
              <a:rPr lang="es-ES" sz="2000" dirty="0" smtClean="0"/>
              <a:t>	</a:t>
            </a:r>
            <a:r>
              <a:rPr lang="es-ES" sz="2000" dirty="0" smtClean="0"/>
              <a:t>y := y ⊕ ((y &lt;&lt; s) · b</a:t>
            </a:r>
            <a:r>
              <a:rPr lang="es-ES" sz="2000" dirty="0" smtClean="0"/>
              <a:t>)</a:t>
            </a:r>
            <a:br>
              <a:rPr lang="es-ES" sz="2000" dirty="0" smtClean="0"/>
            </a:br>
            <a:r>
              <a:rPr lang="es-ES" sz="2000" dirty="0" smtClean="0"/>
              <a:t>	y </a:t>
            </a:r>
            <a:r>
              <a:rPr lang="es-ES" sz="2000" dirty="0" smtClean="0"/>
              <a:t>:= y ⊕ ((y &lt;&lt; t) · c</a:t>
            </a:r>
            <a:r>
              <a:rPr lang="es-ES" sz="2000" dirty="0" smtClean="0"/>
              <a:t>)</a:t>
            </a:r>
            <a:br>
              <a:rPr lang="es-ES" sz="2000" dirty="0" smtClean="0"/>
            </a:br>
            <a:r>
              <a:rPr lang="es-ES" sz="2000" dirty="0" smtClean="0"/>
              <a:t>	</a:t>
            </a:r>
            <a:r>
              <a:rPr lang="es-ES" sz="2000" dirty="0" smtClean="0"/>
              <a:t>y := y ⊕ (y &gt;&gt; l) </a:t>
            </a:r>
            <a:endParaRPr lang="pl-PL" sz="2000" dirty="0" smtClean="0"/>
          </a:p>
          <a:p>
            <a:endParaRPr lang="es-E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90500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905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9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Strengths</a:t>
            </a:r>
            <a:r>
              <a:rPr lang="en-US" dirty="0" smtClean="0"/>
              <a:t>: Very large period, high quality </a:t>
            </a:r>
            <a:r>
              <a:rPr lang="en-US" dirty="0" err="1" smtClean="0"/>
              <a:t>equidistributed</a:t>
            </a:r>
            <a:r>
              <a:rPr lang="en-US" dirty="0" smtClean="0"/>
              <a:t> outputs</a:t>
            </a:r>
            <a:endParaRPr lang="en-US" dirty="0" smtClean="0"/>
          </a:p>
          <a:p>
            <a:r>
              <a:rPr lang="en-US" dirty="0" smtClean="0"/>
              <a:t>Weaknesses</a:t>
            </a:r>
            <a:r>
              <a:rPr lang="en-US" dirty="0" smtClean="0"/>
              <a:t>: Complex and slow, requires a great deal of memory to store state</a:t>
            </a:r>
            <a:r>
              <a:rPr lang="en-US" smtClean="0"/>
              <a:t>, difficult to seed</a:t>
            </a:r>
            <a:endParaRPr lang="en-US" dirty="0" smtClean="0"/>
          </a:p>
          <a:p>
            <a:endParaRPr lang="es-E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90500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905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9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282</TotalTime>
  <Words>208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Dieharder Again: Testing Modern Random Number Generators</vt:lpstr>
      <vt:lpstr>Motivation</vt:lpstr>
      <vt:lpstr>Dieharder Testing Framework</vt:lpstr>
      <vt:lpstr>Linear Congruent</vt:lpstr>
      <vt:lpstr>Xorshift</vt:lpstr>
      <vt:lpstr>Lagged Fibonacci</vt:lpstr>
      <vt:lpstr>Multiply with Carry</vt:lpstr>
      <vt:lpstr>Mersenne Twister</vt:lpstr>
      <vt:lpstr>Mersenne Twister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DH</cp:lastModifiedBy>
  <cp:revision>31</cp:revision>
  <dcterms:created xsi:type="dcterms:W3CDTF">2014-10-28T09:22:53Z</dcterms:created>
  <dcterms:modified xsi:type="dcterms:W3CDTF">2014-12-04T21:51:59Z</dcterms:modified>
</cp:coreProperties>
</file>