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61" r:id="rId5"/>
    <p:sldId id="262" r:id="rId6"/>
    <p:sldId id="264" r:id="rId7"/>
    <p:sldId id="266" r:id="rId8"/>
    <p:sldId id="267" r:id="rId9"/>
    <p:sldId id="268" r:id="rId10"/>
    <p:sldId id="269" r:id="rId11"/>
    <p:sldId id="272" r:id="rId12"/>
    <p:sldId id="270" r:id="rId13"/>
    <p:sldId id="271" r:id="rId14"/>
    <p:sldId id="273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93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12/5/2014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12/5/2014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14781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14778"/>
            <a:ext cx="5800725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12/5/2014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12/5/2014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12/5/2014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6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12/5/2014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6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12/5/2014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12/5/2014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12/5/2014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5" y="6459788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12/5/2014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8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4948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3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12/5/2014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9144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6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2" y="6459788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459788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5" y="6459788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commons.wikimedia.org/wiki/File:KS_Example.png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Lcg_3d.gif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erso.ens-lyon.fr/eric.thierry/Perf2014/randu-issue.pdf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perso.ens-lyon.fr/eric.thierry/Perf2014/randu-issue.pdf" TargetMode="Externa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Randu.pn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Dice_sum_central_limit_theorem.sv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Dieharder</a:t>
            </a:r>
            <a:r>
              <a:rPr lang="en-US" b="1" dirty="0" smtClean="0"/>
              <a:t> Again: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/>
              <a:t>Testing Modern Random Number Generators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Kashev Dalmia &amp; David Huang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83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Kolmogorov-Smirnov Testing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smtClean="0"/>
              <a:t>close </a:t>
            </a:r>
            <a:r>
              <a:rPr lang="en-US" dirty="0" smtClean="0"/>
              <a:t>are our empirical P-values to a perfect uniform distribution?</a:t>
            </a:r>
            <a:endParaRPr lang="en-US" dirty="0"/>
          </a:p>
        </p:txBody>
      </p:sp>
      <p:pic>
        <p:nvPicPr>
          <p:cNvPr id="7170" name="Picture 2" descr="http://upload.wikimedia.org/wikipedia/commons/c/cf/KS_Exampl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357" y="212573"/>
            <a:ext cx="5724995" cy="471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_n(x)={1 \over n}\sum_{i=1}^n I_{X_i\leq x}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42072" y="5227321"/>
            <a:ext cx="1833563" cy="5334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135624" y="6528768"/>
            <a:ext cx="42902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4"/>
              </a:rPr>
              <a:t>http://</a:t>
            </a:r>
            <a:r>
              <a:rPr lang="en-US" sz="1200" dirty="0" smtClean="0">
                <a:hlinkClick r:id="rId4"/>
              </a:rPr>
              <a:t>commons.wikimedia.org/wiki/File:KS_Example.png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09876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Kinds of Tests in </a:t>
            </a:r>
            <a:r>
              <a:rPr lang="en-US" dirty="0" err="1" smtClean="0"/>
              <a:t>Dieharder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Birthday Test – see if random Birthday distances in a year are exponentially distributed.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Flip a Coin and ensure the coin is fair.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Play games of Craps and ensure the average number of wins is distributed correctly.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Throw away every </a:t>
            </a:r>
            <a:r>
              <a:rPr lang="en-US" i="1" dirty="0" smtClean="0"/>
              <a:t>n</a:t>
            </a:r>
            <a:r>
              <a:rPr lang="en-US" dirty="0" smtClean="0"/>
              <a:t> bits of output and ensure the remaining bits are uniformly distributed by summing them and ensuring a normal distribution.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Count Runs of zeros and ones and ensure uniformity.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63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Kinds of RNGs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01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</a:t>
            </a:r>
            <a:r>
              <a:rPr lang="en-US" dirty="0" err="1"/>
              <a:t>C</a:t>
            </a:r>
            <a:r>
              <a:rPr lang="en-US" dirty="0" err="1" smtClean="0"/>
              <a:t>ongruential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endParaRPr lang="en-US" sz="2400" dirty="0" smtClean="0"/>
          </a:p>
          <a:p>
            <a:pPr marL="201168" lvl="1" indent="0">
              <a:buNone/>
            </a:pPr>
            <a:endParaRPr lang="en-US" sz="2400" dirty="0"/>
          </a:p>
          <a:p>
            <a:pPr marL="201168" lvl="1" indent="0">
              <a:buNone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MINSTD, RANDU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 smtClean="0"/>
              <a:t>Strengths: </a:t>
            </a:r>
            <a:r>
              <a:rPr lang="en-US" sz="2400" dirty="0" smtClean="0"/>
              <a:t>lightweight, small state, easy to understand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 smtClean="0"/>
              <a:t>Weaknesses: </a:t>
            </a:r>
            <a:r>
              <a:rPr lang="en-US" sz="2400" dirty="0" smtClean="0"/>
              <a:t>short period, poor quality planar output</a:t>
            </a:r>
            <a:endParaRPr lang="en-US" sz="2400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853" b="1"/>
          <a:stretch/>
        </p:blipFill>
        <p:spPr>
          <a:xfrm>
            <a:off x="4681537" y="1952368"/>
            <a:ext cx="3667125" cy="384359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87702" y="2236575"/>
            <a:ext cx="31738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X</a:t>
            </a:r>
            <a:r>
              <a:rPr lang="pt-BR" sz="2400" baseline="-25000" dirty="0"/>
              <a:t>n+1</a:t>
            </a:r>
            <a:r>
              <a:rPr lang="pt-BR" sz="2400" dirty="0"/>
              <a:t> = (aX</a:t>
            </a:r>
            <a:r>
              <a:rPr lang="pt-BR" sz="2400" baseline="-25000" dirty="0"/>
              <a:t>n</a:t>
            </a:r>
            <a:r>
              <a:rPr lang="pt-BR" sz="2400" dirty="0"/>
              <a:t> + c) mod m</a:t>
            </a:r>
          </a:p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681537" y="6010968"/>
            <a:ext cx="38952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3"/>
              </a:rPr>
              <a:t>http://</a:t>
            </a:r>
            <a:r>
              <a:rPr lang="en-US" sz="1200" dirty="0" smtClean="0">
                <a:hlinkClick r:id="rId3"/>
              </a:rPr>
              <a:t>commons.wikimedia.org/wiki/File:Lcg_3d.gif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70282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Xorshift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Shift and XOR together past values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 smtClean="0"/>
              <a:t>Strengths: </a:t>
            </a:r>
            <a:r>
              <a:rPr lang="en-US" sz="2400" dirty="0" smtClean="0"/>
              <a:t>fast, small state, good period to performance ratio, somewhat good quality.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 smtClean="0"/>
              <a:t>Weaknesses: </a:t>
            </a:r>
            <a:r>
              <a:rPr lang="en-US" sz="2400" dirty="0" smtClean="0"/>
              <a:t>relatively short period, hard to chose parameters, some question of quality.</a:t>
            </a:r>
            <a:endParaRPr lang="en-US" sz="24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64075" y="2290953"/>
            <a:ext cx="3702050" cy="313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44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Lagged Fibonacci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22959" y="3085992"/>
            <a:ext cx="4997074" cy="2783102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 smtClean="0"/>
              <a:t>Strengths: </a:t>
            </a:r>
            <a:r>
              <a:rPr lang="en-US" sz="2400" dirty="0" smtClean="0"/>
              <a:t>Flexible, can be fast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 smtClean="0"/>
              <a:t>Weaknesses: </a:t>
            </a:r>
            <a:r>
              <a:rPr lang="en-US" sz="2400" dirty="0" smtClean="0"/>
              <a:t>significantly more state, output quality dependent on seeding, parameter selection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22960" y="2224218"/>
            <a:ext cx="754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X</a:t>
            </a:r>
            <a:r>
              <a:rPr lang="pt-BR" sz="3200" baseline="-25000" dirty="0"/>
              <a:t>n</a:t>
            </a:r>
            <a:r>
              <a:rPr lang="pt-BR" sz="3200" dirty="0"/>
              <a:t> = (X</a:t>
            </a:r>
            <a:r>
              <a:rPr lang="pt-BR" sz="3200" baseline="-25000" dirty="0"/>
              <a:t>n−r</a:t>
            </a:r>
            <a:r>
              <a:rPr lang="pt-BR" sz="3200" dirty="0"/>
              <a:t> * X</a:t>
            </a:r>
            <a:r>
              <a:rPr lang="pt-BR" sz="3200" baseline="-25000" dirty="0"/>
              <a:t>n−s</a:t>
            </a:r>
            <a:r>
              <a:rPr lang="pt-BR" sz="3200" dirty="0"/>
              <a:t>) mod m, </a:t>
            </a:r>
            <a:r>
              <a:rPr lang="pt-BR" sz="3200" dirty="0" smtClean="0"/>
              <a:t> 0 &lt; s &lt; r</a:t>
            </a:r>
            <a:endParaRPr lang="pt-BR" sz="3200" dirty="0"/>
          </a:p>
        </p:txBody>
      </p:sp>
      <p:pic>
        <p:nvPicPr>
          <p:cNvPr id="12" name="Picture 4" descr="http://upload.wikimedia.org/wikipedia/commons/thumb/b/bf/PascalTriangleFibanacci.svg/360px-PascalTriangleFibanacci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151" y="3947767"/>
            <a:ext cx="4854192" cy="242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980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Lagged Fibonacci – </a:t>
            </a:r>
            <a:br>
              <a:rPr lang="en-US" dirty="0" smtClean="0"/>
            </a:br>
            <a:r>
              <a:rPr lang="en-US" dirty="0" smtClean="0"/>
              <a:t>Subtract With Carry &amp; RANLUX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22959" y="3320258"/>
            <a:ext cx="4997074" cy="2548835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RANLUX: reduce correlation, increase quality by discarding certain amount of output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 smtClean="0"/>
              <a:t>Causes considerable slowdown.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822960" y="2224218"/>
            <a:ext cx="754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X</a:t>
            </a:r>
            <a:r>
              <a:rPr lang="pt-BR" sz="3200" baseline="-25000" dirty="0"/>
              <a:t>n</a:t>
            </a:r>
            <a:r>
              <a:rPr lang="pt-BR" sz="3200" dirty="0"/>
              <a:t> = (X</a:t>
            </a:r>
            <a:r>
              <a:rPr lang="pt-BR" sz="3200" baseline="-25000" dirty="0"/>
              <a:t>n−r</a:t>
            </a:r>
            <a:r>
              <a:rPr lang="pt-BR" sz="3200" dirty="0"/>
              <a:t> - X</a:t>
            </a:r>
            <a:r>
              <a:rPr lang="pt-BR" sz="3200" baseline="-25000" dirty="0"/>
              <a:t>n−s </a:t>
            </a:r>
            <a:r>
              <a:rPr lang="pt-BR" sz="3200" dirty="0"/>
              <a:t>– c</a:t>
            </a:r>
            <a:r>
              <a:rPr lang="pt-BR" sz="3200" baseline="-25000" dirty="0"/>
              <a:t>n-1</a:t>
            </a:r>
            <a:r>
              <a:rPr lang="pt-BR" sz="3200" dirty="0"/>
              <a:t>) mod m, 0 &lt; s &lt; </a:t>
            </a:r>
            <a:r>
              <a:rPr lang="pt-BR" sz="3200" dirty="0" smtClean="0"/>
              <a:t>r</a:t>
            </a:r>
            <a:endParaRPr lang="pt-BR" sz="3200" dirty="0"/>
          </a:p>
        </p:txBody>
      </p:sp>
      <p:pic>
        <p:nvPicPr>
          <p:cNvPr id="1028" name="Picture 4" descr="http://upload.wikimedia.org/wikipedia/commons/thumb/b/bf/PascalTriangleFibanacci.svg/360px-PascalTriangleFibanacci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151" y="3947767"/>
            <a:ext cx="4854192" cy="242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22958" y="2851726"/>
            <a:ext cx="7543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c</a:t>
            </a:r>
            <a:r>
              <a:rPr lang="en-US" sz="3200" baseline="-25000" dirty="0" err="1"/>
              <a:t>n</a:t>
            </a:r>
            <a:r>
              <a:rPr lang="en-US" sz="3200" dirty="0"/>
              <a:t> = 1 if </a:t>
            </a:r>
            <a:r>
              <a:rPr lang="pt-BR" sz="3200" dirty="0"/>
              <a:t>X</a:t>
            </a:r>
            <a:r>
              <a:rPr lang="pt-BR" sz="3200" baseline="-25000" dirty="0"/>
              <a:t>n−r</a:t>
            </a:r>
            <a:r>
              <a:rPr lang="pt-BR" sz="3200" dirty="0"/>
              <a:t> - X</a:t>
            </a:r>
            <a:r>
              <a:rPr lang="pt-BR" sz="3200" baseline="-25000" dirty="0"/>
              <a:t>n−s </a:t>
            </a:r>
            <a:r>
              <a:rPr lang="pt-BR" sz="3200" dirty="0"/>
              <a:t>– c</a:t>
            </a:r>
            <a:r>
              <a:rPr lang="pt-BR" sz="3200" baseline="-25000" dirty="0"/>
              <a:t>n-1  </a:t>
            </a:r>
            <a:r>
              <a:rPr lang="en-US" sz="3200" dirty="0"/>
              <a:t>≥ 0, or 0 otherwise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04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[Complementary]</a:t>
            </a:r>
            <a:br>
              <a:rPr lang="en-US" dirty="0" smtClean="0"/>
            </a:br>
            <a:r>
              <a:rPr lang="en-US" dirty="0" smtClean="0"/>
              <a:t>Multiply With Carry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22959" y="3075597"/>
            <a:ext cx="7543800" cy="3275777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Period heavily dependent on parameter selection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Proofs regarding period, seeding, parameter selection simpler in complementary version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Huge periods possible with good speed.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 smtClean="0"/>
              <a:t>Strengths:</a:t>
            </a:r>
            <a:r>
              <a:rPr lang="en-US" sz="2400" dirty="0" smtClean="0"/>
              <a:t> long periods, fast, high quality output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 smtClean="0"/>
              <a:t>Weaknesses: </a:t>
            </a:r>
            <a:r>
              <a:rPr lang="en-US" sz="2400" dirty="0" smtClean="0"/>
              <a:t>Somewhat large state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822959" y="1761773"/>
            <a:ext cx="754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X</a:t>
            </a:r>
            <a:r>
              <a:rPr lang="pt-BR" sz="3200" baseline="-25000" dirty="0"/>
              <a:t>n+1</a:t>
            </a:r>
            <a:r>
              <a:rPr lang="pt-BR" sz="3200" dirty="0"/>
              <a:t> = (aX</a:t>
            </a:r>
            <a:r>
              <a:rPr lang="pt-BR" sz="3200" baseline="-25000" dirty="0"/>
              <a:t>n−r</a:t>
            </a:r>
            <a:r>
              <a:rPr lang="pt-BR" sz="3200" dirty="0"/>
              <a:t> + c</a:t>
            </a:r>
            <a:r>
              <a:rPr lang="pt-BR" sz="3200" baseline="-25000" dirty="0"/>
              <a:t>n</a:t>
            </a:r>
            <a:r>
              <a:rPr lang="pt-BR" sz="3200" dirty="0"/>
              <a:t>) mod </a:t>
            </a:r>
            <a:r>
              <a:rPr lang="pt-BR" sz="3200" dirty="0" smtClean="0"/>
              <a:t>m</a:t>
            </a:r>
            <a:endParaRPr lang="pt-BR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822959" y="2418685"/>
            <a:ext cx="754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X</a:t>
            </a:r>
            <a:r>
              <a:rPr lang="pt-BR" sz="3200" baseline="-25000" dirty="0"/>
              <a:t>n+1</a:t>
            </a:r>
            <a:r>
              <a:rPr lang="pt-BR" sz="3200" dirty="0"/>
              <a:t> = (b - 1) - (aX</a:t>
            </a:r>
            <a:r>
              <a:rPr lang="pt-BR" sz="3200" baseline="-25000" dirty="0"/>
              <a:t>n−r</a:t>
            </a:r>
            <a:r>
              <a:rPr lang="pt-BR" sz="3200" dirty="0"/>
              <a:t> + c</a:t>
            </a:r>
            <a:r>
              <a:rPr lang="pt-BR" sz="3200" baseline="-25000" dirty="0"/>
              <a:t>n</a:t>
            </a:r>
            <a:r>
              <a:rPr lang="pt-BR" sz="3200" dirty="0"/>
              <a:t>) mod </a:t>
            </a:r>
            <a:r>
              <a:rPr lang="pt-BR" sz="3200" dirty="0" smtClean="0"/>
              <a:t>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45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Mersenne</a:t>
            </a:r>
            <a:r>
              <a:rPr lang="en-US" dirty="0" smtClean="0"/>
              <a:t> Twister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Most common RNG in use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 smtClean="0"/>
              <a:t>C++, Python, MATLAB, R, PHP, More</a:t>
            </a: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Strengths: </a:t>
            </a:r>
            <a:r>
              <a:rPr lang="en-US" sz="2400" dirty="0" smtClean="0"/>
              <a:t>Very large period, extremely high quality, </a:t>
            </a:r>
            <a:r>
              <a:rPr lang="en-US" sz="2400" dirty="0" err="1" smtClean="0"/>
              <a:t>equidistributed</a:t>
            </a:r>
            <a:r>
              <a:rPr lang="en-US" sz="2400" dirty="0" smtClean="0"/>
              <a:t> output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Weaknesses: </a:t>
            </a:r>
            <a:r>
              <a:rPr lang="en-US" sz="2400" dirty="0" smtClean="0"/>
              <a:t>complex operation and seeding, relatively slow, large state</a:t>
            </a:r>
            <a:endParaRPr lang="en-US" sz="2400" dirty="0"/>
          </a:p>
        </p:txBody>
      </p:sp>
      <p:pic>
        <p:nvPicPr>
          <p:cNvPr id="2050" name="Picture 2" descr="http://upload.wikimedia.org/wikipedia/en/0/09/1966_Twister_Cover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837" y="2486025"/>
            <a:ext cx="343852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74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Mersenne</a:t>
            </a:r>
            <a:r>
              <a:rPr lang="en-US" dirty="0" smtClean="0"/>
              <a:t> Twister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2718486"/>
            <a:ext cx="3703320" cy="3150608"/>
          </a:xfrm>
        </p:spPr>
        <p:txBody>
          <a:bodyPr>
            <a:normAutofit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Effectively a linear feedback shift register (LFSR) with transformed on each XOR operation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(</a:t>
            </a:r>
            <a:r>
              <a:rPr lang="en-US" sz="2400" dirty="0" err="1"/>
              <a:t>X</a:t>
            </a:r>
            <a:r>
              <a:rPr lang="en-US" sz="2400" baseline="30000" dirty="0" err="1"/>
              <a:t>u</a:t>
            </a:r>
            <a:r>
              <a:rPr lang="en-US" sz="2400" baseline="-25000" dirty="0" err="1"/>
              <a:t>k</a:t>
            </a:r>
            <a:r>
              <a:rPr lang="en-US" sz="2400" dirty="0"/>
              <a:t> | X</a:t>
            </a:r>
            <a:r>
              <a:rPr lang="en-US" sz="2400" baseline="30000" dirty="0"/>
              <a:t>l</a:t>
            </a:r>
            <a:r>
              <a:rPr lang="en-US" sz="2400" baseline="-25000" dirty="0"/>
              <a:t>k+1</a:t>
            </a:r>
            <a:r>
              <a:rPr lang="en-US" sz="2400" dirty="0"/>
              <a:t>)A concatenates two previous masked values, performs a right-shift, and applies an XOR mask on each bit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7" name="Picture 8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36672" y="3313981"/>
            <a:ext cx="3530088" cy="255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26991" y="1861913"/>
            <a:ext cx="3361039" cy="11936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9964" y="1997092"/>
            <a:ext cx="3707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X</a:t>
            </a:r>
            <a:r>
              <a:rPr lang="pl-PL" sz="2400" baseline="-25000" dirty="0"/>
              <a:t>k+n</a:t>
            </a:r>
            <a:r>
              <a:rPr lang="pl-PL" sz="2400" dirty="0"/>
              <a:t> = X</a:t>
            </a:r>
            <a:r>
              <a:rPr lang="pl-PL" sz="2400" baseline="-25000" dirty="0"/>
              <a:t>k+m</a:t>
            </a:r>
            <a:r>
              <a:rPr lang="pl-PL" sz="2400" dirty="0"/>
              <a:t> ⊕</a:t>
            </a:r>
            <a:r>
              <a:rPr lang="en-US" sz="2400" dirty="0"/>
              <a:t>(</a:t>
            </a:r>
            <a:r>
              <a:rPr lang="en-US" sz="2400" dirty="0" err="1"/>
              <a:t>X</a:t>
            </a:r>
            <a:r>
              <a:rPr lang="en-US" sz="2400" baseline="30000" dirty="0" err="1"/>
              <a:t>u</a:t>
            </a:r>
            <a:r>
              <a:rPr lang="en-US" sz="2400" baseline="-25000" dirty="0" err="1"/>
              <a:t>k</a:t>
            </a:r>
            <a:r>
              <a:rPr lang="en-US" sz="2400" dirty="0"/>
              <a:t> | </a:t>
            </a:r>
            <a:r>
              <a:rPr lang="en-US" sz="2400" dirty="0" smtClean="0"/>
              <a:t>X</a:t>
            </a:r>
            <a:r>
              <a:rPr lang="en-US" sz="2400" baseline="30000" dirty="0" smtClean="0"/>
              <a:t>l</a:t>
            </a:r>
            <a:r>
              <a:rPr lang="en-US" sz="2400" baseline="-25000" dirty="0" smtClean="0"/>
              <a:t>k+1</a:t>
            </a:r>
            <a:r>
              <a:rPr lang="en-US" sz="2400" dirty="0" smtClean="0"/>
              <a:t>)A,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918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ryptography.jpg (722×43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019" y="2796548"/>
            <a:ext cx="3095133" cy="1851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Study Random Numbers?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Simulation, Cryptography, </a:t>
            </a:r>
            <a:r>
              <a:rPr lang="en-US" sz="3200" dirty="0" smtClean="0"/>
              <a:t>Gaming &amp; More</a:t>
            </a:r>
            <a:endParaRPr lang="en-US" sz="3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Quality Is Hard to Determine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Important Metrics: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Randomness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Predictability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Memory Usage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Speed</a:t>
            </a:r>
          </a:p>
        </p:txBody>
      </p:sp>
      <p:pic>
        <p:nvPicPr>
          <p:cNvPr id="1030" name="Picture 6" descr="http://en.spaceengine.org/_ph/5/62203175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079" y="3571807"/>
            <a:ext cx="5005848" cy="259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League-of-Legends-2013-08-06-05-46-26-76.jpg (1920×1080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999976" y="4389404"/>
            <a:ext cx="4013176" cy="225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84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Mersenne</a:t>
            </a:r>
            <a:r>
              <a:rPr lang="en-US" dirty="0" smtClean="0"/>
              <a:t> Twister Algorithm,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845735"/>
            <a:ext cx="3703320" cy="4023359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Tempering function on the state: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Ensures </a:t>
            </a:r>
            <a:r>
              <a:rPr lang="en-US" sz="2400" dirty="0" err="1" smtClean="0"/>
              <a:t>equidistribution</a:t>
            </a:r>
            <a:r>
              <a:rPr lang="en-US" sz="2400" dirty="0" smtClean="0"/>
              <a:t> in output, to d = 623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594034" y="2657085"/>
            <a:ext cx="21611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y := x ⊕ (x &gt;&gt; u)</a:t>
            </a:r>
            <a:br>
              <a:rPr lang="es-ES" dirty="0"/>
            </a:br>
            <a:r>
              <a:rPr lang="es-ES" dirty="0" smtClean="0"/>
              <a:t>y </a:t>
            </a:r>
            <a:r>
              <a:rPr lang="es-ES" dirty="0"/>
              <a:t>:= y ⊕ ((y &lt;&lt; s) · b)</a:t>
            </a:r>
            <a:br>
              <a:rPr lang="es-ES" dirty="0"/>
            </a:br>
            <a:r>
              <a:rPr lang="es-ES" dirty="0" smtClean="0"/>
              <a:t>y </a:t>
            </a:r>
            <a:r>
              <a:rPr lang="es-ES" dirty="0"/>
              <a:t>:= y ⊕ ((y &lt;&lt; t) · c)</a:t>
            </a:r>
            <a:br>
              <a:rPr lang="es-ES" dirty="0"/>
            </a:br>
            <a:r>
              <a:rPr lang="es-ES" dirty="0" smtClean="0"/>
              <a:t>y </a:t>
            </a:r>
            <a:r>
              <a:rPr lang="es-ES" dirty="0"/>
              <a:t>:= y ⊕ (y &gt;&gt; l)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>
            <a:normAutofit/>
          </a:bodyPr>
          <a:lstStyle/>
          <a:p>
            <a:pPr lvl="1"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In practice, sequence is created in batch, then output is generated on request using the tempering function</a:t>
            </a:r>
            <a:endParaRPr lang="en-US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44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1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Dieharder</a:t>
            </a:r>
            <a:r>
              <a:rPr lang="en-US" dirty="0" smtClean="0"/>
              <a:t> Test Results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145" y="594359"/>
            <a:ext cx="5977358" cy="5609968"/>
          </a:xfrm>
        </p:spPr>
      </p:pic>
      <p:sp>
        <p:nvSpPr>
          <p:cNvPr id="11" name="Text Placeholder 5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/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RANLUX incomplete because running a full run would take ~100 hours.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RANDU terrible.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Everything else is about the same amount of good, with the best possible parameters.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08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Dieharder</a:t>
            </a:r>
            <a:r>
              <a:rPr lang="en-US" dirty="0" smtClean="0"/>
              <a:t> Speed Results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90" y="594358"/>
            <a:ext cx="5790686" cy="5584087"/>
          </a:xfrm>
        </p:spPr>
      </p:pic>
      <p:sp>
        <p:nvSpPr>
          <p:cNvPr id="9" name="Text Placeholder 5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/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RANLUX is extremely slow.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RANDU is fast but it’s unusable, remember?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CMWC would be faster if we made a smaller version that might now pass as many tests.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We couldn’t make our MT as fast as the C++ STL. Go figure.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25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Should I Use?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845733"/>
            <a:ext cx="3703320" cy="4406785"/>
          </a:xfrm>
        </p:spPr>
        <p:txBody>
          <a:bodyPr>
            <a:normAutofit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 smtClean="0"/>
              <a:t>Mersenne</a:t>
            </a:r>
            <a:r>
              <a:rPr lang="en-US" sz="2400" dirty="0" smtClean="0"/>
              <a:t> Twister is the common, easiest choice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 smtClean="0"/>
              <a:t>…despite there being potentially faster generators out there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New Generators being developed to address MT problems (have not seen adoption)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 smtClean="0"/>
              <a:t>WELL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 smtClean="0"/>
              <a:t>SFMT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System Designer must decide!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5122" name="Picture 2" descr="https://www.mobius.illinois.edu/images/atomic-san-multiproc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075" y="1877287"/>
            <a:ext cx="3702050" cy="396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664075" y="5975104"/>
            <a:ext cx="3711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Mobius, a simulator which uses RNGS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07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1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Test RNGs?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59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Example: RANDU</a:t>
            </a:r>
            <a:endParaRPr lang="en-US" sz="4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3250" y="321275"/>
            <a:ext cx="5990750" cy="630520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53250" y="6441813"/>
            <a:ext cx="52916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>
                <a:hlinkClick r:id="rId3"/>
              </a:rPr>
              <a:t>http://perso.ens-lyon.fr/eric.thierry/Perf2014/randu-issue.pdf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4966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Example: RANDU</a:t>
            </a:r>
            <a:endParaRPr lang="en-US" sz="4800" dirty="0"/>
          </a:p>
        </p:txBody>
      </p:sp>
      <p:sp>
        <p:nvSpPr>
          <p:cNvPr id="6" name="Rectangle 5"/>
          <p:cNvSpPr/>
          <p:nvPr/>
        </p:nvSpPr>
        <p:spPr>
          <a:xfrm>
            <a:off x="3153250" y="6441813"/>
            <a:ext cx="52916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>
                <a:hlinkClick r:id="rId2"/>
              </a:rPr>
              <a:t>http://perso.ens-lyon.fr/eric.thierry/Perf2014/randu-issue.pdf</a:t>
            </a:r>
            <a:endParaRPr lang="en-US" sz="14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88438" y="328028"/>
            <a:ext cx="5668098" cy="599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37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RANDU is Bad.</a:t>
            </a:r>
            <a:endParaRPr lang="en-US" dirty="0"/>
          </a:p>
        </p:txBody>
      </p:sp>
      <p:pic>
        <p:nvPicPr>
          <p:cNvPr id="6" name="Picture 2" descr="http://upload.wikimedia.org/wikipedia/commons/3/38/Randu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9" t="5964" r="5651" b="2633"/>
          <a:stretch/>
        </p:blipFill>
        <p:spPr bwMode="auto">
          <a:xfrm>
            <a:off x="1109514" y="1846263"/>
            <a:ext cx="6969422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6030333"/>
            <a:ext cx="45600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>
                <a:hlinkClick r:id="rId3"/>
              </a:rPr>
              <a:t>http://</a:t>
            </a:r>
            <a:r>
              <a:rPr lang="en-US" sz="1400" dirty="0" smtClean="0">
                <a:hlinkClick r:id="rId3"/>
              </a:rPr>
              <a:t>commons.wikimedia.org/wiki/File:Randu.png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54519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RNGs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7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Dieharder</a:t>
            </a:r>
            <a:r>
              <a:rPr lang="en-US" dirty="0" smtClean="0"/>
              <a:t>: A RNG Testing Framework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Suite of </a:t>
            </a:r>
            <a:r>
              <a:rPr lang="en-US" sz="2400" dirty="0" smtClean="0"/>
              <a:t>Randomness Tests</a:t>
            </a:r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Incorporates </a:t>
            </a:r>
            <a:r>
              <a:rPr lang="en-US" sz="2400" dirty="0" smtClean="0"/>
              <a:t>tests from Diehard, NIST, and more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Low quality generators easily caught (RANDU</a:t>
            </a:r>
            <a:r>
              <a:rPr lang="en-US" sz="2400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Available in Ubuntu </a:t>
            </a:r>
            <a:r>
              <a:rPr lang="en-US" sz="2400" dirty="0" smtClean="0"/>
              <a:t>Repositories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Easy to interface with</a:t>
            </a:r>
            <a:endParaRPr lang="en-US" sz="2400" dirty="0"/>
          </a:p>
        </p:txBody>
      </p:sp>
      <p:pic>
        <p:nvPicPr>
          <p:cNvPr id="3074" name="Picture 2" descr="http://www.ecranlarge.com/uploads/image/000/181/original-113342-898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905" y="1846263"/>
            <a:ext cx="2949775" cy="437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39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Dieharder</a:t>
            </a:r>
            <a:r>
              <a:rPr lang="en-US" dirty="0" smtClean="0"/>
              <a:t> Works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Example: Rolling a die and summing the result, repeatedly.</a:t>
            </a:r>
          </a:p>
          <a:p>
            <a:r>
              <a:rPr lang="en-US" dirty="0" smtClean="0"/>
              <a:t>This creates a P-Value.</a:t>
            </a:r>
            <a:endParaRPr lang="en-US" dirty="0"/>
          </a:p>
        </p:txBody>
      </p:sp>
      <p:pic>
        <p:nvPicPr>
          <p:cNvPr id="6146" name="Picture 2" descr="http://upload.wikimedia.org/wikipedia/commons/thumb/8/8c/Dice_sum_central_limit_theorem.svg/512px-Dice_sum_central_limit_theorem.sv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704" y="731838"/>
            <a:ext cx="4384354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135624" y="6528768"/>
            <a:ext cx="55978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3"/>
              </a:rPr>
              <a:t>http://</a:t>
            </a:r>
            <a:r>
              <a:rPr lang="en-US" sz="1200" dirty="0" smtClean="0">
                <a:hlinkClick r:id="rId3"/>
              </a:rPr>
              <a:t>commons.wikimedia.org/wiki/File:Dice_sum_central_limit_theorem.svg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55019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143</TotalTime>
  <Words>756</Words>
  <Application>Microsoft Office PowerPoint</Application>
  <PresentationFormat>On-screen Show (4:3)</PresentationFormat>
  <Paragraphs>109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Retrospect</vt:lpstr>
      <vt:lpstr>Dieharder Again: Testing Modern Random Number Generators</vt:lpstr>
      <vt:lpstr>Why Study Random Numbers?</vt:lpstr>
      <vt:lpstr>Why Test RNGs?</vt:lpstr>
      <vt:lpstr>Example: RANDU</vt:lpstr>
      <vt:lpstr>Example: RANDU</vt:lpstr>
      <vt:lpstr>RANDU is Bad.</vt:lpstr>
      <vt:lpstr>Testing RNGs</vt:lpstr>
      <vt:lpstr>Dieharder: A RNG Testing Framework</vt:lpstr>
      <vt:lpstr>How Dieharder Works</vt:lpstr>
      <vt:lpstr>Kolmogorov-Smirnov Testing</vt:lpstr>
      <vt:lpstr>Kinds of Tests in Dieharder</vt:lpstr>
      <vt:lpstr>Kinds of RNGs</vt:lpstr>
      <vt:lpstr>Linear Congruential</vt:lpstr>
      <vt:lpstr>Xorshift</vt:lpstr>
      <vt:lpstr>Lagged Fibonacci</vt:lpstr>
      <vt:lpstr>Lagged Fibonacci –  Subtract With Carry &amp; RANLUX</vt:lpstr>
      <vt:lpstr>[Complementary] Multiply With Carry </vt:lpstr>
      <vt:lpstr>Mersenne Twister</vt:lpstr>
      <vt:lpstr>Mersenne Twister Algorithm</vt:lpstr>
      <vt:lpstr>Mersenne Twister Algorithm, continued</vt:lpstr>
      <vt:lpstr>Results</vt:lpstr>
      <vt:lpstr>Dieharder Test Results</vt:lpstr>
      <vt:lpstr>Dieharder Speed Results</vt:lpstr>
      <vt:lpstr>Conclusion</vt:lpstr>
      <vt:lpstr>What Should I Use?</vt:lpstr>
      <vt:lpstr>Thank You!  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Dieharder Again: Testing Modern Random Number Generators</dc:title>
  <dc:creator>Kashev Dalmia</dc:creator>
  <cp:lastModifiedBy>Kashev Dalmia</cp:lastModifiedBy>
  <cp:revision>122</cp:revision>
  <dcterms:created xsi:type="dcterms:W3CDTF">2014-12-05T05:41:03Z</dcterms:created>
  <dcterms:modified xsi:type="dcterms:W3CDTF">2014-12-05T08:04:59Z</dcterms:modified>
</cp:coreProperties>
</file>