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9" r:id="rId9"/>
    <p:sldId id="262" r:id="rId10"/>
    <p:sldId id="263" r:id="rId11"/>
    <p:sldId id="268" r:id="rId12"/>
    <p:sldId id="26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ACFE-C986-4655-9665-E2DF4EB3913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84A2-4872-4E06-AFDF-C22181291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E84A2-4872-4E06-AFDF-C221812919E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Kashev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Dalmia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and David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huang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Dieharder Again: Testing Modern Random Number Generators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state sequence has form: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l-PL" dirty="0" smtClean="0"/>
              <a:t>X</a:t>
            </a:r>
            <a:r>
              <a:rPr lang="pl-PL" baseline="-25000" dirty="0" smtClean="0"/>
              <a:t>k+n</a:t>
            </a:r>
            <a:r>
              <a:rPr lang="pl-PL" dirty="0" smtClean="0"/>
              <a:t> = X</a:t>
            </a:r>
            <a:r>
              <a:rPr lang="pl-PL" baseline="-25000" dirty="0" smtClean="0"/>
              <a:t>k+m</a:t>
            </a:r>
            <a:r>
              <a:rPr lang="pl-PL" dirty="0" smtClean="0"/>
              <a:t> ⊕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</a:t>
            </a:r>
          </a:p>
          <a:p>
            <a:r>
              <a:rPr lang="en-US" dirty="0" smtClean="0"/>
              <a:t>A is a matrix of form: </a:t>
            </a:r>
            <a:r>
              <a:rPr lang="en-US" sz="6500" dirty="0" smtClean="0"/>
              <a:t>[            ]</a:t>
            </a:r>
          </a:p>
          <a:p>
            <a:r>
              <a:rPr lang="en-US" dirty="0" smtClean="0"/>
              <a:t>Effectively a linear feedback shift register (LFSR) with transformed inputs on each XOR operation</a:t>
            </a:r>
          </a:p>
          <a:p>
            <a:r>
              <a:rPr lang="en-US" dirty="0" smtClean="0"/>
              <a:t>The expression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 concatenates two previous masked values, performs a right-shift, and applies an XOR mask on each bit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"/>
            <a:ext cx="2921418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957" y="2419350"/>
            <a:ext cx="1881043" cy="933450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produced by a tempering function on the state:</a:t>
            </a:r>
            <a:br>
              <a:rPr lang="en-US" dirty="0" smtClean="0"/>
            </a:br>
            <a:r>
              <a:rPr lang="en-US" sz="2000" dirty="0" smtClean="0"/>
              <a:t>	</a:t>
            </a:r>
            <a:r>
              <a:rPr lang="es-ES" sz="2000" dirty="0" smtClean="0"/>
              <a:t>y := x ⊕ (x &gt;&gt; u)</a:t>
            </a:r>
            <a:br>
              <a:rPr lang="es-ES" sz="2000" dirty="0" smtClean="0"/>
            </a:br>
            <a:r>
              <a:rPr lang="es-ES" sz="2000" dirty="0" smtClean="0"/>
              <a:t>	y := y ⊕ ((y &lt;&lt; s) · b)</a:t>
            </a:r>
            <a:br>
              <a:rPr lang="es-ES" sz="2000" dirty="0" smtClean="0"/>
            </a:br>
            <a:r>
              <a:rPr lang="es-ES" sz="2000" dirty="0" smtClean="0"/>
              <a:t>	y := y ⊕ ((y &lt;&lt; t) · c)</a:t>
            </a:r>
            <a:br>
              <a:rPr lang="es-ES" sz="2000" dirty="0" smtClean="0"/>
            </a:br>
            <a:r>
              <a:rPr lang="es-ES" sz="2000" dirty="0" smtClean="0"/>
              <a:t>	y := y ⊕ (y &gt;&gt; l) </a:t>
            </a:r>
          </a:p>
          <a:p>
            <a:r>
              <a:rPr lang="en-US" dirty="0" smtClean="0"/>
              <a:t>This is done to ensure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In practice, sequences are generated in batches and outputs are produced upon request using the tempering function</a:t>
            </a:r>
          </a:p>
          <a:p>
            <a:endParaRPr lang="pl-PL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Strengths: Very large period, high quality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Weaknesses: Complex and slow, requires a great deal of memory to store state, difficult to seed</a:t>
            </a:r>
          </a:p>
          <a:p>
            <a:endParaRPr lang="es-E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Mersenne</a:t>
            </a:r>
            <a:r>
              <a:rPr lang="en-US" dirty="0" smtClean="0"/>
              <a:t> Twister is currently the most widely adopted generator type, despite its slower performance</a:t>
            </a:r>
          </a:p>
          <a:p>
            <a:r>
              <a:rPr lang="en-US" dirty="0" smtClean="0"/>
              <a:t>New cutting-edge generators (WELL, SFMT, etc.) help address some of the problems of MT but have yet to be widely adopted</a:t>
            </a:r>
          </a:p>
          <a:p>
            <a:r>
              <a:rPr lang="en-US" dirty="0" smtClean="0"/>
              <a:t>Like most engineering problems, the choice of RNG may depend heavily on the application but MT </a:t>
            </a:r>
            <a:r>
              <a:rPr lang="en-US" dirty="0" smtClean="0"/>
              <a:t>seems to fit for most contexts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numbers have a wide range of applications (simulation, cryptography, gaming, etc.)</a:t>
            </a:r>
          </a:p>
          <a:p>
            <a:r>
              <a:rPr lang="en-US" dirty="0" smtClean="0"/>
              <a:t>Quality of PRNGs is hard to quantify and depends on application</a:t>
            </a:r>
          </a:p>
          <a:p>
            <a:r>
              <a:rPr lang="en-US" dirty="0" smtClean="0"/>
              <a:t>Potentially important metrics include: randomness, predictability, memory and speed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Suite of tests to evaluate the randomness of a sequence of generated numbers</a:t>
            </a:r>
          </a:p>
          <a:p>
            <a:r>
              <a:rPr lang="en-US" dirty="0" smtClean="0"/>
              <a:t>Compares distribution of generated sequence to expected distributions</a:t>
            </a:r>
          </a:p>
          <a:p>
            <a:r>
              <a:rPr lang="en-US" dirty="0" smtClean="0"/>
              <a:t>Test results are probabilistic in nature but provide a rough guideline on the quality of a generator</a:t>
            </a:r>
          </a:p>
          <a:p>
            <a:r>
              <a:rPr lang="en-US" dirty="0" smtClean="0"/>
              <a:t>Low quality generators are easily caught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Sequence defined by the formula for a line: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</a:t>
            </a:r>
            <a:r>
              <a:rPr lang="pt-BR" dirty="0" smtClean="0"/>
              <a:t> + c) mod m</a:t>
            </a:r>
          </a:p>
          <a:p>
            <a:r>
              <a:rPr lang="en-US" dirty="0" smtClean="0"/>
              <a:t>Popular parameter sets include MINSTD and RANDU</a:t>
            </a:r>
            <a:endParaRPr lang="en-US" dirty="0"/>
          </a:p>
          <a:p>
            <a:r>
              <a:rPr lang="en-US" dirty="0" smtClean="0"/>
              <a:t>Strengths: Lightweight, stores little state, fast and easy to compute</a:t>
            </a:r>
          </a:p>
          <a:p>
            <a:r>
              <a:rPr lang="en-US" dirty="0" smtClean="0"/>
              <a:t>Weaknesses: Short period, outputs are planar and of poor 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 outputs appear to be uniformly distributed</a:t>
            </a:r>
          </a:p>
          <a:p>
            <a:r>
              <a:rPr lang="en-US" dirty="0" smtClean="0"/>
              <a:t>Strong correlation between consecutive outputs</a:t>
            </a:r>
          </a:p>
          <a:p>
            <a:r>
              <a:rPr lang="en-US" dirty="0" smtClean="0"/>
              <a:t>Plotting consecutive outputs as ordered triples in 3-space reveals planar pattern</a:t>
            </a:r>
          </a:p>
        </p:txBody>
      </p:sp>
      <p:pic>
        <p:nvPicPr>
          <p:cNvPr id="23554" name="Picture 2" descr="http://upload.wikimedia.org/wikipedia/commons/3/38/Rand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704" y="3257848"/>
            <a:ext cx="6121400" cy="3371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sequence produced by shifting and </a:t>
            </a:r>
            <a:r>
              <a:rPr lang="en-US" dirty="0" err="1" smtClean="0"/>
              <a:t>XORing</a:t>
            </a:r>
            <a:r>
              <a:rPr lang="en-US" dirty="0" smtClean="0"/>
              <a:t> together past values</a:t>
            </a:r>
          </a:p>
          <a:p>
            <a:r>
              <a:rPr lang="en-US" dirty="0" smtClean="0"/>
              <a:t>Strengths: Stores relatively little state, fast performance, good period to performance ratio, generally high quality outputs</a:t>
            </a:r>
          </a:p>
          <a:p>
            <a:r>
              <a:rPr lang="en-US" dirty="0" smtClean="0"/>
              <a:t>Weaknesses: Overall short period length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(X</a:t>
            </a:r>
            <a:r>
              <a:rPr lang="pt-BR" baseline="-25000" dirty="0" smtClean="0"/>
              <a:t>n−r</a:t>
            </a:r>
            <a:r>
              <a:rPr lang="pt-BR" dirty="0" smtClean="0"/>
              <a:t> * X</a:t>
            </a:r>
            <a:r>
              <a:rPr lang="pt-BR" baseline="-25000" dirty="0" smtClean="0"/>
              <a:t>n−s</a:t>
            </a:r>
            <a:r>
              <a:rPr lang="pt-BR" dirty="0" smtClean="0"/>
              <a:t>) mod m, 0 &lt; s &lt; r</a:t>
            </a:r>
          </a:p>
          <a:p>
            <a:r>
              <a:rPr lang="pt-BR" dirty="0" smtClean="0"/>
              <a:t>r and s are lag parameters and determine the size of the state space and * can be any operation</a:t>
            </a:r>
          </a:p>
          <a:p>
            <a:r>
              <a:rPr lang="en-US" dirty="0" smtClean="0"/>
              <a:t>Strengths: Generally fast performance, flexible</a:t>
            </a:r>
          </a:p>
          <a:p>
            <a:r>
              <a:rPr lang="en-US" dirty="0" smtClean="0"/>
              <a:t>Weaknesses: Stores a sizeable amount of state, output quality highly dependent on seeding method and parameter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Subtract with Carry variant has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(X</a:t>
            </a:r>
            <a:r>
              <a:rPr lang="pt-BR" baseline="-25000" dirty="0" smtClean="0"/>
              <a:t>n−r</a:t>
            </a:r>
            <a:r>
              <a:rPr lang="pt-BR" dirty="0" smtClean="0"/>
              <a:t> - X</a:t>
            </a:r>
            <a:r>
              <a:rPr lang="pt-BR" baseline="-25000" dirty="0" smtClean="0"/>
              <a:t>n−s </a:t>
            </a:r>
            <a:r>
              <a:rPr lang="pt-BR" dirty="0" smtClean="0"/>
              <a:t>– c</a:t>
            </a:r>
            <a:r>
              <a:rPr lang="pt-BR" baseline="-25000" dirty="0" smtClean="0"/>
              <a:t>n-1</a:t>
            </a:r>
            <a:r>
              <a:rPr lang="pt-BR" dirty="0" smtClean="0"/>
              <a:t>) mod m, 0 &lt; s &lt; r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= 1 if </a:t>
            </a:r>
            <a:r>
              <a:rPr lang="pt-BR" dirty="0" smtClean="0"/>
              <a:t>X</a:t>
            </a:r>
            <a:r>
              <a:rPr lang="pt-BR" baseline="-25000" dirty="0" smtClean="0"/>
              <a:t>n−r</a:t>
            </a:r>
            <a:r>
              <a:rPr lang="pt-BR" dirty="0" smtClean="0"/>
              <a:t> - X</a:t>
            </a:r>
            <a:r>
              <a:rPr lang="pt-BR" baseline="-25000" dirty="0" smtClean="0"/>
              <a:t>n−s </a:t>
            </a:r>
            <a:r>
              <a:rPr lang="pt-BR" dirty="0" smtClean="0"/>
              <a:t>– c</a:t>
            </a:r>
            <a:r>
              <a:rPr lang="pt-BR" baseline="-25000" dirty="0" smtClean="0"/>
              <a:t>n-1  </a:t>
            </a:r>
            <a:r>
              <a:rPr lang="en-US" dirty="0" smtClean="0"/>
              <a:t>≥ 0, or 0 otherwise</a:t>
            </a:r>
          </a:p>
          <a:p>
            <a:r>
              <a:rPr lang="en-US" dirty="0" smtClean="0"/>
              <a:t>Additional state information allows for a greater period than conventional Lagged Fibonacci generators</a:t>
            </a:r>
          </a:p>
          <a:p>
            <a:r>
              <a:rPr lang="en-US" dirty="0" smtClean="0"/>
              <a:t>RANLUX variant further improves the quality of the output by discarding a number of values at regular periods, at the cost of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m</a:t>
            </a:r>
          </a:p>
          <a:p>
            <a:r>
              <a:rPr lang="pt-BR" dirty="0" smtClean="0"/>
              <a:t>In practice, Complementary Multiply with Carry is used: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(b - 1) - (aX</a:t>
            </a:r>
            <a:r>
              <a:rPr lang="pt-BR" baseline="-25000" dirty="0" smtClean="0"/>
              <a:t>n−r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m</a:t>
            </a:r>
          </a:p>
          <a:p>
            <a:r>
              <a:rPr lang="pt-BR" dirty="0" smtClean="0"/>
              <a:t>Period heavily dependent on parameter selection</a:t>
            </a:r>
          </a:p>
          <a:p>
            <a:r>
              <a:rPr lang="pt-BR" dirty="0" smtClean="0"/>
              <a:t>Proofs regarding periods are easier on the complementary variant while not sacrificing other benefits of the generator</a:t>
            </a:r>
          </a:p>
          <a:p>
            <a:r>
              <a:rPr lang="en-US" dirty="0" smtClean="0"/>
              <a:t>Strengths: Very long period, relatively fast, high quality outputs</a:t>
            </a:r>
          </a:p>
          <a:p>
            <a:r>
              <a:rPr lang="en-US" dirty="0" smtClean="0"/>
              <a:t>Weaknesses: Stores a fair amount of state, difficult to seed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379</TotalTime>
  <Words>319</Words>
  <Application>Microsoft Office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Dieharder Again: Testing Modern Random Number Generators</vt:lpstr>
      <vt:lpstr>Motivation</vt:lpstr>
      <vt:lpstr>Dieharder Testing Framework</vt:lpstr>
      <vt:lpstr>Linear Congruent</vt:lpstr>
      <vt:lpstr>Linear Congruent</vt:lpstr>
      <vt:lpstr>Xorshift</vt:lpstr>
      <vt:lpstr>Lagged Fibonacci</vt:lpstr>
      <vt:lpstr>Lagged Fibonacci</vt:lpstr>
      <vt:lpstr>Multiply with Carry</vt:lpstr>
      <vt:lpstr>Mersenne Twister</vt:lpstr>
      <vt:lpstr>Mersenne Twister</vt:lpstr>
      <vt:lpstr>Mersenne Twister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40</cp:revision>
  <dcterms:created xsi:type="dcterms:W3CDTF">2014-10-28T09:22:53Z</dcterms:created>
  <dcterms:modified xsi:type="dcterms:W3CDTF">2014-12-05T05:00:20Z</dcterms:modified>
</cp:coreProperties>
</file>