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1" r:id="rId7"/>
    <p:sldId id="260" r:id="rId8"/>
    <p:sldId id="269" r:id="rId9"/>
    <p:sldId id="262" r:id="rId10"/>
    <p:sldId id="263" r:id="rId11"/>
    <p:sldId id="268" r:id="rId12"/>
    <p:sldId id="266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3ACFE-C986-4655-9665-E2DF4EB3913C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E84A2-4872-4E06-AFDF-C221812919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E84A2-4872-4E06-AFDF-C221812919E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BC29288-56FB-49AD-B9BE-D0355C1F9C20}" type="datetimeFigureOut">
              <a:rPr lang="en-US" smtClean="0"/>
              <a:pPr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7F8743B-4E62-4499-9FAE-8BDC60536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Kashev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Dalmia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and David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huang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Dieharder Again: Testing Modern Random Number Generators</a:t>
            </a:r>
            <a:endParaRPr lang="en-US" sz="3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Mersenne</a:t>
            </a:r>
            <a:r>
              <a:rPr lang="en-US" dirty="0" smtClean="0"/>
              <a:t> </a:t>
            </a:r>
            <a:r>
              <a:rPr lang="en-US" dirty="0" smtClean="0"/>
              <a:t>Twister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Underlying state sequence has form: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pl-PL" dirty="0" smtClean="0"/>
              <a:t>X</a:t>
            </a:r>
            <a:r>
              <a:rPr lang="pl-PL" baseline="-25000" dirty="0" smtClean="0"/>
              <a:t>k+n</a:t>
            </a:r>
            <a:r>
              <a:rPr lang="pl-PL" dirty="0" smtClean="0"/>
              <a:t> = X</a:t>
            </a:r>
            <a:r>
              <a:rPr lang="pl-PL" baseline="-25000" dirty="0" smtClean="0"/>
              <a:t>k+m</a:t>
            </a:r>
            <a:r>
              <a:rPr lang="pl-PL" dirty="0" smtClean="0"/>
              <a:t> ⊕</a:t>
            </a: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30000" dirty="0" err="1" smtClean="0"/>
              <a:t>u</a:t>
            </a:r>
            <a:r>
              <a:rPr lang="en-US" baseline="-25000" dirty="0" err="1" smtClean="0"/>
              <a:t>k</a:t>
            </a:r>
            <a:r>
              <a:rPr lang="en-US" dirty="0" smtClean="0"/>
              <a:t> | X</a:t>
            </a:r>
            <a:r>
              <a:rPr lang="en-US" baseline="30000" dirty="0" smtClean="0"/>
              <a:t>l</a:t>
            </a:r>
            <a:r>
              <a:rPr lang="en-US" baseline="-25000" dirty="0" smtClean="0"/>
              <a:t>k+1</a:t>
            </a:r>
            <a:r>
              <a:rPr lang="en-US" dirty="0" smtClean="0"/>
              <a:t>)A</a:t>
            </a:r>
          </a:p>
          <a:p>
            <a:r>
              <a:rPr lang="en-US" dirty="0" smtClean="0"/>
              <a:t>A is a matrix of form: </a:t>
            </a:r>
            <a:r>
              <a:rPr lang="en-US" sz="6500" dirty="0" smtClean="0"/>
              <a:t>[            ]</a:t>
            </a:r>
          </a:p>
          <a:p>
            <a:r>
              <a:rPr lang="en-US" dirty="0" smtClean="0"/>
              <a:t>Effectively a linear feedback shift register (LFSR) with transformed inputs on each XOR operation</a:t>
            </a:r>
          </a:p>
          <a:p>
            <a:r>
              <a:rPr lang="en-US" dirty="0" smtClean="0"/>
              <a:t>The expression (</a:t>
            </a:r>
            <a:r>
              <a:rPr lang="en-US" dirty="0" err="1" smtClean="0"/>
              <a:t>X</a:t>
            </a:r>
            <a:r>
              <a:rPr lang="en-US" baseline="30000" dirty="0" err="1" smtClean="0"/>
              <a:t>u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  <a:r>
              <a:rPr lang="en-US" dirty="0" smtClean="0"/>
              <a:t>| </a:t>
            </a:r>
            <a:r>
              <a:rPr lang="en-US" dirty="0" smtClean="0"/>
              <a:t>X</a:t>
            </a:r>
            <a:r>
              <a:rPr lang="en-US" baseline="30000" dirty="0" smtClean="0"/>
              <a:t>l</a:t>
            </a:r>
            <a:r>
              <a:rPr lang="en-US" baseline="-25000" dirty="0" smtClean="0"/>
              <a:t>k+1</a:t>
            </a:r>
            <a:r>
              <a:rPr lang="en-US" dirty="0" smtClean="0"/>
              <a:t>)A concatenates two previous masked values, performs a right-shift, and applies an XOR mask on each bit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81000"/>
            <a:ext cx="2921418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4957" y="2419350"/>
            <a:ext cx="1881043" cy="933450"/>
          </a:xfrm>
          <a:prstGeom prst="rect">
            <a:avLst/>
          </a:prstGeom>
          <a:noFill/>
        </p:spPr>
      </p:pic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Mersenne</a:t>
            </a:r>
            <a:r>
              <a:rPr lang="en-US" dirty="0" smtClean="0"/>
              <a:t> </a:t>
            </a:r>
            <a:r>
              <a:rPr lang="en-US" dirty="0" smtClean="0"/>
              <a:t>Twister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produced by a tempering function on the state:</a:t>
            </a:r>
            <a:br>
              <a:rPr lang="en-US" dirty="0" smtClean="0"/>
            </a:br>
            <a:r>
              <a:rPr lang="en-US" sz="2000" dirty="0" smtClean="0"/>
              <a:t>	</a:t>
            </a:r>
            <a:r>
              <a:rPr lang="es-ES" sz="2000" dirty="0" smtClean="0"/>
              <a:t>y := x ⊕ (x &gt;&gt; u)</a:t>
            </a:r>
            <a:br>
              <a:rPr lang="es-ES" sz="2000" dirty="0" smtClean="0"/>
            </a:br>
            <a:r>
              <a:rPr lang="es-ES" sz="2000" dirty="0" smtClean="0"/>
              <a:t>	y := y ⊕ ((y &lt;&lt; s) · b)</a:t>
            </a:r>
            <a:br>
              <a:rPr lang="es-ES" sz="2000" dirty="0" smtClean="0"/>
            </a:br>
            <a:r>
              <a:rPr lang="es-ES" sz="2000" dirty="0" smtClean="0"/>
              <a:t>	y := y ⊕ ((y &lt;&lt; t) · c)</a:t>
            </a:r>
            <a:br>
              <a:rPr lang="es-ES" sz="2000" dirty="0" smtClean="0"/>
            </a:br>
            <a:r>
              <a:rPr lang="es-ES" sz="2000" dirty="0" smtClean="0"/>
              <a:t>	y := y ⊕ (y &gt;&gt; l) </a:t>
            </a:r>
            <a:endParaRPr lang="es-ES" sz="2000" dirty="0" smtClean="0"/>
          </a:p>
          <a:p>
            <a:r>
              <a:rPr lang="en-US" dirty="0" smtClean="0"/>
              <a:t>This is done to ensure </a:t>
            </a:r>
            <a:r>
              <a:rPr lang="en-US" dirty="0" err="1" smtClean="0"/>
              <a:t>equidistributed</a:t>
            </a:r>
            <a:r>
              <a:rPr lang="en-US" dirty="0" smtClean="0"/>
              <a:t> outputs</a:t>
            </a:r>
          </a:p>
          <a:p>
            <a:r>
              <a:rPr lang="en-US" dirty="0" smtClean="0"/>
              <a:t>In practice, sequences are generated in batches and outputs are produced upon request using the tempering function</a:t>
            </a:r>
          </a:p>
          <a:p>
            <a:endParaRPr lang="pl-PL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Mersenne</a:t>
            </a:r>
            <a:r>
              <a:rPr lang="en-US" dirty="0" smtClean="0"/>
              <a:t> Twister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Strengths</a:t>
            </a:r>
            <a:r>
              <a:rPr lang="en-US" dirty="0" smtClean="0"/>
              <a:t>: Very large period, high quality </a:t>
            </a:r>
            <a:r>
              <a:rPr lang="en-US" dirty="0" err="1" smtClean="0"/>
              <a:t>equidistributed</a:t>
            </a:r>
            <a:r>
              <a:rPr lang="en-US" dirty="0" smtClean="0"/>
              <a:t> outputs</a:t>
            </a:r>
            <a:endParaRPr lang="en-US" dirty="0" smtClean="0"/>
          </a:p>
          <a:p>
            <a:r>
              <a:rPr lang="en-US" dirty="0" smtClean="0"/>
              <a:t>Weaknesses</a:t>
            </a:r>
            <a:r>
              <a:rPr lang="en-US" dirty="0" smtClean="0"/>
              <a:t>: Complex and slow, requires a great deal of memory to store state, difficult to seed</a:t>
            </a:r>
            <a:endParaRPr lang="en-US" dirty="0" smtClean="0"/>
          </a:p>
          <a:p>
            <a:endParaRPr lang="es-ES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 numbers have a wide range of applications (simulation, cryptography, gaming, etc.)</a:t>
            </a:r>
          </a:p>
          <a:p>
            <a:r>
              <a:rPr lang="en-US" dirty="0" smtClean="0"/>
              <a:t>Quality of PRNGs is hard to quantify and depends on application</a:t>
            </a:r>
          </a:p>
          <a:p>
            <a:r>
              <a:rPr lang="en-US" dirty="0" smtClean="0"/>
              <a:t>Potentially important metrics include: randomness, predictability, memory and speed performance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Dieharder</a:t>
            </a:r>
            <a:r>
              <a:rPr lang="en-US" dirty="0" smtClean="0"/>
              <a:t> Testing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Suite of tests to evaluate the randomness of a sequence of generated numbers</a:t>
            </a:r>
          </a:p>
          <a:p>
            <a:r>
              <a:rPr lang="en-US" dirty="0" smtClean="0"/>
              <a:t>Compares distribution of generated sequence to expected distributions</a:t>
            </a:r>
          </a:p>
          <a:p>
            <a:r>
              <a:rPr lang="en-US" dirty="0" smtClean="0"/>
              <a:t>Test results are probabilistic in nature but provide a rough guideline on the quality of a generator</a:t>
            </a:r>
          </a:p>
          <a:p>
            <a:r>
              <a:rPr lang="en-US" dirty="0" smtClean="0"/>
              <a:t>Low quality generators are easily caught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Congruent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Sequence defined by the formula for a line: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pt-BR" dirty="0" smtClean="0"/>
              <a:t>X</a:t>
            </a:r>
            <a:r>
              <a:rPr lang="pt-BR" baseline="-25000" dirty="0" smtClean="0"/>
              <a:t>n+1</a:t>
            </a:r>
            <a:r>
              <a:rPr lang="pt-BR" dirty="0" smtClean="0"/>
              <a:t> = (aX</a:t>
            </a:r>
            <a:r>
              <a:rPr lang="pt-BR" baseline="-25000" dirty="0" smtClean="0"/>
              <a:t>n</a:t>
            </a:r>
            <a:r>
              <a:rPr lang="pt-BR" dirty="0" smtClean="0"/>
              <a:t> + c) mod m</a:t>
            </a:r>
          </a:p>
          <a:p>
            <a:r>
              <a:rPr lang="en-US" dirty="0" smtClean="0"/>
              <a:t>Popular parameter sets include MINSTD and RANDU</a:t>
            </a:r>
            <a:endParaRPr lang="en-US" dirty="0"/>
          </a:p>
          <a:p>
            <a:r>
              <a:rPr lang="en-US" dirty="0" smtClean="0"/>
              <a:t>Strengths: Lightweight, stores little state, fast and easy to compute</a:t>
            </a:r>
          </a:p>
          <a:p>
            <a:r>
              <a:rPr lang="en-US" dirty="0" smtClean="0"/>
              <a:t>Weaknesses: Short period, outputs are planar and of poor quality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Congruent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Overall outputs appear to be uniformly distributed</a:t>
            </a:r>
          </a:p>
          <a:p>
            <a:r>
              <a:rPr lang="en-US" dirty="0" smtClean="0"/>
              <a:t>Strong correlation between consecutive outputs</a:t>
            </a:r>
          </a:p>
          <a:p>
            <a:r>
              <a:rPr lang="en-US" dirty="0" smtClean="0"/>
              <a:t>Plotting consecutive outputs as ordered triples in 3-space reveals planar pattern</a:t>
            </a:r>
          </a:p>
        </p:txBody>
      </p:sp>
      <p:pic>
        <p:nvPicPr>
          <p:cNvPr id="23554" name="Picture 2" descr="http://upload.wikimedia.org/wikipedia/commons/3/38/Rand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704" y="3257848"/>
            <a:ext cx="6121400" cy="3371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Xorshift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general, </a:t>
            </a:r>
            <a:r>
              <a:rPr lang="en-US" dirty="0" smtClean="0"/>
              <a:t>s</a:t>
            </a:r>
            <a:r>
              <a:rPr lang="en-US" dirty="0" smtClean="0"/>
              <a:t>equence produced by shifting and </a:t>
            </a:r>
            <a:r>
              <a:rPr lang="en-US" dirty="0" err="1" smtClean="0"/>
              <a:t>XORing</a:t>
            </a:r>
            <a:r>
              <a:rPr lang="en-US" dirty="0" smtClean="0"/>
              <a:t> together past values</a:t>
            </a:r>
          </a:p>
          <a:p>
            <a:r>
              <a:rPr lang="en-US" dirty="0" smtClean="0"/>
              <a:t>Strengths: Stores relatively little state, fast performance, good period to performance ratio, generally high quality outputs</a:t>
            </a:r>
          </a:p>
          <a:p>
            <a:r>
              <a:rPr lang="en-US" dirty="0" smtClean="0"/>
              <a:t>Weaknesses: Overall short period length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Lagged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Has the general form:</a:t>
            </a:r>
            <a:br>
              <a:rPr lang="pt-BR" dirty="0" smtClean="0"/>
            </a:br>
            <a:r>
              <a:rPr lang="pt-BR" dirty="0" smtClean="0"/>
              <a:t>	X</a:t>
            </a:r>
            <a:r>
              <a:rPr lang="pt-BR" baseline="-25000" dirty="0" smtClean="0"/>
              <a:t>n</a:t>
            </a:r>
            <a:r>
              <a:rPr lang="pt-BR" dirty="0" smtClean="0"/>
              <a:t> = </a:t>
            </a:r>
            <a:r>
              <a:rPr lang="pt-BR" dirty="0" smtClean="0"/>
              <a:t>(</a:t>
            </a:r>
            <a:r>
              <a:rPr lang="pt-BR" dirty="0" smtClean="0"/>
              <a:t>X</a:t>
            </a:r>
            <a:r>
              <a:rPr lang="pt-BR" baseline="-25000" dirty="0" smtClean="0"/>
              <a:t>n</a:t>
            </a:r>
            <a:r>
              <a:rPr lang="pt-BR" baseline="-25000" dirty="0" smtClean="0"/>
              <a:t>−r</a:t>
            </a:r>
            <a:r>
              <a:rPr lang="pt-BR" dirty="0" smtClean="0"/>
              <a:t> </a:t>
            </a:r>
            <a:r>
              <a:rPr lang="pt-BR" dirty="0" smtClean="0"/>
              <a:t>* X</a:t>
            </a:r>
            <a:r>
              <a:rPr lang="pt-BR" baseline="-25000" dirty="0" smtClean="0"/>
              <a:t>n</a:t>
            </a:r>
            <a:r>
              <a:rPr lang="pt-BR" baseline="-25000" dirty="0" smtClean="0"/>
              <a:t>−</a:t>
            </a:r>
            <a:r>
              <a:rPr lang="pt-BR" baseline="-25000" dirty="0" smtClean="0"/>
              <a:t>s</a:t>
            </a:r>
            <a:r>
              <a:rPr lang="pt-BR" dirty="0" smtClean="0"/>
              <a:t>) mod m, 0 &lt; s &lt; r</a:t>
            </a:r>
          </a:p>
          <a:p>
            <a:r>
              <a:rPr lang="pt-BR" dirty="0" smtClean="0"/>
              <a:t>r and s are lag parameters and determine the size of the state space and * can be any operation</a:t>
            </a:r>
          </a:p>
          <a:p>
            <a:r>
              <a:rPr lang="en-US" dirty="0" smtClean="0"/>
              <a:t>Strengths</a:t>
            </a:r>
            <a:r>
              <a:rPr lang="en-US" dirty="0" smtClean="0"/>
              <a:t>: Generally fast performance, flexible</a:t>
            </a:r>
            <a:endParaRPr lang="en-US" dirty="0" smtClean="0"/>
          </a:p>
          <a:p>
            <a:r>
              <a:rPr lang="en-US" dirty="0" smtClean="0"/>
              <a:t>Weaknesses</a:t>
            </a:r>
            <a:r>
              <a:rPr lang="en-US" dirty="0" smtClean="0"/>
              <a:t>: Stores a sizeable amount of state, output quality highly dependent on seeding method and parameter selection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Lagged </a:t>
            </a:r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Subtract with Carry variant has form:</a:t>
            </a:r>
            <a:br>
              <a:rPr lang="pt-BR" dirty="0" smtClean="0"/>
            </a:br>
            <a:r>
              <a:rPr lang="pt-BR" dirty="0" smtClean="0"/>
              <a:t>	X</a:t>
            </a:r>
            <a:r>
              <a:rPr lang="pt-BR" baseline="-25000" dirty="0" smtClean="0"/>
              <a:t>n</a:t>
            </a:r>
            <a:r>
              <a:rPr lang="pt-BR" dirty="0" smtClean="0"/>
              <a:t> = </a:t>
            </a:r>
            <a:r>
              <a:rPr lang="pt-BR" dirty="0" smtClean="0"/>
              <a:t>(</a:t>
            </a:r>
            <a:r>
              <a:rPr lang="pt-BR" dirty="0" smtClean="0"/>
              <a:t>X</a:t>
            </a:r>
            <a:r>
              <a:rPr lang="pt-BR" baseline="-25000" dirty="0" smtClean="0"/>
              <a:t>n</a:t>
            </a:r>
            <a:r>
              <a:rPr lang="pt-BR" baseline="-25000" dirty="0" smtClean="0"/>
              <a:t>−r</a:t>
            </a:r>
            <a:r>
              <a:rPr lang="pt-BR" dirty="0" smtClean="0"/>
              <a:t> -</a:t>
            </a:r>
            <a:r>
              <a:rPr lang="pt-BR" dirty="0" smtClean="0"/>
              <a:t> X</a:t>
            </a:r>
            <a:r>
              <a:rPr lang="pt-BR" baseline="-25000" dirty="0" smtClean="0"/>
              <a:t>n</a:t>
            </a:r>
            <a:r>
              <a:rPr lang="pt-BR" baseline="-25000" dirty="0" smtClean="0"/>
              <a:t>−</a:t>
            </a:r>
            <a:r>
              <a:rPr lang="pt-BR" baseline="-25000" dirty="0" smtClean="0"/>
              <a:t>s </a:t>
            </a:r>
            <a:r>
              <a:rPr lang="pt-BR" dirty="0" smtClean="0"/>
              <a:t>– c</a:t>
            </a:r>
            <a:r>
              <a:rPr lang="pt-BR" baseline="-25000" dirty="0" smtClean="0"/>
              <a:t>n-1</a:t>
            </a:r>
            <a:r>
              <a:rPr lang="pt-BR" dirty="0" smtClean="0"/>
              <a:t>) mod m, 0 &lt; s &lt; r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smtClean="0"/>
              <a:t> = 1 if </a:t>
            </a:r>
            <a:r>
              <a:rPr lang="pt-BR" dirty="0" smtClean="0"/>
              <a:t>X</a:t>
            </a:r>
            <a:r>
              <a:rPr lang="pt-BR" baseline="-25000" dirty="0" smtClean="0"/>
              <a:t>n−r</a:t>
            </a:r>
            <a:r>
              <a:rPr lang="pt-BR" dirty="0" smtClean="0"/>
              <a:t> - X</a:t>
            </a:r>
            <a:r>
              <a:rPr lang="pt-BR" baseline="-25000" dirty="0" smtClean="0"/>
              <a:t>n−s </a:t>
            </a:r>
            <a:r>
              <a:rPr lang="pt-BR" dirty="0" smtClean="0"/>
              <a:t>– c</a:t>
            </a:r>
            <a:r>
              <a:rPr lang="pt-BR" baseline="-25000" dirty="0" smtClean="0"/>
              <a:t>n-1 </a:t>
            </a:r>
            <a:r>
              <a:rPr lang="pt-BR" baseline="-25000" dirty="0" smtClean="0"/>
              <a:t> </a:t>
            </a:r>
            <a:r>
              <a:rPr lang="en-US" dirty="0" smtClean="0"/>
              <a:t>≥ 0, or 0 otherwise</a:t>
            </a:r>
          </a:p>
          <a:p>
            <a:r>
              <a:rPr lang="en-US" dirty="0" smtClean="0"/>
              <a:t>Additional state information allows for a greater period than conventional Lagged Fibonacci generators</a:t>
            </a:r>
          </a:p>
          <a:p>
            <a:r>
              <a:rPr lang="en-US" dirty="0" smtClean="0"/>
              <a:t>RANLUX variant further improves the quality of the output by discarding a number of values at regular periods, at the cost of 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with Carry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Has the general form:</a:t>
            </a:r>
            <a:br>
              <a:rPr lang="pt-BR" dirty="0" smtClean="0"/>
            </a:br>
            <a:r>
              <a:rPr lang="pt-BR" dirty="0" smtClean="0"/>
              <a:t>	X</a:t>
            </a:r>
            <a:r>
              <a:rPr lang="pt-BR" baseline="-25000" dirty="0" smtClean="0"/>
              <a:t>n+1</a:t>
            </a:r>
            <a:r>
              <a:rPr lang="pt-BR" dirty="0" smtClean="0"/>
              <a:t> </a:t>
            </a:r>
            <a:r>
              <a:rPr lang="pt-BR" dirty="0" smtClean="0"/>
              <a:t>= (</a:t>
            </a:r>
            <a:r>
              <a:rPr lang="pt-BR" dirty="0" smtClean="0"/>
              <a:t>aX</a:t>
            </a:r>
            <a:r>
              <a:rPr lang="pt-BR" baseline="-25000" dirty="0" smtClean="0"/>
              <a:t>n</a:t>
            </a:r>
            <a:r>
              <a:rPr lang="pt-BR" baseline="-25000" dirty="0" smtClean="0"/>
              <a:t>−r</a:t>
            </a:r>
            <a:r>
              <a:rPr lang="pt-BR" dirty="0" smtClean="0"/>
              <a:t> + </a:t>
            </a:r>
            <a:r>
              <a:rPr lang="pt-BR" dirty="0" smtClean="0"/>
              <a:t>c</a:t>
            </a:r>
            <a:r>
              <a:rPr lang="pt-BR" baseline="-25000" dirty="0" smtClean="0"/>
              <a:t>n</a:t>
            </a:r>
            <a:r>
              <a:rPr lang="pt-BR" dirty="0" smtClean="0"/>
              <a:t>) </a:t>
            </a:r>
            <a:r>
              <a:rPr lang="pt-BR" dirty="0" smtClean="0"/>
              <a:t>mod </a:t>
            </a:r>
            <a:r>
              <a:rPr lang="pt-BR" dirty="0" smtClean="0"/>
              <a:t>m</a:t>
            </a:r>
          </a:p>
          <a:p>
            <a:r>
              <a:rPr lang="pt-BR" dirty="0" smtClean="0"/>
              <a:t>In practice, Complementary Multiply with Carry is used: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X</a:t>
            </a:r>
            <a:r>
              <a:rPr lang="pt-BR" baseline="-25000" dirty="0" smtClean="0"/>
              <a:t>n+1</a:t>
            </a:r>
            <a:r>
              <a:rPr lang="pt-BR" dirty="0" smtClean="0"/>
              <a:t> = </a:t>
            </a:r>
            <a:r>
              <a:rPr lang="pt-BR" dirty="0" smtClean="0"/>
              <a:t>(b - 1) - (aX</a:t>
            </a:r>
            <a:r>
              <a:rPr lang="pt-BR" baseline="-25000" dirty="0" smtClean="0"/>
              <a:t>n</a:t>
            </a:r>
            <a:r>
              <a:rPr lang="pt-BR" baseline="-25000" dirty="0" smtClean="0"/>
              <a:t>−r</a:t>
            </a:r>
            <a:r>
              <a:rPr lang="pt-BR" dirty="0" smtClean="0"/>
              <a:t> + c</a:t>
            </a:r>
            <a:r>
              <a:rPr lang="pt-BR" baseline="-25000" dirty="0" smtClean="0"/>
              <a:t>n</a:t>
            </a:r>
            <a:r>
              <a:rPr lang="pt-BR" dirty="0" smtClean="0"/>
              <a:t>) mod </a:t>
            </a:r>
            <a:r>
              <a:rPr lang="pt-BR" dirty="0" smtClean="0"/>
              <a:t>m</a:t>
            </a:r>
          </a:p>
          <a:p>
            <a:r>
              <a:rPr lang="pt-BR" dirty="0" smtClean="0"/>
              <a:t>Period heavily dependent on parameter selection</a:t>
            </a:r>
          </a:p>
          <a:p>
            <a:r>
              <a:rPr lang="pt-BR" dirty="0" smtClean="0"/>
              <a:t>Proofs regarding periods are easier on the complementary variant while not sacrificing other benefits of the generator</a:t>
            </a:r>
          </a:p>
          <a:p>
            <a:r>
              <a:rPr lang="en-US" dirty="0" smtClean="0"/>
              <a:t>Strengths</a:t>
            </a:r>
            <a:r>
              <a:rPr lang="en-US" dirty="0" smtClean="0"/>
              <a:t>: Very long period, relatively fast, high quality outputs</a:t>
            </a:r>
            <a:endParaRPr lang="en-US" dirty="0" smtClean="0"/>
          </a:p>
          <a:p>
            <a:r>
              <a:rPr lang="en-US" dirty="0" smtClean="0"/>
              <a:t>Weaknesses</a:t>
            </a:r>
            <a:r>
              <a:rPr lang="en-US" dirty="0" smtClean="0"/>
              <a:t>: Stores a fair amount of state, difficult to seed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346</TotalTime>
  <Words>255</Words>
  <Application>Microsoft Office PowerPoint</Application>
  <PresentationFormat>On-screen Show (4:3)</PresentationFormat>
  <Paragraphs>57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Dieharder Again: Testing Modern Random Number Generators</vt:lpstr>
      <vt:lpstr>Motivation</vt:lpstr>
      <vt:lpstr>Dieharder Testing Framework</vt:lpstr>
      <vt:lpstr>Linear Congruent</vt:lpstr>
      <vt:lpstr>Linear Congruent</vt:lpstr>
      <vt:lpstr>Xorshift</vt:lpstr>
      <vt:lpstr>Lagged Fibonacci</vt:lpstr>
      <vt:lpstr>Lagged Fibonacci</vt:lpstr>
      <vt:lpstr>Multiply with Carry</vt:lpstr>
      <vt:lpstr>Mersenne Twister</vt:lpstr>
      <vt:lpstr>Mersenne Twister</vt:lpstr>
      <vt:lpstr>Mersenne Twister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</dc:creator>
  <cp:lastModifiedBy>DH</cp:lastModifiedBy>
  <cp:revision>38</cp:revision>
  <dcterms:created xsi:type="dcterms:W3CDTF">2014-10-28T09:22:53Z</dcterms:created>
  <dcterms:modified xsi:type="dcterms:W3CDTF">2014-12-04T22:55:52Z</dcterms:modified>
</cp:coreProperties>
</file>