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3A3A"/>
    <a:srgbClr val="303030"/>
    <a:srgbClr val="8935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86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E9A-37B6-41B9-BA53-856E036E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274A-2DF1-4B95-BBF1-568218FD0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C8695-62F1-4801-8382-842C7FCC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3FD26-8C5C-4319-A63D-0EB718D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D6DB-5488-40CE-A73E-E80CFCC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4A06-D112-4EF5-A593-4D8A8032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273F-A9BB-48A7-807B-3EAEE2CD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7633-26AE-47EA-977E-CC68EC77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63275-5D35-404E-ACCF-EED41375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F4C7-AD10-41E4-9D4B-E6761520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FE150-C89E-498F-9855-740C5AE0E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13A7-0D83-4C76-A28F-DA284BF7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74A1-4C26-43F8-BAE1-31A55785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3202-F850-4EA4-887C-ED8CB6E8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BD40-90F2-4579-AC68-6A6C6B99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084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DC1E-C97A-454D-A15A-CBA7A472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2519-6CF4-425F-85C0-AAC76A682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1C083-0587-4EF8-980C-92FF0605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7033-B93B-49FC-ADCC-D90CBD03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7E0B-F74D-4BB1-8A24-5A8C490A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43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FAB3-4AE3-420E-946A-B28CFED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923D9-CB63-42CF-BB68-740E4FF8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E5DC-9D2A-43DC-A681-CD253C2C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F3D6-8280-4A4E-8862-E2BEE5BA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F3BC-309E-4D9B-9961-4DB635A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37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833D-D59E-44E3-B658-0350A245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483C-88C7-4E53-9AFF-02D36B8C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98A84-55F6-4DE4-8FA4-C260E69EF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83999-C93A-45EF-AEE1-EAE97777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8296-CE18-4E0E-85B6-FFD0BB4B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C3F4D-0E80-439C-8727-DEAE431E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76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5780-49F1-4E3E-A02C-5A71D63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DBD25-E79C-4BA9-ABCD-AFA2FF25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3A3C-ED60-4DFF-83B9-8A80125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1DD26-0932-4216-821B-DCC7797A3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D5196-46F6-4F9B-AD07-79933D8AD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2C6B1-03EA-49AD-9AF5-034E76D3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85331-CEBE-49E9-88BD-234BDC79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87896-193E-4B1A-A27E-06A4E2E7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299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C2C4-EC41-4724-B5F7-0FA1D31D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F1A46-DD13-4839-9236-6ACBFA8C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F984F-0767-405C-9E66-BE0086F3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7663-2070-474F-ABE8-BB07B0FD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14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C454E-508E-4910-B1C1-5D91E896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3C87F-C69D-423D-A8D3-650AB491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7B8B-9A71-453A-B8AC-09F0831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2196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1B4E-9344-4CFE-B4BD-91AAEBC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75E8-4171-41B2-AE43-BE1382F4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476C3-A0B0-42A4-8307-744B64F1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AC4E-2C4B-4D8A-9D04-682B0783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6BCE-DC05-450E-B86A-B470AF65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EA3F0-8968-4EFD-AACE-C81A6E6F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971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6958-1DA6-4C3E-836E-D3DC959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BBF01-F84A-48DC-9131-690A39994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8872-6ABF-4137-9A7B-FAE53667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F88A0-D7F9-465E-AFF0-6BEA43FD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C746-C25A-4340-8064-D93787BA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C15E-22AB-48D4-BEFB-FD54E9C5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322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FA73F-24F6-4B5C-B4DD-E9DF75A7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B49A-FA8A-42F0-A389-9FCEDEBB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3687-EA25-4253-8FBF-9DC5CC3F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8485-03FC-4908-AD47-34B25743E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19C2-A5F9-4030-9DB0-8E123FD2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_Storage_AP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aniarascia.com/how-to-use-local-storage-with-javascript/" TargetMode="External"/><Relationship Id="rId4" Type="http://schemas.openxmlformats.org/officeDocument/2006/relationships/hyperlink" Target="https://www.w3schools.com/jsref/tryit.asp?filename=tryjsref_win_localstorag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w3schools.com/jsref/tryit.asp?filename=tryjsref_win_localstorag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tryit.asp?filename=tryjsref_win_localstorag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arra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118E-EED4-4B30-A43D-3F1B58BA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887" y="1276587"/>
            <a:ext cx="9144000" cy="11003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oudy Stout" panose="0202090407030B020401" pitchFamily="18" charset="0"/>
                <a:ea typeface="HGMaruGothicMPRO" panose="020B0400000000000000" pitchFamily="34" charset="-128"/>
              </a:rPr>
              <a:t>Local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93C8-1E66-4297-9E5C-73C5CBFE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542" y="3602038"/>
            <a:ext cx="8631258" cy="1307587"/>
          </a:xfrm>
        </p:spPr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Local Storage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API, Storing and Retrieving Simple Data, Arrays,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Associative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Arrays, and Objects</a:t>
            </a:r>
          </a:p>
          <a:p>
            <a:endParaRPr lang="en-US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692EF2-4945-44D5-B7F2-F212EE04B4F0}"/>
              </a:ext>
            </a:extLst>
          </p:cNvPr>
          <p:cNvSpPr/>
          <p:nvPr/>
        </p:nvSpPr>
        <p:spPr>
          <a:xfrm rot="843226">
            <a:off x="6964159" y="566785"/>
            <a:ext cx="5030244" cy="396283"/>
          </a:xfrm>
          <a:prstGeom prst="roundRect">
            <a:avLst>
              <a:gd name="adj" fmla="val 50000"/>
            </a:avLst>
          </a:prstGeom>
          <a:solidFill>
            <a:srgbClr val="893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CIT 261 :MOBILE APPLICATION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1A4E2C-D0EC-4F59-845F-D8CA0A5F44DB}"/>
              </a:ext>
            </a:extLst>
          </p:cNvPr>
          <p:cNvGrpSpPr/>
          <p:nvPr/>
        </p:nvGrpSpPr>
        <p:grpSpPr>
          <a:xfrm rot="4983060">
            <a:off x="8943726" y="3087505"/>
            <a:ext cx="2700322" cy="3859254"/>
            <a:chOff x="10088473" y="-288068"/>
            <a:chExt cx="1219936" cy="8101910"/>
          </a:xfrm>
          <a:blipFill>
            <a:blip r:embed="rId2"/>
            <a:stretch>
              <a:fillRect/>
            </a:stretch>
          </a:blip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59A9E7C-859D-4479-BA1D-CFA3787B9A06}"/>
                </a:ext>
              </a:extLst>
            </p:cNvPr>
            <p:cNvSpPr/>
            <p:nvPr/>
          </p:nvSpPr>
          <p:spPr>
            <a:xfrm rot="18757713">
              <a:off x="7450195" y="2350210"/>
              <a:ext cx="5631265" cy="354709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E7DA0F-0D7D-4A2E-80FF-6A4AD9FD086D}"/>
                </a:ext>
              </a:extLst>
            </p:cNvPr>
            <p:cNvSpPr/>
            <p:nvPr/>
          </p:nvSpPr>
          <p:spPr>
            <a:xfrm rot="18769168">
              <a:off x="7905704" y="3400478"/>
              <a:ext cx="5319494" cy="549864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D78F83-5520-4C77-B3D9-4937AE544D2B}"/>
                </a:ext>
              </a:extLst>
            </p:cNvPr>
            <p:cNvSpPr/>
            <p:nvPr/>
          </p:nvSpPr>
          <p:spPr>
            <a:xfrm rot="18830523">
              <a:off x="8368256" y="4873690"/>
              <a:ext cx="5114549" cy="765756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B5F6F58-382E-4CE3-9E5E-E6946DC72661}"/>
              </a:ext>
            </a:extLst>
          </p:cNvPr>
          <p:cNvSpPr/>
          <p:nvPr/>
        </p:nvSpPr>
        <p:spPr>
          <a:xfrm rot="5400000">
            <a:off x="10673693" y="1376898"/>
            <a:ext cx="2602480" cy="4571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37E02-6606-48DC-B286-631B10A3B65A}"/>
              </a:ext>
            </a:extLst>
          </p:cNvPr>
          <p:cNvSpPr/>
          <p:nvPr/>
        </p:nvSpPr>
        <p:spPr>
          <a:xfrm rot="10800000">
            <a:off x="449523" y="6472261"/>
            <a:ext cx="8760823" cy="300446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B01181-3275-42FD-8052-1FE1F438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8" r="6999" b="-1"/>
          <a:stretch/>
        </p:blipFill>
        <p:spPr>
          <a:xfrm>
            <a:off x="20" y="10"/>
            <a:ext cx="6204384" cy="5114534"/>
          </a:xfrm>
          <a:custGeom>
            <a:avLst/>
            <a:gdLst>
              <a:gd name="connsiteX0" fmla="*/ 5659431 w 6204404"/>
              <a:gd name="connsiteY0" fmla="*/ 0 h 5114544"/>
              <a:gd name="connsiteX1" fmla="*/ 6157098 w 6204404"/>
              <a:gd name="connsiteY1" fmla="*/ 0 h 5114544"/>
              <a:gd name="connsiteX2" fmla="*/ 6181355 w 6204404"/>
              <a:gd name="connsiteY2" fmla="*/ 190991 h 5114544"/>
              <a:gd name="connsiteX3" fmla="*/ 6204404 w 6204404"/>
              <a:gd name="connsiteY3" fmla="*/ 647700 h 5114544"/>
              <a:gd name="connsiteX4" fmla="*/ 1739900 w 6204404"/>
              <a:gd name="connsiteY4" fmla="*/ 5114544 h 5114544"/>
              <a:gd name="connsiteX5" fmla="*/ 2114 w 6204404"/>
              <a:gd name="connsiteY5" fmla="*/ 4763518 h 5114544"/>
              <a:gd name="connsiteX6" fmla="*/ 0 w 6204404"/>
              <a:gd name="connsiteY6" fmla="*/ 4762561 h 5114544"/>
              <a:gd name="connsiteX7" fmla="*/ 0 w 6204404"/>
              <a:gd name="connsiteY7" fmla="*/ 4226363 h 5114544"/>
              <a:gd name="connsiteX8" fmla="*/ 15791 w 6204404"/>
              <a:gd name="connsiteY8" fmla="*/ 4234455 h 5114544"/>
              <a:gd name="connsiteX9" fmla="*/ 1739899 w 6204404"/>
              <a:gd name="connsiteY9" fmla="*/ 4626842 h 5114544"/>
              <a:gd name="connsiteX10" fmla="*/ 5716700 w 6204404"/>
              <a:gd name="connsiteY10" fmla="*/ 647700 h 5114544"/>
              <a:gd name="connsiteX11" fmla="*/ 5696169 w 6204404"/>
              <a:gd name="connsiteY11" fmla="*/ 240856 h 511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C15A3-B385-472A-A3D8-E29384D39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4" y="327026"/>
            <a:ext cx="4164011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Local Storage API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AC61A8-6D71-4B55-899D-305C543A1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0" y="2119313"/>
            <a:ext cx="5329236" cy="405765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9358F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Storage API</a:t>
            </a:r>
            <a:r>
              <a:rPr lang="en-US" sz="1800" dirty="0">
                <a:solidFill>
                  <a:srgbClr val="89358F"/>
                </a:solidFill>
                <a:effectLst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</a:rPr>
              <a:t>provide ways for storing data in key/value pairs locally in browsers, with storage capacities ranging from 2 MB in Android Browser up to 10 MB in Chrome/Firefox in desktops. There are two main web storage mechanisms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TRY IT OUT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89358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https://www.w3schools.com/jsref/tryit.asp?filename=tryjsref_win_localstorage</a:t>
            </a:r>
            <a:endParaRPr lang="en-US" sz="1800" dirty="0">
              <a:solidFill>
                <a:srgbClr val="89358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https://www.Taniarascia.com/how-to-use-local-storage-with-javascript/</a:t>
            </a:r>
            <a:r>
              <a:rPr lang="en-US" sz="1800" dirty="0"/>
              <a:t>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AFE3E8-00AA-41DB-A9F8-B6BB2DAE7FC2}"/>
              </a:ext>
            </a:extLst>
          </p:cNvPr>
          <p:cNvSpPr/>
          <p:nvPr/>
        </p:nvSpPr>
        <p:spPr>
          <a:xfrm>
            <a:off x="0" y="511454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rriweather"/>
              </a:rPr>
              <a:t>Local Storage is a type of web storage that allows JavaScript websites and apps to </a:t>
            </a:r>
            <a:r>
              <a:rPr lang="en-US" dirty="0">
                <a:solidFill>
                  <a:schemeClr val="bg1"/>
                </a:solidFill>
                <a:highlight>
                  <a:srgbClr val="89358F"/>
                </a:highlight>
                <a:latin typeface="Merriweather"/>
              </a:rPr>
              <a:t>store and access data right in the browser </a:t>
            </a:r>
            <a:r>
              <a:rPr lang="en-US" dirty="0">
                <a:solidFill>
                  <a:schemeClr val="bg1"/>
                </a:solidFill>
                <a:latin typeface="Merriweather"/>
              </a:rPr>
              <a:t>with no expiration date. This means the data stored in the browser will persist even after the browser window has been closed.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948E-F89F-4D32-83A5-E347D5FD5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17428" cy="306851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Storing and Retrieving Simple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F1F28-4BAE-4DC1-B93F-B05928312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301" y="1674055"/>
            <a:ext cx="5519899" cy="5183945"/>
          </a:xfrm>
          <a:effectLst/>
        </p:spPr>
        <p:txBody>
          <a:bodyPr anchor="ctr"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To use local Storage in your web applications, there are five methods to choose from: </a:t>
            </a:r>
            <a:r>
              <a:rPr lang="en-US" dirty="0">
                <a:hlinkClick r:id="rId2"/>
              </a:rPr>
              <a:t>https://www.w3schools.com/jsref/tryit.asp?filename=tryjsref_win_localstorage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setItem</a:t>
            </a:r>
            <a:r>
              <a:rPr lang="en-US" b="1" dirty="0">
                <a:solidFill>
                  <a:schemeClr val="bg1"/>
                </a:solidFill>
              </a:rPr>
              <a:t>():</a:t>
            </a:r>
            <a:r>
              <a:rPr lang="en-US" dirty="0">
                <a:solidFill>
                  <a:schemeClr val="bg1"/>
                </a:solidFill>
              </a:rPr>
              <a:t> Add key and value to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getItem</a:t>
            </a:r>
            <a:r>
              <a:rPr lang="en-US" b="1" dirty="0">
                <a:solidFill>
                  <a:schemeClr val="bg1"/>
                </a:solidFill>
              </a:rPr>
              <a:t>():</a:t>
            </a:r>
            <a:r>
              <a:rPr lang="en-US" dirty="0">
                <a:solidFill>
                  <a:schemeClr val="bg1"/>
                </a:solidFill>
              </a:rPr>
              <a:t> Retrieve a value by the key from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removeItem</a:t>
            </a:r>
            <a:r>
              <a:rPr lang="en-US" b="1" dirty="0">
                <a:solidFill>
                  <a:schemeClr val="bg1"/>
                </a:solidFill>
              </a:rPr>
              <a:t>():</a:t>
            </a:r>
            <a:r>
              <a:rPr lang="en-US" dirty="0">
                <a:solidFill>
                  <a:schemeClr val="bg1"/>
                </a:solidFill>
              </a:rPr>
              <a:t> Remove an item by key from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clear():</a:t>
            </a:r>
            <a:r>
              <a:rPr lang="en-US" dirty="0">
                <a:solidFill>
                  <a:schemeClr val="bg1"/>
                </a:solidFill>
              </a:rPr>
              <a:t> Clear all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key():</a:t>
            </a:r>
            <a:r>
              <a:rPr lang="en-US" dirty="0">
                <a:solidFill>
                  <a:schemeClr val="bg1"/>
                </a:solidFill>
              </a:rPr>
              <a:t> Passed a number to retrieve nth key of a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AB787C-72D4-4FE5-86BB-CCD7AEB1B6FA}"/>
              </a:ext>
            </a:extLst>
          </p:cNvPr>
          <p:cNvGrpSpPr/>
          <p:nvPr/>
        </p:nvGrpSpPr>
        <p:grpSpPr>
          <a:xfrm rot="2215749">
            <a:off x="734412" y="4792058"/>
            <a:ext cx="5376867" cy="1617694"/>
            <a:chOff x="1089686" y="3393892"/>
            <a:chExt cx="5244298" cy="1647737"/>
          </a:xfrm>
          <a:blipFill>
            <a:blip r:embed="rId3"/>
            <a:stretch>
              <a:fillRect/>
            </a:stretch>
          </a:blip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04CCC0-0C33-4D2C-9549-F007B74F4083}"/>
                </a:ext>
              </a:extLst>
            </p:cNvPr>
            <p:cNvSpPr/>
            <p:nvPr/>
          </p:nvSpPr>
          <p:spPr>
            <a:xfrm rot="19294612">
              <a:off x="1089686" y="3393892"/>
              <a:ext cx="4564401" cy="1134716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F6E5B1-2C99-4670-B4BF-9E310A581917}"/>
                </a:ext>
              </a:extLst>
            </p:cNvPr>
            <p:cNvSpPr/>
            <p:nvPr/>
          </p:nvSpPr>
          <p:spPr>
            <a:xfrm rot="19250508">
              <a:off x="1642576" y="4173893"/>
              <a:ext cx="4595971" cy="34067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EE17AA1-BDF0-48AF-B398-2DA152FAD2F7}"/>
                </a:ext>
              </a:extLst>
            </p:cNvPr>
            <p:cNvSpPr/>
            <p:nvPr/>
          </p:nvSpPr>
          <p:spPr>
            <a:xfrm rot="19250745">
              <a:off x="2192621" y="4407050"/>
              <a:ext cx="4141363" cy="634579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73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CB32-AF00-46E2-A506-2D1943C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setItem</a:t>
            </a:r>
            <a:r>
              <a:rPr lang="en-US" b="1" dirty="0">
                <a:solidFill>
                  <a:schemeClr val="bg1"/>
                </a:solidFill>
              </a:rPr>
              <a:t>():</a:t>
            </a:r>
            <a:r>
              <a:rPr lang="en-US" dirty="0">
                <a:solidFill>
                  <a:schemeClr val="bg1"/>
                </a:solidFill>
              </a:rPr>
              <a:t> Add </a:t>
            </a:r>
            <a:r>
              <a:rPr lang="en-US" dirty="0">
                <a:solidFill>
                  <a:srgbClr val="FFC000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rgbClr val="FFC000"/>
                </a:solidFill>
              </a:rPr>
              <a:t>value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dirty="0" err="1">
                <a:solidFill>
                  <a:schemeClr val="bg1"/>
                </a:solidFill>
              </a:rPr>
              <a:t>localStorage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2024E-B363-409B-8A5D-A118A08AE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951" y="2178402"/>
            <a:ext cx="4915192" cy="35394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Menlo"/>
              </a:rPr>
              <a:t>window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localStorage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setItem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Menlo"/>
              </a:rPr>
              <a:t>'name'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Menlo"/>
              </a:rPr>
              <a:t>‘Julius'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2E75A7-A796-4E29-9111-28F75C67480D}"/>
              </a:ext>
            </a:extLst>
          </p:cNvPr>
          <p:cNvCxnSpPr/>
          <p:nvPr/>
        </p:nvCxnSpPr>
        <p:spPr>
          <a:xfrm flipH="1">
            <a:off x="3727938" y="886265"/>
            <a:ext cx="844062" cy="13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1C6AFE-83E1-405B-AE42-F7A0E76B975A}"/>
              </a:ext>
            </a:extLst>
          </p:cNvPr>
          <p:cNvCxnSpPr/>
          <p:nvPr/>
        </p:nvCxnSpPr>
        <p:spPr>
          <a:xfrm flipH="1">
            <a:off x="4572000" y="886265"/>
            <a:ext cx="2053883" cy="136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6BAEA-6087-4B62-BF66-DB17F8201855}"/>
              </a:ext>
            </a:extLst>
          </p:cNvPr>
          <p:cNvSpPr/>
          <p:nvPr/>
        </p:nvSpPr>
        <p:spPr>
          <a:xfrm>
            <a:off x="222550" y="2921094"/>
            <a:ext cx="494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erriweather"/>
              </a:rPr>
              <a:t>Also note that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Merriweather"/>
              </a:rPr>
              <a:t>localStorage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Merriweather"/>
              </a:rPr>
              <a:t> can only store ‘</a:t>
            </a:r>
            <a:r>
              <a:rPr lang="en-US" b="1" dirty="0">
                <a:solidFill>
                  <a:srgbClr val="FFC000"/>
                </a:solidFill>
                <a:highlight>
                  <a:srgbClr val="FFFFFF"/>
                </a:highlight>
                <a:latin typeface="Merriweather"/>
              </a:rPr>
              <a:t>strings”</a:t>
            </a:r>
            <a:r>
              <a:rPr lang="en-US" dirty="0">
                <a:solidFill>
                  <a:srgbClr val="222222"/>
                </a:solidFill>
                <a:latin typeface="Merriweather"/>
              </a:rPr>
              <a:t>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E2D47-C088-4966-A88B-F3B21BF43165}"/>
              </a:ext>
            </a:extLst>
          </p:cNvPr>
          <p:cNvSpPr/>
          <p:nvPr/>
        </p:nvSpPr>
        <p:spPr>
          <a:xfrm>
            <a:off x="6394532" y="6170112"/>
            <a:ext cx="5530948" cy="687887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282F9-5E64-439D-8518-FE8A4C03428F}"/>
              </a:ext>
            </a:extLst>
          </p:cNvPr>
          <p:cNvSpPr/>
          <p:nvPr/>
        </p:nvSpPr>
        <p:spPr>
          <a:xfrm rot="20272384">
            <a:off x="7501987" y="3331343"/>
            <a:ext cx="4026385" cy="948461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C124E-DDF9-4920-BEE7-A9FA533042E0}"/>
              </a:ext>
            </a:extLst>
          </p:cNvPr>
          <p:cNvSpPr/>
          <p:nvPr/>
        </p:nvSpPr>
        <p:spPr>
          <a:xfrm>
            <a:off x="9065139" y="5847351"/>
            <a:ext cx="3126861" cy="322762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07C49-EEC6-44A1-845F-46947E9C205E}"/>
              </a:ext>
            </a:extLst>
          </p:cNvPr>
          <p:cNvSpPr/>
          <p:nvPr/>
        </p:nvSpPr>
        <p:spPr>
          <a:xfrm rot="21018212">
            <a:off x="9967736" y="5457148"/>
            <a:ext cx="1986814" cy="460639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0EFC7-7FE4-455B-B1E4-397D5708AC1C}"/>
              </a:ext>
            </a:extLst>
          </p:cNvPr>
          <p:cNvSpPr/>
          <p:nvPr/>
        </p:nvSpPr>
        <p:spPr>
          <a:xfrm rot="20320426">
            <a:off x="8620905" y="5559683"/>
            <a:ext cx="3272763" cy="447233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F08BC3-70FE-4ECD-9C41-831827A3E51D}"/>
              </a:ext>
            </a:extLst>
          </p:cNvPr>
          <p:cNvGrpSpPr/>
          <p:nvPr/>
        </p:nvGrpSpPr>
        <p:grpSpPr>
          <a:xfrm>
            <a:off x="7995787" y="3852946"/>
            <a:ext cx="3594580" cy="1973133"/>
            <a:chOff x="7976144" y="4206087"/>
            <a:chExt cx="3594580" cy="1973133"/>
          </a:xfrm>
          <a:blipFill>
            <a:blip r:embed="rId2"/>
            <a:stretch>
              <a:fillRect/>
            </a:stretch>
          </a:blip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DC5D28-4DF7-4DEC-A0F8-D9937A1474B4}"/>
                </a:ext>
              </a:extLst>
            </p:cNvPr>
            <p:cNvSpPr/>
            <p:nvPr/>
          </p:nvSpPr>
          <p:spPr>
            <a:xfrm>
              <a:off x="8058716" y="4206087"/>
              <a:ext cx="3512008" cy="9054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gradFill>
                    <a:gsLst>
                      <a:gs pos="0">
                        <a:schemeClr val="dk1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dk1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dk1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:rPr>
                <a:t>CIT 261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A06488-63E4-4E67-B032-BBA0182AD15C}"/>
                </a:ext>
              </a:extLst>
            </p:cNvPr>
            <p:cNvSpPr/>
            <p:nvPr/>
          </p:nvSpPr>
          <p:spPr>
            <a:xfrm>
              <a:off x="7976144" y="5122013"/>
              <a:ext cx="3512008" cy="6704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>
                  <a:gsLst>
                    <a:gs pos="0">
                      <a:schemeClr val="dk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dk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dk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B7D5E8-A4BA-4664-A61A-E940DD648298}"/>
                </a:ext>
              </a:extLst>
            </p:cNvPr>
            <p:cNvSpPr/>
            <p:nvPr/>
          </p:nvSpPr>
          <p:spPr>
            <a:xfrm>
              <a:off x="7995733" y="5796618"/>
              <a:ext cx="3512008" cy="3826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gradFill>
                  <a:gsLst>
                    <a:gs pos="0">
                      <a:schemeClr val="dk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dk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dk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4258B3-EF23-49A5-A432-ADA993EDEEF6}"/>
              </a:ext>
            </a:extLst>
          </p:cNvPr>
          <p:cNvSpPr/>
          <p:nvPr/>
        </p:nvSpPr>
        <p:spPr>
          <a:xfrm>
            <a:off x="162951" y="3805573"/>
            <a:ext cx="5759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IT OUT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9358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https://www.w3schools.com/jsref/tryit.asp?filename=tryjsref_win_localstorage</a:t>
            </a:r>
            <a:endParaRPr lang="en-US" dirty="0">
              <a:solidFill>
                <a:srgbClr val="8935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0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750746-FF47-4B0D-842E-82C838630716}"/>
              </a:ext>
            </a:extLst>
          </p:cNvPr>
          <p:cNvGrpSpPr/>
          <p:nvPr/>
        </p:nvGrpSpPr>
        <p:grpSpPr>
          <a:xfrm>
            <a:off x="5972506" y="1255177"/>
            <a:ext cx="6736940" cy="4766085"/>
            <a:chOff x="7209632" y="169266"/>
            <a:chExt cx="5982960" cy="2684496"/>
          </a:xfrm>
          <a:blipFill>
            <a:blip r:embed="rId2"/>
            <a:stretch>
              <a:fillRect/>
            </a:stretch>
          </a:blip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9235DC-C27F-4569-A9E1-8878DD88EFA4}"/>
                </a:ext>
              </a:extLst>
            </p:cNvPr>
            <p:cNvSpPr/>
            <p:nvPr/>
          </p:nvSpPr>
          <p:spPr>
            <a:xfrm rot="18961165">
              <a:off x="8164835" y="1245104"/>
              <a:ext cx="4261785" cy="433067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BBE7E7-1B9B-4A34-984D-BC2DCADD0F13}"/>
                </a:ext>
              </a:extLst>
            </p:cNvPr>
            <p:cNvSpPr/>
            <p:nvPr/>
          </p:nvSpPr>
          <p:spPr>
            <a:xfrm rot="18961165">
              <a:off x="7209632" y="169266"/>
              <a:ext cx="5367992" cy="1615727"/>
            </a:xfrm>
            <a:prstGeom prst="roundRect">
              <a:avLst>
                <a:gd name="adj" fmla="val 386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DD138E-4E5B-45C9-B98A-77685CE46199}"/>
                </a:ext>
              </a:extLst>
            </p:cNvPr>
            <p:cNvSpPr/>
            <p:nvPr/>
          </p:nvSpPr>
          <p:spPr>
            <a:xfrm rot="18961165">
              <a:off x="8289906" y="1590333"/>
              <a:ext cx="4729220" cy="50643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E1C2F5-34BE-431B-B275-42461327FBFC}"/>
                </a:ext>
              </a:extLst>
            </p:cNvPr>
            <p:cNvSpPr/>
            <p:nvPr/>
          </p:nvSpPr>
          <p:spPr>
            <a:xfrm rot="18961165">
              <a:off x="8233886" y="2234072"/>
              <a:ext cx="4958706" cy="6196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9B0C1-2BF6-424C-9B74-6CC533D6AA79}"/>
              </a:ext>
            </a:extLst>
          </p:cNvPr>
          <p:cNvSpPr/>
          <p:nvPr/>
        </p:nvSpPr>
        <p:spPr>
          <a:xfrm>
            <a:off x="0" y="995302"/>
            <a:ext cx="62102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Arrays,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Lao UI" panose="020B0604020202020204" pitchFamily="34" charset="0"/>
                <a:cs typeface="Lao UI" panose="020B0604020202020204" pitchFamily="34" charset="0"/>
              </a:rPr>
              <a:t>Associative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Arrays</a:t>
            </a:r>
            <a:endParaRPr lang="en-US" sz="4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EF764-A476-4ABE-91E0-2C2201D47233}"/>
              </a:ext>
            </a:extLst>
          </p:cNvPr>
          <p:cNvSpPr/>
          <p:nvPr/>
        </p:nvSpPr>
        <p:spPr>
          <a:xfrm>
            <a:off x="57113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</a:rPr>
              <a:t>An array is a special variable, which can hold more than one value at a time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07CC4B-DE11-4E32-B508-AF56ED410639}"/>
              </a:ext>
            </a:extLst>
          </p:cNvPr>
          <p:cNvSpPr/>
          <p:nvPr/>
        </p:nvSpPr>
        <p:spPr>
          <a:xfrm>
            <a:off x="192075" y="4650587"/>
            <a:ext cx="601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https://www.w3schools.com/js/tryit.asp?filename=tryjs_array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211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Goudy Stout</vt:lpstr>
      <vt:lpstr>Lao UI</vt:lpstr>
      <vt:lpstr>Menlo</vt:lpstr>
      <vt:lpstr>Merriweather</vt:lpstr>
      <vt:lpstr>Verdana</vt:lpstr>
      <vt:lpstr>Office Theme</vt:lpstr>
      <vt:lpstr>Local Storage</vt:lpstr>
      <vt:lpstr>Local Storage API</vt:lpstr>
      <vt:lpstr>Storing and Retrieving Simple Data</vt:lpstr>
      <vt:lpstr>setItem(): Add key and value to localStorage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</dc:title>
  <dc:creator>Kashihakumwa Julius</dc:creator>
  <cp:lastModifiedBy>Kashihakumwa Julius</cp:lastModifiedBy>
  <cp:revision>24</cp:revision>
  <dcterms:created xsi:type="dcterms:W3CDTF">2019-10-07T14:44:34Z</dcterms:created>
  <dcterms:modified xsi:type="dcterms:W3CDTF">2019-10-11T13:17:14Z</dcterms:modified>
</cp:coreProperties>
</file>