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800" y="1828800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19400" y="7620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5800" y="19050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5400" y="914400"/>
            <a:ext cx="670877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Arial Black" pitchFamily="34" charset="0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Arial Black" pitchFamily="34" charset="0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Arial Black" pitchFamily="34" charset="0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Arial Black" pitchFamily="34" charset="0"/>
              </a:rPr>
              <a:t> </a:t>
            </a:r>
            <a:r>
              <a:rPr sz="3200" dirty="0">
                <a:solidFill>
                  <a:srgbClr val="0E0E0E"/>
                </a:solidFill>
                <a:latin typeface="Arial Black" pitchFamily="34" charset="0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Arial Black" pitchFamily="34" charset="0"/>
              </a:rPr>
              <a:t> </a:t>
            </a:r>
            <a:r>
              <a:rPr sz="3200" dirty="0">
                <a:solidFill>
                  <a:srgbClr val="0E0E0E"/>
                </a:solidFill>
                <a:latin typeface="Arial Black" pitchFamily="34" charset="0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Arial Black" pitchFamily="34" charset="0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Arial Black" pitchFamily="34" charset="0"/>
              </a:rPr>
              <a:t>Excel</a:t>
            </a:r>
            <a:endParaRPr sz="3200">
              <a:latin typeface="Arial Black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7506970" cy="188577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665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NAME</a:t>
            </a:r>
            <a:r>
              <a:rPr sz="2400" i="1" spc="-5">
                <a:latin typeface="Calibri"/>
                <a:cs typeface="Calibri"/>
              </a:rPr>
              <a:t>:</a:t>
            </a:r>
            <a:r>
              <a:rPr sz="2400" i="1" spc="-85">
                <a:latin typeface="Calibri"/>
                <a:cs typeface="Calibri"/>
              </a:rPr>
              <a:t> </a:t>
            </a:r>
            <a:r>
              <a:rPr lang="en-IN" sz="2400" i="1" spc="10" dirty="0" smtClean="0">
                <a:latin typeface="Calibri"/>
                <a:cs typeface="Calibri"/>
              </a:rPr>
              <a:t> </a:t>
            </a:r>
            <a:r>
              <a:rPr lang="en-IN" sz="2400" i="1" spc="10" dirty="0" smtClean="0">
                <a:latin typeface="Arial Narrow" pitchFamily="34" charset="0"/>
                <a:cs typeface="Calibri"/>
              </a:rPr>
              <a:t>KASHIF.A </a:t>
            </a:r>
          </a:p>
          <a:p>
            <a:pPr marL="12700" marR="2780665">
              <a:lnSpc>
                <a:spcPct val="101699"/>
              </a:lnSpc>
              <a:spcBef>
                <a:spcPts val="50"/>
              </a:spcBef>
            </a:pPr>
            <a:r>
              <a:rPr sz="2400" i="1" spc="-5" smtClean="0">
                <a:latin typeface="Calibri"/>
                <a:cs typeface="Calibri"/>
              </a:rPr>
              <a:t>REGISTER</a:t>
            </a:r>
            <a:r>
              <a:rPr sz="2400" i="1" spc="20" smtClean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NO</a:t>
            </a:r>
            <a:r>
              <a:rPr sz="2400" i="1" spc="-20">
                <a:latin typeface="Calibri"/>
                <a:cs typeface="Calibri"/>
              </a:rPr>
              <a:t>:</a:t>
            </a:r>
            <a:r>
              <a:rPr sz="2400" i="1" spc="10">
                <a:latin typeface="Calibri"/>
                <a:cs typeface="Calibri"/>
              </a:rPr>
              <a:t> </a:t>
            </a:r>
            <a:r>
              <a:rPr lang="en-IN" sz="2400" i="1" spc="10" dirty="0" smtClean="0">
                <a:latin typeface="Calibri"/>
                <a:cs typeface="Calibri"/>
              </a:rPr>
              <a:t> </a:t>
            </a:r>
            <a:r>
              <a:rPr sz="2400" i="1" spc="-10" smtClean="0">
                <a:latin typeface="Calibri"/>
                <a:cs typeface="Calibri"/>
              </a:rPr>
              <a:t>31221</a:t>
            </a:r>
            <a:r>
              <a:rPr lang="en-IN" sz="2400" i="1" spc="-10" dirty="0" smtClean="0">
                <a:latin typeface="Calibri"/>
                <a:cs typeface="Calibri"/>
              </a:rPr>
              <a:t>1962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spc="10" dirty="0">
                <a:latin typeface="Calibri"/>
                <a:cs typeface="Calibri"/>
              </a:rPr>
              <a:t>NM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NO</a:t>
            </a:r>
            <a:r>
              <a:rPr sz="2400" i="1" spc="5">
                <a:latin typeface="Calibri"/>
                <a:cs typeface="Calibri"/>
              </a:rPr>
              <a:t>: </a:t>
            </a:r>
            <a:r>
              <a:rPr lang="en-IN" sz="2400" i="1" spc="5" dirty="0" smtClean="0">
                <a:latin typeface="Calibri"/>
                <a:cs typeface="Calibri"/>
              </a:rPr>
              <a:t> </a:t>
            </a:r>
            <a:r>
              <a:rPr lang="en-IN" sz="2400" i="1" spc="114" dirty="0" smtClean="0">
                <a:latin typeface="Trebuchet MS"/>
                <a:cs typeface="Trebuchet MS"/>
              </a:rPr>
              <a:t>8A23FEBDBC15E53846F4874452C00970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0"/>
              </a:lnSpc>
              <a:tabLst>
                <a:tab pos="1972310" algn="l"/>
              </a:tabLst>
            </a:pPr>
            <a:r>
              <a:rPr sz="2400" i="1" dirty="0">
                <a:latin typeface="Calibri"/>
                <a:cs typeface="Calibri"/>
              </a:rPr>
              <a:t>DEPARTMENT:	B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COM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spc="-5" dirty="0">
                <a:latin typeface="Calibri"/>
                <a:cs typeface="Calibri"/>
              </a:rPr>
              <a:t>COLLEGE: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COLLEGE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ARTS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AND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SCIENCE.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0" y="1219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5" dirty="0">
                <a:latin typeface="Trebuchet MS"/>
                <a:cs typeface="Trebuchet MS"/>
              </a:rPr>
              <a:t>M</a:t>
            </a:r>
            <a:r>
              <a:rPr b="1" dirty="0">
                <a:latin typeface="Trebuchet MS"/>
                <a:cs typeface="Trebuchet MS"/>
              </a:rPr>
              <a:t>O</a:t>
            </a:r>
            <a:r>
              <a:rPr b="1" spc="-15" dirty="0">
                <a:latin typeface="Trebuchet MS"/>
                <a:cs typeface="Trebuchet MS"/>
              </a:rPr>
              <a:t>D</a:t>
            </a:r>
            <a:r>
              <a:rPr b="1" spc="-35" dirty="0">
                <a:latin typeface="Trebuchet MS"/>
                <a:cs typeface="Trebuchet MS"/>
              </a:rPr>
              <a:t>E</a:t>
            </a:r>
            <a:r>
              <a:rPr b="1" spc="35" dirty="0">
                <a:latin typeface="Trebuchet MS"/>
                <a:cs typeface="Trebuchet MS"/>
              </a:rPr>
              <a:t>L</a:t>
            </a:r>
            <a:r>
              <a:rPr b="1" spc="-30" dirty="0">
                <a:latin typeface="Trebuchet MS"/>
                <a:cs typeface="Trebuchet MS"/>
              </a:rPr>
              <a:t>L</a:t>
            </a:r>
            <a:r>
              <a:rPr b="1" spc="-5" dirty="0">
                <a:latin typeface="Trebuchet MS"/>
                <a:cs typeface="Trebuchet MS"/>
              </a:rPr>
              <a:t>I</a:t>
            </a:r>
            <a:r>
              <a:rPr b="1" spc="-35" dirty="0">
                <a:latin typeface="Trebuchet MS"/>
                <a:cs typeface="Trebuchet MS"/>
              </a:rPr>
              <a:t>N</a:t>
            </a:r>
            <a:r>
              <a:rPr b="1"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3429000" y="83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820"/>
              </a:lnSpc>
              <a:spcBef>
                <a:spcPts val="125"/>
              </a:spcBef>
            </a:pPr>
            <a:r>
              <a:rPr sz="1550" b="1" i="1" spc="20" dirty="0">
                <a:latin typeface="Arial"/>
                <a:cs typeface="Arial"/>
              </a:rPr>
              <a:t>1.</a:t>
            </a:r>
            <a:r>
              <a:rPr sz="1550" b="1" i="1" spc="15" dirty="0">
                <a:latin typeface="Arial"/>
                <a:cs typeface="Arial"/>
              </a:rPr>
              <a:t> Data</a:t>
            </a:r>
            <a:r>
              <a:rPr sz="1550" b="1" i="1" spc="30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Collection </a:t>
            </a:r>
            <a:r>
              <a:rPr sz="1550" b="1" i="1" spc="20" dirty="0">
                <a:latin typeface="Arial"/>
                <a:cs typeface="Arial"/>
              </a:rPr>
              <a:t>and </a:t>
            </a:r>
            <a:r>
              <a:rPr sz="1550" b="1" i="1" spc="25" dirty="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30" dirty="0">
                <a:latin typeface="Arial"/>
                <a:cs typeface="Arial"/>
              </a:rPr>
              <a:t> </a:t>
            </a:r>
            <a:r>
              <a:rPr sz="1650" b="1" i="1" spc="-70" dirty="0">
                <a:latin typeface="Arial"/>
                <a:cs typeface="Arial"/>
              </a:rPr>
              <a:t>in</a:t>
            </a:r>
            <a:r>
              <a:rPr sz="1550" b="1" i="1" spc="-70" dirty="0">
                <a:latin typeface="Cambria"/>
                <a:cs typeface="Cambria"/>
              </a:rPr>
              <a:t>:</a:t>
            </a:r>
            <a:r>
              <a:rPr sz="1550" b="1" i="1" spc="130" dirty="0">
                <a:latin typeface="Cambria"/>
                <a:cs typeface="Cambria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contains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detailed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information,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including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ID,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names,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start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dates,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job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titles,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supervisors,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email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addresses,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performance-related 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data.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primary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source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30" dirty="0">
                <a:latin typeface="Arial"/>
                <a:cs typeface="Arial"/>
              </a:rPr>
              <a:t>my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550" b="1" i="1" spc="20" dirty="0">
                <a:latin typeface="Arial"/>
                <a:cs typeface="Arial"/>
              </a:rPr>
              <a:t>2.</a:t>
            </a:r>
            <a:r>
              <a:rPr sz="1550" b="1" i="1" spc="5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Data </a:t>
            </a:r>
            <a:r>
              <a:rPr sz="1550" b="1" i="1" spc="20" dirty="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-15" dirty="0">
                <a:latin typeface="Arial"/>
                <a:cs typeface="Arial"/>
              </a:rPr>
              <a:t> </a:t>
            </a:r>
            <a:r>
              <a:rPr sz="1650" b="1" i="1" spc="-70" dirty="0">
                <a:latin typeface="Arial"/>
                <a:cs typeface="Arial"/>
              </a:rPr>
              <a:t>in</a:t>
            </a:r>
            <a:r>
              <a:rPr sz="1550" b="1" i="1" spc="-70" dirty="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655" lvl="1" indent="-71755">
              <a:lnSpc>
                <a:spcPts val="1860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5" dirty="0">
                <a:latin typeface="Arial"/>
                <a:cs typeface="Arial"/>
              </a:rPr>
              <a:t>I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have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gathered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comprehensive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data,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possibly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from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sources,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 spc="15" dirty="0">
                <a:latin typeface="Arial"/>
                <a:cs typeface="Arial"/>
              </a:rPr>
              <a:t>compiled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it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into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655" lvl="1" indent="-7175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data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includes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demographic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information,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job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details,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metrics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 spc="20" dirty="0">
                <a:latin typeface="Arial"/>
                <a:cs typeface="Arial"/>
              </a:rPr>
              <a:t>"Performance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Score"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"Employee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1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also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has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"Performance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level"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column,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though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35" dirty="0">
                <a:latin typeface="Arial"/>
                <a:cs typeface="Arial"/>
              </a:rPr>
              <a:t>some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values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appear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20"/>
              </a:lnSpc>
              <a:spcBef>
                <a:spcPts val="90"/>
              </a:spcBef>
            </a:pPr>
            <a:r>
              <a:rPr sz="1550" b="1" i="1" spc="20" dirty="0">
                <a:latin typeface="Arial"/>
                <a:cs typeface="Arial"/>
              </a:rPr>
              <a:t>3.</a:t>
            </a:r>
            <a:r>
              <a:rPr sz="1550" b="1" i="1" spc="15" dirty="0">
                <a:latin typeface="Arial"/>
                <a:cs typeface="Arial"/>
              </a:rPr>
              <a:t> Aggregation of</a:t>
            </a:r>
            <a:r>
              <a:rPr sz="1550" b="1" i="1" spc="75" dirty="0">
                <a:latin typeface="Arial"/>
                <a:cs typeface="Arial"/>
              </a:rPr>
              <a:t> </a:t>
            </a:r>
            <a:r>
              <a:rPr sz="1550" b="1" i="1" spc="20" dirty="0">
                <a:latin typeface="Arial"/>
                <a:cs typeface="Arial"/>
              </a:rPr>
              <a:t>Performance</a:t>
            </a:r>
            <a:r>
              <a:rPr sz="1550" b="1" i="1" spc="25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39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-15" dirty="0">
                <a:latin typeface="Arial"/>
                <a:cs typeface="Arial"/>
              </a:rPr>
              <a:t> </a:t>
            </a:r>
            <a:r>
              <a:rPr sz="1650" b="1" i="1" spc="-50" dirty="0">
                <a:latin typeface="Arial"/>
                <a:cs typeface="Arial"/>
              </a:rPr>
              <a:t>Sheet1</a:t>
            </a:r>
            <a:r>
              <a:rPr sz="1550" b="1" i="1" spc="-50" dirty="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655" lvl="1" indent="-7175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appears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summarize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by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1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table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organized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show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count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each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level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(high,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low,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medium,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very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high)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across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different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(e.g.,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BPC,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655" lvl="1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5" dirty="0">
                <a:latin typeface="Arial"/>
                <a:cs typeface="Arial"/>
              </a:rPr>
              <a:t>I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used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Excel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functions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COUNTIF</a:t>
            </a:r>
            <a:r>
              <a:rPr sz="16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Trebuchet MS"/>
                <a:cs typeface="Trebuchet MS"/>
              </a:rPr>
              <a:t>or</a:t>
            </a:r>
            <a:r>
              <a:rPr sz="1550" i="1" spc="-5" dirty="0">
                <a:latin typeface="Trebuchet MS"/>
                <a:cs typeface="Trebuchet MS"/>
              </a:rPr>
              <a:t> </a:t>
            </a:r>
            <a:r>
              <a:rPr sz="1650" i="1" spc="-30" dirty="0">
                <a:latin typeface="Arial"/>
                <a:cs typeface="Arial"/>
              </a:rPr>
              <a:t>PivotTables </a:t>
            </a:r>
            <a:r>
              <a:rPr sz="1550" i="1" spc="35" dirty="0">
                <a:latin typeface="Trebuchet MS"/>
                <a:cs typeface="Trebuchet MS"/>
              </a:rPr>
              <a:t>to</a:t>
            </a:r>
            <a:r>
              <a:rPr sz="1550" i="1" spc="10" dirty="0">
                <a:latin typeface="Trebuchet MS"/>
                <a:cs typeface="Trebuchet MS"/>
              </a:rPr>
              <a:t> </a:t>
            </a:r>
            <a:r>
              <a:rPr sz="1550" i="1" spc="175" dirty="0">
                <a:latin typeface="Trebuchet MS"/>
                <a:cs typeface="Trebuchet MS"/>
              </a:rPr>
              <a:t>aggregate</a:t>
            </a:r>
            <a:r>
              <a:rPr sz="1550" i="1" spc="-60" dirty="0">
                <a:latin typeface="Trebuchet MS"/>
                <a:cs typeface="Trebuchet MS"/>
              </a:rPr>
              <a:t> </a:t>
            </a:r>
            <a:r>
              <a:rPr sz="1550" i="1" spc="-35" dirty="0">
                <a:latin typeface="Trebuchet MS"/>
                <a:cs typeface="Trebuchet MS"/>
              </a:rPr>
              <a:t>this</a:t>
            </a:r>
            <a:r>
              <a:rPr sz="1550" i="1" spc="-20" dirty="0">
                <a:latin typeface="Trebuchet MS"/>
                <a:cs typeface="Trebuchet MS"/>
              </a:rPr>
              <a:t> </a:t>
            </a:r>
            <a:r>
              <a:rPr sz="1550" i="1" spc="105" dirty="0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1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15" dirty="0">
                <a:latin typeface="Arial"/>
                <a:cs typeface="Arial"/>
              </a:rPr>
              <a:t>sheet </a:t>
            </a:r>
            <a:r>
              <a:rPr sz="1550" i="1" spc="10" dirty="0">
                <a:latin typeface="Arial"/>
                <a:cs typeface="Arial"/>
              </a:rPr>
              <a:t>also includes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"Grand </a:t>
            </a:r>
            <a:r>
              <a:rPr sz="1550" i="1" spc="10" dirty="0">
                <a:latin typeface="Arial"/>
                <a:cs typeface="Arial"/>
              </a:rPr>
              <a:t>Total" </a:t>
            </a:r>
            <a:r>
              <a:rPr sz="1550" i="1" spc="20" dirty="0">
                <a:latin typeface="Arial"/>
                <a:cs typeface="Arial"/>
              </a:rPr>
              <a:t>column, which </a:t>
            </a:r>
            <a:r>
              <a:rPr sz="1550" i="1" spc="25" dirty="0">
                <a:latin typeface="Arial"/>
                <a:cs typeface="Arial"/>
              </a:rPr>
              <a:t>summarizes </a:t>
            </a:r>
            <a:r>
              <a:rPr sz="1550" i="1" spc="20" dirty="0">
                <a:latin typeface="Arial"/>
                <a:cs typeface="Arial"/>
              </a:rPr>
              <a:t>the total </a:t>
            </a:r>
            <a:r>
              <a:rPr sz="1550" i="1" spc="30" dirty="0">
                <a:latin typeface="Arial"/>
                <a:cs typeface="Arial"/>
              </a:rPr>
              <a:t>count </a:t>
            </a:r>
            <a:r>
              <a:rPr sz="1550" i="1" spc="-20" dirty="0">
                <a:latin typeface="Arial"/>
                <a:cs typeface="Arial"/>
              </a:rPr>
              <a:t>of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across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levels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10" dirty="0">
                <a:latin typeface="Arial"/>
                <a:cs typeface="Arial"/>
              </a:rPr>
              <a:t>each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400" y="3048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5" dirty="0">
                <a:latin typeface="Trebuchet MS"/>
                <a:cs typeface="Trebuchet MS"/>
              </a:rPr>
              <a:t>M</a:t>
            </a:r>
            <a:r>
              <a:rPr b="1" dirty="0">
                <a:latin typeface="Trebuchet MS"/>
                <a:cs typeface="Trebuchet MS"/>
              </a:rPr>
              <a:t>O</a:t>
            </a:r>
            <a:r>
              <a:rPr b="1" spc="-15" dirty="0">
                <a:latin typeface="Trebuchet MS"/>
                <a:cs typeface="Trebuchet MS"/>
              </a:rPr>
              <a:t>D</a:t>
            </a:r>
            <a:r>
              <a:rPr b="1" spc="-35" dirty="0">
                <a:latin typeface="Trebuchet MS"/>
                <a:cs typeface="Trebuchet MS"/>
              </a:rPr>
              <a:t>E</a:t>
            </a:r>
            <a:r>
              <a:rPr b="1" spc="35" dirty="0">
                <a:latin typeface="Trebuchet MS"/>
                <a:cs typeface="Trebuchet MS"/>
              </a:rPr>
              <a:t>L</a:t>
            </a:r>
            <a:r>
              <a:rPr b="1" spc="-30" dirty="0">
                <a:latin typeface="Trebuchet MS"/>
                <a:cs typeface="Trebuchet MS"/>
              </a:rPr>
              <a:t>L</a:t>
            </a:r>
            <a:r>
              <a:rPr b="1" spc="-5" dirty="0">
                <a:latin typeface="Trebuchet MS"/>
                <a:cs typeface="Trebuchet MS"/>
              </a:rPr>
              <a:t>I</a:t>
            </a:r>
            <a:r>
              <a:rPr b="1" spc="-35" dirty="0">
                <a:latin typeface="Trebuchet MS"/>
                <a:cs typeface="Trebuchet MS"/>
              </a:rPr>
              <a:t>N</a:t>
            </a:r>
            <a:r>
              <a:rPr b="1"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8001000" y="2667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latin typeface="Arial"/>
                <a:cs typeface="Arial"/>
              </a:rPr>
              <a:t>4.</a:t>
            </a:r>
            <a:r>
              <a:rPr sz="1800" b="1" i="1" spc="-5" dirty="0">
                <a:latin typeface="Arial"/>
                <a:cs typeface="Arial"/>
              </a:rPr>
              <a:t> Visualization:</a:t>
            </a:r>
            <a:endParaRPr sz="1800">
              <a:latin typeface="Arial"/>
              <a:cs typeface="Arial"/>
            </a:endParaRPr>
          </a:p>
          <a:p>
            <a:pPr marL="12700" marR="2984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spc="-5" dirty="0">
                <a:latin typeface="Arial"/>
                <a:cs typeface="Arial"/>
              </a:rPr>
              <a:t>Although</a:t>
            </a:r>
            <a:r>
              <a:rPr sz="1800" i="1" spc="5" dirty="0">
                <a:latin typeface="Arial"/>
                <a:cs typeface="Arial"/>
              </a:rPr>
              <a:t> not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explicitly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shown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provided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data,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it’s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common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10" dirty="0">
                <a:latin typeface="Arial"/>
                <a:cs typeface="Arial"/>
              </a:rPr>
              <a:t>to </a:t>
            </a:r>
            <a:r>
              <a:rPr sz="1800" i="1" spc="-5" dirty="0">
                <a:latin typeface="Arial"/>
                <a:cs typeface="Arial"/>
              </a:rPr>
              <a:t>create</a:t>
            </a:r>
            <a:r>
              <a:rPr sz="1800" i="1" spc="5" dirty="0">
                <a:latin typeface="Arial"/>
                <a:cs typeface="Arial"/>
              </a:rPr>
              <a:t> charts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spc="20" dirty="0">
                <a:latin typeface="Arial"/>
                <a:cs typeface="Arial"/>
              </a:rPr>
              <a:t>or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graphs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10" dirty="0">
                <a:latin typeface="Arial"/>
                <a:cs typeface="Arial"/>
              </a:rPr>
              <a:t>Excel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30" dirty="0">
                <a:latin typeface="Arial"/>
                <a:cs typeface="Arial"/>
              </a:rPr>
              <a:t>to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visualize</a:t>
            </a:r>
            <a:r>
              <a:rPr sz="1800" i="1" spc="-5" dirty="0">
                <a:latin typeface="Arial"/>
                <a:cs typeface="Arial"/>
              </a:rPr>
              <a:t> performance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have</a:t>
            </a:r>
            <a:r>
              <a:rPr sz="1800" i="1" spc="5" dirty="0">
                <a:latin typeface="Arial"/>
                <a:cs typeface="Arial"/>
              </a:rPr>
              <a:t> used </a:t>
            </a:r>
            <a:r>
              <a:rPr sz="1800" i="1" spc="-5" dirty="0">
                <a:latin typeface="Arial"/>
                <a:cs typeface="Arial"/>
              </a:rPr>
              <a:t>the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data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Sheet1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25" dirty="0">
                <a:latin typeface="Trebuchet MS"/>
                <a:cs typeface="Trebuchet MS"/>
              </a:rPr>
              <a:t>to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spc="100" dirty="0">
                <a:latin typeface="Trebuchet MS"/>
                <a:cs typeface="Trebuchet MS"/>
              </a:rPr>
              <a:t>create</a:t>
            </a:r>
            <a:r>
              <a:rPr sz="1800" i="1" spc="10" dirty="0">
                <a:latin typeface="Trebuchet MS"/>
                <a:cs typeface="Trebuchet MS"/>
              </a:rPr>
              <a:t> </a:t>
            </a:r>
            <a:r>
              <a:rPr sz="1800" i="1" spc="80" dirty="0">
                <a:latin typeface="Trebuchet MS"/>
                <a:cs typeface="Trebuchet MS"/>
              </a:rPr>
              <a:t>bar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50" dirty="0">
                <a:latin typeface="Trebuchet MS"/>
                <a:cs typeface="Trebuchet MS"/>
              </a:rPr>
              <a:t>charts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10" dirty="0">
                <a:latin typeface="Trebuchet MS"/>
                <a:cs typeface="Trebuchet MS"/>
              </a:rPr>
              <a:t>or</a:t>
            </a:r>
            <a:r>
              <a:rPr sz="1800" i="1" spc="-35" dirty="0">
                <a:latin typeface="Trebuchet MS"/>
                <a:cs typeface="Trebuchet MS"/>
              </a:rPr>
              <a:t> </a:t>
            </a:r>
            <a:r>
              <a:rPr sz="1800" i="1" spc="70" dirty="0">
                <a:latin typeface="Trebuchet MS"/>
                <a:cs typeface="Trebuchet MS"/>
              </a:rPr>
              <a:t>pie</a:t>
            </a:r>
            <a:r>
              <a:rPr sz="1800" i="1" spc="-55" dirty="0">
                <a:latin typeface="Trebuchet MS"/>
                <a:cs typeface="Trebuchet MS"/>
              </a:rPr>
              <a:t> </a:t>
            </a:r>
            <a:r>
              <a:rPr sz="1800" i="1" spc="50" dirty="0">
                <a:latin typeface="Trebuchet MS"/>
                <a:cs typeface="Trebuchet MS"/>
              </a:rPr>
              <a:t>charts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50" dirty="0">
                <a:latin typeface="Trebuchet MS"/>
                <a:cs typeface="Trebuchet MS"/>
              </a:rPr>
              <a:t>illustrating </a:t>
            </a:r>
            <a:r>
              <a:rPr sz="1800" i="1" spc="-525" dirty="0">
                <a:latin typeface="Trebuchet MS"/>
                <a:cs typeface="Trebuchet MS"/>
              </a:rPr>
              <a:t> </a:t>
            </a:r>
            <a:r>
              <a:rPr sz="1800" i="1" spc="55" dirty="0">
                <a:latin typeface="Trebuchet MS"/>
                <a:cs typeface="Trebuchet MS"/>
              </a:rPr>
              <a:t>the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-20" dirty="0">
                <a:latin typeface="Trebuchet MS"/>
                <a:cs typeface="Trebuchet MS"/>
              </a:rPr>
              <a:t>distribution</a:t>
            </a:r>
            <a:r>
              <a:rPr sz="1800" i="1" spc="-70" dirty="0">
                <a:latin typeface="Trebuchet MS"/>
                <a:cs typeface="Trebuchet MS"/>
              </a:rPr>
              <a:t> </a:t>
            </a:r>
            <a:r>
              <a:rPr sz="1800" i="1" spc="35" dirty="0">
                <a:latin typeface="Trebuchet MS"/>
                <a:cs typeface="Trebuchet MS"/>
              </a:rPr>
              <a:t>of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100" dirty="0">
                <a:latin typeface="Trebuchet MS"/>
                <a:cs typeface="Trebuchet MS"/>
              </a:rPr>
              <a:t>performance</a:t>
            </a:r>
            <a:r>
              <a:rPr sz="1800" i="1" spc="5" dirty="0">
                <a:latin typeface="Trebuchet MS"/>
                <a:cs typeface="Trebuchet MS"/>
              </a:rPr>
              <a:t> levels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90" dirty="0">
                <a:latin typeface="Trebuchet MS"/>
                <a:cs typeface="Trebuchet MS"/>
              </a:rPr>
              <a:t>across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different</a:t>
            </a:r>
            <a:r>
              <a:rPr sz="1800" i="1" spc="-105" dirty="0">
                <a:latin typeface="Trebuchet MS"/>
                <a:cs typeface="Trebuchet MS"/>
              </a:rPr>
              <a:t> </a:t>
            </a:r>
            <a:r>
              <a:rPr sz="1800" i="1" spc="25" dirty="0">
                <a:latin typeface="Trebuchet MS"/>
                <a:cs typeface="Trebuchet MS"/>
              </a:rPr>
              <a:t>Business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80" dirty="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05"/>
              </a:lnSpc>
            </a:pPr>
            <a:r>
              <a:rPr sz="1800" b="1" i="1" spc="-15" dirty="0">
                <a:latin typeface="Arial"/>
                <a:cs typeface="Arial"/>
              </a:rPr>
              <a:t>5.</a:t>
            </a:r>
            <a:r>
              <a:rPr sz="1800" b="1" i="1" spc="4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Additional</a:t>
            </a:r>
            <a:r>
              <a:rPr sz="1800" b="1" i="1" spc="45" dirty="0">
                <a:latin typeface="Arial"/>
                <a:cs typeface="Arial"/>
              </a:rPr>
              <a:t> </a:t>
            </a:r>
            <a:r>
              <a:rPr sz="1800" b="1" i="1" spc="-15" dirty="0">
                <a:latin typeface="Arial"/>
                <a:cs typeface="Arial"/>
              </a:rPr>
              <a:t>Data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Analysis </a:t>
            </a:r>
            <a:r>
              <a:rPr sz="1800" b="1" i="1" spc="-10" dirty="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i="1" spc="-10" dirty="0">
                <a:latin typeface="Arial"/>
                <a:cs typeface="Arial"/>
              </a:rPr>
              <a:t>Sheet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Sheet2</a:t>
            </a:r>
            <a:r>
              <a:rPr sz="1800" b="1" i="1" spc="-5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1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i="1" spc="-5" dirty="0">
                <a:latin typeface="Arial"/>
                <a:cs typeface="Arial"/>
              </a:rPr>
              <a:t>Contains </a:t>
            </a:r>
            <a:r>
              <a:rPr sz="1800" i="1" dirty="0">
                <a:latin typeface="Arial"/>
                <a:cs typeface="Arial"/>
              </a:rPr>
              <a:t>ID-marks </a:t>
            </a:r>
            <a:r>
              <a:rPr sz="1800" i="1" spc="-5" dirty="0">
                <a:latin typeface="Arial"/>
                <a:cs typeface="Arial"/>
              </a:rPr>
              <a:t>pair, </a:t>
            </a:r>
            <a:r>
              <a:rPr sz="1800" i="1" dirty="0">
                <a:latin typeface="Arial"/>
                <a:cs typeface="Arial"/>
              </a:rPr>
              <a:t>possibly </a:t>
            </a:r>
            <a:r>
              <a:rPr sz="1800" i="1" spc="-5" dirty="0">
                <a:latin typeface="Arial"/>
                <a:cs typeface="Arial"/>
              </a:rPr>
              <a:t>related </a:t>
            </a:r>
            <a:r>
              <a:rPr sz="1800" i="1" spc="-30" dirty="0">
                <a:latin typeface="Arial"/>
                <a:cs typeface="Arial"/>
              </a:rPr>
              <a:t>to </a:t>
            </a:r>
            <a:r>
              <a:rPr sz="1800" i="1" spc="10" dirty="0">
                <a:latin typeface="Arial"/>
                <a:cs typeface="Arial"/>
              </a:rPr>
              <a:t>some </a:t>
            </a:r>
            <a:r>
              <a:rPr sz="1800" i="1" spc="-15" dirty="0">
                <a:latin typeface="Arial"/>
                <a:cs typeface="Arial"/>
              </a:rPr>
              <a:t>other </a:t>
            </a:r>
            <a:r>
              <a:rPr sz="1800" i="1" spc="-5" dirty="0">
                <a:latin typeface="Arial"/>
                <a:cs typeface="Arial"/>
              </a:rPr>
              <a:t>aspect </a:t>
            </a:r>
            <a:r>
              <a:rPr sz="1800" i="1" spc="20" dirty="0">
                <a:latin typeface="Arial"/>
                <a:cs typeface="Arial"/>
              </a:rPr>
              <a:t>of </a:t>
            </a:r>
            <a:r>
              <a:rPr sz="1800" i="1" spc="-5" dirty="0">
                <a:latin typeface="Arial"/>
                <a:cs typeface="Arial"/>
              </a:rPr>
              <a:t>performance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or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another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1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i="1" spc="10" dirty="0">
                <a:latin typeface="Arial"/>
                <a:cs typeface="Arial"/>
              </a:rPr>
              <a:t>It </a:t>
            </a:r>
            <a:r>
              <a:rPr sz="1800" i="1" spc="-5" dirty="0">
                <a:latin typeface="Arial"/>
                <a:cs typeface="Arial"/>
              </a:rPr>
              <a:t>might </a:t>
            </a:r>
            <a:r>
              <a:rPr sz="1800" i="1" spc="20" dirty="0">
                <a:latin typeface="Arial"/>
                <a:cs typeface="Arial"/>
              </a:rPr>
              <a:t>be </a:t>
            </a:r>
            <a:r>
              <a:rPr sz="1800" i="1" spc="-15" dirty="0">
                <a:latin typeface="Arial"/>
                <a:cs typeface="Arial"/>
              </a:rPr>
              <a:t>used </a:t>
            </a:r>
            <a:r>
              <a:rPr sz="1800" i="1" spc="-5" dirty="0">
                <a:latin typeface="Arial"/>
                <a:cs typeface="Arial"/>
              </a:rPr>
              <a:t>for supplementary </a:t>
            </a:r>
            <a:r>
              <a:rPr sz="1800" i="1" dirty="0">
                <a:latin typeface="Arial"/>
                <a:cs typeface="Arial"/>
              </a:rPr>
              <a:t>analysis, </a:t>
            </a:r>
            <a:r>
              <a:rPr sz="1800" i="1" spc="-5" dirty="0">
                <a:latin typeface="Arial"/>
                <a:cs typeface="Arial"/>
              </a:rPr>
              <a:t>though </a:t>
            </a:r>
            <a:r>
              <a:rPr sz="1800" i="1" spc="-10" dirty="0">
                <a:latin typeface="Arial"/>
                <a:cs typeface="Arial"/>
              </a:rPr>
              <a:t>it’s </a:t>
            </a:r>
            <a:r>
              <a:rPr sz="1800" i="1" dirty="0">
                <a:latin typeface="Arial"/>
                <a:cs typeface="Arial"/>
              </a:rPr>
              <a:t>unclear </a:t>
            </a:r>
            <a:r>
              <a:rPr sz="1800" i="1" spc="5" dirty="0">
                <a:latin typeface="Arial"/>
                <a:cs typeface="Arial"/>
              </a:rPr>
              <a:t>how </a:t>
            </a:r>
            <a:r>
              <a:rPr sz="1800" i="1" spc="-15" dirty="0">
                <a:latin typeface="Arial"/>
                <a:cs typeface="Arial"/>
              </a:rPr>
              <a:t>it </a:t>
            </a:r>
            <a:r>
              <a:rPr sz="1800" i="1" spc="-10" dirty="0">
                <a:latin typeface="Arial"/>
                <a:cs typeface="Arial"/>
              </a:rPr>
              <a:t>ties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into</a:t>
            </a:r>
            <a:r>
              <a:rPr sz="1800" i="1" spc="-5" dirty="0">
                <a:latin typeface="Arial"/>
                <a:cs typeface="Arial"/>
              </a:rPr>
              <a:t> the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main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performance</a:t>
            </a:r>
            <a:r>
              <a:rPr sz="1800" i="1" dirty="0">
                <a:latin typeface="Arial"/>
                <a:cs typeface="Arial"/>
              </a:rPr>
              <a:t> analysis.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sz="1800" b="1" i="1" spc="-15" dirty="0">
                <a:latin typeface="Arial"/>
                <a:cs typeface="Arial"/>
              </a:rPr>
              <a:t>6.</a:t>
            </a:r>
            <a:r>
              <a:rPr sz="1800" b="1" i="1" spc="3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Final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Analysis</a:t>
            </a:r>
            <a:r>
              <a:rPr sz="1800" b="1" i="1" spc="-5" dirty="0">
                <a:latin typeface="Arial"/>
                <a:cs typeface="Arial"/>
              </a:rPr>
              <a:t> and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dirty="0">
                <a:latin typeface="Arial"/>
                <a:cs typeface="Arial"/>
              </a:rPr>
              <a:t>I </a:t>
            </a:r>
            <a:r>
              <a:rPr sz="1800" i="1" spc="5" dirty="0">
                <a:latin typeface="Arial"/>
                <a:cs typeface="Arial"/>
              </a:rPr>
              <a:t>would </a:t>
            </a:r>
            <a:r>
              <a:rPr sz="1800" i="1" spc="-5" dirty="0">
                <a:latin typeface="Arial"/>
                <a:cs typeface="Arial"/>
              </a:rPr>
              <a:t>likely compile </a:t>
            </a:r>
            <a:r>
              <a:rPr sz="1800" i="1" spc="-10" dirty="0">
                <a:latin typeface="Arial"/>
                <a:cs typeface="Arial"/>
              </a:rPr>
              <a:t>these </a:t>
            </a:r>
            <a:r>
              <a:rPr sz="1800" i="1" dirty="0">
                <a:latin typeface="Arial"/>
                <a:cs typeface="Arial"/>
              </a:rPr>
              <a:t>analyses </a:t>
            </a:r>
            <a:r>
              <a:rPr sz="1800" i="1" spc="-10" dirty="0">
                <a:latin typeface="Arial"/>
                <a:cs typeface="Arial"/>
              </a:rPr>
              <a:t>into </a:t>
            </a:r>
            <a:r>
              <a:rPr sz="1800" i="1" dirty="0">
                <a:latin typeface="Arial"/>
                <a:cs typeface="Arial"/>
              </a:rPr>
              <a:t>a coherent report, possibly adding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explanations, </a:t>
            </a:r>
            <a:r>
              <a:rPr sz="1800" i="1" dirty="0">
                <a:latin typeface="Arial"/>
                <a:cs typeface="Arial"/>
              </a:rPr>
              <a:t>visualizations, </a:t>
            </a:r>
            <a:r>
              <a:rPr sz="1800" i="1" spc="5" dirty="0">
                <a:latin typeface="Arial"/>
                <a:cs typeface="Arial"/>
              </a:rPr>
              <a:t>and </a:t>
            </a:r>
            <a:r>
              <a:rPr sz="1800" i="1" spc="-10" dirty="0">
                <a:latin typeface="Arial"/>
                <a:cs typeface="Arial"/>
              </a:rPr>
              <a:t>insights </a:t>
            </a:r>
            <a:r>
              <a:rPr sz="1800" i="1" spc="-5" dirty="0">
                <a:latin typeface="Arial"/>
                <a:cs typeface="Arial"/>
              </a:rPr>
              <a:t>directly </a:t>
            </a:r>
            <a:r>
              <a:rPr sz="1800" i="1" spc="5" dirty="0">
                <a:latin typeface="Arial"/>
                <a:cs typeface="Arial"/>
              </a:rPr>
              <a:t>into </a:t>
            </a:r>
            <a:r>
              <a:rPr sz="1800" i="1" spc="-5" dirty="0">
                <a:latin typeface="Arial"/>
                <a:cs typeface="Arial"/>
              </a:rPr>
              <a:t>the Excel </a:t>
            </a:r>
            <a:r>
              <a:rPr sz="1800" i="1" spc="-10" dirty="0">
                <a:latin typeface="Arial"/>
                <a:cs typeface="Arial"/>
              </a:rPr>
              <a:t>file </a:t>
            </a:r>
            <a:r>
              <a:rPr sz="1800" i="1" spc="20" dirty="0">
                <a:latin typeface="Arial"/>
                <a:cs typeface="Arial"/>
              </a:rPr>
              <a:t>or </a:t>
            </a:r>
            <a:r>
              <a:rPr sz="1800" i="1" dirty="0">
                <a:latin typeface="Arial"/>
                <a:cs typeface="Arial"/>
              </a:rPr>
              <a:t>exporting </a:t>
            </a:r>
            <a:r>
              <a:rPr sz="1800" i="1" spc="-5" dirty="0">
                <a:latin typeface="Arial"/>
                <a:cs typeface="Arial"/>
              </a:rPr>
              <a:t>the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data </a:t>
            </a:r>
            <a:r>
              <a:rPr sz="1800" i="1" spc="5" dirty="0">
                <a:latin typeface="Arial"/>
                <a:cs typeface="Arial"/>
              </a:rPr>
              <a:t>into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presentation</a:t>
            </a:r>
            <a:r>
              <a:rPr sz="1800" i="1" spc="-5" dirty="0">
                <a:latin typeface="Arial"/>
                <a:cs typeface="Arial"/>
              </a:rPr>
              <a:t> format.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ts val="210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spc="-10" dirty="0">
                <a:latin typeface="Arial"/>
                <a:cs typeface="Arial"/>
              </a:rPr>
              <a:t>Key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insights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could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include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identifying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top-performing </a:t>
            </a:r>
            <a:r>
              <a:rPr sz="1800" i="1" dirty="0">
                <a:latin typeface="Arial"/>
                <a:cs typeface="Arial"/>
              </a:rPr>
              <a:t>Business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Units,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5" dirty="0">
                <a:latin typeface="Arial"/>
                <a:cs typeface="Arial"/>
              </a:rPr>
              <a:t>needing</a:t>
            </a:r>
            <a:r>
              <a:rPr sz="1800" i="1" dirty="0">
                <a:latin typeface="Arial"/>
                <a:cs typeface="Arial"/>
              </a:rPr>
              <a:t> improvement,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and </a:t>
            </a:r>
            <a:r>
              <a:rPr sz="1800" i="1" spc="-10" dirty="0">
                <a:latin typeface="Arial"/>
                <a:cs typeface="Arial"/>
              </a:rPr>
              <a:t>employee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distribution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across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performance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0" y="144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6600" y="18288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3800" y="1447800"/>
            <a:ext cx="24923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1395475" y="4376801"/>
              <a:ext cx="7077075" cy="1019175"/>
            </a:xfrm>
            <a:custGeom>
              <a:avLst/>
              <a:gdLst/>
              <a:ahLst/>
              <a:cxnLst/>
              <a:rect l="l" t="t" r="r" b="b"/>
              <a:pathLst>
                <a:path w="7077075" h="1019175">
                  <a:moveTo>
                    <a:pt x="0" y="847725"/>
                  </a:moveTo>
                  <a:lnTo>
                    <a:pt x="0" y="1019175"/>
                  </a:lnTo>
                </a:path>
                <a:path w="7077075" h="1019175">
                  <a:moveTo>
                    <a:pt x="0" y="1019175"/>
                  </a:moveTo>
                  <a:lnTo>
                    <a:pt x="7077075" y="1019175"/>
                  </a:lnTo>
                </a:path>
                <a:path w="7077075" h="1019175">
                  <a:moveTo>
                    <a:pt x="619125" y="0"/>
                  </a:moveTo>
                  <a:lnTo>
                    <a:pt x="776224" y="0"/>
                  </a:lnTo>
                </a:path>
                <a:path w="7077075" h="1019175">
                  <a:moveTo>
                    <a:pt x="842899" y="0"/>
                  </a:moveTo>
                  <a:lnTo>
                    <a:pt x="8619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699" y="4267200"/>
              <a:ext cx="66675" cy="285750"/>
            </a:xfrm>
            <a:custGeom>
              <a:avLst/>
              <a:gdLst/>
              <a:ahLst/>
              <a:cxnLst/>
              <a:rect l="l" t="t" r="r" b="b"/>
              <a:pathLst>
                <a:path w="66675" h="285750">
                  <a:moveTo>
                    <a:pt x="66675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4600" y="4024376"/>
              <a:ext cx="328930" cy="352425"/>
            </a:xfrm>
            <a:custGeom>
              <a:avLst/>
              <a:gdLst/>
              <a:ahLst/>
              <a:cxnLst/>
              <a:rect l="l" t="t" r="r" b="b"/>
              <a:pathLst>
                <a:path w="328930" h="352425">
                  <a:moveTo>
                    <a:pt x="309499" y="352425"/>
                  </a:moveTo>
                  <a:lnTo>
                    <a:pt x="328549" y="352425"/>
                  </a:lnTo>
                </a:path>
                <a:path w="328930" h="352425">
                  <a:moveTo>
                    <a:pt x="0" y="171450"/>
                  </a:moveTo>
                  <a:lnTo>
                    <a:pt x="242824" y="171450"/>
                  </a:lnTo>
                </a:path>
                <a:path w="328930" h="352425">
                  <a:moveTo>
                    <a:pt x="309499" y="171450"/>
                  </a:moveTo>
                  <a:lnTo>
                    <a:pt x="328549" y="171450"/>
                  </a:lnTo>
                </a:path>
                <a:path w="328930" h="352425">
                  <a:moveTo>
                    <a:pt x="0" y="0"/>
                  </a:moveTo>
                  <a:lnTo>
                    <a:pt x="242824" y="0"/>
                  </a:lnTo>
                </a:path>
                <a:path w="328930" h="352425">
                  <a:moveTo>
                    <a:pt x="309499" y="0"/>
                  </a:moveTo>
                  <a:lnTo>
                    <a:pt x="3285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7425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9825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9875" y="4229100"/>
              <a:ext cx="76200" cy="323850"/>
            </a:xfrm>
            <a:custGeom>
              <a:avLst/>
              <a:gdLst/>
              <a:ahLst/>
              <a:cxnLst/>
              <a:rect l="l" t="t" r="r" b="b"/>
              <a:pathLst>
                <a:path w="76200" h="323850">
                  <a:moveTo>
                    <a:pt x="7620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76200" y="3238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9825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5125" y="3724275"/>
              <a:ext cx="66675" cy="828675"/>
            </a:xfrm>
            <a:custGeom>
              <a:avLst/>
              <a:gdLst/>
              <a:ahLst/>
              <a:cxnLst/>
              <a:rect l="l" t="t" r="r" b="b"/>
              <a:pathLst>
                <a:path w="66675" h="828675">
                  <a:moveTo>
                    <a:pt x="66675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4600" y="3138551"/>
              <a:ext cx="2272030" cy="704850"/>
            </a:xfrm>
            <a:custGeom>
              <a:avLst/>
              <a:gdLst/>
              <a:ahLst/>
              <a:cxnLst/>
              <a:rect l="l" t="t" r="r" b="b"/>
              <a:pathLst>
                <a:path w="2272029" h="704850">
                  <a:moveTo>
                    <a:pt x="0" y="704850"/>
                  </a:moveTo>
                  <a:lnTo>
                    <a:pt x="328549" y="704850"/>
                  </a:lnTo>
                </a:path>
                <a:path w="2272029" h="704850">
                  <a:moveTo>
                    <a:pt x="0" y="533400"/>
                  </a:moveTo>
                  <a:lnTo>
                    <a:pt x="328549" y="533400"/>
                  </a:lnTo>
                </a:path>
                <a:path w="2272029" h="704850">
                  <a:moveTo>
                    <a:pt x="395224" y="533400"/>
                  </a:moveTo>
                  <a:lnTo>
                    <a:pt x="976249" y="533400"/>
                  </a:lnTo>
                </a:path>
                <a:path w="2272029" h="704850">
                  <a:moveTo>
                    <a:pt x="0" y="352425"/>
                  </a:moveTo>
                  <a:lnTo>
                    <a:pt x="328549" y="352425"/>
                  </a:lnTo>
                </a:path>
                <a:path w="2272029" h="704850">
                  <a:moveTo>
                    <a:pt x="395224" y="352425"/>
                  </a:moveTo>
                  <a:lnTo>
                    <a:pt x="976249" y="352425"/>
                  </a:lnTo>
                </a:path>
                <a:path w="2272029" h="704850">
                  <a:moveTo>
                    <a:pt x="0" y="180975"/>
                  </a:moveTo>
                  <a:lnTo>
                    <a:pt x="328549" y="180975"/>
                  </a:lnTo>
                </a:path>
                <a:path w="2272029" h="704850">
                  <a:moveTo>
                    <a:pt x="395224" y="180975"/>
                  </a:moveTo>
                  <a:lnTo>
                    <a:pt x="1623949" y="180975"/>
                  </a:lnTo>
                </a:path>
                <a:path w="2272029" h="704850">
                  <a:moveTo>
                    <a:pt x="0" y="0"/>
                  </a:moveTo>
                  <a:lnTo>
                    <a:pt x="328549" y="0"/>
                  </a:lnTo>
                </a:path>
                <a:path w="2272029" h="704850">
                  <a:moveTo>
                    <a:pt x="395224" y="0"/>
                  </a:moveTo>
                  <a:lnTo>
                    <a:pt x="22716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3150" y="3048000"/>
              <a:ext cx="66675" cy="1504950"/>
            </a:xfrm>
            <a:custGeom>
              <a:avLst/>
              <a:gdLst/>
              <a:ahLst/>
              <a:cxnLst/>
              <a:rect l="l" t="t" r="r" b="b"/>
              <a:pathLst>
                <a:path w="66675" h="1504950">
                  <a:moveTo>
                    <a:pt x="66675" y="0"/>
                  </a:moveTo>
                  <a:lnTo>
                    <a:pt x="0" y="0"/>
                  </a:lnTo>
                  <a:lnTo>
                    <a:pt x="0" y="1504950"/>
                  </a:lnTo>
                  <a:lnTo>
                    <a:pt x="66675" y="15049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57524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7574" y="4181475"/>
              <a:ext cx="76200" cy="371475"/>
            </a:xfrm>
            <a:custGeom>
              <a:avLst/>
              <a:gdLst/>
              <a:ahLst/>
              <a:cxnLst/>
              <a:rect l="l" t="t" r="r" b="b"/>
              <a:pathLst>
                <a:path w="76200" h="371475">
                  <a:moveTo>
                    <a:pt x="762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6200" y="3714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75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2824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7524" y="3490976"/>
              <a:ext cx="581025" cy="180975"/>
            </a:xfrm>
            <a:custGeom>
              <a:avLst/>
              <a:gdLst/>
              <a:ahLst/>
              <a:cxnLst/>
              <a:rect l="l" t="t" r="r" b="b"/>
              <a:pathLst>
                <a:path w="581025" h="180975">
                  <a:moveTo>
                    <a:pt x="0" y="180975"/>
                  </a:moveTo>
                  <a:lnTo>
                    <a:pt x="581025" y="180975"/>
                  </a:lnTo>
                </a:path>
                <a:path w="581025" h="1809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90850" y="3400425"/>
              <a:ext cx="66675" cy="1152525"/>
            </a:xfrm>
            <a:custGeom>
              <a:avLst/>
              <a:gdLst/>
              <a:ahLst/>
              <a:cxnLst/>
              <a:rect l="l" t="t" r="r" b="b"/>
              <a:pathLst>
                <a:path w="66675" h="1152525">
                  <a:moveTo>
                    <a:pt x="66675" y="0"/>
                  </a:moveTo>
                  <a:lnTo>
                    <a:pt x="0" y="0"/>
                  </a:lnTo>
                  <a:lnTo>
                    <a:pt x="0" y="1152525"/>
                  </a:lnTo>
                  <a:lnTo>
                    <a:pt x="66675" y="1152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05224" y="4376801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19050" y="0"/>
                  </a:lnTo>
                </a:path>
                <a:path w="485775">
                  <a:moveTo>
                    <a:pt x="85725" y="0"/>
                  </a:moveTo>
                  <a:lnTo>
                    <a:pt x="400050" y="0"/>
                  </a:lnTo>
                </a:path>
                <a:path w="4857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5274" y="4248150"/>
              <a:ext cx="66675" cy="304800"/>
            </a:xfrm>
            <a:custGeom>
              <a:avLst/>
              <a:gdLst/>
              <a:ahLst/>
              <a:cxnLst/>
              <a:rect l="l" t="t" r="r" b="b"/>
              <a:pathLst>
                <a:path w="66675" h="304800">
                  <a:moveTo>
                    <a:pt x="6667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6675" y="304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052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0" y="352425"/>
                  </a:moveTo>
                  <a:lnTo>
                    <a:pt x="485775" y="352425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85775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90999" y="3857625"/>
              <a:ext cx="76200" cy="695325"/>
            </a:xfrm>
            <a:custGeom>
              <a:avLst/>
              <a:gdLst/>
              <a:ahLst/>
              <a:cxnLst/>
              <a:rect l="l" t="t" r="r" b="b"/>
              <a:pathLst>
                <a:path w="76200" h="695325">
                  <a:moveTo>
                    <a:pt x="76200" y="0"/>
                  </a:moveTo>
                  <a:lnTo>
                    <a:pt x="0" y="0"/>
                  </a:lnTo>
                  <a:lnTo>
                    <a:pt x="0" y="695325"/>
                  </a:lnTo>
                  <a:lnTo>
                    <a:pt x="76200" y="6953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05224" y="331952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0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0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38549" y="3171825"/>
              <a:ext cx="66675" cy="1381125"/>
            </a:xfrm>
            <a:custGeom>
              <a:avLst/>
              <a:gdLst/>
              <a:ahLst/>
              <a:cxnLst/>
              <a:rect l="l" t="t" r="r" b="b"/>
              <a:pathLst>
                <a:path w="66675" h="1381125">
                  <a:moveTo>
                    <a:pt x="66675" y="0"/>
                  </a:moveTo>
                  <a:lnTo>
                    <a:pt x="0" y="0"/>
                  </a:lnTo>
                  <a:lnTo>
                    <a:pt x="0" y="1381125"/>
                  </a:lnTo>
                  <a:lnTo>
                    <a:pt x="66675" y="13811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529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29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529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61975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61975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61975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61975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38699" y="3829050"/>
              <a:ext cx="76200" cy="723900"/>
            </a:xfrm>
            <a:custGeom>
              <a:avLst/>
              <a:gdLst/>
              <a:ahLst/>
              <a:cxnLst/>
              <a:rect l="l" t="t" r="r" b="b"/>
              <a:pathLst>
                <a:path w="76200" h="723900">
                  <a:moveTo>
                    <a:pt x="762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76200" y="7239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14600" y="2967101"/>
              <a:ext cx="6457950" cy="704850"/>
            </a:xfrm>
            <a:custGeom>
              <a:avLst/>
              <a:gdLst/>
              <a:ahLst/>
              <a:cxnLst/>
              <a:rect l="l" t="t" r="r" b="b"/>
              <a:pathLst>
                <a:path w="6457950" h="70485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70485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70485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70485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704850">
                  <a:moveTo>
                    <a:pt x="0" y="0"/>
                  </a:moveTo>
                  <a:lnTo>
                    <a:pt x="2271649" y="0"/>
                  </a:lnTo>
                </a:path>
                <a:path w="6457950" h="70485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86249" y="2924175"/>
              <a:ext cx="66675" cy="1628775"/>
            </a:xfrm>
            <a:custGeom>
              <a:avLst/>
              <a:gdLst/>
              <a:ahLst/>
              <a:cxnLst/>
              <a:rect l="l" t="t" r="r" b="b"/>
              <a:pathLst>
                <a:path w="66675" h="1628775">
                  <a:moveTo>
                    <a:pt x="66675" y="0"/>
                  </a:moveTo>
                  <a:lnTo>
                    <a:pt x="0" y="0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00624" y="4024376"/>
              <a:ext cx="485775" cy="352425"/>
            </a:xfrm>
            <a:custGeom>
              <a:avLst/>
              <a:gdLst/>
              <a:ahLst/>
              <a:cxnLst/>
              <a:rect l="l" t="t" r="r" b="b"/>
              <a:pathLst>
                <a:path w="485775" h="352425">
                  <a:moveTo>
                    <a:pt x="0" y="352425"/>
                  </a:moveTo>
                  <a:lnTo>
                    <a:pt x="19050" y="352425"/>
                  </a:lnTo>
                </a:path>
                <a:path w="485775" h="352425">
                  <a:moveTo>
                    <a:pt x="85725" y="352425"/>
                  </a:moveTo>
                  <a:lnTo>
                    <a:pt x="400050" y="352425"/>
                  </a:lnTo>
                </a:path>
                <a:path w="485775" h="352425">
                  <a:moveTo>
                    <a:pt x="466725" y="352425"/>
                  </a:moveTo>
                  <a:lnTo>
                    <a:pt x="485775" y="352425"/>
                  </a:lnTo>
                </a:path>
                <a:path w="485775" h="352425">
                  <a:moveTo>
                    <a:pt x="0" y="171450"/>
                  </a:moveTo>
                  <a:lnTo>
                    <a:pt x="400050" y="171450"/>
                  </a:lnTo>
                </a:path>
                <a:path w="485775" h="352425">
                  <a:moveTo>
                    <a:pt x="466725" y="171450"/>
                  </a:moveTo>
                  <a:lnTo>
                    <a:pt x="485775" y="171450"/>
                  </a:lnTo>
                </a:path>
                <a:path w="485775" h="35242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00674" y="4038600"/>
              <a:ext cx="66675" cy="514350"/>
            </a:xfrm>
            <a:custGeom>
              <a:avLst/>
              <a:gdLst/>
              <a:ahLst/>
              <a:cxnLst/>
              <a:rect l="l" t="t" r="r" b="b"/>
              <a:pathLst>
                <a:path w="66675" h="514350">
                  <a:moveTo>
                    <a:pt x="66675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53074" y="4024376"/>
              <a:ext cx="19050" cy="352425"/>
            </a:xfrm>
            <a:custGeom>
              <a:avLst/>
              <a:gdLst/>
              <a:ahLst/>
              <a:cxnLst/>
              <a:rect l="l" t="t" r="r" b="b"/>
              <a:pathLst>
                <a:path w="19050" h="352425">
                  <a:moveTo>
                    <a:pt x="0" y="352425"/>
                  </a:moveTo>
                  <a:lnTo>
                    <a:pt x="19050" y="352425"/>
                  </a:lnTo>
                </a:path>
                <a:path w="19050" h="352425">
                  <a:moveTo>
                    <a:pt x="0" y="171450"/>
                  </a:moveTo>
                  <a:lnTo>
                    <a:pt x="19050" y="171450"/>
                  </a:lnTo>
                </a:path>
                <a:path w="19050" h="352425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86399" y="3971925"/>
              <a:ext cx="66675" cy="581025"/>
            </a:xfrm>
            <a:custGeom>
              <a:avLst/>
              <a:gdLst/>
              <a:ahLst/>
              <a:cxnLst/>
              <a:rect l="l" t="t" r="r" b="b"/>
              <a:pathLst>
                <a:path w="66675" h="581025">
                  <a:moveTo>
                    <a:pt x="66675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66675" y="5810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00624" y="3319526"/>
              <a:ext cx="1219200" cy="523875"/>
            </a:xfrm>
            <a:custGeom>
              <a:avLst/>
              <a:gdLst/>
              <a:ahLst/>
              <a:cxnLst/>
              <a:rect l="l" t="t" r="r" b="b"/>
              <a:pathLst>
                <a:path w="1219200" h="523875">
                  <a:moveTo>
                    <a:pt x="0" y="523875"/>
                  </a:moveTo>
                  <a:lnTo>
                    <a:pt x="571500" y="523875"/>
                  </a:lnTo>
                </a:path>
                <a:path w="1219200" h="523875">
                  <a:moveTo>
                    <a:pt x="0" y="352425"/>
                  </a:moveTo>
                  <a:lnTo>
                    <a:pt x="571500" y="352425"/>
                  </a:lnTo>
                </a:path>
                <a:path w="1219200" h="523875">
                  <a:moveTo>
                    <a:pt x="0" y="171450"/>
                  </a:moveTo>
                  <a:lnTo>
                    <a:pt x="571500" y="171450"/>
                  </a:lnTo>
                </a:path>
                <a:path w="1219200" h="523875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24424" y="3190875"/>
              <a:ext cx="76200" cy="1362075"/>
            </a:xfrm>
            <a:custGeom>
              <a:avLst/>
              <a:gdLst/>
              <a:ahLst/>
              <a:cxnLst/>
              <a:rect l="l" t="t" r="r" b="b"/>
              <a:pathLst>
                <a:path w="76200" h="1362075">
                  <a:moveTo>
                    <a:pt x="7620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76200" y="1362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483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19050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483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483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34099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48324" y="3490976"/>
              <a:ext cx="571500" cy="180975"/>
            </a:xfrm>
            <a:custGeom>
              <a:avLst/>
              <a:gdLst/>
              <a:ahLst/>
              <a:cxnLst/>
              <a:rect l="l" t="t" r="r" b="b"/>
              <a:pathLst>
                <a:path w="571500" h="180975">
                  <a:moveTo>
                    <a:pt x="0" y="180975"/>
                  </a:moveTo>
                  <a:lnTo>
                    <a:pt x="571500" y="180975"/>
                  </a:lnTo>
                </a:path>
                <a:path w="571500" h="18097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72124" y="3333750"/>
              <a:ext cx="76200" cy="1219200"/>
            </a:xfrm>
            <a:custGeom>
              <a:avLst/>
              <a:gdLst/>
              <a:ahLst/>
              <a:cxnLst/>
              <a:rect l="l" t="t" r="r" b="b"/>
              <a:pathLst>
                <a:path w="76200" h="1219200">
                  <a:moveTo>
                    <a:pt x="762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6200" y="1219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960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9525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960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960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81799" y="3790950"/>
              <a:ext cx="66675" cy="762000"/>
            </a:xfrm>
            <a:custGeom>
              <a:avLst/>
              <a:gdLst/>
              <a:ahLst/>
              <a:cxnLst/>
              <a:rect l="l" t="t" r="r" b="b"/>
              <a:pathLst>
                <a:path w="66675" h="762000">
                  <a:moveTo>
                    <a:pt x="6667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66675" y="762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96024" y="3319526"/>
              <a:ext cx="571500" cy="352425"/>
            </a:xfrm>
            <a:custGeom>
              <a:avLst/>
              <a:gdLst/>
              <a:ahLst/>
              <a:cxnLst/>
              <a:rect l="l" t="t" r="r" b="b"/>
              <a:pathLst>
                <a:path w="571500" h="352425">
                  <a:moveTo>
                    <a:pt x="0" y="352425"/>
                  </a:moveTo>
                  <a:lnTo>
                    <a:pt x="571500" y="352425"/>
                  </a:lnTo>
                </a:path>
                <a:path w="571500" h="352425">
                  <a:moveTo>
                    <a:pt x="0" y="171450"/>
                  </a:moveTo>
                  <a:lnTo>
                    <a:pt x="571500" y="171450"/>
                  </a:lnTo>
                </a:path>
                <a:path w="571500" h="35242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19824" y="3228975"/>
              <a:ext cx="76200" cy="1323975"/>
            </a:xfrm>
            <a:custGeom>
              <a:avLst/>
              <a:gdLst/>
              <a:ahLst/>
              <a:cxnLst/>
              <a:rect l="l" t="t" r="r" b="b"/>
              <a:pathLst>
                <a:path w="76200" h="1323975">
                  <a:moveTo>
                    <a:pt x="76200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76200" y="13239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341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95250" y="180975"/>
                  </a:moveTo>
                  <a:lnTo>
                    <a:pt x="409575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9575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437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34199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29499" y="3752850"/>
              <a:ext cx="66675" cy="800100"/>
            </a:xfrm>
            <a:custGeom>
              <a:avLst/>
              <a:gdLst/>
              <a:ahLst/>
              <a:cxnLst/>
              <a:rect l="l" t="t" r="r" b="b"/>
              <a:pathLst>
                <a:path w="66675" h="800100">
                  <a:moveTo>
                    <a:pt x="66675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6675" y="800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34199" y="3138551"/>
              <a:ext cx="1228725" cy="533400"/>
            </a:xfrm>
            <a:custGeom>
              <a:avLst/>
              <a:gdLst/>
              <a:ahLst/>
              <a:cxnLst/>
              <a:rect l="l" t="t" r="r" b="b"/>
              <a:pathLst>
                <a:path w="1228725" h="533400">
                  <a:moveTo>
                    <a:pt x="0" y="533400"/>
                  </a:moveTo>
                  <a:lnTo>
                    <a:pt x="581025" y="533400"/>
                  </a:lnTo>
                </a:path>
                <a:path w="1228725" h="533400">
                  <a:moveTo>
                    <a:pt x="0" y="352425"/>
                  </a:moveTo>
                  <a:lnTo>
                    <a:pt x="581025" y="352425"/>
                  </a:lnTo>
                </a:path>
                <a:path w="1228725" h="533400">
                  <a:moveTo>
                    <a:pt x="0" y="180975"/>
                  </a:moveTo>
                  <a:lnTo>
                    <a:pt x="581025" y="180975"/>
                  </a:lnTo>
                </a:path>
                <a:path w="1228725" h="533400">
                  <a:moveTo>
                    <a:pt x="0" y="0"/>
                  </a:moveTo>
                  <a:lnTo>
                    <a:pt x="12287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67524" y="3105150"/>
              <a:ext cx="66675" cy="1447800"/>
            </a:xfrm>
            <a:custGeom>
              <a:avLst/>
              <a:gdLst/>
              <a:ahLst/>
              <a:cxnLst/>
              <a:rect l="l" t="t" r="r" b="b"/>
              <a:pathLst>
                <a:path w="66675" h="1447800">
                  <a:moveTo>
                    <a:pt x="66675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66675" y="1447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818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81949" y="4105275"/>
              <a:ext cx="76200" cy="447675"/>
            </a:xfrm>
            <a:custGeom>
              <a:avLst/>
              <a:gdLst/>
              <a:ahLst/>
              <a:cxnLst/>
              <a:rect l="l" t="t" r="r" b="b"/>
              <a:pathLst>
                <a:path w="76200" h="447675">
                  <a:moveTo>
                    <a:pt x="7620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76200" y="447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81899" y="402437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561975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495300" y="0"/>
                  </a:lnTo>
                </a:path>
                <a:path w="581025" h="352425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77199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81899" y="3319526"/>
              <a:ext cx="581025" cy="523875"/>
            </a:xfrm>
            <a:custGeom>
              <a:avLst/>
              <a:gdLst/>
              <a:ahLst/>
              <a:cxnLst/>
              <a:rect l="l" t="t" r="r" b="b"/>
              <a:pathLst>
                <a:path w="581025" h="523875">
                  <a:moveTo>
                    <a:pt x="0" y="523875"/>
                  </a:moveTo>
                  <a:lnTo>
                    <a:pt x="581025" y="523875"/>
                  </a:lnTo>
                </a:path>
                <a:path w="581025" h="523875">
                  <a:moveTo>
                    <a:pt x="0" y="352425"/>
                  </a:moveTo>
                  <a:lnTo>
                    <a:pt x="581025" y="352425"/>
                  </a:lnTo>
                </a:path>
                <a:path w="581025" h="523875">
                  <a:moveTo>
                    <a:pt x="0" y="171450"/>
                  </a:moveTo>
                  <a:lnTo>
                    <a:pt x="581025" y="171450"/>
                  </a:lnTo>
                </a:path>
                <a:path w="581025" h="5238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15224" y="3295650"/>
              <a:ext cx="66675" cy="1257300"/>
            </a:xfrm>
            <a:custGeom>
              <a:avLst/>
              <a:gdLst/>
              <a:ahLst/>
              <a:cxnLst/>
              <a:rect l="l" t="t" r="r" b="b"/>
              <a:pathLst>
                <a:path w="66675" h="1257300">
                  <a:moveTo>
                    <a:pt x="66675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66675" y="12573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229599" y="3138551"/>
              <a:ext cx="243204" cy="1238250"/>
            </a:xfrm>
            <a:custGeom>
              <a:avLst/>
              <a:gdLst/>
              <a:ahLst/>
              <a:cxnLst/>
              <a:rect l="l" t="t" r="r" b="b"/>
              <a:pathLst>
                <a:path w="243204" h="1238250">
                  <a:moveTo>
                    <a:pt x="0" y="1238250"/>
                  </a:moveTo>
                  <a:lnTo>
                    <a:pt x="19050" y="1238250"/>
                  </a:lnTo>
                </a:path>
                <a:path w="243204" h="1238250">
                  <a:moveTo>
                    <a:pt x="0" y="1057275"/>
                  </a:moveTo>
                  <a:lnTo>
                    <a:pt x="242950" y="1057275"/>
                  </a:lnTo>
                </a:path>
                <a:path w="243204" h="1238250">
                  <a:moveTo>
                    <a:pt x="0" y="885825"/>
                  </a:moveTo>
                  <a:lnTo>
                    <a:pt x="242950" y="885825"/>
                  </a:lnTo>
                </a:path>
                <a:path w="243204" h="1238250">
                  <a:moveTo>
                    <a:pt x="0" y="704850"/>
                  </a:moveTo>
                  <a:lnTo>
                    <a:pt x="242950" y="704850"/>
                  </a:lnTo>
                </a:path>
                <a:path w="243204" h="1238250">
                  <a:moveTo>
                    <a:pt x="0" y="533400"/>
                  </a:moveTo>
                  <a:lnTo>
                    <a:pt x="242950" y="533400"/>
                  </a:lnTo>
                </a:path>
                <a:path w="243204" h="1238250">
                  <a:moveTo>
                    <a:pt x="0" y="352425"/>
                  </a:moveTo>
                  <a:lnTo>
                    <a:pt x="242950" y="352425"/>
                  </a:lnTo>
                </a:path>
                <a:path w="243204" h="1238250">
                  <a:moveTo>
                    <a:pt x="0" y="180975"/>
                  </a:moveTo>
                  <a:lnTo>
                    <a:pt x="242950" y="180975"/>
                  </a:lnTo>
                </a:path>
                <a:path w="243204" h="1238250">
                  <a:moveTo>
                    <a:pt x="0" y="0"/>
                  </a:moveTo>
                  <a:lnTo>
                    <a:pt x="242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162924" y="3067050"/>
              <a:ext cx="66675" cy="1485900"/>
            </a:xfrm>
            <a:custGeom>
              <a:avLst/>
              <a:gdLst/>
              <a:ahLst/>
              <a:cxnLst/>
              <a:rect l="l" t="t" r="r" b="b"/>
              <a:pathLst>
                <a:path w="66675" h="1485900">
                  <a:moveTo>
                    <a:pt x="66675" y="0"/>
                  </a:moveTo>
                  <a:lnTo>
                    <a:pt x="0" y="0"/>
                  </a:lnTo>
                  <a:lnTo>
                    <a:pt x="0" y="1485900"/>
                  </a:lnTo>
                  <a:lnTo>
                    <a:pt x="66675" y="1485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28875" y="4267199"/>
              <a:ext cx="5238750" cy="285750"/>
            </a:xfrm>
            <a:custGeom>
              <a:avLst/>
              <a:gdLst/>
              <a:ahLst/>
              <a:cxnLst/>
              <a:rect l="l" t="t" r="r" b="b"/>
              <a:pathLst>
                <a:path w="52387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2387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2387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2387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2387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2387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2387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2387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2387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315324" y="4376801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0" y="0"/>
                  </a:moveTo>
                  <a:lnTo>
                    <a:pt x="1572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48649" y="4324350"/>
              <a:ext cx="66675" cy="228600"/>
            </a:xfrm>
            <a:custGeom>
              <a:avLst/>
              <a:gdLst/>
              <a:ahLst/>
              <a:cxnLst/>
              <a:rect l="l" t="t" r="r" b="b"/>
              <a:pathLst>
                <a:path w="66675" h="228600">
                  <a:moveTo>
                    <a:pt x="666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6675" y="2286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95475" y="4548251"/>
              <a:ext cx="7077075" cy="333375"/>
            </a:xfrm>
            <a:custGeom>
              <a:avLst/>
              <a:gdLst/>
              <a:ahLst/>
              <a:cxnLst/>
              <a:rect l="l" t="t" r="r" b="b"/>
              <a:pathLst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333375">
                  <a:moveTo>
                    <a:pt x="619125" y="0"/>
                  </a:moveTo>
                  <a:lnTo>
                    <a:pt x="619125" y="161925"/>
                  </a:lnTo>
                </a:path>
                <a:path w="7077075" h="333375">
                  <a:moveTo>
                    <a:pt x="0" y="161925"/>
                  </a:moveTo>
                  <a:lnTo>
                    <a:pt x="7077075" y="16192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0" y="161925"/>
                  </a:moveTo>
                  <a:lnTo>
                    <a:pt x="0" y="3333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28749" y="4762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95475" y="47101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28749" y="49339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95475" y="488162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28749" y="51054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95475" y="50530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14601" y="5224526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1395475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/>
                <a:gridCol w="638175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38175"/>
                <a:gridCol w="486409"/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ry</a:t>
                      </a:r>
                      <a:r>
                        <a:rPr sz="900" spc="-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sz="900" spc="-5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93" name="object 93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3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oy</a:t>
            </a:r>
            <a:r>
              <a:rPr sz="1400" spc="4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f</a:t>
            </a:r>
            <a:r>
              <a:rPr sz="1400" spc="45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1400" spc="3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sz="1400" spc="40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1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na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ys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400" spc="10" dirty="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spc="-60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iu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v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ry</a:t>
            </a:r>
            <a:r>
              <a:rPr sz="9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464175" y="5476557"/>
            <a:ext cx="9861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 	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 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607175" y="5476557"/>
            <a:ext cx="1215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</a:tabLst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 	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400" y="990600"/>
            <a:ext cx="21812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mtClean="0">
                <a:latin typeface="Trebuchet MS"/>
                <a:cs typeface="Trebuchet MS"/>
              </a:rPr>
              <a:t>R</a:t>
            </a:r>
            <a:r>
              <a:rPr b="1" spc="25" smtClean="0">
                <a:latin typeface="Trebuchet MS"/>
                <a:cs typeface="Trebuchet MS"/>
              </a:rPr>
              <a:t>E</a:t>
            </a:r>
            <a:r>
              <a:rPr b="1" spc="-55" smtClean="0">
                <a:latin typeface="Trebuchet MS"/>
                <a:cs typeface="Trebuchet MS"/>
              </a:rPr>
              <a:t>S</a:t>
            </a:r>
            <a:r>
              <a:rPr b="1" spc="40" smtClean="0">
                <a:latin typeface="Trebuchet MS"/>
                <a:cs typeface="Trebuchet MS"/>
              </a:rPr>
              <a:t>U</a:t>
            </a:r>
            <a:r>
              <a:rPr b="1" spc="-30" smtClean="0">
                <a:latin typeface="Trebuchet MS"/>
                <a:cs typeface="Trebuchet MS"/>
              </a:rPr>
              <a:t>L</a:t>
            </a:r>
            <a:r>
              <a:rPr b="1" smtClean="0">
                <a:latin typeface="Trebuchet MS"/>
                <a:cs typeface="Trebuchet MS"/>
              </a:rPr>
              <a:t>T</a:t>
            </a:r>
            <a:r>
              <a:rPr lang="en-IN" b="1" dirty="0" smtClean="0">
                <a:latin typeface="Trebuchet MS"/>
                <a:cs typeface="Trebuchet MS"/>
              </a:rPr>
              <a:t>S</a:t>
            </a:r>
            <a:endParaRPr b="1" dirty="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30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/>
                <a:gridCol w="1464309"/>
                <a:gridCol w="443864"/>
                <a:gridCol w="436879"/>
                <a:gridCol w="629285"/>
                <a:gridCol w="787400"/>
              </a:tblGrid>
              <a:tr h="22288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893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</a:tr>
              <a:tr h="40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0" dirty="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5" dirty="0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u  </a:t>
                      </a:r>
                      <a:r>
                        <a:rPr sz="1100" b="1" spc="20" dirty="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</a:tr>
              <a:tr h="209946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</a:tr>
              <a:tr h="22313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4941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3272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</a:tr>
              <a:tr h="23130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25" dirty="0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33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15" dirty="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BP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C	</a:t>
            </a: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900" spc="-50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R	EW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MS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C	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EL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L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PY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Z	SVG	</a:t>
            </a:r>
            <a:r>
              <a:rPr sz="900" spc="-30" dirty="0">
                <a:solidFill>
                  <a:srgbClr val="585858"/>
                </a:solidFill>
                <a:latin typeface="Arial MT"/>
                <a:cs typeface="Arial MT"/>
              </a:rPr>
              <a:t>T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S	</a:t>
            </a:r>
            <a:r>
              <a:rPr sz="900" spc="-30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990600"/>
            <a:ext cx="43148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 Black" pitchFamily="34" charset="0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184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 spc="20" dirty="0">
                <a:latin typeface="Arial MT"/>
                <a:cs typeface="Trebuchet MS"/>
              </a:rPr>
              <a:t>The</a:t>
            </a:r>
            <a:r>
              <a:rPr sz="2000" i="1" spc="-125" dirty="0">
                <a:latin typeface="Arial MT"/>
                <a:cs typeface="Trebuchet MS"/>
              </a:rPr>
              <a:t> </a:t>
            </a:r>
            <a:r>
              <a:rPr sz="2000" i="1" spc="125" dirty="0">
                <a:latin typeface="Arial MT"/>
                <a:cs typeface="Trebuchet MS"/>
              </a:rPr>
              <a:t>Employee</a:t>
            </a:r>
            <a:r>
              <a:rPr sz="2000" i="1" spc="-50" dirty="0">
                <a:latin typeface="Arial MT"/>
                <a:cs typeface="Trebuchet MS"/>
              </a:rPr>
              <a:t> </a:t>
            </a:r>
            <a:r>
              <a:rPr sz="2000" i="1" spc="105" dirty="0">
                <a:latin typeface="Arial MT"/>
                <a:cs typeface="Trebuchet MS"/>
              </a:rPr>
              <a:t>Performance</a:t>
            </a:r>
            <a:r>
              <a:rPr sz="2000" i="1" spc="-50" dirty="0">
                <a:latin typeface="Arial MT"/>
                <a:cs typeface="Trebuchet MS"/>
              </a:rPr>
              <a:t> </a:t>
            </a:r>
            <a:r>
              <a:rPr sz="2000" i="1" spc="25" dirty="0">
                <a:latin typeface="Arial MT"/>
                <a:cs typeface="Trebuchet MS"/>
              </a:rPr>
              <a:t>Analysis</a:t>
            </a:r>
            <a:r>
              <a:rPr sz="2000" i="1" spc="-50" dirty="0">
                <a:latin typeface="Arial MT"/>
                <a:cs typeface="Trebuchet MS"/>
              </a:rPr>
              <a:t> </a:t>
            </a:r>
            <a:r>
              <a:rPr sz="2000" i="1" spc="55" dirty="0">
                <a:latin typeface="Arial MT"/>
                <a:cs typeface="Trebuchet MS"/>
              </a:rPr>
              <a:t>reveals</a:t>
            </a:r>
            <a:r>
              <a:rPr sz="2000" i="1" spc="-114" dirty="0">
                <a:latin typeface="Arial MT"/>
                <a:cs typeface="Trebuchet MS"/>
              </a:rPr>
              <a:t> </a:t>
            </a:r>
            <a:r>
              <a:rPr sz="2000" i="1" spc="85" dirty="0">
                <a:latin typeface="Arial MT"/>
                <a:cs typeface="Trebuchet MS"/>
              </a:rPr>
              <a:t>varied</a:t>
            </a:r>
            <a:r>
              <a:rPr sz="2000" i="1" spc="-50" dirty="0">
                <a:latin typeface="Arial MT"/>
                <a:cs typeface="Trebuchet MS"/>
              </a:rPr>
              <a:t> </a:t>
            </a:r>
            <a:r>
              <a:rPr sz="2000" i="1" spc="120" dirty="0">
                <a:latin typeface="Arial MT"/>
                <a:cs typeface="Trebuchet MS"/>
              </a:rPr>
              <a:t>performance </a:t>
            </a:r>
            <a:r>
              <a:rPr sz="2000" i="1" spc="-585" dirty="0">
                <a:latin typeface="Arial MT"/>
                <a:cs typeface="Trebuchet MS"/>
              </a:rPr>
              <a:t> </a:t>
            </a:r>
            <a:r>
              <a:rPr sz="2000" i="1" spc="5" dirty="0">
                <a:latin typeface="Arial MT"/>
                <a:cs typeface="Trebuchet MS"/>
              </a:rPr>
              <a:t>levels </a:t>
            </a:r>
            <a:r>
              <a:rPr sz="2000" i="1" spc="100" dirty="0">
                <a:latin typeface="Arial MT"/>
                <a:cs typeface="Trebuchet MS"/>
              </a:rPr>
              <a:t>across </a:t>
            </a:r>
            <a:r>
              <a:rPr sz="2000" i="1" spc="-20" dirty="0">
                <a:latin typeface="Arial MT"/>
                <a:cs typeface="Trebuchet MS"/>
              </a:rPr>
              <a:t>different </a:t>
            </a:r>
            <a:r>
              <a:rPr sz="2000" i="1" spc="15" dirty="0">
                <a:latin typeface="Arial MT"/>
                <a:cs typeface="Trebuchet MS"/>
              </a:rPr>
              <a:t>Business </a:t>
            </a:r>
            <a:r>
              <a:rPr sz="2000" i="1" spc="-70" dirty="0">
                <a:latin typeface="Arial MT"/>
                <a:cs typeface="Trebuchet MS"/>
              </a:rPr>
              <a:t>Units, </a:t>
            </a:r>
            <a:r>
              <a:rPr sz="2000" i="1" spc="-35" dirty="0">
                <a:latin typeface="Arial MT"/>
                <a:cs typeface="Trebuchet MS"/>
              </a:rPr>
              <a:t>with </a:t>
            </a:r>
            <a:r>
              <a:rPr sz="2000" i="1" spc="330" dirty="0">
                <a:latin typeface="Arial MT"/>
                <a:cs typeface="Trebuchet MS"/>
              </a:rPr>
              <a:t>a </a:t>
            </a:r>
            <a:r>
              <a:rPr sz="2000" i="1" spc="25" dirty="0">
                <a:latin typeface="Arial MT"/>
                <a:cs typeface="Trebuchet MS"/>
              </a:rPr>
              <a:t>significant </a:t>
            </a:r>
            <a:r>
              <a:rPr sz="2000" i="1" spc="110" dirty="0">
                <a:latin typeface="Arial MT"/>
                <a:cs typeface="Trebuchet MS"/>
              </a:rPr>
              <a:t>number </a:t>
            </a:r>
            <a:r>
              <a:rPr sz="2000" i="1" spc="15" dirty="0">
                <a:latin typeface="Arial MT"/>
                <a:cs typeface="Trebuchet MS"/>
              </a:rPr>
              <a:t>of </a:t>
            </a:r>
            <a:r>
              <a:rPr sz="2000" i="1" spc="-590" dirty="0">
                <a:latin typeface="Arial MT"/>
                <a:cs typeface="Trebuchet MS"/>
              </a:rPr>
              <a:t> </a:t>
            </a:r>
            <a:r>
              <a:rPr sz="2000" i="1" spc="125" dirty="0">
                <a:latin typeface="Arial MT"/>
                <a:cs typeface="Trebuchet MS"/>
              </a:rPr>
              <a:t>employees </a:t>
            </a:r>
            <a:r>
              <a:rPr sz="2000" i="1" spc="-15" dirty="0">
                <a:latin typeface="Arial MT"/>
                <a:cs typeface="Trebuchet MS"/>
              </a:rPr>
              <a:t>falling </a:t>
            </a:r>
            <a:r>
              <a:rPr sz="2000" i="1" spc="5" dirty="0">
                <a:latin typeface="Arial MT"/>
                <a:cs typeface="Trebuchet MS"/>
              </a:rPr>
              <a:t>into </a:t>
            </a:r>
            <a:r>
              <a:rPr sz="2000" i="1" spc="50" dirty="0">
                <a:latin typeface="Arial MT"/>
                <a:cs typeface="Trebuchet MS"/>
              </a:rPr>
              <a:t>the </a:t>
            </a:r>
            <a:r>
              <a:rPr sz="2000" i="1" spc="85" dirty="0">
                <a:latin typeface="Arial MT"/>
                <a:cs typeface="Trebuchet MS"/>
              </a:rPr>
              <a:t>"medium" </a:t>
            </a:r>
            <a:r>
              <a:rPr sz="2000" i="1" spc="225" dirty="0">
                <a:latin typeface="Arial MT"/>
                <a:cs typeface="Trebuchet MS"/>
              </a:rPr>
              <a:t>and </a:t>
            </a:r>
            <a:r>
              <a:rPr sz="2000" i="1" spc="15" dirty="0">
                <a:latin typeface="Arial MT"/>
                <a:cs typeface="Trebuchet MS"/>
              </a:rPr>
              <a:t>"low" </a:t>
            </a:r>
            <a:r>
              <a:rPr sz="2000" i="1" spc="85" dirty="0">
                <a:latin typeface="Arial MT"/>
                <a:cs typeface="Trebuchet MS"/>
              </a:rPr>
              <a:t>categories, </a:t>
            </a:r>
            <a:r>
              <a:rPr sz="2000" i="1" spc="90" dirty="0">
                <a:latin typeface="Arial MT"/>
                <a:cs typeface="Trebuchet MS"/>
              </a:rPr>
              <a:t> </a:t>
            </a:r>
            <a:r>
              <a:rPr sz="2000" i="1" spc="5" dirty="0">
                <a:latin typeface="Arial MT"/>
                <a:cs typeface="Trebuchet MS"/>
              </a:rPr>
              <a:t>particularly </a:t>
            </a:r>
            <a:r>
              <a:rPr sz="2000" i="1" spc="-50" dirty="0">
                <a:latin typeface="Arial MT"/>
                <a:cs typeface="Trebuchet MS"/>
              </a:rPr>
              <a:t>in </a:t>
            </a:r>
            <a:r>
              <a:rPr sz="2000" i="1" spc="-35" dirty="0">
                <a:latin typeface="Arial MT"/>
                <a:cs typeface="Trebuchet MS"/>
              </a:rPr>
              <a:t>units </a:t>
            </a:r>
            <a:r>
              <a:rPr sz="2000" i="1" spc="-60" dirty="0">
                <a:latin typeface="Arial MT"/>
                <a:cs typeface="Trebuchet MS"/>
              </a:rPr>
              <a:t>like </a:t>
            </a:r>
            <a:r>
              <a:rPr sz="2000" i="1" spc="185" dirty="0">
                <a:latin typeface="Arial MT"/>
                <a:cs typeface="Trebuchet MS"/>
              </a:rPr>
              <a:t>BPC </a:t>
            </a:r>
            <a:r>
              <a:rPr sz="2000" i="1" spc="250" dirty="0">
                <a:latin typeface="Arial MT"/>
                <a:cs typeface="Trebuchet MS"/>
              </a:rPr>
              <a:t>and </a:t>
            </a:r>
            <a:r>
              <a:rPr sz="2000" i="1" spc="204" dirty="0">
                <a:latin typeface="Arial MT"/>
                <a:cs typeface="Trebuchet MS"/>
              </a:rPr>
              <a:t>CCDR. </a:t>
            </a:r>
            <a:r>
              <a:rPr sz="2000" i="1" dirty="0">
                <a:latin typeface="Arial MT"/>
                <a:cs typeface="Trebuchet MS"/>
              </a:rPr>
              <a:t>There </a:t>
            </a:r>
            <a:r>
              <a:rPr sz="2000" i="1" spc="100" dirty="0">
                <a:latin typeface="Arial MT"/>
                <a:cs typeface="Trebuchet MS"/>
              </a:rPr>
              <a:t>are </a:t>
            </a:r>
            <a:r>
              <a:rPr sz="2000" i="1" spc="70" dirty="0">
                <a:latin typeface="Arial MT"/>
                <a:cs typeface="Trebuchet MS"/>
              </a:rPr>
              <a:t>also </a:t>
            </a:r>
            <a:r>
              <a:rPr sz="2000" i="1" spc="55" dirty="0">
                <a:latin typeface="Arial MT"/>
                <a:cs typeface="Trebuchet MS"/>
              </a:rPr>
              <a:t>strong </a:t>
            </a:r>
            <a:r>
              <a:rPr sz="2000" i="1" spc="60" dirty="0">
                <a:latin typeface="Arial MT"/>
                <a:cs typeface="Trebuchet MS"/>
              </a:rPr>
              <a:t> </a:t>
            </a:r>
            <a:r>
              <a:rPr sz="2000" i="1" spc="25" dirty="0">
                <a:latin typeface="Arial MT"/>
                <a:cs typeface="Trebuchet MS"/>
              </a:rPr>
              <a:t>performers </a:t>
            </a:r>
            <a:r>
              <a:rPr sz="2000" i="1" spc="-15" dirty="0">
                <a:latin typeface="Arial MT"/>
                <a:cs typeface="Trebuchet MS"/>
              </a:rPr>
              <a:t>in </a:t>
            </a:r>
            <a:r>
              <a:rPr sz="2000" i="1" spc="75" dirty="0">
                <a:latin typeface="Arial MT"/>
                <a:cs typeface="Trebuchet MS"/>
              </a:rPr>
              <a:t>the </a:t>
            </a:r>
            <a:r>
              <a:rPr sz="2000" i="1" spc="45" dirty="0">
                <a:latin typeface="Arial MT"/>
                <a:cs typeface="Trebuchet MS"/>
              </a:rPr>
              <a:t>"very </a:t>
            </a:r>
            <a:r>
              <a:rPr sz="2000" i="1" spc="60" dirty="0">
                <a:latin typeface="Arial MT"/>
                <a:cs typeface="Trebuchet MS"/>
              </a:rPr>
              <a:t>high" </a:t>
            </a:r>
            <a:r>
              <a:rPr sz="2000" i="1" spc="110" dirty="0">
                <a:latin typeface="Arial MT"/>
                <a:cs typeface="Trebuchet MS"/>
              </a:rPr>
              <a:t>category, </a:t>
            </a:r>
            <a:r>
              <a:rPr sz="2000" i="1" spc="105" dirty="0">
                <a:latin typeface="Arial MT"/>
                <a:cs typeface="Trebuchet MS"/>
              </a:rPr>
              <a:t>suggesting </a:t>
            </a:r>
            <a:r>
              <a:rPr sz="2000" i="1" spc="40" dirty="0">
                <a:latin typeface="Arial MT"/>
                <a:cs typeface="Trebuchet MS"/>
              </a:rPr>
              <a:t>potential </a:t>
            </a:r>
            <a:r>
              <a:rPr sz="2000" i="1" spc="-55" dirty="0">
                <a:latin typeface="Arial MT"/>
                <a:cs typeface="Trebuchet MS"/>
              </a:rPr>
              <a:t>for </a:t>
            </a:r>
            <a:r>
              <a:rPr sz="2000" i="1" spc="-50" dirty="0">
                <a:latin typeface="Arial MT"/>
                <a:cs typeface="Trebuchet MS"/>
              </a:rPr>
              <a:t> </a:t>
            </a:r>
            <a:r>
              <a:rPr sz="2000" i="1" spc="65" dirty="0">
                <a:latin typeface="Arial MT"/>
                <a:cs typeface="Trebuchet MS"/>
              </a:rPr>
              <a:t>leadership </a:t>
            </a:r>
            <a:r>
              <a:rPr sz="2000" i="1" spc="110" dirty="0">
                <a:latin typeface="Arial MT"/>
                <a:cs typeface="Trebuchet MS"/>
              </a:rPr>
              <a:t>development. </a:t>
            </a:r>
            <a:r>
              <a:rPr sz="2000" i="1" spc="85" dirty="0">
                <a:latin typeface="Arial MT"/>
                <a:cs typeface="Trebuchet MS"/>
              </a:rPr>
              <a:t>However, </a:t>
            </a:r>
            <a:r>
              <a:rPr sz="2000" i="1" spc="165" dirty="0">
                <a:latin typeface="Arial MT"/>
                <a:cs typeface="Trebuchet MS"/>
              </a:rPr>
              <a:t>some </a:t>
            </a:r>
            <a:r>
              <a:rPr sz="2000" i="1" spc="175" dirty="0">
                <a:latin typeface="Arial MT"/>
                <a:cs typeface="Trebuchet MS"/>
              </a:rPr>
              <a:t>data </a:t>
            </a:r>
            <a:r>
              <a:rPr sz="2000" i="1" spc="125" dirty="0">
                <a:latin typeface="Arial MT"/>
                <a:cs typeface="Trebuchet MS"/>
              </a:rPr>
              <a:t>gaps, </a:t>
            </a:r>
            <a:r>
              <a:rPr sz="2000" i="1" spc="140" dirty="0">
                <a:latin typeface="Arial MT"/>
                <a:cs typeface="Trebuchet MS"/>
              </a:rPr>
              <a:t>such </a:t>
            </a:r>
            <a:r>
              <a:rPr sz="2000" i="1" spc="135" dirty="0">
                <a:latin typeface="Arial MT"/>
                <a:cs typeface="Trebuchet MS"/>
              </a:rPr>
              <a:t>as </a:t>
            </a:r>
            <a:r>
              <a:rPr sz="2000" i="1" spc="140" dirty="0">
                <a:latin typeface="Arial MT"/>
                <a:cs typeface="Trebuchet MS"/>
              </a:rPr>
              <a:t> </a:t>
            </a:r>
            <a:r>
              <a:rPr sz="2000" i="1" spc="30" dirty="0">
                <a:latin typeface="Arial MT"/>
                <a:cs typeface="Trebuchet MS"/>
              </a:rPr>
              <a:t>missing </a:t>
            </a:r>
            <a:r>
              <a:rPr sz="2000" i="1" spc="95" dirty="0">
                <a:latin typeface="Arial MT"/>
                <a:cs typeface="Trebuchet MS"/>
              </a:rPr>
              <a:t>"Performance </a:t>
            </a:r>
            <a:r>
              <a:rPr sz="2000" i="1" spc="5" dirty="0">
                <a:latin typeface="Arial MT"/>
                <a:cs typeface="Trebuchet MS"/>
              </a:rPr>
              <a:t>level" </a:t>
            </a:r>
            <a:r>
              <a:rPr sz="2000" i="1" spc="-30" dirty="0">
                <a:latin typeface="Arial MT"/>
                <a:cs typeface="Trebuchet MS"/>
              </a:rPr>
              <a:t>entries, </a:t>
            </a:r>
            <a:r>
              <a:rPr sz="2000" i="1" spc="210" dirty="0">
                <a:latin typeface="Arial MT"/>
                <a:cs typeface="Trebuchet MS"/>
              </a:rPr>
              <a:t>need </a:t>
            </a:r>
            <a:r>
              <a:rPr sz="2000" i="1" spc="105" dirty="0">
                <a:latin typeface="Arial MT"/>
                <a:cs typeface="Trebuchet MS"/>
              </a:rPr>
              <a:t>addressing </a:t>
            </a:r>
            <a:r>
              <a:rPr sz="2000" i="1" spc="-55" dirty="0">
                <a:latin typeface="Arial MT"/>
                <a:cs typeface="Trebuchet MS"/>
              </a:rPr>
              <a:t>for </a:t>
            </a:r>
            <a:r>
              <a:rPr sz="2000" i="1" spc="125" dirty="0">
                <a:latin typeface="Arial MT"/>
                <a:cs typeface="Trebuchet MS"/>
              </a:rPr>
              <a:t>more </a:t>
            </a:r>
            <a:r>
              <a:rPr sz="2000" i="1" spc="130" dirty="0">
                <a:latin typeface="Arial MT"/>
                <a:cs typeface="Trebuchet MS"/>
              </a:rPr>
              <a:t> </a:t>
            </a:r>
            <a:r>
              <a:rPr sz="2000" i="1" spc="160" dirty="0">
                <a:latin typeface="Arial MT"/>
                <a:cs typeface="Trebuchet MS"/>
              </a:rPr>
              <a:t>accurate </a:t>
            </a:r>
            <a:r>
              <a:rPr sz="2000" i="1" spc="-30" dirty="0">
                <a:latin typeface="Arial MT"/>
                <a:cs typeface="Trebuchet MS"/>
              </a:rPr>
              <a:t>insights. </a:t>
            </a:r>
            <a:r>
              <a:rPr sz="2000" i="1" spc="15" dirty="0">
                <a:latin typeface="Arial MT"/>
                <a:cs typeface="Trebuchet MS"/>
              </a:rPr>
              <a:t>Overall, </a:t>
            </a:r>
            <a:r>
              <a:rPr sz="2000" i="1" spc="75" dirty="0">
                <a:latin typeface="Arial MT"/>
                <a:cs typeface="Trebuchet MS"/>
              </a:rPr>
              <a:t>the </a:t>
            </a:r>
            <a:r>
              <a:rPr sz="2000" i="1" spc="35" dirty="0">
                <a:latin typeface="Arial MT"/>
                <a:cs typeface="Trebuchet MS"/>
              </a:rPr>
              <a:t>analysis </a:t>
            </a:r>
            <a:r>
              <a:rPr sz="2000" i="1" spc="90" dirty="0">
                <a:latin typeface="Arial MT"/>
                <a:cs typeface="Trebuchet MS"/>
              </a:rPr>
              <a:t>suggests </a:t>
            </a:r>
            <a:r>
              <a:rPr sz="2000" i="1" spc="330" dirty="0">
                <a:latin typeface="Arial MT"/>
                <a:cs typeface="Trebuchet MS"/>
              </a:rPr>
              <a:t>a </a:t>
            </a:r>
            <a:r>
              <a:rPr sz="2000" i="1" spc="210" dirty="0">
                <a:latin typeface="Arial MT"/>
                <a:cs typeface="Trebuchet MS"/>
              </a:rPr>
              <a:t>need </a:t>
            </a:r>
            <a:r>
              <a:rPr sz="2000" i="1" spc="-55" dirty="0">
                <a:latin typeface="Arial MT"/>
                <a:cs typeface="Trebuchet MS"/>
              </a:rPr>
              <a:t>for </a:t>
            </a:r>
            <a:r>
              <a:rPr sz="2000" i="1" spc="-50" dirty="0">
                <a:latin typeface="Arial MT"/>
                <a:cs typeface="Trebuchet MS"/>
              </a:rPr>
              <a:t> </a:t>
            </a:r>
            <a:r>
              <a:rPr sz="2000" i="1" spc="100" dirty="0">
                <a:latin typeface="Arial MT"/>
                <a:cs typeface="Trebuchet MS"/>
              </a:rPr>
              <a:t>targeted </a:t>
            </a:r>
            <a:r>
              <a:rPr sz="2000" i="1" spc="5" dirty="0">
                <a:latin typeface="Arial MT"/>
                <a:cs typeface="Trebuchet MS"/>
              </a:rPr>
              <a:t>training </a:t>
            </a:r>
            <a:r>
              <a:rPr sz="2000" i="1" spc="250" dirty="0">
                <a:latin typeface="Arial MT"/>
                <a:cs typeface="Trebuchet MS"/>
              </a:rPr>
              <a:t>and </a:t>
            </a:r>
            <a:r>
              <a:rPr sz="2000" i="1" spc="130" dirty="0">
                <a:latin typeface="Arial MT"/>
                <a:cs typeface="Trebuchet MS"/>
              </a:rPr>
              <a:t>development </a:t>
            </a:r>
            <a:r>
              <a:rPr sz="2000" i="1" spc="-15" dirty="0">
                <a:latin typeface="Arial MT"/>
                <a:cs typeface="Trebuchet MS"/>
              </a:rPr>
              <a:t>in </a:t>
            </a:r>
            <a:r>
              <a:rPr sz="2000" i="1" spc="40" dirty="0">
                <a:latin typeface="Arial MT"/>
                <a:cs typeface="Trebuchet MS"/>
              </a:rPr>
              <a:t>lower-performing </a:t>
            </a:r>
            <a:r>
              <a:rPr sz="2000" i="1" spc="-50" dirty="0">
                <a:latin typeface="Arial MT"/>
                <a:cs typeface="Trebuchet MS"/>
              </a:rPr>
              <a:t>units, </a:t>
            </a:r>
            <a:r>
              <a:rPr sz="2000" i="1" spc="-45" dirty="0">
                <a:latin typeface="Arial MT"/>
                <a:cs typeface="Trebuchet MS"/>
              </a:rPr>
              <a:t> </a:t>
            </a:r>
            <a:r>
              <a:rPr sz="2000" i="1" spc="80" dirty="0">
                <a:latin typeface="Arial MT"/>
                <a:cs typeface="Trebuchet MS"/>
              </a:rPr>
              <a:t>recognition </a:t>
            </a:r>
            <a:r>
              <a:rPr sz="2000" i="1" spc="110" dirty="0">
                <a:latin typeface="Arial MT"/>
                <a:cs typeface="Trebuchet MS"/>
              </a:rPr>
              <a:t>programs </a:t>
            </a:r>
            <a:r>
              <a:rPr sz="2000" i="1" spc="-55" dirty="0">
                <a:latin typeface="Arial MT"/>
                <a:cs typeface="Trebuchet MS"/>
              </a:rPr>
              <a:t>for </a:t>
            </a:r>
            <a:r>
              <a:rPr sz="2000" i="1" spc="95" dirty="0">
                <a:latin typeface="Arial MT"/>
                <a:cs typeface="Trebuchet MS"/>
              </a:rPr>
              <a:t>high </a:t>
            </a:r>
            <a:r>
              <a:rPr sz="2000" i="1" spc="5" dirty="0">
                <a:latin typeface="Arial MT"/>
                <a:cs typeface="Trebuchet MS"/>
              </a:rPr>
              <a:t>performers, </a:t>
            </a:r>
            <a:r>
              <a:rPr sz="2000" i="1" spc="250" dirty="0">
                <a:latin typeface="Arial MT"/>
                <a:cs typeface="Trebuchet MS"/>
              </a:rPr>
              <a:t>and </a:t>
            </a:r>
            <a:r>
              <a:rPr sz="2000" i="1" spc="105" dirty="0">
                <a:latin typeface="Arial MT"/>
                <a:cs typeface="Trebuchet MS"/>
              </a:rPr>
              <a:t>improved </a:t>
            </a:r>
            <a:r>
              <a:rPr sz="2000" i="1" spc="190" dirty="0">
                <a:latin typeface="Arial MT"/>
                <a:cs typeface="Trebuchet MS"/>
              </a:rPr>
              <a:t>data </a:t>
            </a:r>
            <a:r>
              <a:rPr sz="2000" i="1" spc="195" dirty="0">
                <a:latin typeface="Arial MT"/>
                <a:cs typeface="Trebuchet MS"/>
              </a:rPr>
              <a:t> </a:t>
            </a:r>
            <a:r>
              <a:rPr sz="2000" i="1" spc="215" dirty="0">
                <a:latin typeface="Arial MT"/>
                <a:cs typeface="Trebuchet MS"/>
              </a:rPr>
              <a:t>accuracy</a:t>
            </a:r>
            <a:r>
              <a:rPr sz="2000" i="1" spc="-120" dirty="0">
                <a:latin typeface="Arial MT"/>
                <a:cs typeface="Trebuchet MS"/>
              </a:rPr>
              <a:t> </a:t>
            </a:r>
            <a:r>
              <a:rPr sz="2000" i="1" spc="-55" dirty="0">
                <a:latin typeface="Arial MT"/>
                <a:cs typeface="Trebuchet MS"/>
              </a:rPr>
              <a:t>for</a:t>
            </a:r>
            <a:r>
              <a:rPr sz="2000" i="1" spc="-90" dirty="0">
                <a:latin typeface="Arial MT"/>
                <a:cs typeface="Trebuchet MS"/>
              </a:rPr>
              <a:t> </a:t>
            </a:r>
            <a:r>
              <a:rPr sz="2000" i="1" spc="-20" dirty="0">
                <a:latin typeface="Arial MT"/>
                <a:cs typeface="Trebuchet MS"/>
              </a:rPr>
              <a:t>future</a:t>
            </a:r>
            <a:r>
              <a:rPr sz="2000" i="1" spc="-50" dirty="0">
                <a:latin typeface="Arial MT"/>
                <a:cs typeface="Trebuchet MS"/>
              </a:rPr>
              <a:t> </a:t>
            </a:r>
            <a:r>
              <a:rPr sz="2000" i="1" spc="45" dirty="0">
                <a:latin typeface="Arial MT"/>
                <a:cs typeface="Trebuchet MS"/>
              </a:rPr>
              <a:t>assessments.</a:t>
            </a:r>
            <a:endParaRPr sz="2000">
              <a:latin typeface="Arial MT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8937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dirty="0">
                <a:latin typeface="+mj-lt"/>
                <a:cs typeface="Trebuchet MS"/>
              </a:rPr>
              <a:t>PROJECT</a:t>
            </a:r>
            <a:r>
              <a:rPr sz="4250" b="1" spc="-40" dirty="0">
                <a:latin typeface="Trebuchet MS"/>
                <a:cs typeface="Trebuchet MS"/>
              </a:rPr>
              <a:t> </a:t>
            </a:r>
            <a:r>
              <a:rPr sz="4250" b="1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5400" y="3124200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5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34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8" y="427418"/>
            <a:ext cx="329819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25" dirty="0">
                <a:latin typeface="Arial Black" pitchFamily="34" charset="0"/>
                <a:cs typeface="Trebuchet MS"/>
              </a:rPr>
              <a:t>A</a:t>
            </a:r>
            <a:r>
              <a:rPr sz="4800" b="1" dirty="0">
                <a:latin typeface="Arial Black" pitchFamily="34" charset="0"/>
                <a:cs typeface="Trebuchet MS"/>
              </a:rPr>
              <a:t>G</a:t>
            </a:r>
            <a:r>
              <a:rPr sz="4800" b="1" spc="-40" dirty="0">
                <a:latin typeface="Arial Black" pitchFamily="34" charset="0"/>
                <a:cs typeface="Trebuchet MS"/>
              </a:rPr>
              <a:t>E</a:t>
            </a:r>
            <a:r>
              <a:rPr sz="4800" b="1" spc="15" dirty="0">
                <a:latin typeface="Arial Black" pitchFamily="34" charset="0"/>
                <a:cs typeface="Trebuchet MS"/>
              </a:rPr>
              <a:t>N</a:t>
            </a:r>
            <a:r>
              <a:rPr sz="4800" b="1" dirty="0">
                <a:latin typeface="Arial Black" pitchFamily="34" charset="0"/>
                <a:cs typeface="Trebuchet MS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524000">
              <a:lnSpc>
                <a:spcPct val="102400"/>
              </a:lnSpc>
              <a:spcBef>
                <a:spcPts val="50"/>
              </a:spcBef>
            </a:pP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i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i="1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i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i="1" spc="25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i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i="1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i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82575" indent="-269875">
              <a:lnSpc>
                <a:spcPts val="3250"/>
              </a:lnSpc>
              <a:buSzPct val="96363"/>
              <a:buAutoNum type="arabicPeriod" startAt="6"/>
              <a:tabLst>
                <a:tab pos="282575" algn="l"/>
              </a:tabLst>
            </a:pP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12700" marR="947419">
              <a:lnSpc>
                <a:spcPts val="3379"/>
              </a:lnSpc>
              <a:spcBef>
                <a:spcPts val="105"/>
              </a:spcBef>
              <a:buSzPct val="96363"/>
              <a:buAutoNum type="arabicPeriod" startAt="6"/>
              <a:tabLst>
                <a:tab pos="282575" algn="l"/>
              </a:tabLst>
            </a:pP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i="1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write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problem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statement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performance,</a:t>
            </a:r>
            <a:r>
              <a:rPr sz="1550" i="1" spc="30" dirty="0">
                <a:latin typeface="Arial"/>
                <a:cs typeface="Arial"/>
              </a:rPr>
              <a:t> you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need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specific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area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that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problematic,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as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low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high </a:t>
            </a:r>
            <a:r>
              <a:rPr sz="1550" i="1" spc="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absenteeism, or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poor</a:t>
            </a:r>
            <a:r>
              <a:rPr sz="1550" i="1" spc="8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quality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 spc="15" dirty="0">
                <a:latin typeface="Arial"/>
                <a:cs typeface="Arial"/>
              </a:rPr>
              <a:t>Objective: Improve </a:t>
            </a: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15" dirty="0">
                <a:latin typeface="Arial"/>
                <a:cs typeface="Arial"/>
              </a:rPr>
              <a:t>effectiveness </a:t>
            </a:r>
            <a:r>
              <a:rPr sz="1550" i="1" spc="20" dirty="0">
                <a:latin typeface="Arial"/>
                <a:cs typeface="Arial"/>
              </a:rPr>
              <a:t>of the </a:t>
            </a:r>
            <a:r>
              <a:rPr sz="1550" i="1" spc="15" dirty="0">
                <a:latin typeface="Arial"/>
                <a:cs typeface="Arial"/>
              </a:rPr>
              <a:t>employee </a:t>
            </a:r>
            <a:r>
              <a:rPr sz="1550" i="1" spc="20" dirty="0">
                <a:latin typeface="Arial"/>
                <a:cs typeface="Arial"/>
              </a:rPr>
              <a:t>performance </a:t>
            </a:r>
            <a:r>
              <a:rPr sz="1550" i="1" spc="15" dirty="0">
                <a:latin typeface="Arial"/>
                <a:cs typeface="Arial"/>
              </a:rPr>
              <a:t>evaluation </a:t>
            </a:r>
            <a:r>
              <a:rPr sz="1550" i="1" spc="20" dirty="0">
                <a:latin typeface="Arial"/>
                <a:cs typeface="Arial"/>
              </a:rPr>
              <a:t>system 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within </a:t>
            </a:r>
            <a:r>
              <a:rPr sz="1550" i="1" spc="30" dirty="0">
                <a:latin typeface="Arial"/>
                <a:cs typeface="Arial"/>
              </a:rPr>
              <a:t>Company </a:t>
            </a:r>
            <a:r>
              <a:rPr sz="1550" i="1" spc="10" dirty="0">
                <a:latin typeface="Arial"/>
                <a:cs typeface="Arial"/>
              </a:rPr>
              <a:t>to </a:t>
            </a:r>
            <a:r>
              <a:rPr sz="1550" i="1" spc="20" dirty="0">
                <a:latin typeface="Arial"/>
                <a:cs typeface="Arial"/>
              </a:rPr>
              <a:t>enhance </a:t>
            </a:r>
            <a:r>
              <a:rPr sz="1550" i="1" spc="15" dirty="0">
                <a:latin typeface="Arial"/>
                <a:cs typeface="Arial"/>
              </a:rPr>
              <a:t>overall productivity, employee satisfaction, </a:t>
            </a:r>
            <a:r>
              <a:rPr sz="1550" i="1" dirty="0">
                <a:latin typeface="Arial"/>
                <a:cs typeface="Arial"/>
              </a:rPr>
              <a:t>and </a:t>
            </a:r>
            <a:r>
              <a:rPr sz="1550" i="1" spc="15" dirty="0">
                <a:latin typeface="Arial"/>
                <a:cs typeface="Arial"/>
              </a:rPr>
              <a:t>alignment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with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organizational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 spc="20" dirty="0">
                <a:latin typeface="Arial"/>
                <a:cs typeface="Arial"/>
              </a:rPr>
              <a:t>Background: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current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evaluation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system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perceived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 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subjective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inconsistent.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This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has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led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concerns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about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fairness,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accuracy,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10" dirty="0">
                <a:latin typeface="Arial"/>
                <a:cs typeface="Arial"/>
              </a:rPr>
              <a:t>its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impact</a:t>
            </a:r>
            <a:r>
              <a:rPr sz="1550" i="1" spc="25" dirty="0">
                <a:latin typeface="Arial"/>
                <a:cs typeface="Arial"/>
              </a:rPr>
              <a:t> 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motivation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 spc="15" dirty="0">
                <a:latin typeface="Arial"/>
                <a:cs typeface="Arial"/>
              </a:rPr>
              <a:t>Identification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strengths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weekness: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helps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identifying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which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are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performing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well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which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ones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need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7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Metrics:It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allows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track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key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indicators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(KPIS)such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task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completion,sales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treagets,and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other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measurable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 spc="25" dirty="0">
                <a:latin typeface="Arial"/>
                <a:cs typeface="Arial"/>
              </a:rPr>
              <a:t>Informed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Decision-making:Management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can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35" dirty="0">
                <a:latin typeface="Arial"/>
                <a:cs typeface="Arial"/>
              </a:rPr>
              <a:t>make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informed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decision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about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promotions,rewards,or</a:t>
            </a:r>
            <a:r>
              <a:rPr sz="1550" i="1" spc="8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additional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training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based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 spc="15" dirty="0">
                <a:latin typeface="Arial"/>
                <a:cs typeface="Arial"/>
              </a:rPr>
              <a:t>Resource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Allocation: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helps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optimizing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allocation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resources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identifying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where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more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support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training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may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 spc="20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Development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: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assists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creating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personalized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development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plans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employees,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helping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them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grow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their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172200" y="5867400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355282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2535" algn="ctr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endParaRPr sz="4250" b="1">
              <a:latin typeface="Trebuchet MS"/>
              <a:cs typeface="Trebuchet MS"/>
            </a:endParaRPr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b="1" dirty="0">
                <a:latin typeface="Trebuchet MS"/>
                <a:cs typeface="Trebuchet MS"/>
              </a:rPr>
              <a:t>OVERVIEW</a:t>
            </a:r>
            <a:endParaRPr sz="4250" b="1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 spc="10" dirty="0">
                <a:latin typeface="Arial"/>
                <a:cs typeface="Arial"/>
              </a:rPr>
              <a:t>Analyzing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considering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factor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agenda,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performance,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achievements,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etc.The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analysis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aims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assess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enhance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evaluating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key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metrics</a:t>
            </a:r>
            <a:r>
              <a:rPr sz="1550" i="1" spc="-1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competencies.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will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involve </a:t>
            </a:r>
            <a:r>
              <a:rPr sz="1550" i="1" spc="15" dirty="0">
                <a:latin typeface="Arial"/>
                <a:cs typeface="Arial"/>
              </a:rPr>
              <a:t>collecting </a:t>
            </a:r>
            <a:r>
              <a:rPr sz="1550" i="1" spc="25" dirty="0">
                <a:latin typeface="Arial"/>
                <a:cs typeface="Arial"/>
              </a:rPr>
              <a:t>data through </a:t>
            </a:r>
            <a:r>
              <a:rPr sz="1550" i="1" spc="15" dirty="0">
                <a:latin typeface="Arial"/>
                <a:cs typeface="Arial"/>
              </a:rPr>
              <a:t>surveys, </a:t>
            </a:r>
            <a:r>
              <a:rPr sz="1550" i="1" spc="20" dirty="0">
                <a:latin typeface="Arial"/>
                <a:cs typeface="Arial"/>
              </a:rPr>
              <a:t>evaluations, </a:t>
            </a:r>
            <a:r>
              <a:rPr sz="1550" i="1" spc="25" dirty="0">
                <a:latin typeface="Arial"/>
                <a:cs typeface="Arial"/>
              </a:rPr>
              <a:t>and </a:t>
            </a:r>
            <a:r>
              <a:rPr sz="1550" i="1" spc="20" dirty="0">
                <a:latin typeface="Arial"/>
                <a:cs typeface="Arial"/>
              </a:rPr>
              <a:t>performance indicators </a:t>
            </a:r>
            <a:r>
              <a:rPr sz="1550" i="1" spc="30" dirty="0">
                <a:latin typeface="Arial"/>
                <a:cs typeface="Arial"/>
              </a:rPr>
              <a:t>over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defined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period.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analysis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strengths,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areas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for</a:t>
            </a:r>
            <a:r>
              <a:rPr sz="1550" i="1" spc="10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alignment 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with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organizational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goals.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Key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stakeholders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include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employees,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managers,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45" dirty="0">
                <a:latin typeface="Arial"/>
                <a:cs typeface="Arial"/>
              </a:rPr>
              <a:t>HR 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personnel.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culminate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actionable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insights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recommendations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support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professional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development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improvements.this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overview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helps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 </a:t>
            </a:r>
            <a:r>
              <a:rPr sz="1550" i="1" spc="15" dirty="0">
                <a:latin typeface="Arial"/>
                <a:cs typeface="Arial"/>
              </a:rPr>
              <a:t> identify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trends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and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pattends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different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categories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high, 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medium,low,etc. The </a:t>
            </a:r>
            <a:r>
              <a:rPr sz="1550" i="1" spc="15" dirty="0">
                <a:latin typeface="Arial"/>
                <a:cs typeface="Arial"/>
              </a:rPr>
              <a:t>employee </a:t>
            </a:r>
            <a:r>
              <a:rPr sz="1550" i="1" spc="20" dirty="0">
                <a:latin typeface="Arial"/>
                <a:cs typeface="Arial"/>
              </a:rPr>
              <a:t>performance </a:t>
            </a:r>
            <a:r>
              <a:rPr sz="1550" i="1" spc="10" dirty="0">
                <a:latin typeface="Arial"/>
                <a:cs typeface="Arial"/>
              </a:rPr>
              <a:t>analysis </a:t>
            </a:r>
            <a:r>
              <a:rPr sz="1550" i="1" spc="15" dirty="0">
                <a:latin typeface="Arial"/>
                <a:cs typeface="Arial"/>
              </a:rPr>
              <a:t>using excel project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aims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evaluvate 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within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leveraging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excels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data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analysis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visualization</a:t>
            </a:r>
            <a:r>
              <a:rPr sz="1550" i="1" spc="-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capabilities.the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involves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collecting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relevant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such </a:t>
            </a:r>
            <a:r>
              <a:rPr sz="1550" i="1" spc="20" dirty="0">
                <a:latin typeface="Arial"/>
                <a:cs typeface="Arial"/>
              </a:rPr>
              <a:t> as </a:t>
            </a:r>
            <a:r>
              <a:rPr sz="1550" i="1" spc="15" dirty="0">
                <a:latin typeface="Arial"/>
                <a:cs typeface="Arial"/>
              </a:rPr>
              <a:t>attendance,task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completion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rates,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sales</a:t>
            </a:r>
            <a:r>
              <a:rPr sz="1550" i="1" spc="8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figures,and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information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into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 structured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excel</a:t>
            </a:r>
            <a:r>
              <a:rPr sz="1550" i="1" spc="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workbook.Using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excel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functions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10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tools,the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analyzed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trends,strengths,and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areas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needing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15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40" dirty="0">
                <a:latin typeface="Trebuchet MS"/>
                <a:cs typeface="Trebuchet MS"/>
              </a:rPr>
              <a:t>WHO</a:t>
            </a:r>
            <a:r>
              <a:rPr sz="2750" b="1" spc="-20" dirty="0">
                <a:latin typeface="Trebuchet MS"/>
                <a:cs typeface="Trebuchet MS"/>
              </a:rPr>
              <a:t> </a:t>
            </a:r>
            <a:r>
              <a:rPr sz="2750" b="1" spc="35" dirty="0">
                <a:latin typeface="Trebuchet MS"/>
                <a:cs typeface="Trebuchet MS"/>
              </a:rPr>
              <a:t>ARE</a:t>
            </a:r>
            <a:r>
              <a:rPr sz="2750" b="1" spc="-20" dirty="0">
                <a:latin typeface="Trebuchet MS"/>
                <a:cs typeface="Trebuchet MS"/>
              </a:rPr>
              <a:t> </a:t>
            </a:r>
            <a:r>
              <a:rPr sz="2750" b="1" spc="15" dirty="0">
                <a:latin typeface="Trebuchet MS"/>
                <a:cs typeface="Trebuchet MS"/>
              </a:rPr>
              <a:t>THE</a:t>
            </a:r>
            <a:r>
              <a:rPr sz="2750" b="1" spc="50" dirty="0">
                <a:latin typeface="Trebuchet MS"/>
                <a:cs typeface="Trebuchet MS"/>
              </a:rPr>
              <a:t> </a:t>
            </a:r>
            <a:r>
              <a:rPr sz="2750" b="1" spc="20" dirty="0">
                <a:latin typeface="Trebuchet MS"/>
                <a:cs typeface="Trebuchet MS"/>
              </a:rPr>
              <a:t>END</a:t>
            </a:r>
            <a:r>
              <a:rPr sz="2750" b="1" spc="-5" dirty="0">
                <a:latin typeface="Trebuchet MS"/>
                <a:cs typeface="Trebuchet MS"/>
              </a:rPr>
              <a:t> </a:t>
            </a:r>
            <a:r>
              <a:rPr sz="2750" b="1" spc="30" dirty="0">
                <a:latin typeface="Trebuchet MS"/>
                <a:cs typeface="Trebuchet MS"/>
              </a:rPr>
              <a:t>USERS?</a:t>
            </a:r>
            <a:endParaRPr sz="2750" b="1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5" dirty="0">
                <a:latin typeface="Arial"/>
                <a:cs typeface="Arial"/>
              </a:rPr>
              <a:t>Management:</a:t>
            </a:r>
            <a:r>
              <a:rPr sz="1050" b="1" i="1" spc="-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They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10" dirty="0">
                <a:latin typeface="Arial"/>
                <a:cs typeface="Arial"/>
              </a:rPr>
              <a:t>will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gain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insights </a:t>
            </a:r>
            <a:r>
              <a:rPr sz="1050" i="1" spc="-20" dirty="0">
                <a:latin typeface="Arial"/>
                <a:cs typeface="Arial"/>
              </a:rPr>
              <a:t>into 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employee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productivity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and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 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trends, helping </a:t>
            </a:r>
            <a:r>
              <a:rPr sz="1050" i="1" spc="5" dirty="0">
                <a:latin typeface="Arial"/>
                <a:cs typeface="Arial"/>
              </a:rPr>
              <a:t>them make </a:t>
            </a:r>
            <a:r>
              <a:rPr sz="1050" i="1" spc="-5" dirty="0">
                <a:latin typeface="Arial"/>
                <a:cs typeface="Arial"/>
              </a:rPr>
              <a:t>informed </a:t>
            </a:r>
            <a:r>
              <a:rPr sz="1050" i="1" dirty="0">
                <a:latin typeface="Arial"/>
                <a:cs typeface="Arial"/>
              </a:rPr>
              <a:t> decisions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about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promotions,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rewards,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resource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5" dirty="0">
                <a:latin typeface="Arial"/>
                <a:cs typeface="Arial"/>
              </a:rPr>
              <a:t>HR Department:</a:t>
            </a:r>
            <a:r>
              <a:rPr sz="1050" b="1" i="1" spc="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HR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professionals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can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use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the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analysis </a:t>
            </a:r>
            <a:r>
              <a:rPr sz="1050" i="1" spc="-35" dirty="0">
                <a:latin typeface="Arial"/>
                <a:cs typeface="Arial"/>
              </a:rPr>
              <a:t>to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identify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training 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needs, </a:t>
            </a:r>
            <a:r>
              <a:rPr sz="1050" i="1" dirty="0">
                <a:latin typeface="Arial"/>
                <a:cs typeface="Arial"/>
              </a:rPr>
              <a:t>develop </a:t>
            </a:r>
            <a:r>
              <a:rPr sz="1050" i="1" spc="-5" dirty="0">
                <a:latin typeface="Arial"/>
                <a:cs typeface="Arial"/>
              </a:rPr>
              <a:t>personalized </a:t>
            </a:r>
            <a:r>
              <a:rPr sz="1050" i="1" dirty="0">
                <a:latin typeface="Arial"/>
                <a:cs typeface="Arial"/>
              </a:rPr>
              <a:t> development plans, </a:t>
            </a:r>
            <a:r>
              <a:rPr sz="1050" i="1" spc="-20" dirty="0">
                <a:latin typeface="Arial"/>
                <a:cs typeface="Arial"/>
              </a:rPr>
              <a:t>and </a:t>
            </a:r>
            <a:r>
              <a:rPr sz="1050" i="1" spc="-5" dirty="0">
                <a:latin typeface="Arial"/>
                <a:cs typeface="Arial"/>
              </a:rPr>
              <a:t>ensure </a:t>
            </a:r>
            <a:r>
              <a:rPr sz="1050" i="1" dirty="0">
                <a:latin typeface="Arial"/>
                <a:cs typeface="Arial"/>
              </a:rPr>
              <a:t>fair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-28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data-driven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30" dirty="0">
                <a:latin typeface="Arial"/>
                <a:cs typeface="Arial"/>
              </a:rPr>
              <a:t>E</a:t>
            </a:r>
            <a:r>
              <a:rPr sz="1050" b="1" i="1" spc="35" dirty="0">
                <a:latin typeface="Arial"/>
                <a:cs typeface="Arial"/>
              </a:rPr>
              <a:t>m</a:t>
            </a:r>
            <a:r>
              <a:rPr sz="1050" b="1" i="1" spc="-45" dirty="0">
                <a:latin typeface="Arial"/>
                <a:cs typeface="Arial"/>
              </a:rPr>
              <a:t>p</a:t>
            </a:r>
            <a:r>
              <a:rPr sz="1050" b="1" i="1" spc="5" dirty="0">
                <a:latin typeface="Arial"/>
                <a:cs typeface="Arial"/>
              </a:rPr>
              <a:t>l</a:t>
            </a:r>
            <a:r>
              <a:rPr sz="1050" b="1" i="1" spc="30" dirty="0">
                <a:latin typeface="Arial"/>
                <a:cs typeface="Arial"/>
              </a:rPr>
              <a:t>o</a:t>
            </a:r>
            <a:r>
              <a:rPr sz="1050" b="1" i="1" spc="5" dirty="0">
                <a:latin typeface="Arial"/>
                <a:cs typeface="Arial"/>
              </a:rPr>
              <a:t>y</a:t>
            </a:r>
            <a:r>
              <a:rPr sz="1050" b="1" i="1" spc="-65" dirty="0">
                <a:latin typeface="Arial"/>
                <a:cs typeface="Arial"/>
              </a:rPr>
              <a:t>e</a:t>
            </a:r>
            <a:r>
              <a:rPr sz="1050" b="1" i="1" spc="5" dirty="0">
                <a:latin typeface="Arial"/>
                <a:cs typeface="Arial"/>
              </a:rPr>
              <a:t>es</a:t>
            </a:r>
            <a:r>
              <a:rPr sz="1050" b="1" i="1" dirty="0">
                <a:latin typeface="Arial"/>
                <a:cs typeface="Arial"/>
              </a:rPr>
              <a:t>:</a:t>
            </a:r>
            <a:r>
              <a:rPr sz="1050" b="1" i="1" spc="5" dirty="0">
                <a:latin typeface="Arial"/>
                <a:cs typeface="Arial"/>
              </a:rPr>
              <a:t> </a:t>
            </a:r>
            <a:r>
              <a:rPr sz="1050" i="1" spc="-30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m</a:t>
            </a:r>
            <a:r>
              <a:rPr sz="1050" i="1" spc="5" dirty="0">
                <a:latin typeface="Arial"/>
                <a:cs typeface="Arial"/>
              </a:rPr>
              <a:t>p</a:t>
            </a:r>
            <a:r>
              <a:rPr sz="1050" i="1" spc="-15" dirty="0">
                <a:latin typeface="Arial"/>
                <a:cs typeface="Arial"/>
              </a:rPr>
              <a:t>l</a:t>
            </a:r>
            <a:r>
              <a:rPr sz="1050" i="1" spc="5" dirty="0">
                <a:latin typeface="Arial"/>
                <a:cs typeface="Arial"/>
              </a:rPr>
              <a:t>o</a:t>
            </a:r>
            <a:r>
              <a:rPr sz="1050" i="1" spc="-5" dirty="0">
                <a:latin typeface="Arial"/>
                <a:cs typeface="Arial"/>
              </a:rPr>
              <a:t>y</a:t>
            </a:r>
            <a:r>
              <a:rPr sz="1050" i="1" spc="5" dirty="0">
                <a:latin typeface="Arial"/>
                <a:cs typeface="Arial"/>
              </a:rPr>
              <a:t>ee</a:t>
            </a:r>
            <a:r>
              <a:rPr sz="1050" i="1" dirty="0">
                <a:latin typeface="Arial"/>
                <a:cs typeface="Arial"/>
              </a:rPr>
              <a:t>s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60" dirty="0">
                <a:latin typeface="Arial"/>
                <a:cs typeface="Arial"/>
              </a:rPr>
              <a:t>w</a:t>
            </a:r>
            <a:r>
              <a:rPr sz="1050" i="1" spc="-15" dirty="0">
                <a:latin typeface="Arial"/>
                <a:cs typeface="Arial"/>
              </a:rPr>
              <a:t>il</a:t>
            </a:r>
            <a:r>
              <a:rPr sz="1050" i="1" spc="-5" dirty="0">
                <a:latin typeface="Arial"/>
                <a:cs typeface="Arial"/>
              </a:rPr>
              <a:t>l </a:t>
            </a:r>
            <a:r>
              <a:rPr sz="1050" i="1" spc="5" dirty="0">
                <a:latin typeface="Arial"/>
                <a:cs typeface="Arial"/>
              </a:rPr>
              <a:t>be</a:t>
            </a:r>
            <a:r>
              <a:rPr sz="1050" i="1" spc="-65" dirty="0">
                <a:latin typeface="Arial"/>
                <a:cs typeface="Arial"/>
              </a:rPr>
              <a:t>n</a:t>
            </a:r>
            <a:r>
              <a:rPr sz="1050" i="1" spc="5" dirty="0">
                <a:latin typeface="Arial"/>
                <a:cs typeface="Arial"/>
              </a:rPr>
              <a:t>ef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dirty="0">
                <a:latin typeface="Arial"/>
                <a:cs typeface="Arial"/>
              </a:rPr>
              <a:t>t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f</a:t>
            </a:r>
            <a:r>
              <a:rPr sz="1050" i="1" spc="-5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o</a:t>
            </a:r>
            <a:r>
              <a:rPr sz="1050" i="1" dirty="0">
                <a:latin typeface="Arial"/>
                <a:cs typeface="Arial"/>
              </a:rPr>
              <a:t>m  clear</a:t>
            </a:r>
            <a:r>
              <a:rPr sz="1050" i="1" spc="-4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feedback</a:t>
            </a:r>
            <a:r>
              <a:rPr sz="1050" i="1" spc="5" dirty="0">
                <a:latin typeface="Arial"/>
                <a:cs typeface="Arial"/>
              </a:rPr>
              <a:t> on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their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performance, </a:t>
            </a:r>
            <a:r>
              <a:rPr sz="1050" i="1" dirty="0">
                <a:latin typeface="Arial"/>
                <a:cs typeface="Arial"/>
              </a:rPr>
              <a:t> leading to </a:t>
            </a:r>
            <a:r>
              <a:rPr sz="1050" i="1" spc="-5" dirty="0">
                <a:latin typeface="Arial"/>
                <a:cs typeface="Arial"/>
              </a:rPr>
              <a:t>opportunities </a:t>
            </a:r>
            <a:r>
              <a:rPr sz="1050" i="1" spc="5" dirty="0">
                <a:latin typeface="Arial"/>
                <a:cs typeface="Arial"/>
              </a:rPr>
              <a:t>for growth,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recognition,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and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career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10" dirty="0">
                <a:latin typeface="Arial"/>
                <a:cs typeface="Arial"/>
              </a:rPr>
              <a:t>Team</a:t>
            </a:r>
            <a:r>
              <a:rPr sz="1050" b="1" i="1" spc="40" dirty="0">
                <a:latin typeface="Arial"/>
                <a:cs typeface="Arial"/>
              </a:rPr>
              <a:t> </a:t>
            </a:r>
            <a:r>
              <a:rPr sz="1050" b="1" i="1" spc="-15" dirty="0">
                <a:latin typeface="Arial"/>
                <a:cs typeface="Arial"/>
              </a:rPr>
              <a:t>Leaders:</a:t>
            </a:r>
            <a:r>
              <a:rPr sz="1050" b="1" i="1" spc="3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They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can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25" dirty="0">
                <a:latin typeface="Arial"/>
                <a:cs typeface="Arial"/>
              </a:rPr>
              <a:t>use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the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analysis to understand </a:t>
            </a:r>
            <a:r>
              <a:rPr sz="1050" i="1" spc="5" dirty="0">
                <a:latin typeface="Arial"/>
                <a:cs typeface="Arial"/>
              </a:rPr>
              <a:t>team dynamics,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spc="5" dirty="0">
                <a:latin typeface="Arial"/>
                <a:cs typeface="Arial"/>
              </a:rPr>
              <a:t>dent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spc="5" dirty="0">
                <a:latin typeface="Arial"/>
                <a:cs typeface="Arial"/>
              </a:rPr>
              <a:t>f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to</a:t>
            </a:r>
            <a:r>
              <a:rPr sz="1050" i="1" spc="-5" dirty="0">
                <a:latin typeface="Arial"/>
                <a:cs typeface="Arial"/>
              </a:rPr>
              <a:t>p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p</a:t>
            </a:r>
            <a:r>
              <a:rPr sz="1050" i="1" spc="-65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fo</a:t>
            </a:r>
            <a:r>
              <a:rPr sz="1050" i="1" spc="-50" dirty="0">
                <a:latin typeface="Arial"/>
                <a:cs typeface="Arial"/>
              </a:rPr>
              <a:t>r</a:t>
            </a:r>
            <a:r>
              <a:rPr sz="1050" i="1" spc="20" dirty="0">
                <a:latin typeface="Arial"/>
                <a:cs typeface="Arial"/>
              </a:rPr>
              <a:t>m</a:t>
            </a:r>
            <a:r>
              <a:rPr sz="1050" i="1" spc="5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dirty="0">
                <a:latin typeface="Arial"/>
                <a:cs typeface="Arial"/>
              </a:rPr>
              <a:t>s,</a:t>
            </a:r>
            <a:r>
              <a:rPr sz="1050" i="1" spc="-6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</a:t>
            </a:r>
            <a:r>
              <a:rPr sz="1050" i="1" spc="-5" dirty="0">
                <a:latin typeface="Arial"/>
                <a:cs typeface="Arial"/>
              </a:rPr>
              <a:t>d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65" dirty="0">
                <a:latin typeface="Arial"/>
                <a:cs typeface="Arial"/>
              </a:rPr>
              <a:t>a</a:t>
            </a:r>
            <a:r>
              <a:rPr sz="1050" i="1" spc="5" dirty="0">
                <a:latin typeface="Arial"/>
                <a:cs typeface="Arial"/>
              </a:rPr>
              <a:t>dd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e</a:t>
            </a:r>
            <a:r>
              <a:rPr sz="1050" i="1" dirty="0">
                <a:latin typeface="Arial"/>
                <a:cs typeface="Arial"/>
              </a:rPr>
              <a:t>ss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</a:t>
            </a:r>
            <a:r>
              <a:rPr sz="1050" i="1" dirty="0">
                <a:latin typeface="Arial"/>
                <a:cs typeface="Arial"/>
              </a:rPr>
              <a:t>y  </a:t>
            </a:r>
            <a:r>
              <a:rPr sz="1050" i="1" spc="-5" dirty="0">
                <a:latin typeface="Arial"/>
                <a:cs typeface="Arial"/>
              </a:rPr>
              <a:t>performance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issues</a:t>
            </a:r>
            <a:r>
              <a:rPr sz="1050" i="1" spc="-75" dirty="0">
                <a:latin typeface="Arial"/>
                <a:cs typeface="Arial"/>
              </a:rPr>
              <a:t> </a:t>
            </a:r>
            <a:r>
              <a:rPr sz="1050" i="1" spc="10" dirty="0">
                <a:latin typeface="Arial"/>
                <a:cs typeface="Arial"/>
              </a:rPr>
              <a:t>within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their</a:t>
            </a:r>
            <a:r>
              <a:rPr sz="1050" i="1" spc="-5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5" dirty="0">
                <a:latin typeface="Arial"/>
                <a:cs typeface="Arial"/>
              </a:rPr>
              <a:t>The Organization </a:t>
            </a:r>
            <a:r>
              <a:rPr sz="1050" b="1" i="1" spc="5" dirty="0">
                <a:latin typeface="Arial"/>
                <a:cs typeface="Arial"/>
              </a:rPr>
              <a:t>as </a:t>
            </a:r>
            <a:r>
              <a:rPr sz="1050" b="1" i="1" dirty="0">
                <a:latin typeface="Arial"/>
                <a:cs typeface="Arial"/>
              </a:rPr>
              <a:t>a </a:t>
            </a:r>
            <a:r>
              <a:rPr sz="1050" b="1" i="1" spc="-5" dirty="0">
                <a:latin typeface="Arial"/>
                <a:cs typeface="Arial"/>
              </a:rPr>
              <a:t>Whole: </a:t>
            </a:r>
            <a:r>
              <a:rPr sz="1050" i="1" spc="-15" dirty="0">
                <a:latin typeface="Arial"/>
                <a:cs typeface="Arial"/>
              </a:rPr>
              <a:t>By 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optimizing </a:t>
            </a:r>
            <a:r>
              <a:rPr sz="1050" i="1" spc="-5" dirty="0">
                <a:latin typeface="Arial"/>
                <a:cs typeface="Arial"/>
              </a:rPr>
              <a:t>employee performance </a:t>
            </a:r>
            <a:r>
              <a:rPr sz="1050" i="1" spc="-20" dirty="0">
                <a:latin typeface="Arial"/>
                <a:cs typeface="Arial"/>
              </a:rPr>
              <a:t>and 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productivity,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the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organization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25" dirty="0">
                <a:latin typeface="Arial"/>
                <a:cs typeface="Arial"/>
              </a:rPr>
              <a:t>can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achieve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better</a:t>
            </a:r>
            <a:r>
              <a:rPr sz="1050" i="1" spc="5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overall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efficiency,</a:t>
            </a:r>
            <a:r>
              <a:rPr sz="1050" i="1" spc="-4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reduce</a:t>
            </a:r>
            <a:r>
              <a:rPr sz="1050" i="1" spc="4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costs, </a:t>
            </a:r>
            <a:r>
              <a:rPr sz="1050" i="1" spc="5" dirty="0">
                <a:latin typeface="Arial"/>
                <a:cs typeface="Arial"/>
              </a:rPr>
              <a:t> and improve </a:t>
            </a:r>
            <a:r>
              <a:rPr sz="1050" i="1" spc="-5" dirty="0">
                <a:latin typeface="Arial"/>
                <a:cs typeface="Arial"/>
              </a:rPr>
              <a:t>employee satisfaction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172200" y="144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198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5643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10" dirty="0">
                <a:latin typeface="Trebuchet MS"/>
                <a:cs typeface="Trebuchet MS"/>
              </a:rPr>
              <a:t>OUR</a:t>
            </a:r>
            <a:r>
              <a:rPr sz="3600" b="1" spc="1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SOLUTION</a:t>
            </a:r>
            <a:r>
              <a:rPr sz="3600" b="1" spc="25" dirty="0">
                <a:latin typeface="Trebuchet MS"/>
                <a:cs typeface="Trebuchet MS"/>
              </a:rPr>
              <a:t> </a:t>
            </a:r>
            <a:r>
              <a:rPr sz="3600" b="1" spc="-10" dirty="0">
                <a:latin typeface="Trebuchet MS"/>
                <a:cs typeface="Trebuchet MS"/>
              </a:rPr>
              <a:t>AND</a:t>
            </a:r>
            <a:r>
              <a:rPr sz="3600" b="1" spc="-35" dirty="0">
                <a:latin typeface="Trebuchet MS"/>
                <a:cs typeface="Trebuchet MS"/>
              </a:rPr>
              <a:t> </a:t>
            </a:r>
            <a:r>
              <a:rPr sz="3600" b="1" spc="5" dirty="0">
                <a:latin typeface="Trebuchet MS"/>
                <a:cs typeface="Trebuchet MS"/>
              </a:rPr>
              <a:t>ITS</a:t>
            </a:r>
            <a:r>
              <a:rPr sz="3600" b="1" spc="-1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VALUE</a:t>
            </a:r>
            <a:r>
              <a:rPr sz="3600" b="1" spc="10" dirty="0">
                <a:latin typeface="Trebuchet MS"/>
                <a:cs typeface="Trebuchet MS"/>
              </a:rPr>
              <a:t> </a:t>
            </a:r>
            <a:r>
              <a:rPr sz="3600" b="1" dirty="0">
                <a:latin typeface="Trebuchet MS"/>
                <a:cs typeface="Trebuchet MS"/>
              </a:rPr>
              <a:t>PROPOSITION</a:t>
            </a:r>
            <a:endParaRPr sz="3600" b="1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dirty="0">
                <a:latin typeface="Arial"/>
                <a:cs typeface="Arial"/>
              </a:rPr>
              <a:t>Conditional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formatting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 spc="5" dirty="0">
                <a:latin typeface="Arial"/>
                <a:cs typeface="Arial"/>
              </a:rPr>
              <a:t>Filter</a:t>
            </a:r>
            <a:r>
              <a:rPr sz="2000" i="1" spc="3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-</a:t>
            </a:r>
            <a:r>
              <a:rPr sz="2000" i="1" spc="7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remove 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Formula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performance </a:t>
            </a:r>
            <a:r>
              <a:rPr sz="2000" i="1" spc="-5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Pivot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 spc="-5" dirty="0">
                <a:latin typeface="Arial"/>
                <a:cs typeface="Arial"/>
              </a:rPr>
              <a:t>Graph-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data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264" y="843343"/>
            <a:ext cx="559816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 Black" pitchFamily="34" charset="0"/>
              </a:rPr>
              <a:t>Dataset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 spc="-5" dirty="0">
                <a:latin typeface="Arial"/>
                <a:cs typeface="Arial"/>
              </a:rPr>
              <a:t>Employee=tony stark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26-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dirty="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 dirty="0">
                <a:latin typeface="Arial"/>
                <a:cs typeface="Arial"/>
              </a:rPr>
              <a:t>Emp </a:t>
            </a:r>
            <a:r>
              <a:rPr sz="1800" i="1" spc="10" dirty="0">
                <a:latin typeface="Arial"/>
                <a:cs typeface="Arial"/>
              </a:rPr>
              <a:t>ID </a:t>
            </a:r>
            <a:r>
              <a:rPr sz="1800" i="1" spc="-5" dirty="0">
                <a:latin typeface="Arial"/>
                <a:cs typeface="Arial"/>
              </a:rPr>
              <a:t>number-3435 </a:t>
            </a:r>
            <a:r>
              <a:rPr sz="1800" i="1" dirty="0">
                <a:latin typeface="Arial"/>
                <a:cs typeface="Arial"/>
              </a:rPr>
              <a:t> NAME-TEXT-Calibri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Business</a:t>
            </a:r>
            <a:r>
              <a:rPr sz="1800" i="1" spc="4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Unit-STKI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Job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Function-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Engineer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Gender-Male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 spc="-5" dirty="0">
                <a:latin typeface="Arial"/>
                <a:cs typeface="Arial"/>
              </a:rPr>
              <a:t>Employee </a:t>
            </a:r>
            <a:r>
              <a:rPr sz="1800" i="1" dirty="0">
                <a:latin typeface="Arial"/>
                <a:cs typeface="Arial"/>
              </a:rPr>
              <a:t>rating number-5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Performance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Score-Fully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34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58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00" y="3429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0" y="3962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600200"/>
            <a:ext cx="1023493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-5" dirty="0">
                <a:latin typeface="Arial Black" pitchFamily="34" charset="0"/>
                <a:cs typeface="Trebuchet MS"/>
              </a:rPr>
              <a:t>THE</a:t>
            </a:r>
            <a:r>
              <a:rPr sz="4250" b="1" spc="30" dirty="0">
                <a:latin typeface="Arial Black" pitchFamily="34" charset="0"/>
                <a:cs typeface="Trebuchet MS"/>
              </a:rPr>
              <a:t> </a:t>
            </a:r>
            <a:r>
              <a:rPr sz="4250" b="1" spc="-15" dirty="0">
                <a:latin typeface="Arial Black" pitchFamily="34" charset="0"/>
                <a:cs typeface="Trebuchet MS"/>
              </a:rPr>
              <a:t>"WOW"</a:t>
            </a:r>
            <a:r>
              <a:rPr sz="4250" b="1" dirty="0">
                <a:latin typeface="Arial Black" pitchFamily="34" charset="0"/>
                <a:cs typeface="Trebuchet MS"/>
              </a:rPr>
              <a:t> </a:t>
            </a:r>
            <a:r>
              <a:rPr sz="4250" b="1" spc="10" dirty="0">
                <a:latin typeface="Arial Black" pitchFamily="34" charset="0"/>
                <a:cs typeface="Trebuchet MS"/>
              </a:rPr>
              <a:t>IN</a:t>
            </a:r>
            <a:r>
              <a:rPr sz="4250" b="1" spc="-10" dirty="0">
                <a:latin typeface="Arial Black" pitchFamily="34" charset="0"/>
                <a:cs typeface="Trebuchet MS"/>
              </a:rPr>
              <a:t> </a:t>
            </a:r>
            <a:r>
              <a:rPr sz="4250" b="1" spc="-5" dirty="0">
                <a:latin typeface="Arial Black" pitchFamily="34" charset="0"/>
                <a:cs typeface="Trebuchet MS"/>
              </a:rPr>
              <a:t>OUR </a:t>
            </a:r>
            <a:r>
              <a:rPr sz="4250" b="1" spc="-10" dirty="0">
                <a:latin typeface="Arial Black" pitchFamily="34" charset="0"/>
                <a:cs typeface="Trebuchet MS"/>
              </a:rPr>
              <a:t>SOLUTION</a:t>
            </a:r>
            <a:endParaRPr sz="4250" b="1">
              <a:latin typeface="Arial Black" pitchFamily="34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923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Performance </a:t>
            </a:r>
            <a:r>
              <a:rPr sz="2400" i="1" spc="-10" dirty="0">
                <a:latin typeface="Times New Roman"/>
                <a:cs typeface="Times New Roman"/>
              </a:rPr>
              <a:t>level </a:t>
            </a:r>
            <a:r>
              <a:rPr sz="2400" i="1" spc="-5" dirty="0">
                <a:latin typeface="Times New Roman"/>
                <a:cs typeface="Times New Roman"/>
              </a:rPr>
              <a:t>=IFS(Z11&gt;=5,"very </a:t>
            </a:r>
            <a:r>
              <a:rPr sz="2400" i="1" dirty="0">
                <a:latin typeface="Times New Roman"/>
                <a:cs typeface="Times New Roman"/>
              </a:rPr>
              <a:t> high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Z</a:t>
            </a:r>
            <a:r>
              <a:rPr sz="2400" i="1" dirty="0">
                <a:latin typeface="Times New Roman"/>
                <a:cs typeface="Times New Roman"/>
              </a:rPr>
              <a:t>11</a:t>
            </a:r>
            <a:r>
              <a:rPr sz="2400" i="1" spc="20" dirty="0">
                <a:latin typeface="Times New Roman"/>
                <a:cs typeface="Times New Roman"/>
              </a:rPr>
              <a:t>&gt;</a:t>
            </a:r>
            <a:r>
              <a:rPr sz="2400" i="1" spc="25" dirty="0">
                <a:latin typeface="Times New Roman"/>
                <a:cs typeface="Times New Roman"/>
              </a:rPr>
              <a:t>=</a:t>
            </a:r>
            <a:r>
              <a:rPr sz="2400" i="1" dirty="0">
                <a:latin typeface="Times New Roman"/>
                <a:cs typeface="Times New Roman"/>
              </a:rPr>
              <a:t>4,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high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Z</a:t>
            </a:r>
            <a:r>
              <a:rPr sz="2400" i="1" dirty="0">
                <a:latin typeface="Times New Roman"/>
                <a:cs typeface="Times New Roman"/>
              </a:rPr>
              <a:t>11</a:t>
            </a:r>
            <a:r>
              <a:rPr sz="2400" i="1" spc="20" dirty="0">
                <a:latin typeface="Times New Roman"/>
                <a:cs typeface="Times New Roman"/>
              </a:rPr>
              <a:t>&gt;</a:t>
            </a:r>
            <a:r>
              <a:rPr sz="2400" i="1" spc="25" dirty="0">
                <a:latin typeface="Times New Roman"/>
                <a:cs typeface="Times New Roman"/>
              </a:rPr>
              <a:t>=</a:t>
            </a:r>
            <a:r>
              <a:rPr sz="2400" i="1" dirty="0">
                <a:latin typeface="Times New Roman"/>
                <a:cs typeface="Times New Roman"/>
              </a:rPr>
              <a:t>3,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diu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i="1" spc="35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spc="-45" dirty="0">
                <a:latin typeface="Times New Roman"/>
                <a:cs typeface="Times New Roman"/>
              </a:rPr>
              <a:t>R</a:t>
            </a:r>
            <a:r>
              <a:rPr sz="2400" i="1" spc="-10" dirty="0">
                <a:latin typeface="Times New Roman"/>
                <a:cs typeface="Times New Roman"/>
              </a:rPr>
              <a:t>U</a:t>
            </a:r>
            <a:r>
              <a:rPr sz="2400" i="1" spc="25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,  </a:t>
            </a:r>
            <a:r>
              <a:rPr sz="2400" i="1" spc="-5" dirty="0">
                <a:latin typeface="Times New Roman"/>
                <a:cs typeface="Times New Roman"/>
              </a:rPr>
              <a:t>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</TotalTime>
  <Words>1322</Words>
  <Application>Microsoft Office PowerPoint</Application>
  <PresentationFormat>Custom</PresentationFormat>
  <Paragraphs>251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Employee Data Analysis using Excel</vt:lpstr>
      <vt:lpstr>Slide 2</vt:lpstr>
      <vt:lpstr>AGENDA</vt:lpstr>
      <vt:lpstr>Slide 4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Admin</dc:creator>
  <cp:lastModifiedBy>Admin</cp:lastModifiedBy>
  <cp:revision>9</cp:revision>
  <dcterms:created xsi:type="dcterms:W3CDTF">2024-08-30T16:30:23Z</dcterms:created>
  <dcterms:modified xsi:type="dcterms:W3CDTF">2024-09-04T17:19:15Z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