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3" r:id="rId2"/>
    <p:sldId id="258" r:id="rId3"/>
    <p:sldId id="365" r:id="rId4"/>
    <p:sldId id="366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9" r:id="rId31"/>
    <p:sldId id="358" r:id="rId32"/>
    <p:sldId id="360" r:id="rId33"/>
    <p:sldId id="361" r:id="rId34"/>
    <p:sldId id="362" r:id="rId35"/>
    <p:sldId id="363" r:id="rId36"/>
    <p:sldId id="364" r:id="rId37"/>
    <p:sldId id="329" r:id="rId38"/>
    <p:sldId id="296" r:id="rId39"/>
  </p:sldIdLst>
  <p:sldSz cx="12192000" cy="6858000"/>
  <p:notesSz cx="6858000" cy="9144000"/>
  <p:embeddedFontLst>
    <p:embeddedFont>
      <p:font typeface="Tahoma" panose="020B0604030504040204" pitchFamily="34" charset="0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D4FCB3B3-2F76-4BB5-8E9E-FB1C246458FA}">
          <p14:sldIdLst>
            <p14:sldId id="263"/>
            <p14:sldId id="258"/>
            <p14:sldId id="365"/>
            <p14:sldId id="366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58"/>
            <p14:sldId id="360"/>
            <p14:sldId id="361"/>
            <p14:sldId id="362"/>
            <p14:sldId id="363"/>
            <p14:sldId id="364"/>
            <p14:sldId id="329"/>
            <p14:sldId id="296"/>
          </p14:sldIdLst>
        </p14:section>
        <p14:section name="Anhang" id="{4EDE7FD7-A736-42AD-9FCA-E9C2F811943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AFAFA"/>
    <a:srgbClr val="F3F1EF"/>
    <a:srgbClr val="45B1CB"/>
    <a:srgbClr val="2D899F"/>
    <a:srgbClr val="1F74AD"/>
    <a:srgbClr val="144D73"/>
    <a:srgbClr val="2C3E50"/>
    <a:srgbClr val="212E3C"/>
    <a:srgbClr val="1E5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6196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-219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16188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108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>
              <a:latin typeface="Tahoma" panose="020B0604030504040204" pitchFamily="34" charset="0"/>
            </a:endParaRPr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>
                <a:latin typeface="Tahoma" panose="020B0604030504040204" pitchFamily="34" charset="0"/>
              </a:rPr>
              <a:t>‹#›</a:t>
            </a:fld>
            <a:endParaRPr lang="de-DE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58775" y="431800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 bwMode="gray"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 b="0" i="0">
                <a:latin typeface="Tahoma" panose="020B060403050404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 b="0" i="0">
                <a:latin typeface="Tahoma" panose="020B0604030504040204" pitchFamily="34" charset="0"/>
              </a:defRPr>
            </a:lvl1pPr>
          </a:lstStyle>
          <a:p>
            <a:fld id="{92DA5471-CC57-402A-9527-36A1D012F69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1287553"/>
            <a:ext cx="11112000" cy="540000"/>
          </a:xfrm>
        </p:spPr>
        <p:txBody>
          <a:bodyPr/>
          <a:lstStyle>
            <a:lvl1pPr>
              <a:defRPr sz="4000" b="1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106724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2410487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">
            <a:extLst>
              <a:ext uri="{FF2B5EF4-FFF2-40B4-BE49-F238E27FC236}">
                <a16:creationId xmlns:a16="http://schemas.microsoft.com/office/drawing/2014/main" id="{3ED46DDB-747F-6754-93A4-B23B4E642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879434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46503FB-A4BF-4177-CEAC-CC638F1E0B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1" y="2634761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CF55D6DB-9E2D-68EE-92BB-2F8F475AF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531" y="2900799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D5E51F6-8371-C60E-855F-6DD86623C0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1EFC4A3-7BF0-4E93-A645-24685B17FB36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4332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9D5253A-D565-7F8D-FD2E-AC147E93B84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6704622-3633-DCEF-1AB8-368328F6FD3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5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 1/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39999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42605CE-49BE-8277-AA0F-5DDDB9E453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3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/2 Zeilen Inhalt 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3BBD197-B443-4094-947A-7E775B79C310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1829BD12-AEEB-27EA-6591-86E13871D9B0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540000" y="4346075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407BCC-BE92-C697-C914-2586840781D0}"/>
              </a:ext>
            </a:extLst>
          </p:cNvPr>
          <p:cNvSpPr>
            <a:spLocks noGrp="1"/>
          </p:cNvSpPr>
          <p:nvPr>
            <p:ph sz="quarter" idx="22"/>
          </p:nvPr>
        </p:nvSpPr>
        <p:spPr bwMode="gray">
          <a:xfrm>
            <a:off x="6252000" y="4346075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DD5AA098-077A-FC1F-E4C1-4E1DDEA8F9C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12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848F595-3A53-4465-A9D4-7161448B6804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39998" y="6020548"/>
            <a:ext cx="11112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39998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8124000" y="1341673"/>
            <a:ext cx="4068000" cy="4526327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ADDAAD3-8C90-C436-2FB2-C0E7F7F8A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24001" y="5254672"/>
            <a:ext cx="4068000" cy="613328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603200A-B42E-C767-1DD0-21C80863145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59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4" y="1343026"/>
            <a:ext cx="3114546" cy="4965522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5B3ED9D5-B64F-F92B-1C09-5E6FB74FDB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47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 + Bild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F28F8B0-0C1E-411F-AA6B-DC5D3064A0D5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14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3936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227C87D-1EBD-DE71-64CA-8F2BC8AF6D45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4128000" y="1727999"/>
            <a:ext cx="3936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62E7437-B246-7E60-400E-1513A4618D4E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8256000" y="1727999"/>
            <a:ext cx="3936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-528" y="4232201"/>
            <a:ext cx="12192528" cy="26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Tahoma" panose="020B0604030504040204" pitchFamily="34" charset="0"/>
            </a:endParaRP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2E364E6-77E6-A20E-92AE-85F45A786A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35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4CB600-3A52-4CAD-B492-09A49197D7A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2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12192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-528" y="4232201"/>
            <a:ext cx="12192528" cy="26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Tahoma" panose="020B0604030504040204" pitchFamily="34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CCAFF65-2738-7328-F9E6-E49D2161F3D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50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724A35-4CC3-45A1-955B-E9A1310F8EB8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1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19" y="1728000"/>
            <a:ext cx="3349981" cy="4138612"/>
          </a:xfr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F62C27-BD4E-4177-E8EE-EC03DA0FC4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90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1920AAC-57FF-4A30-824C-41AEEB711D05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1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19" y="1728000"/>
            <a:ext cx="3349981" cy="4138612"/>
          </a:xfrm>
          <a:solidFill>
            <a:schemeClr val="bg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F62C27-BD4E-4177-E8EE-EC03DA0FC4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2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A221482-CDA6-4B1D-B609-09B1C41DA36C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D41A984-A6E0-46DE-7D1E-938B448B47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252000" y="1287552"/>
            <a:ext cx="5400000" cy="216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6CF18E5B-64DF-F042-A224-59AF58C58D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52000" y="3708000"/>
            <a:ext cx="5400000" cy="216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D05323-395A-CDE0-B64B-4F093B193E75}"/>
              </a:ext>
            </a:extLst>
          </p:cNvPr>
          <p:cNvSpPr/>
          <p:nvPr userDrawn="1"/>
        </p:nvSpPr>
        <p:spPr bwMode="gray">
          <a:xfrm>
            <a:off x="0" y="979714"/>
            <a:ext cx="1455576" cy="765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b="0" i="0" dirty="0">
              <a:latin typeface="Tahoma" panose="020B0604030504040204" pitchFamily="34" charset="0"/>
            </a:endParaRP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5B42AE5-B0FF-9273-55D9-CFC2E4C955C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40000" y="1287556"/>
            <a:ext cx="5400000" cy="458044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2F76DCC3-FF69-B4FD-0213-CDABFD16A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0" y="5183306"/>
            <a:ext cx="5400000" cy="684694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</p:spTree>
    <p:extLst>
      <p:ext uri="{BB962C8B-B14F-4D97-AF65-F5344CB8AC3E}">
        <p14:creationId xmlns:p14="http://schemas.microsoft.com/office/powerpoint/2010/main" val="18015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"/>
            <a:ext cx="12192000" cy="412016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61E523B-4753-8B65-C607-B7C37B955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127" b="18737"/>
          <a:stretch/>
        </p:blipFill>
        <p:spPr bwMode="gray">
          <a:xfrm>
            <a:off x="6571647" y="5128724"/>
            <a:ext cx="5620353" cy="1729277"/>
          </a:xfrm>
          <a:custGeom>
            <a:avLst/>
            <a:gdLst>
              <a:gd name="connsiteX0" fmla="*/ 0 w 5620353"/>
              <a:gd name="connsiteY0" fmla="*/ 0 h 1729277"/>
              <a:gd name="connsiteX1" fmla="*/ 5620353 w 5620353"/>
              <a:gd name="connsiteY1" fmla="*/ 0 h 1729277"/>
              <a:gd name="connsiteX2" fmla="*/ 5620353 w 5620353"/>
              <a:gd name="connsiteY2" fmla="*/ 1729277 h 1729277"/>
              <a:gd name="connsiteX3" fmla="*/ 0 w 5620353"/>
              <a:gd name="connsiteY3" fmla="*/ 1729277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527588"/>
            <a:ext cx="11112000" cy="540000"/>
          </a:xfrm>
        </p:spPr>
        <p:txBody>
          <a:bodyPr/>
          <a:lstStyle>
            <a:lvl1pPr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BABB708-F513-5202-E092-3C6628376B2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5650522"/>
            <a:ext cx="566504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119469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1C280C65-D615-00F6-CC12-622297AB35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3759982"/>
            <a:ext cx="12192000" cy="359192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1" y="5844312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129282AE-A7FA-8FCD-A391-7691FBED1C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531" y="6110350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</p:spTree>
    <p:extLst>
      <p:ext uri="{BB962C8B-B14F-4D97-AF65-F5344CB8AC3E}">
        <p14:creationId xmlns:p14="http://schemas.microsoft.com/office/powerpoint/2010/main" val="17777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CF3297A-7534-4AF1-87D7-ED24EC8104A4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8D9B258E-B0C2-507A-7B5E-39C48203A5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1126997" y="1837821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B0D378B3-9B07-827B-284E-9681B1B466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26997" y="2083134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CA3F5608-690A-58C3-7CE7-35C47F1D41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991366" y="1948277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E9379043-16E5-CC47-7790-C8FC40EB9D0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1126997" y="2560565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A4AB670-2820-6C16-5A91-2575B7FC13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126997" y="280587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619C7180-B8D1-2CB2-A9F6-19F3D752A1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991366" y="267102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E0F91FA-E60E-C819-47EA-CACF969DCCF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1126997" y="3283309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885A10CC-9BF3-1889-CE8C-25089DE382E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26997" y="352862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30B72454-037A-DCBC-BF59-B4DEB4DCE9A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991366" y="339376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3ABBB406-5249-8395-6BDA-09E0E214EB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126997" y="400605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8D2432DD-2DA2-0561-5C4A-FE3FC47BDAA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26997" y="425136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3B5166E5-235A-D20E-6BC9-D1A599B834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991366" y="411650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DD20F309-AB1E-64EB-00D2-F1B4E493B93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>
          <a:xfrm>
            <a:off x="1126997" y="4728797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413069BD-3FDA-098A-2ACB-D69D6EC059C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1126997" y="497411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C11238BF-0BA9-437C-25BB-8BAED1C7AC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991366" y="483925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7FFCC405-161D-7574-52E8-3315C95E43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1126997" y="545154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0C489351-2F4B-D4F4-B749-FEBBF6EA0A6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126997" y="569685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79FFA5B-C1F3-B809-708C-59E42F480F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991366" y="556199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3" name="Inhaltsplatzhalter 5">
            <a:extLst>
              <a:ext uri="{FF2B5EF4-FFF2-40B4-BE49-F238E27FC236}">
                <a16:creationId xmlns:a16="http://schemas.microsoft.com/office/drawing/2014/main" id="{312509A8-F2BD-1171-7348-ACC2C8F2C0BB}"/>
              </a:ext>
            </a:extLst>
          </p:cNvPr>
          <p:cNvSpPr>
            <a:spLocks noGrp="1"/>
          </p:cNvSpPr>
          <p:nvPr>
            <p:ph sz="quarter" idx="50"/>
          </p:nvPr>
        </p:nvSpPr>
        <p:spPr bwMode="gray">
          <a:xfrm>
            <a:off x="6576000" y="3895883"/>
            <a:ext cx="5076000" cy="1972118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D0D5758C-6EB2-0E7E-3A9D-88EAFDB8534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51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469" y="829125"/>
            <a:ext cx="11113062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4B6D16D-8173-46EE-B2CD-4CEFA0A4033B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5148F175-AA4D-D5B2-7712-393A43F12E3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1082449" y="1847521"/>
            <a:ext cx="3638841" cy="36388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6CFC1198-19D8-60AF-38B8-2848F5C344A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5322706" y="2502995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24C1F6E7-E414-C8EC-E907-6ABCE59F20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322706" y="274830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92D0F3-F66D-C615-9FC8-59BDC196FB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10659551" y="261345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EEAE0B9E-482F-75AB-3BFC-33DBB38A87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5322706" y="3225739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9051BE45-8971-E31F-1710-FF49A17237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5322706" y="347105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C44439C3-F4EE-9111-E27F-FFA0EC9CEB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10659551" y="333619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4CA8C42E-84F4-3034-0B90-68DECCDD604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5322706" y="3948483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BA74403-312D-5844-2D79-0D7ABF623D5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322706" y="419379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795E9C1-C511-3D9B-D2B4-2D01AE7ECE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0659551" y="405893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4F2F472A-CC07-D0D8-724D-AC065CAFEA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5322706" y="4671227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51576017-128E-5451-A3A0-F7A385FEE9B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5322706" y="491654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7A84F5F-4F6B-F311-C15D-3B78C55A8C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0659551" y="478168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3A57592-FB23-3B74-254C-ADEBCD4E03A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4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CCD1AECF-CED7-28BC-6A3B-E63EA7150BE7}"/>
              </a:ext>
            </a:extLst>
          </p:cNvPr>
          <p:cNvSpPr/>
          <p:nvPr userDrawn="1"/>
        </p:nvSpPr>
        <p:spPr bwMode="gray">
          <a:xfrm>
            <a:off x="0" y="1115114"/>
            <a:ext cx="4994031" cy="4258793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3A4E6D-FD2E-442E-83FC-7573EFCD29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6AF458-34C8-E19E-4D72-70F10E17D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47" r="29869"/>
          <a:stretch/>
        </p:blipFill>
        <p:spPr bwMode="gray">
          <a:xfrm>
            <a:off x="2908270" y="526552"/>
            <a:ext cx="2998856" cy="5612946"/>
          </a:xfrm>
          <a:prstGeom prst="rect">
            <a:avLst/>
          </a:prstGeom>
        </p:spPr>
      </p:pic>
      <p:sp>
        <p:nvSpPr>
          <p:cNvPr id="5" name="Bildplatzhalter 15">
            <a:extLst>
              <a:ext uri="{FF2B5EF4-FFF2-40B4-BE49-F238E27FC236}">
                <a16:creationId xmlns:a16="http://schemas.microsoft.com/office/drawing/2014/main" id="{F8EB099B-5535-70E4-43D4-BAE8B7C34BB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10314" y="1267224"/>
            <a:ext cx="2262658" cy="3950316"/>
          </a:xfrm>
          <a:prstGeom prst="rect">
            <a:avLst/>
          </a:prstGeom>
          <a:solidFill>
            <a:srgbClr val="FAFAFA"/>
          </a:solidFill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Tahoma" panose="020B0604030504040204" pitchFamily="34" charset="0"/>
              </a:defRPr>
            </a:lvl1pPr>
          </a:lstStyle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FC4DF547-857B-4B23-A089-77AFDF3A4D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540000" y="1984510"/>
            <a:ext cx="2436160" cy="2520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1F584A04-E815-4911-E924-A3978560E4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0" y="1790787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87CC6B3-D222-467B-2064-0703F1EE3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0" y="2082089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6153100C-5827-8303-C6D6-CDADE528EE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0" y="3074635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D2CC7E27-716B-ACCA-F30E-776CDDE7A9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7483730" y="3365937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DE11610-4A58-BD6E-FD8E-A3ED96004E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0" y="4358482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5C633C3-52EE-D69F-0FF1-E3FC1130CF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483730" y="4649784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83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chirm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58A9826-622D-4690-8A67-E655201CBA64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3" name="Grafik 2" descr="Ein Bild, das Text, Screenshot, Anzeige, Bilderrahmen enthält.&#10;&#10;Automatisch generierte Beschreibung">
            <a:extLst>
              <a:ext uri="{FF2B5EF4-FFF2-40B4-BE49-F238E27FC236}">
                <a16:creationId xmlns:a16="http://schemas.microsoft.com/office/drawing/2014/main" id="{151E10C6-4528-81A4-8337-D17EA0CB9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5" t="-243" r="-4968" b="243"/>
          <a:stretch/>
        </p:blipFill>
        <p:spPr bwMode="gray">
          <a:xfrm>
            <a:off x="0" y="903485"/>
            <a:ext cx="5580930" cy="4868535"/>
          </a:xfrm>
          <a:prstGeom prst="rect">
            <a:avLst/>
          </a:pr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A89D278-95EA-010F-8C07-EADD209081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130325"/>
            <a:ext cx="5123731" cy="3263006"/>
          </a:xfrm>
          <a:prstGeom prst="rect">
            <a:avLst/>
          </a:prstGeom>
          <a:solidFill>
            <a:srgbClr val="262626"/>
          </a:solidFill>
        </p:spPr>
        <p:txBody>
          <a:bodyPr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br>
              <a:rPr lang="de-DE" dirty="0"/>
            </a:br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580131A-87D4-813D-E919-37314A3977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010637" y="4374565"/>
            <a:ext cx="1968870" cy="1502904"/>
          </a:xfrm>
          <a:prstGeom prst="rect">
            <a:avLst/>
          </a:prstGeom>
        </p:spPr>
      </p:pic>
      <p:sp>
        <p:nvSpPr>
          <p:cNvPr id="14" name="Bildplatzhalter 29">
            <a:extLst>
              <a:ext uri="{FF2B5EF4-FFF2-40B4-BE49-F238E27FC236}">
                <a16:creationId xmlns:a16="http://schemas.microsoft.com/office/drawing/2014/main" id="{48A9645A-F7A9-A5F8-525D-800964911E4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3690346" y="4567677"/>
            <a:ext cx="617846" cy="1066035"/>
          </a:xfrm>
          <a:prstGeom prst="rect">
            <a:avLst/>
          </a:prstGeom>
          <a:solidFill>
            <a:srgbClr val="FAFAFA"/>
          </a:solidFill>
        </p:spPr>
        <p:txBody>
          <a:bodyPr/>
          <a:lstStyle>
            <a:lvl1pPr marL="0" indent="0">
              <a:buNone/>
              <a:defRPr sz="1400" b="0" i="0">
                <a:latin typeface="Tahoma" panose="020B0604030504040204" pitchFamily="34" charset="0"/>
              </a:defRPr>
            </a:lvl1pPr>
          </a:lstStyle>
          <a:p>
            <a:r>
              <a:rPr lang="de-DE" dirty="0"/>
              <a:t>Bildplatzhalter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21D66EAA-9E2B-6F1F-1F75-6B0C4E68D8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0" y="1790787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A27E2AF9-FEEF-AC56-15A1-60AFACDB0F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0" y="2082089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B32B275-EC56-28FC-E4FA-575314576E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0" y="3074635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3B074B46-E431-249A-9245-C91A211668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0" y="3365937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8DCD0FDE-017A-CE02-CF9A-53D7D4E2B86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7483730" y="4358482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4A3A7C5C-7D87-C751-803D-3C22C228AEE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483730" y="4649784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28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998" y="829125"/>
            <a:ext cx="11112001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0" y="1728000"/>
            <a:ext cx="4994031" cy="4140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9998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bg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6"/>
            <a:ext cx="2397869" cy="23978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9998" y="4189435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bg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689879" y="4019556"/>
            <a:ext cx="566504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>
            <a:extLst>
              <a:ext uri="{FF2B5EF4-FFF2-40B4-BE49-F238E27FC236}">
                <a16:creationId xmlns:a16="http://schemas.microsoft.com/office/drawing/2014/main" id="{B2CFF599-AFB9-A70E-60B7-B6960E09A8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758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hell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998" y="829125"/>
            <a:ext cx="11112001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0" y="1728000"/>
            <a:ext cx="4994031" cy="4140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9998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6"/>
            <a:ext cx="2397869" cy="23978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9998" y="4189435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689879" y="4019556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>
            <a:extLst>
              <a:ext uri="{FF2B5EF4-FFF2-40B4-BE49-F238E27FC236}">
                <a16:creationId xmlns:a16="http://schemas.microsoft.com/office/drawing/2014/main" id="{B2CFF599-AFB9-A70E-60B7-B6960E09A8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08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1" y="5651700"/>
            <a:ext cx="11112000" cy="540000"/>
          </a:xfrm>
        </p:spPr>
        <p:txBody>
          <a:bodyPr/>
          <a:lstStyle>
            <a:lvl1pPr>
              <a:defRPr sz="4000" b="1" cap="all" spc="400" baseline="0"/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106724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267843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40000" y="1287553"/>
            <a:ext cx="11112000" cy="365592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918A64-65B6-EACE-A093-83F7E0F9E3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"/>
            <a:ext cx="12192000" cy="412016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61E523B-4753-8B65-C607-B7C37B955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127" b="18737"/>
          <a:stretch/>
        </p:blipFill>
        <p:spPr bwMode="gray">
          <a:xfrm>
            <a:off x="6571647" y="5128724"/>
            <a:ext cx="5620353" cy="1729277"/>
          </a:xfrm>
          <a:custGeom>
            <a:avLst/>
            <a:gdLst>
              <a:gd name="connsiteX0" fmla="*/ 0 w 5620353"/>
              <a:gd name="connsiteY0" fmla="*/ 0 h 1729277"/>
              <a:gd name="connsiteX1" fmla="*/ 5620353 w 5620353"/>
              <a:gd name="connsiteY1" fmla="*/ 0 h 1729277"/>
              <a:gd name="connsiteX2" fmla="*/ 5620353 w 5620353"/>
              <a:gd name="connsiteY2" fmla="*/ 1729277 h 1729277"/>
              <a:gd name="connsiteX3" fmla="*/ 0 w 5620353"/>
              <a:gd name="connsiteY3" fmla="*/ 1729277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700142"/>
            <a:ext cx="11112000" cy="540000"/>
          </a:xfrm>
        </p:spPr>
        <p:txBody>
          <a:bodyPr/>
          <a:lstStyle>
            <a:lvl1pPr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BABB708-F513-5202-E092-3C6628376B2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19252" y="5348732"/>
            <a:ext cx="566504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1C280C65-D615-00F6-CC12-622297AB35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3759982"/>
            <a:ext cx="12192000" cy="359192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5542521"/>
            <a:ext cx="7920000" cy="814769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40164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1287553"/>
            <a:ext cx="11112000" cy="540000"/>
          </a:xfrm>
        </p:spPr>
        <p:txBody>
          <a:bodyPr/>
          <a:lstStyle>
            <a:lvl1pPr>
              <a:defRPr sz="4000" b="1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2410487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521FA80-D3EF-7812-1404-17A3B6B807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  <p:sp>
        <p:nvSpPr>
          <p:cNvPr id="4" name="Subtitle">
            <a:extLst>
              <a:ext uri="{FF2B5EF4-FFF2-40B4-BE49-F238E27FC236}">
                <a16:creationId xmlns:a16="http://schemas.microsoft.com/office/drawing/2014/main" id="{3ED46DDB-747F-6754-93A4-B23B4E642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879434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D92B414-1155-C0E9-A46D-4B639325E9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760" b="22386"/>
          <a:stretch/>
        </p:blipFill>
        <p:spPr bwMode="gray">
          <a:xfrm>
            <a:off x="5159990" y="4899687"/>
            <a:ext cx="7032011" cy="1958311"/>
          </a:xfrm>
          <a:custGeom>
            <a:avLst/>
            <a:gdLst>
              <a:gd name="connsiteX0" fmla="*/ 0 w 7032011"/>
              <a:gd name="connsiteY0" fmla="*/ 0 h 1958311"/>
              <a:gd name="connsiteX1" fmla="*/ 7032011 w 7032011"/>
              <a:gd name="connsiteY1" fmla="*/ 0 h 1958311"/>
              <a:gd name="connsiteX2" fmla="*/ 7032011 w 7032011"/>
              <a:gd name="connsiteY2" fmla="*/ 1958311 h 1958311"/>
              <a:gd name="connsiteX3" fmla="*/ 0 w 7032011"/>
              <a:gd name="connsiteY3" fmla="*/ 1958311 h 195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2011" h="1958311">
                <a:moveTo>
                  <a:pt x="0" y="0"/>
                </a:moveTo>
                <a:lnTo>
                  <a:pt x="7032011" y="0"/>
                </a:lnTo>
                <a:lnTo>
                  <a:pt x="7032011" y="1958311"/>
                </a:lnTo>
                <a:lnTo>
                  <a:pt x="0" y="1958311"/>
                </a:lnTo>
                <a:close/>
              </a:path>
            </a:pathLst>
          </a:custGeom>
        </p:spPr>
      </p:pic>
      <p:sp>
        <p:nvSpPr>
          <p:cNvPr id="2" name="Textplatzhalter 5">
            <a:extLst>
              <a:ext uri="{FF2B5EF4-FFF2-40B4-BE49-F238E27FC236}">
                <a16:creationId xmlns:a16="http://schemas.microsoft.com/office/drawing/2014/main" id="{99EAD2F7-48CE-EF0C-77D7-11F780E90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1" y="2634761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AF4922D-1266-EA3A-9E13-B3263D6904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531" y="2900799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A47DB80E-CCA3-BA7F-603F-2E874C2E1A14}"/>
              </a:ext>
            </a:extLst>
          </p:cNvPr>
          <p:cNvSpPr/>
          <p:nvPr userDrawn="1"/>
        </p:nvSpPr>
        <p:spPr bwMode="gray">
          <a:xfrm>
            <a:off x="-1" y="3760973"/>
            <a:ext cx="12192000" cy="359192"/>
          </a:xfrm>
          <a:custGeom>
            <a:avLst/>
            <a:gdLst>
              <a:gd name="connsiteX0" fmla="*/ 0 w 12192000"/>
              <a:gd name="connsiteY0" fmla="*/ 0 h 359192"/>
              <a:gd name="connsiteX1" fmla="*/ 12192000 w 12192000"/>
              <a:gd name="connsiteY1" fmla="*/ 0 h 359192"/>
              <a:gd name="connsiteX2" fmla="*/ 12192000 w 12192000"/>
              <a:gd name="connsiteY2" fmla="*/ 359192 h 359192"/>
              <a:gd name="connsiteX3" fmla="*/ 0 w 12192000"/>
              <a:gd name="connsiteY3" fmla="*/ 359192 h 3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192">
                <a:moveTo>
                  <a:pt x="0" y="0"/>
                </a:moveTo>
                <a:lnTo>
                  <a:pt x="12192000" y="0"/>
                </a:lnTo>
                <a:lnTo>
                  <a:pt x="12192000" y="359192"/>
                </a:lnTo>
                <a:lnTo>
                  <a:pt x="0" y="3591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b="0" i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7861A4D-26DF-4B4D-A8C0-9967DC465046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5372" y="1936035"/>
            <a:ext cx="1288470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35372" y="3278900"/>
            <a:ext cx="1288470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5372" y="4621765"/>
            <a:ext cx="1288470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445842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445842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445842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014274" y="1936398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014274" y="3279826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2014274" y="4622691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573098" y="1936035"/>
            <a:ext cx="1288470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573097" y="3278900"/>
            <a:ext cx="128846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573098" y="4621765"/>
            <a:ext cx="1288468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83568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83568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83568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8052000" y="1936398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8052000" y="3279826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8052000" y="4622691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AE9257-91B7-44F3-6DB2-816167CFF7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51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0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F1A127F-F424-45E2-A676-1A010C35CFDA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1640889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2566283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0" y="3491677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28119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28119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28119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813622" y="1641299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813622" y="2566786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1813622" y="3492321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703730" y="1640889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703730" y="2566297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703730" y="3491705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977352" y="1641299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977352" y="256682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7977352" y="349234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81DE1502-CE73-8298-D8C5-3A5D8568BC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0000" y="4417071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582811F0-06F9-4DE4-B020-1D77B9C5ED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 rot="5400000">
            <a:off x="128119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6F3CB668-33C7-3559-F11F-7DC734C286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813622" y="4417856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EC4C988-216D-D36C-800D-E7CA930BE0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703730" y="4417113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1CCAF996-A951-A0F9-3400-723716D5FE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 rot="5400000">
            <a:off x="744492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82468B80-FE69-5872-C6AE-00B8B99DE60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gray">
          <a:xfrm>
            <a:off x="7977352" y="4417868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8DB145D-15D9-9D0B-62E6-36FB7E6F55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000" y="5342520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A786165B-AF5B-B959-7697-02D4FD033B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 rot="5400000">
            <a:off x="128119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202B2D3B-328C-8B2F-4D87-4699A60953E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1813622" y="5342930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431642EA-BF56-4380-2A32-D46C38C57B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703730" y="5342520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6" name="Textplatzhalter 13">
            <a:extLst>
              <a:ext uri="{FF2B5EF4-FFF2-40B4-BE49-F238E27FC236}">
                <a16:creationId xmlns:a16="http://schemas.microsoft.com/office/drawing/2014/main" id="{136C8FD7-F04C-06A9-E468-391BF1D863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 rot="5400000">
            <a:off x="744492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C358E050-5D2E-31D5-3DE5-9BA06FF64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977352" y="534339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2B75ED14-3D32-1D11-3400-215939A2D64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20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A8A9A55-2ABC-4FFE-87E5-39C6B5EC27C8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5BCE72-B090-79EB-F54A-E0640A6EE1A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8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alte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AF7C94-4AFE-D848-3FA1-AA561A7DAE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56D663-3CE6-4D35-8414-429F5E696139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E8EB6F8-30B4-85CB-C663-CA901BCA82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08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ita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0057E71-A46D-4EB4-AA04-9E0B1DE73B56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76000" y="1343025"/>
            <a:ext cx="5916000" cy="496552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20000" tIns="360000" rIns="720000" bIns="36000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9998" y="6020548"/>
            <a:ext cx="5400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F829BCC-D2CF-50BE-913C-BDC7375BA34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98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1111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728000"/>
            <a:ext cx="11112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525400" y="6493063"/>
            <a:ext cx="176582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7E413074-A06C-48D2-82BF-B884AE79882A}" type="datetime4">
              <a:rPr lang="de-DE" smtClean="0"/>
              <a:pPr/>
              <a:t>5. Juli 2024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540000" y="6493063"/>
            <a:ext cx="756000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r>
              <a:rPr lang="de-DE" dirty="0"/>
              <a:t>Präsentationstitel | Verfasser</a:t>
            </a:r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1341456" y="6493063"/>
            <a:ext cx="310544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02CEFE82-39F2-4F47-8A0C-D5AB3496FA5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9B1628-400D-AFA9-F3A7-313D813DA80C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78F8E-ADE3-83CD-BBD4-F2AF811B81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305318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722733-4586-8907-05DD-71491D81A51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426000"/>
            <a:ext cx="11112001" cy="0"/>
          </a:xfrm>
          <a:prstGeom prst="line">
            <a:avLst/>
          </a:prstGeom>
          <a:ln w="127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91" r:id="rId2"/>
    <p:sldLayoutId id="2147483992" r:id="rId3"/>
    <p:sldLayoutId id="2147483986" r:id="rId4"/>
    <p:sldLayoutId id="2147484001" r:id="rId5"/>
    <p:sldLayoutId id="2147483974" r:id="rId6"/>
    <p:sldLayoutId id="2147483976" r:id="rId7"/>
    <p:sldLayoutId id="2147483977" r:id="rId8"/>
    <p:sldLayoutId id="2147483995" r:id="rId9"/>
    <p:sldLayoutId id="2147483978" r:id="rId10"/>
    <p:sldLayoutId id="2147483984" r:id="rId11"/>
    <p:sldLayoutId id="2147483985" r:id="rId12"/>
    <p:sldLayoutId id="2147483979" r:id="rId13"/>
    <p:sldLayoutId id="2147483997" r:id="rId14"/>
    <p:sldLayoutId id="2147483981" r:id="rId15"/>
    <p:sldLayoutId id="2147483982" r:id="rId16"/>
    <p:sldLayoutId id="2147484000" r:id="rId17"/>
    <p:sldLayoutId id="2147484002" r:id="rId18"/>
    <p:sldLayoutId id="2147483983" r:id="rId19"/>
    <p:sldLayoutId id="2147483993" r:id="rId20"/>
    <p:sldLayoutId id="2147483996" r:id="rId21"/>
    <p:sldLayoutId id="2147483987" r:id="rId22"/>
    <p:sldLayoutId id="2147483988" r:id="rId23"/>
    <p:sldLayoutId id="2147483999" r:id="rId24"/>
    <p:sldLayoutId id="2147484003" r:id="rId25"/>
    <p:sldLayoutId id="2147483990" r:id="rId26"/>
    <p:sldLayoutId id="214748399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lnSpc>
          <a:spcPct val="90000"/>
        </a:lnSpc>
        <a:spcBef>
          <a:spcPct val="0"/>
        </a:spcBef>
        <a:buNone/>
        <a:defRPr sz="2800" b="0" i="0" kern="1200" cap="none" baseline="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70027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720072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080108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440144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1800180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0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851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" userDrawn="1">
          <p15:clr>
            <a:srgbClr val="FBAE40"/>
          </p15:clr>
        </p15:guide>
        <p15:guide id="2" orient="horz" pos="3700" userDrawn="1">
          <p15:clr>
            <a:srgbClr val="FBAE40"/>
          </p15:clr>
        </p15:guide>
        <p15:guide id="3" orient="horz" pos="501" userDrawn="1">
          <p15:clr>
            <a:srgbClr val="FBAE40"/>
          </p15:clr>
        </p15:guide>
        <p15:guide id="4" pos="7342" userDrawn="1">
          <p15:clr>
            <a:srgbClr val="FBAE40"/>
          </p15:clr>
        </p15:guide>
        <p15:guide id="5" pos="339" userDrawn="1">
          <p15:clr>
            <a:srgbClr val="FBAE40"/>
          </p15:clr>
        </p15:guide>
        <p15:guide id="6" orient="horz" pos="272" userDrawn="1">
          <p15:clr>
            <a:srgbClr val="FBAE40"/>
          </p15:clr>
        </p15:guide>
        <p15:guide id="7" orient="horz" pos="4047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>
            <a:extLst>
              <a:ext uri="{FF2B5EF4-FFF2-40B4-BE49-F238E27FC236}">
                <a16:creationId xmlns:a16="http://schemas.microsoft.com/office/drawing/2014/main" id="{924DF51F-300F-66DE-1389-841E97C77E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8624"/>
          <a:stretch/>
        </p:blipFill>
        <p:spPr bwMode="gray">
          <a:xfrm>
            <a:off x="0" y="-990"/>
            <a:ext cx="12192000" cy="412016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CCB0AD-10BE-79ED-D933-A5862F55416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38407" y="4448108"/>
            <a:ext cx="11112000" cy="540000"/>
          </a:xfrm>
        </p:spPr>
        <p:txBody>
          <a:bodyPr/>
          <a:lstStyle/>
          <a:p>
            <a:pPr algn="ctr"/>
            <a:r>
              <a:rPr lang="de-DE" sz="2400" dirty="0"/>
              <a:t>Project Work </a:t>
            </a:r>
            <a:r>
              <a:rPr lang="de-DE" sz="2400" dirty="0" err="1"/>
              <a:t>programming</a:t>
            </a:r>
            <a:r>
              <a:rPr lang="de-DE" sz="2400" dirty="0"/>
              <a:t> </a:t>
            </a:r>
            <a:r>
              <a:rPr lang="de-DE" sz="2400" dirty="0" err="1"/>
              <a:t>starter</a:t>
            </a:r>
            <a:endParaRPr lang="de-DE" sz="240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3ED0E9C-FC42-2CDD-3E98-9499B78B7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42124" y="5137794"/>
            <a:ext cx="11112000" cy="360000"/>
          </a:xfrm>
        </p:spPr>
        <p:txBody>
          <a:bodyPr/>
          <a:lstStyle/>
          <a:p>
            <a:r>
              <a:rPr lang="de-DE" dirty="0"/>
              <a:t>Summer Semester 2024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35F8068-79CE-92F4-2117-548F2D9C06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0" y="3758991"/>
            <a:ext cx="12192000" cy="359192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1D1C3D-36F3-01B4-7996-BB9DA06197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42124" y="5966338"/>
            <a:ext cx="11110938" cy="216000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: </a:t>
            </a:r>
            <a:r>
              <a:rPr lang="de-DE" dirty="0" err="1"/>
              <a:t>Nitesh</a:t>
            </a:r>
            <a:r>
              <a:rPr lang="de-DE" dirty="0"/>
              <a:t> </a:t>
            </a:r>
            <a:r>
              <a:rPr lang="de-DE" dirty="0" err="1"/>
              <a:t>Morem</a:t>
            </a:r>
            <a:r>
              <a:rPr lang="de-DE" dirty="0"/>
              <a:t>, Kashif Riyaz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4E390F-D28D-C40B-581F-9260703F6B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541062" y="6274809"/>
            <a:ext cx="11110938" cy="216000"/>
          </a:xfrm>
        </p:spPr>
        <p:txBody>
          <a:bodyPr/>
          <a:lstStyle/>
          <a:p>
            <a:r>
              <a:rPr lang="de-DE" dirty="0"/>
              <a:t>Under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guidence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IN" dirty="0"/>
              <a:t>Prof. </a:t>
            </a:r>
            <a:r>
              <a:rPr lang="en-IN" dirty="0" err="1"/>
              <a:t>Dr.</a:t>
            </a:r>
            <a:r>
              <a:rPr lang="en-IN" dirty="0"/>
              <a:t>-Ing. Christian </a:t>
            </a:r>
            <a:r>
              <a:rPr lang="en-IN" dirty="0" err="1"/>
              <a:t>Bergler</a:t>
            </a:r>
            <a:r>
              <a:rPr lang="en-IN" dirty="0"/>
              <a:t>, Prof. </a:t>
            </a:r>
            <a:r>
              <a:rPr lang="en-IN" dirty="0" err="1"/>
              <a:t>Dr.</a:t>
            </a:r>
            <a:r>
              <a:rPr lang="en-IN" dirty="0"/>
              <a:t> Sandra </a:t>
            </a:r>
            <a:r>
              <a:rPr lang="en-IN" dirty="0" err="1"/>
              <a:t>Rebholz</a:t>
            </a:r>
            <a:r>
              <a:rPr lang="en-IN" dirty="0"/>
              <a:t> | OTH </a:t>
            </a:r>
            <a:r>
              <a:rPr lang="en-IN" dirty="0" err="1"/>
              <a:t>Amberg-Weiden</a:t>
            </a:r>
            <a:r>
              <a:rPr lang="en-IN" dirty="0"/>
              <a:t> 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21AE6-AA21-D25D-BBFC-CCA6A828B94A}"/>
              </a:ext>
            </a:extLst>
          </p:cNvPr>
          <p:cNvSpPr txBox="1"/>
          <p:nvPr/>
        </p:nvSpPr>
        <p:spPr bwMode="gray">
          <a:xfrm>
            <a:off x="2304661" y="4328413"/>
            <a:ext cx="6783355" cy="5002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21688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94CFA-5E05-9D0D-36E6-F4EDBE52E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3. Working on </a:t>
            </a:r>
            <a:r>
              <a:rPr lang="en-GB" dirty="0" err="1"/>
              <a:t>df_players</a:t>
            </a:r>
            <a:r>
              <a:rPr lang="en-GB" dirty="0"/>
              <a:t>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C05BD-9D54-C1CC-4C4E-7B0459391B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B7C52-4A3D-5511-87AB-A4D527D64E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7C03B-DE83-2381-B473-EC1F34912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10</a:t>
            </a:fld>
            <a:endParaRPr lang="de-DE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883C87-90B2-1142-0C76-EE7ECB029E9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8820026" y="1226250"/>
            <a:ext cx="2370565" cy="4138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DD9642-661E-FA05-C2C8-F025F7A9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9B4C013-271B-2B63-6502-4CF851B1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397B1-A70B-743C-26B6-9D2BE9D7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25" y="5364862"/>
            <a:ext cx="2370566" cy="4711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066135-6D34-B6E5-B44F-4F8CE663F012}"/>
              </a:ext>
            </a:extLst>
          </p:cNvPr>
          <p:cNvSpPr txBox="1"/>
          <p:nvPr/>
        </p:nvSpPr>
        <p:spPr bwMode="gray">
          <a:xfrm>
            <a:off x="540000" y="1406106"/>
            <a:ext cx="8164053" cy="4071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attempts:</a:t>
            </a:r>
          </a:p>
          <a:p>
            <a:pPr marL="1200150" lvl="2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backward fill for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wage_eur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steps:</a:t>
            </a:r>
          </a:p>
          <a:p>
            <a:pPr marL="1200150" lvl="2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mean values for remaining missing data.</a:t>
            </a:r>
            <a:endParaRPr lang="LID4096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CA1351-CA19-3991-28E0-838FC3E4D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0A70A-9236-1D29-4030-AF9205B3BE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4E87-1910-5EB7-08CE-766C0D7C27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7A3AE-5F43-7AAB-0038-420D92654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AD96E-FA20-9484-7A2D-2C43AEDFC0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39999" y="1425462"/>
            <a:ext cx="7997483" cy="50005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Missing Club Data: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Backward fill for various columns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Free_agents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for players without club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data with custom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used for free agents</a:t>
            </a:r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 Data used: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E291AD-F7F5-0151-8148-9DEC125EDE2F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537482" y="1189125"/>
            <a:ext cx="2527993" cy="4138612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AB16B8B-FE59-3C73-5075-8F1954B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3DA9D2-D79A-839C-9A4C-7B5DC490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482" y="5327736"/>
            <a:ext cx="2527993" cy="6928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57E301-17B9-6D4B-AD9A-76022A827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78" y="4261336"/>
            <a:ext cx="3269843" cy="16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B15EF-F95E-18B9-2E54-E09A68E02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1948A-9076-838C-4C99-1FDD52B8C6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D328A-09CB-037C-0C8B-7596CD5FBF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6C328-5B65-BE7E-A285-AE7429C8CD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12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78902-AD23-2F5C-4C4B-1509B3D3670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0000" y="1728000"/>
            <a:ext cx="7320001" cy="4140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club_joined_date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replaced with `20-01-2024`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random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nation_team_id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for missing values: 000000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30CD19-B839-071B-CA72-85F24D2179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0FC6CB-6ECC-698E-13B6-612AF94D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E17E6A2-144D-8C67-89CF-678BA19D845A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123238" y="2218372"/>
            <a:ext cx="3529012" cy="3159444"/>
          </a:xfrm>
        </p:spPr>
      </p:pic>
    </p:spTree>
    <p:extLst>
      <p:ext uri="{BB962C8B-B14F-4D97-AF65-F5344CB8AC3E}">
        <p14:creationId xmlns:p14="http://schemas.microsoft.com/office/powerpoint/2010/main" val="11755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97109E-3B0E-03E4-7587-33537446ED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A9293-E09B-8B41-3DF0-D50E0D3B19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A5362-153D-B4A7-BEF8-619417E37F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5664-766D-3978-B23D-B9C3791A2A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79B91-4EAD-9C65-5D3A-098D1BBE196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backward fill.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mean values for new players.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97C3C66-8822-0849-FEB8-24A03FD1ED3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123238" y="2451976"/>
            <a:ext cx="3529012" cy="269223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5E4A09-6CB1-EAD7-7278-71A88923AD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09E663-A072-73C1-D5F2-A130EC9F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1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8AF9A88-6727-343B-DB2A-539301B38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7E82C-6423-B980-4C2E-7313C24EAA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44FEA-E8EE-29EB-00AA-30417AD2E5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4C411-C594-1152-9B13-5F2CB54E68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AA58E5-B7CC-5929-AA60-A18D8C9E05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3ED1AD1-6D49-9E56-D9DB-4F28EF99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D7BC4-E4A0-1A87-4984-BFFD1EC4B24D}"/>
              </a:ext>
            </a:extLst>
          </p:cNvPr>
          <p:cNvSpPr txBox="1"/>
          <p:nvPr/>
        </p:nvSpPr>
        <p:spPr bwMode="gray">
          <a:xfrm>
            <a:off x="4799046" y="2971800"/>
            <a:ext cx="2869721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sz="7200" dirty="0"/>
              <a:t>Task 2</a:t>
            </a:r>
            <a:endParaRPr lang="LID4096" sz="7200" dirty="0" err="1"/>
          </a:p>
        </p:txBody>
      </p:sp>
    </p:spTree>
    <p:extLst>
      <p:ext uri="{BB962C8B-B14F-4D97-AF65-F5344CB8AC3E}">
        <p14:creationId xmlns:p14="http://schemas.microsoft.com/office/powerpoint/2010/main" val="13383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8C7DD-243B-84A9-CEFA-0A029639EB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104BE-7287-8BC9-C233-19CBC4DC3C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8A9A55-2ABC-4FFE-87E5-39C6B5EC27C8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6D50D-07FE-57C4-42A9-FAE73EB11D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9E696-7C4A-230D-1963-681C82BFC2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0E773A-BA46-BE67-6558-7A4A70A0A8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value_eur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converted into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value_mio_eur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df_players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Height_cm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was also converted  into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height_m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DCA97F-8A43-8F21-F20C-4BFCC0AAB4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EDF7A8-1A22-BAB5-28F0-0F0242CF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19C9F-00C8-D46F-D70D-8407200B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41" y="2210330"/>
            <a:ext cx="2096633" cy="964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1FD21D-4030-BBA2-F4A2-6AB76860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50" y="2207753"/>
            <a:ext cx="2622431" cy="10769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EFB4A9-64D8-ECD3-6C90-30C733CCF94A}"/>
              </a:ext>
            </a:extLst>
          </p:cNvPr>
          <p:cNvSpPr txBox="1"/>
          <p:nvPr/>
        </p:nvSpPr>
        <p:spPr bwMode="gray">
          <a:xfrm>
            <a:off x="2202611" y="3172556"/>
            <a:ext cx="1311215" cy="353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Before</a:t>
            </a:r>
            <a:endParaRPr lang="LID4096" i="1" dirty="0" err="1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C59181-832D-9169-78FB-906817307368}"/>
              </a:ext>
            </a:extLst>
          </p:cNvPr>
          <p:cNvSpPr txBox="1"/>
          <p:nvPr/>
        </p:nvSpPr>
        <p:spPr bwMode="gray">
          <a:xfrm>
            <a:off x="7171464" y="3172556"/>
            <a:ext cx="1130061" cy="353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After</a:t>
            </a:r>
            <a:endParaRPr lang="LID4096" i="1" dirty="0" err="1">
              <a:solidFill>
                <a:schemeClr val="bg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BB8BE2-B439-8D23-9746-63B2AB22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940" y="4130800"/>
            <a:ext cx="2096634" cy="1198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9F6038-1A94-B5A7-A486-9558909F4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50" y="4197535"/>
            <a:ext cx="2622431" cy="1256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686F71-EEB5-4E0F-9461-BFCC49FED7A6}"/>
              </a:ext>
            </a:extLst>
          </p:cNvPr>
          <p:cNvSpPr txBox="1"/>
          <p:nvPr/>
        </p:nvSpPr>
        <p:spPr bwMode="gray">
          <a:xfrm>
            <a:off x="2202611" y="5345111"/>
            <a:ext cx="1311215" cy="353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Before</a:t>
            </a:r>
            <a:endParaRPr lang="LID4096" i="1" dirty="0" err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AAA2D-4BB8-F487-1601-72E4638263B1}"/>
              </a:ext>
            </a:extLst>
          </p:cNvPr>
          <p:cNvSpPr txBox="1"/>
          <p:nvPr/>
        </p:nvSpPr>
        <p:spPr bwMode="gray">
          <a:xfrm>
            <a:off x="7292235" y="5354070"/>
            <a:ext cx="1130061" cy="353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After</a:t>
            </a:r>
            <a:endParaRPr lang="LID4096" i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40F95-049F-40F9-2F4F-0BA0EB0E1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AFC30-5414-FF99-6712-7E1F359AE8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1FFC1-DA33-6A47-CA03-C1CF18E8FD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8AB1-A698-5DD4-4BDF-D94B2B55E2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B3EE5-D55B-1822-A06E-9B106024066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dob column was also converted form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YYYY-MM-DD to DD-MM-YYYY.</a:t>
            </a:r>
          </a:p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DD7F28-EFFF-BF83-C718-37AE3D7B4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22D829A-1A88-01CF-3D92-E34516CA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0600E-1524-7DB5-5ECE-0A597235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15" y="2125506"/>
            <a:ext cx="2362530" cy="1333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691B5A-FD62-91BE-234C-CBABBE26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39" y="2057208"/>
            <a:ext cx="2410161" cy="1371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C7C9E-8FF1-CC78-D8F6-20DC4CC5F0F4}"/>
              </a:ext>
            </a:extLst>
          </p:cNvPr>
          <p:cNvSpPr txBox="1"/>
          <p:nvPr/>
        </p:nvSpPr>
        <p:spPr bwMode="gray">
          <a:xfrm>
            <a:off x="1792224" y="3504701"/>
            <a:ext cx="1124712" cy="298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Before</a:t>
            </a:r>
            <a:endParaRPr lang="LID4096" i="1" dirty="0" err="1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DE44-7517-F8D3-07A1-E0AD7C2FE158}"/>
              </a:ext>
            </a:extLst>
          </p:cNvPr>
          <p:cNvSpPr txBox="1"/>
          <p:nvPr/>
        </p:nvSpPr>
        <p:spPr bwMode="gray">
          <a:xfrm>
            <a:off x="6159756" y="3464018"/>
            <a:ext cx="1124712" cy="298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After</a:t>
            </a:r>
            <a:endParaRPr lang="LID4096" i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91E12E-E7C9-BE70-2FF3-B4523FB33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3F36-077B-0E3C-43BB-B5FAEA03F9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50D3-45F7-B62F-D0DF-FBFED41DC7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F221F-87B0-F560-DFEA-5078AF46E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17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A7E8E-B09E-4CF1-7878-6C5CDD450D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unique players that are involved in the game are </a:t>
            </a:r>
            <a:r>
              <a:rPr lang="en-DE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55328</a:t>
            </a:r>
            <a:r>
              <a:rPr lang="en-GB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youngest player is Alexandru Irimia with DOB of 2006-12-05.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1C8D2-5256-A55D-DF67-69E497EBC1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94401F-C7D2-C9A4-CA45-8512E966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24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BEE6FE-B4B0-01B5-27BB-AC0DF13F9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c)	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6A9A8-280B-5B6E-B7A3-8B6BE1B91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3736D-3DE3-A687-3EEA-FA0BCF650F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CBE1A-2A6D-52D3-A88D-82CA8FC6B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18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70C93-6D67-A50E-0074-5A30E8E5FE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player in height is Kiki Pickett with the height of 1.49m. 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tallest player in height is Kristof Van Hout with the height of 2.08m.</a:t>
            </a:r>
          </a:p>
          <a:p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thinnest players based on weight are Elena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Julve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Pérez, Koko Ange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N'Guessan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Claudia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Roldán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Blanco, </a:t>
            </a:r>
            <a:r>
              <a:rPr lang="ja-JP" alt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三浦 成美</a:t>
            </a:r>
            <a:r>
              <a:rPr lang="en-US" altLang="ja-JP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ja-JP" alt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许燕露 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weight of 45kg. </a:t>
            </a:r>
          </a:p>
          <a:p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thickest players based on weight are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Saheed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Adebayo Akinfenwa,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Costel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Fane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Pantilimon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Kristof Van Hout, Tim Wiese with the weight of 110kg.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89D638-0DB5-3D65-8993-18C7CB42E3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DE75546-52D4-B71F-FD96-1AF80550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22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A016A9-E0EE-A812-23BD-8C7AC174F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59082-ED04-52C0-131D-F314EBE4D2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58AD-FDC2-B27C-4794-AFCBBEBD9D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2E91D-170E-AC3B-32B8-4C985226C9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19</a:t>
            </a:fld>
            <a:endParaRPr lang="de-DE" noProof="0" dirty="0"/>
          </a:p>
        </p:txBody>
      </p:sp>
      <p:pic>
        <p:nvPicPr>
          <p:cNvPr id="10" name="Content Placeholder 9" descr="A graph with a red line&#10;&#10;Description automatically generated">
            <a:extLst>
              <a:ext uri="{FF2B5EF4-FFF2-40B4-BE49-F238E27FC236}">
                <a16:creationId xmlns:a16="http://schemas.microsoft.com/office/drawing/2014/main" id="{AB6D52F0-21BC-DBC1-5D45-D5A2009F079C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986754" y="1138405"/>
            <a:ext cx="6364796" cy="413861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ADE430-6EE6-3134-7127-3069428E15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4AE2A31-20AA-10F1-2B4D-4BB0BC44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73496-B318-F498-6CBF-80A24668BC14}"/>
              </a:ext>
            </a:extLst>
          </p:cNvPr>
          <p:cNvSpPr txBox="1"/>
          <p:nvPr/>
        </p:nvSpPr>
        <p:spPr bwMode="gray">
          <a:xfrm>
            <a:off x="777240" y="5193792"/>
            <a:ext cx="9034272" cy="6422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 As the physic increases the pace decreases.</a:t>
            </a: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6699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8B4D4-0746-CEE5-2F50-5B09014C25B8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r>
              <a:rPr lang="de-DE" noProof="0" dirty="0"/>
              <a:t>12-07-2024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AFF2F-7BF0-C42B-3AF0-0AEF6153F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sz="800" dirty="0" err="1"/>
              <a:t>Explainable</a:t>
            </a:r>
            <a:r>
              <a:rPr lang="de-DE" sz="800" dirty="0"/>
              <a:t> AI </a:t>
            </a:r>
            <a:r>
              <a:rPr lang="de-DE" sz="800" dirty="0" err="1"/>
              <a:t>using</a:t>
            </a:r>
            <a:r>
              <a:rPr lang="de-DE" sz="800" dirty="0"/>
              <a:t> </a:t>
            </a:r>
            <a:r>
              <a:rPr lang="de-DE" sz="800" dirty="0" err="1"/>
              <a:t>class</a:t>
            </a:r>
            <a:r>
              <a:rPr lang="de-DE" sz="800" dirty="0"/>
              <a:t> </a:t>
            </a:r>
            <a:r>
              <a:rPr lang="de-DE" sz="800" dirty="0" err="1"/>
              <a:t>activation</a:t>
            </a:r>
            <a:r>
              <a:rPr lang="de-DE" sz="800" dirty="0"/>
              <a:t> </a:t>
            </a:r>
            <a:r>
              <a:rPr lang="de-DE" sz="800" dirty="0" err="1"/>
              <a:t>mappings</a:t>
            </a:r>
            <a:r>
              <a:rPr lang="de-DE" sz="800" dirty="0"/>
              <a:t> in </a:t>
            </a:r>
            <a:r>
              <a:rPr lang="de-DE" sz="800" dirty="0" err="1"/>
              <a:t>Pytorch</a:t>
            </a:r>
            <a:r>
              <a:rPr lang="de-DE" sz="800" dirty="0"/>
              <a:t> </a:t>
            </a:r>
            <a:r>
              <a:rPr lang="de-DE" noProof="0" dirty="0"/>
              <a:t>| </a:t>
            </a:r>
            <a:r>
              <a:rPr lang="de-DE" dirty="0" err="1"/>
              <a:t>Nitesh</a:t>
            </a:r>
            <a:r>
              <a:rPr lang="de-DE" dirty="0"/>
              <a:t> </a:t>
            </a:r>
            <a:r>
              <a:rPr lang="de-DE" dirty="0" err="1"/>
              <a:t>Morem</a:t>
            </a:r>
            <a:r>
              <a:rPr lang="de-DE" dirty="0"/>
              <a:t>, Kashif Riyaz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A3E21-222F-9A8B-DC95-7D5395587E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E531E5-3599-7013-9782-F33CA85F1F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12DC1CE-4129-B54B-25A9-803BC75014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E4EEDCF-9322-D12A-86A0-EAFA4EC075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solidFill>
            <a:schemeClr val="bg2"/>
          </a:solidFill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2C5EF6A-2210-D268-28CC-3FD8B0D0195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solidFill>
            <a:schemeClr val="bg2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2AA32FD-DB2B-D278-6E4E-CF254ADD969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Task 1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6596E53-4986-D6D0-2592-C81C0E0A13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Task 2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C07C2D-141A-1106-404C-11F4DFA8767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35372" y="861773"/>
            <a:ext cx="11112000" cy="36000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280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999B4-AA7A-AACF-2B54-0C5FE81CA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FD4CB-AB85-10AB-0175-07340755C0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BDCA-0354-2CBE-B1B6-3DB8C5C9C2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4A332-15B3-472E-7B6D-90DF02E817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20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19BD5-F98E-5C5A-B535-4CE33DC62BF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Wage: </a:t>
            </a:r>
            <a:r>
              <a:rPr lang="en-US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Lionel Andrés Messi </a:t>
            </a:r>
            <a:r>
              <a:rPr lang="en-US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Cuccittini</a:t>
            </a:r>
            <a:r>
              <a:rPr lang="en-US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575.0 thousand euros/week.</a:t>
            </a:r>
          </a:p>
          <a:p>
            <a:r>
              <a:rPr lang="en-US" b="1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Wage in EA Sports FC 24: </a:t>
            </a:r>
            <a:r>
              <a:rPr lang="en-US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Kevin De Bruyne, 350.0 thousand euros/week.</a:t>
            </a:r>
          </a:p>
          <a:p>
            <a:endParaRPr lang="en-US" i="0" dirty="0">
              <a:solidFill>
                <a:srgbClr val="3B3B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0A161-0572-45A3-FD9E-187D3C6643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Note</a:t>
            </a:r>
            <a:endParaRPr lang="LID4096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3C401C2-CCC9-D9CE-B6D0-5166DEE1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62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9D457-17C9-5A28-8640-81566D7E0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D6968-8458-25B8-76A5-8822D0D970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06369-8932-CA34-9599-540F8981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A92E3-72FB-B5EB-0AF5-0F5D35A227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21</a:t>
            </a:fld>
            <a:endParaRPr lang="de-DE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02976-B3E8-DC3A-CD2B-31A13B7E85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A77EE71-0BBD-C1EC-9105-680A0410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4117D020-ECCE-3916-C78F-5E2D8C17F3C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 bwMode="gray">
          <a:xfrm>
            <a:off x="669745" y="1623806"/>
            <a:ext cx="8495999" cy="4095507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87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945D8C-49FB-4BAF-9248-4193F5902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3B1A0-3EB8-0B0A-2B17-FED93700CB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265A7-D522-A7A2-EEC7-09469D5131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60BE7-E60E-45E1-77C7-108E3308B9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22</a:t>
            </a:fld>
            <a:endParaRPr lang="de-DE" noProof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1D0BCE-773D-3506-7330-7C0B17F54A2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948642" y="1535530"/>
            <a:ext cx="8376513" cy="469274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46B4BB-42C3-F32C-F081-3339112E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287323-5D14-7187-CD48-E374DA99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85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5AC8F-B5DF-AE37-24FF-3D8F4D603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437C5-9AC1-EAF3-9FEA-A9D83F5077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FC36-358A-3B3C-45CC-E56968EC8E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63B57-F4DF-2727-6649-7FCE069877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23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C8AE-C7C7-0E22-5766-96D6DE530CA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Active Coach: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Mircea Lucescu 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1945-07-29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63D6A0-6E99-3818-8343-57768AD58E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F60CC2-EB22-FA30-DAEB-6CEECED3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4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6BBE70-5783-38C7-19A1-441A42D7C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C1FB-9853-F358-1EFD-C64F59B87A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7F739-4F83-D1E1-4B0C-7D72D807ED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D7B55-89C5-2AE8-2746-7F752FA6F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24</a:t>
            </a:fld>
            <a:endParaRPr lang="de-DE" noProof="0" dirty="0"/>
          </a:p>
        </p:txBody>
      </p:sp>
      <p:pic>
        <p:nvPicPr>
          <p:cNvPr id="10" name="Content Placeholder 9" descr="A graph of blue lines with black text&#10;&#10;Description automatically generated">
            <a:extLst>
              <a:ext uri="{FF2B5EF4-FFF2-40B4-BE49-F238E27FC236}">
                <a16:creationId xmlns:a16="http://schemas.microsoft.com/office/drawing/2014/main" id="{2FC07721-0B73-5956-DB55-FCDB184CEF9C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39999" y="1373639"/>
            <a:ext cx="9337245" cy="477672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C8D445-4285-30E1-3E89-5F5FEE5B83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02C30E-02A5-0373-0497-4BF31289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9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7FBE7-84B4-943E-C999-3BF27C552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541C9-0E39-B8FF-F422-8E03A29C9A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22725-1E01-BBF3-9EA3-B352A055D3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9F72B-0D2A-4C53-9C84-F084A24A7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25</a:t>
            </a:fld>
            <a:endParaRPr lang="de-DE" noProof="0" dirty="0"/>
          </a:p>
        </p:txBody>
      </p:sp>
      <p:pic>
        <p:nvPicPr>
          <p:cNvPr id="10" name="Content Placeholder 9" descr="A diagram of a scatter diagram&#10;&#10;Description automatically generated">
            <a:extLst>
              <a:ext uri="{FF2B5EF4-FFF2-40B4-BE49-F238E27FC236}">
                <a16:creationId xmlns:a16="http://schemas.microsoft.com/office/drawing/2014/main" id="{8F88E03B-38FE-1D7D-2B5B-E5CEDD00031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66535" y="1373640"/>
            <a:ext cx="9246808" cy="505236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A286B6-447F-40C6-23F1-FFB9145750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F71B346-A8B1-EF76-5561-A96838BE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9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4D8454-B34B-D859-6FFF-9FE0E7758C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AA877-9334-D7C3-79D7-AFBCA75DF8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4E265-C9C9-C018-553B-8EF8F5CA9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F3565-5723-E6C9-16E0-1974DFA453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26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80A43-95F2-1DBE-116D-FB110D6FD6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 Analysis:</a:t>
            </a:r>
          </a:p>
          <a:p>
            <a:r>
              <a:rPr lang="en-US" b="1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Female Player:</a:t>
            </a:r>
          </a:p>
          <a:p>
            <a:pPr lvl="2"/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Alexia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Putellas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Segura, average skill 84.</a:t>
            </a:r>
          </a:p>
          <a:p>
            <a:r>
              <a:rPr lang="en-US" b="1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Male Player:</a:t>
            </a:r>
          </a:p>
          <a:p>
            <a:pPr lvl="2"/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Federico Santiago Valverde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Dipetta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average skill 83.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players who have the best measured average skill across all versions are Alexia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Putellas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Segura, Lucia Roberta Tough Bronze.</a:t>
            </a:r>
          </a:p>
          <a:p>
            <a:endParaRPr lang="en-US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C6A0EE-8E42-1797-EBE3-3FB6CA67D9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0000" y="5868000"/>
            <a:ext cx="11112000" cy="473094"/>
          </a:xfrm>
        </p:spPr>
        <p:txBody>
          <a:bodyPr/>
          <a:lstStyle/>
          <a:p>
            <a:r>
              <a:rPr lang="en-US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As we all know  Cristiano Ronaldo is the best player in the world but in this case the average skills are based on defending, passing, physic, shooting, dribbling, pace.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3451B3-9811-03B6-6D18-444CE1B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8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E3D10D-0425-6BA8-9EEC-D2FDF610A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……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CA404-9E6E-45F4-76FE-0CD4AC8E5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9F0CF-925C-0327-53E9-6F3AF4C4EA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7F973-5BA2-4FC5-EAF7-6D03DA9DA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27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10630-88FB-44E3-BD20-985F3E80E2C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10 players with highest skills are: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Alexia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Putellas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Segura.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Lucia Roberta Tough Bronze.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Alexia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Putellas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Segura.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Federico Santiago Valverde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Dipetta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Leon Christoph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Goretzka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Fridolina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Rolfö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08D4CEA-DE6A-24DE-3DB6-25A9ECB361D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Carli Anne Hollins.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Carli Anne Hollins.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Carli Anne Hollins.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DE7092-0D71-C909-41B0-379459468C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^Note: some of the names are repeated means the player has different average skills in another version of the game and still makes it to top 10.</a:t>
            </a:r>
            <a:endParaRPr lang="LID4096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B6A53CA-EFD7-91D6-3FB6-6F011B11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474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0E3F8A-FFA8-9ED0-1337-C7BFFFD10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029ED-C352-457C-19B7-B07DE465C4D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56D663-3CE6-4D35-8414-429F5E696139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713AE-50DD-8322-29D1-9D89B82098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8524A-0863-973B-87F2-1373751F48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28</a:t>
            </a:fld>
            <a:endParaRPr lang="de-DE" noProof="0" dirty="0"/>
          </a:p>
        </p:txBody>
      </p:sp>
      <p:pic>
        <p:nvPicPr>
          <p:cNvPr id="15" name="Content Placeholder 14" descr="A graph of blue and black text&#10;&#10;Description automatically generated">
            <a:extLst>
              <a:ext uri="{FF2B5EF4-FFF2-40B4-BE49-F238E27FC236}">
                <a16:creationId xmlns:a16="http://schemas.microsoft.com/office/drawing/2014/main" id="{F6E76BA7-4012-0664-EFFC-E68AA5016173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0000" y="1484810"/>
            <a:ext cx="8985400" cy="5023045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B10452-B3F6-E58A-7614-4C094D31C3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Note: </a:t>
            </a:r>
            <a:r>
              <a:rPr lang="en-GB" dirty="0" err="1"/>
              <a:t>free_agents</a:t>
            </a:r>
            <a:r>
              <a:rPr lang="en-GB" dirty="0"/>
              <a:t> were set in task 1 these are those players which do not have any club.</a:t>
            </a:r>
            <a:endParaRPr lang="LID4096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241200E-996A-5A33-CBD7-AD7F7EEB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8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5173-0901-87E2-FFA3-EFCF0BAD4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k)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61C31-FF3A-BB33-83C5-F4B959D9EF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F4997-FA35-6164-38A7-48CF23E7BF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84834-AB00-2862-5170-8CE86BA73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29</a:t>
            </a:fld>
            <a:endParaRPr lang="de-DE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18BA66-6673-B45A-CB92-F6CF1D6B00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The number of teams are increased in each version of the FIFA.</a:t>
            </a:r>
            <a:endParaRPr lang="LID4096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4A174F2-8DC0-F1EC-76F9-B0361C17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22" name="Content Placeholder 21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D68EAFD3-65B0-1916-D1D0-99A8F5BD4C1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703901" y="1224788"/>
            <a:ext cx="7586084" cy="4704381"/>
          </a:xfrm>
        </p:spPr>
      </p:pic>
    </p:spTree>
    <p:extLst>
      <p:ext uri="{BB962C8B-B14F-4D97-AF65-F5344CB8AC3E}">
        <p14:creationId xmlns:p14="http://schemas.microsoft.com/office/powerpoint/2010/main" val="25522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64060C-CC07-C400-7E82-821A0DABC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a)  &amp; b)	</a:t>
            </a:r>
            <a:endParaRPr lang="LID4096" dirty="0"/>
          </a:p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00366-CA64-7460-26ED-D34684D0DA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861A4D-26DF-4B4D-A8C0-9967DC465046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18DD8-FD8F-9191-B3F6-F47F1AD5BB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872C1-6772-8618-BB29-5C1B1B58DF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</a:t>
            </a:fld>
            <a:endParaRPr lang="de-DE" noProof="0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69A1CE4-DB02-5796-6FB7-05341844085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Files read: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female_coaches.csv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male_coaches.csv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female_players.csv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male_players.csv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female_teams.csv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male_teams.csv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AC849B2-6335-2F43-11C0-6D5E45FE9FB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columns in each file: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109 columns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54 columns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 columns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2FCB80A-F227-471B-35D7-77D162D4B1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A5BC31F-A4C5-E08E-4833-D039DB52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1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CDC98-CADC-7050-DB6A-22C16C1AE6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6F11A-EDB9-C2BF-E7F9-919E706AC4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AE982-4F8D-4EEE-FD0D-31119BE676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132EA-3742-CB13-5E81-E8C998594A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30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38A06-DF0C-B1CF-D7E2-2E2ED295F0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Task Breakdown:</a:t>
            </a:r>
          </a:p>
          <a:p>
            <a:r>
              <a:rPr lang="en-US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National Teams Distribution:  </a:t>
            </a:r>
          </a:p>
          <a:p>
            <a:pPr lvl="1"/>
            <a:r>
              <a:rPr lang="en-US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Visualize national teams and associated teams per year.</a:t>
            </a:r>
          </a:p>
          <a:p>
            <a:r>
              <a:rPr lang="en-US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Coaches' Nationality Trends:</a:t>
            </a:r>
          </a:p>
          <a:p>
            <a:pPr lvl="1"/>
            <a:r>
              <a:rPr lang="en-US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visualize the nationality of coaches from different leagues.</a:t>
            </a:r>
          </a:p>
          <a:p>
            <a:r>
              <a:rPr lang="en-US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Temporal and Demographic Trends:</a:t>
            </a:r>
          </a:p>
          <a:p>
            <a:pPr lvl="1"/>
            <a:r>
              <a:rPr lang="en-US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Analyze trends in the number of coaches and teams per nation over the years.</a:t>
            </a:r>
          </a:p>
          <a:p>
            <a:endParaRPr lang="en-US" b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E16484-C11B-EA7F-CA9A-F03720F2E7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7B68CD7-A349-24A1-8306-BAD3B979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63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BED15F-AB76-B58F-D927-414727473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l) Number of teams vs nationality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1A0CA-C9ED-C64F-77CA-1F04AFBCF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4211C-EFA9-3BEC-00C8-21A96239CA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52EEC-A328-7C0C-4218-29D7CBA615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31</a:t>
            </a:fld>
            <a:endParaRPr lang="de-DE" noProof="0" dirty="0"/>
          </a:p>
        </p:txBody>
      </p:sp>
      <p:pic>
        <p:nvPicPr>
          <p:cNvPr id="10" name="Content Placeholder 9" descr="A group of blue and black graphs&#10;&#10;Description automatically generated">
            <a:extLst>
              <a:ext uri="{FF2B5EF4-FFF2-40B4-BE49-F238E27FC236}">
                <a16:creationId xmlns:a16="http://schemas.microsoft.com/office/drawing/2014/main" id="{38CBA083-230E-C27F-5E74-E9B6DA4B047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0000" y="1311215"/>
            <a:ext cx="11111999" cy="511478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AD802A-50FB-FEF0-BB79-2F19C423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652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F4F39-546F-9147-A896-BA8810E23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b) Number of coaches vs nationality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3DE61-E2D7-46A3-7251-C76EA13AE2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F5D0D-F09D-5110-DF73-A90C4E2B5F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919F-F568-B073-054C-47066C213B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32</a:t>
            </a:fld>
            <a:endParaRPr lang="de-DE" noProof="0" dirty="0"/>
          </a:p>
        </p:txBody>
      </p:sp>
      <p:pic>
        <p:nvPicPr>
          <p:cNvPr id="10" name="Content Placeholder 9" descr="A group of blue and black graphs&#10;&#10;Description automatically generated with medium confidence">
            <a:extLst>
              <a:ext uri="{FF2B5EF4-FFF2-40B4-BE49-F238E27FC236}">
                <a16:creationId xmlns:a16="http://schemas.microsoft.com/office/drawing/2014/main" id="{971E5794-2013-B4B5-6C1B-FF4EAB0C45BE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39999" y="1359694"/>
            <a:ext cx="11347201" cy="506630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2B5E8-5820-5541-DCC6-25F7CDD3E5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6B63BE-293C-283A-85D4-C4F3B64B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21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F5526-AEA6-01C2-CA29-79CA993DB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c) 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04B2B-C984-CA57-6022-FDEB03B269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13A6B-E267-59A2-2BE2-BA1670E40E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3A7E6-EB10-FCE8-C5D9-BE56DF1159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33</a:t>
            </a:fld>
            <a:endParaRPr lang="de-DE" noProof="0" dirty="0"/>
          </a:p>
        </p:txBody>
      </p:sp>
      <p:pic>
        <p:nvPicPr>
          <p:cNvPr id="10" name="Content Placeholder 9" descr="A graph of a number of teams and coaches&#10;&#10;Description automatically generated">
            <a:extLst>
              <a:ext uri="{FF2B5EF4-FFF2-40B4-BE49-F238E27FC236}">
                <a16:creationId xmlns:a16="http://schemas.microsoft.com/office/drawing/2014/main" id="{1FBBE16A-ACB8-0C7B-6232-BAA2FD60B18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0000" y="1373640"/>
            <a:ext cx="9125208" cy="446906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8CE536-5476-72C5-90CF-732AE1AF3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Note: Here we have only shown top 20 nations.</a:t>
            </a:r>
            <a:endParaRPr lang="LID4096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7681EB-FFAD-0323-06F8-FE4B267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06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9E273-CFA3-C64A-599D-30A8ED127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6E7E4-9E96-BF5C-E6D5-A7297F1E36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AD3EC-78DA-43EF-500C-99DC8AECF4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7AD27-50ED-C0C2-7FA6-1BA9386095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34</a:t>
            </a:fld>
            <a:endParaRPr lang="de-DE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4B2BE0-2006-E0F6-80A5-0903ED6738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298A31-F80E-37E3-CDB1-0480484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FEBD2C7-B2D7-7F4A-612D-8D3D2F3E7D40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245742" y="1365313"/>
            <a:ext cx="7157317" cy="4655235"/>
          </a:xfrm>
        </p:spPr>
      </p:pic>
    </p:spTree>
    <p:extLst>
      <p:ext uri="{BB962C8B-B14F-4D97-AF65-F5344CB8AC3E}">
        <p14:creationId xmlns:p14="http://schemas.microsoft.com/office/powerpoint/2010/main" val="38580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C0728B-B657-FD3E-E3EC-336CECB24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………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4D95-DBAC-6D6E-1B2A-E912B506BC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CEB0-6710-EB27-25B1-B1A8255F08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ADC3-BDDF-2413-863C-C2561006B9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35</a:t>
            </a:fld>
            <a:endParaRPr lang="de-DE" noProof="0" dirty="0"/>
          </a:p>
        </p:txBody>
      </p:sp>
      <p:pic>
        <p:nvPicPr>
          <p:cNvPr id="10" name="Content Placeholder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7790C0B-F3AF-C8FF-4DBF-F8353105F6B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311098" y="1226249"/>
            <a:ext cx="7163282" cy="460978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DD50DE-6CA1-ABE5-E20C-F7282495DC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377FD9-DAFA-4573-D84F-59042512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5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5C1202-8B4D-B6A3-80DF-9E52E09EF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4CC98-4A07-1080-F180-65CF3C504A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58A3A-B667-4D49-1BFD-86E19A140B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/>
              <a:t>Präsentationstitel | Verfasser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0B213-7AEE-E887-AF51-386BCFA89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36</a:t>
            </a:fld>
            <a:endParaRPr lang="de-DE" noProof="0" dirty="0"/>
          </a:p>
        </p:txBody>
      </p:sp>
      <p:pic>
        <p:nvPicPr>
          <p:cNvPr id="15" name="Content Placeholder 1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AC2916D7-D107-2B3E-BAC8-B7DE2D70559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39750" y="1989019"/>
            <a:ext cx="5400675" cy="3618149"/>
          </a:xfrm>
        </p:spPr>
      </p:pic>
      <p:pic>
        <p:nvPicPr>
          <p:cNvPr id="17" name="Content Placeholder 16" descr="A graph of a graph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3202CA5C-62FF-DCD4-15A2-0838F416D588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251575" y="2057400"/>
            <a:ext cx="5400675" cy="3355847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E87EB6-74E1-BCEE-0DE3-35163F0B70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Note: This trend is based on the fallowing players:</a:t>
            </a:r>
            <a:r>
              <a:rPr lang="en-IN" dirty="0"/>
              <a:t>Alexia </a:t>
            </a:r>
            <a:r>
              <a:rPr lang="en-IN" dirty="0" err="1"/>
              <a:t>Putellas</a:t>
            </a:r>
            <a:r>
              <a:rPr lang="en-IN" dirty="0"/>
              <a:t> , Erling </a:t>
            </a:r>
            <a:r>
              <a:rPr lang="en-IN" dirty="0" err="1"/>
              <a:t>Haaland</a:t>
            </a:r>
            <a:r>
              <a:rPr lang="en-IN" dirty="0"/>
              <a:t> , Kilian </a:t>
            </a:r>
            <a:r>
              <a:rPr lang="en-IN" dirty="0" err="1"/>
              <a:t>Mbappe</a:t>
            </a:r>
            <a:r>
              <a:rPr lang="en-IN" dirty="0"/>
              <a:t> , Lionel Messi , </a:t>
            </a:r>
            <a:r>
              <a:rPr lang="en-IN" dirty="0" err="1"/>
              <a:t>Christiano</a:t>
            </a:r>
            <a:r>
              <a:rPr lang="en-IN" dirty="0"/>
              <a:t> Ronaldo .</a:t>
            </a:r>
            <a:endParaRPr lang="LID4096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D26CC3-6C55-BE0B-30BA-1150AD9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29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2BB6599-A665-CEE7-9369-B4A5AE7B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Q/A</a:t>
            </a:r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96B3D4-A468-9F2E-2FFA-ABCBFF43E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47AD509-7122-04AB-FB76-A71841B35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4990D91-79C4-0A2E-AB89-1E45AFF7BF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32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5">
            <a:extLst>
              <a:ext uri="{FF2B5EF4-FFF2-40B4-BE49-F238E27FC236}">
                <a16:creationId xmlns:a16="http://schemas.microsoft.com/office/drawing/2014/main" id="{67DB10CB-1727-DCFE-C6BE-75090A5DEC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8624"/>
          <a:stretch/>
        </p:blipFill>
        <p:spPr bwMode="gray"/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37741FB-6B7D-999A-0B3F-E34C7BCD30D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Vielen Dank!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CA1C09-F32D-41E2-9F07-C1CFAEAA87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297E286-455E-2968-DE7D-A06452E09C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pPr>
              <a:lnSpc>
                <a:spcPct val="100000"/>
              </a:lnSpc>
            </a:pPr>
            <a:r>
              <a:rPr lang="de-DE" sz="1600" b="1" dirty="0"/>
              <a:t>Ostbayerische Technische Hochschule (OTH) Amberg-Weiden</a:t>
            </a:r>
            <a:br>
              <a:rPr lang="de-DE" sz="1600" dirty="0"/>
            </a:br>
            <a:r>
              <a:rPr lang="de-DE" sz="1600" dirty="0"/>
              <a:t>Kaiser-Wilhelm-Ring 23 | 92224 Amberg</a:t>
            </a:r>
          </a:p>
        </p:txBody>
      </p:sp>
    </p:spTree>
    <p:extLst>
      <p:ext uri="{BB962C8B-B14F-4D97-AF65-F5344CB8AC3E}">
        <p14:creationId xmlns:p14="http://schemas.microsoft.com/office/powerpoint/2010/main" val="4723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522DF-5FC2-CD74-2FB4-D016F44DF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c)	</a:t>
            </a:r>
            <a:endParaRPr lang="LID4096" dirty="0"/>
          </a:p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F2EE-2FE8-7E74-B883-04D3F1C3F7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56D663-3CE6-4D35-8414-429F5E696139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D7E59-5F17-ADEB-B6E9-C362594FB2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C95CA-088A-6BEC-E9C1-FE934E1929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4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E6AA9-6526-4E8B-182A-20A9DDA23C3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column added: ‘Sex`.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Players: (185056, 110)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Teams: (7178, 55)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Coaches: (1463, 9)</a:t>
            </a:r>
          </a:p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86E412-CA14-75B0-C9C8-958C6D78299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5EF4A0-38DD-89B8-6030-8879DCACC1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Note: we have used 0 to represent the female </a:t>
            </a:r>
            <a:r>
              <a:rPr lang="en-GB" dirty="0" err="1"/>
              <a:t>players,teams</a:t>
            </a:r>
            <a:r>
              <a:rPr lang="en-GB" dirty="0"/>
              <a:t> and coaches and 1 to represent male </a:t>
            </a:r>
            <a:r>
              <a:rPr lang="en-GB" dirty="0" err="1"/>
              <a:t>players,teams</a:t>
            </a:r>
            <a:r>
              <a:rPr lang="en-GB" dirty="0"/>
              <a:t> and coaches</a:t>
            </a:r>
            <a:endParaRPr lang="LID4096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FE7F0B6-964D-F743-D32F-D0A2A18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38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D2211-AEC1-C480-7817-152CB20FA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9E571-D24F-E6D7-992A-F4EA65CBF5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FDD81-ED65-5B98-20E6-BFC1CD3DBB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46EA8-EB93-AB51-2733-49AD2E826D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4041C-127E-2A02-EC59-0430224B82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39999" y="1728000"/>
            <a:ext cx="11112000" cy="4140000"/>
          </a:xfrm>
        </p:spPr>
        <p:txBody>
          <a:bodyPr/>
          <a:lstStyle/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</a:t>
            </a:r>
            <a:r>
              <a:rPr lang="en-US" b="0" i="0" dirty="0" err="1">
                <a:solidFill>
                  <a:srgbClr val="3B3B3B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df_player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0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(185056,28).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</a:t>
            </a:r>
            <a:r>
              <a:rPr lang="en-US" b="0" i="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df_team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0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(7178,19).</a:t>
            </a:r>
          </a:p>
          <a:p>
            <a:pPr algn="l"/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</a:t>
            </a:r>
            <a:r>
              <a:rPr lang="en-US" b="0" i="0" dirty="0" err="1">
                <a:solidFill>
                  <a:srgbClr val="3B3B3B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df_coach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0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(1463, 5) </a:t>
            </a:r>
            <a:r>
              <a:rPr lang="en-GB" dirty="0">
                <a:solidFill>
                  <a:srgbClr val="3B3B3B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GB" b="0" i="0" dirty="0">
              <a:solidFill>
                <a:srgbClr val="3B3B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GB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0" i="1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we have included Sex column as well in all the </a:t>
            </a:r>
            <a:r>
              <a:rPr lang="en-GB" i="1" dirty="0" err="1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b="0" i="1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ataframes</a:t>
            </a:r>
            <a:r>
              <a:rPr lang="en-GB" b="0" i="1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1" dirty="0">
              <a:solidFill>
                <a:srgbClr val="3B3B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047A9D-BA75-6BF1-3EF1-FD524E5EF3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060E98-4243-8AF9-A13E-086D0B3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92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57CDAC-207A-0AF9-C576-54618B744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EB61C-2F72-A5EE-57C4-8E1AEBAC5B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775AF-9E7A-B884-2687-2CD565DF18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CB611-5F1B-A157-427B-ECEC9E950B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6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6924B-0E9D-88E6-9F62-68F5099539B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divided this task into three subtasks.</a:t>
            </a:r>
          </a:p>
          <a:p>
            <a:pPr marL="792945" lvl="1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df_coach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2945" lvl="1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df_team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2945" lvl="1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df_players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6355D1-F29E-7A23-C182-D4222F277E9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647CF4-3F21-3A40-7CCC-464C412048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02E2C37-7ACE-08C6-C92D-1C1DE8BA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B4769D-1579-7D24-AA27-1610C804D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1. Working on </a:t>
            </a:r>
            <a:r>
              <a:rPr lang="en-GB" dirty="0" err="1"/>
              <a:t>df_coach</a:t>
            </a:r>
            <a:r>
              <a:rPr lang="en-GB" dirty="0"/>
              <a:t>.</a:t>
            </a:r>
          </a:p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EC9F4-AE65-AD28-6E01-D483DB8D15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E4E2A-9463-B024-EB8E-8D72C663DA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078DD-4D63-7ADF-B8E1-F73B16C92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7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D3984-1BE3-E53C-A730-850454ECABC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124 missing values in `dob` column.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Converted `dob` values using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Calculated mean of `dob` column.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Replaced missing values with mean.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EE64E3-0F7A-29D9-A18F-D6747C22F4F0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7967716" y="1728000"/>
            <a:ext cx="3529012" cy="191154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5391CD-4609-FCCE-A8DA-949AB0F0D1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ACA6D3-B39B-F5F8-AD7A-F6BFB08B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0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5FF01-B7E1-6BFD-167F-C0D5366BC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2. Working on </a:t>
            </a:r>
            <a:r>
              <a:rPr lang="en-GB" dirty="0" err="1"/>
              <a:t>df_team</a:t>
            </a:r>
            <a:r>
              <a:rPr lang="en-GB" dirty="0"/>
              <a:t>. 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488AE-EC9E-FEB7-16C6-93B089BF80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C578-F8B4-FC2B-E1A9-7F2830D508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2DBA-D529-2D80-FF7A-BA9DECA514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8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46CB9-7388-F658-1CF8-61A42510F0C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by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backward fill.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4E6520-363D-01DB-DB0A-E80854131EBC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100000" y="1729388"/>
            <a:ext cx="2897028" cy="4138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D58ECD-653D-BFDC-4FEC-25889E3B96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09F4D82-8079-890B-B033-C5B4BCB3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132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679A1-8F83-CEAD-413C-4A656EC5F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0AE8F-31B0-1698-C125-8529BEF3B6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5.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1E630-9DD6-8A6C-ABDB-3F99AA8BBC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2AF34-2CDA-DF7D-A28D-90576D1A9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9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F74BE-79CA-C874-5D0C-AE94E3DF8D4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some of the values were not available in previous versions of FIFA.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assigned random values to these missing values.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random values are:</a:t>
            </a:r>
          </a:p>
          <a:p>
            <a:pPr lvl="1"/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coach_id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12345678.0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home_stadium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'OTH 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Amberg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Stadium'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Captain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123456.0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penalties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654321.0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left_corner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642135.0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right_corner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531246.0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9CC90C-3A33-D956-127F-681EC3A78D39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114090" y="1728788"/>
            <a:ext cx="2822619" cy="4138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B4144-8706-2A1A-2036-E420CF48F1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4B4E500-D00C-7E08-8E24-2B600B2F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6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sz="1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 cap="rnd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lnSpc>
            <a:spcPct val="90000"/>
          </a:lnSpc>
          <a:spcAft>
            <a:spcPts val="1000"/>
          </a:spcAft>
          <a:buClr>
            <a:schemeClr val="accent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</Words>
  <Application>Microsoft Office PowerPoint</Application>
  <PresentationFormat>Widescreen</PresentationFormat>
  <Paragraphs>274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Times New Roman</vt:lpstr>
      <vt:lpstr>Arial</vt:lpstr>
      <vt:lpstr>Tahoma</vt:lpstr>
      <vt:lpstr>Wingdings</vt:lpstr>
      <vt:lpstr>OTH</vt:lpstr>
      <vt:lpstr>Project Work programming starter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Q/A</vt:lpstr>
      <vt:lpstr>Vielen Dank! </vt:lpstr>
    </vt:vector>
  </TitlesOfParts>
  <Company>Ostbayerische Technische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 Master</dc:title>
  <dc:creator>PresentationLoad</dc:creator>
  <dc:description/>
  <cp:lastModifiedBy>Kashif Riyaz Kashif Riyaz</cp:lastModifiedBy>
  <cp:revision>1847</cp:revision>
  <dcterms:created xsi:type="dcterms:W3CDTF">2015-11-26T10:37:47Z</dcterms:created>
  <dcterms:modified xsi:type="dcterms:W3CDTF">2024-07-05T06:43:34Z</dcterms:modified>
</cp:coreProperties>
</file>