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5" r:id="rId8"/>
    <p:sldId id="266" r:id="rId9"/>
    <p:sldId id="267" r:id="rId10"/>
    <p:sldId id="2146847056" r:id="rId11"/>
    <p:sldId id="2146847057" r:id="rId12"/>
    <p:sldId id="2146847059"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50" d="100"/>
          <a:sy n="50" d="100"/>
        </p:scale>
        <p:origin x="1276" y="3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47830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6374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a:t>
            </a:r>
          </a:p>
        </p:txBody>
      </p:sp>
      <p:sp>
        <p:nvSpPr>
          <p:cNvPr id="4" name="TextBox 3"/>
          <p:cNvSpPr txBox="1"/>
          <p:nvPr/>
        </p:nvSpPr>
        <p:spPr>
          <a:xfrm>
            <a:off x="3117529" y="4586365"/>
            <a:ext cx="7980183" cy="954107"/>
          </a:xfrm>
          <a:prstGeom prst="rect">
            <a:avLst/>
          </a:prstGeom>
          <a:noFill/>
        </p:spPr>
        <p:txBody>
          <a:bodyPr wrap="square" lIns="91440" tIns="45720" rIns="91440" bIns="45720" rtlCol="0" anchor="t">
            <a:spAutoFit/>
          </a:bodyPr>
          <a:lstStyle/>
          <a:p>
            <a:r>
              <a:rPr lang="en-US" sz="2800" b="1" dirty="0">
                <a:solidFill>
                  <a:schemeClr val="bg1"/>
                </a:solidFill>
                <a:latin typeface="Arial" pitchFamily="34" charset="0"/>
                <a:cs typeface="Arial" pitchFamily="34" charset="0"/>
              </a:rPr>
              <a:t>Presented By</a:t>
            </a:r>
            <a:r>
              <a:rPr lang="en-US" sz="2000" b="1" dirty="0">
                <a:solidFill>
                  <a:schemeClr val="bg1"/>
                </a:solidFill>
                <a:latin typeface="Arial" pitchFamily="34" charset="0"/>
                <a:cs typeface="Arial" pitchFamily="34" charset="0"/>
              </a:rPr>
              <a:t>:</a:t>
            </a:r>
          </a:p>
          <a:p>
            <a:r>
              <a:rPr lang="en-US" sz="2800" b="1" dirty="0">
                <a:solidFill>
                  <a:schemeClr val="bg1"/>
                </a:solidFill>
                <a:latin typeface="Arial"/>
                <a:cs typeface="Arial"/>
              </a:rPr>
              <a:t>1. Mohd Kashif ( BSc Computer Science )</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29129" y="1232452"/>
            <a:ext cx="11747797" cy="5304257"/>
          </a:xfrm>
        </p:spPr>
        <p:txBody>
          <a:bodyPr>
            <a:normAutofit fontScale="77500" lnSpcReduction="20000"/>
          </a:bodyPr>
          <a:lstStyle/>
          <a:p>
            <a:r>
              <a:rPr lang="en-US" sz="2800" dirty="0"/>
              <a:t>The </a:t>
            </a:r>
            <a:r>
              <a:rPr lang="en-US" sz="2800" b="1" dirty="0"/>
              <a:t>Machine Learning Salary Predictor Web Application</a:t>
            </a:r>
            <a:r>
              <a:rPr lang="en-US" sz="2800" dirty="0"/>
              <a:t> successfully demonstrates the practical application of machine learning techniques in solving real-world problems. By leveraging historical salary data and a Random Forest regression model, the system is capable of accurately predicting monthly salaries based on key input features such as education level, years of experience, job title, age, and gender.</a:t>
            </a:r>
          </a:p>
          <a:p>
            <a:r>
              <a:rPr lang="en-US" sz="2800" dirty="0"/>
              <a:t>The project combines the power of </a:t>
            </a:r>
            <a:r>
              <a:rPr lang="en-US" sz="2800" b="1" dirty="0"/>
              <a:t>data science</a:t>
            </a:r>
            <a:r>
              <a:rPr lang="en-US" sz="2800" dirty="0"/>
              <a:t> with </a:t>
            </a:r>
            <a:r>
              <a:rPr lang="en-US" sz="2800" b="1" dirty="0"/>
              <a:t>web development</a:t>
            </a:r>
            <a:r>
              <a:rPr lang="en-US" sz="2800" dirty="0"/>
              <a:t> to create an interactive and user-friendly interface that makes complex machine learning predictions accessible to non-technical users. The integration of </a:t>
            </a:r>
            <a:r>
              <a:rPr lang="en-US" sz="2800" b="1" dirty="0"/>
              <a:t>Flask</a:t>
            </a:r>
            <a:r>
              <a:rPr lang="en-US" sz="2800" dirty="0"/>
              <a:t> as a backend framework, along with a clean HTML/CSS frontend, enables smooth user interaction and real-time predictions.</a:t>
            </a:r>
          </a:p>
          <a:p>
            <a:r>
              <a:rPr lang="en-US" sz="2800" dirty="0"/>
              <a:t>Overall, this project not only fulfills its objective of providing salary insights to users but also deepens understanding of the complete ML workflow — from data preprocessing and model training to deployment and user interaction. It can be further enhanced with features like industry-specific salary prediction, data visualization, and a database-backed user management system.</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C02AFFC0-1B20-71E0-12DA-5BEB07B22EDE}"/>
              </a:ext>
            </a:extLst>
          </p:cNvPr>
          <p:cNvSpPr>
            <a:spLocks noGrp="1" noChangeArrowheads="1"/>
          </p:cNvSpPr>
          <p:nvPr>
            <p:ph idx="1"/>
          </p:nvPr>
        </p:nvSpPr>
        <p:spPr bwMode="auto">
          <a:xfrm>
            <a:off x="581192" y="1354530"/>
            <a:ext cx="1024777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Dataset Sources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Salary data used for training was sourced from platforms like Kaggle, Glassdoor, </a:t>
            </a:r>
            <a:r>
              <a:rPr kumimoji="0" lang="en-US" altLang="en-US" sz="2400" b="0" i="0" u="none" strike="noStrike" cap="none" normalizeH="0" baseline="0" dirty="0" err="1">
                <a:ln>
                  <a:noFill/>
                </a:ln>
                <a:solidFill>
                  <a:schemeClr val="tx1"/>
                </a:solidFill>
                <a:effectLst/>
                <a:latin typeface="Arial" panose="020B0604020202020204" pitchFamily="34" charset="0"/>
              </a:rPr>
              <a:t>Payscale</a:t>
            </a:r>
            <a:r>
              <a:rPr kumimoji="0" lang="en-US" altLang="en-US" sz="2400" b="0" i="0" u="none" strike="noStrike" cap="none" normalizeH="0" baseline="0" dirty="0">
                <a:ln>
                  <a:noFill/>
                </a:ln>
                <a:solidFill>
                  <a:schemeClr val="tx1"/>
                </a:solidFill>
                <a:effectLst/>
                <a:latin typeface="Arial" panose="020B0604020202020204" pitchFamily="34" charset="0"/>
              </a:rPr>
              <a:t>, or provided by the internship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 Libraries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Core tools included </a:t>
            </a: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for data handling, </a:t>
            </a:r>
            <a:r>
              <a:rPr kumimoji="0" lang="en-US" altLang="en-US" sz="2400" b="0" i="0" u="none" strike="noStrike" cap="none" normalizeH="0" baseline="0" dirty="0">
                <a:ln>
                  <a:noFill/>
                </a:ln>
                <a:solidFill>
                  <a:schemeClr val="tx1"/>
                </a:solidFill>
                <a:effectLst/>
                <a:latin typeface="Arial Unicode MS"/>
              </a:rPr>
              <a:t>scikit-learn</a:t>
            </a:r>
            <a:r>
              <a:rPr kumimoji="0" lang="en-US" altLang="en-US" sz="2400" b="0" i="0" u="none" strike="noStrike" cap="none" normalizeH="0" baseline="0" dirty="0">
                <a:ln>
                  <a:noFill/>
                </a:ln>
                <a:solidFill>
                  <a:schemeClr val="tx1"/>
                </a:solidFill>
                <a:effectLst/>
              </a:rPr>
              <a:t> for model training, </a:t>
            </a:r>
            <a:r>
              <a:rPr kumimoji="0" lang="en-US" altLang="en-US" sz="2400" b="0" i="0" u="none" strike="noStrike" cap="none" normalizeH="0" baseline="0" dirty="0" err="1">
                <a:ln>
                  <a:noFill/>
                </a:ln>
                <a:solidFill>
                  <a:schemeClr val="tx1"/>
                </a:solidFill>
                <a:effectLst/>
                <a:latin typeface="Arial Unicode MS"/>
              </a:rPr>
              <a:t>joblib</a:t>
            </a:r>
            <a:r>
              <a:rPr kumimoji="0" lang="en-US" altLang="en-US" sz="2400" b="0" i="0" u="none" strike="noStrike" cap="none" normalizeH="0" baseline="0" dirty="0">
                <a:ln>
                  <a:noFill/>
                </a:ln>
                <a:solidFill>
                  <a:schemeClr val="tx1"/>
                </a:solidFill>
                <a:effectLst/>
              </a:rPr>
              <a:t> for saving the model, and </a:t>
            </a:r>
            <a:r>
              <a:rPr kumimoji="0" lang="en-US" altLang="en-US" sz="2400" b="0" i="0" u="none" strike="noStrike" cap="none" normalizeH="0" baseline="0" dirty="0">
                <a:ln>
                  <a:noFill/>
                </a:ln>
                <a:solidFill>
                  <a:schemeClr val="tx1"/>
                </a:solidFill>
                <a:effectLst/>
                <a:latin typeface="Arial Unicode MS"/>
              </a:rPr>
              <a:t>Flask</a:t>
            </a:r>
            <a:r>
              <a:rPr kumimoji="0" lang="en-US" altLang="en-US" sz="2400" b="0" i="0" u="none" strike="noStrike" cap="none" normalizeH="0" baseline="0" dirty="0">
                <a:ln>
                  <a:noFill/>
                </a:ln>
                <a:solidFill>
                  <a:schemeClr val="tx1"/>
                </a:solidFill>
                <a:effectLst/>
              </a:rPr>
              <a:t> for building the web application.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Web Development Resources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HTML and CSS were supported by references from W3Schools and MDN Web Docs. Flask used the Jinja2 templating engine for dynamic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Deployment &amp; DevOps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Deployment was optionally handled via platforms like </a:t>
            </a:r>
            <a:r>
              <a:rPr kumimoji="0" lang="en-US" altLang="en-US" sz="2400" b="1" i="0" u="none" strike="noStrike" cap="none" normalizeH="0" baseline="0" dirty="0">
                <a:ln>
                  <a:noFill/>
                </a:ln>
                <a:solidFill>
                  <a:schemeClr val="tx1"/>
                </a:solidFill>
                <a:effectLst/>
                <a:latin typeface="Arial" panose="020B0604020202020204" pitchFamily="34" charset="0"/>
              </a:rPr>
              <a:t>Render</a:t>
            </a:r>
            <a:r>
              <a:rPr kumimoji="0" lang="en-US" altLang="en-US" sz="2400" b="0" i="0" u="none" strike="noStrike" cap="none" normalizeH="0" baseline="0" dirty="0">
                <a:ln>
                  <a:noFill/>
                </a:ln>
                <a:solidFill>
                  <a:schemeClr val="tx1"/>
                </a:solidFill>
                <a:effectLst/>
                <a:latin typeface="Arial" panose="020B0604020202020204" pitchFamily="34" charset="0"/>
              </a:rPr>
              <a:t> and automated using </a:t>
            </a:r>
            <a:r>
              <a:rPr kumimoji="0" lang="en-US" altLang="en-US" sz="2400" b="1" i="0" u="none" strike="noStrike" cap="none" normalizeH="0" baseline="0" dirty="0">
                <a:ln>
                  <a:noFill/>
                </a:ln>
                <a:solidFill>
                  <a:schemeClr val="tx1"/>
                </a:solidFill>
                <a:effectLst/>
                <a:latin typeface="Arial" panose="020B0604020202020204" pitchFamily="34" charset="0"/>
              </a:rPr>
              <a:t>GitHub Actions</a:t>
            </a:r>
            <a:r>
              <a:rPr kumimoji="0" lang="en-US" altLang="en-US" sz="2400" b="0" i="0" u="none" strike="noStrike" cap="none" normalizeH="0" baseline="0" dirty="0">
                <a:ln>
                  <a:noFill/>
                </a:ln>
                <a:solidFill>
                  <a:schemeClr val="tx1"/>
                </a:solidFill>
                <a:effectLst/>
                <a:latin typeface="Arial" panose="020B0604020202020204" pitchFamily="34" charset="0"/>
              </a:rPr>
              <a:t> for CI/CD.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TextBox 2">
            <a:extLst>
              <a:ext uri="{FF2B5EF4-FFF2-40B4-BE49-F238E27FC236}">
                <a16:creationId xmlns:a16="http://schemas.microsoft.com/office/drawing/2014/main" id="{19AA413E-5968-1758-79B3-64865C212AEC}"/>
              </a:ext>
            </a:extLst>
          </p:cNvPr>
          <p:cNvSpPr txBox="1"/>
          <p:nvPr/>
        </p:nvSpPr>
        <p:spPr>
          <a:xfrm>
            <a:off x="742950" y="1232452"/>
            <a:ext cx="10867858" cy="4524315"/>
          </a:xfrm>
          <a:prstGeom prst="rect">
            <a:avLst/>
          </a:prstGeom>
          <a:noFill/>
        </p:spPr>
        <p:txBody>
          <a:bodyPr wrap="square" rtlCol="0">
            <a:spAutoFit/>
          </a:bodyPr>
          <a:lstStyle/>
          <a:p>
            <a:pPr marL="342900" indent="-342900">
              <a:buFont typeface="Wingdings" panose="05000000000000000000" pitchFamily="2" charset="2"/>
              <a:buChar char="§"/>
            </a:pPr>
            <a:r>
              <a:rPr lang="en-US" sz="3200" dirty="0">
                <a:latin typeface="Arial Rounded MT Bold" panose="020F0704030504030204" pitchFamily="34" charset="0"/>
              </a:rPr>
              <a:t>IN TODAY'S JOB MARKET, JOB SEEKERS AND PROFESSIONALS OFTEN LACK RELIABLE INSIGHTS INTO EXPECTED SALARY RANGES BASED ON THEIR SKILLS, QUALIFICATIONS, AND EXPERIENCE. SALARY EXPECTATIONS VARY GREATLY ACROSS INDUSTRIES, ROLES, LOCATIONS, AND DEMOGRAPHICS, MAKING IT DIFFICULT TO SET REALISTIC SALARY GOALS OR PREPARE FOR NEGOTIATIONS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893402"/>
          </a:xfrm>
        </p:spPr>
        <p:txBody>
          <a:bodyPr>
            <a:normAutofit fontScale="77500" lnSpcReduction="20000"/>
          </a:bodyPr>
          <a:lstStyle/>
          <a:p>
            <a:pPr marL="305435" indent="-305435"/>
            <a:r>
              <a:rPr lang="en-IN" sz="2800" b="1" dirty="0">
                <a:solidFill>
                  <a:srgbClr val="0F0F0F"/>
                </a:solidFill>
              </a:rPr>
              <a:t>System requirements                                   </a:t>
            </a:r>
          </a:p>
          <a:p>
            <a:pPr marL="0" indent="0">
              <a:buNone/>
            </a:pPr>
            <a:r>
              <a:rPr lang="en-IN" sz="2800" b="1" dirty="0">
                <a:solidFill>
                  <a:srgbClr val="0F0F0F"/>
                </a:solidFill>
              </a:rPr>
              <a:t>     </a:t>
            </a:r>
            <a:r>
              <a:rPr lang="en-IN" sz="2800" dirty="0">
                <a:solidFill>
                  <a:srgbClr val="0F0F0F"/>
                </a:solidFill>
              </a:rPr>
              <a:t>Python</a:t>
            </a:r>
          </a:p>
          <a:p>
            <a:pPr marL="0" indent="0">
              <a:buNone/>
            </a:pPr>
            <a:r>
              <a:rPr lang="en-IN" sz="2800" dirty="0">
                <a:solidFill>
                  <a:srgbClr val="0F0F0F"/>
                </a:solidFill>
              </a:rPr>
              <a:t>     VS Code</a:t>
            </a:r>
          </a:p>
          <a:p>
            <a:pPr marL="0" indent="0">
              <a:buNone/>
            </a:pPr>
            <a:r>
              <a:rPr lang="en-IN" sz="2800" dirty="0">
                <a:solidFill>
                  <a:srgbClr val="0F0F0F"/>
                </a:solidFill>
              </a:rPr>
              <a:t>     </a:t>
            </a:r>
            <a:r>
              <a:rPr lang="en-IN" sz="2800" dirty="0" err="1">
                <a:solidFill>
                  <a:srgbClr val="0F0F0F"/>
                </a:solidFill>
              </a:rPr>
              <a:t>Streamlit</a:t>
            </a:r>
            <a:r>
              <a:rPr lang="en-IN" sz="2800" dirty="0">
                <a:solidFill>
                  <a:srgbClr val="0F0F0F"/>
                </a:solidFill>
              </a:rPr>
              <a:t> for Web App development</a:t>
            </a:r>
          </a:p>
          <a:p>
            <a:pPr marL="305435" indent="-305435"/>
            <a:r>
              <a:rPr lang="en-IN" sz="2800" b="1" dirty="0">
                <a:solidFill>
                  <a:srgbClr val="0F0F0F"/>
                </a:solidFill>
              </a:rPr>
              <a:t>Library required to build the model</a:t>
            </a:r>
          </a:p>
          <a:p>
            <a:pPr marL="0" indent="0">
              <a:buNone/>
            </a:pPr>
            <a:r>
              <a:rPr lang="en-IN" sz="2800" b="1" dirty="0">
                <a:solidFill>
                  <a:srgbClr val="0F0F0F"/>
                </a:solidFill>
              </a:rPr>
              <a:t>     </a:t>
            </a:r>
            <a:r>
              <a:rPr lang="en-IN" sz="2800" dirty="0">
                <a:solidFill>
                  <a:srgbClr val="0F0F0F"/>
                </a:solidFill>
              </a:rPr>
              <a:t>pandas, </a:t>
            </a:r>
            <a:r>
              <a:rPr lang="en-IN" sz="2800" dirty="0" err="1">
                <a:solidFill>
                  <a:srgbClr val="0F0F0F"/>
                </a:solidFill>
              </a:rPr>
              <a:t>numpy</a:t>
            </a:r>
            <a:r>
              <a:rPr lang="en-IN" sz="2800" dirty="0">
                <a:solidFill>
                  <a:srgbClr val="0F0F0F"/>
                </a:solidFill>
              </a:rPr>
              <a:t>, </a:t>
            </a:r>
          </a:p>
          <a:p>
            <a:pPr marL="0" indent="0">
              <a:buNone/>
            </a:pPr>
            <a:r>
              <a:rPr lang="en-IN" sz="2800" dirty="0">
                <a:solidFill>
                  <a:srgbClr val="0F0F0F"/>
                </a:solidFill>
              </a:rPr>
              <a:t>     scikit- learn</a:t>
            </a:r>
          </a:p>
          <a:p>
            <a:pPr marL="0" indent="0">
              <a:buNone/>
            </a:pPr>
            <a:r>
              <a:rPr lang="en-IN" sz="2800" dirty="0">
                <a:solidFill>
                  <a:srgbClr val="0F0F0F"/>
                </a:solidFill>
              </a:rPr>
              <a:t>     </a:t>
            </a:r>
            <a:r>
              <a:rPr lang="en-IN" sz="2800" dirty="0" err="1">
                <a:solidFill>
                  <a:srgbClr val="0F0F0F"/>
                </a:solidFill>
              </a:rPr>
              <a:t>lightgbm</a:t>
            </a:r>
            <a:endParaRPr lang="en-IN" sz="2800" dirty="0">
              <a:solidFill>
                <a:srgbClr val="0F0F0F"/>
              </a:solidFill>
            </a:endParaRPr>
          </a:p>
          <a:p>
            <a:pPr marL="0" indent="0">
              <a:buNone/>
            </a:pPr>
            <a:r>
              <a:rPr lang="en-IN" sz="2800" dirty="0">
                <a:solidFill>
                  <a:srgbClr val="0F0F0F"/>
                </a:solidFill>
              </a:rPr>
              <a:t>     matplotlib, seaborn</a:t>
            </a:r>
          </a:p>
          <a:p>
            <a:pPr marL="0" indent="0">
              <a:buNone/>
            </a:pPr>
            <a:r>
              <a:rPr lang="en-IN" sz="2800" dirty="0">
                <a:solidFill>
                  <a:srgbClr val="0F0F0F"/>
                </a:solidFill>
              </a:rPr>
              <a:t>     </a:t>
            </a:r>
            <a:r>
              <a:rPr lang="en-IN" sz="2800" dirty="0" err="1">
                <a:solidFill>
                  <a:srgbClr val="0F0F0F"/>
                </a:solidFill>
              </a:rPr>
              <a:t>streamlit</a:t>
            </a:r>
            <a:endParaRPr lang="en-IN" sz="2800" dirty="0">
              <a:solidFill>
                <a:srgbClr val="0F0F0F"/>
              </a:solidFill>
            </a:endParaRPr>
          </a:p>
          <a:p>
            <a:pPr marL="0" indent="0">
              <a:buNone/>
            </a:pPr>
            <a:r>
              <a:rPr lang="en-IN" sz="2800" dirty="0">
                <a:solidFill>
                  <a:srgbClr val="0F0F0F"/>
                </a:solidFill>
              </a:rPr>
              <a:t>     </a:t>
            </a:r>
            <a:r>
              <a:rPr lang="en-IN" sz="2800" dirty="0" err="1">
                <a:solidFill>
                  <a:srgbClr val="0F0F0F"/>
                </a:solidFill>
              </a:rPr>
              <a:t>joblib</a:t>
            </a:r>
            <a:r>
              <a:rPr lang="en-IN" sz="2800" dirty="0">
                <a:solidFill>
                  <a:srgbClr val="0F0F0F"/>
                </a:solidFill>
              </a:rPr>
              <a:t>, </a:t>
            </a:r>
            <a:r>
              <a:rPr lang="en-US" sz="2800" dirty="0"/>
              <a:t>flask</a:t>
            </a:r>
            <a:endParaRPr lang="en-IN" sz="2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8936B293-C9B2-6D79-4C8E-E5581A1AFBD8}"/>
              </a:ext>
            </a:extLst>
          </p:cNvPr>
          <p:cNvSpPr>
            <a:spLocks noGrp="1" noChangeArrowheads="1"/>
          </p:cNvSpPr>
          <p:nvPr>
            <p:ph idx="1"/>
          </p:nvPr>
        </p:nvSpPr>
        <p:spPr bwMode="auto">
          <a:xfrm>
            <a:off x="304048" y="1232452"/>
            <a:ext cx="1158390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Algorithm Used:</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A </a:t>
            </a:r>
            <a:r>
              <a:rPr kumimoji="0" lang="en-US" altLang="en-US" sz="24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2400" b="0" i="0" u="none" strike="noStrike" cap="none" normalizeH="0" baseline="0" dirty="0">
                <a:ln>
                  <a:noFill/>
                </a:ln>
                <a:solidFill>
                  <a:schemeClr val="tx1"/>
                </a:solidFill>
                <a:effectLst/>
                <a:latin typeface="Arial" panose="020B0604020202020204" pitchFamily="34" charset="0"/>
              </a:rPr>
              <a:t> was chosen for salary prediction due to its accuracy, ability to handle both categorical and numerical data, and resistance to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Input Features: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Age, Gender, Education Level, Job Title, Years of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Development Workflow:</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Data Preprocessing:</a:t>
            </a:r>
            <a:r>
              <a:rPr kumimoji="0" lang="en-US" altLang="en-US" sz="2400" b="0" i="0" u="none" strike="noStrike" cap="none" normalizeH="0" baseline="0" dirty="0">
                <a:ln>
                  <a:noFill/>
                </a:ln>
                <a:solidFill>
                  <a:schemeClr val="tx1"/>
                </a:solidFill>
                <a:effectLst/>
                <a:latin typeface="Arial" panose="020B0604020202020204" pitchFamily="34" charset="0"/>
              </a:rPr>
              <a:t> Used </a:t>
            </a:r>
            <a:r>
              <a:rPr kumimoji="0" lang="en-US" altLang="en-US" sz="2400" b="0" i="0" u="none" strike="noStrike" cap="none" normalizeH="0" baseline="0" dirty="0">
                <a:ln>
                  <a:noFill/>
                </a:ln>
                <a:solidFill>
                  <a:schemeClr val="tx1"/>
                </a:solidFill>
                <a:effectLst/>
                <a:latin typeface="Arial Unicode MS"/>
              </a:rPr>
              <a:t>pandas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scikit-learn</a:t>
            </a:r>
            <a:r>
              <a:rPr kumimoji="0" lang="en-US" altLang="en-US" sz="2400" b="0" i="0" u="none" strike="noStrike" cap="none" normalizeH="0" baseline="0" dirty="0">
                <a:ln>
                  <a:noFill/>
                </a:ln>
                <a:solidFill>
                  <a:schemeClr val="tx1"/>
                </a:solidFill>
                <a:effectLst/>
              </a:rPr>
              <a:t> for cleaning and encoding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Model Training:</a:t>
            </a:r>
            <a:r>
              <a:rPr kumimoji="0" lang="en-US" altLang="en-US" sz="2400" b="0" i="0" u="none" strike="noStrike" cap="none" normalizeH="0" baseline="0" dirty="0">
                <a:ln>
                  <a:noFill/>
                </a:ln>
                <a:solidFill>
                  <a:schemeClr val="tx1"/>
                </a:solidFill>
                <a:effectLst/>
                <a:latin typeface="Arial" panose="020B0604020202020204" pitchFamily="34" charset="0"/>
              </a:rPr>
              <a:t> Trained a Random Forest model and saved it as </a:t>
            </a:r>
            <a:r>
              <a:rPr kumimoji="0" lang="en-US" altLang="en-US" sz="2400" b="0" i="0" u="none" strike="noStrike" cap="none" normalizeH="0" baseline="0" dirty="0" err="1">
                <a:ln>
                  <a:noFill/>
                </a:ln>
                <a:solidFill>
                  <a:schemeClr val="tx1"/>
                </a:solidFill>
                <a:effectLst/>
                <a:latin typeface="Arial Unicode MS"/>
              </a:rPr>
              <a:t>model.pkl</a:t>
            </a:r>
            <a:r>
              <a:rPr kumimoji="0" lang="en-US" altLang="en-US" sz="2400" b="0" i="0" u="none" strike="noStrike" cap="none" normalizeH="0" baseline="0" dirty="0">
                <a:ln>
                  <a:noFill/>
                </a:ln>
                <a:solidFill>
                  <a:schemeClr val="tx1"/>
                </a:solidFill>
                <a:effectLst/>
              </a:rPr>
              <a:t> using </a:t>
            </a:r>
            <a:r>
              <a:rPr kumimoji="0" lang="en-US" altLang="en-US" sz="2400" b="0" i="0" u="none" strike="noStrike" cap="none" normalizeH="0" baseline="0" dirty="0" err="1">
                <a:ln>
                  <a:noFill/>
                </a:ln>
                <a:solidFill>
                  <a:schemeClr val="tx1"/>
                </a:solidFill>
                <a:effectLst/>
                <a:latin typeface="Arial Unicode MS"/>
              </a:rPr>
              <a:t>joblib</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Web App Backend:</a:t>
            </a:r>
            <a:r>
              <a:rPr kumimoji="0" lang="en-US" altLang="en-US" sz="2400" b="0" i="0" u="none" strike="noStrike" cap="none" normalizeH="0" baseline="0" dirty="0">
                <a:ln>
                  <a:noFill/>
                </a:ln>
                <a:solidFill>
                  <a:schemeClr val="tx1"/>
                </a:solidFill>
                <a:effectLst/>
                <a:latin typeface="Arial" panose="020B0604020202020204" pitchFamily="34" charset="0"/>
              </a:rPr>
              <a:t> Built using </a:t>
            </a:r>
            <a:r>
              <a:rPr kumimoji="0" lang="en-US" altLang="en-US" sz="2400" b="1" i="0" u="none" strike="noStrike" cap="none" normalizeH="0" baseline="0" dirty="0">
                <a:ln>
                  <a:noFill/>
                </a:ln>
                <a:solidFill>
                  <a:schemeClr val="tx1"/>
                </a:solidFill>
                <a:effectLst/>
                <a:latin typeface="Arial" panose="020B0604020202020204" pitchFamily="34" charset="0"/>
              </a:rPr>
              <a:t>Flask</a:t>
            </a:r>
            <a:r>
              <a:rPr kumimoji="0" lang="en-US" altLang="en-US" sz="2400" b="0" i="0" u="none" strike="noStrike" cap="none" normalizeH="0" baseline="0" dirty="0">
                <a:ln>
                  <a:noFill/>
                </a:ln>
                <a:solidFill>
                  <a:schemeClr val="tx1"/>
                </a:solidFill>
                <a:effectLst/>
                <a:latin typeface="Arial" panose="020B0604020202020204" pitchFamily="34" charset="0"/>
              </a:rPr>
              <a:t> to handle user input and serve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Frontend:</a:t>
            </a:r>
            <a:r>
              <a:rPr kumimoji="0" lang="en-US" altLang="en-US" sz="2400" b="0" i="0" u="none" strike="noStrike" cap="none" normalizeH="0" baseline="0" dirty="0">
                <a:ln>
                  <a:noFill/>
                </a:ln>
                <a:solidFill>
                  <a:schemeClr val="tx1"/>
                </a:solidFill>
                <a:effectLst/>
                <a:latin typeface="Arial" panose="020B0604020202020204" pitchFamily="34" charset="0"/>
              </a:rPr>
              <a:t> Created with HTML and CSS, with dynamic content rendered using </a:t>
            </a:r>
            <a:r>
              <a:rPr kumimoji="0" lang="en-US" altLang="en-US" sz="2400" b="1" i="0" u="none" strike="noStrike" cap="none" normalizeH="0" baseline="0" dirty="0">
                <a:ln>
                  <a:noFill/>
                </a:ln>
                <a:solidFill>
                  <a:schemeClr val="tx1"/>
                </a:solidFill>
                <a:effectLst/>
                <a:latin typeface="Arial" panose="020B0604020202020204" pitchFamily="34" charset="0"/>
              </a:rPr>
              <a:t>Jinja2</a:t>
            </a:r>
            <a:r>
              <a:rPr kumimoji="0" lang="en-US" altLang="en-US" sz="2400" b="0" i="0" u="none" strike="noStrike" cap="none" normalizeH="0" baseline="0" dirty="0">
                <a:ln>
                  <a:noFill/>
                </a:ln>
                <a:solidFill>
                  <a:schemeClr val="tx1"/>
                </a:solidFill>
                <a:effectLst/>
                <a:latin typeface="Arial" panose="020B0604020202020204" pitchFamily="34" charset="0"/>
              </a:rPr>
              <a:t> templates.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Deployment:</a:t>
            </a:r>
            <a:r>
              <a:rPr kumimoji="0" lang="en-US" altLang="en-US" sz="2400" b="0" i="0" u="none" strike="noStrike" cap="none" normalizeH="0" baseline="0" dirty="0">
                <a:ln>
                  <a:noFill/>
                </a:ln>
                <a:solidFill>
                  <a:schemeClr val="tx1"/>
                </a:solidFill>
                <a:effectLst/>
                <a:latin typeface="Arial" panose="020B0604020202020204" pitchFamily="34" charset="0"/>
              </a:rPr>
              <a:t> Optional hosting via platforms like </a:t>
            </a:r>
            <a:r>
              <a:rPr kumimoji="0" lang="en-US" altLang="en-US" sz="2400" b="1" i="0" u="none" strike="noStrike" cap="none" normalizeH="0" baseline="0" dirty="0">
                <a:ln>
                  <a:noFill/>
                </a:ln>
                <a:solidFill>
                  <a:schemeClr val="tx1"/>
                </a:solidFill>
                <a:effectLst/>
                <a:latin typeface="Arial" panose="020B0604020202020204" pitchFamily="34" charset="0"/>
              </a:rPr>
              <a:t>Render</a:t>
            </a:r>
            <a:r>
              <a:rPr kumimoji="0" lang="en-US" altLang="en-US" sz="2400" b="0" i="0" u="none" strike="noStrike" cap="none" normalizeH="0" baseline="0" dirty="0">
                <a:ln>
                  <a:noFill/>
                </a:ln>
                <a:solidFill>
                  <a:schemeClr val="tx1"/>
                </a:solidFill>
                <a:effectLst/>
                <a:latin typeface="Arial" panose="020B0604020202020204" pitchFamily="34" charset="0"/>
              </a:rPr>
              <a:t>, integrated with GitHub for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2897E9CC-8934-C659-36BC-F49695C5F02B}"/>
              </a:ext>
            </a:extLst>
          </p:cNvPr>
          <p:cNvPicPr>
            <a:picLocks noChangeAspect="1"/>
          </p:cNvPicPr>
          <p:nvPr/>
        </p:nvPicPr>
        <p:blipFill>
          <a:blip r:embed="rId2"/>
          <a:stretch>
            <a:fillRect/>
          </a:stretch>
        </p:blipFill>
        <p:spPr>
          <a:xfrm>
            <a:off x="129637" y="1549953"/>
            <a:ext cx="5810563" cy="5028648"/>
          </a:xfrm>
          <a:prstGeom prst="rect">
            <a:avLst/>
          </a:prstGeom>
        </p:spPr>
      </p:pic>
      <p:pic>
        <p:nvPicPr>
          <p:cNvPr id="10" name="Picture 9">
            <a:extLst>
              <a:ext uri="{FF2B5EF4-FFF2-40B4-BE49-F238E27FC236}">
                <a16:creationId xmlns:a16="http://schemas.microsoft.com/office/drawing/2014/main" id="{23FAE4F0-AA23-1ACD-C38D-0DE0ADFDCA93}"/>
              </a:ext>
            </a:extLst>
          </p:cNvPr>
          <p:cNvPicPr>
            <a:picLocks noChangeAspect="1"/>
          </p:cNvPicPr>
          <p:nvPr/>
        </p:nvPicPr>
        <p:blipFill>
          <a:blip r:embed="rId3"/>
          <a:srcRect r="14175"/>
          <a:stretch>
            <a:fillRect/>
          </a:stretch>
        </p:blipFill>
        <p:spPr>
          <a:xfrm>
            <a:off x="6096000" y="1549953"/>
            <a:ext cx="6013761" cy="5028648"/>
          </a:xfrm>
          <a:prstGeom prst="rect">
            <a:avLst/>
          </a:prstGeom>
        </p:spPr>
      </p:pic>
      <p:sp>
        <p:nvSpPr>
          <p:cNvPr id="13" name="TextBox 12">
            <a:extLst>
              <a:ext uri="{FF2B5EF4-FFF2-40B4-BE49-F238E27FC236}">
                <a16:creationId xmlns:a16="http://schemas.microsoft.com/office/drawing/2014/main" id="{BD908277-69F3-052E-4840-82DC44F7B3BB}"/>
              </a:ext>
            </a:extLst>
          </p:cNvPr>
          <p:cNvSpPr txBox="1"/>
          <p:nvPr/>
        </p:nvSpPr>
        <p:spPr>
          <a:xfrm>
            <a:off x="2463800" y="1098586"/>
            <a:ext cx="6096000" cy="369332"/>
          </a:xfrm>
          <a:prstGeom prst="rect">
            <a:avLst/>
          </a:prstGeom>
          <a:noFill/>
        </p:spPr>
        <p:txBody>
          <a:bodyPr wrap="square">
            <a:spAutoFit/>
          </a:bodyPr>
          <a:lstStyle/>
          <a:p>
            <a:r>
              <a:rPr lang="en-US" sz="1800" b="1" dirty="0">
                <a:solidFill>
                  <a:schemeClr val="accent1"/>
                </a:solidFill>
                <a:latin typeface="Arial"/>
                <a:ea typeface="+mj-lt"/>
                <a:cs typeface="Arial"/>
              </a:rPr>
              <a:t>Train.py</a:t>
            </a:r>
            <a:endParaRPr lang="en-US"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46D3E1-D84C-FB9E-C289-75F477EA4457}"/>
              </a:ext>
            </a:extLst>
          </p:cNvPr>
          <p:cNvPicPr>
            <a:picLocks noChangeAspect="1"/>
          </p:cNvPicPr>
          <p:nvPr/>
        </p:nvPicPr>
        <p:blipFill>
          <a:blip r:embed="rId2"/>
          <a:srcRect l="7230"/>
          <a:stretch>
            <a:fillRect/>
          </a:stretch>
        </p:blipFill>
        <p:spPr>
          <a:xfrm>
            <a:off x="6260906" y="1055019"/>
            <a:ext cx="5741174" cy="4430989"/>
          </a:xfrm>
          <a:prstGeom prst="rect">
            <a:avLst/>
          </a:prstGeom>
        </p:spPr>
      </p:pic>
      <p:pic>
        <p:nvPicPr>
          <p:cNvPr id="12" name="Picture 11">
            <a:extLst>
              <a:ext uri="{FF2B5EF4-FFF2-40B4-BE49-F238E27FC236}">
                <a16:creationId xmlns:a16="http://schemas.microsoft.com/office/drawing/2014/main" id="{81CA34AB-1976-80AE-E5BB-30BB13A4610B}"/>
              </a:ext>
            </a:extLst>
          </p:cNvPr>
          <p:cNvPicPr>
            <a:picLocks noChangeAspect="1"/>
          </p:cNvPicPr>
          <p:nvPr/>
        </p:nvPicPr>
        <p:blipFill>
          <a:blip r:embed="rId3"/>
          <a:srcRect l="4796" t="-632" r="5778"/>
          <a:stretch>
            <a:fillRect/>
          </a:stretch>
        </p:blipFill>
        <p:spPr>
          <a:xfrm>
            <a:off x="159098" y="1037039"/>
            <a:ext cx="5741174" cy="5724358"/>
          </a:xfrm>
          <a:prstGeom prst="rect">
            <a:avLst/>
          </a:prstGeom>
        </p:spPr>
      </p:pic>
      <p:sp>
        <p:nvSpPr>
          <p:cNvPr id="14" name="Content Placeholder 13">
            <a:extLst>
              <a:ext uri="{FF2B5EF4-FFF2-40B4-BE49-F238E27FC236}">
                <a16:creationId xmlns:a16="http://schemas.microsoft.com/office/drawing/2014/main" id="{6E1F3109-15AB-15CB-CFC8-315EBE9B1D37}"/>
              </a:ext>
            </a:extLst>
          </p:cNvPr>
          <p:cNvSpPr>
            <a:spLocks noGrp="1"/>
          </p:cNvSpPr>
          <p:nvPr>
            <p:ph idx="1"/>
          </p:nvPr>
        </p:nvSpPr>
        <p:spPr>
          <a:xfrm>
            <a:off x="-335158" y="-2406374"/>
            <a:ext cx="11029615" cy="1593574"/>
          </a:xfrm>
        </p:spPr>
        <p:txBody>
          <a:bodyPr/>
          <a:lstStyle/>
          <a:p>
            <a:endParaRPr lang="en-US" dirty="0"/>
          </a:p>
        </p:txBody>
      </p:sp>
      <p:sp>
        <p:nvSpPr>
          <p:cNvPr id="16" name="TextBox 15">
            <a:extLst>
              <a:ext uri="{FF2B5EF4-FFF2-40B4-BE49-F238E27FC236}">
                <a16:creationId xmlns:a16="http://schemas.microsoft.com/office/drawing/2014/main" id="{A7F2997E-CA15-4243-9CC8-9B20DDEF1918}"/>
              </a:ext>
            </a:extLst>
          </p:cNvPr>
          <p:cNvSpPr txBox="1"/>
          <p:nvPr/>
        </p:nvSpPr>
        <p:spPr>
          <a:xfrm>
            <a:off x="816795" y="549936"/>
            <a:ext cx="6277510" cy="369332"/>
          </a:xfrm>
          <a:prstGeom prst="rect">
            <a:avLst/>
          </a:prstGeom>
          <a:noFill/>
        </p:spPr>
        <p:txBody>
          <a:bodyPr wrap="square">
            <a:spAutoFit/>
          </a:bodyPr>
          <a:lstStyle/>
          <a:p>
            <a:r>
              <a:rPr lang="en-US" b="1" dirty="0">
                <a:solidFill>
                  <a:schemeClr val="accent1"/>
                </a:solidFill>
                <a:latin typeface="Arial"/>
                <a:ea typeface="+mj-lt"/>
                <a:cs typeface="Arial"/>
              </a:rPr>
              <a:t>app</a:t>
            </a:r>
            <a:r>
              <a:rPr lang="en-US" sz="1800" b="1" dirty="0">
                <a:solidFill>
                  <a:schemeClr val="accent1"/>
                </a:solidFill>
                <a:latin typeface="Arial"/>
                <a:ea typeface="+mj-lt"/>
                <a:cs typeface="Arial"/>
              </a:rPr>
              <a:t>.py</a:t>
            </a:r>
            <a:endParaRPr lang="en-US" dirty="0"/>
          </a:p>
        </p:txBody>
      </p:sp>
    </p:spTree>
    <p:extLst>
      <p:ext uri="{BB962C8B-B14F-4D97-AF65-F5344CB8AC3E}">
        <p14:creationId xmlns:p14="http://schemas.microsoft.com/office/powerpoint/2010/main" val="97405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32A3-1288-69C1-2A34-D73CD32307B8}"/>
              </a:ext>
            </a:extLst>
          </p:cNvPr>
          <p:cNvSpPr>
            <a:spLocks noGrp="1"/>
          </p:cNvSpPr>
          <p:nvPr>
            <p:ph type="title"/>
          </p:nvPr>
        </p:nvSpPr>
        <p:spPr/>
        <p:txBody>
          <a:bodyPr>
            <a:noAutofit/>
          </a:bodyPr>
          <a:lstStyle/>
          <a:p>
            <a:r>
              <a:rPr lang="en-US" sz="4000" b="1" dirty="0">
                <a:solidFill>
                  <a:schemeClr val="accent2"/>
                </a:solidFill>
                <a:latin typeface="Arial" panose="020B0604020202020204" pitchFamily="34" charset="0"/>
                <a:cs typeface="Arial" panose="020B0604020202020204" pitchFamily="34" charset="0"/>
              </a:rPr>
              <a:t>RESULT</a:t>
            </a:r>
          </a:p>
        </p:txBody>
      </p:sp>
      <p:pic>
        <p:nvPicPr>
          <p:cNvPr id="4" name="Picture 3">
            <a:extLst>
              <a:ext uri="{FF2B5EF4-FFF2-40B4-BE49-F238E27FC236}">
                <a16:creationId xmlns:a16="http://schemas.microsoft.com/office/drawing/2014/main" id="{978C796B-8DB4-F968-614D-403390C6C767}"/>
              </a:ext>
            </a:extLst>
          </p:cNvPr>
          <p:cNvPicPr>
            <a:picLocks noChangeAspect="1"/>
          </p:cNvPicPr>
          <p:nvPr/>
        </p:nvPicPr>
        <p:blipFill>
          <a:blip r:embed="rId2"/>
          <a:srcRect r="9428"/>
          <a:stretch>
            <a:fillRect/>
          </a:stretch>
        </p:blipFill>
        <p:spPr>
          <a:xfrm>
            <a:off x="30822" y="1814118"/>
            <a:ext cx="6517520" cy="3638072"/>
          </a:xfrm>
          <a:prstGeom prst="rect">
            <a:avLst/>
          </a:prstGeom>
        </p:spPr>
      </p:pic>
      <p:pic>
        <p:nvPicPr>
          <p:cNvPr id="10" name="Content Placeholder 9">
            <a:extLst>
              <a:ext uri="{FF2B5EF4-FFF2-40B4-BE49-F238E27FC236}">
                <a16:creationId xmlns:a16="http://schemas.microsoft.com/office/drawing/2014/main" id="{DCD93972-BD37-5371-F090-E306EB157AE7}"/>
              </a:ext>
            </a:extLst>
          </p:cNvPr>
          <p:cNvPicPr>
            <a:picLocks noGrp="1" noChangeAspect="1"/>
          </p:cNvPicPr>
          <p:nvPr>
            <p:ph idx="1"/>
          </p:nvPr>
        </p:nvPicPr>
        <p:blipFill>
          <a:blip r:embed="rId3"/>
          <a:stretch>
            <a:fillRect/>
          </a:stretch>
        </p:blipFill>
        <p:spPr>
          <a:xfrm>
            <a:off x="6657106" y="1150260"/>
            <a:ext cx="5486490" cy="5199170"/>
          </a:xfrm>
        </p:spPr>
      </p:pic>
      <p:sp>
        <p:nvSpPr>
          <p:cNvPr id="14" name="TextBox 13">
            <a:extLst>
              <a:ext uri="{FF2B5EF4-FFF2-40B4-BE49-F238E27FC236}">
                <a16:creationId xmlns:a16="http://schemas.microsoft.com/office/drawing/2014/main" id="{8B56C751-2DF3-B06E-1EC1-CDAB2411BC5A}"/>
              </a:ext>
            </a:extLst>
          </p:cNvPr>
          <p:cNvSpPr txBox="1"/>
          <p:nvPr/>
        </p:nvSpPr>
        <p:spPr>
          <a:xfrm>
            <a:off x="644689" y="1338619"/>
            <a:ext cx="6097712" cy="369332"/>
          </a:xfrm>
          <a:prstGeom prst="rect">
            <a:avLst/>
          </a:prstGeom>
          <a:noFill/>
        </p:spPr>
        <p:txBody>
          <a:bodyPr wrap="square">
            <a:spAutoFit/>
          </a:bodyPr>
          <a:lstStyle/>
          <a:p>
            <a:r>
              <a:rPr lang="en-US" sz="1800" b="1" dirty="0">
                <a:solidFill>
                  <a:schemeClr val="accent2"/>
                </a:solidFill>
                <a:latin typeface="Arial" panose="020B0604020202020204" pitchFamily="34" charset="0"/>
                <a:cs typeface="Arial" panose="020B0604020202020204" pitchFamily="34" charset="0"/>
              </a:rPr>
              <a:t>Demo</a:t>
            </a:r>
            <a:endParaRPr lang="en-US" dirty="0"/>
          </a:p>
        </p:txBody>
      </p:sp>
      <p:sp>
        <p:nvSpPr>
          <p:cNvPr id="16" name="TextBox 15">
            <a:extLst>
              <a:ext uri="{FF2B5EF4-FFF2-40B4-BE49-F238E27FC236}">
                <a16:creationId xmlns:a16="http://schemas.microsoft.com/office/drawing/2014/main" id="{5F5F7957-0381-080E-6DC4-9C05D9E9D3B0}"/>
              </a:ext>
            </a:extLst>
          </p:cNvPr>
          <p:cNvSpPr txBox="1"/>
          <p:nvPr/>
        </p:nvSpPr>
        <p:spPr>
          <a:xfrm>
            <a:off x="6973584" y="797579"/>
            <a:ext cx="6097712" cy="369332"/>
          </a:xfrm>
          <a:prstGeom prst="rect">
            <a:avLst/>
          </a:prstGeom>
          <a:noFill/>
        </p:spPr>
        <p:txBody>
          <a:bodyPr wrap="square">
            <a:spAutoFit/>
          </a:bodyPr>
          <a:lstStyle/>
          <a:p>
            <a:r>
              <a:rPr lang="en-US" sz="1800" b="1" dirty="0">
                <a:solidFill>
                  <a:schemeClr val="accent2"/>
                </a:solidFill>
                <a:latin typeface="Arial" panose="020B0604020202020204" pitchFamily="34" charset="0"/>
                <a:cs typeface="Arial" panose="020B0604020202020204" pitchFamily="34" charset="0"/>
              </a:rPr>
              <a:t>Web View</a:t>
            </a:r>
            <a:endParaRPr lang="en-US" dirty="0"/>
          </a:p>
        </p:txBody>
      </p:sp>
    </p:spTree>
    <p:extLst>
      <p:ext uri="{BB962C8B-B14F-4D97-AF65-F5344CB8AC3E}">
        <p14:creationId xmlns:p14="http://schemas.microsoft.com/office/powerpoint/2010/main" val="419373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EF26-87CF-24E7-FA03-7B779FE83965}"/>
              </a:ext>
            </a:extLst>
          </p:cNvPr>
          <p:cNvSpPr>
            <a:spLocks noGrp="1"/>
          </p:cNvSpPr>
          <p:nvPr>
            <p:ph type="title"/>
          </p:nvPr>
        </p:nvSpPr>
        <p:spPr/>
        <p:txBody>
          <a:bodyPr>
            <a:noAutofit/>
          </a:bodyPr>
          <a:lstStyle/>
          <a:p>
            <a:r>
              <a:rPr lang="en-US" sz="4000" dirty="0">
                <a:solidFill>
                  <a:schemeClr val="accent2"/>
                </a:solidFill>
                <a:latin typeface="Arial" panose="020B0604020202020204" pitchFamily="34" charset="0"/>
                <a:cs typeface="Arial" panose="020B0604020202020204" pitchFamily="34" charset="0"/>
              </a:rPr>
              <a:t>RESULT</a:t>
            </a:r>
          </a:p>
        </p:txBody>
      </p:sp>
      <p:sp>
        <p:nvSpPr>
          <p:cNvPr id="3" name="Content Placeholder 2">
            <a:extLst>
              <a:ext uri="{FF2B5EF4-FFF2-40B4-BE49-F238E27FC236}">
                <a16:creationId xmlns:a16="http://schemas.microsoft.com/office/drawing/2014/main" id="{9ECC735A-99C6-01B3-9D52-366D60D54E1A}"/>
              </a:ext>
            </a:extLst>
          </p:cNvPr>
          <p:cNvSpPr>
            <a:spLocks noGrp="1"/>
          </p:cNvSpPr>
          <p:nvPr>
            <p:ph idx="1"/>
          </p:nvPr>
        </p:nvSpPr>
        <p:spPr/>
        <p:txBody>
          <a:bodyPr>
            <a:normAutofit/>
          </a:bodyPr>
          <a:lstStyle/>
          <a:p>
            <a:r>
              <a:rPr lang="en-US" sz="3000" dirty="0"/>
              <a:t>Git hub link:  </a:t>
            </a:r>
            <a:r>
              <a:rPr lang="en-US" sz="3000" dirty="0">
                <a:solidFill>
                  <a:schemeClr val="accent1">
                    <a:lumMod val="75000"/>
                  </a:schemeClr>
                </a:solidFill>
              </a:rPr>
              <a:t>https://github.com/kashif7230/salary-prediction</a:t>
            </a:r>
          </a:p>
        </p:txBody>
      </p:sp>
    </p:spTree>
    <p:extLst>
      <p:ext uri="{BB962C8B-B14F-4D97-AF65-F5344CB8AC3E}">
        <p14:creationId xmlns:p14="http://schemas.microsoft.com/office/powerpoint/2010/main" val="28954127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581</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Arial Unicode MS</vt:lpstr>
      <vt:lpstr>Calibri</vt:lpstr>
      <vt:lpstr>Calibri Light</vt:lpstr>
      <vt:lpstr>Franklin Gothic Book</vt:lpstr>
      <vt:lpstr>Franklin Gothic Demi</vt:lpstr>
      <vt:lpstr>Wingdings</vt:lpstr>
      <vt:lpstr>Wingdings 2</vt:lpstr>
      <vt:lpstr>DividendVTI</vt:lpstr>
      <vt:lpstr>Employee salary prediction using machine learning</vt:lpstr>
      <vt:lpstr>OUTLINE</vt:lpstr>
      <vt:lpstr>Problem Statement</vt:lpstr>
      <vt:lpstr>System  Approach</vt:lpstr>
      <vt:lpstr>Algorithm &amp; Deployment</vt:lpstr>
      <vt:lpstr>Result</vt:lpstr>
      <vt:lpstr>PowerPoint Presentation</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Mohd Kashif</cp:lastModifiedBy>
  <cp:revision>40</cp:revision>
  <dcterms:created xsi:type="dcterms:W3CDTF">2021-05-26T16:50:10Z</dcterms:created>
  <dcterms:modified xsi:type="dcterms:W3CDTF">2025-07-19T19:33:54Z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