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21"/>
  </p:notesMasterIdLst>
  <p:sldIdLst>
    <p:sldId id="256" r:id="rId2"/>
    <p:sldId id="275" r:id="rId3"/>
    <p:sldId id="257" r:id="rId4"/>
    <p:sldId id="259" r:id="rId5"/>
    <p:sldId id="260" r:id="rId6"/>
    <p:sldId id="271" r:id="rId7"/>
    <p:sldId id="272" r:id="rId8"/>
    <p:sldId id="273" r:id="rId9"/>
    <p:sldId id="261" r:id="rId10"/>
    <p:sldId id="262" r:id="rId11"/>
    <p:sldId id="274" r:id="rId12"/>
    <p:sldId id="276" r:id="rId13"/>
    <p:sldId id="264" r:id="rId14"/>
    <p:sldId id="265" r:id="rId15"/>
    <p:sldId id="266" r:id="rId16"/>
    <p:sldId id="267" r:id="rId17"/>
    <p:sldId id="268" r:id="rId18"/>
    <p:sldId id="27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6633"/>
    <a:srgbClr val="FCB7B2"/>
    <a:srgbClr val="B5C20E"/>
    <a:srgbClr val="EA4C54"/>
    <a:srgbClr val="E01A23"/>
    <a:srgbClr val="FF0000"/>
    <a:srgbClr val="F28E93"/>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0" d="100"/>
          <a:sy n="80" d="100"/>
        </p:scale>
        <p:origin x="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87BBE7-B03E-4F8D-A3F2-98CC5E54B21D}" type="datetimeFigureOut">
              <a:rPr lang="en-US" smtClean="0"/>
              <a:t>4/7/2025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5DBA2-4435-4C45-9A35-A5920B79D8B2}" type="slidenum">
              <a:rPr lang="en-US" smtClean="0"/>
              <a:t>‹#›</a:t>
            </a:fld>
            <a:endParaRPr lang="en-US"/>
          </a:p>
        </p:txBody>
      </p:sp>
    </p:spTree>
    <p:extLst>
      <p:ext uri="{BB962C8B-B14F-4D97-AF65-F5344CB8AC3E}">
        <p14:creationId xmlns:p14="http://schemas.microsoft.com/office/powerpoint/2010/main" val="2526496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9F53FE-012B-4544-BE6B-1017A68570CE}" type="datetime1">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F01104-E613-47DB-A4B5-38FC14575E36}" type="slidenum">
              <a:rPr lang="en-US" smtClean="0"/>
              <a:t>‹#›</a:t>
            </a:fld>
            <a:endParaRPr lang="en-US" dirty="0"/>
          </a:p>
        </p:txBody>
      </p:sp>
    </p:spTree>
    <p:extLst>
      <p:ext uri="{BB962C8B-B14F-4D97-AF65-F5344CB8AC3E}">
        <p14:creationId xmlns:p14="http://schemas.microsoft.com/office/powerpoint/2010/main" val="249074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D24817-8DEB-4989-AADE-141395B8705D}" type="datetime1">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F01104-E613-47DB-A4B5-38FC14575E36}" type="slidenum">
              <a:rPr lang="en-US" smtClean="0"/>
              <a:t>‹#›</a:t>
            </a:fld>
            <a:endParaRPr lang="en-US" dirty="0"/>
          </a:p>
        </p:txBody>
      </p:sp>
    </p:spTree>
    <p:extLst>
      <p:ext uri="{BB962C8B-B14F-4D97-AF65-F5344CB8AC3E}">
        <p14:creationId xmlns:p14="http://schemas.microsoft.com/office/powerpoint/2010/main" val="409124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C92133-C4A9-4567-BB2D-9236F7B75397}" type="datetime1">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F01104-E613-47DB-A4B5-38FC14575E36}" type="slidenum">
              <a:rPr lang="en-US" smtClean="0"/>
              <a:t>‹#›</a:t>
            </a:fld>
            <a:endParaRPr lang="en-US" dirty="0"/>
          </a:p>
        </p:txBody>
      </p:sp>
    </p:spTree>
    <p:extLst>
      <p:ext uri="{BB962C8B-B14F-4D97-AF65-F5344CB8AC3E}">
        <p14:creationId xmlns:p14="http://schemas.microsoft.com/office/powerpoint/2010/main" val="401853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BECA8-A713-4BBE-988D-12B4DB81A155}" type="datetime1">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F01104-E613-47DB-A4B5-38FC14575E36}" type="slidenum">
              <a:rPr lang="en-US" smtClean="0"/>
              <a:t>‹#›</a:t>
            </a:fld>
            <a:endParaRPr lang="en-US" dirty="0"/>
          </a:p>
        </p:txBody>
      </p:sp>
    </p:spTree>
    <p:extLst>
      <p:ext uri="{BB962C8B-B14F-4D97-AF65-F5344CB8AC3E}">
        <p14:creationId xmlns:p14="http://schemas.microsoft.com/office/powerpoint/2010/main" val="546356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2C6628-FA4E-437F-B529-EAC5B9B6FD19}" type="datetime1">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F01104-E613-47DB-A4B5-38FC14575E36}" type="slidenum">
              <a:rPr lang="en-US" smtClean="0"/>
              <a:t>‹#›</a:t>
            </a:fld>
            <a:endParaRPr lang="en-US" dirty="0"/>
          </a:p>
        </p:txBody>
      </p:sp>
    </p:spTree>
    <p:extLst>
      <p:ext uri="{BB962C8B-B14F-4D97-AF65-F5344CB8AC3E}">
        <p14:creationId xmlns:p14="http://schemas.microsoft.com/office/powerpoint/2010/main" val="1560889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4D8DB6-CB5C-4980-8FDD-18F57D256F1A}" type="datetime1">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F01104-E613-47DB-A4B5-38FC14575E36}" type="slidenum">
              <a:rPr lang="en-US" smtClean="0"/>
              <a:t>‹#›</a:t>
            </a:fld>
            <a:endParaRPr lang="en-US" dirty="0"/>
          </a:p>
        </p:txBody>
      </p:sp>
    </p:spTree>
    <p:extLst>
      <p:ext uri="{BB962C8B-B14F-4D97-AF65-F5344CB8AC3E}">
        <p14:creationId xmlns:p14="http://schemas.microsoft.com/office/powerpoint/2010/main" val="114980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4F0D64-D1D4-4965-B267-B04D0EBF3464}" type="datetime1">
              <a:rPr lang="en-US" smtClean="0"/>
              <a:t>4/7/2025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5F01104-E613-47DB-A4B5-38FC14575E36}" type="slidenum">
              <a:rPr lang="en-US" smtClean="0"/>
              <a:t>‹#›</a:t>
            </a:fld>
            <a:endParaRPr lang="en-US" dirty="0"/>
          </a:p>
        </p:txBody>
      </p:sp>
    </p:spTree>
    <p:extLst>
      <p:ext uri="{BB962C8B-B14F-4D97-AF65-F5344CB8AC3E}">
        <p14:creationId xmlns:p14="http://schemas.microsoft.com/office/powerpoint/2010/main" val="125741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F7B2DE-52BE-4060-93AC-2A93567E476B}" type="datetime1">
              <a:rPr lang="en-US" smtClean="0"/>
              <a:t>4/7/2025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5F01104-E613-47DB-A4B5-38FC14575E36}" type="slidenum">
              <a:rPr lang="en-US" smtClean="0"/>
              <a:t>‹#›</a:t>
            </a:fld>
            <a:endParaRPr lang="en-US" dirty="0"/>
          </a:p>
        </p:txBody>
      </p:sp>
    </p:spTree>
    <p:extLst>
      <p:ext uri="{BB962C8B-B14F-4D97-AF65-F5344CB8AC3E}">
        <p14:creationId xmlns:p14="http://schemas.microsoft.com/office/powerpoint/2010/main" val="158662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8EBE0-58F9-4BB8-AC4C-CDB33BB59640}" type="datetime1">
              <a:rPr lang="en-US" smtClean="0"/>
              <a:t>4/7/2025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5F01104-E613-47DB-A4B5-38FC14575E36}" type="slidenum">
              <a:rPr lang="en-US" smtClean="0"/>
              <a:t>‹#›</a:t>
            </a:fld>
            <a:endParaRPr lang="en-US" dirty="0"/>
          </a:p>
        </p:txBody>
      </p:sp>
    </p:spTree>
    <p:extLst>
      <p:ext uri="{BB962C8B-B14F-4D97-AF65-F5344CB8AC3E}">
        <p14:creationId xmlns:p14="http://schemas.microsoft.com/office/powerpoint/2010/main" val="13299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C4DF2445-C3BA-4EAE-92C0-7FAC48B755EF}" type="datetime1">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F01104-E613-47DB-A4B5-38FC14575E36}" type="slidenum">
              <a:rPr lang="en-US" smtClean="0"/>
              <a:t>‹#›</a:t>
            </a:fld>
            <a:endParaRPr lang="en-US" dirty="0"/>
          </a:p>
        </p:txBody>
      </p:sp>
    </p:spTree>
    <p:extLst>
      <p:ext uri="{BB962C8B-B14F-4D97-AF65-F5344CB8AC3E}">
        <p14:creationId xmlns:p14="http://schemas.microsoft.com/office/powerpoint/2010/main" val="252029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r>
              <a:rPr lang="en-US"/>
              <a:t>Click icon to add picture</a:t>
            </a:r>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BA908956-60CF-4E99-86A8-E3D6384B4B79}" type="datetime1">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F01104-E613-47DB-A4B5-38FC14575E36}" type="slidenum">
              <a:rPr lang="en-US" smtClean="0"/>
              <a:t>‹#›</a:t>
            </a:fld>
            <a:endParaRPr lang="en-US" dirty="0"/>
          </a:p>
        </p:txBody>
      </p:sp>
    </p:spTree>
    <p:extLst>
      <p:ext uri="{BB962C8B-B14F-4D97-AF65-F5344CB8AC3E}">
        <p14:creationId xmlns:p14="http://schemas.microsoft.com/office/powerpoint/2010/main" val="365856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A9270C19-86D2-44C6-B65A-A38E64395F4E}" type="datetime1">
              <a:rPr lang="en-US" smtClean="0"/>
              <a:t>4/7/2025</a:t>
            </a:fld>
            <a:endParaRPr lang="en-US" dirty="0"/>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E5F01104-E613-47DB-A4B5-38FC14575E36}" type="slidenum">
              <a:rPr lang="en-US" smtClean="0"/>
              <a:t>‹#›</a:t>
            </a:fld>
            <a:endParaRPr lang="en-US" dirty="0"/>
          </a:p>
        </p:txBody>
      </p:sp>
    </p:spTree>
    <p:extLst>
      <p:ext uri="{BB962C8B-B14F-4D97-AF65-F5344CB8AC3E}">
        <p14:creationId xmlns:p14="http://schemas.microsoft.com/office/powerpoint/2010/main" val="206412159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hdr="0" ftr="0" dt="0"/>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pic>
        <p:nvPicPr>
          <p:cNvPr id="4" name="Picture 3" descr="A logo of a military officer&#10;&#10;AI-generated content may be incorrect.">
            <a:extLst>
              <a:ext uri="{FF2B5EF4-FFF2-40B4-BE49-F238E27FC236}">
                <a16:creationId xmlns:a16="http://schemas.microsoft.com/office/drawing/2014/main" id="{4BDF7A5B-A904-FA42-43FF-AB42DF827898}"/>
              </a:ext>
            </a:extLst>
          </p:cNvPr>
          <p:cNvPicPr>
            <a:picLocks noChangeAspect="1"/>
          </p:cNvPicPr>
          <p:nvPr/>
        </p:nvPicPr>
        <p:blipFill>
          <a:blip r:embed="rId2"/>
          <a:stretch>
            <a:fillRect/>
          </a:stretch>
        </p:blipFill>
        <p:spPr>
          <a:xfrm>
            <a:off x="-61770" y="22859"/>
            <a:ext cx="1421939" cy="1421939"/>
          </a:xfrm>
          <a:prstGeom prst="rect">
            <a:avLst/>
          </a:prstGeom>
        </p:spPr>
      </p:pic>
      <p:pic>
        <p:nvPicPr>
          <p:cNvPr id="5" name="Picture 4">
            <a:extLst>
              <a:ext uri="{FF2B5EF4-FFF2-40B4-BE49-F238E27FC236}">
                <a16:creationId xmlns:a16="http://schemas.microsoft.com/office/drawing/2014/main" id="{EC1427AD-9598-5FBE-59DC-42352C1FC6E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91964" y="103188"/>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Rectangle 5">
            <a:extLst>
              <a:ext uri="{FF2B5EF4-FFF2-40B4-BE49-F238E27FC236}">
                <a16:creationId xmlns:a16="http://schemas.microsoft.com/office/drawing/2014/main" id="{1DC3623C-F8DA-DA8D-3791-3D8B0A0F92A7}"/>
              </a:ext>
            </a:extLst>
          </p:cNvPr>
          <p:cNvSpPr/>
          <p:nvPr/>
        </p:nvSpPr>
        <p:spPr>
          <a:xfrm>
            <a:off x="0" y="0"/>
            <a:ext cx="45719" cy="6858000"/>
          </a:xfrm>
          <a:prstGeom prst="rect">
            <a:avLst/>
          </a:prstGeom>
          <a:solidFill>
            <a:schemeClr val="tx2">
              <a:lumMod val="90000"/>
              <a:lumOff val="1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1C1B562-C971-8975-C7EA-FFC031CD876D}"/>
              </a:ext>
            </a:extLst>
          </p:cNvPr>
          <p:cNvSpPr/>
          <p:nvPr/>
        </p:nvSpPr>
        <p:spPr>
          <a:xfrm>
            <a:off x="12146281" y="0"/>
            <a:ext cx="45719" cy="6858000"/>
          </a:xfrm>
          <a:prstGeom prst="rect">
            <a:avLst/>
          </a:prstGeom>
          <a:solidFill>
            <a:schemeClr val="tx2">
              <a:lumMod val="90000"/>
              <a:lumOff val="1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5FDADF8-4D50-8A33-A37D-CCFC064F40E9}"/>
              </a:ext>
            </a:extLst>
          </p:cNvPr>
          <p:cNvSpPr/>
          <p:nvPr/>
        </p:nvSpPr>
        <p:spPr>
          <a:xfrm>
            <a:off x="45719" y="6858000"/>
            <a:ext cx="12100562" cy="45719"/>
          </a:xfrm>
          <a:prstGeom prst="rect">
            <a:avLst/>
          </a:prstGeom>
          <a:solidFill>
            <a:schemeClr val="tx2">
              <a:lumMod val="90000"/>
              <a:lumOff val="1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D07626-599E-2DB2-5E64-B0253F1003BE}"/>
              </a:ext>
            </a:extLst>
          </p:cNvPr>
          <p:cNvSpPr/>
          <p:nvPr/>
        </p:nvSpPr>
        <p:spPr>
          <a:xfrm>
            <a:off x="68578" y="-22860"/>
            <a:ext cx="12100562" cy="45719"/>
          </a:xfrm>
          <a:prstGeom prst="rect">
            <a:avLst/>
          </a:prstGeom>
          <a:solidFill>
            <a:schemeClr val="tx2">
              <a:lumMod val="90000"/>
              <a:lumOff val="1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FF4B5A8-3F7B-CA92-ED4B-0674117BFE3B}"/>
              </a:ext>
            </a:extLst>
          </p:cNvPr>
          <p:cNvSpPr/>
          <p:nvPr/>
        </p:nvSpPr>
        <p:spPr>
          <a:xfrm>
            <a:off x="11084108" y="6401663"/>
            <a:ext cx="259081" cy="261960"/>
          </a:xfrm>
          <a:prstGeom prst="ellipse">
            <a:avLst/>
          </a:prstGeom>
          <a:solidFill>
            <a:srgbClr val="FCB7B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a:extLst>
              <a:ext uri="{FF2B5EF4-FFF2-40B4-BE49-F238E27FC236}">
                <a16:creationId xmlns:a16="http://schemas.microsoft.com/office/drawing/2014/main" id="{0251EC79-A0F1-68AE-0048-4CCF47E5AF7D}"/>
              </a:ext>
            </a:extLst>
          </p:cNvPr>
          <p:cNvSpPr>
            <a:spLocks noGrp="1"/>
          </p:cNvSpPr>
          <p:nvPr>
            <p:ph type="sldNum" sz="quarter" idx="12"/>
          </p:nvPr>
        </p:nvSpPr>
        <p:spPr/>
        <p:txBody>
          <a:bodyPr/>
          <a:lstStyle/>
          <a:p>
            <a:fld id="{E5F01104-E613-47DB-A4B5-38FC14575E36}" type="slidenum">
              <a:rPr lang="en-US" smtClean="0"/>
              <a:t>1</a:t>
            </a:fld>
            <a:endParaRPr lang="en-US" dirty="0"/>
          </a:p>
        </p:txBody>
      </p:sp>
      <p:sp>
        <p:nvSpPr>
          <p:cNvPr id="13" name="TextBox 12">
            <a:extLst>
              <a:ext uri="{FF2B5EF4-FFF2-40B4-BE49-F238E27FC236}">
                <a16:creationId xmlns:a16="http://schemas.microsoft.com/office/drawing/2014/main" id="{A2B8EE01-192C-405C-AADB-991E091E1B26}"/>
              </a:ext>
            </a:extLst>
          </p:cNvPr>
          <p:cNvSpPr txBox="1"/>
          <p:nvPr/>
        </p:nvSpPr>
        <p:spPr>
          <a:xfrm>
            <a:off x="1140568" y="1866608"/>
            <a:ext cx="9910864" cy="1323439"/>
          </a:xfrm>
          <a:prstGeom prst="rect">
            <a:avLst/>
          </a:prstGeom>
          <a:solidFill>
            <a:schemeClr val="accent2">
              <a:lumMod val="60000"/>
              <a:lumOff val="40000"/>
              <a:alpha val="29000"/>
            </a:schemeClr>
          </a:solidFill>
          <a:ln>
            <a:noFill/>
          </a:ln>
        </p:spPr>
        <p:txBody>
          <a:bodyPr wrap="square">
            <a:spAutoFit/>
          </a:bodyPr>
          <a:lstStyle/>
          <a:p>
            <a:pPr algn="ctr"/>
            <a:r>
              <a:rPr lang="en-US" sz="4000" b="1" cap="none" spc="0" dirty="0">
                <a:ln/>
                <a:solidFill>
                  <a:schemeClr val="tx2">
                    <a:lumMod val="75000"/>
                  </a:schemeClr>
                </a:solidFill>
                <a:effectLst/>
                <a:latin typeface="Algerian" panose="04020705040A02060702" pitchFamily="82" charset="0"/>
              </a:rPr>
              <a:t>Uncovering Educational </a:t>
            </a:r>
            <a:r>
              <a:rPr lang="en-US" sz="4000" b="1" dirty="0">
                <a:ln/>
                <a:solidFill>
                  <a:schemeClr val="tx2">
                    <a:lumMod val="75000"/>
                  </a:schemeClr>
                </a:solidFill>
                <a:latin typeface="Algerian" panose="04020705040A02060702" pitchFamily="82" charset="0"/>
              </a:rPr>
              <a:t>D</a:t>
            </a:r>
            <a:r>
              <a:rPr lang="en-US" sz="4000" b="1" cap="none" spc="0" dirty="0">
                <a:ln/>
                <a:solidFill>
                  <a:schemeClr val="tx2">
                    <a:lumMod val="75000"/>
                  </a:schemeClr>
                </a:solidFill>
                <a:effectLst/>
                <a:latin typeface="Algerian" panose="04020705040A02060702" pitchFamily="82" charset="0"/>
              </a:rPr>
              <a:t>isparities </a:t>
            </a:r>
          </a:p>
          <a:p>
            <a:pPr algn="ctr"/>
            <a:r>
              <a:rPr lang="en-US" sz="4000" b="1" cap="none" spc="0" dirty="0">
                <a:ln/>
                <a:solidFill>
                  <a:schemeClr val="tx2">
                    <a:lumMod val="75000"/>
                  </a:schemeClr>
                </a:solidFill>
                <a:effectLst/>
                <a:latin typeface="Algerian" panose="04020705040A02060702" pitchFamily="82" charset="0"/>
              </a:rPr>
              <a:t>in  Sri Lanka </a:t>
            </a:r>
            <a:endParaRPr lang="en-GB" sz="4000" b="1" cap="none" spc="0" dirty="0">
              <a:ln/>
              <a:solidFill>
                <a:schemeClr val="tx2">
                  <a:lumMod val="75000"/>
                </a:schemeClr>
              </a:solidFill>
              <a:effectLst/>
              <a:latin typeface="Algerian" panose="04020705040A02060702" pitchFamily="82" charset="0"/>
            </a:endParaRPr>
          </a:p>
        </p:txBody>
      </p:sp>
      <p:sp>
        <p:nvSpPr>
          <p:cNvPr id="15" name="TextBox 14">
            <a:extLst>
              <a:ext uri="{FF2B5EF4-FFF2-40B4-BE49-F238E27FC236}">
                <a16:creationId xmlns:a16="http://schemas.microsoft.com/office/drawing/2014/main" id="{84037F4D-BCEC-4961-B725-EA56FFF76C45}"/>
              </a:ext>
            </a:extLst>
          </p:cNvPr>
          <p:cNvSpPr txBox="1"/>
          <p:nvPr/>
        </p:nvSpPr>
        <p:spPr>
          <a:xfrm>
            <a:off x="447675" y="4387100"/>
            <a:ext cx="11831956" cy="830997"/>
          </a:xfrm>
          <a:prstGeom prst="rect">
            <a:avLst/>
          </a:prstGeom>
          <a:noFill/>
        </p:spPr>
        <p:txBody>
          <a:bodyPr wrap="square">
            <a:spAutoFit/>
          </a:bodyPr>
          <a:lstStyle/>
          <a:p>
            <a:r>
              <a:rPr lang="en-US" sz="2400" dirty="0">
                <a:latin typeface="Bodoni MT" panose="02070603080606020203" pitchFamily="18" charset="0"/>
              </a:rPr>
              <a:t>Analyzing the school level factors influencing student performance across different regions and schools . </a:t>
            </a:r>
          </a:p>
        </p:txBody>
      </p:sp>
    </p:spTree>
    <p:extLst>
      <p:ext uri="{BB962C8B-B14F-4D97-AF65-F5344CB8AC3E}">
        <p14:creationId xmlns:p14="http://schemas.microsoft.com/office/powerpoint/2010/main" val="1427880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8128001" y="1854200"/>
            <a:ext cx="3962400" cy="4902200"/>
            <a:chOff x="0" y="0"/>
            <a:chExt cx="1667662" cy="2709333"/>
          </a:xfrm>
        </p:grpSpPr>
        <p:sp>
          <p:nvSpPr>
            <p:cNvPr id="3" name="Freeform 3"/>
            <p:cNvSpPr/>
            <p:nvPr/>
          </p:nvSpPr>
          <p:spPr>
            <a:xfrm>
              <a:off x="0" y="0"/>
              <a:ext cx="1667662" cy="2709333"/>
            </a:xfrm>
            <a:custGeom>
              <a:avLst/>
              <a:gdLst/>
              <a:ahLst/>
              <a:cxnLst/>
              <a:rect l="l" t="t" r="r" b="b"/>
              <a:pathLst>
                <a:path w="1667662" h="2709333">
                  <a:moveTo>
                    <a:pt x="0" y="0"/>
                  </a:moveTo>
                  <a:lnTo>
                    <a:pt x="1667662" y="0"/>
                  </a:lnTo>
                  <a:lnTo>
                    <a:pt x="1667662" y="2709333"/>
                  </a:lnTo>
                  <a:lnTo>
                    <a:pt x="0" y="2709333"/>
                  </a:lnTo>
                  <a:close/>
                </a:path>
              </a:pathLst>
            </a:custGeom>
            <a:solidFill>
              <a:srgbClr val="9D9DE4"/>
            </a:solidFill>
          </p:spPr>
          <p:txBody>
            <a:bodyPr/>
            <a:lstStyle/>
            <a:p>
              <a:endParaRPr lang="en-US" sz="1200"/>
            </a:p>
          </p:txBody>
        </p:sp>
        <p:sp>
          <p:nvSpPr>
            <p:cNvPr id="4" name="TextBox 4"/>
            <p:cNvSpPr txBox="1"/>
            <p:nvPr/>
          </p:nvSpPr>
          <p:spPr>
            <a:xfrm>
              <a:off x="0" y="-57150"/>
              <a:ext cx="1667662" cy="2766483"/>
            </a:xfrm>
            <a:prstGeom prst="rect">
              <a:avLst/>
            </a:prstGeom>
          </p:spPr>
          <p:txBody>
            <a:bodyPr lIns="33867" tIns="33867" rIns="33867" bIns="33867" rtlCol="0" anchor="ctr"/>
            <a:lstStyle/>
            <a:p>
              <a:pPr algn="ctr">
                <a:lnSpc>
                  <a:spcPts val="2239"/>
                </a:lnSpc>
              </a:pPr>
              <a:endParaRPr sz="1200"/>
            </a:p>
          </p:txBody>
        </p:sp>
      </p:grpSp>
      <p:sp>
        <p:nvSpPr>
          <p:cNvPr id="8" name="TextBox 8"/>
          <p:cNvSpPr txBox="1"/>
          <p:nvPr/>
        </p:nvSpPr>
        <p:spPr>
          <a:xfrm>
            <a:off x="1547728" y="726135"/>
            <a:ext cx="6527800" cy="2256130"/>
          </a:xfrm>
          <a:prstGeom prst="rect">
            <a:avLst/>
          </a:prstGeom>
        </p:spPr>
        <p:txBody>
          <a:bodyPr wrap="square" lIns="0" tIns="0" rIns="0" bIns="0" rtlCol="0" anchor="t">
            <a:spAutoFit/>
          </a:bodyPr>
          <a:lstStyle/>
          <a:p>
            <a:pPr>
              <a:lnSpc>
                <a:spcPts val="6000"/>
              </a:lnSpc>
            </a:pPr>
            <a:r>
              <a:rPr lang="en-US" sz="5867" b="1" i="1" dirty="0">
                <a:solidFill>
                  <a:schemeClr val="accent4">
                    <a:lumMod val="20000"/>
                    <a:lumOff val="80000"/>
                  </a:schemeClr>
                </a:solidFill>
                <a:latin typeface="Cormorant Garamond Bold Italics"/>
                <a:ea typeface="Cormorant Garamond Bold Italics"/>
                <a:cs typeface="Cormorant Garamond Bold Italics"/>
                <a:sym typeface="Cormorant Garamond Bold Italics"/>
              </a:rPr>
              <a:t>Data Visualizations</a:t>
            </a:r>
          </a:p>
          <a:p>
            <a:pPr>
              <a:lnSpc>
                <a:spcPts val="6000"/>
              </a:lnSpc>
            </a:pPr>
            <a:endParaRPr lang="en-US" sz="4800" b="1" i="1" dirty="0">
              <a:solidFill>
                <a:srgbClr val="FFFFFF"/>
              </a:solidFill>
              <a:latin typeface="Cormorant Garamond Bold Italics"/>
              <a:ea typeface="Cormorant Garamond Bold Italics"/>
              <a:cs typeface="Cormorant Garamond Bold Italics"/>
              <a:sym typeface="Cormorant Garamond Bold Italics"/>
            </a:endParaRPr>
          </a:p>
        </p:txBody>
      </p:sp>
      <p:pic>
        <p:nvPicPr>
          <p:cNvPr id="16" name="Picture 15" descr="A graph of a bar chart&#10;&#10;Description automatically generated with medium confidence">
            <a:extLst>
              <a:ext uri="{FF2B5EF4-FFF2-40B4-BE49-F238E27FC236}">
                <a16:creationId xmlns:a16="http://schemas.microsoft.com/office/drawing/2014/main" id="{D990CE4D-CBCD-37DD-760D-8028751EA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99" y="2356647"/>
            <a:ext cx="6871659" cy="4318603"/>
          </a:xfrm>
          <a:prstGeom prst="rect">
            <a:avLst/>
          </a:prstGeom>
        </p:spPr>
      </p:pic>
      <p:sp>
        <p:nvSpPr>
          <p:cNvPr id="17" name="TextBox 16">
            <a:extLst>
              <a:ext uri="{FF2B5EF4-FFF2-40B4-BE49-F238E27FC236}">
                <a16:creationId xmlns:a16="http://schemas.microsoft.com/office/drawing/2014/main" id="{98D0C3CA-929C-5F0C-8161-8A31E2E7909F}"/>
              </a:ext>
            </a:extLst>
          </p:cNvPr>
          <p:cNvSpPr txBox="1"/>
          <p:nvPr/>
        </p:nvSpPr>
        <p:spPr>
          <a:xfrm>
            <a:off x="8280400" y="2006600"/>
            <a:ext cx="3708400" cy="4668650"/>
          </a:xfrm>
          <a:prstGeom prst="rect">
            <a:avLst/>
          </a:prstGeom>
          <a:noFill/>
        </p:spPr>
        <p:txBody>
          <a:bodyPr wrap="square" rtlCol="0">
            <a:spAutoFit/>
          </a:bodyPr>
          <a:lstStyle/>
          <a:p>
            <a:r>
              <a:rPr lang="en-US" sz="2133" b="1" dirty="0"/>
              <a:t>District-Wise Comparison of O/L and A/L Performance</a:t>
            </a:r>
            <a:endParaRPr lang="en-US" sz="2133" dirty="0"/>
          </a:p>
          <a:p>
            <a:r>
              <a:rPr lang="en-US" sz="1867" dirty="0"/>
              <a:t>The analysis reveals regional disparities in student performance, with the Western Province achieving the highest results in both O/L and A/L exams. Generally, O/L performance surpasses A/L, except in the Northern Province, where A/L results are slightly higher. These trends highlight the need for targeted interventions to support underperforming districts and promote educational equity across regions.</a:t>
            </a:r>
          </a:p>
          <a:p>
            <a:endParaRPr lang="en-US" sz="1200" dirty="0"/>
          </a:p>
        </p:txBody>
      </p:sp>
      <p:pic>
        <p:nvPicPr>
          <p:cNvPr id="10" name="Picture 9" descr="A logo of a military officer&#10;&#10;AI-generated content may be incorrect.">
            <a:extLst>
              <a:ext uri="{FF2B5EF4-FFF2-40B4-BE49-F238E27FC236}">
                <a16:creationId xmlns:a16="http://schemas.microsoft.com/office/drawing/2014/main" id="{2E0E5752-A234-4FFC-A1FA-B61883D4663E}"/>
              </a:ext>
            </a:extLst>
          </p:cNvPr>
          <p:cNvPicPr>
            <a:picLocks noChangeAspect="1"/>
          </p:cNvPicPr>
          <p:nvPr/>
        </p:nvPicPr>
        <p:blipFill>
          <a:blip r:embed="rId3"/>
          <a:stretch>
            <a:fillRect/>
          </a:stretch>
        </p:blipFill>
        <p:spPr>
          <a:xfrm>
            <a:off x="125789" y="-140673"/>
            <a:ext cx="1421939" cy="1421939"/>
          </a:xfrm>
          <a:prstGeom prst="rect">
            <a:avLst/>
          </a:prstGeom>
        </p:spPr>
      </p:pic>
      <p:pic>
        <p:nvPicPr>
          <p:cNvPr id="11" name="Picture 10">
            <a:extLst>
              <a:ext uri="{FF2B5EF4-FFF2-40B4-BE49-F238E27FC236}">
                <a16:creationId xmlns:a16="http://schemas.microsoft.com/office/drawing/2014/main" id="{03007631-F63A-433E-B556-CDBC06A28A8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63750" y="360363"/>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7E80FF-B65B-209A-ADCC-A17EA44FFED6}"/>
              </a:ext>
            </a:extLst>
          </p:cNvPr>
          <p:cNvSpPr txBox="1"/>
          <p:nvPr/>
        </p:nvSpPr>
        <p:spPr>
          <a:xfrm>
            <a:off x="2179484" y="239891"/>
            <a:ext cx="6604000" cy="2082750"/>
          </a:xfrm>
          <a:prstGeom prst="rect">
            <a:avLst/>
          </a:prstGeom>
          <a:noFill/>
        </p:spPr>
        <p:txBody>
          <a:bodyPr wrap="square" rtlCol="0">
            <a:spAutoFit/>
          </a:bodyPr>
          <a:lstStyle/>
          <a:p>
            <a:r>
              <a:rPr lang="en-US" sz="5867" b="1" i="1" dirty="0">
                <a:solidFill>
                  <a:schemeClr val="accent4">
                    <a:lumMod val="20000"/>
                    <a:lumOff val="80000"/>
                  </a:schemeClr>
                </a:solidFill>
                <a:latin typeface="Cormorant Garamond Bold Italics"/>
                <a:ea typeface="Cormorant Garamond Bold Italics"/>
                <a:cs typeface="Cormorant Garamond Bold Italics"/>
                <a:sym typeface="Cormorant Garamond Bold Italics"/>
              </a:rPr>
              <a:t>Data Visualizations</a:t>
            </a:r>
          </a:p>
          <a:p>
            <a:endParaRPr lang="en-US" sz="1200" dirty="0"/>
          </a:p>
        </p:txBody>
      </p:sp>
      <p:pic>
        <p:nvPicPr>
          <p:cNvPr id="5" name="Picture 4" descr="A graph showing a number of numbers&#10;&#10;Description automatically generated">
            <a:extLst>
              <a:ext uri="{FF2B5EF4-FFF2-40B4-BE49-F238E27FC236}">
                <a16:creationId xmlns:a16="http://schemas.microsoft.com/office/drawing/2014/main" id="{6A40592D-451C-5145-3175-DBEEE41EE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2057401"/>
            <a:ext cx="5671341" cy="4407515"/>
          </a:xfrm>
          <a:prstGeom prst="rect">
            <a:avLst/>
          </a:prstGeom>
        </p:spPr>
      </p:pic>
      <p:sp>
        <p:nvSpPr>
          <p:cNvPr id="13" name="Rectangle 6">
            <a:extLst>
              <a:ext uri="{FF2B5EF4-FFF2-40B4-BE49-F238E27FC236}">
                <a16:creationId xmlns:a16="http://schemas.microsoft.com/office/drawing/2014/main" id="{D26FC4BB-1413-51E0-16D4-50579BCDB758}"/>
              </a:ext>
            </a:extLst>
          </p:cNvPr>
          <p:cNvSpPr>
            <a:spLocks noChangeArrowheads="1"/>
          </p:cNvSpPr>
          <p:nvPr/>
        </p:nvSpPr>
        <p:spPr bwMode="auto">
          <a:xfrm>
            <a:off x="7741264" y="2057401"/>
            <a:ext cx="4114800" cy="4308872"/>
          </a:xfrm>
          <a:prstGeom prst="rect">
            <a:avLst/>
          </a:prstGeom>
          <a:solidFill>
            <a:schemeClr val="accent4">
              <a:lumMod val="60000"/>
              <a:lumOff val="40000"/>
            </a:schemeClr>
          </a:solidFill>
          <a:ln>
            <a:noFill/>
          </a:ln>
          <a:effectLst/>
        </p:spPr>
        <p:txBody>
          <a:bodyPr vert="horz" wrap="square" lIns="60960" tIns="30480" rIns="60960" bIns="30480" numCol="1" anchor="ctr" anchorCtr="0" compatLnSpc="1">
            <a:prstTxWarp prst="textNoShape">
              <a:avLst/>
            </a:prstTxWarp>
            <a:spAutoFit/>
          </a:bodyPr>
          <a:lstStyle/>
          <a:p>
            <a:pPr defTabSz="609630" eaLnBrk="0" fontAlgn="base" hangingPunct="0">
              <a:spcBef>
                <a:spcPct val="0"/>
              </a:spcBef>
              <a:spcAft>
                <a:spcPct val="0"/>
              </a:spcAft>
            </a:pPr>
            <a:r>
              <a:rPr lang="en-US" altLang="en-US" sz="2400" b="1" dirty="0">
                <a:latin typeface="Arial" panose="020B0604020202020204" pitchFamily="34" charset="0"/>
              </a:rPr>
              <a:t>Correlation Between National Schoolteachers and Grade 5 Performance</a:t>
            </a:r>
            <a:endParaRPr lang="en-US" altLang="en-US" sz="2400" dirty="0">
              <a:latin typeface="Arial" panose="020B0604020202020204" pitchFamily="34" charset="0"/>
            </a:endParaRPr>
          </a:p>
          <a:p>
            <a:pPr defTabSz="609630" eaLnBrk="0" fontAlgn="base" hangingPunct="0">
              <a:spcBef>
                <a:spcPct val="0"/>
              </a:spcBef>
              <a:spcAft>
                <a:spcPct val="0"/>
              </a:spcAft>
            </a:pPr>
            <a:r>
              <a:rPr lang="en-US" altLang="en-US" sz="1600" dirty="0">
                <a:latin typeface="Arial" panose="020B0604020202020204" pitchFamily="34" charset="0"/>
              </a:rPr>
              <a:t>The analysis shows a positive relationship between the number of national schoolteachers and Grade 5 examination results. The regression line highlights this trend, with most data points following an upward trajectory. However, some regions deviate from the predicted values, suggesting that while teacher availability is a key factor, other elements such as infrastructure, teaching quality, and socioeconomic conditions may also influence student performance.</a:t>
            </a:r>
          </a:p>
          <a:p>
            <a:pPr defTabSz="609630" eaLnBrk="0" fontAlgn="base" hangingPunct="0">
              <a:spcBef>
                <a:spcPct val="0"/>
              </a:spcBef>
              <a:spcAft>
                <a:spcPct val="0"/>
              </a:spcAft>
            </a:pPr>
            <a:endParaRPr lang="en-US" altLang="en-US" sz="1200" dirty="0">
              <a:latin typeface="Arial" panose="020B0604020202020204" pitchFamily="34" charset="0"/>
            </a:endParaRPr>
          </a:p>
        </p:txBody>
      </p:sp>
      <p:pic>
        <p:nvPicPr>
          <p:cNvPr id="6" name="Picture 5" descr="A logo of a military officer&#10;&#10;AI-generated content may be incorrect.">
            <a:extLst>
              <a:ext uri="{FF2B5EF4-FFF2-40B4-BE49-F238E27FC236}">
                <a16:creationId xmlns:a16="http://schemas.microsoft.com/office/drawing/2014/main" id="{96D712AE-2BDD-470B-8B43-60D95273AC90}"/>
              </a:ext>
            </a:extLst>
          </p:cNvPr>
          <p:cNvPicPr>
            <a:picLocks noChangeAspect="1"/>
          </p:cNvPicPr>
          <p:nvPr/>
        </p:nvPicPr>
        <p:blipFill>
          <a:blip r:embed="rId3"/>
          <a:stretch>
            <a:fillRect/>
          </a:stretch>
        </p:blipFill>
        <p:spPr>
          <a:xfrm>
            <a:off x="125789" y="-140673"/>
            <a:ext cx="1421939" cy="1421939"/>
          </a:xfrm>
          <a:prstGeom prst="rect">
            <a:avLst/>
          </a:prstGeom>
        </p:spPr>
      </p:pic>
      <p:pic>
        <p:nvPicPr>
          <p:cNvPr id="7" name="Picture 6">
            <a:extLst>
              <a:ext uri="{FF2B5EF4-FFF2-40B4-BE49-F238E27FC236}">
                <a16:creationId xmlns:a16="http://schemas.microsoft.com/office/drawing/2014/main" id="{C48B7608-1FD3-472F-8326-7600B2AF579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63750" y="360363"/>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0455353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AB7D51-A48B-9DF8-C353-FD51DD97308C}"/>
              </a:ext>
            </a:extLst>
          </p:cNvPr>
          <p:cNvSpPr txBox="1"/>
          <p:nvPr/>
        </p:nvSpPr>
        <p:spPr>
          <a:xfrm>
            <a:off x="2584450" y="-4529"/>
            <a:ext cx="6705600" cy="2082750"/>
          </a:xfrm>
          <a:prstGeom prst="rect">
            <a:avLst/>
          </a:prstGeom>
          <a:noFill/>
        </p:spPr>
        <p:txBody>
          <a:bodyPr wrap="square" rtlCol="0">
            <a:spAutoFit/>
          </a:bodyPr>
          <a:lstStyle/>
          <a:p>
            <a:r>
              <a:rPr lang="en-US" sz="5867" b="1" i="1" dirty="0">
                <a:solidFill>
                  <a:schemeClr val="accent4">
                    <a:lumMod val="20000"/>
                    <a:lumOff val="80000"/>
                  </a:schemeClr>
                </a:solidFill>
                <a:latin typeface="Cormorant Garamond Bold Italics"/>
                <a:ea typeface="Cormorant Garamond Bold Italics"/>
                <a:cs typeface="Cormorant Garamond Bold Italics"/>
                <a:sym typeface="Cormorant Garamond Bold Italics"/>
              </a:rPr>
              <a:t>Data Visualizations</a:t>
            </a:r>
          </a:p>
          <a:p>
            <a:endParaRPr lang="en-US" sz="1200" dirty="0"/>
          </a:p>
        </p:txBody>
      </p:sp>
      <p:pic>
        <p:nvPicPr>
          <p:cNvPr id="7" name="Picture 6" descr="A close-up of a graph&#10;&#10;Description automatically generated">
            <a:extLst>
              <a:ext uri="{FF2B5EF4-FFF2-40B4-BE49-F238E27FC236}">
                <a16:creationId xmlns:a16="http://schemas.microsoft.com/office/drawing/2014/main" id="{D5D8FFBF-19F7-AC2C-00D3-9B2314416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851" y="1761772"/>
            <a:ext cx="8128000" cy="5506315"/>
          </a:xfrm>
          <a:prstGeom prst="rect">
            <a:avLst/>
          </a:prstGeom>
        </p:spPr>
      </p:pic>
      <p:sp>
        <p:nvSpPr>
          <p:cNvPr id="8" name="TextBox 7">
            <a:extLst>
              <a:ext uri="{FF2B5EF4-FFF2-40B4-BE49-F238E27FC236}">
                <a16:creationId xmlns:a16="http://schemas.microsoft.com/office/drawing/2014/main" id="{10FA1AE3-214C-BE3C-6A65-DEE3A213CE27}"/>
              </a:ext>
            </a:extLst>
          </p:cNvPr>
          <p:cNvSpPr txBox="1"/>
          <p:nvPr/>
        </p:nvSpPr>
        <p:spPr>
          <a:xfrm>
            <a:off x="0" y="2078221"/>
            <a:ext cx="1991851" cy="4750468"/>
          </a:xfrm>
          <a:prstGeom prst="rect">
            <a:avLst/>
          </a:prstGeom>
          <a:solidFill>
            <a:schemeClr val="accent4">
              <a:lumMod val="60000"/>
              <a:lumOff val="40000"/>
            </a:schemeClr>
          </a:solidFill>
        </p:spPr>
        <p:txBody>
          <a:bodyPr wrap="square" rtlCol="0">
            <a:spAutoFit/>
          </a:bodyPr>
          <a:lstStyle/>
          <a:p>
            <a:r>
              <a:rPr lang="en-US" sz="2133" b="1" dirty="0"/>
              <a:t>Provincial vs. National Schools Distribution</a:t>
            </a:r>
            <a:endParaRPr lang="en-US" sz="2133" dirty="0"/>
          </a:p>
          <a:p>
            <a:r>
              <a:rPr lang="en-US" sz="1867" dirty="0"/>
              <a:t>Provincial schools outnumber National schools, especially in the Eastern Province. Highlights the need for balanced resource allocation for equitable education access.</a:t>
            </a:r>
          </a:p>
          <a:p>
            <a:endParaRPr lang="en-US" sz="1200" dirty="0"/>
          </a:p>
        </p:txBody>
      </p:sp>
      <p:sp>
        <p:nvSpPr>
          <p:cNvPr id="9" name="TextBox 8">
            <a:extLst>
              <a:ext uri="{FF2B5EF4-FFF2-40B4-BE49-F238E27FC236}">
                <a16:creationId xmlns:a16="http://schemas.microsoft.com/office/drawing/2014/main" id="{39AA1C21-ED15-A04E-CAB9-27AF9A73E6F0}"/>
              </a:ext>
            </a:extLst>
          </p:cNvPr>
          <p:cNvSpPr txBox="1"/>
          <p:nvPr/>
        </p:nvSpPr>
        <p:spPr>
          <a:xfrm>
            <a:off x="10119851" y="1159794"/>
            <a:ext cx="1930400" cy="4872809"/>
          </a:xfrm>
          <a:prstGeom prst="rect">
            <a:avLst/>
          </a:prstGeom>
          <a:solidFill>
            <a:schemeClr val="accent4">
              <a:lumMod val="60000"/>
              <a:lumOff val="40000"/>
            </a:schemeClr>
          </a:solidFill>
        </p:spPr>
        <p:txBody>
          <a:bodyPr wrap="square" rtlCol="0">
            <a:spAutoFit/>
          </a:bodyPr>
          <a:lstStyle/>
          <a:p>
            <a:r>
              <a:rPr lang="en-US" sz="2133" b="1" dirty="0"/>
              <a:t>Teacher Distribution in Provincial vs. National Schools</a:t>
            </a:r>
            <a:endParaRPr lang="en-US" sz="2133" dirty="0"/>
          </a:p>
          <a:p>
            <a:r>
              <a:rPr lang="en-US" sz="1600" dirty="0"/>
              <a:t>Provincial schools show wider teacher distribution, reflecting disparities in allocation. National schools have a lower median but some large institutions. Highlights the need for balanced teacher distribution policies.</a:t>
            </a:r>
          </a:p>
          <a:p>
            <a:endParaRPr lang="en-US" sz="1200" dirty="0"/>
          </a:p>
        </p:txBody>
      </p:sp>
      <p:pic>
        <p:nvPicPr>
          <p:cNvPr id="6" name="Picture 5" descr="A logo of a military officer&#10;&#10;AI-generated content may be incorrect.">
            <a:extLst>
              <a:ext uri="{FF2B5EF4-FFF2-40B4-BE49-F238E27FC236}">
                <a16:creationId xmlns:a16="http://schemas.microsoft.com/office/drawing/2014/main" id="{800DA61D-D84D-4A79-9BEC-9018C73F49B6}"/>
              </a:ext>
            </a:extLst>
          </p:cNvPr>
          <p:cNvPicPr>
            <a:picLocks noChangeAspect="1"/>
          </p:cNvPicPr>
          <p:nvPr/>
        </p:nvPicPr>
        <p:blipFill>
          <a:blip r:embed="rId3"/>
          <a:stretch>
            <a:fillRect/>
          </a:stretch>
        </p:blipFill>
        <p:spPr>
          <a:xfrm>
            <a:off x="125789" y="-140673"/>
            <a:ext cx="1421939" cy="1421939"/>
          </a:xfrm>
          <a:prstGeom prst="rect">
            <a:avLst/>
          </a:prstGeom>
        </p:spPr>
      </p:pic>
      <p:pic>
        <p:nvPicPr>
          <p:cNvPr id="10" name="Picture 9">
            <a:extLst>
              <a:ext uri="{FF2B5EF4-FFF2-40B4-BE49-F238E27FC236}">
                <a16:creationId xmlns:a16="http://schemas.microsoft.com/office/drawing/2014/main" id="{6FCEFDB7-03D6-44CE-80A6-EA527195F38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02483" y="69367"/>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47258418"/>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grpSp>
        <p:nvGrpSpPr>
          <p:cNvPr id="4" name="Group 4"/>
          <p:cNvGrpSpPr/>
          <p:nvPr/>
        </p:nvGrpSpPr>
        <p:grpSpPr>
          <a:xfrm>
            <a:off x="1016000" y="1287866"/>
            <a:ext cx="10490200" cy="4884334"/>
            <a:chOff x="0" y="0"/>
            <a:chExt cx="2137363" cy="1635522"/>
          </a:xfrm>
        </p:grpSpPr>
        <p:sp>
          <p:nvSpPr>
            <p:cNvPr id="5" name="Freeform 5"/>
            <p:cNvSpPr/>
            <p:nvPr/>
          </p:nvSpPr>
          <p:spPr>
            <a:xfrm>
              <a:off x="0" y="0"/>
              <a:ext cx="2137363" cy="1635522"/>
            </a:xfrm>
            <a:custGeom>
              <a:avLst/>
              <a:gdLst/>
              <a:ahLst/>
              <a:cxnLst/>
              <a:rect l="l" t="t" r="r" b="b"/>
              <a:pathLst>
                <a:path w="2137363" h="1635522">
                  <a:moveTo>
                    <a:pt x="0" y="0"/>
                  </a:moveTo>
                  <a:lnTo>
                    <a:pt x="2137363" y="0"/>
                  </a:lnTo>
                  <a:lnTo>
                    <a:pt x="2137363" y="1635522"/>
                  </a:lnTo>
                  <a:lnTo>
                    <a:pt x="0" y="1635522"/>
                  </a:lnTo>
                  <a:close/>
                </a:path>
              </a:pathLst>
            </a:custGeom>
            <a:solidFill>
              <a:srgbClr val="CBCBEB"/>
            </a:solidFill>
          </p:spPr>
          <p:txBody>
            <a:bodyPr/>
            <a:lstStyle/>
            <a:p>
              <a:endParaRPr lang="en-US" sz="1200"/>
            </a:p>
          </p:txBody>
        </p:sp>
        <p:sp>
          <p:nvSpPr>
            <p:cNvPr id="6" name="TextBox 6"/>
            <p:cNvSpPr txBox="1"/>
            <p:nvPr/>
          </p:nvSpPr>
          <p:spPr>
            <a:xfrm>
              <a:off x="0" y="-57150"/>
              <a:ext cx="2137363" cy="1692672"/>
            </a:xfrm>
            <a:prstGeom prst="rect">
              <a:avLst/>
            </a:prstGeom>
          </p:spPr>
          <p:txBody>
            <a:bodyPr lIns="33867" tIns="33867" rIns="33867" bIns="33867" rtlCol="0" anchor="ctr"/>
            <a:lstStyle/>
            <a:p>
              <a:pPr algn="ctr">
                <a:lnSpc>
                  <a:spcPts val="2239"/>
                </a:lnSpc>
              </a:pPr>
              <a:endParaRPr sz="1200"/>
            </a:p>
          </p:txBody>
        </p:sp>
      </p:grpSp>
      <p:sp>
        <p:nvSpPr>
          <p:cNvPr id="9" name="TextBox 9"/>
          <p:cNvSpPr txBox="1"/>
          <p:nvPr/>
        </p:nvSpPr>
        <p:spPr>
          <a:xfrm>
            <a:off x="2291991" y="424382"/>
            <a:ext cx="7630959" cy="859210"/>
          </a:xfrm>
          <a:prstGeom prst="rect">
            <a:avLst/>
          </a:prstGeom>
        </p:spPr>
        <p:txBody>
          <a:bodyPr lIns="0" tIns="0" rIns="0" bIns="0" rtlCol="0" anchor="t">
            <a:spAutoFit/>
          </a:bodyPr>
          <a:lstStyle/>
          <a:p>
            <a:pPr algn="ctr">
              <a:lnSpc>
                <a:spcPts val="6720"/>
              </a:lnSpc>
              <a:spcBef>
                <a:spcPct val="0"/>
              </a:spcBef>
            </a:pPr>
            <a:r>
              <a:rPr lang="en-US" sz="5867" b="1" dirty="0">
                <a:solidFill>
                  <a:srgbClr val="7030A0"/>
                </a:solidFill>
                <a:latin typeface="+mj-lt"/>
              </a:rPr>
              <a:t>Discussion</a:t>
            </a:r>
            <a:endParaRPr lang="en-US" sz="5867" b="1" dirty="0">
              <a:solidFill>
                <a:srgbClr val="7030A0"/>
              </a:solidFill>
              <a:latin typeface="+mj-lt"/>
              <a:ea typeface="Cormorant Garamond Bold"/>
              <a:cs typeface="Cormorant Garamond Bold"/>
              <a:sym typeface="Cormorant Garamond Bold"/>
            </a:endParaRPr>
          </a:p>
        </p:txBody>
      </p:sp>
      <p:sp>
        <p:nvSpPr>
          <p:cNvPr id="11" name="TextBox 10">
            <a:extLst>
              <a:ext uri="{FF2B5EF4-FFF2-40B4-BE49-F238E27FC236}">
                <a16:creationId xmlns:a16="http://schemas.microsoft.com/office/drawing/2014/main" id="{22397931-CF3A-525E-E094-3A9457A1A83A}"/>
              </a:ext>
            </a:extLst>
          </p:cNvPr>
          <p:cNvSpPr txBox="1"/>
          <p:nvPr/>
        </p:nvSpPr>
        <p:spPr>
          <a:xfrm>
            <a:off x="1524000" y="1582341"/>
            <a:ext cx="8788400" cy="3888885"/>
          </a:xfrm>
          <a:prstGeom prst="rect">
            <a:avLst/>
          </a:prstGeom>
          <a:noFill/>
        </p:spPr>
        <p:txBody>
          <a:bodyPr wrap="square" rtlCol="0">
            <a:spAutoFit/>
          </a:bodyPr>
          <a:lstStyle/>
          <a:p>
            <a:r>
              <a:rPr lang="en-US" sz="2400" b="1" dirty="0"/>
              <a:t>Interpretation of Findings</a:t>
            </a:r>
          </a:p>
          <a:p>
            <a:pPr marL="304815" indent="-304815">
              <a:buFont typeface="Wingdings" panose="05000000000000000000" pitchFamily="2" charset="2"/>
              <a:buChar char="§"/>
            </a:pPr>
            <a:r>
              <a:rPr lang="en-US" sz="1867" dirty="0"/>
              <a:t> Significant disparities in academic achievement between provinces in Sri Lanka.</a:t>
            </a:r>
          </a:p>
          <a:p>
            <a:pPr marL="304815" indent="-304815">
              <a:buFont typeface="Wingdings" panose="05000000000000000000" pitchFamily="2" charset="2"/>
              <a:buChar char="§"/>
            </a:pPr>
            <a:r>
              <a:rPr lang="en-US" sz="1867" dirty="0"/>
              <a:t> Colombo district shows higher performance due to better school infrastructure, more</a:t>
            </a:r>
          </a:p>
          <a:p>
            <a:r>
              <a:rPr lang="en-US" sz="1867" dirty="0"/>
              <a:t>qualified teachers, and greater access to educational facilities.</a:t>
            </a:r>
          </a:p>
          <a:p>
            <a:pPr marL="304815" indent="-304815">
              <a:buFont typeface="Wingdings" panose="05000000000000000000" pitchFamily="2" charset="2"/>
              <a:buChar char="§"/>
            </a:pPr>
            <a:r>
              <a:rPr lang="en-US" sz="1867" dirty="0"/>
              <a:t>Rural and backward areas have lower student performance due to lack of resources.</a:t>
            </a:r>
          </a:p>
          <a:p>
            <a:endParaRPr lang="en-US" sz="1867" dirty="0"/>
          </a:p>
          <a:p>
            <a:r>
              <a:rPr lang="en-US" sz="2400" b="1" dirty="0"/>
              <a:t>Implications for Policymakers</a:t>
            </a:r>
          </a:p>
          <a:p>
            <a:pPr marL="304815" indent="-304815">
              <a:buFont typeface="Wingdings" panose="05000000000000000000" pitchFamily="2" charset="2"/>
              <a:buChar char="§"/>
            </a:pPr>
            <a:r>
              <a:rPr lang="en-US" sz="1867" dirty="0"/>
              <a:t> Investment in school infrastructure across all provinces could lead to improved student performance.</a:t>
            </a:r>
          </a:p>
          <a:p>
            <a:pPr marL="304815" indent="-304815">
              <a:buFont typeface="Wingdings" panose="05000000000000000000" pitchFamily="2" charset="2"/>
              <a:buChar char="§"/>
            </a:pPr>
            <a:r>
              <a:rPr lang="en-US" sz="1867" dirty="0"/>
              <a:t>Addressing teacher shortages and improving teacher training in rural areas is crucial.</a:t>
            </a:r>
          </a:p>
          <a:p>
            <a:pPr marL="304815" indent="-304815">
              <a:buFont typeface="Wingdings" panose="05000000000000000000" pitchFamily="2" charset="2"/>
              <a:buChar char="§"/>
            </a:pPr>
            <a:r>
              <a:rPr lang="en-US" sz="1867" dirty="0"/>
              <a:t>Enhancing access to digital learning resources and IT infrastructure is necessary to bridge the urban-rural education divide.</a:t>
            </a:r>
          </a:p>
          <a:p>
            <a:endParaRPr lang="en-US" sz="1200" dirty="0"/>
          </a:p>
        </p:txBody>
      </p:sp>
      <p:pic>
        <p:nvPicPr>
          <p:cNvPr id="7" name="Picture 6" descr="A logo of a military officer&#10;&#10;AI-generated content may be incorrect.">
            <a:extLst>
              <a:ext uri="{FF2B5EF4-FFF2-40B4-BE49-F238E27FC236}">
                <a16:creationId xmlns:a16="http://schemas.microsoft.com/office/drawing/2014/main" id="{31AA96D9-9768-4A51-9C4D-7B4768C8FEB4}"/>
              </a:ext>
            </a:extLst>
          </p:cNvPr>
          <p:cNvPicPr>
            <a:picLocks noChangeAspect="1"/>
          </p:cNvPicPr>
          <p:nvPr/>
        </p:nvPicPr>
        <p:blipFill>
          <a:blip r:embed="rId2"/>
          <a:stretch>
            <a:fillRect/>
          </a:stretch>
        </p:blipFill>
        <p:spPr>
          <a:xfrm>
            <a:off x="125789" y="-140673"/>
            <a:ext cx="1421939" cy="1421939"/>
          </a:xfrm>
          <a:prstGeom prst="rect">
            <a:avLst/>
          </a:prstGeom>
        </p:spPr>
      </p:pic>
      <p:pic>
        <p:nvPicPr>
          <p:cNvPr id="8" name="Picture 7">
            <a:extLst>
              <a:ext uri="{FF2B5EF4-FFF2-40B4-BE49-F238E27FC236}">
                <a16:creationId xmlns:a16="http://schemas.microsoft.com/office/drawing/2014/main" id="{7D4D2B94-331A-4631-BE7E-83B514BA11C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638" y="143204"/>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sp>
        <p:nvSpPr>
          <p:cNvPr id="5" name="TextBox 5"/>
          <p:cNvSpPr txBox="1"/>
          <p:nvPr/>
        </p:nvSpPr>
        <p:spPr>
          <a:xfrm>
            <a:off x="1066800" y="1187245"/>
            <a:ext cx="10058400" cy="802143"/>
          </a:xfrm>
          <a:prstGeom prst="rect">
            <a:avLst/>
          </a:prstGeom>
        </p:spPr>
        <p:txBody>
          <a:bodyPr wrap="square" lIns="0" tIns="0" rIns="0" bIns="0" rtlCol="0" anchor="t">
            <a:spAutoFit/>
          </a:bodyPr>
          <a:lstStyle/>
          <a:p>
            <a:pPr algn="ctr">
              <a:lnSpc>
                <a:spcPts val="6720"/>
              </a:lnSpc>
              <a:spcBef>
                <a:spcPct val="0"/>
              </a:spcBef>
            </a:pPr>
            <a:r>
              <a:rPr lang="en-US" sz="4800" b="1" dirty="0">
                <a:solidFill>
                  <a:srgbClr val="7030A0"/>
                </a:solidFill>
              </a:rPr>
              <a:t>Recommendations &amp; Policy Suggestions</a:t>
            </a:r>
            <a:endParaRPr lang="en-US" sz="4800" b="1" dirty="0">
              <a:solidFill>
                <a:srgbClr val="7030A0"/>
              </a:solidFill>
              <a:latin typeface="Cormorant Garamond Bold"/>
              <a:ea typeface="Cormorant Garamond Bold"/>
              <a:cs typeface="Cormorant Garamond Bold"/>
              <a:sym typeface="Cormorant Garamond Bold"/>
            </a:endParaRPr>
          </a:p>
        </p:txBody>
      </p:sp>
      <p:graphicFrame>
        <p:nvGraphicFramePr>
          <p:cNvPr id="6" name="Table 5">
            <a:extLst>
              <a:ext uri="{FF2B5EF4-FFF2-40B4-BE49-F238E27FC236}">
                <a16:creationId xmlns:a16="http://schemas.microsoft.com/office/drawing/2014/main" id="{F252E5FD-A9AC-5F6B-7B7D-0A107BCB76CC}"/>
              </a:ext>
            </a:extLst>
          </p:cNvPr>
          <p:cNvGraphicFramePr>
            <a:graphicFrameLocks noGrp="1"/>
          </p:cNvGraphicFramePr>
          <p:nvPr/>
        </p:nvGraphicFramePr>
        <p:xfrm>
          <a:off x="1016000" y="2181694"/>
          <a:ext cx="9448800" cy="3575622"/>
        </p:xfrm>
        <a:graphic>
          <a:graphicData uri="http://schemas.openxmlformats.org/drawingml/2006/table">
            <a:tbl>
              <a:tblPr firstRow="1" bandRow="1">
                <a:tableStyleId>{00A15C55-8517-42AA-B614-E9B94910E393}</a:tableStyleId>
              </a:tblPr>
              <a:tblGrid>
                <a:gridCol w="3149600">
                  <a:extLst>
                    <a:ext uri="{9D8B030D-6E8A-4147-A177-3AD203B41FA5}">
                      <a16:colId xmlns:a16="http://schemas.microsoft.com/office/drawing/2014/main" val="443990993"/>
                    </a:ext>
                  </a:extLst>
                </a:gridCol>
                <a:gridCol w="3149600">
                  <a:extLst>
                    <a:ext uri="{9D8B030D-6E8A-4147-A177-3AD203B41FA5}">
                      <a16:colId xmlns:a16="http://schemas.microsoft.com/office/drawing/2014/main" val="2851563047"/>
                    </a:ext>
                  </a:extLst>
                </a:gridCol>
                <a:gridCol w="3149600">
                  <a:extLst>
                    <a:ext uri="{9D8B030D-6E8A-4147-A177-3AD203B41FA5}">
                      <a16:colId xmlns:a16="http://schemas.microsoft.com/office/drawing/2014/main" val="2193499997"/>
                    </a:ext>
                  </a:extLst>
                </a:gridCol>
              </a:tblGrid>
              <a:tr h="908622">
                <a:tc>
                  <a:txBody>
                    <a:bodyPr/>
                    <a:lstStyle/>
                    <a:p>
                      <a:r>
                        <a:rPr lang="en-US" sz="2100" dirty="0">
                          <a:solidFill>
                            <a:schemeClr val="tx1"/>
                          </a:solidFill>
                        </a:rPr>
                        <a:t>Improving Infrastructure and Teacher Distribution</a:t>
                      </a:r>
                    </a:p>
                  </a:txBody>
                  <a:tcPr marL="60960" marR="60960" marT="30480" marB="30480"/>
                </a:tc>
                <a:tc>
                  <a:txBody>
                    <a:bodyPr/>
                    <a:lstStyle/>
                    <a:p>
                      <a:r>
                        <a:rPr lang="en-US" sz="2100" dirty="0">
                          <a:solidFill>
                            <a:schemeClr val="tx1"/>
                          </a:solidFill>
                        </a:rPr>
                        <a:t>Increasing Digital Education Initiatives</a:t>
                      </a:r>
                    </a:p>
                  </a:txBody>
                  <a:tcPr marL="60960" marR="60960" marT="30480" marB="30480"/>
                </a:tc>
                <a:tc>
                  <a:txBody>
                    <a:bodyPr/>
                    <a:lstStyle/>
                    <a:p>
                      <a:pPr algn="l"/>
                      <a:r>
                        <a:rPr lang="en-US" sz="2100" dirty="0">
                          <a:solidFill>
                            <a:schemeClr val="tx1"/>
                          </a:solidFill>
                        </a:rPr>
                        <a:t>Strategies for Reducing Regional Disparities </a:t>
                      </a:r>
                    </a:p>
                  </a:txBody>
                  <a:tcPr marL="60960" marR="60960" marT="30480" marB="30480"/>
                </a:tc>
                <a:extLst>
                  <a:ext uri="{0D108BD9-81ED-4DB2-BD59-A6C34878D82A}">
                    <a16:rowId xmlns:a16="http://schemas.microsoft.com/office/drawing/2014/main" val="1917909842"/>
                  </a:ext>
                </a:extLst>
              </a:tr>
              <a:tr h="2621280">
                <a:tc>
                  <a:txBody>
                    <a:bodyPr/>
                    <a:lstStyle/>
                    <a:p>
                      <a:pPr marL="285750" indent="-285750">
                        <a:buFont typeface="Arial" panose="020B0604020202020204" pitchFamily="34" charset="0"/>
                        <a:buChar char="•"/>
                      </a:pPr>
                      <a:r>
                        <a:rPr lang="en-US" sz="1900" dirty="0"/>
                        <a:t>Prioritize investment in school buildings and facilities, especially in rural areas.  </a:t>
                      </a:r>
                    </a:p>
                    <a:p>
                      <a:endParaRPr lang="en-US" sz="1900" dirty="0"/>
                    </a:p>
                    <a:p>
                      <a:pPr marL="285750" indent="-285750">
                        <a:buFont typeface="Arial" panose="020B0604020202020204" pitchFamily="34" charset="0"/>
                        <a:buChar char="•"/>
                      </a:pPr>
                      <a:r>
                        <a:rPr lang="en-US" sz="1900" dirty="0"/>
                        <a:t>Implement policies to recruit and retain qualified teachers in underperforming provinces. </a:t>
                      </a:r>
                    </a:p>
                  </a:txBody>
                  <a:tcPr marL="60960" marR="60960" marT="30480" marB="30480"/>
                </a:tc>
                <a:tc>
                  <a:txBody>
                    <a:bodyPr/>
                    <a:lstStyle/>
                    <a:p>
                      <a:pPr marL="285750" indent="-285750">
                        <a:buFont typeface="Arial" panose="020B0604020202020204" pitchFamily="34" charset="0"/>
                        <a:buChar char="•"/>
                      </a:pPr>
                      <a:r>
                        <a:rPr lang="en-US" sz="1900" dirty="0"/>
                        <a:t>Expand access to IT labs and digital learning resources. </a:t>
                      </a:r>
                    </a:p>
                    <a:p>
                      <a:pPr marL="0" indent="0">
                        <a:buFont typeface="Arial" panose="020B0604020202020204" pitchFamily="34" charset="0"/>
                        <a:buNone/>
                      </a:pPr>
                      <a:endParaRPr lang="en-US" sz="1900" dirty="0"/>
                    </a:p>
                    <a:p>
                      <a:pPr marL="285750" indent="-285750">
                        <a:buFont typeface="Arial" panose="020B0604020202020204" pitchFamily="34" charset="0"/>
                        <a:buChar char="•"/>
                      </a:pPr>
                      <a:r>
                        <a:rPr lang="en-US" sz="1900" dirty="0"/>
                        <a:t> Promote technology-driven education programs to enhance learning outcomes</a:t>
                      </a:r>
                    </a:p>
                  </a:txBody>
                  <a:tcPr marL="60960" marR="60960" marT="30480" marB="30480"/>
                </a:tc>
                <a:tc>
                  <a:txBody>
                    <a:bodyPr/>
                    <a:lstStyle/>
                    <a:p>
                      <a:pPr marL="285750" indent="-285750">
                        <a:buFont typeface="Arial" panose="020B0604020202020204" pitchFamily="34" charset="0"/>
                        <a:buChar char="•"/>
                      </a:pPr>
                      <a:r>
                        <a:rPr lang="en-US" sz="1900" dirty="0"/>
                        <a:t>Develop targeted programs to support underdeveloped regions. </a:t>
                      </a:r>
                    </a:p>
                    <a:p>
                      <a:pPr marL="0" indent="0">
                        <a:buFont typeface="Arial" panose="020B0604020202020204" pitchFamily="34" charset="0"/>
                        <a:buNone/>
                      </a:pPr>
                      <a:endParaRPr lang="en-US" sz="1900" dirty="0"/>
                    </a:p>
                    <a:p>
                      <a:pPr marL="285750" indent="-285750">
                        <a:buFont typeface="Arial" panose="020B0604020202020204" pitchFamily="34" charset="0"/>
                        <a:buChar char="•"/>
                      </a:pPr>
                      <a:r>
                        <a:rPr lang="en-US" sz="1900" dirty="0"/>
                        <a:t>Encourage public-private partnerships to invest in educational resources and infrastructure.</a:t>
                      </a:r>
                    </a:p>
                  </a:txBody>
                  <a:tcPr marL="60960" marR="60960" marT="30480" marB="30480"/>
                </a:tc>
                <a:extLst>
                  <a:ext uri="{0D108BD9-81ED-4DB2-BD59-A6C34878D82A}">
                    <a16:rowId xmlns:a16="http://schemas.microsoft.com/office/drawing/2014/main" val="1260810374"/>
                  </a:ext>
                </a:extLst>
              </a:tr>
            </a:tbl>
          </a:graphicData>
        </a:graphic>
      </p:graphicFrame>
      <p:pic>
        <p:nvPicPr>
          <p:cNvPr id="7" name="Picture 6" descr="A logo of a military officer&#10;&#10;AI-generated content may be incorrect.">
            <a:extLst>
              <a:ext uri="{FF2B5EF4-FFF2-40B4-BE49-F238E27FC236}">
                <a16:creationId xmlns:a16="http://schemas.microsoft.com/office/drawing/2014/main" id="{773A6B59-47CC-482E-9F2A-8C5B471D796B}"/>
              </a:ext>
            </a:extLst>
          </p:cNvPr>
          <p:cNvPicPr>
            <a:picLocks noChangeAspect="1"/>
          </p:cNvPicPr>
          <p:nvPr/>
        </p:nvPicPr>
        <p:blipFill>
          <a:blip r:embed="rId2"/>
          <a:stretch>
            <a:fillRect/>
          </a:stretch>
        </p:blipFill>
        <p:spPr>
          <a:xfrm>
            <a:off x="125789" y="-140673"/>
            <a:ext cx="1421939" cy="1421939"/>
          </a:xfrm>
          <a:prstGeom prst="rect">
            <a:avLst/>
          </a:prstGeom>
        </p:spPr>
      </p:pic>
      <p:pic>
        <p:nvPicPr>
          <p:cNvPr id="8" name="Picture 7">
            <a:extLst>
              <a:ext uri="{FF2B5EF4-FFF2-40B4-BE49-F238E27FC236}">
                <a16:creationId xmlns:a16="http://schemas.microsoft.com/office/drawing/2014/main" id="{62C47A59-D510-4903-8D0D-84743340073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3275" y="155787"/>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6748684" y="4445000"/>
            <a:ext cx="4775542" cy="2225494"/>
            <a:chOff x="0" y="0"/>
            <a:chExt cx="9551084" cy="4450988"/>
          </a:xfrm>
        </p:grpSpPr>
        <p:pic>
          <p:nvPicPr>
            <p:cNvPr id="3" name="Picture 3"/>
            <p:cNvPicPr>
              <a:picLocks noChangeAspect="1"/>
            </p:cNvPicPr>
            <p:nvPr/>
          </p:nvPicPr>
          <p:blipFill>
            <a:blip r:embed="rId2"/>
            <a:srcRect t="15092" b="15092"/>
            <a:stretch>
              <a:fillRect/>
            </a:stretch>
          </p:blipFill>
          <p:spPr>
            <a:xfrm>
              <a:off x="0" y="0"/>
              <a:ext cx="9551084" cy="4450988"/>
            </a:xfrm>
            <a:prstGeom prst="rect">
              <a:avLst/>
            </a:prstGeom>
          </p:spPr>
        </p:pic>
      </p:grpSp>
      <p:sp>
        <p:nvSpPr>
          <p:cNvPr id="6" name="TextBox 6"/>
          <p:cNvSpPr txBox="1"/>
          <p:nvPr/>
        </p:nvSpPr>
        <p:spPr>
          <a:xfrm>
            <a:off x="685800" y="596900"/>
            <a:ext cx="5047768" cy="784574"/>
          </a:xfrm>
          <a:prstGeom prst="rect">
            <a:avLst/>
          </a:prstGeom>
        </p:spPr>
        <p:txBody>
          <a:bodyPr lIns="0" tIns="0" rIns="0" bIns="0" rtlCol="0" anchor="t">
            <a:spAutoFit/>
          </a:bodyPr>
          <a:lstStyle/>
          <a:p>
            <a:pPr>
              <a:lnSpc>
                <a:spcPts val="6720"/>
              </a:lnSpc>
              <a:spcBef>
                <a:spcPct val="0"/>
              </a:spcBef>
            </a:pPr>
            <a:endParaRPr lang="en-US" sz="4800" b="1" i="1" dirty="0">
              <a:solidFill>
                <a:srgbClr val="2D3880"/>
              </a:solidFill>
              <a:latin typeface="Cormorant Garamond Bold Italics"/>
              <a:ea typeface="Cormorant Garamond Bold Italics"/>
              <a:cs typeface="Cormorant Garamond Bold Italics"/>
              <a:sym typeface="Cormorant Garamond Bold Italics"/>
            </a:endParaRPr>
          </a:p>
        </p:txBody>
      </p:sp>
      <p:sp>
        <p:nvSpPr>
          <p:cNvPr id="8" name="TextBox 7">
            <a:extLst>
              <a:ext uri="{FF2B5EF4-FFF2-40B4-BE49-F238E27FC236}">
                <a16:creationId xmlns:a16="http://schemas.microsoft.com/office/drawing/2014/main" id="{04602E0A-9638-1815-EBAD-463649DAD23A}"/>
              </a:ext>
            </a:extLst>
          </p:cNvPr>
          <p:cNvSpPr txBox="1"/>
          <p:nvPr/>
        </p:nvSpPr>
        <p:spPr>
          <a:xfrm>
            <a:off x="1522295" y="883869"/>
            <a:ext cx="4658852" cy="995209"/>
          </a:xfrm>
          <a:prstGeom prst="rect">
            <a:avLst/>
          </a:prstGeom>
          <a:noFill/>
        </p:spPr>
        <p:txBody>
          <a:bodyPr wrap="square" rtlCol="0">
            <a:spAutoFit/>
          </a:bodyPr>
          <a:lstStyle/>
          <a:p>
            <a:r>
              <a:rPr lang="en-US" sz="5867" b="1" dirty="0">
                <a:solidFill>
                  <a:srgbClr val="7030A0"/>
                </a:solidFill>
              </a:rPr>
              <a:t>Conclusion</a:t>
            </a:r>
          </a:p>
        </p:txBody>
      </p:sp>
      <p:sp>
        <p:nvSpPr>
          <p:cNvPr id="9" name="TextBox 8">
            <a:extLst>
              <a:ext uri="{FF2B5EF4-FFF2-40B4-BE49-F238E27FC236}">
                <a16:creationId xmlns:a16="http://schemas.microsoft.com/office/drawing/2014/main" id="{C3E152A9-67B9-34D9-9108-02F4C7302EBB}"/>
              </a:ext>
            </a:extLst>
          </p:cNvPr>
          <p:cNvSpPr txBox="1"/>
          <p:nvPr/>
        </p:nvSpPr>
        <p:spPr>
          <a:xfrm>
            <a:off x="812800" y="1854200"/>
            <a:ext cx="8788400" cy="3006272"/>
          </a:xfrm>
          <a:prstGeom prst="rect">
            <a:avLst/>
          </a:prstGeom>
          <a:noFill/>
        </p:spPr>
        <p:txBody>
          <a:bodyPr wrap="square" rtlCol="0">
            <a:spAutoFit/>
          </a:bodyPr>
          <a:lstStyle/>
          <a:p>
            <a:r>
              <a:rPr lang="en-US" sz="2933" b="1" dirty="0"/>
              <a:t>Summary of Key Findings</a:t>
            </a:r>
          </a:p>
          <a:p>
            <a:pPr marL="190510" indent="-190510">
              <a:buFont typeface="Wingdings" panose="05000000000000000000" pitchFamily="2" charset="2"/>
              <a:buChar char="ü"/>
            </a:pPr>
            <a:r>
              <a:rPr lang="en-US" sz="1867" dirty="0"/>
              <a:t> </a:t>
            </a:r>
            <a:r>
              <a:rPr lang="en-US" sz="2667" dirty="0"/>
              <a:t>Significant regional differences in student performance due to varying levels of infrastructure, teacher availability, and digital resources.</a:t>
            </a:r>
          </a:p>
          <a:p>
            <a:endParaRPr lang="en-US" sz="2667" dirty="0"/>
          </a:p>
          <a:p>
            <a:pPr marL="190510" indent="-190510">
              <a:buFont typeface="Wingdings" panose="05000000000000000000" pitchFamily="2" charset="2"/>
              <a:buChar char="ü"/>
            </a:pPr>
            <a:r>
              <a:rPr lang="en-US" sz="2667" dirty="0"/>
              <a:t> Colombo district consistently performs better due to better resources and facilities.</a:t>
            </a:r>
          </a:p>
        </p:txBody>
      </p:sp>
      <p:pic>
        <p:nvPicPr>
          <p:cNvPr id="10" name="Picture 9" descr="A logo of a military officer&#10;&#10;AI-generated content may be incorrect.">
            <a:extLst>
              <a:ext uri="{FF2B5EF4-FFF2-40B4-BE49-F238E27FC236}">
                <a16:creationId xmlns:a16="http://schemas.microsoft.com/office/drawing/2014/main" id="{43CE93DE-1308-41F6-8EA6-24E38955DDEF}"/>
              </a:ext>
            </a:extLst>
          </p:cNvPr>
          <p:cNvPicPr>
            <a:picLocks noChangeAspect="1"/>
          </p:cNvPicPr>
          <p:nvPr/>
        </p:nvPicPr>
        <p:blipFill>
          <a:blip r:embed="rId3"/>
          <a:stretch>
            <a:fillRect/>
          </a:stretch>
        </p:blipFill>
        <p:spPr>
          <a:xfrm>
            <a:off x="125789" y="-140673"/>
            <a:ext cx="1421939" cy="1421939"/>
          </a:xfrm>
          <a:prstGeom prst="rect">
            <a:avLst/>
          </a:prstGeom>
        </p:spPr>
      </p:pic>
      <p:pic>
        <p:nvPicPr>
          <p:cNvPr id="11" name="Picture 10">
            <a:extLst>
              <a:ext uri="{FF2B5EF4-FFF2-40B4-BE49-F238E27FC236}">
                <a16:creationId xmlns:a16="http://schemas.microsoft.com/office/drawing/2014/main" id="{4C21428E-FD0E-4BA7-BEAD-2FF554B317A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63750" y="360363"/>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sp>
        <p:nvSpPr>
          <p:cNvPr id="5" name="TextBox 5"/>
          <p:cNvSpPr txBox="1"/>
          <p:nvPr/>
        </p:nvSpPr>
        <p:spPr>
          <a:xfrm>
            <a:off x="1631950" y="570296"/>
            <a:ext cx="5029200" cy="784574"/>
          </a:xfrm>
          <a:prstGeom prst="rect">
            <a:avLst/>
          </a:prstGeom>
        </p:spPr>
        <p:txBody>
          <a:bodyPr wrap="square" lIns="0" tIns="0" rIns="0" bIns="0" rtlCol="0" anchor="t">
            <a:spAutoFit/>
          </a:bodyPr>
          <a:lstStyle/>
          <a:p>
            <a:pPr>
              <a:lnSpc>
                <a:spcPts val="6720"/>
              </a:lnSpc>
              <a:spcBef>
                <a:spcPct val="0"/>
              </a:spcBef>
            </a:pPr>
            <a:r>
              <a:rPr lang="en-US" sz="4800" b="1" dirty="0">
                <a:solidFill>
                  <a:srgbClr val="7030A0"/>
                </a:solidFill>
                <a:latin typeface="Cormorant Garamond Bold"/>
                <a:ea typeface="Cormorant Garamond Bold"/>
                <a:cs typeface="Cormorant Garamond Bold"/>
                <a:sym typeface="Cormorant Garamond Bold"/>
              </a:rPr>
              <a:t>Conclusion</a:t>
            </a:r>
          </a:p>
        </p:txBody>
      </p:sp>
      <p:sp>
        <p:nvSpPr>
          <p:cNvPr id="7" name="TextBox 6">
            <a:extLst>
              <a:ext uri="{FF2B5EF4-FFF2-40B4-BE49-F238E27FC236}">
                <a16:creationId xmlns:a16="http://schemas.microsoft.com/office/drawing/2014/main" id="{C2984841-ECD2-BD05-49E7-4A261BF4E349}"/>
              </a:ext>
            </a:extLst>
          </p:cNvPr>
          <p:cNvSpPr txBox="1"/>
          <p:nvPr/>
        </p:nvSpPr>
        <p:spPr>
          <a:xfrm>
            <a:off x="1498600" y="1600201"/>
            <a:ext cx="9499600" cy="4360681"/>
          </a:xfrm>
          <a:prstGeom prst="rect">
            <a:avLst/>
          </a:prstGeom>
          <a:solidFill>
            <a:schemeClr val="accent4">
              <a:lumMod val="20000"/>
              <a:lumOff val="80000"/>
            </a:schemeClr>
          </a:solidFill>
        </p:spPr>
        <p:txBody>
          <a:bodyPr wrap="square" rtlCol="0">
            <a:spAutoFit/>
          </a:bodyPr>
          <a:lstStyle/>
          <a:p>
            <a:r>
              <a:rPr lang="en-US" sz="3200" b="1" i="1" dirty="0"/>
              <a:t>Final Thoughts on Addressing Educational Inequality</a:t>
            </a:r>
          </a:p>
          <a:p>
            <a:endParaRPr lang="en-US" sz="3200" b="1" i="1" dirty="0"/>
          </a:p>
          <a:p>
            <a:pPr marL="381019" indent="-381019">
              <a:buFont typeface="Wingdings" panose="05000000000000000000" pitchFamily="2" charset="2"/>
              <a:buChar char="§"/>
            </a:pPr>
            <a:r>
              <a:rPr lang="en-US" sz="2667" dirty="0"/>
              <a:t>Ensuring equal access to quality education is crucial for the country's development.</a:t>
            </a:r>
          </a:p>
          <a:p>
            <a:endParaRPr lang="en-US" sz="2667" dirty="0"/>
          </a:p>
          <a:p>
            <a:pPr marL="381019" indent="-381019">
              <a:buFont typeface="Wingdings" panose="05000000000000000000" pitchFamily="2" charset="2"/>
              <a:buChar char="§"/>
            </a:pPr>
            <a:r>
              <a:rPr lang="en-US" sz="2667" dirty="0"/>
              <a:t>Policymakers must prioritize investments in educational resources to bridge the gap between urban and rural areas.</a:t>
            </a:r>
          </a:p>
          <a:p>
            <a:endParaRPr lang="en-US" sz="2667" dirty="0"/>
          </a:p>
          <a:p>
            <a:pPr marL="381019" indent="-381019">
              <a:buFont typeface="Wingdings" panose="05000000000000000000" pitchFamily="2" charset="2"/>
              <a:buChar char="§"/>
            </a:pPr>
            <a:r>
              <a:rPr lang="en-US" sz="2667" dirty="0"/>
              <a:t> Long-term commitment to improving education will lead to a more knowledgeable and skilled workforce.</a:t>
            </a:r>
          </a:p>
        </p:txBody>
      </p:sp>
      <p:pic>
        <p:nvPicPr>
          <p:cNvPr id="6" name="Picture 5" descr="A logo of a military officer&#10;&#10;AI-generated content may be incorrect.">
            <a:extLst>
              <a:ext uri="{FF2B5EF4-FFF2-40B4-BE49-F238E27FC236}">
                <a16:creationId xmlns:a16="http://schemas.microsoft.com/office/drawing/2014/main" id="{37A2AD10-D613-4259-ABCE-65DA91E11A15}"/>
              </a:ext>
            </a:extLst>
          </p:cNvPr>
          <p:cNvPicPr>
            <a:picLocks noChangeAspect="1"/>
          </p:cNvPicPr>
          <p:nvPr/>
        </p:nvPicPr>
        <p:blipFill>
          <a:blip r:embed="rId2"/>
          <a:stretch>
            <a:fillRect/>
          </a:stretch>
        </p:blipFill>
        <p:spPr>
          <a:xfrm>
            <a:off x="125789" y="-140673"/>
            <a:ext cx="1421939" cy="1421939"/>
          </a:xfrm>
          <a:prstGeom prst="rect">
            <a:avLst/>
          </a:prstGeom>
        </p:spPr>
      </p:pic>
      <p:pic>
        <p:nvPicPr>
          <p:cNvPr id="8" name="Picture 7">
            <a:extLst>
              <a:ext uri="{FF2B5EF4-FFF2-40B4-BE49-F238E27FC236}">
                <a16:creationId xmlns:a16="http://schemas.microsoft.com/office/drawing/2014/main" id="{6478231D-8DDF-4574-A823-CED58C6DFCA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3750" y="360363"/>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2240701"/>
            <a:ext cx="12192000" cy="2612573"/>
            <a:chOff x="0" y="0"/>
            <a:chExt cx="4816593" cy="1032128"/>
          </a:xfrm>
          <a:solidFill>
            <a:schemeClr val="accent2">
              <a:alpha val="57000"/>
            </a:schemeClr>
          </a:solidFill>
        </p:grpSpPr>
        <p:sp>
          <p:nvSpPr>
            <p:cNvPr id="3" name="Freeform 3"/>
            <p:cNvSpPr/>
            <p:nvPr/>
          </p:nvSpPr>
          <p:spPr>
            <a:xfrm>
              <a:off x="0" y="0"/>
              <a:ext cx="4816592" cy="1032128"/>
            </a:xfrm>
            <a:custGeom>
              <a:avLst/>
              <a:gdLst/>
              <a:ahLst/>
              <a:cxnLst/>
              <a:rect l="l" t="t" r="r" b="b"/>
              <a:pathLst>
                <a:path w="4816592" h="1032128">
                  <a:moveTo>
                    <a:pt x="0" y="0"/>
                  </a:moveTo>
                  <a:lnTo>
                    <a:pt x="4816592" y="0"/>
                  </a:lnTo>
                  <a:lnTo>
                    <a:pt x="4816592" y="1032128"/>
                  </a:lnTo>
                  <a:lnTo>
                    <a:pt x="0" y="1032128"/>
                  </a:lnTo>
                  <a:close/>
                </a:path>
              </a:pathLst>
            </a:custGeom>
            <a:grpFill/>
          </p:spPr>
          <p:txBody>
            <a:bodyPr/>
            <a:lstStyle/>
            <a:p>
              <a:endParaRPr lang="en-US" sz="1200"/>
            </a:p>
          </p:txBody>
        </p:sp>
        <p:sp>
          <p:nvSpPr>
            <p:cNvPr id="4" name="TextBox 4"/>
            <p:cNvSpPr txBox="1"/>
            <p:nvPr/>
          </p:nvSpPr>
          <p:spPr>
            <a:xfrm>
              <a:off x="0" y="-57150"/>
              <a:ext cx="4816593" cy="1089278"/>
            </a:xfrm>
            <a:prstGeom prst="rect">
              <a:avLst/>
            </a:prstGeom>
            <a:grpFill/>
          </p:spPr>
          <p:txBody>
            <a:bodyPr lIns="33867" tIns="33867" rIns="33867" bIns="33867" rtlCol="0" anchor="ctr"/>
            <a:lstStyle/>
            <a:p>
              <a:pPr algn="ctr">
                <a:lnSpc>
                  <a:spcPts val="2239"/>
                </a:lnSpc>
              </a:pPr>
              <a:endParaRPr sz="1200"/>
            </a:p>
          </p:txBody>
        </p:sp>
      </p:grpSp>
      <p:sp>
        <p:nvSpPr>
          <p:cNvPr id="12" name="TextBox 11">
            <a:extLst>
              <a:ext uri="{FF2B5EF4-FFF2-40B4-BE49-F238E27FC236}">
                <a16:creationId xmlns:a16="http://schemas.microsoft.com/office/drawing/2014/main" id="{91E6FA18-AD52-5857-35C7-80875B03B592}"/>
              </a:ext>
            </a:extLst>
          </p:cNvPr>
          <p:cNvSpPr txBox="1"/>
          <p:nvPr/>
        </p:nvSpPr>
        <p:spPr>
          <a:xfrm>
            <a:off x="4572000" y="2710339"/>
            <a:ext cx="4114800" cy="1323439"/>
          </a:xfrm>
          <a:prstGeom prst="rect">
            <a:avLst/>
          </a:prstGeom>
          <a:noFill/>
        </p:spPr>
        <p:txBody>
          <a:bodyPr wrap="square" rtlCol="0">
            <a:spAutoFit/>
          </a:bodyPr>
          <a:lstStyle/>
          <a:p>
            <a:r>
              <a:rPr lang="en-US" sz="8000" dirty="0">
                <a:latin typeface="Baguet Script" panose="020F0502020204030204" pitchFamily="2" charset="0"/>
              </a:rPr>
              <a:t>Q &amp; A</a:t>
            </a:r>
          </a:p>
        </p:txBody>
      </p:sp>
      <p:pic>
        <p:nvPicPr>
          <p:cNvPr id="6" name="Picture 5" descr="A logo of a military officer&#10;&#10;AI-generated content may be incorrect.">
            <a:extLst>
              <a:ext uri="{FF2B5EF4-FFF2-40B4-BE49-F238E27FC236}">
                <a16:creationId xmlns:a16="http://schemas.microsoft.com/office/drawing/2014/main" id="{AEDB020B-3827-4F04-9C55-9FE4432A31F0}"/>
              </a:ext>
            </a:extLst>
          </p:cNvPr>
          <p:cNvPicPr>
            <a:picLocks noChangeAspect="1"/>
          </p:cNvPicPr>
          <p:nvPr/>
        </p:nvPicPr>
        <p:blipFill>
          <a:blip r:embed="rId2"/>
          <a:stretch>
            <a:fillRect/>
          </a:stretch>
        </p:blipFill>
        <p:spPr>
          <a:xfrm>
            <a:off x="116264" y="44014"/>
            <a:ext cx="1421939" cy="1421939"/>
          </a:xfrm>
          <a:prstGeom prst="rect">
            <a:avLst/>
          </a:prstGeom>
        </p:spPr>
      </p:pic>
      <p:pic>
        <p:nvPicPr>
          <p:cNvPr id="7" name="Picture 6">
            <a:extLst>
              <a:ext uri="{FF2B5EF4-FFF2-40B4-BE49-F238E27FC236}">
                <a16:creationId xmlns:a16="http://schemas.microsoft.com/office/drawing/2014/main" id="{D77ABDE5-E06E-44D6-8378-BAF02A5F049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3750" y="360363"/>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gradFill>
            <a:gsLst>
              <a:gs pos="0">
                <a:scrgbClr r="0" g="0" b="0">
                  <a:alpha val="34000"/>
                </a:scrgbClr>
              </a:gs>
              <a:gs pos="100000">
                <a:srgbClr val="EA4C54">
                  <a:alpha val="53000"/>
                </a:srgbClr>
              </a:gs>
              <a:gs pos="100000">
                <a:schemeClr val="accent1">
                  <a:lumMod val="30000"/>
                  <a:lumOff val="70000"/>
                  <a:alpha val="0"/>
                </a:schemeClr>
              </a:gs>
            </a:gsLst>
            <a:lin ang="5400000" scaled="1"/>
          </a:gradFill>
        </p:spPr>
      </p:sp>
      <p:sp>
        <p:nvSpPr>
          <p:cNvPr id="5" name="TextBox 5"/>
          <p:cNvSpPr txBox="1"/>
          <p:nvPr/>
        </p:nvSpPr>
        <p:spPr>
          <a:xfrm>
            <a:off x="1624504" y="979315"/>
            <a:ext cx="6358009" cy="574132"/>
          </a:xfrm>
          <a:prstGeom prst="rect">
            <a:avLst/>
          </a:prstGeom>
        </p:spPr>
        <p:txBody>
          <a:bodyPr lIns="0" tIns="0" rIns="0" bIns="0" rtlCol="0" anchor="t">
            <a:spAutoFit/>
          </a:bodyPr>
          <a:lstStyle/>
          <a:p>
            <a:pPr>
              <a:lnSpc>
                <a:spcPts val="4861"/>
              </a:lnSpc>
              <a:spcBef>
                <a:spcPct val="0"/>
              </a:spcBef>
            </a:pPr>
            <a:r>
              <a:rPr lang="en-US" sz="3522" spc="123" dirty="0">
                <a:solidFill>
                  <a:srgbClr val="010101"/>
                </a:solidFill>
                <a:latin typeface="Archivo Black"/>
                <a:ea typeface="Archivo Black"/>
                <a:cs typeface="Archivo Black"/>
                <a:sym typeface="Archivo Black"/>
              </a:rPr>
              <a:t>TEAM MEMBERS</a:t>
            </a:r>
          </a:p>
        </p:txBody>
      </p:sp>
      <p:sp>
        <p:nvSpPr>
          <p:cNvPr id="6" name="Freeform 6"/>
          <p:cNvSpPr/>
          <p:nvPr/>
        </p:nvSpPr>
        <p:spPr>
          <a:xfrm>
            <a:off x="2534750" y="3343927"/>
            <a:ext cx="3325965" cy="352223"/>
          </a:xfrm>
          <a:custGeom>
            <a:avLst/>
            <a:gdLst/>
            <a:ahLst/>
            <a:cxnLst/>
            <a:rect l="l" t="t" r="r" b="b"/>
            <a:pathLst>
              <a:path w="4988948" h="528334">
                <a:moveTo>
                  <a:pt x="0" y="0"/>
                </a:moveTo>
                <a:lnTo>
                  <a:pt x="4988948" y="0"/>
                </a:lnTo>
                <a:lnTo>
                  <a:pt x="4988948" y="528334"/>
                </a:lnTo>
                <a:lnTo>
                  <a:pt x="0" y="528334"/>
                </a:lnTo>
                <a:lnTo>
                  <a:pt x="0" y="0"/>
                </a:lnTo>
                <a:close/>
              </a:path>
            </a:pathLst>
          </a:custGeom>
          <a:blipFill>
            <a:blip r:embed="rId2"/>
            <a:stretch>
              <a:fillRect t="-86495"/>
            </a:stretch>
          </a:blipFill>
        </p:spPr>
      </p:sp>
      <p:sp>
        <p:nvSpPr>
          <p:cNvPr id="7" name="Freeform 7"/>
          <p:cNvSpPr/>
          <p:nvPr/>
        </p:nvSpPr>
        <p:spPr>
          <a:xfrm>
            <a:off x="7344610" y="3305852"/>
            <a:ext cx="3325965" cy="352223"/>
          </a:xfrm>
          <a:custGeom>
            <a:avLst/>
            <a:gdLst/>
            <a:ahLst/>
            <a:cxnLst/>
            <a:rect l="l" t="t" r="r" b="b"/>
            <a:pathLst>
              <a:path w="4988948" h="528334">
                <a:moveTo>
                  <a:pt x="0" y="0"/>
                </a:moveTo>
                <a:lnTo>
                  <a:pt x="4988948" y="0"/>
                </a:lnTo>
                <a:lnTo>
                  <a:pt x="4988948" y="528334"/>
                </a:lnTo>
                <a:lnTo>
                  <a:pt x="0" y="528334"/>
                </a:lnTo>
                <a:lnTo>
                  <a:pt x="0" y="0"/>
                </a:lnTo>
                <a:close/>
              </a:path>
            </a:pathLst>
          </a:custGeom>
          <a:blipFill>
            <a:blip r:embed="rId2"/>
            <a:stretch>
              <a:fillRect t="-86495"/>
            </a:stretch>
          </a:blipFill>
        </p:spPr>
      </p:sp>
      <p:sp>
        <p:nvSpPr>
          <p:cNvPr id="8" name="Freeform 8"/>
          <p:cNvSpPr/>
          <p:nvPr/>
        </p:nvSpPr>
        <p:spPr>
          <a:xfrm>
            <a:off x="2534750" y="5112275"/>
            <a:ext cx="3325965" cy="352223"/>
          </a:xfrm>
          <a:custGeom>
            <a:avLst/>
            <a:gdLst/>
            <a:ahLst/>
            <a:cxnLst/>
            <a:rect l="l" t="t" r="r" b="b"/>
            <a:pathLst>
              <a:path w="4988948" h="528334">
                <a:moveTo>
                  <a:pt x="0" y="0"/>
                </a:moveTo>
                <a:lnTo>
                  <a:pt x="4988948" y="0"/>
                </a:lnTo>
                <a:lnTo>
                  <a:pt x="4988948" y="528334"/>
                </a:lnTo>
                <a:lnTo>
                  <a:pt x="0" y="528334"/>
                </a:lnTo>
                <a:lnTo>
                  <a:pt x="0" y="0"/>
                </a:lnTo>
                <a:close/>
              </a:path>
            </a:pathLst>
          </a:custGeom>
          <a:blipFill>
            <a:blip r:embed="rId2"/>
            <a:stretch>
              <a:fillRect t="-86495"/>
            </a:stretch>
          </a:blipFill>
        </p:spPr>
      </p:sp>
      <p:sp>
        <p:nvSpPr>
          <p:cNvPr id="9" name="Freeform 9"/>
          <p:cNvSpPr/>
          <p:nvPr/>
        </p:nvSpPr>
        <p:spPr>
          <a:xfrm>
            <a:off x="7344610" y="5212769"/>
            <a:ext cx="3325965" cy="352223"/>
          </a:xfrm>
          <a:custGeom>
            <a:avLst/>
            <a:gdLst/>
            <a:ahLst/>
            <a:cxnLst/>
            <a:rect l="l" t="t" r="r" b="b"/>
            <a:pathLst>
              <a:path w="4988948" h="528334">
                <a:moveTo>
                  <a:pt x="0" y="0"/>
                </a:moveTo>
                <a:lnTo>
                  <a:pt x="4988948" y="0"/>
                </a:lnTo>
                <a:lnTo>
                  <a:pt x="4988948" y="528333"/>
                </a:lnTo>
                <a:lnTo>
                  <a:pt x="0" y="528333"/>
                </a:lnTo>
                <a:lnTo>
                  <a:pt x="0" y="0"/>
                </a:lnTo>
                <a:close/>
              </a:path>
            </a:pathLst>
          </a:custGeom>
          <a:blipFill>
            <a:blip r:embed="rId2"/>
            <a:stretch>
              <a:fillRect t="-86495"/>
            </a:stretch>
          </a:blipFill>
        </p:spPr>
      </p:sp>
      <p:grpSp>
        <p:nvGrpSpPr>
          <p:cNvPr id="10" name="Group 10"/>
          <p:cNvGrpSpPr/>
          <p:nvPr/>
        </p:nvGrpSpPr>
        <p:grpSpPr>
          <a:xfrm>
            <a:off x="7641942" y="2131213"/>
            <a:ext cx="3659818" cy="1174639"/>
            <a:chOff x="0" y="0"/>
            <a:chExt cx="1569119" cy="503617"/>
          </a:xfrm>
        </p:grpSpPr>
        <p:sp>
          <p:nvSpPr>
            <p:cNvPr id="11" name="Freeform 11"/>
            <p:cNvSpPr/>
            <p:nvPr/>
          </p:nvSpPr>
          <p:spPr>
            <a:xfrm>
              <a:off x="0" y="0"/>
              <a:ext cx="1569119" cy="503617"/>
            </a:xfrm>
            <a:custGeom>
              <a:avLst/>
              <a:gdLst/>
              <a:ahLst/>
              <a:cxnLst/>
              <a:rect l="l" t="t" r="r" b="b"/>
              <a:pathLst>
                <a:path w="1569119" h="503617">
                  <a:moveTo>
                    <a:pt x="18333" y="0"/>
                  </a:moveTo>
                  <a:lnTo>
                    <a:pt x="1550786" y="0"/>
                  </a:lnTo>
                  <a:cubicBezTo>
                    <a:pt x="1555648" y="0"/>
                    <a:pt x="1560311" y="1932"/>
                    <a:pt x="1563749" y="5370"/>
                  </a:cubicBezTo>
                  <a:cubicBezTo>
                    <a:pt x="1567187" y="8808"/>
                    <a:pt x="1569119" y="13471"/>
                    <a:pt x="1569119" y="18333"/>
                  </a:cubicBezTo>
                  <a:lnTo>
                    <a:pt x="1569119" y="485284"/>
                  </a:lnTo>
                  <a:cubicBezTo>
                    <a:pt x="1569119" y="495409"/>
                    <a:pt x="1560911" y="503617"/>
                    <a:pt x="1550786" y="503617"/>
                  </a:cubicBezTo>
                  <a:lnTo>
                    <a:pt x="18333" y="503617"/>
                  </a:lnTo>
                  <a:cubicBezTo>
                    <a:pt x="8208" y="503617"/>
                    <a:pt x="0" y="495409"/>
                    <a:pt x="0" y="485284"/>
                  </a:cubicBezTo>
                  <a:lnTo>
                    <a:pt x="0" y="18333"/>
                  </a:lnTo>
                  <a:cubicBezTo>
                    <a:pt x="0" y="8208"/>
                    <a:pt x="8208" y="0"/>
                    <a:pt x="18333" y="0"/>
                  </a:cubicBezTo>
                  <a:close/>
                </a:path>
              </a:pathLst>
            </a:custGeom>
            <a:solidFill>
              <a:srgbClr val="100F0D"/>
            </a:solidFill>
          </p:spPr>
        </p:sp>
        <p:sp>
          <p:nvSpPr>
            <p:cNvPr id="12" name="TextBox 12"/>
            <p:cNvSpPr txBox="1"/>
            <p:nvPr/>
          </p:nvSpPr>
          <p:spPr>
            <a:xfrm>
              <a:off x="0" y="-38100"/>
              <a:ext cx="1569119" cy="541717"/>
            </a:xfrm>
            <a:prstGeom prst="rect">
              <a:avLst/>
            </a:prstGeom>
          </p:spPr>
          <p:txBody>
            <a:bodyPr lIns="33867" tIns="33867" rIns="33867" bIns="33867" rtlCol="0" anchor="ctr"/>
            <a:lstStyle/>
            <a:p>
              <a:pPr algn="ctr">
                <a:lnSpc>
                  <a:spcPts val="1935"/>
                </a:lnSpc>
              </a:pPr>
              <a:endParaRPr sz="1200"/>
            </a:p>
          </p:txBody>
        </p:sp>
      </p:grpSp>
      <p:grpSp>
        <p:nvGrpSpPr>
          <p:cNvPr id="19" name="Group 19"/>
          <p:cNvGrpSpPr/>
          <p:nvPr/>
        </p:nvGrpSpPr>
        <p:grpSpPr>
          <a:xfrm>
            <a:off x="2668505" y="2168780"/>
            <a:ext cx="3659818" cy="1174639"/>
            <a:chOff x="0" y="0"/>
            <a:chExt cx="1569119" cy="503617"/>
          </a:xfrm>
        </p:grpSpPr>
        <p:sp>
          <p:nvSpPr>
            <p:cNvPr id="20" name="Freeform 20"/>
            <p:cNvSpPr/>
            <p:nvPr/>
          </p:nvSpPr>
          <p:spPr>
            <a:xfrm>
              <a:off x="0" y="0"/>
              <a:ext cx="1569119" cy="503617"/>
            </a:xfrm>
            <a:custGeom>
              <a:avLst/>
              <a:gdLst/>
              <a:ahLst/>
              <a:cxnLst/>
              <a:rect l="l" t="t" r="r" b="b"/>
              <a:pathLst>
                <a:path w="1569119" h="503617">
                  <a:moveTo>
                    <a:pt x="18333" y="0"/>
                  </a:moveTo>
                  <a:lnTo>
                    <a:pt x="1550786" y="0"/>
                  </a:lnTo>
                  <a:cubicBezTo>
                    <a:pt x="1555648" y="0"/>
                    <a:pt x="1560311" y="1932"/>
                    <a:pt x="1563749" y="5370"/>
                  </a:cubicBezTo>
                  <a:cubicBezTo>
                    <a:pt x="1567187" y="8808"/>
                    <a:pt x="1569119" y="13471"/>
                    <a:pt x="1569119" y="18333"/>
                  </a:cubicBezTo>
                  <a:lnTo>
                    <a:pt x="1569119" y="485284"/>
                  </a:lnTo>
                  <a:cubicBezTo>
                    <a:pt x="1569119" y="495409"/>
                    <a:pt x="1560911" y="503617"/>
                    <a:pt x="1550786" y="503617"/>
                  </a:cubicBezTo>
                  <a:lnTo>
                    <a:pt x="18333" y="503617"/>
                  </a:lnTo>
                  <a:cubicBezTo>
                    <a:pt x="8208" y="503617"/>
                    <a:pt x="0" y="495409"/>
                    <a:pt x="0" y="485284"/>
                  </a:cubicBezTo>
                  <a:lnTo>
                    <a:pt x="0" y="18333"/>
                  </a:lnTo>
                  <a:cubicBezTo>
                    <a:pt x="0" y="8208"/>
                    <a:pt x="8208" y="0"/>
                    <a:pt x="18333" y="0"/>
                  </a:cubicBezTo>
                  <a:close/>
                </a:path>
              </a:pathLst>
            </a:custGeom>
            <a:solidFill>
              <a:srgbClr val="100F0D"/>
            </a:solidFill>
          </p:spPr>
        </p:sp>
        <p:sp>
          <p:nvSpPr>
            <p:cNvPr id="21" name="TextBox 21"/>
            <p:cNvSpPr txBox="1"/>
            <p:nvPr/>
          </p:nvSpPr>
          <p:spPr>
            <a:xfrm>
              <a:off x="0" y="-38100"/>
              <a:ext cx="1569119" cy="541717"/>
            </a:xfrm>
            <a:prstGeom prst="rect">
              <a:avLst/>
            </a:prstGeom>
          </p:spPr>
          <p:txBody>
            <a:bodyPr lIns="33867" tIns="33867" rIns="33867" bIns="33867" rtlCol="0" anchor="ctr"/>
            <a:lstStyle/>
            <a:p>
              <a:pPr algn="ctr">
                <a:lnSpc>
                  <a:spcPts val="1935"/>
                </a:lnSpc>
              </a:pPr>
              <a:endParaRPr sz="1200"/>
            </a:p>
          </p:txBody>
        </p:sp>
      </p:grpSp>
      <p:sp>
        <p:nvSpPr>
          <p:cNvPr id="22" name="TextBox 22"/>
          <p:cNvSpPr txBox="1"/>
          <p:nvPr/>
        </p:nvSpPr>
        <p:spPr>
          <a:xfrm>
            <a:off x="3236732" y="2589934"/>
            <a:ext cx="2355573" cy="671530"/>
          </a:xfrm>
          <a:prstGeom prst="rect">
            <a:avLst/>
          </a:prstGeom>
        </p:spPr>
        <p:txBody>
          <a:bodyPr wrap="square" lIns="0" tIns="0" rIns="0" bIns="0" rtlCol="0" anchor="t">
            <a:spAutoFit/>
          </a:bodyPr>
          <a:lstStyle/>
          <a:p>
            <a:pPr>
              <a:lnSpc>
                <a:spcPts val="1761"/>
              </a:lnSpc>
              <a:spcBef>
                <a:spcPct val="0"/>
              </a:spcBef>
            </a:pPr>
            <a:r>
              <a:rPr lang="en-US" sz="2133" b="1" spc="-25" dirty="0">
                <a:solidFill>
                  <a:srgbClr val="FFFFFF"/>
                </a:solidFill>
                <a:latin typeface="Times New Roman" panose="02020603050405020304" pitchFamily="18" charset="0"/>
                <a:ea typeface="Montserrat Light Bold"/>
                <a:cs typeface="Times New Roman" panose="02020603050405020304" pitchFamily="18" charset="0"/>
                <a:sym typeface="Montserrat Light Bold"/>
              </a:rPr>
              <a:t>D/ADC/23/0026</a:t>
            </a:r>
          </a:p>
          <a:p>
            <a:pPr>
              <a:lnSpc>
                <a:spcPts val="1761"/>
              </a:lnSpc>
              <a:spcBef>
                <a:spcPct val="0"/>
              </a:spcBef>
            </a:pPr>
            <a:r>
              <a:rPr lang="en-US" sz="2133" b="1" spc="-25" dirty="0">
                <a:solidFill>
                  <a:srgbClr val="FFFFFF"/>
                </a:solidFill>
                <a:latin typeface="Times New Roman" panose="02020603050405020304" pitchFamily="18" charset="0"/>
                <a:ea typeface="Montserrat Light Bold"/>
                <a:cs typeface="Times New Roman" panose="02020603050405020304" pitchFamily="18" charset="0"/>
                <a:sym typeface="Montserrat Light Bold"/>
              </a:rPr>
              <a:t>DMS Baddewithana</a:t>
            </a:r>
          </a:p>
          <a:p>
            <a:pPr>
              <a:lnSpc>
                <a:spcPts val="1761"/>
              </a:lnSpc>
              <a:spcBef>
                <a:spcPct val="0"/>
              </a:spcBef>
            </a:pPr>
            <a:endParaRPr lang="en-US" sz="1258" b="1" spc="-25" dirty="0">
              <a:solidFill>
                <a:srgbClr val="FFFFFF"/>
              </a:solidFill>
              <a:latin typeface="Montserrat Light Bold"/>
              <a:ea typeface="Montserrat Light Bold"/>
              <a:cs typeface="Montserrat Light Bold"/>
              <a:sym typeface="Montserrat Light Bold"/>
            </a:endParaRPr>
          </a:p>
        </p:txBody>
      </p:sp>
      <p:grpSp>
        <p:nvGrpSpPr>
          <p:cNvPr id="27" name="Group 27"/>
          <p:cNvGrpSpPr/>
          <p:nvPr/>
        </p:nvGrpSpPr>
        <p:grpSpPr>
          <a:xfrm>
            <a:off x="2200897" y="4072301"/>
            <a:ext cx="3659818" cy="1174639"/>
            <a:chOff x="0" y="0"/>
            <a:chExt cx="1569119" cy="503617"/>
          </a:xfrm>
        </p:grpSpPr>
        <p:sp>
          <p:nvSpPr>
            <p:cNvPr id="28" name="Freeform 28"/>
            <p:cNvSpPr/>
            <p:nvPr/>
          </p:nvSpPr>
          <p:spPr>
            <a:xfrm>
              <a:off x="0" y="0"/>
              <a:ext cx="1569119" cy="503617"/>
            </a:xfrm>
            <a:custGeom>
              <a:avLst/>
              <a:gdLst/>
              <a:ahLst/>
              <a:cxnLst/>
              <a:rect l="l" t="t" r="r" b="b"/>
              <a:pathLst>
                <a:path w="1569119" h="503617">
                  <a:moveTo>
                    <a:pt x="18333" y="0"/>
                  </a:moveTo>
                  <a:lnTo>
                    <a:pt x="1550786" y="0"/>
                  </a:lnTo>
                  <a:cubicBezTo>
                    <a:pt x="1555648" y="0"/>
                    <a:pt x="1560311" y="1932"/>
                    <a:pt x="1563749" y="5370"/>
                  </a:cubicBezTo>
                  <a:cubicBezTo>
                    <a:pt x="1567187" y="8808"/>
                    <a:pt x="1569119" y="13471"/>
                    <a:pt x="1569119" y="18333"/>
                  </a:cubicBezTo>
                  <a:lnTo>
                    <a:pt x="1569119" y="485284"/>
                  </a:lnTo>
                  <a:cubicBezTo>
                    <a:pt x="1569119" y="495409"/>
                    <a:pt x="1560911" y="503617"/>
                    <a:pt x="1550786" y="503617"/>
                  </a:cubicBezTo>
                  <a:lnTo>
                    <a:pt x="18333" y="503617"/>
                  </a:lnTo>
                  <a:cubicBezTo>
                    <a:pt x="8208" y="503617"/>
                    <a:pt x="0" y="495409"/>
                    <a:pt x="0" y="485284"/>
                  </a:cubicBezTo>
                  <a:lnTo>
                    <a:pt x="0" y="18333"/>
                  </a:lnTo>
                  <a:cubicBezTo>
                    <a:pt x="0" y="8208"/>
                    <a:pt x="8208" y="0"/>
                    <a:pt x="18333" y="0"/>
                  </a:cubicBezTo>
                  <a:close/>
                </a:path>
              </a:pathLst>
            </a:custGeom>
            <a:solidFill>
              <a:srgbClr val="100F0D"/>
            </a:solidFill>
          </p:spPr>
        </p:sp>
        <p:sp>
          <p:nvSpPr>
            <p:cNvPr id="29" name="TextBox 29"/>
            <p:cNvSpPr txBox="1"/>
            <p:nvPr/>
          </p:nvSpPr>
          <p:spPr>
            <a:xfrm>
              <a:off x="0" y="-38100"/>
              <a:ext cx="1569119" cy="541717"/>
            </a:xfrm>
            <a:prstGeom prst="rect">
              <a:avLst/>
            </a:prstGeom>
          </p:spPr>
          <p:txBody>
            <a:bodyPr lIns="33867" tIns="33867" rIns="33867" bIns="33867" rtlCol="0" anchor="ctr"/>
            <a:lstStyle/>
            <a:p>
              <a:pPr algn="ctr">
                <a:lnSpc>
                  <a:spcPts val="1935"/>
                </a:lnSpc>
              </a:pPr>
              <a:endParaRPr sz="1200"/>
            </a:p>
          </p:txBody>
        </p:sp>
      </p:grpSp>
      <p:sp>
        <p:nvSpPr>
          <p:cNvPr id="31" name="TextBox 31"/>
          <p:cNvSpPr txBox="1"/>
          <p:nvPr/>
        </p:nvSpPr>
        <p:spPr>
          <a:xfrm>
            <a:off x="3447060" y="4241887"/>
            <a:ext cx="1884251" cy="671530"/>
          </a:xfrm>
          <a:prstGeom prst="rect">
            <a:avLst/>
          </a:prstGeom>
        </p:spPr>
        <p:txBody>
          <a:bodyPr lIns="0" tIns="0" rIns="0" bIns="0" rtlCol="0" anchor="t">
            <a:spAutoFit/>
          </a:bodyPr>
          <a:lstStyle/>
          <a:p>
            <a:pPr>
              <a:lnSpc>
                <a:spcPts val="1761"/>
              </a:lnSpc>
              <a:spcBef>
                <a:spcPct val="0"/>
              </a:spcBef>
            </a:pPr>
            <a:r>
              <a:rPr lang="en-US" sz="2133" b="1" spc="-25" dirty="0">
                <a:solidFill>
                  <a:srgbClr val="FFFFFF"/>
                </a:solidFill>
                <a:latin typeface="Times New Roman" panose="02020603050405020304" pitchFamily="18" charset="0"/>
                <a:ea typeface="Montserrat Light Bold"/>
                <a:cs typeface="Times New Roman" panose="02020603050405020304" pitchFamily="18" charset="0"/>
                <a:sym typeface="Montserrat Light Bold"/>
              </a:rPr>
              <a:t>D/ADC/23/0009</a:t>
            </a:r>
          </a:p>
          <a:p>
            <a:pPr>
              <a:lnSpc>
                <a:spcPts val="1761"/>
              </a:lnSpc>
              <a:spcBef>
                <a:spcPct val="0"/>
              </a:spcBef>
            </a:pPr>
            <a:r>
              <a:rPr lang="en-US" sz="2133" b="1" spc="-25" dirty="0">
                <a:solidFill>
                  <a:srgbClr val="FFFFFF"/>
                </a:solidFill>
                <a:latin typeface="Times New Roman" panose="02020603050405020304" pitchFamily="18" charset="0"/>
                <a:ea typeface="Montserrat Light Bold"/>
                <a:cs typeface="Times New Roman" panose="02020603050405020304" pitchFamily="18" charset="0"/>
                <a:sym typeface="Montserrat Light Bold"/>
              </a:rPr>
              <a:t>MAW Sammani</a:t>
            </a:r>
          </a:p>
          <a:p>
            <a:pPr>
              <a:lnSpc>
                <a:spcPts val="1761"/>
              </a:lnSpc>
              <a:spcBef>
                <a:spcPct val="0"/>
              </a:spcBef>
            </a:pPr>
            <a:endParaRPr lang="en-US" sz="1258" b="1" spc="-25" dirty="0">
              <a:solidFill>
                <a:srgbClr val="FFFFFF"/>
              </a:solidFill>
              <a:latin typeface="Montserrat Light Bold"/>
              <a:ea typeface="Montserrat Light Bold"/>
              <a:cs typeface="Montserrat Light Bold"/>
              <a:sym typeface="Montserrat Light Bold"/>
            </a:endParaRPr>
          </a:p>
        </p:txBody>
      </p:sp>
      <p:grpSp>
        <p:nvGrpSpPr>
          <p:cNvPr id="36" name="Group 36"/>
          <p:cNvGrpSpPr/>
          <p:nvPr/>
        </p:nvGrpSpPr>
        <p:grpSpPr>
          <a:xfrm>
            <a:off x="7010757" y="4072301"/>
            <a:ext cx="3659818" cy="1174639"/>
            <a:chOff x="0" y="0"/>
            <a:chExt cx="1569119" cy="503617"/>
          </a:xfrm>
        </p:grpSpPr>
        <p:sp>
          <p:nvSpPr>
            <p:cNvPr id="37" name="Freeform 37"/>
            <p:cNvSpPr/>
            <p:nvPr/>
          </p:nvSpPr>
          <p:spPr>
            <a:xfrm>
              <a:off x="0" y="0"/>
              <a:ext cx="1569119" cy="503617"/>
            </a:xfrm>
            <a:custGeom>
              <a:avLst/>
              <a:gdLst/>
              <a:ahLst/>
              <a:cxnLst/>
              <a:rect l="l" t="t" r="r" b="b"/>
              <a:pathLst>
                <a:path w="1569119" h="503617">
                  <a:moveTo>
                    <a:pt x="18333" y="0"/>
                  </a:moveTo>
                  <a:lnTo>
                    <a:pt x="1550786" y="0"/>
                  </a:lnTo>
                  <a:cubicBezTo>
                    <a:pt x="1555648" y="0"/>
                    <a:pt x="1560311" y="1932"/>
                    <a:pt x="1563749" y="5370"/>
                  </a:cubicBezTo>
                  <a:cubicBezTo>
                    <a:pt x="1567187" y="8808"/>
                    <a:pt x="1569119" y="13471"/>
                    <a:pt x="1569119" y="18333"/>
                  </a:cubicBezTo>
                  <a:lnTo>
                    <a:pt x="1569119" y="485284"/>
                  </a:lnTo>
                  <a:cubicBezTo>
                    <a:pt x="1569119" y="495409"/>
                    <a:pt x="1560911" y="503617"/>
                    <a:pt x="1550786" y="503617"/>
                  </a:cubicBezTo>
                  <a:lnTo>
                    <a:pt x="18333" y="503617"/>
                  </a:lnTo>
                  <a:cubicBezTo>
                    <a:pt x="8208" y="503617"/>
                    <a:pt x="0" y="495409"/>
                    <a:pt x="0" y="485284"/>
                  </a:cubicBezTo>
                  <a:lnTo>
                    <a:pt x="0" y="18333"/>
                  </a:lnTo>
                  <a:cubicBezTo>
                    <a:pt x="0" y="8208"/>
                    <a:pt x="8208" y="0"/>
                    <a:pt x="18333" y="0"/>
                  </a:cubicBezTo>
                  <a:close/>
                </a:path>
              </a:pathLst>
            </a:custGeom>
            <a:solidFill>
              <a:srgbClr val="100F0D"/>
            </a:solidFill>
          </p:spPr>
        </p:sp>
        <p:sp>
          <p:nvSpPr>
            <p:cNvPr id="38" name="TextBox 38"/>
            <p:cNvSpPr txBox="1"/>
            <p:nvPr/>
          </p:nvSpPr>
          <p:spPr>
            <a:xfrm>
              <a:off x="0" y="-38100"/>
              <a:ext cx="1569119" cy="541717"/>
            </a:xfrm>
            <a:prstGeom prst="rect">
              <a:avLst/>
            </a:prstGeom>
          </p:spPr>
          <p:txBody>
            <a:bodyPr lIns="33867" tIns="33867" rIns="33867" bIns="33867" rtlCol="0" anchor="ctr"/>
            <a:lstStyle/>
            <a:p>
              <a:pPr algn="ctr">
                <a:lnSpc>
                  <a:spcPts val="1935"/>
                </a:lnSpc>
              </a:pPr>
              <a:endParaRPr sz="1200"/>
            </a:p>
          </p:txBody>
        </p:sp>
      </p:grpSp>
      <p:sp>
        <p:nvSpPr>
          <p:cNvPr id="39" name="TextBox 39"/>
          <p:cNvSpPr txBox="1"/>
          <p:nvPr/>
        </p:nvSpPr>
        <p:spPr>
          <a:xfrm>
            <a:off x="8369129" y="4237433"/>
            <a:ext cx="2140772" cy="902363"/>
          </a:xfrm>
          <a:prstGeom prst="rect">
            <a:avLst/>
          </a:prstGeom>
        </p:spPr>
        <p:txBody>
          <a:bodyPr wrap="square" lIns="0" tIns="0" rIns="0" bIns="0" rtlCol="0" anchor="t">
            <a:spAutoFit/>
          </a:bodyPr>
          <a:lstStyle/>
          <a:p>
            <a:pPr>
              <a:lnSpc>
                <a:spcPts val="1761"/>
              </a:lnSpc>
              <a:spcBef>
                <a:spcPct val="0"/>
              </a:spcBef>
            </a:pPr>
            <a:r>
              <a:rPr lang="en-US" sz="2133" b="1" spc="-25" dirty="0">
                <a:solidFill>
                  <a:srgbClr val="FFFFFF"/>
                </a:solidFill>
                <a:latin typeface="Times New Roman" panose="02020603050405020304" pitchFamily="18" charset="0"/>
                <a:ea typeface="Montserrat Light Bold"/>
                <a:cs typeface="Times New Roman" panose="02020603050405020304" pitchFamily="18" charset="0"/>
                <a:sym typeface="Montserrat Light Bold"/>
              </a:rPr>
              <a:t>D/ADC/23/0022</a:t>
            </a:r>
          </a:p>
          <a:p>
            <a:pPr>
              <a:lnSpc>
                <a:spcPts val="1761"/>
              </a:lnSpc>
              <a:spcBef>
                <a:spcPct val="0"/>
              </a:spcBef>
            </a:pPr>
            <a:r>
              <a:rPr lang="en-US" sz="2133" b="1" spc="-25" dirty="0">
                <a:solidFill>
                  <a:srgbClr val="FFFFFF"/>
                </a:solidFill>
                <a:latin typeface="Times New Roman" panose="02020603050405020304" pitchFamily="18" charset="0"/>
                <a:ea typeface="Montserrat Light Bold"/>
                <a:cs typeface="Times New Roman" panose="02020603050405020304" pitchFamily="18" charset="0"/>
                <a:sym typeface="Montserrat Light Bold"/>
              </a:rPr>
              <a:t>HK </a:t>
            </a:r>
            <a:r>
              <a:rPr lang="en-US" sz="2133" b="1" spc="-25" dirty="0" err="1">
                <a:solidFill>
                  <a:srgbClr val="FFFFFF"/>
                </a:solidFill>
                <a:latin typeface="Times New Roman" panose="02020603050405020304" pitchFamily="18" charset="0"/>
                <a:ea typeface="Montserrat Light Bold"/>
                <a:cs typeface="Times New Roman" panose="02020603050405020304" pitchFamily="18" charset="0"/>
                <a:sym typeface="Montserrat Light Bold"/>
              </a:rPr>
              <a:t>Ahamat</a:t>
            </a:r>
            <a:endParaRPr lang="en-US" sz="2133" b="1" spc="-25" dirty="0">
              <a:solidFill>
                <a:srgbClr val="FFFFFF"/>
              </a:solidFill>
              <a:latin typeface="Times New Roman" panose="02020603050405020304" pitchFamily="18" charset="0"/>
              <a:ea typeface="Montserrat Light Bold"/>
              <a:cs typeface="Times New Roman" panose="02020603050405020304" pitchFamily="18" charset="0"/>
              <a:sym typeface="Montserrat Light Bold"/>
            </a:endParaRPr>
          </a:p>
          <a:p>
            <a:pPr>
              <a:lnSpc>
                <a:spcPts val="1761"/>
              </a:lnSpc>
              <a:spcBef>
                <a:spcPct val="0"/>
              </a:spcBef>
            </a:pPr>
            <a:endParaRPr lang="en-US" sz="933" dirty="0">
              <a:solidFill>
                <a:schemeClr val="bg1"/>
              </a:solidFill>
            </a:endParaRPr>
          </a:p>
          <a:p>
            <a:pPr>
              <a:lnSpc>
                <a:spcPts val="1761"/>
              </a:lnSpc>
              <a:spcBef>
                <a:spcPct val="0"/>
              </a:spcBef>
            </a:pPr>
            <a:endParaRPr lang="en-US" sz="1258" b="1" spc="-25" dirty="0">
              <a:solidFill>
                <a:srgbClr val="FFFFFF"/>
              </a:solidFill>
              <a:latin typeface="Montserrat Light Bold"/>
              <a:ea typeface="Montserrat Light Bold"/>
              <a:cs typeface="Montserrat Light Bold"/>
              <a:sym typeface="Montserrat Light Bold"/>
            </a:endParaRPr>
          </a:p>
        </p:txBody>
      </p:sp>
      <p:pic>
        <p:nvPicPr>
          <p:cNvPr id="53" name="Picture 52">
            <a:extLst>
              <a:ext uri="{FF2B5EF4-FFF2-40B4-BE49-F238E27FC236}">
                <a16:creationId xmlns:a16="http://schemas.microsoft.com/office/drawing/2014/main" id="{6C2088DA-FE10-4ADC-BAB0-463FA54266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2545" y="1642312"/>
            <a:ext cx="1508760" cy="2011680"/>
          </a:xfrm>
          <a:prstGeom prst="rect">
            <a:avLst/>
          </a:prstGeom>
        </p:spPr>
      </p:pic>
      <p:pic>
        <p:nvPicPr>
          <p:cNvPr id="55" name="Picture 54">
            <a:extLst>
              <a:ext uri="{FF2B5EF4-FFF2-40B4-BE49-F238E27FC236}">
                <a16:creationId xmlns:a16="http://schemas.microsoft.com/office/drawing/2014/main" id="{04DC16D0-CCA1-47C4-B560-91008C072E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0240" y="1791408"/>
            <a:ext cx="1508760" cy="2011680"/>
          </a:xfrm>
          <a:prstGeom prst="rect">
            <a:avLst/>
          </a:prstGeom>
        </p:spPr>
      </p:pic>
      <p:pic>
        <p:nvPicPr>
          <p:cNvPr id="57" name="Picture 56">
            <a:extLst>
              <a:ext uri="{FF2B5EF4-FFF2-40B4-BE49-F238E27FC236}">
                <a16:creationId xmlns:a16="http://schemas.microsoft.com/office/drawing/2014/main" id="{561C473D-4A1A-4D89-A780-9318F37FA8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3160" y="4049293"/>
            <a:ext cx="1461081" cy="2194560"/>
          </a:xfrm>
          <a:prstGeom prst="rect">
            <a:avLst/>
          </a:prstGeom>
        </p:spPr>
      </p:pic>
      <p:pic>
        <p:nvPicPr>
          <p:cNvPr id="15" name="Picture 14">
            <a:extLst>
              <a:ext uri="{FF2B5EF4-FFF2-40B4-BE49-F238E27FC236}">
                <a16:creationId xmlns:a16="http://schemas.microsoft.com/office/drawing/2014/main" id="{7A0E41EA-BCA9-49EE-8FE2-4E7209DAAF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7457" y="3952541"/>
            <a:ext cx="1269891" cy="2133600"/>
          </a:xfrm>
          <a:prstGeom prst="rect">
            <a:avLst/>
          </a:prstGeom>
        </p:spPr>
      </p:pic>
      <p:sp>
        <p:nvSpPr>
          <p:cNvPr id="30" name="TextBox 29">
            <a:extLst>
              <a:ext uri="{FF2B5EF4-FFF2-40B4-BE49-F238E27FC236}">
                <a16:creationId xmlns:a16="http://schemas.microsoft.com/office/drawing/2014/main" id="{BDDF2DE4-F0A1-4249-BB8D-5B9C3792ABF3}"/>
              </a:ext>
            </a:extLst>
          </p:cNvPr>
          <p:cNvSpPr txBox="1"/>
          <p:nvPr/>
        </p:nvSpPr>
        <p:spPr>
          <a:xfrm>
            <a:off x="8288637" y="2378212"/>
            <a:ext cx="6233650" cy="707886"/>
          </a:xfrm>
          <a:prstGeom prst="rect">
            <a:avLst/>
          </a:prstGeom>
          <a:noFill/>
        </p:spPr>
        <p:txBody>
          <a:bodyPr wrap="square">
            <a:spAutoFit/>
          </a:bodyPr>
          <a:lstStyle/>
          <a:p>
            <a:r>
              <a:rPr lang="pt-BR" sz="2000" dirty="0">
                <a:solidFill>
                  <a:schemeClr val="bg1"/>
                </a:solidFill>
                <a:latin typeface="Times New Roman" panose="02020603050405020304" pitchFamily="18" charset="0"/>
                <a:cs typeface="Times New Roman" panose="02020603050405020304" pitchFamily="18" charset="0"/>
              </a:rPr>
              <a:t>D/ADC/23/0036</a:t>
            </a:r>
          </a:p>
          <a:p>
            <a:r>
              <a:rPr lang="pt-BR" sz="2000" dirty="0">
                <a:solidFill>
                  <a:schemeClr val="bg1"/>
                </a:solidFill>
                <a:latin typeface="Times New Roman" panose="02020603050405020304" pitchFamily="18" charset="0"/>
                <a:cs typeface="Times New Roman" panose="02020603050405020304" pitchFamily="18" charset="0"/>
              </a:rPr>
              <a:t>MBSD Fernando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sp>
        <p:nvSpPr>
          <p:cNvPr id="3" name="TextBox 3"/>
          <p:cNvSpPr txBox="1"/>
          <p:nvPr/>
        </p:nvSpPr>
        <p:spPr>
          <a:xfrm>
            <a:off x="2754670" y="2445774"/>
            <a:ext cx="6527800" cy="1311000"/>
          </a:xfrm>
          <a:prstGeom prst="rect">
            <a:avLst/>
          </a:prstGeom>
        </p:spPr>
        <p:txBody>
          <a:bodyPr wrap="square" lIns="0" tIns="0" rIns="0" bIns="0" rtlCol="0" anchor="t">
            <a:spAutoFit/>
          </a:bodyPr>
          <a:lstStyle/>
          <a:p>
            <a:pPr>
              <a:lnSpc>
                <a:spcPts val="11207"/>
              </a:lnSpc>
            </a:pPr>
            <a:r>
              <a:rPr lang="en-US" sz="8005" b="1" i="1" dirty="0">
                <a:solidFill>
                  <a:srgbClr val="2D3880"/>
                </a:solidFill>
                <a:latin typeface="Cormorant Garamond Bold Italics"/>
                <a:ea typeface="Cormorant Garamond Bold Italics"/>
                <a:cs typeface="Cormorant Garamond Bold Italics"/>
                <a:sym typeface="Cormorant Garamond Bold Italics"/>
              </a:rPr>
              <a:t>Thank You!</a:t>
            </a:r>
          </a:p>
        </p:txBody>
      </p:sp>
      <p:pic>
        <p:nvPicPr>
          <p:cNvPr id="4" name="Picture 3" descr="A logo of a military officer&#10;&#10;AI-generated content may be incorrect.">
            <a:extLst>
              <a:ext uri="{FF2B5EF4-FFF2-40B4-BE49-F238E27FC236}">
                <a16:creationId xmlns:a16="http://schemas.microsoft.com/office/drawing/2014/main" id="{236DE8FD-7192-452B-8229-1D93B2791F83}"/>
              </a:ext>
            </a:extLst>
          </p:cNvPr>
          <p:cNvPicPr>
            <a:picLocks noChangeAspect="1"/>
          </p:cNvPicPr>
          <p:nvPr/>
        </p:nvPicPr>
        <p:blipFill>
          <a:blip r:embed="rId2"/>
          <a:stretch>
            <a:fillRect/>
          </a:stretch>
        </p:blipFill>
        <p:spPr>
          <a:xfrm>
            <a:off x="125789" y="-140673"/>
            <a:ext cx="1421939" cy="1421939"/>
          </a:xfrm>
          <a:prstGeom prst="rect">
            <a:avLst/>
          </a:prstGeom>
        </p:spPr>
      </p:pic>
      <p:pic>
        <p:nvPicPr>
          <p:cNvPr id="5" name="Picture 4">
            <a:extLst>
              <a:ext uri="{FF2B5EF4-FFF2-40B4-BE49-F238E27FC236}">
                <a16:creationId xmlns:a16="http://schemas.microsoft.com/office/drawing/2014/main" id="{6D8B4C36-10C7-464F-BA32-8A7653B2FD0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3750" y="360363"/>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sp>
        <p:nvSpPr>
          <p:cNvPr id="4" name="TextBox 4"/>
          <p:cNvSpPr txBox="1"/>
          <p:nvPr/>
        </p:nvSpPr>
        <p:spPr>
          <a:xfrm>
            <a:off x="1692054" y="168615"/>
            <a:ext cx="8476829" cy="817211"/>
          </a:xfrm>
          <a:prstGeom prst="rect">
            <a:avLst/>
          </a:prstGeom>
        </p:spPr>
        <p:txBody>
          <a:bodyPr lIns="0" tIns="0" rIns="0" bIns="0" rtlCol="0" anchor="t">
            <a:spAutoFit/>
          </a:bodyPr>
          <a:lstStyle/>
          <a:p>
            <a:pPr algn="ctr">
              <a:lnSpc>
                <a:spcPts val="6720"/>
              </a:lnSpc>
              <a:spcBef>
                <a:spcPct val="0"/>
              </a:spcBef>
            </a:pPr>
            <a:r>
              <a:rPr lang="en-US" sz="4800" b="1" dirty="0">
                <a:ln>
                  <a:solidFill>
                    <a:schemeClr val="accent5">
                      <a:lumMod val="40000"/>
                      <a:lumOff val="60000"/>
                    </a:schemeClr>
                  </a:solidFill>
                </a:ln>
                <a:solidFill>
                  <a:srgbClr val="2D3880"/>
                </a:solidFill>
                <a:highlight>
                  <a:srgbClr val="C0C0C0"/>
                </a:highlight>
                <a:latin typeface="Garamond" panose="02020404030301010803" pitchFamily="18" charset="0"/>
                <a:ea typeface="Cormorant Garamond Bold Italics"/>
                <a:cs typeface="Cormorant Garamond Bold Italics"/>
                <a:sym typeface="Cormorant Garamond Bold Italics"/>
              </a:rPr>
              <a:t>Overview</a:t>
            </a:r>
          </a:p>
        </p:txBody>
      </p:sp>
      <p:grpSp>
        <p:nvGrpSpPr>
          <p:cNvPr id="5" name="Group 5"/>
          <p:cNvGrpSpPr/>
          <p:nvPr/>
        </p:nvGrpSpPr>
        <p:grpSpPr>
          <a:xfrm>
            <a:off x="1860761" y="1488721"/>
            <a:ext cx="561858" cy="580584"/>
            <a:chOff x="76730" y="-767889"/>
            <a:chExt cx="812800" cy="839890"/>
          </a:xfrm>
        </p:grpSpPr>
        <p:sp>
          <p:nvSpPr>
            <p:cNvPr id="6" name="Freeform 6"/>
            <p:cNvSpPr/>
            <p:nvPr/>
          </p:nvSpPr>
          <p:spPr>
            <a:xfrm>
              <a:off x="76730" y="-740799"/>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txBody>
            <a:bodyPr/>
            <a:lstStyle/>
            <a:p>
              <a:endParaRPr lang="en-US" sz="1200"/>
            </a:p>
          </p:txBody>
        </p:sp>
        <p:sp>
          <p:nvSpPr>
            <p:cNvPr id="7" name="TextBox 7"/>
            <p:cNvSpPr txBox="1"/>
            <p:nvPr/>
          </p:nvSpPr>
          <p:spPr>
            <a:xfrm>
              <a:off x="152400" y="-767889"/>
              <a:ext cx="660400" cy="717550"/>
            </a:xfrm>
            <a:prstGeom prst="rect">
              <a:avLst/>
            </a:prstGeom>
          </p:spPr>
          <p:txBody>
            <a:bodyPr lIns="33867" tIns="33867" rIns="33867" bIns="33867" rtlCol="0" anchor="ctr"/>
            <a:lstStyle/>
            <a:p>
              <a:pPr algn="ctr">
                <a:lnSpc>
                  <a:spcPts val="2613"/>
                </a:lnSpc>
              </a:pPr>
              <a:r>
                <a:rPr lang="en-US" sz="1867" dirty="0">
                  <a:solidFill>
                    <a:srgbClr val="FFFFFF"/>
                  </a:solidFill>
                  <a:latin typeface="Glacial Indifference"/>
                  <a:ea typeface="Glacial Indifference"/>
                  <a:cs typeface="Glacial Indifference"/>
                  <a:sym typeface="Glacial Indifference"/>
                </a:rPr>
                <a:t>01</a:t>
              </a:r>
            </a:p>
          </p:txBody>
        </p:sp>
      </p:grpSp>
      <p:grpSp>
        <p:nvGrpSpPr>
          <p:cNvPr id="8" name="Group 8"/>
          <p:cNvGrpSpPr/>
          <p:nvPr/>
        </p:nvGrpSpPr>
        <p:grpSpPr>
          <a:xfrm>
            <a:off x="1872374" y="2259806"/>
            <a:ext cx="561858" cy="56185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txBody>
            <a:bodyPr/>
            <a:lstStyle/>
            <a:p>
              <a:endParaRPr lang="en-US" sz="1200"/>
            </a:p>
          </p:txBody>
        </p:sp>
        <p:sp>
          <p:nvSpPr>
            <p:cNvPr id="10" name="TextBox 10"/>
            <p:cNvSpPr txBox="1"/>
            <p:nvPr/>
          </p:nvSpPr>
          <p:spPr>
            <a:xfrm>
              <a:off x="76200" y="19050"/>
              <a:ext cx="660400" cy="717550"/>
            </a:xfrm>
            <a:prstGeom prst="rect">
              <a:avLst/>
            </a:prstGeom>
          </p:spPr>
          <p:txBody>
            <a:bodyPr lIns="33867" tIns="33867" rIns="33867" bIns="33867" rtlCol="0" anchor="ctr"/>
            <a:lstStyle/>
            <a:p>
              <a:pPr algn="ctr">
                <a:lnSpc>
                  <a:spcPts val="2613"/>
                </a:lnSpc>
              </a:pPr>
              <a:r>
                <a:rPr lang="en-US" sz="1867" dirty="0">
                  <a:solidFill>
                    <a:srgbClr val="FFFFFF"/>
                  </a:solidFill>
                  <a:latin typeface="Glacial Indifference"/>
                  <a:ea typeface="Glacial Indifference"/>
                  <a:cs typeface="Glacial Indifference"/>
                  <a:sym typeface="Glacial Indifference"/>
                </a:rPr>
                <a:t>02</a:t>
              </a:r>
            </a:p>
          </p:txBody>
        </p:sp>
      </p:grpSp>
      <p:grpSp>
        <p:nvGrpSpPr>
          <p:cNvPr id="11" name="Group 11"/>
          <p:cNvGrpSpPr/>
          <p:nvPr/>
        </p:nvGrpSpPr>
        <p:grpSpPr>
          <a:xfrm>
            <a:off x="1844010" y="2975561"/>
            <a:ext cx="561858" cy="561858"/>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txBody>
            <a:bodyPr/>
            <a:lstStyle/>
            <a:p>
              <a:endParaRPr lang="en-US" sz="1200"/>
            </a:p>
          </p:txBody>
        </p:sp>
        <p:sp>
          <p:nvSpPr>
            <p:cNvPr id="13" name="TextBox 13"/>
            <p:cNvSpPr txBox="1"/>
            <p:nvPr/>
          </p:nvSpPr>
          <p:spPr>
            <a:xfrm>
              <a:off x="76200" y="19050"/>
              <a:ext cx="660400" cy="717550"/>
            </a:xfrm>
            <a:prstGeom prst="rect">
              <a:avLst/>
            </a:prstGeom>
          </p:spPr>
          <p:txBody>
            <a:bodyPr lIns="33867" tIns="33867" rIns="33867" bIns="33867" rtlCol="0" anchor="ctr"/>
            <a:lstStyle/>
            <a:p>
              <a:pPr algn="ctr">
                <a:lnSpc>
                  <a:spcPts val="2613"/>
                </a:lnSpc>
              </a:pPr>
              <a:r>
                <a:rPr lang="en-US" sz="1867" dirty="0">
                  <a:solidFill>
                    <a:srgbClr val="FFFFFF"/>
                  </a:solidFill>
                  <a:latin typeface="Glacial Indifference"/>
                  <a:ea typeface="Glacial Indifference"/>
                  <a:cs typeface="Glacial Indifference"/>
                  <a:sym typeface="Glacial Indifference"/>
                </a:rPr>
                <a:t>03</a:t>
              </a:r>
            </a:p>
          </p:txBody>
        </p:sp>
      </p:grpSp>
      <p:grpSp>
        <p:nvGrpSpPr>
          <p:cNvPr id="14" name="Group 14"/>
          <p:cNvGrpSpPr/>
          <p:nvPr/>
        </p:nvGrpSpPr>
        <p:grpSpPr>
          <a:xfrm>
            <a:off x="1860394" y="3746864"/>
            <a:ext cx="561858" cy="561858"/>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txBody>
            <a:bodyPr/>
            <a:lstStyle/>
            <a:p>
              <a:endParaRPr lang="en-US" sz="1200"/>
            </a:p>
          </p:txBody>
        </p:sp>
        <p:sp>
          <p:nvSpPr>
            <p:cNvPr id="16" name="TextBox 16"/>
            <p:cNvSpPr txBox="1"/>
            <p:nvPr/>
          </p:nvSpPr>
          <p:spPr>
            <a:xfrm>
              <a:off x="76200" y="19050"/>
              <a:ext cx="660400" cy="717550"/>
            </a:xfrm>
            <a:prstGeom prst="rect">
              <a:avLst/>
            </a:prstGeom>
          </p:spPr>
          <p:txBody>
            <a:bodyPr lIns="33867" tIns="33867" rIns="33867" bIns="33867" rtlCol="0" anchor="ctr"/>
            <a:lstStyle/>
            <a:p>
              <a:pPr algn="ctr">
                <a:lnSpc>
                  <a:spcPts val="2613"/>
                </a:lnSpc>
              </a:pPr>
              <a:r>
                <a:rPr lang="en-US" sz="1867">
                  <a:solidFill>
                    <a:srgbClr val="FFFFFF"/>
                  </a:solidFill>
                  <a:latin typeface="Glacial Indifference"/>
                  <a:ea typeface="Glacial Indifference"/>
                  <a:cs typeface="Glacial Indifference"/>
                  <a:sym typeface="Glacial Indifference"/>
                </a:rPr>
                <a:t>04</a:t>
              </a:r>
            </a:p>
          </p:txBody>
        </p:sp>
      </p:grpSp>
      <p:grpSp>
        <p:nvGrpSpPr>
          <p:cNvPr id="17" name="Group 17"/>
          <p:cNvGrpSpPr/>
          <p:nvPr/>
        </p:nvGrpSpPr>
        <p:grpSpPr>
          <a:xfrm>
            <a:off x="1860761" y="4527118"/>
            <a:ext cx="561858" cy="561858"/>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txBody>
            <a:bodyPr/>
            <a:lstStyle/>
            <a:p>
              <a:endParaRPr lang="en-US" sz="1200"/>
            </a:p>
          </p:txBody>
        </p:sp>
        <p:sp>
          <p:nvSpPr>
            <p:cNvPr id="19" name="TextBox 19"/>
            <p:cNvSpPr txBox="1"/>
            <p:nvPr/>
          </p:nvSpPr>
          <p:spPr>
            <a:xfrm>
              <a:off x="76200" y="19050"/>
              <a:ext cx="660400" cy="717550"/>
            </a:xfrm>
            <a:prstGeom prst="rect">
              <a:avLst/>
            </a:prstGeom>
          </p:spPr>
          <p:txBody>
            <a:bodyPr lIns="33867" tIns="33867" rIns="33867" bIns="33867" rtlCol="0" anchor="ctr"/>
            <a:lstStyle/>
            <a:p>
              <a:pPr algn="ctr">
                <a:lnSpc>
                  <a:spcPts val="2613"/>
                </a:lnSpc>
              </a:pPr>
              <a:r>
                <a:rPr lang="en-US" sz="1867">
                  <a:solidFill>
                    <a:srgbClr val="FFFFFF"/>
                  </a:solidFill>
                  <a:latin typeface="Glacial Indifference"/>
                  <a:ea typeface="Glacial Indifference"/>
                  <a:cs typeface="Glacial Indifference"/>
                  <a:sym typeface="Glacial Indifference"/>
                </a:rPr>
                <a:t>05</a:t>
              </a:r>
            </a:p>
          </p:txBody>
        </p:sp>
      </p:grpSp>
      <p:grpSp>
        <p:nvGrpSpPr>
          <p:cNvPr id="20" name="Group 20"/>
          <p:cNvGrpSpPr/>
          <p:nvPr/>
        </p:nvGrpSpPr>
        <p:grpSpPr>
          <a:xfrm>
            <a:off x="6114104" y="1507447"/>
            <a:ext cx="561858" cy="561858"/>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txBody>
            <a:bodyPr/>
            <a:lstStyle/>
            <a:p>
              <a:endParaRPr lang="en-US" sz="1200"/>
            </a:p>
          </p:txBody>
        </p:sp>
        <p:sp>
          <p:nvSpPr>
            <p:cNvPr id="22" name="TextBox 22"/>
            <p:cNvSpPr txBox="1"/>
            <p:nvPr/>
          </p:nvSpPr>
          <p:spPr>
            <a:xfrm>
              <a:off x="76200" y="19050"/>
              <a:ext cx="660400" cy="717550"/>
            </a:xfrm>
            <a:prstGeom prst="rect">
              <a:avLst/>
            </a:prstGeom>
          </p:spPr>
          <p:txBody>
            <a:bodyPr lIns="33867" tIns="33867" rIns="33867" bIns="33867" rtlCol="0" anchor="ctr"/>
            <a:lstStyle/>
            <a:p>
              <a:pPr algn="ctr">
                <a:lnSpc>
                  <a:spcPts val="2613"/>
                </a:lnSpc>
              </a:pPr>
              <a:r>
                <a:rPr lang="en-US" sz="1867" dirty="0">
                  <a:solidFill>
                    <a:srgbClr val="FFFFFF"/>
                  </a:solidFill>
                  <a:latin typeface="Glacial Indifference"/>
                  <a:ea typeface="Glacial Indifference"/>
                  <a:cs typeface="Glacial Indifference"/>
                  <a:sym typeface="Glacial Indifference"/>
                </a:rPr>
                <a:t>06</a:t>
              </a:r>
            </a:p>
          </p:txBody>
        </p:sp>
      </p:grpSp>
      <p:grpSp>
        <p:nvGrpSpPr>
          <p:cNvPr id="23" name="Group 23"/>
          <p:cNvGrpSpPr/>
          <p:nvPr/>
        </p:nvGrpSpPr>
        <p:grpSpPr>
          <a:xfrm>
            <a:off x="6101213" y="2252519"/>
            <a:ext cx="561858" cy="56185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txBody>
            <a:bodyPr/>
            <a:lstStyle/>
            <a:p>
              <a:endParaRPr lang="en-US" sz="1200"/>
            </a:p>
          </p:txBody>
        </p:sp>
        <p:sp>
          <p:nvSpPr>
            <p:cNvPr id="25" name="TextBox 25"/>
            <p:cNvSpPr txBox="1"/>
            <p:nvPr/>
          </p:nvSpPr>
          <p:spPr>
            <a:xfrm>
              <a:off x="76200" y="19050"/>
              <a:ext cx="660400" cy="717550"/>
            </a:xfrm>
            <a:prstGeom prst="rect">
              <a:avLst/>
            </a:prstGeom>
          </p:spPr>
          <p:txBody>
            <a:bodyPr lIns="33867" tIns="33867" rIns="33867" bIns="33867" rtlCol="0" anchor="ctr"/>
            <a:lstStyle/>
            <a:p>
              <a:pPr algn="ctr">
                <a:lnSpc>
                  <a:spcPts val="2613"/>
                </a:lnSpc>
              </a:pPr>
              <a:r>
                <a:rPr lang="en-US" sz="1867">
                  <a:solidFill>
                    <a:srgbClr val="FFFFFF"/>
                  </a:solidFill>
                  <a:latin typeface="Glacial Indifference"/>
                  <a:ea typeface="Glacial Indifference"/>
                  <a:cs typeface="Glacial Indifference"/>
                  <a:sym typeface="Glacial Indifference"/>
                </a:rPr>
                <a:t>07</a:t>
              </a:r>
            </a:p>
          </p:txBody>
        </p:sp>
      </p:grpSp>
      <p:grpSp>
        <p:nvGrpSpPr>
          <p:cNvPr id="26" name="Group 26"/>
          <p:cNvGrpSpPr/>
          <p:nvPr/>
        </p:nvGrpSpPr>
        <p:grpSpPr>
          <a:xfrm>
            <a:off x="6096000" y="3000146"/>
            <a:ext cx="561858" cy="561858"/>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txBody>
            <a:bodyPr/>
            <a:lstStyle/>
            <a:p>
              <a:endParaRPr lang="en-US" sz="1200"/>
            </a:p>
          </p:txBody>
        </p:sp>
        <p:sp>
          <p:nvSpPr>
            <p:cNvPr id="28" name="TextBox 28"/>
            <p:cNvSpPr txBox="1"/>
            <p:nvPr/>
          </p:nvSpPr>
          <p:spPr>
            <a:xfrm>
              <a:off x="76200" y="19050"/>
              <a:ext cx="660400" cy="717550"/>
            </a:xfrm>
            <a:prstGeom prst="rect">
              <a:avLst/>
            </a:prstGeom>
          </p:spPr>
          <p:txBody>
            <a:bodyPr lIns="33867" tIns="33867" rIns="33867" bIns="33867" rtlCol="0" anchor="ctr"/>
            <a:lstStyle/>
            <a:p>
              <a:pPr algn="ctr">
                <a:lnSpc>
                  <a:spcPts val="2613"/>
                </a:lnSpc>
              </a:pPr>
              <a:r>
                <a:rPr lang="en-US" sz="1867" dirty="0">
                  <a:solidFill>
                    <a:srgbClr val="FFFFFF"/>
                  </a:solidFill>
                  <a:latin typeface="Glacial Indifference"/>
                  <a:ea typeface="Glacial Indifference"/>
                  <a:cs typeface="Glacial Indifference"/>
                  <a:sym typeface="Glacial Indifference"/>
                </a:rPr>
                <a:t>08</a:t>
              </a:r>
            </a:p>
          </p:txBody>
        </p:sp>
      </p:grpSp>
      <p:sp>
        <p:nvSpPr>
          <p:cNvPr id="29" name="TextBox 29"/>
          <p:cNvSpPr txBox="1"/>
          <p:nvPr/>
        </p:nvSpPr>
        <p:spPr>
          <a:xfrm>
            <a:off x="2589806" y="1619411"/>
            <a:ext cx="3303389" cy="350802"/>
          </a:xfrm>
          <a:prstGeom prst="rect">
            <a:avLst/>
          </a:prstGeom>
        </p:spPr>
        <p:txBody>
          <a:bodyPr lIns="0" tIns="0" rIns="0" bIns="0" rtlCol="0" anchor="t">
            <a:spAutoFit/>
          </a:bodyPr>
          <a:lstStyle/>
          <a:p>
            <a:pPr>
              <a:lnSpc>
                <a:spcPts val="2987"/>
              </a:lnSpc>
            </a:pPr>
            <a:r>
              <a:rPr lang="en-US" sz="2133" dirty="0">
                <a:solidFill>
                  <a:srgbClr val="2D3880"/>
                </a:solidFill>
                <a:latin typeface="Glacial Indifference"/>
                <a:ea typeface="Glacial Indifference"/>
                <a:cs typeface="Glacial Indifference"/>
                <a:sym typeface="Glacial Indifference"/>
              </a:rPr>
              <a:t>Background of the study</a:t>
            </a:r>
          </a:p>
        </p:txBody>
      </p:sp>
      <p:sp>
        <p:nvSpPr>
          <p:cNvPr id="30" name="TextBox 30"/>
          <p:cNvSpPr txBox="1"/>
          <p:nvPr/>
        </p:nvSpPr>
        <p:spPr>
          <a:xfrm>
            <a:off x="2599332" y="2335489"/>
            <a:ext cx="3303389" cy="350802"/>
          </a:xfrm>
          <a:prstGeom prst="rect">
            <a:avLst/>
          </a:prstGeom>
        </p:spPr>
        <p:txBody>
          <a:bodyPr lIns="0" tIns="0" rIns="0" bIns="0" rtlCol="0" anchor="t">
            <a:spAutoFit/>
          </a:bodyPr>
          <a:lstStyle/>
          <a:p>
            <a:pPr>
              <a:lnSpc>
                <a:spcPts val="2987"/>
              </a:lnSpc>
            </a:pPr>
            <a:r>
              <a:rPr lang="en-US" sz="2133" dirty="0">
                <a:solidFill>
                  <a:srgbClr val="2D3880"/>
                </a:solidFill>
                <a:latin typeface="Glacial Indifference"/>
                <a:ea typeface="Glacial Indifference"/>
                <a:cs typeface="Glacial Indifference"/>
                <a:sym typeface="Glacial Indifference"/>
              </a:rPr>
              <a:t>Problem Statement</a:t>
            </a:r>
          </a:p>
        </p:txBody>
      </p:sp>
      <p:sp>
        <p:nvSpPr>
          <p:cNvPr id="31" name="TextBox 31"/>
          <p:cNvSpPr txBox="1"/>
          <p:nvPr/>
        </p:nvSpPr>
        <p:spPr>
          <a:xfrm>
            <a:off x="2539338" y="3101794"/>
            <a:ext cx="3303389" cy="350802"/>
          </a:xfrm>
          <a:prstGeom prst="rect">
            <a:avLst/>
          </a:prstGeom>
        </p:spPr>
        <p:txBody>
          <a:bodyPr lIns="0" tIns="0" rIns="0" bIns="0" rtlCol="0" anchor="t">
            <a:spAutoFit/>
          </a:bodyPr>
          <a:lstStyle/>
          <a:p>
            <a:pPr>
              <a:lnSpc>
                <a:spcPts val="2987"/>
              </a:lnSpc>
            </a:pPr>
            <a:r>
              <a:rPr lang="en-US" sz="2133" dirty="0">
                <a:solidFill>
                  <a:srgbClr val="2D3880"/>
                </a:solidFill>
                <a:latin typeface="Glacial Indifference"/>
                <a:ea typeface="Glacial Indifference"/>
                <a:cs typeface="Glacial Indifference"/>
                <a:sym typeface="Glacial Indifference"/>
              </a:rPr>
              <a:t>Literature Review</a:t>
            </a:r>
          </a:p>
        </p:txBody>
      </p:sp>
      <p:sp>
        <p:nvSpPr>
          <p:cNvPr id="32" name="TextBox 32"/>
          <p:cNvSpPr txBox="1"/>
          <p:nvPr/>
        </p:nvSpPr>
        <p:spPr>
          <a:xfrm>
            <a:off x="2539338" y="3852521"/>
            <a:ext cx="3303389" cy="350802"/>
          </a:xfrm>
          <a:prstGeom prst="rect">
            <a:avLst/>
          </a:prstGeom>
        </p:spPr>
        <p:txBody>
          <a:bodyPr lIns="0" tIns="0" rIns="0" bIns="0" rtlCol="0" anchor="t">
            <a:spAutoFit/>
          </a:bodyPr>
          <a:lstStyle/>
          <a:p>
            <a:pPr>
              <a:lnSpc>
                <a:spcPts val="2987"/>
              </a:lnSpc>
            </a:pPr>
            <a:r>
              <a:rPr lang="en-US" sz="2133" dirty="0">
                <a:solidFill>
                  <a:srgbClr val="2D3880"/>
                </a:solidFill>
                <a:latin typeface="Glacial Indifference"/>
                <a:ea typeface="Glacial Indifference"/>
                <a:cs typeface="Glacial Indifference"/>
                <a:sym typeface="Glacial Indifference"/>
              </a:rPr>
              <a:t>Methodology</a:t>
            </a:r>
          </a:p>
        </p:txBody>
      </p:sp>
      <p:sp>
        <p:nvSpPr>
          <p:cNvPr id="33" name="TextBox 33"/>
          <p:cNvSpPr txBox="1"/>
          <p:nvPr/>
        </p:nvSpPr>
        <p:spPr>
          <a:xfrm>
            <a:off x="2539338" y="4627242"/>
            <a:ext cx="3303389" cy="735522"/>
          </a:xfrm>
          <a:prstGeom prst="rect">
            <a:avLst/>
          </a:prstGeom>
        </p:spPr>
        <p:txBody>
          <a:bodyPr lIns="0" tIns="0" rIns="0" bIns="0" rtlCol="0" anchor="t">
            <a:spAutoFit/>
          </a:bodyPr>
          <a:lstStyle/>
          <a:p>
            <a:pPr>
              <a:lnSpc>
                <a:spcPts val="2987"/>
              </a:lnSpc>
            </a:pPr>
            <a:r>
              <a:rPr lang="en-US" sz="2133" dirty="0">
                <a:solidFill>
                  <a:srgbClr val="2D3880"/>
                </a:solidFill>
                <a:latin typeface="Glacial Indifference"/>
                <a:ea typeface="Glacial Indifference"/>
                <a:cs typeface="Glacial Indifference"/>
                <a:sym typeface="Glacial Indifference"/>
              </a:rPr>
              <a:t>Data Visualizations</a:t>
            </a:r>
          </a:p>
          <a:p>
            <a:pPr>
              <a:lnSpc>
                <a:spcPts val="2987"/>
              </a:lnSpc>
            </a:pPr>
            <a:endParaRPr lang="en-US" sz="2133" dirty="0">
              <a:solidFill>
                <a:srgbClr val="2D3880"/>
              </a:solidFill>
              <a:latin typeface="Glacial Indifference"/>
              <a:ea typeface="Glacial Indifference"/>
              <a:cs typeface="Glacial Indifference"/>
              <a:sym typeface="Glacial Indifference"/>
            </a:endParaRPr>
          </a:p>
        </p:txBody>
      </p:sp>
      <p:sp>
        <p:nvSpPr>
          <p:cNvPr id="34" name="TextBox 34"/>
          <p:cNvSpPr txBox="1"/>
          <p:nvPr/>
        </p:nvSpPr>
        <p:spPr>
          <a:xfrm>
            <a:off x="6918571" y="1626173"/>
            <a:ext cx="3304144" cy="735522"/>
          </a:xfrm>
          <a:prstGeom prst="rect">
            <a:avLst/>
          </a:prstGeom>
        </p:spPr>
        <p:txBody>
          <a:bodyPr lIns="0" tIns="0" rIns="0" bIns="0" rtlCol="0" anchor="t">
            <a:spAutoFit/>
          </a:bodyPr>
          <a:lstStyle/>
          <a:p>
            <a:pPr>
              <a:lnSpc>
                <a:spcPts val="2987"/>
              </a:lnSpc>
            </a:pPr>
            <a:r>
              <a:rPr lang="en-US" sz="2133" dirty="0">
                <a:solidFill>
                  <a:srgbClr val="2D3880"/>
                </a:solidFill>
                <a:latin typeface="Glacial Indifference"/>
                <a:ea typeface="Glacial Indifference"/>
                <a:cs typeface="Glacial Indifference"/>
                <a:sym typeface="Glacial Indifference"/>
              </a:rPr>
              <a:t>Results &amp; Discussion</a:t>
            </a:r>
          </a:p>
          <a:p>
            <a:pPr>
              <a:lnSpc>
                <a:spcPts val="2987"/>
              </a:lnSpc>
            </a:pPr>
            <a:endParaRPr lang="en-US" sz="2133" dirty="0">
              <a:solidFill>
                <a:srgbClr val="2D3880"/>
              </a:solidFill>
              <a:latin typeface="Glacial Indifference"/>
              <a:ea typeface="Glacial Indifference"/>
              <a:cs typeface="Glacial Indifference"/>
              <a:sym typeface="Glacial Indifference"/>
            </a:endParaRPr>
          </a:p>
        </p:txBody>
      </p:sp>
      <p:sp>
        <p:nvSpPr>
          <p:cNvPr id="35" name="TextBox 35"/>
          <p:cNvSpPr txBox="1"/>
          <p:nvPr/>
        </p:nvSpPr>
        <p:spPr>
          <a:xfrm>
            <a:off x="6911131" y="2358313"/>
            <a:ext cx="3304144" cy="735522"/>
          </a:xfrm>
          <a:prstGeom prst="rect">
            <a:avLst/>
          </a:prstGeom>
        </p:spPr>
        <p:txBody>
          <a:bodyPr lIns="0" tIns="0" rIns="0" bIns="0" rtlCol="0" anchor="t">
            <a:spAutoFit/>
          </a:bodyPr>
          <a:lstStyle/>
          <a:p>
            <a:pPr>
              <a:lnSpc>
                <a:spcPts val="2987"/>
              </a:lnSpc>
            </a:pPr>
            <a:r>
              <a:rPr lang="en-US" sz="2133" dirty="0">
                <a:solidFill>
                  <a:srgbClr val="2D3880"/>
                </a:solidFill>
                <a:latin typeface="Glacial Indifference"/>
                <a:ea typeface="Glacial Indifference"/>
                <a:cs typeface="Glacial Indifference"/>
                <a:sym typeface="Glacial Indifference"/>
              </a:rPr>
              <a:t>Recommendation</a:t>
            </a:r>
          </a:p>
          <a:p>
            <a:pPr>
              <a:lnSpc>
                <a:spcPts val="2987"/>
              </a:lnSpc>
            </a:pPr>
            <a:endParaRPr lang="en-US" sz="2133" dirty="0">
              <a:solidFill>
                <a:srgbClr val="2D3880"/>
              </a:solidFill>
              <a:latin typeface="Glacial Indifference"/>
              <a:ea typeface="Glacial Indifference"/>
              <a:cs typeface="Glacial Indifference"/>
              <a:sym typeface="Glacial Indifference"/>
            </a:endParaRPr>
          </a:p>
        </p:txBody>
      </p:sp>
      <p:sp>
        <p:nvSpPr>
          <p:cNvPr id="36" name="TextBox 36"/>
          <p:cNvSpPr txBox="1"/>
          <p:nvPr/>
        </p:nvSpPr>
        <p:spPr>
          <a:xfrm>
            <a:off x="6861563" y="3188479"/>
            <a:ext cx="3304144" cy="735522"/>
          </a:xfrm>
          <a:prstGeom prst="rect">
            <a:avLst/>
          </a:prstGeom>
        </p:spPr>
        <p:txBody>
          <a:bodyPr lIns="0" tIns="0" rIns="0" bIns="0" rtlCol="0" anchor="t">
            <a:spAutoFit/>
          </a:bodyPr>
          <a:lstStyle/>
          <a:p>
            <a:pPr>
              <a:lnSpc>
                <a:spcPts val="2987"/>
              </a:lnSpc>
            </a:pPr>
            <a:r>
              <a:rPr lang="en-US" sz="2133" dirty="0">
                <a:solidFill>
                  <a:srgbClr val="2D3880"/>
                </a:solidFill>
                <a:latin typeface="Glacial Indifference"/>
                <a:ea typeface="Glacial Indifference"/>
                <a:cs typeface="Glacial Indifference"/>
                <a:sym typeface="Glacial Indifference"/>
              </a:rPr>
              <a:t>Conclusion</a:t>
            </a:r>
          </a:p>
          <a:p>
            <a:pPr>
              <a:lnSpc>
                <a:spcPts val="2987"/>
              </a:lnSpc>
            </a:pPr>
            <a:endParaRPr lang="en-US" sz="2133" dirty="0">
              <a:solidFill>
                <a:srgbClr val="2D3880"/>
              </a:solidFill>
              <a:latin typeface="Glacial Indifference"/>
              <a:ea typeface="Glacial Indifference"/>
              <a:cs typeface="Glacial Indifference"/>
              <a:sym typeface="Glacial Indifference"/>
            </a:endParaRPr>
          </a:p>
        </p:txBody>
      </p:sp>
      <p:grpSp>
        <p:nvGrpSpPr>
          <p:cNvPr id="37" name="Group 26">
            <a:extLst>
              <a:ext uri="{FF2B5EF4-FFF2-40B4-BE49-F238E27FC236}">
                <a16:creationId xmlns:a16="http://schemas.microsoft.com/office/drawing/2014/main" id="{0BB642D6-6799-4C95-A236-2C4FCF44233C}"/>
              </a:ext>
            </a:extLst>
          </p:cNvPr>
          <p:cNvGrpSpPr/>
          <p:nvPr/>
        </p:nvGrpSpPr>
        <p:grpSpPr>
          <a:xfrm>
            <a:off x="6114104" y="3799538"/>
            <a:ext cx="561858" cy="561858"/>
            <a:chOff x="0" y="0"/>
            <a:chExt cx="812800" cy="812800"/>
          </a:xfrm>
        </p:grpSpPr>
        <p:sp>
          <p:nvSpPr>
            <p:cNvPr id="38" name="Freeform 27">
              <a:extLst>
                <a:ext uri="{FF2B5EF4-FFF2-40B4-BE49-F238E27FC236}">
                  <a16:creationId xmlns:a16="http://schemas.microsoft.com/office/drawing/2014/main" id="{2007C2F6-9280-4925-9E4E-47B07491F90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txBody>
            <a:bodyPr/>
            <a:lstStyle/>
            <a:p>
              <a:endParaRPr lang="en-US" sz="1200"/>
            </a:p>
          </p:txBody>
        </p:sp>
        <p:sp>
          <p:nvSpPr>
            <p:cNvPr id="39" name="TextBox 28">
              <a:extLst>
                <a:ext uri="{FF2B5EF4-FFF2-40B4-BE49-F238E27FC236}">
                  <a16:creationId xmlns:a16="http://schemas.microsoft.com/office/drawing/2014/main" id="{ABC4B194-7968-4B02-9692-3A9F0531DBCC}"/>
                </a:ext>
              </a:extLst>
            </p:cNvPr>
            <p:cNvSpPr txBox="1"/>
            <p:nvPr/>
          </p:nvSpPr>
          <p:spPr>
            <a:xfrm>
              <a:off x="76200" y="19050"/>
              <a:ext cx="660400" cy="717550"/>
            </a:xfrm>
            <a:prstGeom prst="rect">
              <a:avLst/>
            </a:prstGeom>
          </p:spPr>
          <p:txBody>
            <a:bodyPr lIns="33867" tIns="33867" rIns="33867" bIns="33867" rtlCol="0" anchor="ctr"/>
            <a:lstStyle/>
            <a:p>
              <a:pPr algn="ctr">
                <a:lnSpc>
                  <a:spcPts val="2613"/>
                </a:lnSpc>
              </a:pPr>
              <a:r>
                <a:rPr lang="en-US" sz="1867" dirty="0">
                  <a:solidFill>
                    <a:srgbClr val="FFFFFF"/>
                  </a:solidFill>
                  <a:latin typeface="Glacial Indifference"/>
                  <a:ea typeface="Glacial Indifference"/>
                  <a:cs typeface="Glacial Indifference"/>
                  <a:sym typeface="Glacial Indifference"/>
                </a:rPr>
                <a:t>09</a:t>
              </a:r>
            </a:p>
          </p:txBody>
        </p:sp>
      </p:grpSp>
      <p:grpSp>
        <p:nvGrpSpPr>
          <p:cNvPr id="40" name="Group 26">
            <a:extLst>
              <a:ext uri="{FF2B5EF4-FFF2-40B4-BE49-F238E27FC236}">
                <a16:creationId xmlns:a16="http://schemas.microsoft.com/office/drawing/2014/main" id="{016BFF6D-D649-46ED-8E52-5D6A7DB527D5}"/>
              </a:ext>
            </a:extLst>
          </p:cNvPr>
          <p:cNvGrpSpPr/>
          <p:nvPr/>
        </p:nvGrpSpPr>
        <p:grpSpPr>
          <a:xfrm>
            <a:off x="6101213" y="4549342"/>
            <a:ext cx="561858" cy="561858"/>
            <a:chOff x="0" y="0"/>
            <a:chExt cx="812800" cy="812800"/>
          </a:xfrm>
        </p:grpSpPr>
        <p:sp>
          <p:nvSpPr>
            <p:cNvPr id="41" name="Freeform 27">
              <a:extLst>
                <a:ext uri="{FF2B5EF4-FFF2-40B4-BE49-F238E27FC236}">
                  <a16:creationId xmlns:a16="http://schemas.microsoft.com/office/drawing/2014/main" id="{5DD2C7B1-46A1-4A20-A02B-48DF344975D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txBody>
            <a:bodyPr/>
            <a:lstStyle/>
            <a:p>
              <a:endParaRPr lang="en-US" sz="1200"/>
            </a:p>
          </p:txBody>
        </p:sp>
        <p:sp>
          <p:nvSpPr>
            <p:cNvPr id="42" name="TextBox 28">
              <a:extLst>
                <a:ext uri="{FF2B5EF4-FFF2-40B4-BE49-F238E27FC236}">
                  <a16:creationId xmlns:a16="http://schemas.microsoft.com/office/drawing/2014/main" id="{ECE0808B-9309-4EFE-8C48-1701BD0AD0DC}"/>
                </a:ext>
              </a:extLst>
            </p:cNvPr>
            <p:cNvSpPr txBox="1"/>
            <p:nvPr/>
          </p:nvSpPr>
          <p:spPr>
            <a:xfrm>
              <a:off x="76200" y="19050"/>
              <a:ext cx="660400" cy="717550"/>
            </a:xfrm>
            <a:prstGeom prst="rect">
              <a:avLst/>
            </a:prstGeom>
          </p:spPr>
          <p:txBody>
            <a:bodyPr lIns="33867" tIns="33867" rIns="33867" bIns="33867" rtlCol="0" anchor="ctr"/>
            <a:lstStyle/>
            <a:p>
              <a:pPr algn="ctr">
                <a:lnSpc>
                  <a:spcPts val="2613"/>
                </a:lnSpc>
              </a:pPr>
              <a:r>
                <a:rPr lang="en-US" sz="1867" dirty="0">
                  <a:solidFill>
                    <a:srgbClr val="FFFFFF"/>
                  </a:solidFill>
                  <a:latin typeface="Glacial Indifference"/>
                  <a:ea typeface="Glacial Indifference"/>
                  <a:cs typeface="Glacial Indifference"/>
                  <a:sym typeface="Glacial Indifference"/>
                </a:rPr>
                <a:t>10</a:t>
              </a:r>
            </a:p>
          </p:txBody>
        </p:sp>
      </p:grpSp>
      <p:sp>
        <p:nvSpPr>
          <p:cNvPr id="43" name="TextBox 36">
            <a:extLst>
              <a:ext uri="{FF2B5EF4-FFF2-40B4-BE49-F238E27FC236}">
                <a16:creationId xmlns:a16="http://schemas.microsoft.com/office/drawing/2014/main" id="{31671C43-8D09-434B-B7BF-B2522122A305}"/>
              </a:ext>
            </a:extLst>
          </p:cNvPr>
          <p:cNvSpPr txBox="1"/>
          <p:nvPr/>
        </p:nvSpPr>
        <p:spPr>
          <a:xfrm>
            <a:off x="6861563" y="3881431"/>
            <a:ext cx="3304144" cy="350802"/>
          </a:xfrm>
          <a:prstGeom prst="rect">
            <a:avLst/>
          </a:prstGeom>
        </p:spPr>
        <p:txBody>
          <a:bodyPr lIns="0" tIns="0" rIns="0" bIns="0" rtlCol="0" anchor="t">
            <a:spAutoFit/>
          </a:bodyPr>
          <a:lstStyle/>
          <a:p>
            <a:pPr>
              <a:lnSpc>
                <a:spcPts val="2987"/>
              </a:lnSpc>
            </a:pPr>
            <a:r>
              <a:rPr lang="en-US" sz="2133" dirty="0">
                <a:solidFill>
                  <a:srgbClr val="2D3880"/>
                </a:solidFill>
                <a:latin typeface="Glacial Indifference"/>
                <a:ea typeface="Glacial Indifference"/>
                <a:cs typeface="Glacial Indifference"/>
                <a:sym typeface="Glacial Indifference"/>
              </a:rPr>
              <a:t>Q&amp;A</a:t>
            </a:r>
          </a:p>
        </p:txBody>
      </p:sp>
      <p:sp>
        <p:nvSpPr>
          <p:cNvPr id="44" name="TextBox 36">
            <a:extLst>
              <a:ext uri="{FF2B5EF4-FFF2-40B4-BE49-F238E27FC236}">
                <a16:creationId xmlns:a16="http://schemas.microsoft.com/office/drawing/2014/main" id="{6A742D01-3D1E-4470-B1C4-C95F282CD488}"/>
              </a:ext>
            </a:extLst>
          </p:cNvPr>
          <p:cNvSpPr txBox="1"/>
          <p:nvPr/>
        </p:nvSpPr>
        <p:spPr>
          <a:xfrm>
            <a:off x="6899521" y="4639507"/>
            <a:ext cx="3304144" cy="350802"/>
          </a:xfrm>
          <a:prstGeom prst="rect">
            <a:avLst/>
          </a:prstGeom>
        </p:spPr>
        <p:txBody>
          <a:bodyPr lIns="0" tIns="0" rIns="0" bIns="0" rtlCol="0" anchor="t">
            <a:spAutoFit/>
          </a:bodyPr>
          <a:lstStyle/>
          <a:p>
            <a:pPr>
              <a:lnSpc>
                <a:spcPts val="2987"/>
              </a:lnSpc>
            </a:pPr>
            <a:r>
              <a:rPr lang="en-US" sz="2133" dirty="0">
                <a:solidFill>
                  <a:srgbClr val="2D3880"/>
                </a:solidFill>
                <a:latin typeface="Glacial Indifference"/>
                <a:ea typeface="Glacial Indifference"/>
                <a:cs typeface="Glacial Indifference"/>
                <a:sym typeface="Glacial Indifference"/>
              </a:rPr>
              <a:t>References</a:t>
            </a:r>
          </a:p>
        </p:txBody>
      </p:sp>
      <p:pic>
        <p:nvPicPr>
          <p:cNvPr id="45" name="Picture 44" descr="A logo of a military officer&#10;&#10;AI-generated content may be incorrect.">
            <a:extLst>
              <a:ext uri="{FF2B5EF4-FFF2-40B4-BE49-F238E27FC236}">
                <a16:creationId xmlns:a16="http://schemas.microsoft.com/office/drawing/2014/main" id="{DDCAF7ED-B216-49F5-9598-B67C1CAB22EB}"/>
              </a:ext>
            </a:extLst>
          </p:cNvPr>
          <p:cNvPicPr>
            <a:picLocks noChangeAspect="1"/>
          </p:cNvPicPr>
          <p:nvPr/>
        </p:nvPicPr>
        <p:blipFill>
          <a:blip r:embed="rId2"/>
          <a:stretch>
            <a:fillRect/>
          </a:stretch>
        </p:blipFill>
        <p:spPr>
          <a:xfrm>
            <a:off x="499208" y="165122"/>
            <a:ext cx="1421939" cy="1421939"/>
          </a:xfrm>
          <a:prstGeom prst="rect">
            <a:avLst/>
          </a:prstGeom>
        </p:spPr>
      </p:pic>
      <p:pic>
        <p:nvPicPr>
          <p:cNvPr id="46" name="Picture 45">
            <a:extLst>
              <a:ext uri="{FF2B5EF4-FFF2-40B4-BE49-F238E27FC236}">
                <a16:creationId xmlns:a16="http://schemas.microsoft.com/office/drawing/2014/main" id="{15BF2E12-B649-480F-BEB6-03376E0FCA7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3750" y="360363"/>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7200FF2-D398-4F75-B73C-B1B8F28F1238}"/>
              </a:ext>
            </a:extLst>
          </p:cNvPr>
          <p:cNvSpPr/>
          <p:nvPr/>
        </p:nvSpPr>
        <p:spPr>
          <a:xfrm>
            <a:off x="3302000" y="4241800"/>
            <a:ext cx="5435600" cy="2336800"/>
          </a:xfrm>
          <a:prstGeom prst="rect">
            <a:avLst/>
          </a:prstGeom>
          <a:solidFill>
            <a:srgbClr val="9C70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22" name="Rectangle 21">
            <a:extLst>
              <a:ext uri="{FF2B5EF4-FFF2-40B4-BE49-F238E27FC236}">
                <a16:creationId xmlns:a16="http://schemas.microsoft.com/office/drawing/2014/main" id="{3915719E-FA74-47DC-8B48-4D5F625D6CDC}"/>
              </a:ext>
            </a:extLst>
          </p:cNvPr>
          <p:cNvSpPr/>
          <p:nvPr/>
        </p:nvSpPr>
        <p:spPr>
          <a:xfrm>
            <a:off x="6267753" y="1149428"/>
            <a:ext cx="5416247" cy="2775629"/>
          </a:xfrm>
          <a:prstGeom prst="rect">
            <a:avLst/>
          </a:prstGeom>
          <a:solidFill>
            <a:srgbClr val="9C70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21" name="Rectangle 20">
            <a:extLst>
              <a:ext uri="{FF2B5EF4-FFF2-40B4-BE49-F238E27FC236}">
                <a16:creationId xmlns:a16="http://schemas.microsoft.com/office/drawing/2014/main" id="{1C5CA03A-4E55-4B0A-8290-7F5EFAF22B29}"/>
              </a:ext>
            </a:extLst>
          </p:cNvPr>
          <p:cNvSpPr/>
          <p:nvPr/>
        </p:nvSpPr>
        <p:spPr>
          <a:xfrm>
            <a:off x="515257" y="1149449"/>
            <a:ext cx="5416247" cy="2736751"/>
          </a:xfrm>
          <a:prstGeom prst="rect">
            <a:avLst/>
          </a:prstGeom>
          <a:solidFill>
            <a:srgbClr val="9C70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grpSp>
        <p:nvGrpSpPr>
          <p:cNvPr id="4" name="Group 4"/>
          <p:cNvGrpSpPr/>
          <p:nvPr/>
        </p:nvGrpSpPr>
        <p:grpSpPr>
          <a:xfrm>
            <a:off x="0" y="-106438"/>
            <a:ext cx="12192000" cy="990600"/>
            <a:chOff x="0" y="0"/>
            <a:chExt cx="4274726" cy="1378058"/>
          </a:xfrm>
          <a:noFill/>
        </p:grpSpPr>
        <p:sp>
          <p:nvSpPr>
            <p:cNvPr id="5" name="Freeform 5"/>
            <p:cNvSpPr/>
            <p:nvPr/>
          </p:nvSpPr>
          <p:spPr>
            <a:xfrm>
              <a:off x="0" y="0"/>
              <a:ext cx="4274726" cy="1378058"/>
            </a:xfrm>
            <a:custGeom>
              <a:avLst/>
              <a:gdLst/>
              <a:ahLst/>
              <a:cxnLst/>
              <a:rect l="l" t="t" r="r" b="b"/>
              <a:pathLst>
                <a:path w="4274726" h="1378058">
                  <a:moveTo>
                    <a:pt x="0" y="0"/>
                  </a:moveTo>
                  <a:lnTo>
                    <a:pt x="4274726" y="0"/>
                  </a:lnTo>
                  <a:lnTo>
                    <a:pt x="4274726" y="1378058"/>
                  </a:lnTo>
                  <a:lnTo>
                    <a:pt x="0" y="1378058"/>
                  </a:lnTo>
                  <a:close/>
                </a:path>
              </a:pathLst>
            </a:custGeom>
            <a:grpFill/>
          </p:spPr>
          <p:txBody>
            <a:bodyPr/>
            <a:lstStyle/>
            <a:p>
              <a:endParaRPr lang="en-US" sz="1200"/>
            </a:p>
          </p:txBody>
        </p:sp>
        <p:sp>
          <p:nvSpPr>
            <p:cNvPr id="6" name="TextBox 6"/>
            <p:cNvSpPr txBox="1"/>
            <p:nvPr/>
          </p:nvSpPr>
          <p:spPr>
            <a:xfrm>
              <a:off x="0" y="-47625"/>
              <a:ext cx="4274726" cy="1425683"/>
            </a:xfrm>
            <a:prstGeom prst="rect">
              <a:avLst/>
            </a:prstGeom>
            <a:grpFill/>
          </p:spPr>
          <p:txBody>
            <a:bodyPr lIns="33867" tIns="33867" rIns="33867" bIns="33867" rtlCol="0" anchor="ctr"/>
            <a:lstStyle/>
            <a:p>
              <a:pPr algn="ctr">
                <a:lnSpc>
                  <a:spcPts val="2008"/>
                </a:lnSpc>
              </a:pPr>
              <a:endParaRPr sz="1200"/>
            </a:p>
          </p:txBody>
        </p:sp>
      </p:grpSp>
      <p:sp>
        <p:nvSpPr>
          <p:cNvPr id="8" name="TextBox 8"/>
          <p:cNvSpPr txBox="1"/>
          <p:nvPr/>
        </p:nvSpPr>
        <p:spPr>
          <a:xfrm>
            <a:off x="3378200" y="123405"/>
            <a:ext cx="5435600" cy="796180"/>
          </a:xfrm>
          <a:prstGeom prst="rect">
            <a:avLst/>
          </a:prstGeom>
        </p:spPr>
        <p:txBody>
          <a:bodyPr wrap="square" lIns="0" tIns="0" rIns="0" bIns="0" rtlCol="0" anchor="t">
            <a:spAutoFit/>
          </a:bodyPr>
          <a:lstStyle/>
          <a:p>
            <a:pPr>
              <a:lnSpc>
                <a:spcPts val="2987"/>
              </a:lnSpc>
              <a:spcBef>
                <a:spcPct val="0"/>
              </a:spcBef>
            </a:pPr>
            <a:r>
              <a:rPr lang="en-US" sz="3600" b="1" dirty="0">
                <a:latin typeface="Palatino Linotype" panose="02040502050505030304" pitchFamily="18" charset="0"/>
                <a:ea typeface="Glacial Indifference"/>
                <a:cs typeface="Glacial Indifference"/>
                <a:sym typeface="Glacial Indifference"/>
              </a:rPr>
              <a:t>Background of the Study</a:t>
            </a:r>
          </a:p>
          <a:p>
            <a:pPr>
              <a:lnSpc>
                <a:spcPts val="2987"/>
              </a:lnSpc>
              <a:spcBef>
                <a:spcPct val="0"/>
              </a:spcBef>
            </a:pPr>
            <a:endParaRPr lang="en-US" sz="3600" b="1" dirty="0">
              <a:latin typeface="Palatino Linotype" panose="02040502050505030304" pitchFamily="18" charset="0"/>
              <a:ea typeface="Glacial Indifference"/>
              <a:cs typeface="Glacial Indifference"/>
              <a:sym typeface="Glacial Indifference"/>
            </a:endParaRPr>
          </a:p>
        </p:txBody>
      </p:sp>
      <p:sp>
        <p:nvSpPr>
          <p:cNvPr id="14" name="Rectangle 2">
            <a:extLst>
              <a:ext uri="{FF2B5EF4-FFF2-40B4-BE49-F238E27FC236}">
                <a16:creationId xmlns:a16="http://schemas.microsoft.com/office/drawing/2014/main" id="{5D2416DB-53C7-4355-9B2B-BB5D37C8D6C6}"/>
              </a:ext>
            </a:extLst>
          </p:cNvPr>
          <p:cNvSpPr>
            <a:spLocks noChangeArrowheads="1"/>
          </p:cNvSpPr>
          <p:nvPr/>
        </p:nvSpPr>
        <p:spPr bwMode="auto">
          <a:xfrm>
            <a:off x="558800" y="1069443"/>
            <a:ext cx="4801809" cy="2585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0960" tIns="30480" rIns="60960" bIns="30480" numCol="1" anchor="ctr" anchorCtr="0" compatLnSpc="1">
            <a:prstTxWarp prst="textNoShape">
              <a:avLst/>
            </a:prstTxWarp>
            <a:spAutoFit/>
          </a:bodyPr>
          <a:lstStyle/>
          <a:p>
            <a:pPr algn="ctr" defTabSz="609630" eaLnBrk="0" fontAlgn="base" hangingPunct="0">
              <a:spcBef>
                <a:spcPct val="0"/>
              </a:spcBef>
              <a:spcAft>
                <a:spcPct val="0"/>
              </a:spcAft>
            </a:pPr>
            <a:r>
              <a:rPr lang="en-US" altLang="en-US" sz="2133" b="1" u="sng" dirty="0">
                <a:solidFill>
                  <a:schemeClr val="tx1">
                    <a:lumMod val="95000"/>
                    <a:lumOff val="5000"/>
                  </a:schemeClr>
                </a:solidFill>
                <a:latin typeface="Times New Roman" panose="02020603050405020304" pitchFamily="18" charset="0"/>
                <a:cs typeface="Times New Roman" panose="02020603050405020304" pitchFamily="18" charset="0"/>
              </a:rPr>
              <a:t>Importance of Education in National Development</a:t>
            </a:r>
          </a:p>
          <a:p>
            <a:pPr defTabSz="609630" eaLnBrk="0" fontAlgn="base" hangingPunct="0">
              <a:spcBef>
                <a:spcPct val="0"/>
              </a:spcBef>
              <a:spcAft>
                <a:spcPct val="0"/>
              </a:spcAft>
            </a:pPr>
            <a:endParaRPr lang="en-US" altLang="en-US" sz="1600" dirty="0">
              <a:latin typeface="Times New Roman" panose="02020603050405020304" pitchFamily="18" charset="0"/>
              <a:cs typeface="Times New Roman" panose="02020603050405020304" pitchFamily="18" charset="0"/>
            </a:endParaRPr>
          </a:p>
          <a:p>
            <a:pPr marL="228611" indent="-228611" defTabSz="609630" eaLnBrk="0" fontAlgn="base" hangingPunct="0">
              <a:spcBef>
                <a:spcPct val="0"/>
              </a:spcBef>
              <a:spcAft>
                <a:spcPct val="0"/>
              </a:spcAft>
              <a:buFont typeface="Arial" panose="020B0604020202020204" pitchFamily="34" charset="0"/>
              <a:buChar char="•"/>
            </a:pPr>
            <a:r>
              <a:rPr lang="en-US" altLang="en-US" sz="1867" b="1" dirty="0">
                <a:latin typeface="Times New Roman" panose="02020603050405020304" pitchFamily="18" charset="0"/>
                <a:cs typeface="Times New Roman" panose="02020603050405020304" pitchFamily="18" charset="0"/>
              </a:rPr>
              <a:t>Education plays a critical role in shaping a country’s future.</a:t>
            </a:r>
          </a:p>
          <a:p>
            <a:pPr defTabSz="609630" eaLnBrk="0" fontAlgn="base" hangingPunct="0">
              <a:spcBef>
                <a:spcPct val="0"/>
              </a:spcBef>
              <a:spcAft>
                <a:spcPct val="0"/>
              </a:spcAft>
            </a:pPr>
            <a:endParaRPr lang="en-US" altLang="en-US" sz="1867" b="1" dirty="0">
              <a:latin typeface="Times New Roman" panose="02020603050405020304" pitchFamily="18" charset="0"/>
              <a:cs typeface="Times New Roman" panose="02020603050405020304" pitchFamily="18" charset="0"/>
            </a:endParaRPr>
          </a:p>
          <a:p>
            <a:pPr marL="228611" indent="-228611" defTabSz="609630" eaLnBrk="0" fontAlgn="base" hangingPunct="0">
              <a:spcBef>
                <a:spcPct val="0"/>
              </a:spcBef>
              <a:spcAft>
                <a:spcPct val="0"/>
              </a:spcAft>
              <a:buFont typeface="Arial" panose="020B0604020202020204" pitchFamily="34" charset="0"/>
              <a:buChar char="•"/>
            </a:pPr>
            <a:r>
              <a:rPr lang="en-US" altLang="en-US" sz="1867" b="1" dirty="0">
                <a:latin typeface="Times New Roman" panose="02020603050405020304" pitchFamily="18" charset="0"/>
                <a:cs typeface="Times New Roman" panose="02020603050405020304" pitchFamily="18" charset="0"/>
              </a:rPr>
              <a:t>Sri Lanka has a high literacy rate but faces disparities in education quality. </a:t>
            </a:r>
          </a:p>
          <a:p>
            <a:pPr defTabSz="609630" eaLnBrk="0" fontAlgn="base" hangingPunct="0">
              <a:spcBef>
                <a:spcPct val="0"/>
              </a:spcBef>
              <a:spcAft>
                <a:spcPct val="0"/>
              </a:spcAft>
            </a:pPr>
            <a:endParaRPr lang="en-US" altLang="en-US" sz="1200" dirty="0">
              <a:latin typeface="Arial" panose="020B0604020202020204" pitchFamily="34" charset="0"/>
            </a:endParaRPr>
          </a:p>
        </p:txBody>
      </p:sp>
      <p:sp>
        <p:nvSpPr>
          <p:cNvPr id="16" name="TextBox 15">
            <a:extLst>
              <a:ext uri="{FF2B5EF4-FFF2-40B4-BE49-F238E27FC236}">
                <a16:creationId xmlns:a16="http://schemas.microsoft.com/office/drawing/2014/main" id="{E38C174F-9857-4B85-A8B0-AD3E68F138D3}"/>
              </a:ext>
            </a:extLst>
          </p:cNvPr>
          <p:cNvSpPr txBox="1"/>
          <p:nvPr/>
        </p:nvSpPr>
        <p:spPr>
          <a:xfrm>
            <a:off x="6634237" y="1331100"/>
            <a:ext cx="4876800" cy="2185406"/>
          </a:xfrm>
          <a:prstGeom prst="rect">
            <a:avLst/>
          </a:prstGeom>
          <a:noFill/>
        </p:spPr>
        <p:txBody>
          <a:bodyPr wrap="square">
            <a:spAutoFit/>
          </a:bodyPr>
          <a:lstStyle/>
          <a:p>
            <a:pPr algn="ctr" defTabSz="609630" eaLnBrk="0" fontAlgn="base" hangingPunct="0">
              <a:spcBef>
                <a:spcPct val="0"/>
              </a:spcBef>
              <a:spcAft>
                <a:spcPct val="0"/>
              </a:spcAft>
            </a:pPr>
            <a:r>
              <a:rPr lang="en-US" altLang="en-US" sz="2133" b="1" u="sng" dirty="0">
                <a:solidFill>
                  <a:sysClr val="windowText" lastClr="000000"/>
                </a:solidFill>
                <a:latin typeface="Times New Roman" panose="02020603050405020304" pitchFamily="18" charset="0"/>
                <a:cs typeface="Times New Roman" panose="02020603050405020304" pitchFamily="18" charset="0"/>
              </a:rPr>
              <a:t>Educational Disparities in Sri Lanka</a:t>
            </a:r>
          </a:p>
          <a:p>
            <a:pPr defTabSz="609630" eaLnBrk="0" fontAlgn="base" hangingPunct="0">
              <a:spcBef>
                <a:spcPct val="0"/>
              </a:spcBef>
              <a:spcAft>
                <a:spcPct val="0"/>
              </a:spcAft>
            </a:pPr>
            <a:endParaRPr lang="en-US" altLang="en-US" sz="2133" u="sng" dirty="0">
              <a:latin typeface="Times New Roman" panose="02020603050405020304" pitchFamily="18" charset="0"/>
              <a:cs typeface="Times New Roman" panose="02020603050405020304" pitchFamily="18" charset="0"/>
            </a:endParaRPr>
          </a:p>
          <a:p>
            <a:pPr marL="228611" indent="-228611" defTabSz="609630" eaLnBrk="0" fontAlgn="base" hangingPunct="0">
              <a:spcBef>
                <a:spcPct val="0"/>
              </a:spcBef>
              <a:spcAft>
                <a:spcPct val="0"/>
              </a:spcAft>
              <a:buFont typeface="Arial" panose="020B0604020202020204" pitchFamily="34" charset="0"/>
              <a:buChar char="•"/>
            </a:pPr>
            <a:r>
              <a:rPr lang="en-US" altLang="en-US" sz="1867" b="1" dirty="0">
                <a:latin typeface="Times New Roman" panose="02020603050405020304" pitchFamily="18" charset="0"/>
                <a:cs typeface="Times New Roman" panose="02020603050405020304" pitchFamily="18" charset="0"/>
              </a:rPr>
              <a:t>Wide gaps in student performance across different provinces. </a:t>
            </a:r>
          </a:p>
          <a:p>
            <a:pPr defTabSz="609630" eaLnBrk="0" fontAlgn="base" hangingPunct="0">
              <a:spcBef>
                <a:spcPct val="0"/>
              </a:spcBef>
              <a:spcAft>
                <a:spcPct val="0"/>
              </a:spcAft>
            </a:pPr>
            <a:endParaRPr lang="en-US" altLang="en-US" sz="1867" b="1" dirty="0">
              <a:latin typeface="Times New Roman" panose="02020603050405020304" pitchFamily="18" charset="0"/>
              <a:cs typeface="Times New Roman" panose="02020603050405020304" pitchFamily="18" charset="0"/>
            </a:endParaRPr>
          </a:p>
          <a:p>
            <a:pPr marL="228611" indent="-228611" defTabSz="609630" eaLnBrk="0" fontAlgn="base" hangingPunct="0">
              <a:spcBef>
                <a:spcPct val="0"/>
              </a:spcBef>
              <a:spcAft>
                <a:spcPct val="0"/>
              </a:spcAft>
              <a:buFont typeface="Arial" panose="020B0604020202020204" pitchFamily="34" charset="0"/>
              <a:buChar char="•"/>
            </a:pPr>
            <a:r>
              <a:rPr lang="en-US" altLang="en-US" sz="1867" b="1" dirty="0">
                <a:latin typeface="Times New Roman" panose="02020603050405020304" pitchFamily="18" charset="0"/>
                <a:cs typeface="Times New Roman" panose="02020603050405020304" pitchFamily="18" charset="0"/>
              </a:rPr>
              <a:t>National vs. provincial school differences in resources and teacher availability.</a:t>
            </a:r>
          </a:p>
        </p:txBody>
      </p:sp>
      <p:sp>
        <p:nvSpPr>
          <p:cNvPr id="18" name="TextBox 17">
            <a:extLst>
              <a:ext uri="{FF2B5EF4-FFF2-40B4-BE49-F238E27FC236}">
                <a16:creationId xmlns:a16="http://schemas.microsoft.com/office/drawing/2014/main" id="{A53FD53D-D746-4713-9C83-F76A60C89B0A}"/>
              </a:ext>
            </a:extLst>
          </p:cNvPr>
          <p:cNvSpPr txBox="1"/>
          <p:nvPr/>
        </p:nvSpPr>
        <p:spPr>
          <a:xfrm>
            <a:off x="3302001" y="4280339"/>
            <a:ext cx="5416247" cy="2103396"/>
          </a:xfrm>
          <a:prstGeom prst="rect">
            <a:avLst/>
          </a:prstGeom>
          <a:solidFill>
            <a:srgbClr val="9C709A"/>
          </a:solidFill>
        </p:spPr>
        <p:txBody>
          <a:bodyPr wrap="square">
            <a:spAutoFit/>
          </a:bodyPr>
          <a:lstStyle/>
          <a:p>
            <a:pPr algn="ctr"/>
            <a:r>
              <a:rPr lang="en-GB" sz="2133" b="1" u="sng" dirty="0">
                <a:solidFill>
                  <a:schemeClr val="tx1">
                    <a:lumMod val="95000"/>
                    <a:lumOff val="5000"/>
                  </a:schemeClr>
                </a:solidFill>
                <a:latin typeface="Times New Roman" panose="02020603050405020304" pitchFamily="18" charset="0"/>
                <a:cs typeface="Times New Roman" panose="02020603050405020304" pitchFamily="18" charset="0"/>
              </a:rPr>
              <a:t>Research Aim</a:t>
            </a:r>
          </a:p>
          <a:p>
            <a:endParaRPr lang="en-GB" sz="1600" dirty="0">
              <a:latin typeface="Times New Roman" panose="02020603050405020304" pitchFamily="18" charset="0"/>
              <a:cs typeface="Times New Roman" panose="02020603050405020304" pitchFamily="18" charset="0"/>
            </a:endParaRPr>
          </a:p>
          <a:p>
            <a:pPr marL="304815" indent="-304815">
              <a:buFont typeface="Arial" panose="020B0604020202020204" pitchFamily="34" charset="0"/>
              <a:buChar char="•"/>
            </a:pPr>
            <a:r>
              <a:rPr lang="en-GB" sz="1867" b="1" dirty="0">
                <a:latin typeface="Times New Roman" panose="02020603050405020304" pitchFamily="18" charset="0"/>
                <a:cs typeface="Times New Roman" panose="02020603050405020304" pitchFamily="18" charset="0"/>
              </a:rPr>
              <a:t>To analyse the relationship between educational resources and student performance.</a:t>
            </a:r>
          </a:p>
          <a:p>
            <a:pPr marL="304815" indent="-304815">
              <a:buFont typeface="Arial" panose="020B0604020202020204" pitchFamily="34" charset="0"/>
              <a:buChar char="•"/>
            </a:pPr>
            <a:endParaRPr lang="en-GB" sz="1867" b="1" dirty="0">
              <a:latin typeface="Times New Roman" panose="02020603050405020304" pitchFamily="18" charset="0"/>
              <a:cs typeface="Times New Roman" panose="02020603050405020304" pitchFamily="18" charset="0"/>
            </a:endParaRPr>
          </a:p>
          <a:p>
            <a:pPr marL="304815" indent="-304815">
              <a:buFont typeface="Arial" panose="020B0604020202020204" pitchFamily="34" charset="0"/>
              <a:buChar char="•"/>
            </a:pPr>
            <a:r>
              <a:rPr lang="en-GB" sz="1867" b="1" dirty="0">
                <a:latin typeface="Times New Roman" panose="02020603050405020304" pitchFamily="18" charset="0"/>
                <a:cs typeface="Times New Roman" panose="02020603050405020304" pitchFamily="18" charset="0"/>
              </a:rPr>
              <a:t>To provide recommendations for improving educational equity in Sri Lanka.</a:t>
            </a:r>
          </a:p>
        </p:txBody>
      </p:sp>
      <p:pic>
        <p:nvPicPr>
          <p:cNvPr id="20" name="Picture 19">
            <a:extLst>
              <a:ext uri="{FF2B5EF4-FFF2-40B4-BE49-F238E27FC236}">
                <a16:creationId xmlns:a16="http://schemas.microsoft.com/office/drawing/2014/main" id="{C4168302-D1CD-4975-9F2E-C3B65A1BA8FE}"/>
              </a:ext>
            </a:extLst>
          </p:cNvPr>
          <p:cNvPicPr>
            <a:picLocks noChangeAspect="1"/>
          </p:cNvPicPr>
          <p:nvPr/>
        </p:nvPicPr>
        <p:blipFill rotWithShape="1">
          <a:blip r:embed="rId2">
            <a:extLst>
              <a:ext uri="{28A0092B-C50C-407E-A947-70E740481C1C}">
                <a14:useLocalDpi xmlns:a14="http://schemas.microsoft.com/office/drawing/2010/main" val="0"/>
              </a:ext>
            </a:extLst>
          </a:blip>
          <a:srcRect l="5789" r="2915"/>
          <a:stretch/>
        </p:blipFill>
        <p:spPr>
          <a:xfrm>
            <a:off x="9245600" y="4374910"/>
            <a:ext cx="2794000" cy="2483090"/>
          </a:xfrm>
          <a:prstGeom prst="rect">
            <a:avLst/>
          </a:prstGeom>
        </p:spPr>
      </p:pic>
      <p:pic>
        <p:nvPicPr>
          <p:cNvPr id="13" name="Picture 12" descr="A logo of a military officer&#10;&#10;AI-generated content may be incorrect.">
            <a:extLst>
              <a:ext uri="{FF2B5EF4-FFF2-40B4-BE49-F238E27FC236}">
                <a16:creationId xmlns:a16="http://schemas.microsoft.com/office/drawing/2014/main" id="{7DDB968D-1216-4EF9-9A23-8FA3C1A2FD2D}"/>
              </a:ext>
            </a:extLst>
          </p:cNvPr>
          <p:cNvPicPr>
            <a:picLocks noChangeAspect="1"/>
          </p:cNvPicPr>
          <p:nvPr/>
        </p:nvPicPr>
        <p:blipFill>
          <a:blip r:embed="rId3"/>
          <a:stretch>
            <a:fillRect/>
          </a:stretch>
        </p:blipFill>
        <p:spPr>
          <a:xfrm>
            <a:off x="125789" y="-140673"/>
            <a:ext cx="1421939" cy="1421939"/>
          </a:xfrm>
          <a:prstGeom prst="rect">
            <a:avLst/>
          </a:prstGeom>
        </p:spPr>
      </p:pic>
      <p:pic>
        <p:nvPicPr>
          <p:cNvPr id="15" name="Picture 14">
            <a:extLst>
              <a:ext uri="{FF2B5EF4-FFF2-40B4-BE49-F238E27FC236}">
                <a16:creationId xmlns:a16="http://schemas.microsoft.com/office/drawing/2014/main" id="{18BC3360-C7DC-4F64-8D79-D08321E77E2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95308" y="51256"/>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BEABA1B-8501-4FCA-A741-77BD3F56257C}"/>
              </a:ext>
            </a:extLst>
          </p:cNvPr>
          <p:cNvSpPr/>
          <p:nvPr/>
        </p:nvSpPr>
        <p:spPr>
          <a:xfrm>
            <a:off x="1625600" y="3657679"/>
            <a:ext cx="8940800" cy="1120773"/>
          </a:xfrm>
          <a:prstGeom prst="rect">
            <a:avLst/>
          </a:prstGeom>
          <a:solidFill>
            <a:schemeClr val="accent2">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33" b="1" u="sng" dirty="0">
                <a:solidFill>
                  <a:schemeClr val="tx1">
                    <a:lumMod val="95000"/>
                    <a:lumOff val="5000"/>
                  </a:schemeClr>
                </a:solidFill>
                <a:latin typeface="Times New Roman" panose="02020603050405020304" pitchFamily="18" charset="0"/>
                <a:cs typeface="Times New Roman" panose="02020603050405020304" pitchFamily="18" charset="0"/>
              </a:rPr>
              <a:t>Impact on Students</a:t>
            </a:r>
          </a:p>
          <a:p>
            <a:pPr>
              <a:buFont typeface="Arial" panose="020B0604020202020204" pitchFamily="34" charset="0"/>
              <a:buChar char="•"/>
            </a:pPr>
            <a:r>
              <a:rPr lang="en-GB" sz="1600" b="1" dirty="0">
                <a:solidFill>
                  <a:schemeClr val="tx1">
                    <a:lumMod val="95000"/>
                    <a:lumOff val="5000"/>
                  </a:schemeClr>
                </a:solidFill>
                <a:latin typeface="Times New Roman" panose="02020603050405020304" pitchFamily="18" charset="0"/>
                <a:cs typeface="Times New Roman" panose="02020603050405020304" pitchFamily="18" charset="0"/>
              </a:rPr>
              <a:t>Students from underprivileged regions struggle with lower academic performance.</a:t>
            </a:r>
          </a:p>
          <a:p>
            <a:pPr>
              <a:buFont typeface="Arial" panose="020B0604020202020204" pitchFamily="34" charset="0"/>
              <a:buChar char="•"/>
            </a:pPr>
            <a:r>
              <a:rPr lang="en-GB" sz="1600" b="1" dirty="0">
                <a:solidFill>
                  <a:schemeClr val="tx1">
                    <a:lumMod val="95000"/>
                    <a:lumOff val="5000"/>
                  </a:schemeClr>
                </a:solidFill>
                <a:latin typeface="Times New Roman" panose="02020603050405020304" pitchFamily="18" charset="0"/>
                <a:cs typeface="Times New Roman" panose="02020603050405020304" pitchFamily="18" charset="0"/>
              </a:rPr>
              <a:t>The gap in educational quality affects long-term career opportunities and socioeconomic mobility</a:t>
            </a:r>
            <a:r>
              <a:rPr lang="en-GB" sz="1200" b="1" dirty="0">
                <a:solidFill>
                  <a:schemeClr val="tx1">
                    <a:lumMod val="95000"/>
                    <a:lumOff val="5000"/>
                  </a:schemeClr>
                </a:solidFill>
                <a:latin typeface="Times New Roman" panose="02020603050405020304" pitchFamily="18" charset="0"/>
                <a:cs typeface="Times New Roman" panose="02020603050405020304" pitchFamily="18" charset="0"/>
              </a:rPr>
              <a:t>.</a:t>
            </a:r>
          </a:p>
        </p:txBody>
      </p:sp>
      <p:sp>
        <p:nvSpPr>
          <p:cNvPr id="12" name="Rectangle 11">
            <a:extLst>
              <a:ext uri="{FF2B5EF4-FFF2-40B4-BE49-F238E27FC236}">
                <a16:creationId xmlns:a16="http://schemas.microsoft.com/office/drawing/2014/main" id="{54D0B43B-4D41-44BC-9C86-A48EFA8554A0}"/>
              </a:ext>
            </a:extLst>
          </p:cNvPr>
          <p:cNvSpPr/>
          <p:nvPr/>
        </p:nvSpPr>
        <p:spPr>
          <a:xfrm>
            <a:off x="1625600" y="2216155"/>
            <a:ext cx="8940800" cy="1380587"/>
          </a:xfrm>
          <a:prstGeom prst="rect">
            <a:avLst/>
          </a:prstGeom>
          <a:solidFill>
            <a:schemeClr val="accent2">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33" b="1" u="sng" dirty="0">
                <a:solidFill>
                  <a:schemeClr val="tx1">
                    <a:lumMod val="95000"/>
                    <a:lumOff val="5000"/>
                  </a:schemeClr>
                </a:solidFill>
                <a:latin typeface="Times New Roman" panose="02020603050405020304" pitchFamily="18" charset="0"/>
                <a:cs typeface="Times New Roman" panose="02020603050405020304" pitchFamily="18" charset="0"/>
              </a:rPr>
              <a:t>Key Challenges Identified</a:t>
            </a:r>
          </a:p>
          <a:p>
            <a:pPr marL="190510" indent="-190510">
              <a:buFont typeface="Arial" panose="020B0604020202020204" pitchFamily="34" charset="0"/>
              <a:buChar char="•"/>
            </a:pPr>
            <a:r>
              <a:rPr lang="en-GB" sz="1600" b="1" dirty="0">
                <a:solidFill>
                  <a:schemeClr val="tx1">
                    <a:lumMod val="95000"/>
                    <a:lumOff val="5000"/>
                  </a:schemeClr>
                </a:solidFill>
                <a:latin typeface="Times New Roman" panose="02020603050405020304" pitchFamily="18" charset="0"/>
                <a:cs typeface="Times New Roman" panose="02020603050405020304" pitchFamily="18" charset="0"/>
              </a:rPr>
              <a:t>Unequal distribution of school facilities (IT labs, libraries, science labs).</a:t>
            </a:r>
          </a:p>
          <a:p>
            <a:pPr marL="190510" indent="-190510">
              <a:buFont typeface="Arial" panose="020B0604020202020204" pitchFamily="34" charset="0"/>
              <a:buChar char="•"/>
            </a:pPr>
            <a:r>
              <a:rPr lang="en-GB" sz="1600" b="1" dirty="0">
                <a:solidFill>
                  <a:schemeClr val="tx1">
                    <a:lumMod val="95000"/>
                    <a:lumOff val="5000"/>
                  </a:schemeClr>
                </a:solidFill>
                <a:latin typeface="Times New Roman" panose="02020603050405020304" pitchFamily="18" charset="0"/>
                <a:cs typeface="Times New Roman" panose="02020603050405020304" pitchFamily="18" charset="0"/>
              </a:rPr>
              <a:t>Shortage of qualified teachers, especially in provincial schools.</a:t>
            </a:r>
          </a:p>
          <a:p>
            <a:pPr marL="190510" indent="-190510">
              <a:buFont typeface="Arial" panose="020B0604020202020204" pitchFamily="34" charset="0"/>
              <a:buChar char="•"/>
            </a:pPr>
            <a:r>
              <a:rPr lang="en-GB" sz="1600" b="1" dirty="0">
                <a:solidFill>
                  <a:schemeClr val="tx1">
                    <a:lumMod val="95000"/>
                    <a:lumOff val="5000"/>
                  </a:schemeClr>
                </a:solidFill>
                <a:latin typeface="Times New Roman" panose="02020603050405020304" pitchFamily="18" charset="0"/>
                <a:cs typeface="Times New Roman" panose="02020603050405020304" pitchFamily="18" charset="0"/>
              </a:rPr>
              <a:t>Limited access to digital learning tools and modern education technologies.</a:t>
            </a:r>
          </a:p>
          <a:p>
            <a:pPr algn="ctr"/>
            <a:endParaRPr lang="en-GB" sz="1200" dirty="0"/>
          </a:p>
        </p:txBody>
      </p:sp>
      <p:sp>
        <p:nvSpPr>
          <p:cNvPr id="11" name="Rectangle 10">
            <a:extLst>
              <a:ext uri="{FF2B5EF4-FFF2-40B4-BE49-F238E27FC236}">
                <a16:creationId xmlns:a16="http://schemas.microsoft.com/office/drawing/2014/main" id="{FA3E1923-32FC-4425-BC61-22B2B7AF820F}"/>
              </a:ext>
            </a:extLst>
          </p:cNvPr>
          <p:cNvSpPr/>
          <p:nvPr/>
        </p:nvSpPr>
        <p:spPr>
          <a:xfrm>
            <a:off x="1625600" y="750806"/>
            <a:ext cx="8940800" cy="1384683"/>
          </a:xfrm>
          <a:prstGeom prst="rect">
            <a:avLst/>
          </a:prstGeom>
          <a:solidFill>
            <a:schemeClr val="accent2">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33" b="1" u="sng" dirty="0">
                <a:solidFill>
                  <a:schemeClr val="tx1">
                    <a:lumMod val="95000"/>
                    <a:lumOff val="5000"/>
                  </a:schemeClr>
                </a:solidFill>
                <a:latin typeface="Times New Roman" panose="02020603050405020304" pitchFamily="18" charset="0"/>
                <a:cs typeface="Times New Roman" panose="02020603050405020304" pitchFamily="18" charset="0"/>
              </a:rPr>
              <a:t>Educational Disparities in Sri Lanka</a:t>
            </a:r>
          </a:p>
          <a:p>
            <a:pPr marL="228611" indent="-228611">
              <a:buFont typeface="Arial" panose="020B0604020202020204" pitchFamily="34" charset="0"/>
              <a:buChar char="•"/>
            </a:pPr>
            <a:r>
              <a:rPr lang="en-GB" sz="1600" b="1" dirty="0">
                <a:solidFill>
                  <a:schemeClr val="tx1">
                    <a:lumMod val="95000"/>
                    <a:lumOff val="5000"/>
                  </a:schemeClr>
                </a:solidFill>
                <a:latin typeface="Times New Roman" panose="02020603050405020304" pitchFamily="18" charset="0"/>
                <a:cs typeface="Times New Roman" panose="02020603050405020304" pitchFamily="18" charset="0"/>
              </a:rPr>
              <a:t>Despite Sri Lanka’s high literacy rate, significant inequalities exist in student performance across different provinces.</a:t>
            </a:r>
          </a:p>
          <a:p>
            <a:pPr marL="228611" indent="-228611">
              <a:buFont typeface="Arial" panose="020B0604020202020204" pitchFamily="34" charset="0"/>
              <a:buChar char="•"/>
            </a:pPr>
            <a:r>
              <a:rPr lang="en-GB" sz="1600" b="1" dirty="0">
                <a:solidFill>
                  <a:schemeClr val="tx1">
                    <a:lumMod val="95000"/>
                    <a:lumOff val="5000"/>
                  </a:schemeClr>
                </a:solidFill>
                <a:latin typeface="Times New Roman" panose="02020603050405020304" pitchFamily="18" charset="0"/>
                <a:cs typeface="Times New Roman" panose="02020603050405020304" pitchFamily="18" charset="0"/>
              </a:rPr>
              <a:t>Rural schools often lack essential resources, while urban schools have better infrastructure and teacher availability.</a:t>
            </a:r>
          </a:p>
        </p:txBody>
      </p:sp>
      <p:grpSp>
        <p:nvGrpSpPr>
          <p:cNvPr id="8" name="Group 4">
            <a:extLst>
              <a:ext uri="{FF2B5EF4-FFF2-40B4-BE49-F238E27FC236}">
                <a16:creationId xmlns:a16="http://schemas.microsoft.com/office/drawing/2014/main" id="{E904115F-A0AC-49BA-B5CD-980E7C7E7B43}"/>
              </a:ext>
            </a:extLst>
          </p:cNvPr>
          <p:cNvGrpSpPr/>
          <p:nvPr/>
        </p:nvGrpSpPr>
        <p:grpSpPr>
          <a:xfrm>
            <a:off x="0" y="-106438"/>
            <a:ext cx="12192000" cy="741438"/>
            <a:chOff x="0" y="0"/>
            <a:chExt cx="4274726" cy="1378058"/>
          </a:xfrm>
          <a:noFill/>
        </p:grpSpPr>
        <p:sp>
          <p:nvSpPr>
            <p:cNvPr id="9" name="Freeform 5">
              <a:extLst>
                <a:ext uri="{FF2B5EF4-FFF2-40B4-BE49-F238E27FC236}">
                  <a16:creationId xmlns:a16="http://schemas.microsoft.com/office/drawing/2014/main" id="{BBEBBF03-5B24-4E0A-8BC6-EA981E847E87}"/>
                </a:ext>
              </a:extLst>
            </p:cNvPr>
            <p:cNvSpPr/>
            <p:nvPr/>
          </p:nvSpPr>
          <p:spPr>
            <a:xfrm>
              <a:off x="0" y="0"/>
              <a:ext cx="4274726" cy="1378058"/>
            </a:xfrm>
            <a:custGeom>
              <a:avLst/>
              <a:gdLst/>
              <a:ahLst/>
              <a:cxnLst/>
              <a:rect l="l" t="t" r="r" b="b"/>
              <a:pathLst>
                <a:path w="4274726" h="1378058">
                  <a:moveTo>
                    <a:pt x="0" y="0"/>
                  </a:moveTo>
                  <a:lnTo>
                    <a:pt x="4274726" y="0"/>
                  </a:lnTo>
                  <a:lnTo>
                    <a:pt x="4274726" y="1378058"/>
                  </a:lnTo>
                  <a:lnTo>
                    <a:pt x="0" y="1378058"/>
                  </a:lnTo>
                  <a:close/>
                </a:path>
              </a:pathLst>
            </a:custGeom>
            <a:grpFill/>
          </p:spPr>
          <p:txBody>
            <a:bodyPr/>
            <a:lstStyle/>
            <a:p>
              <a:endParaRPr lang="en-US" sz="1200"/>
            </a:p>
          </p:txBody>
        </p:sp>
        <p:sp>
          <p:nvSpPr>
            <p:cNvPr id="10" name="TextBox 6">
              <a:extLst>
                <a:ext uri="{FF2B5EF4-FFF2-40B4-BE49-F238E27FC236}">
                  <a16:creationId xmlns:a16="http://schemas.microsoft.com/office/drawing/2014/main" id="{46A5ED10-8CBA-4080-B96B-3A1F15FFCD32}"/>
                </a:ext>
              </a:extLst>
            </p:cNvPr>
            <p:cNvSpPr txBox="1"/>
            <p:nvPr/>
          </p:nvSpPr>
          <p:spPr>
            <a:xfrm>
              <a:off x="0" y="-47625"/>
              <a:ext cx="4274726" cy="1425683"/>
            </a:xfrm>
            <a:prstGeom prst="rect">
              <a:avLst/>
            </a:prstGeom>
            <a:grpFill/>
          </p:spPr>
          <p:txBody>
            <a:bodyPr lIns="33867" tIns="33867" rIns="33867" bIns="33867" rtlCol="0" anchor="ctr"/>
            <a:lstStyle/>
            <a:p>
              <a:pPr algn="ctr">
                <a:lnSpc>
                  <a:spcPts val="2008"/>
                </a:lnSpc>
              </a:pPr>
              <a:endParaRPr sz="1200"/>
            </a:p>
          </p:txBody>
        </p:sp>
      </p:grpSp>
      <p:sp>
        <p:nvSpPr>
          <p:cNvPr id="5" name="TextBox 5"/>
          <p:cNvSpPr txBox="1"/>
          <p:nvPr/>
        </p:nvSpPr>
        <p:spPr>
          <a:xfrm>
            <a:off x="3390900" y="-106438"/>
            <a:ext cx="5410200" cy="1437573"/>
          </a:xfrm>
          <a:prstGeom prst="rect">
            <a:avLst/>
          </a:prstGeom>
        </p:spPr>
        <p:txBody>
          <a:bodyPr wrap="square" lIns="0" tIns="0" rIns="0" bIns="0" rtlCol="0" anchor="t">
            <a:spAutoFit/>
          </a:bodyPr>
          <a:lstStyle/>
          <a:p>
            <a:pPr algn="ctr">
              <a:lnSpc>
                <a:spcPts val="6000"/>
              </a:lnSpc>
            </a:pPr>
            <a:r>
              <a:rPr lang="en-US" sz="3600" b="1" dirty="0">
                <a:latin typeface="Palatino Linotype" panose="02040502050505030304" pitchFamily="18" charset="0"/>
                <a:ea typeface="Glacial Indifference"/>
                <a:cs typeface="Glacial Indifference"/>
                <a:sym typeface="Glacial Indifference"/>
              </a:rPr>
              <a:t>Problem Statement</a:t>
            </a:r>
          </a:p>
          <a:p>
            <a:pPr algn="ctr">
              <a:lnSpc>
                <a:spcPts val="6000"/>
              </a:lnSpc>
            </a:pPr>
            <a:endParaRPr lang="en-US" sz="2667" b="1" i="1" dirty="0">
              <a:latin typeface="Palatino Linotype" panose="02040502050505030304" pitchFamily="18" charset="0"/>
              <a:ea typeface="Cormorant Garamond Bold Italics"/>
              <a:cs typeface="Cormorant Garamond Bold Italics"/>
              <a:sym typeface="Cormorant Garamond Bold Italics"/>
            </a:endParaRPr>
          </a:p>
        </p:txBody>
      </p:sp>
      <p:sp>
        <p:nvSpPr>
          <p:cNvPr id="13" name="Rectangle 12">
            <a:extLst>
              <a:ext uri="{FF2B5EF4-FFF2-40B4-BE49-F238E27FC236}">
                <a16:creationId xmlns:a16="http://schemas.microsoft.com/office/drawing/2014/main" id="{B5A21EF9-5E12-4D5D-AD5B-958DD02D59FB}"/>
              </a:ext>
            </a:extLst>
          </p:cNvPr>
          <p:cNvSpPr/>
          <p:nvPr/>
        </p:nvSpPr>
        <p:spPr>
          <a:xfrm>
            <a:off x="1625601" y="5784883"/>
            <a:ext cx="8940800" cy="946117"/>
          </a:xfrm>
          <a:prstGeom prst="rect">
            <a:avLst/>
          </a:prstGeom>
          <a:solidFill>
            <a:schemeClr val="accent2">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33" b="1" u="sng" dirty="0">
                <a:solidFill>
                  <a:schemeClr val="tx1">
                    <a:lumMod val="95000"/>
                    <a:lumOff val="5000"/>
                  </a:schemeClr>
                </a:solidFill>
                <a:latin typeface="Times New Roman" panose="02020603050405020304" pitchFamily="18" charset="0"/>
                <a:cs typeface="Times New Roman" panose="02020603050405020304" pitchFamily="18" charset="0"/>
              </a:rPr>
              <a:t>Research Objective</a:t>
            </a:r>
            <a:endParaRPr lang="en-GB" sz="2133" u="sng"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1600" b="1" dirty="0">
                <a:solidFill>
                  <a:schemeClr val="tx1">
                    <a:lumMod val="95000"/>
                    <a:lumOff val="5000"/>
                  </a:schemeClr>
                </a:solidFill>
                <a:latin typeface="Times New Roman" panose="02020603050405020304" pitchFamily="18" charset="0"/>
                <a:cs typeface="Times New Roman" panose="02020603050405020304" pitchFamily="18" charset="0"/>
              </a:rPr>
              <a:t>To analyse the key school-level factors affecting student performance in Sri Lanka.</a:t>
            </a:r>
          </a:p>
          <a:p>
            <a:pPr>
              <a:buFont typeface="Arial" panose="020B0604020202020204" pitchFamily="34" charset="0"/>
              <a:buChar char="•"/>
            </a:pPr>
            <a:r>
              <a:rPr lang="en-GB" sz="1600" b="1" dirty="0">
                <a:solidFill>
                  <a:schemeClr val="tx1">
                    <a:lumMod val="95000"/>
                    <a:lumOff val="5000"/>
                  </a:schemeClr>
                </a:solidFill>
                <a:latin typeface="Times New Roman" panose="02020603050405020304" pitchFamily="18" charset="0"/>
                <a:cs typeface="Times New Roman" panose="02020603050405020304" pitchFamily="18" charset="0"/>
              </a:rPr>
              <a:t>To provide data-driven recommendations for improving educational equity across provinces</a:t>
            </a:r>
            <a:r>
              <a:rPr lang="en-GB" sz="1200" dirty="0">
                <a:solidFill>
                  <a:schemeClr val="tx1">
                    <a:lumMod val="95000"/>
                    <a:lumOff val="5000"/>
                  </a:schemeClr>
                </a:solidFill>
                <a:latin typeface="Times New Roman" panose="02020603050405020304" pitchFamily="18" charset="0"/>
                <a:cs typeface="Times New Roman" panose="02020603050405020304" pitchFamily="18" charset="0"/>
              </a:rPr>
              <a:t>.</a:t>
            </a:r>
          </a:p>
        </p:txBody>
      </p:sp>
      <p:sp>
        <p:nvSpPr>
          <p:cNvPr id="15" name="Rectangle 14">
            <a:extLst>
              <a:ext uri="{FF2B5EF4-FFF2-40B4-BE49-F238E27FC236}">
                <a16:creationId xmlns:a16="http://schemas.microsoft.com/office/drawing/2014/main" id="{1FD213BF-CFE0-4342-92F0-B13E60803DDC}"/>
              </a:ext>
            </a:extLst>
          </p:cNvPr>
          <p:cNvSpPr/>
          <p:nvPr/>
        </p:nvSpPr>
        <p:spPr>
          <a:xfrm>
            <a:off x="1625600" y="4839389"/>
            <a:ext cx="8940800" cy="882971"/>
          </a:xfrm>
          <a:prstGeom prst="rect">
            <a:avLst/>
          </a:prstGeom>
          <a:solidFill>
            <a:schemeClr val="accent2">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33" b="1" u="sng" dirty="0">
                <a:solidFill>
                  <a:schemeClr val="tx1">
                    <a:lumMod val="95000"/>
                    <a:lumOff val="5000"/>
                  </a:schemeClr>
                </a:solidFill>
                <a:latin typeface="Times New Roman" panose="02020603050405020304" pitchFamily="18" charset="0"/>
                <a:cs typeface="Times New Roman" panose="02020603050405020304" pitchFamily="18" charset="0"/>
              </a:rPr>
              <a:t>Research Gap</a:t>
            </a:r>
            <a:endParaRPr lang="en-GB" sz="2133" u="sng"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1600" b="1" dirty="0">
                <a:solidFill>
                  <a:schemeClr val="tx1">
                    <a:lumMod val="95000"/>
                    <a:lumOff val="5000"/>
                  </a:schemeClr>
                </a:solidFill>
                <a:latin typeface="Times New Roman" panose="02020603050405020304" pitchFamily="18" charset="0"/>
                <a:cs typeface="Times New Roman" panose="02020603050405020304" pitchFamily="18" charset="0"/>
              </a:rPr>
              <a:t>Existing studies do not fully quantify the impact of school resources on student performance.</a:t>
            </a:r>
          </a:p>
          <a:p>
            <a:pPr>
              <a:buFont typeface="Arial" panose="020B0604020202020204" pitchFamily="34" charset="0"/>
              <a:buChar char="•"/>
            </a:pPr>
            <a:r>
              <a:rPr lang="en-GB" sz="1600" b="1" dirty="0">
                <a:solidFill>
                  <a:schemeClr val="tx1">
                    <a:lumMod val="95000"/>
                    <a:lumOff val="5000"/>
                  </a:schemeClr>
                </a:solidFill>
                <a:latin typeface="Times New Roman" panose="02020603050405020304" pitchFamily="18" charset="0"/>
                <a:cs typeface="Times New Roman" panose="02020603050405020304" pitchFamily="18" charset="0"/>
              </a:rPr>
              <a:t>Lack of data-driven insights to inform policy changes for equitable education.</a:t>
            </a:r>
          </a:p>
          <a:p>
            <a:pPr algn="ctr"/>
            <a:endParaRPr lang="en-GB" sz="1200" dirty="0">
              <a:latin typeface="Times New Roman" panose="02020603050405020304" pitchFamily="18" charset="0"/>
              <a:cs typeface="Times New Roman" panose="02020603050405020304" pitchFamily="18" charset="0"/>
            </a:endParaRPr>
          </a:p>
        </p:txBody>
      </p:sp>
      <p:pic>
        <p:nvPicPr>
          <p:cNvPr id="16" name="Picture 15" descr="A logo of a military officer&#10;&#10;AI-generated content may be incorrect.">
            <a:extLst>
              <a:ext uri="{FF2B5EF4-FFF2-40B4-BE49-F238E27FC236}">
                <a16:creationId xmlns:a16="http://schemas.microsoft.com/office/drawing/2014/main" id="{F0B77981-1F6E-41F6-9A5A-EF22E9C39D8C}"/>
              </a:ext>
            </a:extLst>
          </p:cNvPr>
          <p:cNvPicPr>
            <a:picLocks noChangeAspect="1"/>
          </p:cNvPicPr>
          <p:nvPr/>
        </p:nvPicPr>
        <p:blipFill>
          <a:blip r:embed="rId2"/>
          <a:stretch>
            <a:fillRect/>
          </a:stretch>
        </p:blipFill>
        <p:spPr>
          <a:xfrm>
            <a:off x="125789" y="-140673"/>
            <a:ext cx="1421939" cy="1421939"/>
          </a:xfrm>
          <a:prstGeom prst="rect">
            <a:avLst/>
          </a:prstGeom>
        </p:spPr>
      </p:pic>
      <p:pic>
        <p:nvPicPr>
          <p:cNvPr id="17" name="Picture 16">
            <a:extLst>
              <a:ext uri="{FF2B5EF4-FFF2-40B4-BE49-F238E27FC236}">
                <a16:creationId xmlns:a16="http://schemas.microsoft.com/office/drawing/2014/main" id="{3160531B-AB7C-4406-8851-32524B7C8F0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3750" y="360363"/>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grpSp>
        <p:nvGrpSpPr>
          <p:cNvPr id="14" name="Group 4">
            <a:extLst>
              <a:ext uri="{FF2B5EF4-FFF2-40B4-BE49-F238E27FC236}">
                <a16:creationId xmlns:a16="http://schemas.microsoft.com/office/drawing/2014/main" id="{C44E483A-FBC8-4971-94C6-5B456218D886}"/>
              </a:ext>
            </a:extLst>
          </p:cNvPr>
          <p:cNvGrpSpPr/>
          <p:nvPr/>
        </p:nvGrpSpPr>
        <p:grpSpPr>
          <a:xfrm>
            <a:off x="0" y="-106438"/>
            <a:ext cx="12192000" cy="990600"/>
            <a:chOff x="0" y="0"/>
            <a:chExt cx="4274726" cy="1378058"/>
          </a:xfrm>
          <a:noFill/>
        </p:grpSpPr>
        <p:sp>
          <p:nvSpPr>
            <p:cNvPr id="15" name="Freeform 5">
              <a:extLst>
                <a:ext uri="{FF2B5EF4-FFF2-40B4-BE49-F238E27FC236}">
                  <a16:creationId xmlns:a16="http://schemas.microsoft.com/office/drawing/2014/main" id="{C955A0E9-2357-46D1-A67C-ACB17FA02AEE}"/>
                </a:ext>
              </a:extLst>
            </p:cNvPr>
            <p:cNvSpPr/>
            <p:nvPr/>
          </p:nvSpPr>
          <p:spPr>
            <a:xfrm>
              <a:off x="0" y="0"/>
              <a:ext cx="4274726" cy="1378058"/>
            </a:xfrm>
            <a:custGeom>
              <a:avLst/>
              <a:gdLst/>
              <a:ahLst/>
              <a:cxnLst/>
              <a:rect l="l" t="t" r="r" b="b"/>
              <a:pathLst>
                <a:path w="4274726" h="1378058">
                  <a:moveTo>
                    <a:pt x="0" y="0"/>
                  </a:moveTo>
                  <a:lnTo>
                    <a:pt x="4274726" y="0"/>
                  </a:lnTo>
                  <a:lnTo>
                    <a:pt x="4274726" y="1378058"/>
                  </a:lnTo>
                  <a:lnTo>
                    <a:pt x="0" y="1378058"/>
                  </a:lnTo>
                  <a:close/>
                </a:path>
              </a:pathLst>
            </a:custGeom>
            <a:grpFill/>
          </p:spPr>
          <p:txBody>
            <a:bodyPr/>
            <a:lstStyle/>
            <a:p>
              <a:endParaRPr lang="en-US" sz="1200"/>
            </a:p>
          </p:txBody>
        </p:sp>
        <p:sp>
          <p:nvSpPr>
            <p:cNvPr id="16" name="TextBox 6">
              <a:extLst>
                <a:ext uri="{FF2B5EF4-FFF2-40B4-BE49-F238E27FC236}">
                  <a16:creationId xmlns:a16="http://schemas.microsoft.com/office/drawing/2014/main" id="{FD8FBE37-F1E9-43FC-9B0D-BEAC9C84765B}"/>
                </a:ext>
              </a:extLst>
            </p:cNvPr>
            <p:cNvSpPr txBox="1"/>
            <p:nvPr/>
          </p:nvSpPr>
          <p:spPr>
            <a:xfrm>
              <a:off x="0" y="-47625"/>
              <a:ext cx="4274726" cy="1425683"/>
            </a:xfrm>
            <a:prstGeom prst="rect">
              <a:avLst/>
            </a:prstGeom>
            <a:grpFill/>
          </p:spPr>
          <p:txBody>
            <a:bodyPr lIns="33867" tIns="33867" rIns="33867" bIns="33867" rtlCol="0" anchor="ctr"/>
            <a:lstStyle/>
            <a:p>
              <a:pPr algn="ctr">
                <a:lnSpc>
                  <a:spcPts val="2008"/>
                </a:lnSpc>
              </a:pPr>
              <a:endParaRPr sz="1200"/>
            </a:p>
          </p:txBody>
        </p:sp>
      </p:grpSp>
      <p:sp>
        <p:nvSpPr>
          <p:cNvPr id="5" name="Freeform 5"/>
          <p:cNvSpPr/>
          <p:nvPr/>
        </p:nvSpPr>
        <p:spPr>
          <a:xfrm>
            <a:off x="2466628" y="162423"/>
            <a:ext cx="977597" cy="977597"/>
          </a:xfrm>
          <a:custGeom>
            <a:avLst/>
            <a:gdLst/>
            <a:ahLst/>
            <a:cxnLst/>
            <a:rect l="l" t="t" r="r" b="b"/>
            <a:pathLst>
              <a:path w="1466396" h="1466396">
                <a:moveTo>
                  <a:pt x="0" y="0"/>
                </a:moveTo>
                <a:lnTo>
                  <a:pt x="1466396" y="0"/>
                </a:lnTo>
                <a:lnTo>
                  <a:pt x="1466396" y="1466396"/>
                </a:lnTo>
                <a:lnTo>
                  <a:pt x="0" y="14663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sz="1200"/>
          </a:p>
        </p:txBody>
      </p:sp>
      <p:sp>
        <p:nvSpPr>
          <p:cNvPr id="6" name="TextBox 6"/>
          <p:cNvSpPr txBox="1"/>
          <p:nvPr/>
        </p:nvSpPr>
        <p:spPr>
          <a:xfrm>
            <a:off x="3444225" y="-154819"/>
            <a:ext cx="5303551" cy="1626536"/>
          </a:xfrm>
          <a:prstGeom prst="rect">
            <a:avLst/>
          </a:prstGeom>
        </p:spPr>
        <p:txBody>
          <a:bodyPr lIns="0" tIns="0" rIns="0" bIns="0" rtlCol="0" anchor="t">
            <a:spAutoFit/>
          </a:bodyPr>
          <a:lstStyle/>
          <a:p>
            <a:pPr algn="ctr">
              <a:lnSpc>
                <a:spcPts val="6720"/>
              </a:lnSpc>
              <a:spcBef>
                <a:spcPct val="0"/>
              </a:spcBef>
            </a:pPr>
            <a:r>
              <a:rPr lang="en-US" sz="3600" b="1" dirty="0">
                <a:latin typeface="Palatino Linotype" panose="02040502050505030304" pitchFamily="18" charset="0"/>
                <a:ea typeface="Glacial Indifference"/>
                <a:cs typeface="Glacial Indifference"/>
                <a:sym typeface="Glacial Indifference"/>
              </a:rPr>
              <a:t>Literature Review</a:t>
            </a:r>
          </a:p>
          <a:p>
            <a:pPr algn="ctr">
              <a:lnSpc>
                <a:spcPts val="6720"/>
              </a:lnSpc>
              <a:spcBef>
                <a:spcPct val="0"/>
              </a:spcBef>
            </a:pPr>
            <a:endParaRPr lang="en-US" sz="3600" b="1" i="1" dirty="0">
              <a:latin typeface="Palatino Linotype" panose="02040502050505030304" pitchFamily="18" charset="0"/>
              <a:ea typeface="Cormorant Garamond Bold Italics"/>
              <a:cs typeface="Cormorant Garamond Bold Italics"/>
              <a:sym typeface="Cormorant Garamond Bold Italics"/>
            </a:endParaRPr>
          </a:p>
        </p:txBody>
      </p:sp>
      <p:sp>
        <p:nvSpPr>
          <p:cNvPr id="18" name="TextBox 17">
            <a:extLst>
              <a:ext uri="{FF2B5EF4-FFF2-40B4-BE49-F238E27FC236}">
                <a16:creationId xmlns:a16="http://schemas.microsoft.com/office/drawing/2014/main" id="{EB7FDE3B-F25B-4748-8BC5-572932DED155}"/>
              </a:ext>
            </a:extLst>
          </p:cNvPr>
          <p:cNvSpPr txBox="1"/>
          <p:nvPr/>
        </p:nvSpPr>
        <p:spPr>
          <a:xfrm>
            <a:off x="1625600" y="1198364"/>
            <a:ext cx="9093200" cy="4995342"/>
          </a:xfrm>
          <a:prstGeom prst="rect">
            <a:avLst/>
          </a:prstGeom>
          <a:solidFill>
            <a:schemeClr val="accent2">
              <a:lumMod val="20000"/>
              <a:lumOff val="80000"/>
            </a:schemeClr>
          </a:solidFill>
        </p:spPr>
        <p:txBody>
          <a:bodyPr wrap="square">
            <a:spAutoFit/>
          </a:bodyPr>
          <a:lstStyle/>
          <a:p>
            <a:pPr algn="ctr"/>
            <a:r>
              <a:rPr lang="en-GB" sz="1200" b="1" dirty="0">
                <a:latin typeface="Times New Roman" panose="02020603050405020304" pitchFamily="18" charset="0"/>
                <a:cs typeface="Times New Roman" panose="02020603050405020304" pitchFamily="18" charset="0"/>
              </a:rPr>
              <a:t>📌 </a:t>
            </a:r>
            <a:r>
              <a:rPr lang="en-GB" sz="1600" b="1" dirty="0">
                <a:latin typeface="Times New Roman" panose="02020603050405020304" pitchFamily="18" charset="0"/>
                <a:cs typeface="Times New Roman" panose="02020603050405020304" pitchFamily="18" charset="0"/>
              </a:rPr>
              <a:t>Educational Disparities in Sri Lanka</a:t>
            </a:r>
          </a:p>
          <a:p>
            <a:pPr marL="228611" indent="-228611">
              <a:buFont typeface="Arial" panose="020B0604020202020204" pitchFamily="34" charset="0"/>
              <a:buChar char="•"/>
            </a:pPr>
            <a:r>
              <a:rPr lang="en-GB" sz="1333" b="1" dirty="0">
                <a:solidFill>
                  <a:schemeClr val="accent2">
                    <a:lumMod val="75000"/>
                  </a:schemeClr>
                </a:solidFill>
                <a:latin typeface="Times New Roman" panose="02020603050405020304" pitchFamily="18" charset="0"/>
                <a:cs typeface="Times New Roman" panose="02020603050405020304" pitchFamily="18" charset="0"/>
              </a:rPr>
              <a:t>Research shows significant differences in student performance across provinces due to variations in school resources and teaching quality.</a:t>
            </a:r>
          </a:p>
          <a:p>
            <a:pPr marL="228611" indent="-228611">
              <a:buFont typeface="Arial" panose="020B0604020202020204" pitchFamily="34" charset="0"/>
              <a:buChar char="•"/>
            </a:pPr>
            <a:r>
              <a:rPr lang="en-GB" sz="1333" b="1" dirty="0">
                <a:solidFill>
                  <a:schemeClr val="accent2">
                    <a:lumMod val="75000"/>
                  </a:schemeClr>
                </a:solidFill>
                <a:latin typeface="Times New Roman" panose="02020603050405020304" pitchFamily="18" charset="0"/>
                <a:cs typeface="Times New Roman" panose="02020603050405020304" pitchFamily="18" charset="0"/>
              </a:rPr>
              <a:t>The Western Province consistently outperforms rural areas due to better infrastructure and teacher availability (Gunasekara &amp; Balasubramanian, 2020).</a:t>
            </a:r>
          </a:p>
          <a:p>
            <a:endParaRPr lang="en-GB" sz="1200" b="1" dirty="0">
              <a:latin typeface="Times New Roman" panose="02020603050405020304" pitchFamily="18" charset="0"/>
              <a:cs typeface="Times New Roman" panose="02020603050405020304" pitchFamily="18" charset="0"/>
            </a:endParaRPr>
          </a:p>
          <a:p>
            <a:pPr algn="ctr"/>
            <a:r>
              <a:rPr lang="en-GB" sz="1600" b="1" dirty="0">
                <a:latin typeface="Times New Roman" panose="02020603050405020304" pitchFamily="18" charset="0"/>
                <a:cs typeface="Times New Roman" panose="02020603050405020304" pitchFamily="18" charset="0"/>
              </a:rPr>
              <a:t>📌 Impact of School Infrastructure on Student Performance</a:t>
            </a:r>
          </a:p>
          <a:p>
            <a:pPr marL="228611" indent="-228611">
              <a:buFont typeface="Arial" panose="020B0604020202020204" pitchFamily="34" charset="0"/>
              <a:buChar char="•"/>
            </a:pPr>
            <a:r>
              <a:rPr lang="en-GB" sz="1333" b="1" dirty="0">
                <a:solidFill>
                  <a:schemeClr val="accent2">
                    <a:lumMod val="75000"/>
                  </a:schemeClr>
                </a:solidFill>
                <a:latin typeface="Times New Roman" panose="02020603050405020304" pitchFamily="18" charset="0"/>
                <a:cs typeface="Times New Roman" panose="02020603050405020304" pitchFamily="18" charset="0"/>
              </a:rPr>
              <a:t>Schools with better facilities (libraries, science labs, IT labs) report higher academic achievements (IJSTR, 2020).</a:t>
            </a:r>
          </a:p>
          <a:p>
            <a:pPr marL="228611" indent="-228611">
              <a:buFont typeface="Arial" panose="020B0604020202020204" pitchFamily="34" charset="0"/>
              <a:buChar char="•"/>
            </a:pPr>
            <a:r>
              <a:rPr lang="en-GB" sz="1333" b="1" dirty="0">
                <a:solidFill>
                  <a:schemeClr val="accent2">
                    <a:lumMod val="75000"/>
                  </a:schemeClr>
                </a:solidFill>
                <a:latin typeface="Times New Roman" panose="02020603050405020304" pitchFamily="18" charset="0"/>
                <a:cs typeface="Times New Roman" panose="02020603050405020304" pitchFamily="18" charset="0"/>
              </a:rPr>
              <a:t>Rural schools lack proper resources, leading to lower student engagement and outcomes.</a:t>
            </a:r>
          </a:p>
          <a:p>
            <a:endParaRPr lang="en-GB" sz="1200" b="1" dirty="0">
              <a:latin typeface="Times New Roman" panose="02020603050405020304" pitchFamily="18" charset="0"/>
              <a:cs typeface="Times New Roman" panose="02020603050405020304" pitchFamily="18" charset="0"/>
            </a:endParaRPr>
          </a:p>
          <a:p>
            <a:pPr algn="ctr"/>
            <a:r>
              <a:rPr lang="en-GB" sz="1600" b="1" dirty="0">
                <a:latin typeface="Times New Roman" panose="02020603050405020304" pitchFamily="18" charset="0"/>
                <a:cs typeface="Times New Roman" panose="02020603050405020304" pitchFamily="18" charset="0"/>
              </a:rPr>
              <a:t>📌 Role of Teachers in Academic Success</a:t>
            </a:r>
          </a:p>
          <a:p>
            <a:pPr marL="228611" indent="-228611">
              <a:buFont typeface="Arial" panose="020B0604020202020204" pitchFamily="34" charset="0"/>
              <a:buChar char="•"/>
            </a:pPr>
            <a:r>
              <a:rPr lang="en-GB" sz="1333" b="1" dirty="0">
                <a:solidFill>
                  <a:schemeClr val="accent2">
                    <a:lumMod val="75000"/>
                  </a:schemeClr>
                </a:solidFill>
                <a:latin typeface="Times New Roman" panose="02020603050405020304" pitchFamily="18" charset="0"/>
                <a:cs typeface="Times New Roman" panose="02020603050405020304" pitchFamily="18" charset="0"/>
              </a:rPr>
              <a:t>Teacher quality and availability are strong predictors of student performance (ResearchGate, 2022).</a:t>
            </a:r>
          </a:p>
          <a:p>
            <a:pPr marL="228611" indent="-228611">
              <a:buFont typeface="Arial" panose="020B0604020202020204" pitchFamily="34" charset="0"/>
              <a:buChar char="•"/>
            </a:pPr>
            <a:r>
              <a:rPr lang="en-GB" sz="1333" b="1" dirty="0">
                <a:solidFill>
                  <a:schemeClr val="accent2">
                    <a:lumMod val="75000"/>
                  </a:schemeClr>
                </a:solidFill>
                <a:latin typeface="Times New Roman" panose="02020603050405020304" pitchFamily="18" charset="0"/>
                <a:cs typeface="Times New Roman" panose="02020603050405020304" pitchFamily="18" charset="0"/>
              </a:rPr>
              <a:t>Schools with more qualified teachers show better results, particularly in science and math subjects.</a:t>
            </a:r>
          </a:p>
          <a:p>
            <a:pPr algn="ctr"/>
            <a:endParaRPr lang="en-GB" sz="1600" b="1" dirty="0">
              <a:latin typeface="Times New Roman" panose="02020603050405020304" pitchFamily="18" charset="0"/>
              <a:cs typeface="Times New Roman" panose="02020603050405020304" pitchFamily="18" charset="0"/>
            </a:endParaRPr>
          </a:p>
          <a:p>
            <a:pPr algn="ctr"/>
            <a:r>
              <a:rPr lang="en-GB" sz="1600" b="1" dirty="0">
                <a:latin typeface="Times New Roman" panose="02020603050405020304" pitchFamily="18" charset="0"/>
                <a:cs typeface="Times New Roman" panose="02020603050405020304" pitchFamily="18" charset="0"/>
              </a:rPr>
              <a:t>📌 Technology and Digital Learning in Education</a:t>
            </a:r>
          </a:p>
          <a:p>
            <a:pPr marL="228611" indent="-228611">
              <a:buFont typeface="Arial" panose="020B0604020202020204" pitchFamily="34" charset="0"/>
              <a:buChar char="•"/>
            </a:pPr>
            <a:r>
              <a:rPr lang="en-GB" sz="1333" b="1" dirty="0">
                <a:solidFill>
                  <a:schemeClr val="accent2">
                    <a:lumMod val="75000"/>
                  </a:schemeClr>
                </a:solidFill>
                <a:latin typeface="Times New Roman" panose="02020603050405020304" pitchFamily="18" charset="0"/>
                <a:cs typeface="Times New Roman" panose="02020603050405020304" pitchFamily="18" charset="0"/>
              </a:rPr>
              <a:t>ICT integration in schools is limited due to infrastructure gaps and lack of teacher training (ERIC, 2021).</a:t>
            </a:r>
          </a:p>
          <a:p>
            <a:pPr marL="228611" indent="-228611">
              <a:buFont typeface="Arial" panose="020B0604020202020204" pitchFamily="34" charset="0"/>
              <a:buChar char="•"/>
            </a:pPr>
            <a:r>
              <a:rPr lang="en-GB" sz="1333" b="1" dirty="0">
                <a:solidFill>
                  <a:schemeClr val="accent2">
                    <a:lumMod val="75000"/>
                  </a:schemeClr>
                </a:solidFill>
                <a:latin typeface="Times New Roman" panose="02020603050405020304" pitchFamily="18" charset="0"/>
                <a:cs typeface="Times New Roman" panose="02020603050405020304" pitchFamily="18" charset="0"/>
              </a:rPr>
              <a:t>Access to IT labs significantly improves students' learning outcomes (Pierson, 2014).</a:t>
            </a:r>
          </a:p>
          <a:p>
            <a:pPr>
              <a:buFont typeface="Arial" panose="020B0604020202020204" pitchFamily="34" charset="0"/>
              <a:buChar char="•"/>
            </a:pPr>
            <a:endParaRPr lang="en-GB" sz="1200" b="1" dirty="0">
              <a:latin typeface="Times New Roman" panose="02020603050405020304" pitchFamily="18" charset="0"/>
              <a:cs typeface="Times New Roman" panose="02020603050405020304" pitchFamily="18" charset="0"/>
            </a:endParaRPr>
          </a:p>
          <a:p>
            <a:pPr algn="ctr"/>
            <a:r>
              <a:rPr lang="en-GB" sz="1600" b="1" dirty="0">
                <a:latin typeface="Times New Roman" panose="02020603050405020304" pitchFamily="18" charset="0"/>
                <a:cs typeface="Times New Roman" panose="02020603050405020304" pitchFamily="18" charset="0"/>
              </a:rPr>
              <a:t>📌 Research Gap Identified</a:t>
            </a:r>
          </a:p>
          <a:p>
            <a:pPr marL="228611" indent="-228611">
              <a:buFont typeface="Arial" panose="020B0604020202020204" pitchFamily="34" charset="0"/>
              <a:buChar char="•"/>
            </a:pPr>
            <a:r>
              <a:rPr lang="en-GB" sz="1333" b="1" dirty="0">
                <a:solidFill>
                  <a:schemeClr val="accent2">
                    <a:lumMod val="75000"/>
                  </a:schemeClr>
                </a:solidFill>
                <a:latin typeface="Times New Roman" panose="02020603050405020304" pitchFamily="18" charset="0"/>
                <a:cs typeface="Times New Roman" panose="02020603050405020304" pitchFamily="18" charset="0"/>
              </a:rPr>
              <a:t>While existing studies highlight the importance of resources and teachers, they do not quantitatively </a:t>
            </a:r>
            <a:r>
              <a:rPr lang="en-GB" sz="1333" b="1" dirty="0" err="1">
                <a:solidFill>
                  <a:schemeClr val="accent2">
                    <a:lumMod val="75000"/>
                  </a:schemeClr>
                </a:solidFill>
                <a:latin typeface="Times New Roman" panose="02020603050405020304" pitchFamily="18" charset="0"/>
                <a:cs typeface="Times New Roman" panose="02020603050405020304" pitchFamily="18" charset="0"/>
              </a:rPr>
              <a:t>analyze</a:t>
            </a:r>
            <a:r>
              <a:rPr lang="en-GB" sz="1333" b="1" dirty="0">
                <a:solidFill>
                  <a:schemeClr val="accent2">
                    <a:lumMod val="75000"/>
                  </a:schemeClr>
                </a:solidFill>
                <a:latin typeface="Times New Roman" panose="02020603050405020304" pitchFamily="18" charset="0"/>
                <a:cs typeface="Times New Roman" panose="02020603050405020304" pitchFamily="18" charset="0"/>
              </a:rPr>
              <a:t> their impact using data-driven models.</a:t>
            </a:r>
          </a:p>
          <a:p>
            <a:pPr marL="228611" indent="-228611">
              <a:buFont typeface="Arial" panose="020B0604020202020204" pitchFamily="34" charset="0"/>
              <a:buChar char="•"/>
            </a:pPr>
            <a:r>
              <a:rPr lang="en-GB" sz="1333" b="1" dirty="0">
                <a:solidFill>
                  <a:schemeClr val="accent2">
                    <a:lumMod val="75000"/>
                  </a:schemeClr>
                </a:solidFill>
                <a:latin typeface="Times New Roman" panose="02020603050405020304" pitchFamily="18" charset="0"/>
                <a:cs typeface="Times New Roman" panose="02020603050405020304" pitchFamily="18" charset="0"/>
              </a:rPr>
              <a:t>This research aims to bridge the gap by applying machine learning (Random Forest) to assess key determinants of student performance</a:t>
            </a:r>
            <a:r>
              <a:rPr lang="en-GB" sz="1200" b="1" dirty="0">
                <a:latin typeface="Times New Roman" panose="02020603050405020304" pitchFamily="18" charset="0"/>
                <a:cs typeface="Times New Roman" panose="02020603050405020304" pitchFamily="18" charset="0"/>
              </a:rPr>
              <a:t>.</a:t>
            </a:r>
          </a:p>
        </p:txBody>
      </p:sp>
      <p:pic>
        <p:nvPicPr>
          <p:cNvPr id="9" name="Picture 8" descr="A logo of a military officer&#10;&#10;AI-generated content may be incorrect.">
            <a:extLst>
              <a:ext uri="{FF2B5EF4-FFF2-40B4-BE49-F238E27FC236}">
                <a16:creationId xmlns:a16="http://schemas.microsoft.com/office/drawing/2014/main" id="{F7585973-AAE8-43CD-98C0-C2DC66531CE1}"/>
              </a:ext>
            </a:extLst>
          </p:cNvPr>
          <p:cNvPicPr>
            <a:picLocks noChangeAspect="1"/>
          </p:cNvPicPr>
          <p:nvPr/>
        </p:nvPicPr>
        <p:blipFill>
          <a:blip r:embed="rId4"/>
          <a:stretch>
            <a:fillRect/>
          </a:stretch>
        </p:blipFill>
        <p:spPr>
          <a:xfrm>
            <a:off x="125789" y="-140673"/>
            <a:ext cx="1421939" cy="1421939"/>
          </a:xfrm>
          <a:prstGeom prst="rect">
            <a:avLst/>
          </a:prstGeom>
        </p:spPr>
      </p:pic>
      <p:pic>
        <p:nvPicPr>
          <p:cNvPr id="10" name="Picture 9">
            <a:extLst>
              <a:ext uri="{FF2B5EF4-FFF2-40B4-BE49-F238E27FC236}">
                <a16:creationId xmlns:a16="http://schemas.microsoft.com/office/drawing/2014/main" id="{7F12030E-5FCE-4EB7-ACF7-9DDDE257D8E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96672" y="191179"/>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grpSp>
        <p:nvGrpSpPr>
          <p:cNvPr id="5" name="Group 5"/>
          <p:cNvGrpSpPr/>
          <p:nvPr/>
        </p:nvGrpSpPr>
        <p:grpSpPr>
          <a:xfrm>
            <a:off x="-726814" y="2554529"/>
            <a:ext cx="5410200" cy="3433419"/>
            <a:chOff x="-101600" y="447040"/>
            <a:chExt cx="10820400" cy="6866838"/>
          </a:xfrm>
        </p:grpSpPr>
        <p:pic>
          <p:nvPicPr>
            <p:cNvPr id="6" name="Picture 6"/>
            <p:cNvPicPr>
              <a:picLocks noChangeAspect="1"/>
            </p:cNvPicPr>
            <p:nvPr/>
          </p:nvPicPr>
          <p:blipFill>
            <a:blip r:embed="rId2"/>
            <a:srcRect t="2373" b="2373"/>
            <a:stretch>
              <a:fillRect/>
            </a:stretch>
          </p:blipFill>
          <p:spPr>
            <a:xfrm>
              <a:off x="-101600" y="447040"/>
              <a:ext cx="10820400" cy="6866838"/>
            </a:xfrm>
            <a:prstGeom prst="rect">
              <a:avLst/>
            </a:prstGeom>
          </p:spPr>
        </p:pic>
      </p:grpSp>
      <p:sp>
        <p:nvSpPr>
          <p:cNvPr id="8" name="TextBox 8"/>
          <p:cNvSpPr txBox="1"/>
          <p:nvPr/>
        </p:nvSpPr>
        <p:spPr>
          <a:xfrm>
            <a:off x="254000" y="1190776"/>
            <a:ext cx="4292600" cy="717248"/>
          </a:xfrm>
          <a:prstGeom prst="rect">
            <a:avLst/>
          </a:prstGeom>
        </p:spPr>
        <p:txBody>
          <a:bodyPr wrap="square" lIns="0" tIns="0" rIns="0" bIns="0" rtlCol="0" anchor="t">
            <a:spAutoFit/>
          </a:bodyPr>
          <a:lstStyle/>
          <a:p>
            <a:pPr>
              <a:lnSpc>
                <a:spcPts val="6000"/>
              </a:lnSpc>
            </a:pPr>
            <a:r>
              <a:rPr lang="en-US" sz="4800" b="1" i="1" dirty="0">
                <a:solidFill>
                  <a:srgbClr val="FFFFFF"/>
                </a:solidFill>
                <a:latin typeface="Cormorant Garamond Bold Italics"/>
                <a:ea typeface="Cormorant Garamond Bold Italics"/>
                <a:cs typeface="Cormorant Garamond Bold Italics"/>
                <a:sym typeface="Cormorant Garamond Bold Italics"/>
              </a:rPr>
              <a:t>Methodology</a:t>
            </a:r>
          </a:p>
        </p:txBody>
      </p:sp>
      <p:sp>
        <p:nvSpPr>
          <p:cNvPr id="14" name="TextBox 14"/>
          <p:cNvSpPr txBox="1"/>
          <p:nvPr/>
        </p:nvSpPr>
        <p:spPr>
          <a:xfrm>
            <a:off x="5479845" y="2296652"/>
            <a:ext cx="6350000" cy="3606693"/>
          </a:xfrm>
          <a:prstGeom prst="rect">
            <a:avLst/>
          </a:prstGeom>
          <a:ln>
            <a:solidFill>
              <a:schemeClr val="tx1"/>
            </a:solidFill>
          </a:ln>
        </p:spPr>
        <p:txBody>
          <a:bodyPr wrap="square" lIns="0" tIns="0" rIns="0" bIns="0" rtlCol="0" anchor="t">
            <a:spAutoFit/>
          </a:bodyPr>
          <a:lstStyle/>
          <a:p>
            <a:pPr>
              <a:buFont typeface="Arial" panose="020B0604020202020204" pitchFamily="34" charset="0"/>
              <a:buChar char="•"/>
            </a:pPr>
            <a:r>
              <a:rPr lang="en-US" sz="2133" b="1" dirty="0"/>
              <a:t>Data obtained from: </a:t>
            </a:r>
          </a:p>
          <a:p>
            <a:pPr marL="495325" lvl="1" indent="-190510">
              <a:buFont typeface="Arial" panose="020B0604020202020204" pitchFamily="34" charset="0"/>
              <a:buChar char="•"/>
            </a:pPr>
            <a:r>
              <a:rPr lang="en-US" sz="2133" b="1" dirty="0"/>
              <a:t>Ministry of Education</a:t>
            </a:r>
          </a:p>
          <a:p>
            <a:pPr marL="495325" lvl="1" indent="-190510">
              <a:buFont typeface="Arial" panose="020B0604020202020204" pitchFamily="34" charset="0"/>
              <a:buChar char="•"/>
            </a:pPr>
            <a:r>
              <a:rPr lang="en-US" sz="2133" b="1" dirty="0"/>
              <a:t>Department of Census and Statistics</a:t>
            </a:r>
          </a:p>
          <a:p>
            <a:pPr>
              <a:buFont typeface="Arial" panose="020B0604020202020204" pitchFamily="34" charset="0"/>
              <a:buChar char="•"/>
            </a:pPr>
            <a:r>
              <a:rPr lang="en-US" sz="2133" b="1" dirty="0"/>
              <a:t>Data collected on: </a:t>
            </a:r>
          </a:p>
          <a:p>
            <a:pPr marL="495325" lvl="1" indent="-190510">
              <a:buFont typeface="Arial" panose="020B0604020202020204" pitchFamily="34" charset="0"/>
              <a:buChar char="•"/>
            </a:pPr>
            <a:r>
              <a:rPr lang="en-US" sz="2133" b="1" dirty="0"/>
              <a:t>Student performance (Grade 5, O/L, A/L exam results)</a:t>
            </a:r>
          </a:p>
          <a:p>
            <a:pPr marL="495325" lvl="1" indent="-190510">
              <a:buFont typeface="Arial" panose="020B0604020202020204" pitchFamily="34" charset="0"/>
              <a:buChar char="•"/>
            </a:pPr>
            <a:r>
              <a:rPr lang="en-US" sz="2133" b="1" dirty="0"/>
              <a:t>School infrastructure (IT labs, libraries, science labs)</a:t>
            </a:r>
          </a:p>
          <a:p>
            <a:pPr marL="495325" lvl="1" indent="-190510">
              <a:buFont typeface="Arial" panose="020B0604020202020204" pitchFamily="34" charset="0"/>
              <a:buChar char="•"/>
            </a:pPr>
            <a:r>
              <a:rPr lang="en-US" sz="2133" b="1" dirty="0"/>
              <a:t>Teacher availability (national vs. provincial schoolteachers)</a:t>
            </a:r>
          </a:p>
          <a:p>
            <a:pPr>
              <a:lnSpc>
                <a:spcPts val="2719"/>
              </a:lnSpc>
            </a:pPr>
            <a:endParaRPr lang="en-US" sz="2400" b="1" dirty="0">
              <a:latin typeface="Glacial Indifference Bold"/>
              <a:ea typeface="Glacial Indifference Bold"/>
              <a:cs typeface="Glacial Indifference Bold"/>
              <a:sym typeface="Glacial Indifference Bold"/>
            </a:endParaRPr>
          </a:p>
          <a:p>
            <a:pPr>
              <a:lnSpc>
                <a:spcPts val="2719"/>
              </a:lnSpc>
            </a:pPr>
            <a:endParaRPr lang="en-US" sz="1600" b="1" dirty="0">
              <a:solidFill>
                <a:srgbClr val="2D3880"/>
              </a:solidFill>
              <a:latin typeface="Glacial Indifference Bold"/>
              <a:ea typeface="Glacial Indifference Bold"/>
              <a:cs typeface="Glacial Indifference Bold"/>
              <a:sym typeface="Glacial Indifference Bold"/>
            </a:endParaRPr>
          </a:p>
        </p:txBody>
      </p:sp>
      <p:sp>
        <p:nvSpPr>
          <p:cNvPr id="19" name="Rectangle: Diagonal Corners Rounded 18">
            <a:extLst>
              <a:ext uri="{FF2B5EF4-FFF2-40B4-BE49-F238E27FC236}">
                <a16:creationId xmlns:a16="http://schemas.microsoft.com/office/drawing/2014/main" id="{2E4C8AB7-3FC4-48D9-8054-F63065267FEF}"/>
              </a:ext>
            </a:extLst>
          </p:cNvPr>
          <p:cNvSpPr/>
          <p:nvPr/>
        </p:nvSpPr>
        <p:spPr>
          <a:xfrm>
            <a:off x="5710903" y="815258"/>
            <a:ext cx="4673600" cy="965200"/>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a:ln w="0"/>
                <a:solidFill>
                  <a:schemeClr val="accent1"/>
                </a:solidFill>
                <a:effectLst>
                  <a:outerShdw blurRad="38100" dist="25400" dir="5400000" algn="ctr" rotWithShape="0">
                    <a:srgbClr val="6E747A">
                      <a:alpha val="43000"/>
                    </a:srgbClr>
                  </a:outerShdw>
                </a:effectLst>
              </a:rPr>
              <a:t>Data Collection</a:t>
            </a:r>
          </a:p>
          <a:p>
            <a:pPr algn="ctr"/>
            <a:endParaRPr lang="en-US" sz="1200" dirty="0"/>
          </a:p>
        </p:txBody>
      </p:sp>
      <p:pic>
        <p:nvPicPr>
          <p:cNvPr id="10" name="Picture 9" descr="A logo of a military officer&#10;&#10;AI-generated content may be incorrect.">
            <a:extLst>
              <a:ext uri="{FF2B5EF4-FFF2-40B4-BE49-F238E27FC236}">
                <a16:creationId xmlns:a16="http://schemas.microsoft.com/office/drawing/2014/main" id="{B887D478-A7F4-4322-B45B-80AFC86D3585}"/>
              </a:ext>
            </a:extLst>
          </p:cNvPr>
          <p:cNvPicPr>
            <a:picLocks noChangeAspect="1"/>
          </p:cNvPicPr>
          <p:nvPr/>
        </p:nvPicPr>
        <p:blipFill>
          <a:blip r:embed="rId3"/>
          <a:stretch>
            <a:fillRect/>
          </a:stretch>
        </p:blipFill>
        <p:spPr>
          <a:xfrm>
            <a:off x="125789" y="-140673"/>
            <a:ext cx="1421939" cy="1421939"/>
          </a:xfrm>
          <a:prstGeom prst="rect">
            <a:avLst/>
          </a:prstGeom>
        </p:spPr>
      </p:pic>
      <p:pic>
        <p:nvPicPr>
          <p:cNvPr id="11" name="Picture 10">
            <a:extLst>
              <a:ext uri="{FF2B5EF4-FFF2-40B4-BE49-F238E27FC236}">
                <a16:creationId xmlns:a16="http://schemas.microsoft.com/office/drawing/2014/main" id="{76C5DF59-2729-440A-91E6-99B02F8506D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63750" y="360363"/>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grpSp>
        <p:nvGrpSpPr>
          <p:cNvPr id="5" name="Group 5"/>
          <p:cNvGrpSpPr/>
          <p:nvPr/>
        </p:nvGrpSpPr>
        <p:grpSpPr>
          <a:xfrm>
            <a:off x="-704850" y="2717800"/>
            <a:ext cx="4903895" cy="3314415"/>
            <a:chOff x="-101600" y="447040"/>
            <a:chExt cx="10820400" cy="6866838"/>
          </a:xfrm>
        </p:grpSpPr>
        <p:pic>
          <p:nvPicPr>
            <p:cNvPr id="6" name="Picture 6"/>
            <p:cNvPicPr>
              <a:picLocks noChangeAspect="1"/>
            </p:cNvPicPr>
            <p:nvPr/>
          </p:nvPicPr>
          <p:blipFill>
            <a:blip r:embed="rId2"/>
            <a:srcRect t="2373" b="2373"/>
            <a:stretch>
              <a:fillRect/>
            </a:stretch>
          </p:blipFill>
          <p:spPr>
            <a:xfrm>
              <a:off x="-101600" y="447040"/>
              <a:ext cx="10820400" cy="6866838"/>
            </a:xfrm>
            <a:prstGeom prst="rect">
              <a:avLst/>
            </a:prstGeom>
          </p:spPr>
        </p:pic>
      </p:grpSp>
      <p:sp>
        <p:nvSpPr>
          <p:cNvPr id="8" name="TextBox 8"/>
          <p:cNvSpPr txBox="1"/>
          <p:nvPr/>
        </p:nvSpPr>
        <p:spPr>
          <a:xfrm>
            <a:off x="220444" y="1064499"/>
            <a:ext cx="3762539" cy="705642"/>
          </a:xfrm>
          <a:prstGeom prst="rect">
            <a:avLst/>
          </a:prstGeom>
        </p:spPr>
        <p:txBody>
          <a:bodyPr wrap="square" lIns="0" tIns="0" rIns="0" bIns="0" rtlCol="0" anchor="t">
            <a:spAutoFit/>
          </a:bodyPr>
          <a:lstStyle/>
          <a:p>
            <a:pPr>
              <a:lnSpc>
                <a:spcPts val="6000"/>
              </a:lnSpc>
            </a:pPr>
            <a:r>
              <a:rPr lang="en-US" sz="4400" b="1" i="1" dirty="0">
                <a:solidFill>
                  <a:srgbClr val="FFFFFF"/>
                </a:solidFill>
                <a:latin typeface="Cormorant Garamond Bold Italics"/>
                <a:ea typeface="Cormorant Garamond Bold Italics"/>
                <a:cs typeface="Cormorant Garamond Bold Italics"/>
                <a:sym typeface="Cormorant Garamond Bold Italics"/>
              </a:rPr>
              <a:t>Methodology</a:t>
            </a:r>
          </a:p>
        </p:txBody>
      </p:sp>
      <p:sp>
        <p:nvSpPr>
          <p:cNvPr id="11" name="TextBox 10">
            <a:extLst>
              <a:ext uri="{FF2B5EF4-FFF2-40B4-BE49-F238E27FC236}">
                <a16:creationId xmlns:a16="http://schemas.microsoft.com/office/drawing/2014/main" id="{38C54635-AD25-4F17-BFDA-DF62B8BE709E}"/>
              </a:ext>
            </a:extLst>
          </p:cNvPr>
          <p:cNvSpPr txBox="1"/>
          <p:nvPr/>
        </p:nvSpPr>
        <p:spPr>
          <a:xfrm>
            <a:off x="5283200" y="1741250"/>
            <a:ext cx="6119812" cy="276999"/>
          </a:xfrm>
          <a:prstGeom prst="rect">
            <a:avLst/>
          </a:prstGeom>
          <a:noFill/>
        </p:spPr>
        <p:txBody>
          <a:bodyPr wrap="square">
            <a:spAutoFit/>
          </a:bodyPr>
          <a:lstStyle/>
          <a:p>
            <a:endParaRPr lang="en-US" sz="1200" dirty="0"/>
          </a:p>
        </p:txBody>
      </p:sp>
      <p:sp>
        <p:nvSpPr>
          <p:cNvPr id="12" name="TextBox 11">
            <a:extLst>
              <a:ext uri="{FF2B5EF4-FFF2-40B4-BE49-F238E27FC236}">
                <a16:creationId xmlns:a16="http://schemas.microsoft.com/office/drawing/2014/main" id="{71897D5F-61BF-48CA-B451-BC70D18BC458}"/>
              </a:ext>
            </a:extLst>
          </p:cNvPr>
          <p:cNvSpPr txBox="1"/>
          <p:nvPr/>
        </p:nvSpPr>
        <p:spPr>
          <a:xfrm>
            <a:off x="5283200" y="1701800"/>
            <a:ext cx="6119812" cy="276999"/>
          </a:xfrm>
          <a:prstGeom prst="rect">
            <a:avLst/>
          </a:prstGeom>
          <a:noFill/>
        </p:spPr>
        <p:txBody>
          <a:bodyPr wrap="square">
            <a:spAutoFit/>
          </a:bodyPr>
          <a:lstStyle/>
          <a:p>
            <a:endParaRPr lang="en-US" sz="1200" dirty="0"/>
          </a:p>
        </p:txBody>
      </p:sp>
      <p:graphicFrame>
        <p:nvGraphicFramePr>
          <p:cNvPr id="22" name="Table 22">
            <a:extLst>
              <a:ext uri="{FF2B5EF4-FFF2-40B4-BE49-F238E27FC236}">
                <a16:creationId xmlns:a16="http://schemas.microsoft.com/office/drawing/2014/main" id="{D97C0803-CA75-49CA-BCA4-B3196062F231}"/>
              </a:ext>
            </a:extLst>
          </p:cNvPr>
          <p:cNvGraphicFramePr>
            <a:graphicFrameLocks noGrp="1"/>
          </p:cNvGraphicFramePr>
          <p:nvPr>
            <p:extLst>
              <p:ext uri="{D42A27DB-BD31-4B8C-83A1-F6EECF244321}">
                <p14:modId xmlns:p14="http://schemas.microsoft.com/office/powerpoint/2010/main" val="2363945485"/>
              </p:ext>
            </p:extLst>
          </p:nvPr>
        </p:nvGraphicFramePr>
        <p:xfrm>
          <a:off x="4627562" y="1770141"/>
          <a:ext cx="7305675" cy="4324239"/>
        </p:xfrm>
        <a:graphic>
          <a:graphicData uri="http://schemas.openxmlformats.org/drawingml/2006/table">
            <a:tbl>
              <a:tblPr firstRow="1" bandRow="1">
                <a:tableStyleId>{5C22544A-7EE6-4342-B048-85BDC9FD1C3A}</a:tableStyleId>
              </a:tblPr>
              <a:tblGrid>
                <a:gridCol w="2401359">
                  <a:extLst>
                    <a:ext uri="{9D8B030D-6E8A-4147-A177-3AD203B41FA5}">
                      <a16:colId xmlns:a16="http://schemas.microsoft.com/office/drawing/2014/main" val="4132829101"/>
                    </a:ext>
                  </a:extLst>
                </a:gridCol>
                <a:gridCol w="2452158">
                  <a:extLst>
                    <a:ext uri="{9D8B030D-6E8A-4147-A177-3AD203B41FA5}">
                      <a16:colId xmlns:a16="http://schemas.microsoft.com/office/drawing/2014/main" val="2235424035"/>
                    </a:ext>
                  </a:extLst>
                </a:gridCol>
                <a:gridCol w="2452158">
                  <a:extLst>
                    <a:ext uri="{9D8B030D-6E8A-4147-A177-3AD203B41FA5}">
                      <a16:colId xmlns:a16="http://schemas.microsoft.com/office/drawing/2014/main" val="3523992593"/>
                    </a:ext>
                  </a:extLst>
                </a:gridCol>
              </a:tblGrid>
              <a:tr h="441795">
                <a:tc>
                  <a:txBody>
                    <a:bodyPr/>
                    <a:lstStyle/>
                    <a:p>
                      <a:r>
                        <a:rPr lang="en-US" sz="800" b="1" dirty="0"/>
                        <a:t>Variable</a:t>
                      </a:r>
                      <a:endParaRPr lang="en-US" sz="800" dirty="0"/>
                    </a:p>
                  </a:txBody>
                  <a:tcPr marL="60960" marR="60960" marT="30480" marB="30480" anchor="ctr"/>
                </a:tc>
                <a:tc>
                  <a:txBody>
                    <a:bodyPr/>
                    <a:lstStyle/>
                    <a:p>
                      <a:r>
                        <a:rPr lang="en-US" sz="800" dirty="0"/>
                        <a:t>Type</a:t>
                      </a:r>
                    </a:p>
                  </a:txBody>
                  <a:tcPr marL="60960" marR="60960" marT="30480" marB="30480"/>
                </a:tc>
                <a:tc>
                  <a:txBody>
                    <a:bodyPr/>
                    <a:lstStyle/>
                    <a:p>
                      <a:r>
                        <a:rPr lang="en-US" sz="800" dirty="0"/>
                        <a:t>Description</a:t>
                      </a:r>
                    </a:p>
                  </a:txBody>
                  <a:tcPr marL="60960" marR="60960" marT="30480" marB="30480"/>
                </a:tc>
                <a:extLst>
                  <a:ext uri="{0D108BD9-81ED-4DB2-BD59-A6C34878D82A}">
                    <a16:rowId xmlns:a16="http://schemas.microsoft.com/office/drawing/2014/main" val="770378431"/>
                  </a:ext>
                </a:extLst>
              </a:tr>
              <a:tr h="441795">
                <a:tc>
                  <a:txBody>
                    <a:bodyPr/>
                    <a:lstStyle/>
                    <a:p>
                      <a:r>
                        <a:rPr lang="en-US" sz="800" dirty="0"/>
                        <a:t>Province</a:t>
                      </a:r>
                    </a:p>
                  </a:txBody>
                  <a:tcPr marL="60960" marR="60960" marT="30480" marB="30480"/>
                </a:tc>
                <a:tc>
                  <a:txBody>
                    <a:bodyPr/>
                    <a:lstStyle/>
                    <a:p>
                      <a:r>
                        <a:rPr lang="en-US" sz="800" dirty="0"/>
                        <a:t>Categorical</a:t>
                      </a:r>
                    </a:p>
                  </a:txBody>
                  <a:tcPr marL="60960" marR="60960" marT="30480" marB="30480"/>
                </a:tc>
                <a:tc>
                  <a:txBody>
                    <a:bodyPr/>
                    <a:lstStyle/>
                    <a:p>
                      <a:r>
                        <a:rPr lang="en-US" sz="800" dirty="0"/>
                        <a:t>Name of the province</a:t>
                      </a:r>
                    </a:p>
                  </a:txBody>
                  <a:tcPr marL="60960" marR="60960" marT="30480" marB="30480"/>
                </a:tc>
                <a:extLst>
                  <a:ext uri="{0D108BD9-81ED-4DB2-BD59-A6C34878D82A}">
                    <a16:rowId xmlns:a16="http://schemas.microsoft.com/office/drawing/2014/main" val="3846445128"/>
                  </a:ext>
                </a:extLst>
              </a:tr>
              <a:tr h="441795">
                <a:tc>
                  <a:txBody>
                    <a:bodyPr/>
                    <a:lstStyle/>
                    <a:p>
                      <a:r>
                        <a:rPr lang="en-US" sz="800" dirty="0"/>
                        <a:t>Grade 5 Results</a:t>
                      </a:r>
                    </a:p>
                  </a:txBody>
                  <a:tcPr marL="60960" marR="60960" marT="30480" marB="30480"/>
                </a:tc>
                <a:tc>
                  <a:txBody>
                    <a:bodyPr/>
                    <a:lstStyle/>
                    <a:p>
                      <a:r>
                        <a:rPr lang="en-US" sz="800" dirty="0"/>
                        <a:t>Target (Numerical)</a:t>
                      </a:r>
                    </a:p>
                  </a:txBody>
                  <a:tcPr marL="60960" marR="60960" marT="30480" marB="30480"/>
                </a:tc>
                <a:tc>
                  <a:txBody>
                    <a:bodyPr/>
                    <a:lstStyle/>
                    <a:p>
                      <a:r>
                        <a:rPr lang="en-US" sz="800" dirty="0"/>
                        <a:t>Students passing Grade 5 exam</a:t>
                      </a:r>
                    </a:p>
                  </a:txBody>
                  <a:tcPr marL="60960" marR="60960" marT="30480" marB="30480"/>
                </a:tc>
                <a:extLst>
                  <a:ext uri="{0D108BD9-81ED-4DB2-BD59-A6C34878D82A}">
                    <a16:rowId xmlns:a16="http://schemas.microsoft.com/office/drawing/2014/main" val="3049744063"/>
                  </a:ext>
                </a:extLst>
              </a:tr>
              <a:tr h="441795">
                <a:tc>
                  <a:txBody>
                    <a:bodyPr/>
                    <a:lstStyle/>
                    <a:p>
                      <a:r>
                        <a:rPr lang="en-US" sz="800" dirty="0"/>
                        <a:t>O/L Results</a:t>
                      </a:r>
                    </a:p>
                  </a:txBody>
                  <a:tcPr marL="60960" marR="60960" marT="30480" marB="30480"/>
                </a:tc>
                <a:tc>
                  <a:txBody>
                    <a:bodyPr/>
                    <a:lstStyle/>
                    <a:p>
                      <a:r>
                        <a:rPr lang="en-US" sz="800" dirty="0"/>
                        <a:t>Target (Numerical)</a:t>
                      </a:r>
                    </a:p>
                  </a:txBody>
                  <a:tcPr marL="60960" marR="60960" marT="30480" marB="30480"/>
                </a:tc>
                <a:tc>
                  <a:txBody>
                    <a:bodyPr/>
                    <a:lstStyle/>
                    <a:p>
                      <a:r>
                        <a:rPr lang="en-US" sz="800" dirty="0"/>
                        <a:t>Students passing O/L exam</a:t>
                      </a:r>
                    </a:p>
                  </a:txBody>
                  <a:tcPr marL="60960" marR="60960" marT="30480" marB="30480"/>
                </a:tc>
                <a:extLst>
                  <a:ext uri="{0D108BD9-81ED-4DB2-BD59-A6C34878D82A}">
                    <a16:rowId xmlns:a16="http://schemas.microsoft.com/office/drawing/2014/main" val="2097458080"/>
                  </a:ext>
                </a:extLst>
              </a:tr>
              <a:tr h="441795">
                <a:tc>
                  <a:txBody>
                    <a:bodyPr/>
                    <a:lstStyle/>
                    <a:p>
                      <a:r>
                        <a:rPr lang="en-US" sz="800" dirty="0"/>
                        <a:t>A/L Results</a:t>
                      </a:r>
                    </a:p>
                  </a:txBody>
                  <a:tcPr marL="60960" marR="60960" marT="30480" marB="30480"/>
                </a:tc>
                <a:tc>
                  <a:txBody>
                    <a:bodyPr/>
                    <a:lstStyle/>
                    <a:p>
                      <a:r>
                        <a:rPr lang="en-US" sz="800" dirty="0"/>
                        <a:t>Target (Numerical)</a:t>
                      </a:r>
                    </a:p>
                  </a:txBody>
                  <a:tcPr marL="60960" marR="60960" marT="30480" marB="30480"/>
                </a:tc>
                <a:tc>
                  <a:txBody>
                    <a:bodyPr/>
                    <a:lstStyle/>
                    <a:p>
                      <a:r>
                        <a:rPr lang="en-US" sz="800" dirty="0"/>
                        <a:t>Students passing A/L exam</a:t>
                      </a:r>
                    </a:p>
                  </a:txBody>
                  <a:tcPr marL="60960" marR="60960" marT="30480" marB="30480"/>
                </a:tc>
                <a:extLst>
                  <a:ext uri="{0D108BD9-81ED-4DB2-BD59-A6C34878D82A}">
                    <a16:rowId xmlns:a16="http://schemas.microsoft.com/office/drawing/2014/main" val="3450590400"/>
                  </a:ext>
                </a:extLst>
              </a:tr>
              <a:tr h="441795">
                <a:tc>
                  <a:txBody>
                    <a:bodyPr/>
                    <a:lstStyle/>
                    <a:p>
                      <a:r>
                        <a:rPr lang="en-US" sz="800" dirty="0"/>
                        <a:t>Number of IT Labs</a:t>
                      </a:r>
                    </a:p>
                  </a:txBody>
                  <a:tcPr marL="60960" marR="60960" marT="30480" marB="30480"/>
                </a:tc>
                <a:tc>
                  <a:txBody>
                    <a:bodyPr/>
                    <a:lstStyle/>
                    <a:p>
                      <a:r>
                        <a:rPr lang="en-US" sz="800" dirty="0"/>
                        <a:t>Feature (Numerical)</a:t>
                      </a:r>
                    </a:p>
                  </a:txBody>
                  <a:tcPr marL="60960" marR="60960" marT="30480" marB="30480"/>
                </a:tc>
                <a:tc>
                  <a:txBody>
                    <a:bodyPr/>
                    <a:lstStyle/>
                    <a:p>
                      <a:r>
                        <a:rPr lang="en-US" sz="800" dirty="0"/>
                        <a:t>Availability of IT labs</a:t>
                      </a:r>
                    </a:p>
                  </a:txBody>
                  <a:tcPr marL="60960" marR="60960" marT="30480" marB="30480"/>
                </a:tc>
                <a:extLst>
                  <a:ext uri="{0D108BD9-81ED-4DB2-BD59-A6C34878D82A}">
                    <a16:rowId xmlns:a16="http://schemas.microsoft.com/office/drawing/2014/main" val="2800726493"/>
                  </a:ext>
                </a:extLst>
              </a:tr>
              <a:tr h="441795">
                <a:tc>
                  <a:txBody>
                    <a:bodyPr/>
                    <a:lstStyle/>
                    <a:p>
                      <a:r>
                        <a:rPr lang="en-US" sz="800" dirty="0"/>
                        <a:t>Number of Libraries</a:t>
                      </a:r>
                    </a:p>
                  </a:txBody>
                  <a:tcPr marL="60960" marR="60960" marT="30480" marB="30480"/>
                </a:tc>
                <a:tc>
                  <a:txBody>
                    <a:bodyPr/>
                    <a:lstStyle/>
                    <a:p>
                      <a:r>
                        <a:rPr lang="en-US" sz="800" dirty="0"/>
                        <a:t>Feature (Numerical)</a:t>
                      </a:r>
                    </a:p>
                  </a:txBody>
                  <a:tcPr marL="60960" marR="60960" marT="30480" marB="30480"/>
                </a:tc>
                <a:tc>
                  <a:txBody>
                    <a:bodyPr/>
                    <a:lstStyle/>
                    <a:p>
                      <a:r>
                        <a:rPr lang="en-US" sz="800" dirty="0"/>
                        <a:t>Availability of libraries</a:t>
                      </a:r>
                    </a:p>
                  </a:txBody>
                  <a:tcPr marL="60960" marR="60960" marT="30480" marB="30480"/>
                </a:tc>
                <a:extLst>
                  <a:ext uri="{0D108BD9-81ED-4DB2-BD59-A6C34878D82A}">
                    <a16:rowId xmlns:a16="http://schemas.microsoft.com/office/drawing/2014/main" val="2399118283"/>
                  </a:ext>
                </a:extLst>
              </a:tr>
              <a:tr h="615837">
                <a:tc>
                  <a:txBody>
                    <a:bodyPr/>
                    <a:lstStyle/>
                    <a:p>
                      <a:r>
                        <a:rPr lang="en-US" sz="800" dirty="0"/>
                        <a:t>Number of Science Labs</a:t>
                      </a:r>
                    </a:p>
                  </a:txBody>
                  <a:tcPr marL="60960" marR="60960" marT="30480" marB="30480"/>
                </a:tc>
                <a:tc>
                  <a:txBody>
                    <a:bodyPr/>
                    <a:lstStyle/>
                    <a:p>
                      <a:r>
                        <a:rPr lang="en-US" sz="800" dirty="0"/>
                        <a:t>Feature (Numerical)</a:t>
                      </a:r>
                    </a:p>
                  </a:txBody>
                  <a:tcPr marL="60960" marR="60960" marT="30480" marB="30480"/>
                </a:tc>
                <a:tc>
                  <a:txBody>
                    <a:bodyPr/>
                    <a:lstStyle/>
                    <a:p>
                      <a:r>
                        <a:rPr lang="en-US" sz="800" dirty="0"/>
                        <a:t>Availability of science labs</a:t>
                      </a:r>
                    </a:p>
                  </a:txBody>
                  <a:tcPr marL="60960" marR="60960" marT="30480" marB="30480"/>
                </a:tc>
                <a:extLst>
                  <a:ext uri="{0D108BD9-81ED-4DB2-BD59-A6C34878D82A}">
                    <a16:rowId xmlns:a16="http://schemas.microsoft.com/office/drawing/2014/main" val="2135170211"/>
                  </a:ext>
                </a:extLst>
              </a:tr>
              <a:tr h="615837">
                <a:tc>
                  <a:txBody>
                    <a:bodyPr/>
                    <a:lstStyle/>
                    <a:p>
                      <a:r>
                        <a:rPr lang="en-US" sz="800" dirty="0"/>
                        <a:t>Numbers of Teachers</a:t>
                      </a:r>
                    </a:p>
                  </a:txBody>
                  <a:tcPr marL="60960" marR="60960" marT="30480" marB="30480"/>
                </a:tc>
                <a:tc>
                  <a:txBody>
                    <a:bodyPr/>
                    <a:lstStyle/>
                    <a:p>
                      <a:r>
                        <a:rPr lang="en-US" sz="800" dirty="0"/>
                        <a:t>Feature (Numerical)</a:t>
                      </a:r>
                    </a:p>
                  </a:txBody>
                  <a:tcPr marL="60960" marR="60960" marT="30480" marB="30480"/>
                </a:tc>
                <a:tc>
                  <a:txBody>
                    <a:bodyPr/>
                    <a:lstStyle/>
                    <a:p>
                      <a:r>
                        <a:rPr lang="en-US" sz="800" dirty="0"/>
                        <a:t>Teacher availability (National vs. Provincial)</a:t>
                      </a:r>
                    </a:p>
                  </a:txBody>
                  <a:tcPr marL="60960" marR="60960" marT="30480" marB="30480"/>
                </a:tc>
                <a:extLst>
                  <a:ext uri="{0D108BD9-81ED-4DB2-BD59-A6C34878D82A}">
                    <a16:rowId xmlns:a16="http://schemas.microsoft.com/office/drawing/2014/main" val="3751250853"/>
                  </a:ext>
                </a:extLst>
              </a:tr>
            </a:tbl>
          </a:graphicData>
        </a:graphic>
      </p:graphicFrame>
      <p:sp>
        <p:nvSpPr>
          <p:cNvPr id="23" name="Rectangle: Diagonal Corners Rounded 22">
            <a:extLst>
              <a:ext uri="{FF2B5EF4-FFF2-40B4-BE49-F238E27FC236}">
                <a16:creationId xmlns:a16="http://schemas.microsoft.com/office/drawing/2014/main" id="{E7C0EC7E-0D9B-410A-B36B-5B6EC56CE605}"/>
              </a:ext>
            </a:extLst>
          </p:cNvPr>
          <p:cNvSpPr/>
          <p:nvPr/>
        </p:nvSpPr>
        <p:spPr>
          <a:xfrm>
            <a:off x="6096000" y="386675"/>
            <a:ext cx="4368800" cy="863600"/>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a:solidFill>
                  <a:schemeClr val="accent1"/>
                </a:solidFill>
              </a:rPr>
              <a:t>Key Variables </a:t>
            </a:r>
          </a:p>
        </p:txBody>
      </p:sp>
      <p:pic>
        <p:nvPicPr>
          <p:cNvPr id="13" name="Picture 12" descr="A logo of a military officer&#10;&#10;AI-generated content may be incorrect.">
            <a:extLst>
              <a:ext uri="{FF2B5EF4-FFF2-40B4-BE49-F238E27FC236}">
                <a16:creationId xmlns:a16="http://schemas.microsoft.com/office/drawing/2014/main" id="{4FE09E69-608B-44C5-B61A-2E8258875EDC}"/>
              </a:ext>
            </a:extLst>
          </p:cNvPr>
          <p:cNvPicPr>
            <a:picLocks noChangeAspect="1"/>
          </p:cNvPicPr>
          <p:nvPr/>
        </p:nvPicPr>
        <p:blipFill>
          <a:blip r:embed="rId3"/>
          <a:stretch>
            <a:fillRect/>
          </a:stretch>
        </p:blipFill>
        <p:spPr>
          <a:xfrm>
            <a:off x="125789" y="-140673"/>
            <a:ext cx="1421939" cy="1421939"/>
          </a:xfrm>
          <a:prstGeom prst="rect">
            <a:avLst/>
          </a:prstGeom>
        </p:spPr>
      </p:pic>
      <p:pic>
        <p:nvPicPr>
          <p:cNvPr id="14" name="Picture 13">
            <a:extLst>
              <a:ext uri="{FF2B5EF4-FFF2-40B4-BE49-F238E27FC236}">
                <a16:creationId xmlns:a16="http://schemas.microsoft.com/office/drawing/2014/main" id="{1443D16C-8CF1-4709-9BE9-28CE9DFED2D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63750" y="360363"/>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565029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grpSp>
        <p:nvGrpSpPr>
          <p:cNvPr id="5" name="Group 5"/>
          <p:cNvGrpSpPr/>
          <p:nvPr/>
        </p:nvGrpSpPr>
        <p:grpSpPr>
          <a:xfrm>
            <a:off x="-1016000" y="2392375"/>
            <a:ext cx="5259495" cy="3475025"/>
            <a:chOff x="-101600" y="447040"/>
            <a:chExt cx="10820400" cy="6866838"/>
          </a:xfrm>
        </p:grpSpPr>
        <p:pic>
          <p:nvPicPr>
            <p:cNvPr id="6" name="Picture 6"/>
            <p:cNvPicPr>
              <a:picLocks noChangeAspect="1"/>
            </p:cNvPicPr>
            <p:nvPr/>
          </p:nvPicPr>
          <p:blipFill>
            <a:blip r:embed="rId2"/>
            <a:srcRect t="2373" b="2373"/>
            <a:stretch>
              <a:fillRect/>
            </a:stretch>
          </p:blipFill>
          <p:spPr>
            <a:xfrm>
              <a:off x="-101600" y="447040"/>
              <a:ext cx="10820400" cy="6866838"/>
            </a:xfrm>
            <a:prstGeom prst="rect">
              <a:avLst/>
            </a:prstGeom>
          </p:spPr>
        </p:pic>
      </p:grpSp>
      <p:sp>
        <p:nvSpPr>
          <p:cNvPr id="8" name="TextBox 8"/>
          <p:cNvSpPr txBox="1"/>
          <p:nvPr/>
        </p:nvSpPr>
        <p:spPr>
          <a:xfrm>
            <a:off x="312994" y="1079760"/>
            <a:ext cx="3735607" cy="705642"/>
          </a:xfrm>
          <a:prstGeom prst="rect">
            <a:avLst/>
          </a:prstGeom>
        </p:spPr>
        <p:txBody>
          <a:bodyPr wrap="square" lIns="0" tIns="0" rIns="0" bIns="0" rtlCol="0" anchor="t">
            <a:spAutoFit/>
          </a:bodyPr>
          <a:lstStyle/>
          <a:p>
            <a:pPr>
              <a:lnSpc>
                <a:spcPts val="6000"/>
              </a:lnSpc>
            </a:pPr>
            <a:r>
              <a:rPr lang="en-US" sz="4400" b="1" i="1" dirty="0">
                <a:solidFill>
                  <a:srgbClr val="FFFFFF"/>
                </a:solidFill>
                <a:latin typeface="Cormorant Garamond Bold Italics"/>
                <a:ea typeface="Cormorant Garamond Bold Italics"/>
                <a:cs typeface="Cormorant Garamond Bold Italics"/>
                <a:sym typeface="Cormorant Garamond Bold Italics"/>
              </a:rPr>
              <a:t>Methodology</a:t>
            </a:r>
          </a:p>
        </p:txBody>
      </p:sp>
      <p:sp>
        <p:nvSpPr>
          <p:cNvPr id="12" name="TextBox 11">
            <a:extLst>
              <a:ext uri="{FF2B5EF4-FFF2-40B4-BE49-F238E27FC236}">
                <a16:creationId xmlns:a16="http://schemas.microsoft.com/office/drawing/2014/main" id="{71897D5F-61BF-48CA-B451-BC70D18BC458}"/>
              </a:ext>
            </a:extLst>
          </p:cNvPr>
          <p:cNvSpPr txBox="1"/>
          <p:nvPr/>
        </p:nvSpPr>
        <p:spPr>
          <a:xfrm>
            <a:off x="5283200" y="1701800"/>
            <a:ext cx="6119812" cy="276999"/>
          </a:xfrm>
          <a:prstGeom prst="rect">
            <a:avLst/>
          </a:prstGeom>
          <a:noFill/>
        </p:spPr>
        <p:txBody>
          <a:bodyPr wrap="square">
            <a:spAutoFit/>
          </a:bodyPr>
          <a:lstStyle/>
          <a:p>
            <a:endParaRPr lang="en-US" sz="1200" dirty="0"/>
          </a:p>
        </p:txBody>
      </p:sp>
      <p:sp>
        <p:nvSpPr>
          <p:cNvPr id="23" name="Rectangle: Diagonal Corners Rounded 22">
            <a:extLst>
              <a:ext uri="{FF2B5EF4-FFF2-40B4-BE49-F238E27FC236}">
                <a16:creationId xmlns:a16="http://schemas.microsoft.com/office/drawing/2014/main" id="{E7C0EC7E-0D9B-410A-B36B-5B6EC56CE605}"/>
              </a:ext>
            </a:extLst>
          </p:cNvPr>
          <p:cNvSpPr/>
          <p:nvPr/>
        </p:nvSpPr>
        <p:spPr>
          <a:xfrm>
            <a:off x="5689600" y="127000"/>
            <a:ext cx="5232400" cy="914400"/>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b="1" dirty="0">
                <a:solidFill>
                  <a:schemeClr val="accent1"/>
                </a:solidFill>
              </a:rPr>
              <a:t>Data Cleaning &amp; Preprocessing</a:t>
            </a:r>
            <a:r>
              <a:rPr lang="en-US" sz="3200" dirty="0">
                <a:solidFill>
                  <a:schemeClr val="accent1"/>
                </a:solidFill>
              </a:rPr>
              <a:t> </a:t>
            </a:r>
          </a:p>
        </p:txBody>
      </p:sp>
      <p:sp>
        <p:nvSpPr>
          <p:cNvPr id="14" name="TextBox 13">
            <a:extLst>
              <a:ext uri="{FF2B5EF4-FFF2-40B4-BE49-F238E27FC236}">
                <a16:creationId xmlns:a16="http://schemas.microsoft.com/office/drawing/2014/main" id="{BBC65B25-9A37-45EF-AF5C-4EC050574841}"/>
              </a:ext>
            </a:extLst>
          </p:cNvPr>
          <p:cNvSpPr txBox="1"/>
          <p:nvPr/>
        </p:nvSpPr>
        <p:spPr>
          <a:xfrm>
            <a:off x="4622800" y="1479371"/>
            <a:ext cx="7034212" cy="6986143"/>
          </a:xfrm>
          <a:prstGeom prst="rect">
            <a:avLst/>
          </a:prstGeom>
          <a:noFill/>
        </p:spPr>
        <p:txBody>
          <a:bodyPr wrap="square">
            <a:spAutoFit/>
          </a:bodyPr>
          <a:lstStyle/>
          <a:p>
            <a:r>
              <a:rPr lang="en-US" sz="2400" dirty="0">
                <a:latin typeface="+mj-lt"/>
              </a:rPr>
              <a:t>Our analysis on Education facilities in Sri Lanka began with an initial dataset containing </a:t>
            </a:r>
            <a:r>
              <a:rPr lang="en-US" sz="2400" b="1" dirty="0">
                <a:latin typeface="+mj-lt"/>
              </a:rPr>
              <a:t>10 rows and 08 columns, which had no missing values</a:t>
            </a:r>
            <a:r>
              <a:rPr lang="en-US" sz="2400" dirty="0">
                <a:latin typeface="+mj-lt"/>
              </a:rPr>
              <a:t>, allowing us to bypass a significant part of the cleaning process. </a:t>
            </a:r>
          </a:p>
          <a:p>
            <a:endParaRPr lang="en-US" sz="1600" dirty="0"/>
          </a:p>
          <a:p>
            <a:endParaRPr lang="en-US" sz="16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2133" dirty="0"/>
              <a:t>The study uses a Random Forest Regression model for data analysis,</a:t>
            </a:r>
            <a:r>
              <a:rPr lang="en-US" sz="2400" dirty="0"/>
              <a:t> </a:t>
            </a:r>
            <a:r>
              <a:rPr lang="en-US" sz="2133" dirty="0">
                <a:latin typeface="+mj-lt"/>
              </a:rPr>
              <a:t>This model was chosen because it effectively captures complex relationships and nonlinear patterns between school-level factors and student performance. By using this approach, we can identify which factors have the most significant impact on educational outcomes</a:t>
            </a:r>
          </a:p>
          <a:p>
            <a:endParaRPr lang="en-US" sz="2133" dirty="0">
              <a:latin typeface="+mj-lt"/>
            </a:endParaRP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13" name="Rectangle: Diagonal Corners Rounded 12">
            <a:extLst>
              <a:ext uri="{FF2B5EF4-FFF2-40B4-BE49-F238E27FC236}">
                <a16:creationId xmlns:a16="http://schemas.microsoft.com/office/drawing/2014/main" id="{0BC63134-B002-4167-A316-E2C726669402}"/>
              </a:ext>
            </a:extLst>
          </p:cNvPr>
          <p:cNvSpPr/>
          <p:nvPr/>
        </p:nvSpPr>
        <p:spPr>
          <a:xfrm>
            <a:off x="5689600" y="3406775"/>
            <a:ext cx="5232400" cy="914400"/>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b="1" dirty="0">
                <a:solidFill>
                  <a:schemeClr val="accent1"/>
                </a:solidFill>
              </a:rPr>
              <a:t>Data ANALYSIS</a:t>
            </a:r>
            <a:r>
              <a:rPr lang="en-US" sz="3200" b="1" dirty="0"/>
              <a:t> </a:t>
            </a:r>
            <a:endParaRPr lang="en-US" sz="3200" b="1" dirty="0">
              <a:solidFill>
                <a:schemeClr val="accent1"/>
              </a:solidFill>
            </a:endParaRPr>
          </a:p>
        </p:txBody>
      </p:sp>
      <p:pic>
        <p:nvPicPr>
          <p:cNvPr id="16" name="Picture 15" descr="A logo of a military officer&#10;&#10;AI-generated content may be incorrect.">
            <a:extLst>
              <a:ext uri="{FF2B5EF4-FFF2-40B4-BE49-F238E27FC236}">
                <a16:creationId xmlns:a16="http://schemas.microsoft.com/office/drawing/2014/main" id="{56858AFC-7F6B-4E08-AB05-43A1495ED27B}"/>
              </a:ext>
            </a:extLst>
          </p:cNvPr>
          <p:cNvPicPr>
            <a:picLocks noChangeAspect="1"/>
          </p:cNvPicPr>
          <p:nvPr/>
        </p:nvPicPr>
        <p:blipFill>
          <a:blip r:embed="rId3"/>
          <a:stretch>
            <a:fillRect/>
          </a:stretch>
        </p:blipFill>
        <p:spPr>
          <a:xfrm>
            <a:off x="125789" y="-140673"/>
            <a:ext cx="1421939" cy="1421939"/>
          </a:xfrm>
          <a:prstGeom prst="rect">
            <a:avLst/>
          </a:prstGeom>
        </p:spPr>
      </p:pic>
      <p:pic>
        <p:nvPicPr>
          <p:cNvPr id="17" name="Picture 16">
            <a:extLst>
              <a:ext uri="{FF2B5EF4-FFF2-40B4-BE49-F238E27FC236}">
                <a16:creationId xmlns:a16="http://schemas.microsoft.com/office/drawing/2014/main" id="{5A61F69F-10DB-43B9-B2E4-5BF3FEFCAD9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4753" y="127000"/>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31373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rgbClr r="0" g="0" b="0">
                <a:alpha val="34000"/>
              </a:scrgbClr>
            </a:gs>
            <a:gs pos="100000">
              <a:srgbClr val="EA4C54">
                <a:alpha val="53000"/>
              </a:srgbClr>
            </a:gs>
            <a:gs pos="100000">
              <a:schemeClr val="accent1">
                <a:lumMod val="30000"/>
                <a:lumOff val="70000"/>
                <a:alpha val="0"/>
              </a:schemeClr>
            </a:gs>
          </a:gsLst>
          <a:lin ang="5400000" scaled="1"/>
        </a:gradFill>
        <a:effectLst/>
      </p:bgPr>
    </p:bg>
    <p:spTree>
      <p:nvGrpSpPr>
        <p:cNvPr id="1" name=""/>
        <p:cNvGrpSpPr/>
        <p:nvPr/>
      </p:nvGrpSpPr>
      <p:grpSpPr>
        <a:xfrm>
          <a:off x="0" y="0"/>
          <a:ext cx="0" cy="0"/>
          <a:chOff x="0" y="0"/>
          <a:chExt cx="0" cy="0"/>
        </a:xfrm>
      </p:grpSpPr>
      <p:grpSp>
        <p:nvGrpSpPr>
          <p:cNvPr id="4" name="Group 4"/>
          <p:cNvGrpSpPr/>
          <p:nvPr/>
        </p:nvGrpSpPr>
        <p:grpSpPr>
          <a:xfrm>
            <a:off x="8941192" y="943897"/>
            <a:ext cx="3098800" cy="5914103"/>
            <a:chOff x="0" y="-47625"/>
            <a:chExt cx="1941115" cy="2208146"/>
          </a:xfrm>
        </p:grpSpPr>
        <p:sp>
          <p:nvSpPr>
            <p:cNvPr id="5" name="Freeform 5"/>
            <p:cNvSpPr/>
            <p:nvPr/>
          </p:nvSpPr>
          <p:spPr>
            <a:xfrm>
              <a:off x="0" y="0"/>
              <a:ext cx="1941115" cy="2160521"/>
            </a:xfrm>
            <a:custGeom>
              <a:avLst/>
              <a:gdLst/>
              <a:ahLst/>
              <a:cxnLst/>
              <a:rect l="l" t="t" r="r" b="b"/>
              <a:pathLst>
                <a:path w="1941115" h="2160521">
                  <a:moveTo>
                    <a:pt x="0" y="0"/>
                  </a:moveTo>
                  <a:lnTo>
                    <a:pt x="1941115" y="0"/>
                  </a:lnTo>
                  <a:lnTo>
                    <a:pt x="1941115" y="2160521"/>
                  </a:lnTo>
                  <a:lnTo>
                    <a:pt x="0" y="2160521"/>
                  </a:lnTo>
                  <a:close/>
                </a:path>
              </a:pathLst>
            </a:custGeom>
            <a:solidFill>
              <a:srgbClr val="CBCBEB"/>
            </a:solidFill>
          </p:spPr>
          <p:txBody>
            <a:bodyPr/>
            <a:lstStyle/>
            <a:p>
              <a:endParaRPr lang="en-US" sz="1200"/>
            </a:p>
          </p:txBody>
        </p:sp>
        <p:sp>
          <p:nvSpPr>
            <p:cNvPr id="6" name="TextBox 6"/>
            <p:cNvSpPr txBox="1"/>
            <p:nvPr/>
          </p:nvSpPr>
          <p:spPr>
            <a:xfrm>
              <a:off x="346479" y="-47625"/>
              <a:ext cx="1594636" cy="2208146"/>
            </a:xfrm>
            <a:prstGeom prst="rect">
              <a:avLst/>
            </a:prstGeom>
          </p:spPr>
          <p:txBody>
            <a:bodyPr lIns="33867" tIns="33867" rIns="33867" bIns="33867" rtlCol="0" anchor="ctr"/>
            <a:lstStyle/>
            <a:p>
              <a:pPr algn="ctr">
                <a:lnSpc>
                  <a:spcPts val="2008"/>
                </a:lnSpc>
              </a:pPr>
              <a:endParaRPr sz="1200" dirty="0"/>
            </a:p>
          </p:txBody>
        </p:sp>
      </p:grpSp>
      <p:sp>
        <p:nvSpPr>
          <p:cNvPr id="15" name="TextBox 15"/>
          <p:cNvSpPr txBox="1"/>
          <p:nvPr/>
        </p:nvSpPr>
        <p:spPr>
          <a:xfrm>
            <a:off x="1843735" y="629265"/>
            <a:ext cx="6019800" cy="1718419"/>
          </a:xfrm>
          <a:prstGeom prst="rect">
            <a:avLst/>
          </a:prstGeom>
        </p:spPr>
        <p:txBody>
          <a:bodyPr wrap="square" lIns="0" tIns="0" rIns="0" bIns="0" rtlCol="0" anchor="t">
            <a:spAutoFit/>
          </a:bodyPr>
          <a:lstStyle/>
          <a:p>
            <a:pPr>
              <a:lnSpc>
                <a:spcPts val="6720"/>
              </a:lnSpc>
              <a:spcBef>
                <a:spcPct val="0"/>
              </a:spcBef>
            </a:pPr>
            <a:r>
              <a:rPr lang="en-US" sz="5867" b="1" i="1" dirty="0">
                <a:solidFill>
                  <a:schemeClr val="accent4">
                    <a:lumMod val="20000"/>
                    <a:lumOff val="80000"/>
                  </a:schemeClr>
                </a:solidFill>
                <a:latin typeface="Cormorant Garamond Bold Italics"/>
                <a:ea typeface="Cormorant Garamond Bold Italics"/>
                <a:cs typeface="Cormorant Garamond Bold Italics"/>
                <a:sym typeface="Cormorant Garamond Bold Italics"/>
              </a:rPr>
              <a:t>Data Visualizations</a:t>
            </a:r>
          </a:p>
        </p:txBody>
      </p:sp>
      <p:pic>
        <p:nvPicPr>
          <p:cNvPr id="32" name="Picture 31" descr="A graph with numbers and dots&#10;&#10;Description automatically generated">
            <a:extLst>
              <a:ext uri="{FF2B5EF4-FFF2-40B4-BE49-F238E27FC236}">
                <a16:creationId xmlns:a16="http://schemas.microsoft.com/office/drawing/2014/main" id="{B9C08DD4-9D8F-6595-7C22-AADFEF0794E0}"/>
              </a:ext>
            </a:extLst>
          </p:cNvPr>
          <p:cNvPicPr>
            <a:picLocks noChangeAspect="1"/>
          </p:cNvPicPr>
          <p:nvPr/>
        </p:nvPicPr>
        <p:blipFill>
          <a:blip r:embed="rId2">
            <a:extLst>
              <a:ext uri="{28A0092B-C50C-407E-A947-70E740481C1C}">
                <a14:useLocalDpi xmlns:a14="http://schemas.microsoft.com/office/drawing/2010/main" val="0"/>
              </a:ext>
            </a:extLst>
          </a:blip>
          <a:srcRect r="3772"/>
          <a:stretch/>
        </p:blipFill>
        <p:spPr>
          <a:xfrm>
            <a:off x="31732" y="2470063"/>
            <a:ext cx="3624007" cy="3651759"/>
          </a:xfrm>
          <a:prstGeom prst="rect">
            <a:avLst/>
          </a:prstGeom>
        </p:spPr>
      </p:pic>
      <p:pic>
        <p:nvPicPr>
          <p:cNvPr id="34" name="Picture 33" descr="A graph with numbers and points&#10;&#10;Description automatically generated with medium confidence">
            <a:extLst>
              <a:ext uri="{FF2B5EF4-FFF2-40B4-BE49-F238E27FC236}">
                <a16:creationId xmlns:a16="http://schemas.microsoft.com/office/drawing/2014/main" id="{A50BE37D-6654-65DB-899E-EF5D041D9BF1}"/>
              </a:ext>
            </a:extLst>
          </p:cNvPr>
          <p:cNvPicPr>
            <a:picLocks noChangeAspect="1"/>
          </p:cNvPicPr>
          <p:nvPr/>
        </p:nvPicPr>
        <p:blipFill>
          <a:blip r:embed="rId3">
            <a:extLst>
              <a:ext uri="{28A0092B-C50C-407E-A947-70E740481C1C}">
                <a14:useLocalDpi xmlns:a14="http://schemas.microsoft.com/office/drawing/2010/main" val="0"/>
              </a:ext>
            </a:extLst>
          </a:blip>
          <a:srcRect r="34644"/>
          <a:stretch/>
        </p:blipFill>
        <p:spPr>
          <a:xfrm>
            <a:off x="3772079" y="2470063"/>
            <a:ext cx="2399087" cy="3670812"/>
          </a:xfrm>
          <a:prstGeom prst="rect">
            <a:avLst/>
          </a:prstGeom>
        </p:spPr>
      </p:pic>
      <p:pic>
        <p:nvPicPr>
          <p:cNvPr id="36" name="Picture 35" descr="A graph with numbers and a number of schools&#10;&#10;Description automatically generated">
            <a:extLst>
              <a:ext uri="{FF2B5EF4-FFF2-40B4-BE49-F238E27FC236}">
                <a16:creationId xmlns:a16="http://schemas.microsoft.com/office/drawing/2014/main" id="{7BC3A9C3-A22F-2315-ABBA-5C3F515C632D}"/>
              </a:ext>
            </a:extLst>
          </p:cNvPr>
          <p:cNvPicPr>
            <a:picLocks noChangeAspect="1"/>
          </p:cNvPicPr>
          <p:nvPr/>
        </p:nvPicPr>
        <p:blipFill>
          <a:blip r:embed="rId4">
            <a:extLst>
              <a:ext uri="{28A0092B-C50C-407E-A947-70E740481C1C}">
                <a14:useLocalDpi xmlns:a14="http://schemas.microsoft.com/office/drawing/2010/main" val="0"/>
              </a:ext>
            </a:extLst>
          </a:blip>
          <a:srcRect r="35205"/>
          <a:stretch/>
        </p:blipFill>
        <p:spPr>
          <a:xfrm>
            <a:off x="6374573" y="2492107"/>
            <a:ext cx="2399087" cy="3708917"/>
          </a:xfrm>
          <a:prstGeom prst="rect">
            <a:avLst/>
          </a:prstGeom>
        </p:spPr>
      </p:pic>
      <p:sp>
        <p:nvSpPr>
          <p:cNvPr id="37" name="TextBox 36">
            <a:extLst>
              <a:ext uri="{FF2B5EF4-FFF2-40B4-BE49-F238E27FC236}">
                <a16:creationId xmlns:a16="http://schemas.microsoft.com/office/drawing/2014/main" id="{4BF1F63D-22D1-9C44-6453-EB6EAD7E2DDA}"/>
              </a:ext>
            </a:extLst>
          </p:cNvPr>
          <p:cNvSpPr txBox="1"/>
          <p:nvPr/>
        </p:nvSpPr>
        <p:spPr>
          <a:xfrm>
            <a:off x="8977067" y="629265"/>
            <a:ext cx="2946400" cy="6555641"/>
          </a:xfrm>
          <a:prstGeom prst="rect">
            <a:avLst/>
          </a:prstGeom>
          <a:noFill/>
        </p:spPr>
        <p:txBody>
          <a:bodyPr wrap="square" rtlCol="0">
            <a:spAutoFit/>
          </a:bodyPr>
          <a:lstStyle/>
          <a:p>
            <a:endParaRPr lang="en-US" sz="2400" b="1" dirty="0"/>
          </a:p>
          <a:p>
            <a:r>
              <a:rPr lang="en-US" sz="2400" b="1" dirty="0"/>
              <a:t>Correlation Between National Schools and Student Performance</a:t>
            </a:r>
          </a:p>
          <a:p>
            <a:endParaRPr lang="en-US" sz="2400" dirty="0"/>
          </a:p>
          <a:p>
            <a:r>
              <a:rPr lang="en-US" sz="1600" dirty="0">
                <a:latin typeface="Times New Roman" panose="02020603050405020304" pitchFamily="18" charset="0"/>
                <a:cs typeface="Times New Roman" panose="02020603050405020304" pitchFamily="18" charset="0"/>
              </a:rPr>
              <a:t>The analysis reveals a positive relationship between the number of national schools and student performance across Grade 5, O/L, and A/L levels. Provinces with more national schools, like the Western Province, show superior academic results, while regions with fewer schools, such as North Central and Sabaragamuwa, display varying outcomes. These findings highlight the importance of equitable resource allocation and infrastructure development to bridge regional disparities and enhance overall educational success.</a:t>
            </a:r>
          </a:p>
          <a:p>
            <a:endParaRPr lang="en-US" sz="1200" dirty="0"/>
          </a:p>
        </p:txBody>
      </p:sp>
      <p:pic>
        <p:nvPicPr>
          <p:cNvPr id="16" name="Picture 15" descr="A logo of a military officer&#10;&#10;AI-generated content may be incorrect.">
            <a:extLst>
              <a:ext uri="{FF2B5EF4-FFF2-40B4-BE49-F238E27FC236}">
                <a16:creationId xmlns:a16="http://schemas.microsoft.com/office/drawing/2014/main" id="{2654F508-7E22-48BD-8BC9-FCA8DA820CB8}"/>
              </a:ext>
            </a:extLst>
          </p:cNvPr>
          <p:cNvPicPr>
            <a:picLocks noChangeAspect="1"/>
          </p:cNvPicPr>
          <p:nvPr/>
        </p:nvPicPr>
        <p:blipFill>
          <a:blip r:embed="rId5"/>
          <a:stretch>
            <a:fillRect/>
          </a:stretch>
        </p:blipFill>
        <p:spPr>
          <a:xfrm>
            <a:off x="125789" y="-140673"/>
            <a:ext cx="1421939" cy="1421939"/>
          </a:xfrm>
          <a:prstGeom prst="rect">
            <a:avLst/>
          </a:prstGeom>
        </p:spPr>
      </p:pic>
      <p:pic>
        <p:nvPicPr>
          <p:cNvPr id="18" name="Picture 17">
            <a:extLst>
              <a:ext uri="{FF2B5EF4-FFF2-40B4-BE49-F238E27FC236}">
                <a16:creationId xmlns:a16="http://schemas.microsoft.com/office/drawing/2014/main" id="{C174BA25-1254-42C5-9B1C-9F01E03F335E}"/>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34753" y="-8910"/>
            <a:ext cx="1031458" cy="1031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randomBar dir="vert"/>
  </p:transition>
</p:sld>
</file>

<file path=ppt/theme/theme1.xml><?xml version="1.0" encoding="utf-8"?>
<a:theme xmlns:a="http://schemas.openxmlformats.org/drawingml/2006/main" name="Presenta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DUCATION[1].pptx" id="{F4578C33-178F-464C-B4BC-1D3E7B9ACD99}" vid="{09FCD620-BD32-4C4D-BE4A-211CFE17B2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EDUCATION[1]</Template>
  <TotalTime>218</TotalTime>
  <Words>1413</Words>
  <Application>Microsoft Office PowerPoint</Application>
  <PresentationFormat>Widescreen</PresentationFormat>
  <Paragraphs>200</Paragraphs>
  <Slides>19</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19</vt:i4>
      </vt:variant>
    </vt:vector>
  </HeadingPairs>
  <TitlesOfParts>
    <vt:vector size="36" baseType="lpstr">
      <vt:lpstr>Algerian</vt:lpstr>
      <vt:lpstr>Aptos</vt:lpstr>
      <vt:lpstr>Archivo Black</vt:lpstr>
      <vt:lpstr>Arial</vt:lpstr>
      <vt:lpstr>Baguet Script</vt:lpstr>
      <vt:lpstr>Bodoni MT</vt:lpstr>
      <vt:lpstr>Calibri</vt:lpstr>
      <vt:lpstr>Cormorant Garamond Bold</vt:lpstr>
      <vt:lpstr>Cormorant Garamond Bold Italics</vt:lpstr>
      <vt:lpstr>Garamond</vt:lpstr>
      <vt:lpstr>Glacial Indifference</vt:lpstr>
      <vt:lpstr>Glacial Indifference Bold</vt:lpstr>
      <vt:lpstr>Montserrat Light Bold</vt:lpstr>
      <vt:lpstr>Palatino Linotype</vt:lpstr>
      <vt:lpstr>Times New Roman</vt:lpstr>
      <vt:lpstr>Wingdings</vt:lpstr>
      <vt:lpstr>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socialsciencesintern@gmail.com</dc:creator>
  <cp:lastModifiedBy>DMS Baddewithana</cp:lastModifiedBy>
  <cp:revision>9</cp:revision>
  <dcterms:created xsi:type="dcterms:W3CDTF">2025-03-14T04:05:48Z</dcterms:created>
  <dcterms:modified xsi:type="dcterms:W3CDTF">2025-04-07T12:59:50Z</dcterms:modified>
</cp:coreProperties>
</file>