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92" orient="horz"/>
        <p:guide pos="192"/>
        <p:guide pos="108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3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sign&#10;&#10;Description automatically generated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 cap="flat" cmpd="sng" w="25400">
            <a:solidFill>
              <a:srgbClr val="2132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blue and white background&#10;&#10;Description automatically generated with medium confidence" id="9" name="Google Shape;9;p1"/>
          <p:cNvPicPr preferRelativeResize="0"/>
          <p:nvPr/>
        </p:nvPicPr>
        <p:blipFill rotWithShape="1">
          <a:blip r:embed="rId2">
            <a:alphaModFix amt="16000"/>
          </a:blip>
          <a:srcRect b="63695" l="0" r="1618" t="24724"/>
          <a:stretch/>
        </p:blipFill>
        <p:spPr>
          <a:xfrm>
            <a:off x="0" y="-1"/>
            <a:ext cx="9839325" cy="7239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reepik.com/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erson sitting at a desk with a computer&#10;&#10;Description automatically generated" id="19" name="Google Shape;1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6"/>
          <p:cNvSpPr/>
          <p:nvPr/>
        </p:nvSpPr>
        <p:spPr>
          <a:xfrm>
            <a:off x="5873750" y="584200"/>
            <a:ext cx="4673600" cy="977900"/>
          </a:xfrm>
          <a:prstGeom prst="roundRect">
            <a:avLst>
              <a:gd fmla="val 16667" name="adj"/>
            </a:avLst>
          </a:prstGeom>
          <a:solidFill>
            <a:srgbClr val="EBEEF9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6"/>
          <p:cNvSpPr txBox="1"/>
          <p:nvPr/>
        </p:nvSpPr>
        <p:spPr>
          <a:xfrm>
            <a:off x="4151586" y="3429000"/>
            <a:ext cx="6870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Garbage Classification</a:t>
            </a: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22;p6"/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descr="A close up of a logo&#10;&#10;Description automatically generated" id="23" name="Google Shape;23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yellow and red shell logo&#10;&#10;Description automatically generated" id="24" name="Google Shape;24;p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Learning Objectives</a:t>
            </a:r>
            <a:endParaRPr b="0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7"/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 : </a:t>
            </a:r>
            <a:endParaRPr/>
          </a:p>
        </p:txBody>
      </p:sp>
      <p:sp>
        <p:nvSpPr>
          <p:cNvPr id="31" name="Google Shape;31;p7"/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www.freepik.com/</a:t>
            </a:r>
            <a:endParaRPr b="0" i="0" sz="12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" name="Google Shape;32;p7"/>
          <p:cNvCxnSpPr/>
          <p:nvPr/>
        </p:nvCxnSpPr>
        <p:spPr>
          <a:xfrm>
            <a:off x="0" y="6055360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A ladder leading to a large yellow circle&#10;&#10;Description automatically generated" id="33" name="Google Shape;33;p7"/>
          <p:cNvPicPr preferRelativeResize="0"/>
          <p:nvPr/>
        </p:nvPicPr>
        <p:blipFill rotWithShape="1">
          <a:blip r:embed="rId4">
            <a:alphaModFix amt="85000"/>
          </a:blip>
          <a:srcRect b="0" l="13763" r="13650" t="6135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GOAL</a:t>
            </a:r>
            <a:endParaRPr/>
          </a:p>
        </p:txBody>
      </p:sp>
      <p:sp>
        <p:nvSpPr>
          <p:cNvPr id="35" name="Google Shape;35;p7"/>
          <p:cNvSpPr txBox="1"/>
          <p:nvPr/>
        </p:nvSpPr>
        <p:spPr>
          <a:xfrm>
            <a:off x="253025" y="1652475"/>
            <a:ext cx="7092600" cy="41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eriod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Understand the role of AI in smart waste management.</a:t>
            </a:r>
            <a:br>
              <a:rPr lang="en-US" sz="2200">
                <a:latin typeface="Calibri"/>
                <a:ea typeface="Calibri"/>
                <a:cs typeface="Calibri"/>
                <a:sym typeface="Calibri"/>
              </a:rPr>
            </a:b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eriod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Preprocess and augment image data for classification.</a:t>
            </a:r>
            <a:br>
              <a:rPr lang="en-US" sz="2200">
                <a:latin typeface="Calibri"/>
                <a:ea typeface="Calibri"/>
                <a:cs typeface="Calibri"/>
                <a:sym typeface="Calibri"/>
              </a:rPr>
            </a:b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eriod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Build and fine-tune a CNN using EfficientNetV2B2.</a:t>
            </a:r>
            <a:br>
              <a:rPr lang="en-US" sz="2200">
                <a:latin typeface="Calibri"/>
                <a:ea typeface="Calibri"/>
                <a:cs typeface="Calibri"/>
                <a:sym typeface="Calibri"/>
              </a:rPr>
            </a:b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eriod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Handle class imbalance and improve model accuracy.</a:t>
            </a:r>
            <a:br>
              <a:rPr lang="en-US" sz="2200">
                <a:latin typeface="Calibri"/>
                <a:ea typeface="Calibri"/>
                <a:cs typeface="Calibri"/>
                <a:sym typeface="Calibri"/>
              </a:rPr>
            </a:b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eriod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Evaluate model using key performance metrics.</a:t>
            </a:r>
            <a:br>
              <a:rPr lang="en-US" sz="2200">
                <a:latin typeface="Calibri"/>
                <a:ea typeface="Calibri"/>
                <a:cs typeface="Calibri"/>
                <a:sym typeface="Calibri"/>
              </a:rPr>
            </a:b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eriod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(Optional) Deploy the model using Streamlit or Gradio.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i="0" lang="en-US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ools and Technology used </a:t>
            </a:r>
            <a:endParaRPr/>
          </a:p>
        </p:txBody>
      </p:sp>
      <p:sp>
        <p:nvSpPr>
          <p:cNvPr id="41" name="Google Shape;41;p8"/>
          <p:cNvSpPr txBox="1"/>
          <p:nvPr/>
        </p:nvSpPr>
        <p:spPr>
          <a:xfrm>
            <a:off x="304800" y="1611525"/>
            <a:ext cx="4074000" cy="3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Tools :</a:t>
            </a:r>
            <a:endParaRPr sz="36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VS Code (optional)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Git &amp; GitHub (for version control)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Streamlit / Gradio (for deployment)</a:t>
            </a:r>
            <a:br>
              <a:rPr lang="en-US" sz="2400"/>
            </a:b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8"/>
          <p:cNvSpPr txBox="1"/>
          <p:nvPr/>
        </p:nvSpPr>
        <p:spPr>
          <a:xfrm>
            <a:off x="5862275" y="1467775"/>
            <a:ext cx="5854800" cy="52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Technologies :</a:t>
            </a:r>
            <a:endParaRPr sz="36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Python 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TensorFlow &amp; Keras 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 EfficientNetV2B2 (Pre-trained CNN)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NumPy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 Pandas (Data handling)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 Matplotlib, 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Seaborn (Visualization)</a:t>
            </a:r>
            <a:r>
              <a:rPr lang="en-US" sz="2400"/>
              <a:t> , </a:t>
            </a:r>
            <a:r>
              <a:rPr lang="en-US" sz="2400"/>
              <a:t>Scikit-learn 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r>
              <a:rPr b="1" i="0" lang="en-US" sz="18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9"/>
          <p:cNvSpPr txBox="1"/>
          <p:nvPr/>
        </p:nvSpPr>
        <p:spPr>
          <a:xfrm>
            <a:off x="375850" y="1857175"/>
            <a:ext cx="11402700" cy="50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b="1" lang="en-US" sz="2500">
                <a:solidFill>
                  <a:schemeClr val="dk1"/>
                </a:solidFill>
              </a:rPr>
              <a:t>Collected Dataset</a:t>
            </a:r>
            <a:r>
              <a:rPr lang="en-US" sz="2500">
                <a:solidFill>
                  <a:schemeClr val="dk1"/>
                </a:solidFill>
              </a:rPr>
              <a:t> – Images of various garbage types ( e.g. plastic, glass , cardboard, paper, metal , trash).</a:t>
            </a:r>
            <a:br>
              <a:rPr lang="en-US" sz="2500">
                <a:solidFill>
                  <a:schemeClr val="dk1"/>
                </a:solidFill>
              </a:rPr>
            </a:b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b="1" lang="en-US" sz="2500">
                <a:solidFill>
                  <a:schemeClr val="dk1"/>
                </a:solidFill>
              </a:rPr>
              <a:t>Preprocessed Data</a:t>
            </a:r>
            <a:r>
              <a:rPr lang="en-US" sz="2500">
                <a:solidFill>
                  <a:schemeClr val="dk1"/>
                </a:solidFill>
              </a:rPr>
              <a:t> – Resized, normalized, augmented, and balanced.</a:t>
            </a:r>
            <a:br>
              <a:rPr lang="en-US" sz="2500">
                <a:solidFill>
                  <a:schemeClr val="dk1"/>
                </a:solidFill>
              </a:rPr>
            </a:b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b="1" lang="en-US" sz="2500">
                <a:solidFill>
                  <a:schemeClr val="dk1"/>
                </a:solidFill>
              </a:rPr>
              <a:t>Built Model</a:t>
            </a:r>
            <a:r>
              <a:rPr lang="en-US" sz="2500">
                <a:solidFill>
                  <a:schemeClr val="dk1"/>
                </a:solidFill>
              </a:rPr>
              <a:t> – Used EfficientNetV2B2 with transfer learning.</a:t>
            </a:r>
            <a:br>
              <a:rPr lang="en-US" sz="2500">
                <a:solidFill>
                  <a:schemeClr val="dk1"/>
                </a:solidFill>
              </a:rPr>
            </a:b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b="1" lang="en-US" sz="2500">
                <a:solidFill>
                  <a:schemeClr val="dk1"/>
                </a:solidFill>
              </a:rPr>
              <a:t>Trained Model</a:t>
            </a:r>
            <a:r>
              <a:rPr lang="en-US" sz="2500">
                <a:solidFill>
                  <a:schemeClr val="dk1"/>
                </a:solidFill>
              </a:rPr>
              <a:t> – Used Adam optimizer and early stopping.</a:t>
            </a:r>
            <a:br>
              <a:rPr lang="en-US" sz="2500">
                <a:solidFill>
                  <a:schemeClr val="dk1"/>
                </a:solidFill>
              </a:rPr>
            </a:b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b="1" lang="en-US" sz="2500">
                <a:solidFill>
                  <a:schemeClr val="dk1"/>
                </a:solidFill>
              </a:rPr>
              <a:t>Evaluated Performance</a:t>
            </a:r>
            <a:r>
              <a:rPr lang="en-US" sz="2500">
                <a:solidFill>
                  <a:schemeClr val="dk1"/>
                </a:solidFill>
              </a:rPr>
              <a:t> – Accuracy, precision, recall, F1-score.</a:t>
            </a:r>
            <a:br>
              <a:rPr lang="en-US" sz="2500">
                <a:solidFill>
                  <a:schemeClr val="dk1"/>
                </a:solidFill>
              </a:rPr>
            </a:b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b="1" lang="en-US" sz="2500">
                <a:solidFill>
                  <a:schemeClr val="dk1"/>
                </a:solidFill>
              </a:rPr>
              <a:t>(Optional) Deployed</a:t>
            </a:r>
            <a:r>
              <a:rPr lang="en-US" sz="2500">
                <a:solidFill>
                  <a:schemeClr val="dk1"/>
                </a:solidFill>
              </a:rPr>
              <a:t> – Streamlit/Gradio for user interaction.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>
            <a:off x="255104" y="1054412"/>
            <a:ext cx="61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Problem Statement:  </a:t>
            </a:r>
            <a:endParaRPr b="1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0"/>
          <p:cNvSpPr txBox="1"/>
          <p:nvPr/>
        </p:nvSpPr>
        <p:spPr>
          <a:xfrm>
            <a:off x="304800" y="1571200"/>
            <a:ext cx="11280000" cy="52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lang="en-US" sz="2500">
                <a:solidFill>
                  <a:schemeClr val="dk1"/>
                </a:solidFill>
              </a:rPr>
              <a:t>Waste segregation is a critical step in efficient recycling and environmental sustainability.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lang="en-US" sz="2500">
                <a:solidFill>
                  <a:schemeClr val="dk1"/>
                </a:solidFill>
              </a:rPr>
              <a:t>However, manual garbage classification is time-consuming, error-prone, and often unsafe.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lang="en-US" sz="2500">
                <a:solidFill>
                  <a:schemeClr val="dk1"/>
                </a:solidFill>
              </a:rPr>
              <a:t>This project addresses the need for an </a:t>
            </a:r>
            <a:r>
              <a:rPr b="1" lang="en-US" sz="2500">
                <a:solidFill>
                  <a:schemeClr val="dk1"/>
                </a:solidFill>
              </a:rPr>
              <a:t>automated garbage classification system</a:t>
            </a:r>
            <a:r>
              <a:rPr lang="en-US" sz="2500">
                <a:solidFill>
                  <a:schemeClr val="dk1"/>
                </a:solidFill>
              </a:rPr>
              <a:t> using </a:t>
            </a:r>
            <a:r>
              <a:rPr b="1" lang="en-US" sz="2500">
                <a:solidFill>
                  <a:schemeClr val="dk1"/>
                </a:solidFill>
              </a:rPr>
              <a:t>EfficientNetV2B2</a:t>
            </a:r>
            <a:r>
              <a:rPr lang="en-US" sz="2500">
                <a:solidFill>
                  <a:schemeClr val="dk1"/>
                </a:solidFill>
              </a:rPr>
              <a:t> to enable faster, more reliable waste sorting.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lang="en-US" sz="2500">
                <a:solidFill>
                  <a:schemeClr val="dk1"/>
                </a:solidFill>
              </a:rPr>
              <a:t>One major challenge is handling </a:t>
            </a:r>
            <a:r>
              <a:rPr b="1" lang="en-US" sz="2500">
                <a:solidFill>
                  <a:schemeClr val="dk1"/>
                </a:solidFill>
              </a:rPr>
              <a:t>class imbalance</a:t>
            </a:r>
            <a:r>
              <a:rPr lang="en-US" sz="2500">
                <a:solidFill>
                  <a:schemeClr val="dk1"/>
                </a:solidFill>
              </a:rPr>
              <a:t> in the dataset, which affects model performance and fairness.</a:t>
            </a: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Solution:  </a:t>
            </a:r>
            <a:endParaRPr b="1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1"/>
          <p:cNvSpPr txBox="1"/>
          <p:nvPr/>
        </p:nvSpPr>
        <p:spPr>
          <a:xfrm>
            <a:off x="304800" y="1529650"/>
            <a:ext cx="11596500" cy="51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AutoNum type="arabicPeriod"/>
            </a:pPr>
            <a:r>
              <a:rPr lang="en-US" sz="2300">
                <a:solidFill>
                  <a:schemeClr val="dk1"/>
                </a:solidFill>
              </a:rPr>
              <a:t>To solve the problem of inefficient and unsafe manual waste sorting, I developed an AI-based garbage classification system.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AutoNum type="arabicPeriod"/>
            </a:pPr>
            <a:r>
              <a:rPr lang="en-US" sz="2300">
                <a:solidFill>
                  <a:schemeClr val="dk1"/>
                </a:solidFill>
              </a:rPr>
              <a:t>By leveraging </a:t>
            </a:r>
            <a:r>
              <a:rPr b="1" lang="en-US" sz="2300">
                <a:solidFill>
                  <a:schemeClr val="dk1"/>
                </a:solidFill>
              </a:rPr>
              <a:t>EfficientNetV2B2</a:t>
            </a:r>
            <a:r>
              <a:rPr lang="en-US" sz="2300">
                <a:solidFill>
                  <a:schemeClr val="dk1"/>
                </a:solidFill>
              </a:rPr>
              <a:t> and </a:t>
            </a:r>
            <a:r>
              <a:rPr b="1" lang="en-US" sz="2300">
                <a:solidFill>
                  <a:schemeClr val="dk1"/>
                </a:solidFill>
              </a:rPr>
              <a:t>transfer learning</a:t>
            </a:r>
            <a:r>
              <a:rPr lang="en-US" sz="2300">
                <a:solidFill>
                  <a:schemeClr val="dk1"/>
                </a:solidFill>
              </a:rPr>
              <a:t>, the model learns complex features from garbage images with high accuracy.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AutoNum type="arabicPeriod"/>
            </a:pPr>
            <a:r>
              <a:rPr lang="en-US" sz="2300">
                <a:solidFill>
                  <a:schemeClr val="dk1"/>
                </a:solidFill>
              </a:rPr>
              <a:t>This approach enables quick and reliable classification of waste into categories like plastic, metal, glass, cardboard, metal , trash.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AutoNum type="arabicPeriod"/>
            </a:pPr>
            <a:r>
              <a:rPr lang="en-US" sz="2300">
                <a:solidFill>
                  <a:schemeClr val="dk1"/>
                </a:solidFill>
              </a:rPr>
              <a:t>The system minimizes the need for large datasets by reusing learned features from pre-trained models.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AutoNum type="arabicPeriod"/>
            </a:pPr>
            <a:r>
              <a:rPr lang="en-US" sz="2300">
                <a:solidFill>
                  <a:schemeClr val="dk1"/>
                </a:solidFill>
              </a:rPr>
              <a:t>It is optimized for real-world use, with the option to deploy through a simple interface for real-time predictions.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AutoNum type="arabicPeriod"/>
            </a:pPr>
            <a:r>
              <a:rPr lang="en-US" sz="2300">
                <a:solidFill>
                  <a:schemeClr val="dk1"/>
                </a:solidFill>
              </a:rPr>
              <a:t>This solution promotes faster, safer, and smarter waste management, contributing to environmental sustainability.</a:t>
            </a:r>
            <a:br>
              <a:rPr lang="en-US" sz="2300">
                <a:solidFill>
                  <a:schemeClr val="dk1"/>
                </a:solidFill>
              </a:rPr>
            </a:b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Screenshot of Output:  </a:t>
            </a:r>
            <a:endParaRPr b="1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3838" y="1606922"/>
            <a:ext cx="9064315" cy="5098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Conclusion:</a:t>
            </a:r>
            <a:r>
              <a:rPr b="1" i="0" lang="en-US" sz="18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8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351825" y="1735575"/>
            <a:ext cx="11288100" cy="49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300"/>
              <a:buAutoNum type="arabicPeriod"/>
            </a:pPr>
            <a:r>
              <a:rPr lang="en-US" sz="2300"/>
              <a:t>Achieved high accuracy in classifying different types of waste using EfficientNetV2B2.</a:t>
            </a:r>
            <a:br>
              <a:rPr lang="en-US" sz="2300"/>
            </a:b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-US" sz="2300"/>
              <a:t>Leveraged transfer learning to reduce training time and improve performance.</a:t>
            </a:r>
            <a:br>
              <a:rPr lang="en-US" sz="2300"/>
            </a:b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-US" sz="2300"/>
              <a:t>Addressed dataset limitations through preprocessing and class balancing techniques.</a:t>
            </a:r>
            <a:br>
              <a:rPr lang="en-US" sz="2300"/>
            </a:b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-US" sz="2300"/>
              <a:t>Enabled real-time prediction for practical and scalable deployment.</a:t>
            </a:r>
            <a:br>
              <a:rPr lang="en-US" sz="2300"/>
            </a:b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-US" sz="2300"/>
              <a:t>Contributed to smarter, safer, and more sustainable waste management solutions.</a:t>
            </a:r>
            <a:br>
              <a:rPr lang="en-US" sz="2300"/>
            </a:br>
            <a:endParaRPr sz="2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