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6858000" cx="12192000"/>
  <p:notesSz cx="6858000" cy="9144000"/>
  <p:embeddedFontLst>
    <p:embeddedFont>
      <p:font typeface="Libre Franklin"/>
      <p:regular r:id="rId23"/>
      <p:bold r:id="rId24"/>
      <p:italic r:id="rId25"/>
      <p:boldItalic r:id="rId26"/>
    </p:embeddedFont>
    <p:embeddedFont>
      <p:font typeface="Franklin Gothic"/>
      <p:bold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LibreFranklin-bold.fntdata"/><Relationship Id="rId23" Type="http://schemas.openxmlformats.org/officeDocument/2006/relationships/font" Target="fonts/LibreFranklin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LibreFranklin-boldItalic.fntdata"/><Relationship Id="rId25" Type="http://schemas.openxmlformats.org/officeDocument/2006/relationships/font" Target="fonts/LibreFranklin-italic.fntdata"/><Relationship Id="rId27" Type="http://schemas.openxmlformats.org/officeDocument/2006/relationships/font" Target="fonts/FranklinGothic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72962265ca_0_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372962265ca_0_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g372962265ca_0_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2"/>
          <p:cNvSpPr txBox="1"/>
          <p:nvPr>
            <p:ph type="ctrTitle"/>
          </p:nvPr>
        </p:nvSpPr>
        <p:spPr>
          <a:xfrm>
            <a:off x="581191" y="1020431"/>
            <a:ext cx="10993549" cy="14750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Franklin Gothic"/>
              <a:buNone/>
              <a:defRPr sz="3600">
                <a:solidFill>
                  <a:srgbClr val="3F3F3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idx="1" type="subTitle"/>
          </p:nvPr>
        </p:nvSpPr>
        <p:spPr>
          <a:xfrm>
            <a:off x="581194" y="2495445"/>
            <a:ext cx="10993546" cy="590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472"/>
              <a:buNone/>
              <a:defRPr sz="1600" cap="none">
                <a:solidFill>
                  <a:schemeClr val="accent1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288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196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012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012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1104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2" name="Google Shape;22;p2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24" name="Google Shape;24;p2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1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 rot="5400000">
            <a:off x="3809574" y="-1813184"/>
            <a:ext cx="4572852" cy="110296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7914" lvl="0" marL="457200" algn="l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SzPts val="1564"/>
              <a:buChar char="◼"/>
              <a:defRPr/>
            </a:lvl1pPr>
            <a:lvl2pPr indent="-310387" lvl="1" marL="9144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/>
            </a:lvl2pPr>
            <a:lvl3pPr indent="-304546" lvl="2" marL="1371600" algn="l">
              <a:spcBef>
                <a:spcPts val="600"/>
              </a:spcBef>
              <a:spcAft>
                <a:spcPts val="0"/>
              </a:spcAft>
              <a:buSzPts val="1196"/>
              <a:buChar char="◼"/>
              <a:defRPr/>
            </a:lvl3pPr>
            <a:lvl4pPr indent="-292861" lvl="3" marL="1828800" algn="l">
              <a:spcBef>
                <a:spcPts val="600"/>
              </a:spcBef>
              <a:spcAft>
                <a:spcPts val="0"/>
              </a:spcAft>
              <a:buSzPts val="1012"/>
              <a:buChar char="◼"/>
              <a:defRPr/>
            </a:lvl4pPr>
            <a:lvl5pPr indent="-292861" lvl="4" marL="2286000" algn="l">
              <a:spcBef>
                <a:spcPts val="600"/>
              </a:spcBef>
              <a:spcAft>
                <a:spcPts val="0"/>
              </a:spcAft>
              <a:buSzPts val="1012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79" name="Google Shape;79;p11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1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81" name="Google Shape;81;p11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2"/>
          <p:cNvSpPr/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2"/>
          <p:cNvSpPr txBox="1"/>
          <p:nvPr>
            <p:ph type="title"/>
          </p:nvPr>
        </p:nvSpPr>
        <p:spPr>
          <a:xfrm rot="5400000">
            <a:off x="7362637" y="1705163"/>
            <a:ext cx="4807326" cy="31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Franklin Gothic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2"/>
          <p:cNvSpPr txBox="1"/>
          <p:nvPr>
            <p:ph idx="1" type="body"/>
          </p:nvPr>
        </p:nvSpPr>
        <p:spPr>
          <a:xfrm rot="5400000">
            <a:off x="1952072" y="-313549"/>
            <a:ext cx="4807326" cy="7161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86" name="Google Shape;86;p12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2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2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2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2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91" name="Google Shape;91;p12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 txBox="1"/>
          <p:nvPr>
            <p:ph type="title"/>
          </p:nvPr>
        </p:nvSpPr>
        <p:spPr>
          <a:xfrm>
            <a:off x="581192" y="702156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" type="body"/>
          </p:nvPr>
        </p:nvSpPr>
        <p:spPr>
          <a:xfrm>
            <a:off x="581192" y="1302026"/>
            <a:ext cx="11029615" cy="4673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/>
          <p:nvPr>
            <p:ph type="title"/>
          </p:nvPr>
        </p:nvSpPr>
        <p:spPr>
          <a:xfrm>
            <a:off x="575894" y="729658"/>
            <a:ext cx="11029616" cy="59224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33" name="Google Shape;33;p4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/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5"/>
          <p:cNvSpPr txBox="1"/>
          <p:nvPr>
            <p:ph type="title"/>
          </p:nvPr>
        </p:nvSpPr>
        <p:spPr>
          <a:xfrm>
            <a:off x="581193" y="2393950"/>
            <a:ext cx="11029615" cy="21474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Franklin Gothic"/>
              <a:buNone/>
              <a:defRPr b="0" sz="3600" cap="none">
                <a:solidFill>
                  <a:srgbClr val="3F3F3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581192" y="4541417"/>
            <a:ext cx="11029615" cy="600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None/>
              <a:defRPr sz="1800" cap="none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8" name="Google Shape;38;p5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40" name="Google Shape;40;p5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/>
          <p:nvPr>
            <p:ph type="title"/>
          </p:nvPr>
        </p:nvSpPr>
        <p:spPr>
          <a:xfrm>
            <a:off x="581193" y="729658"/>
            <a:ext cx="11029616" cy="4928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" type="body"/>
          </p:nvPr>
        </p:nvSpPr>
        <p:spPr>
          <a:xfrm>
            <a:off x="581193" y="1391479"/>
            <a:ext cx="5194767" cy="44695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2" type="body"/>
          </p:nvPr>
        </p:nvSpPr>
        <p:spPr>
          <a:xfrm>
            <a:off x="6416039" y="1391479"/>
            <a:ext cx="5194769" cy="44695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47" name="Google Shape;47;p6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 txBox="1"/>
          <p:nvPr>
            <p:ph type="title"/>
          </p:nvPr>
        </p:nvSpPr>
        <p:spPr>
          <a:xfrm>
            <a:off x="581193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" type="body"/>
          </p:nvPr>
        </p:nvSpPr>
        <p:spPr>
          <a:xfrm>
            <a:off x="581191" y="2250891"/>
            <a:ext cx="5194769" cy="5577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840"/>
              <a:buNone/>
              <a:defRPr b="0" sz="20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56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b="1" sz="1600"/>
            </a:lvl9pPr>
          </a:lstStyle>
          <a:p/>
        </p:txBody>
      </p:sp>
      <p:sp>
        <p:nvSpPr>
          <p:cNvPr id="51" name="Google Shape;51;p7"/>
          <p:cNvSpPr txBox="1"/>
          <p:nvPr>
            <p:ph idx="2" type="body"/>
          </p:nvPr>
        </p:nvSpPr>
        <p:spPr>
          <a:xfrm>
            <a:off x="581194" y="2926052"/>
            <a:ext cx="5194766" cy="2934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3" type="body"/>
          </p:nvPr>
        </p:nvSpPr>
        <p:spPr>
          <a:xfrm>
            <a:off x="6416039" y="2250892"/>
            <a:ext cx="5194770" cy="5533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Noto Sans Symbols"/>
              <a:buNone/>
              <a:defRPr b="0" sz="20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56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b="1" sz="1600"/>
            </a:lvl9pPr>
          </a:lstStyle>
          <a:p/>
        </p:txBody>
      </p:sp>
      <p:sp>
        <p:nvSpPr>
          <p:cNvPr id="53" name="Google Shape;53;p7"/>
          <p:cNvSpPr txBox="1"/>
          <p:nvPr>
            <p:ph idx="4" type="body"/>
          </p:nvPr>
        </p:nvSpPr>
        <p:spPr>
          <a:xfrm>
            <a:off x="6416037" y="2926052"/>
            <a:ext cx="5194771" cy="2934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7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56" name="Google Shape;56;p7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8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8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9"/>
          <p:cNvSpPr txBox="1"/>
          <p:nvPr>
            <p:ph type="title"/>
          </p:nvPr>
        </p:nvSpPr>
        <p:spPr>
          <a:xfrm>
            <a:off x="767857" y="933450"/>
            <a:ext cx="3031852" cy="172241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Franklin Gothic"/>
              <a:buNone/>
              <a:defRPr b="0" sz="2400"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" type="body"/>
          </p:nvPr>
        </p:nvSpPr>
        <p:spPr>
          <a:xfrm>
            <a:off x="4900928" y="1179829"/>
            <a:ext cx="6650991" cy="46582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5440" lvl="0" marL="4572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840"/>
              <a:buChar char="◼"/>
              <a:defRPr sz="2000">
                <a:solidFill>
                  <a:schemeClr val="dk2"/>
                </a:solidFill>
              </a:defRPr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 sz="1800">
                <a:solidFill>
                  <a:schemeClr val="dk2"/>
                </a:solidFill>
              </a:defRPr>
            </a:lvl2pPr>
            <a:lvl3pPr indent="-322072" lvl="2" marL="1371600" algn="l">
              <a:spcBef>
                <a:spcPts val="600"/>
              </a:spcBef>
              <a:spcAft>
                <a:spcPts val="0"/>
              </a:spcAft>
              <a:buSzPts val="1472"/>
              <a:buChar char="◼"/>
              <a:defRPr sz="1600">
                <a:solidFill>
                  <a:schemeClr val="dk2"/>
                </a:solidFill>
              </a:defRPr>
            </a:lvl3pPr>
            <a:lvl4pPr indent="-310388" lvl="3" marL="18288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4pPr>
            <a:lvl5pPr indent="-310388" lvl="4" marL="22860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5pPr>
            <a:lvl6pPr indent="-310388" lvl="5" marL="27432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6pPr>
            <a:lvl7pPr indent="-310388" lvl="6" marL="32004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7pPr>
            <a:lvl8pPr indent="-310388" lvl="7" marL="36576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8pPr>
            <a:lvl9pPr indent="-310388" lvl="8" marL="4114800" algn="l">
              <a:spcBef>
                <a:spcPts val="600"/>
              </a:spcBef>
              <a:spcAft>
                <a:spcPts val="60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2" type="body"/>
          </p:nvPr>
        </p:nvSpPr>
        <p:spPr>
          <a:xfrm>
            <a:off x="767857" y="2836654"/>
            <a:ext cx="3031852" cy="30013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472"/>
              <a:buNone/>
              <a:defRPr sz="1600">
                <a:solidFill>
                  <a:srgbClr val="FFFFFF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012"/>
              <a:buNone/>
              <a:defRPr sz="11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/>
        </p:txBody>
      </p:sp>
      <p:sp>
        <p:nvSpPr>
          <p:cNvPr id="66" name="Google Shape;66;p9"/>
          <p:cNvSpPr txBox="1"/>
          <p:nvPr>
            <p:ph idx="10" type="dt"/>
          </p:nvPr>
        </p:nvSpPr>
        <p:spPr>
          <a:xfrm>
            <a:off x="7605951" y="6456916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9"/>
          <p:cNvSpPr txBox="1"/>
          <p:nvPr>
            <p:ph idx="11" type="ftr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68" name="Google Shape;68;p9"/>
          <p:cNvSpPr txBox="1"/>
          <p:nvPr>
            <p:ph idx="12" type="sldNum"/>
          </p:nvPr>
        </p:nvSpPr>
        <p:spPr>
          <a:xfrm>
            <a:off x="10558300" y="6456916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0"/>
          <p:cNvSpPr txBox="1"/>
          <p:nvPr>
            <p:ph type="title"/>
          </p:nvPr>
        </p:nvSpPr>
        <p:spPr>
          <a:xfrm>
            <a:off x="581193" y="4693389"/>
            <a:ext cx="11029616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Franklin Gothic"/>
              <a:buNone/>
              <a:defRPr b="0" sz="2400">
                <a:solidFill>
                  <a:srgbClr val="3F3F3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/>
          <p:nvPr>
            <p:ph idx="2" type="pic"/>
          </p:nvPr>
        </p:nvSpPr>
        <p:spPr>
          <a:xfrm>
            <a:off x="447817" y="641350"/>
            <a:ext cx="11290859" cy="3651249"/>
          </a:xfrm>
          <a:prstGeom prst="rect">
            <a:avLst/>
          </a:prstGeom>
          <a:noFill/>
          <a:ln>
            <a:noFill/>
          </a:ln>
        </p:spPr>
      </p:sp>
      <p:sp>
        <p:nvSpPr>
          <p:cNvPr id="72" name="Google Shape;72;p10"/>
          <p:cNvSpPr txBox="1"/>
          <p:nvPr>
            <p:ph idx="1" type="body"/>
          </p:nvPr>
        </p:nvSpPr>
        <p:spPr>
          <a:xfrm>
            <a:off x="581192" y="5260127"/>
            <a:ext cx="11029617" cy="9981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472"/>
              <a:buNone/>
              <a:defRPr sz="16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104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/>
        </p:txBody>
      </p:sp>
      <p:sp>
        <p:nvSpPr>
          <p:cNvPr id="73" name="Google Shape;73;p10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0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75" name="Google Shape;75;p10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Franklin Gothic"/>
              <a:buNone/>
              <a:defRPr b="0" i="0" sz="2800" u="none" cap="none" strike="noStrike">
                <a:solidFill>
                  <a:srgbClr val="3F3F3F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27914" lvl="0" marL="457200" marR="0" rtl="0" algn="l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ts val="1564"/>
              <a:buFont typeface="Noto Sans Symbols"/>
              <a:buChar char="◼"/>
              <a:defRPr b="0" i="0" sz="17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10387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88"/>
              <a:buFont typeface="Noto Sans Symbols"/>
              <a:buChar char="◼"/>
              <a:defRPr b="0" i="0" sz="14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-304546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96"/>
              <a:buFont typeface="Noto Sans Symbols"/>
              <a:buChar char="◼"/>
              <a:defRPr b="0" i="0" sz="13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-292861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12"/>
              <a:buFont typeface="Noto Sans Symbols"/>
              <a:buChar char="◼"/>
              <a:defRPr b="0" i="0" sz="11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-292861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12"/>
              <a:buFont typeface="Noto Sans Symbols"/>
              <a:buChar char="◼"/>
              <a:defRPr b="0" i="0" sz="11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-298704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-298704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-298703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-298703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" name="Google Shape;14;p1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1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1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go&#10;&#10;Description automatically generated" id="17" name="Google Shape;17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0485003" y="6437910"/>
            <a:ext cx="1125805" cy="365126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3"/>
          <p:cNvSpPr txBox="1"/>
          <p:nvPr>
            <p:ph type="ctrTitle"/>
          </p:nvPr>
        </p:nvSpPr>
        <p:spPr>
          <a:xfrm>
            <a:off x="1359108" y="1821635"/>
            <a:ext cx="9144000" cy="97777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None/>
            </a:pPr>
            <a:r>
              <a:rPr b="1" lang="en-US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TRAVEL PLANNER AGENT</a:t>
            </a:r>
            <a:endParaRPr b="1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3"/>
          <p:cNvSpPr txBox="1"/>
          <p:nvPr/>
        </p:nvSpPr>
        <p:spPr>
          <a:xfrm>
            <a:off x="-329782" y="1034321"/>
            <a:ext cx="127266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rgbClr val="1482AB"/>
                </a:solidFill>
                <a:latin typeface="Arial"/>
                <a:ea typeface="Arial"/>
                <a:cs typeface="Arial"/>
                <a:sym typeface="Arial"/>
              </a:rPr>
              <a:t>IBM </a:t>
            </a:r>
            <a:r>
              <a:rPr b="1" lang="en-US" sz="3200">
                <a:solidFill>
                  <a:srgbClr val="1482AB"/>
                </a:solidFill>
              </a:rPr>
              <a:t>INTERNSHIP </a:t>
            </a:r>
            <a:r>
              <a:rPr b="1" i="0" lang="en-US" sz="3200" u="none" cap="none" strike="noStrike">
                <a:solidFill>
                  <a:srgbClr val="1482AB"/>
                </a:solidFill>
                <a:latin typeface="Arial"/>
                <a:ea typeface="Arial"/>
                <a:cs typeface="Arial"/>
                <a:sym typeface="Arial"/>
              </a:rPr>
              <a:t>PROJECT</a:t>
            </a:r>
            <a:endParaRPr/>
          </a:p>
        </p:txBody>
      </p:sp>
      <p:sp>
        <p:nvSpPr>
          <p:cNvPr id="98" name="Google Shape;98;p13"/>
          <p:cNvSpPr txBox="1"/>
          <p:nvPr/>
        </p:nvSpPr>
        <p:spPr>
          <a:xfrm>
            <a:off x="3117529" y="4586365"/>
            <a:ext cx="7980300" cy="13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1482AB"/>
                </a:solidFill>
                <a:latin typeface="Arial"/>
                <a:ea typeface="Arial"/>
                <a:cs typeface="Arial"/>
                <a:sym typeface="Arial"/>
              </a:rPr>
              <a:t>Presented By</a:t>
            </a:r>
            <a:r>
              <a:rPr b="1" lang="en-US" sz="2000">
                <a:solidFill>
                  <a:srgbClr val="1482AB"/>
                </a:solidFill>
              </a:rPr>
              <a:t> 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1482AB"/>
                </a:solidFill>
                <a:latin typeface="Arial"/>
                <a:ea typeface="Arial"/>
                <a:cs typeface="Arial"/>
                <a:sym typeface="Arial"/>
              </a:rPr>
              <a:t>Student name :</a:t>
            </a:r>
            <a:r>
              <a:rPr b="1" lang="en-US" sz="2000">
                <a:solidFill>
                  <a:srgbClr val="1482AB"/>
                </a:solidFill>
              </a:rPr>
              <a:t> Kashifa Shah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1482AB"/>
                </a:solidFill>
                <a:latin typeface="Arial"/>
                <a:ea typeface="Arial"/>
                <a:cs typeface="Arial"/>
                <a:sym typeface="Arial"/>
              </a:rPr>
              <a:t>College Name &amp; Department : </a:t>
            </a:r>
            <a:r>
              <a:rPr b="1" lang="en-US" sz="2000">
                <a:solidFill>
                  <a:srgbClr val="1482AB"/>
                </a:solidFill>
              </a:rPr>
              <a:t>Medicaps University , Btech - CS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1482AB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2"/>
          <p:cNvSpPr txBox="1"/>
          <p:nvPr>
            <p:ph type="title"/>
          </p:nvPr>
        </p:nvSpPr>
        <p:spPr>
          <a:xfrm>
            <a:off x="581192" y="702156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Franklin Gothic"/>
              <a:buNone/>
            </a:pPr>
            <a:r>
              <a:rPr lang="en-US">
                <a:solidFill>
                  <a:schemeClr val="accent1"/>
                </a:solidFill>
              </a:rPr>
              <a:t>RESULTS</a:t>
            </a:r>
            <a:endParaRPr/>
          </a:p>
        </p:txBody>
      </p:sp>
      <p:pic>
        <p:nvPicPr>
          <p:cNvPr id="152" name="Google Shape;15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94750" y="1025575"/>
            <a:ext cx="5708175" cy="536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3"/>
          <p:cNvSpPr txBox="1"/>
          <p:nvPr>
            <p:ph type="title"/>
          </p:nvPr>
        </p:nvSpPr>
        <p:spPr>
          <a:xfrm>
            <a:off x="581192" y="702156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Franklin Gothic"/>
              <a:buNone/>
            </a:pPr>
            <a:r>
              <a:rPr lang="en-US">
                <a:solidFill>
                  <a:schemeClr val="accent1"/>
                </a:solidFill>
              </a:rPr>
              <a:t>RESULTS</a:t>
            </a:r>
            <a:endParaRPr/>
          </a:p>
        </p:txBody>
      </p:sp>
      <p:sp>
        <p:nvSpPr>
          <p:cNvPr id="158" name="Google Shape;158;p23"/>
          <p:cNvSpPr txBox="1"/>
          <p:nvPr/>
        </p:nvSpPr>
        <p:spPr>
          <a:xfrm>
            <a:off x="2712275" y="1559382"/>
            <a:ext cx="3937052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Deployed AI Agent</a:t>
            </a:r>
            <a:endParaRPr/>
          </a:p>
        </p:txBody>
      </p:sp>
      <p:pic>
        <p:nvPicPr>
          <p:cNvPr id="159" name="Google Shape;15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9950" y="2257250"/>
            <a:ext cx="7924049" cy="381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4"/>
          <p:cNvSpPr txBox="1"/>
          <p:nvPr>
            <p:ph type="title"/>
          </p:nvPr>
        </p:nvSpPr>
        <p:spPr>
          <a:xfrm>
            <a:off x="581192" y="702156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Franklin Gothic"/>
              <a:buNone/>
            </a:pPr>
            <a:r>
              <a:rPr lang="en-US">
                <a:solidFill>
                  <a:schemeClr val="accent1"/>
                </a:solidFill>
              </a:rPr>
              <a:t>CONCLUSION</a:t>
            </a:r>
            <a:endParaRPr/>
          </a:p>
        </p:txBody>
      </p:sp>
      <p:sp>
        <p:nvSpPr>
          <p:cNvPr id="165" name="Google Shape;165;p24"/>
          <p:cNvSpPr txBox="1"/>
          <p:nvPr>
            <p:ph idx="1" type="body"/>
          </p:nvPr>
        </p:nvSpPr>
        <p:spPr>
          <a:xfrm>
            <a:off x="581250" y="1529350"/>
            <a:ext cx="11029500" cy="487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34397" lvl="0" marL="306000" rtl="0" algn="l">
              <a:lnSpc>
                <a:spcPct val="100000"/>
              </a:lnSpc>
              <a:spcBef>
                <a:spcPts val="1160"/>
              </a:spcBef>
              <a:spcAft>
                <a:spcPts val="0"/>
              </a:spcAft>
              <a:buSzPts val="2103"/>
              <a:buChar char="◼"/>
            </a:pPr>
            <a:r>
              <a:rPr lang="en-US" sz="226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The Travel AI Agent streamlines trip planning through intelligent automation and personalization.</a:t>
            </a:r>
            <a:br>
              <a:rPr lang="en-US" sz="226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26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4397" lvl="0" marL="306000" rtl="0" algn="l">
              <a:lnSpc>
                <a:spcPct val="100000"/>
              </a:lnSpc>
              <a:spcBef>
                <a:spcPts val="1160"/>
              </a:spcBef>
              <a:spcAft>
                <a:spcPts val="0"/>
              </a:spcAft>
              <a:buSzPts val="2103"/>
              <a:buChar char="◼"/>
            </a:pPr>
            <a:r>
              <a:rPr lang="en-US" sz="226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It enhances user experience with real-time recommendations, itinerary generation, and budget optimization.</a:t>
            </a:r>
            <a:br>
              <a:rPr lang="en-US" sz="226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26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4397" lvl="0" marL="306000" rtl="0" algn="l">
              <a:lnSpc>
                <a:spcPct val="100000"/>
              </a:lnSpc>
              <a:spcBef>
                <a:spcPts val="1160"/>
              </a:spcBef>
              <a:spcAft>
                <a:spcPts val="0"/>
              </a:spcAft>
              <a:buSzPts val="2103"/>
              <a:buChar char="◼"/>
            </a:pPr>
            <a:r>
              <a:rPr lang="en-US" sz="226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It caters to diverse user groups, from solo travelers to corporate planners.</a:t>
            </a:r>
            <a:br>
              <a:rPr lang="en-US" sz="226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26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4397" lvl="0" marL="306000" rtl="0" algn="l">
              <a:lnSpc>
                <a:spcPct val="100000"/>
              </a:lnSpc>
              <a:spcBef>
                <a:spcPts val="1160"/>
              </a:spcBef>
              <a:spcAft>
                <a:spcPts val="0"/>
              </a:spcAft>
              <a:buSzPts val="2103"/>
              <a:buChar char="◼"/>
            </a:pPr>
            <a:r>
              <a:rPr lang="en-US" sz="226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It reduces the time, stress, and complexity involved in organizing travel.</a:t>
            </a:r>
            <a:br>
              <a:rPr lang="en-US" sz="226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26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4397" lvl="0" marL="306000" rtl="0" algn="l">
              <a:lnSpc>
                <a:spcPct val="100000"/>
              </a:lnSpc>
              <a:spcBef>
                <a:spcPts val="1160"/>
              </a:spcBef>
              <a:spcAft>
                <a:spcPts val="0"/>
              </a:spcAft>
              <a:buSzPts val="2103"/>
              <a:buChar char="◼"/>
            </a:pPr>
            <a:r>
              <a:rPr lang="en-US" sz="226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The agent demonstrates how AI can transform the travel industry by making travel more accessible, efficient, and enjoyable.</a:t>
            </a:r>
            <a:endParaRPr sz="226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5"/>
          <p:cNvSpPr txBox="1"/>
          <p:nvPr>
            <p:ph idx="1" type="body"/>
          </p:nvPr>
        </p:nvSpPr>
        <p:spPr>
          <a:xfrm>
            <a:off x="581192" y="1582951"/>
            <a:ext cx="11029500" cy="467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lnSpcReduction="10000"/>
          </a:bodyPr>
          <a:lstStyle/>
          <a:p>
            <a:pPr indent="-364420" lvl="0" marL="306000" rtl="0" algn="l">
              <a:spcBef>
                <a:spcPts val="1160"/>
              </a:spcBef>
              <a:spcAft>
                <a:spcPts val="0"/>
              </a:spcAft>
              <a:buSzPts val="2576"/>
              <a:buChar char="◼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Integration with AR/VR for virtual destination previews</a:t>
            </a:r>
            <a:br>
              <a:rPr lang="en-US" sz="2800">
                <a:latin typeface="Calibri"/>
                <a:ea typeface="Calibri"/>
                <a:cs typeface="Calibri"/>
                <a:sym typeface="Calibri"/>
              </a:rPr>
            </a:b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364420" lvl="0" marL="306000" rtl="0" algn="l">
              <a:spcBef>
                <a:spcPts val="1160"/>
              </a:spcBef>
              <a:spcAft>
                <a:spcPts val="0"/>
              </a:spcAft>
              <a:buSzPts val="2576"/>
              <a:buChar char="◼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Voice assistant and multilingual support</a:t>
            </a:r>
            <a:br>
              <a:rPr lang="en-US" sz="2800">
                <a:latin typeface="Calibri"/>
                <a:ea typeface="Calibri"/>
                <a:cs typeface="Calibri"/>
                <a:sym typeface="Calibri"/>
              </a:rPr>
            </a:b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364420" lvl="0" marL="306000" rtl="0" algn="l">
              <a:spcBef>
                <a:spcPts val="1160"/>
              </a:spcBef>
              <a:spcAft>
                <a:spcPts val="0"/>
              </a:spcAft>
              <a:buSzPts val="2576"/>
              <a:buChar char="◼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Real-time travel companion features</a:t>
            </a:r>
            <a:br>
              <a:rPr lang="en-US" sz="2800">
                <a:latin typeface="Calibri"/>
                <a:ea typeface="Calibri"/>
                <a:cs typeface="Calibri"/>
                <a:sym typeface="Calibri"/>
              </a:rPr>
            </a:b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364420" lvl="0" marL="306000" rtl="0" algn="l">
              <a:spcBef>
                <a:spcPts val="1160"/>
              </a:spcBef>
              <a:spcAft>
                <a:spcPts val="0"/>
              </a:spcAft>
              <a:buSzPts val="2576"/>
              <a:buChar char="◼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Hyper-personalization through AI learning</a:t>
            </a:r>
            <a:br>
              <a:rPr lang="en-US" sz="2800">
                <a:latin typeface="Calibri"/>
                <a:ea typeface="Calibri"/>
                <a:cs typeface="Calibri"/>
                <a:sym typeface="Calibri"/>
              </a:rPr>
            </a:b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364420" lvl="0" marL="306000" rtl="0" algn="l">
              <a:spcBef>
                <a:spcPts val="1160"/>
              </a:spcBef>
              <a:spcAft>
                <a:spcPts val="0"/>
              </a:spcAft>
              <a:buSzPts val="2576"/>
              <a:buChar char="◼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Integration with airlines, hotels, and local service providers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25"/>
          <p:cNvSpPr txBox="1"/>
          <p:nvPr/>
        </p:nvSpPr>
        <p:spPr>
          <a:xfrm>
            <a:off x="535670" y="844659"/>
            <a:ext cx="11029500" cy="53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75000"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b="1" lang="en-US" sz="4400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FUTURE SCOPE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6"/>
          <p:cNvSpPr txBox="1"/>
          <p:nvPr>
            <p:ph type="title"/>
          </p:nvPr>
        </p:nvSpPr>
        <p:spPr>
          <a:xfrm>
            <a:off x="581192" y="702156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Franklin Gothic"/>
              <a:buNone/>
            </a:pPr>
            <a:r>
              <a:rPr lang="en-US">
                <a:solidFill>
                  <a:schemeClr val="accent1"/>
                </a:solidFill>
              </a:rPr>
              <a:t>IBM CERTIFICATIONS</a:t>
            </a:r>
            <a:endParaRPr/>
          </a:p>
        </p:txBody>
      </p:sp>
      <p:sp>
        <p:nvSpPr>
          <p:cNvPr id="177" name="Google Shape;177;p26"/>
          <p:cNvSpPr txBox="1"/>
          <p:nvPr>
            <p:ph idx="1" type="body"/>
          </p:nvPr>
        </p:nvSpPr>
        <p:spPr>
          <a:xfrm>
            <a:off x="269942" y="1302026"/>
            <a:ext cx="11029500" cy="467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3060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Getting started with Ai</a:t>
            </a:r>
            <a:endParaRPr/>
          </a:p>
        </p:txBody>
      </p:sp>
      <p:pic>
        <p:nvPicPr>
          <p:cNvPr id="178" name="Google Shape;17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09800" y="1366125"/>
            <a:ext cx="8001000" cy="4545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7"/>
          <p:cNvSpPr txBox="1"/>
          <p:nvPr>
            <p:ph type="title"/>
          </p:nvPr>
        </p:nvSpPr>
        <p:spPr>
          <a:xfrm>
            <a:off x="581192" y="702156"/>
            <a:ext cx="11029500" cy="5304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Franklin Gothic"/>
              <a:buNone/>
            </a:pPr>
            <a:r>
              <a:rPr lang="en-US">
                <a:solidFill>
                  <a:schemeClr val="accent1"/>
                </a:solidFill>
              </a:rPr>
              <a:t>IBM CERTIFICATIONS</a:t>
            </a:r>
            <a:endParaRPr/>
          </a:p>
        </p:txBody>
      </p:sp>
      <p:sp>
        <p:nvSpPr>
          <p:cNvPr id="185" name="Google Shape;185;p27"/>
          <p:cNvSpPr txBox="1"/>
          <p:nvPr>
            <p:ph idx="1" type="body"/>
          </p:nvPr>
        </p:nvSpPr>
        <p:spPr>
          <a:xfrm>
            <a:off x="581192" y="1302026"/>
            <a:ext cx="11029500" cy="4673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600"/>
              </a:spcAft>
              <a:buNone/>
            </a:pPr>
            <a:r>
              <a:rPr lang="en-US"/>
              <a:t>Journey to cloud </a:t>
            </a:r>
            <a:endParaRPr/>
          </a:p>
        </p:txBody>
      </p:sp>
      <p:pic>
        <p:nvPicPr>
          <p:cNvPr id="186" name="Google Shape;18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52500" y="1470125"/>
            <a:ext cx="8232300" cy="4821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8"/>
          <p:cNvSpPr/>
          <p:nvPr/>
        </p:nvSpPr>
        <p:spPr>
          <a:xfrm>
            <a:off x="416967" y="3031897"/>
            <a:ext cx="375840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192" name="Google Shape;19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1068" y="1477375"/>
            <a:ext cx="7711833" cy="4897014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28"/>
          <p:cNvSpPr txBox="1"/>
          <p:nvPr>
            <p:ph type="title"/>
          </p:nvPr>
        </p:nvSpPr>
        <p:spPr>
          <a:xfrm>
            <a:off x="581192" y="702156"/>
            <a:ext cx="11029500" cy="5304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1"/>
                </a:solidFill>
              </a:rPr>
              <a:t>IBM CERTIFICATIONS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9"/>
          <p:cNvSpPr txBox="1"/>
          <p:nvPr>
            <p:ph type="title"/>
          </p:nvPr>
        </p:nvSpPr>
        <p:spPr>
          <a:xfrm>
            <a:off x="581192" y="702156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Franklin Gothic"/>
              <a:buNone/>
            </a:pPr>
            <a:r>
              <a:rPr lang="en-US">
                <a:solidFill>
                  <a:schemeClr val="accent1"/>
                </a:solidFill>
              </a:rPr>
              <a:t>GITHUB LINK</a:t>
            </a:r>
            <a:endParaRPr/>
          </a:p>
        </p:txBody>
      </p:sp>
      <p:sp>
        <p:nvSpPr>
          <p:cNvPr id="199" name="Google Shape;199;p29"/>
          <p:cNvSpPr txBox="1"/>
          <p:nvPr>
            <p:ph idx="1" type="body"/>
          </p:nvPr>
        </p:nvSpPr>
        <p:spPr>
          <a:xfrm>
            <a:off x="581192" y="1302026"/>
            <a:ext cx="11029615" cy="4673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06000" lvl="0" marL="3060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564"/>
              <a:buChar char="◼"/>
            </a:pPr>
            <a:r>
              <a:rPr lang="en-US"/>
              <a:t>Github Link </a:t>
            </a:r>
            <a:r>
              <a:rPr lang="en-US" sz="2300"/>
              <a:t>: </a:t>
            </a: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https://github.com/kashifashah1/Travel-AI-Agent</a:t>
            </a:r>
            <a:endParaRPr sz="28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0"/>
          <p:cNvSpPr txBox="1"/>
          <p:nvPr>
            <p:ph type="title"/>
          </p:nvPr>
        </p:nvSpPr>
        <p:spPr>
          <a:xfrm>
            <a:off x="1463041" y="2766218"/>
            <a:ext cx="9298744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Arial"/>
              <a:buNone/>
            </a:pPr>
            <a:r>
              <a:rPr b="1" lang="en-US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4"/>
          <p:cNvSpPr txBox="1"/>
          <p:nvPr>
            <p:ph type="title"/>
          </p:nvPr>
        </p:nvSpPr>
        <p:spPr>
          <a:xfrm>
            <a:off x="849573" y="558468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Arial"/>
              <a:buNone/>
            </a:pPr>
            <a:r>
              <a:rPr b="1" lang="en-US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OUTLINE</a:t>
            </a:r>
            <a:endParaRPr/>
          </a:p>
        </p:txBody>
      </p:sp>
      <p:sp>
        <p:nvSpPr>
          <p:cNvPr id="104" name="Google Shape;104;p14"/>
          <p:cNvSpPr txBox="1"/>
          <p:nvPr>
            <p:ph idx="1" type="body"/>
          </p:nvPr>
        </p:nvSpPr>
        <p:spPr>
          <a:xfrm>
            <a:off x="838200" y="1618938"/>
            <a:ext cx="11019020" cy="52390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40"/>
              <a:buNone/>
            </a:pP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  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05435" lvl="0" marL="305435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Problem Statement </a:t>
            </a:r>
            <a:endParaRPr/>
          </a:p>
          <a:p>
            <a:pPr indent="-305435" lvl="0" marL="305435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Technology used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05435" lvl="0" marL="305435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Wow factor 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05435" lvl="0" marL="305435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End users</a:t>
            </a:r>
            <a:endParaRPr/>
          </a:p>
          <a:p>
            <a:pPr indent="-305435" lvl="0" marL="305435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Result</a:t>
            </a:r>
            <a:endParaRPr/>
          </a:p>
          <a:p>
            <a:pPr indent="-305435" lvl="0" marL="305435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Conclusion</a:t>
            </a:r>
            <a:endParaRPr/>
          </a:p>
          <a:p>
            <a:pPr indent="-305435" lvl="0" marL="305435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Git-hub Link</a:t>
            </a:r>
            <a:endParaRPr/>
          </a:p>
          <a:p>
            <a:pPr indent="-305435" lvl="0" marL="305435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Future scope</a:t>
            </a:r>
            <a:endParaRPr/>
          </a:p>
          <a:p>
            <a:pPr indent="-305435" lvl="0" marL="305435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IBM Certifications</a:t>
            </a:r>
            <a:endParaRPr/>
          </a:p>
          <a:p>
            <a:pPr indent="-188595" lvl="0" marL="305435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None/>
            </a:pPr>
            <a:r>
              <a:t/>
            </a:r>
            <a:endParaRPr b="1" sz="2000">
              <a:latin typeface="Arial"/>
              <a:ea typeface="Arial"/>
              <a:cs typeface="Arial"/>
              <a:sym typeface="Arial"/>
            </a:endParaRPr>
          </a:p>
          <a:p>
            <a:pPr indent="-206121" lvl="0" marL="305435" rtl="0" algn="l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564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5"/>
          <p:cNvSpPr txBox="1"/>
          <p:nvPr>
            <p:ph type="title"/>
          </p:nvPr>
        </p:nvSpPr>
        <p:spPr>
          <a:xfrm>
            <a:off x="581192" y="1049206"/>
            <a:ext cx="11029500" cy="53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b="1" lang="en-US" sz="4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PROBLEM STATEMENT</a:t>
            </a:r>
            <a:endParaRPr sz="4400"/>
          </a:p>
        </p:txBody>
      </p:sp>
      <p:sp>
        <p:nvSpPr>
          <p:cNvPr id="110" name="Google Shape;110;p15"/>
          <p:cNvSpPr txBox="1"/>
          <p:nvPr>
            <p:ph idx="1" type="body"/>
          </p:nvPr>
        </p:nvSpPr>
        <p:spPr>
          <a:xfrm>
            <a:off x="452403" y="1716882"/>
            <a:ext cx="11029500" cy="467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lnSpcReduction="20000"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576"/>
              <a:buNone/>
            </a:pPr>
            <a:r>
              <a:rPr b="1" lang="en-US" sz="2800" u="sng">
                <a:latin typeface="Calibri"/>
                <a:ea typeface="Calibri"/>
                <a:cs typeface="Calibri"/>
                <a:sym typeface="Calibri"/>
              </a:rPr>
              <a:t>The Challenge</a:t>
            </a: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 - A Travel Planner Agent is an AI-powered assistant that helps users plan trips efficiently and intelligently. It uses real-time data to suggest destinations, build itineraries, and recommend transport and accommodation options. 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576"/>
              <a:buNone/>
            </a:pPr>
            <a:r>
              <a:t/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576"/>
              <a:buNone/>
            </a:pPr>
            <a:r>
              <a:rPr b="1" lang="en-US" sz="2800" u="sng">
                <a:latin typeface="Calibri"/>
                <a:ea typeface="Calibri"/>
                <a:cs typeface="Calibri"/>
                <a:sym typeface="Calibri"/>
              </a:rPr>
              <a:t>Solutions:</a:t>
            </a: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 By understanding user preferences, budgets, and constraints, it tailors personalized travel plans. Integrated with maps, weather updates, and local guides, it ensures a smooth travel experience. The agent can also manage bookings, alert users to changes, and optimize schedules on the go. This smart assistant transforms complex travel planning into a seamless, enjoyable process. </a:t>
            </a:r>
            <a:br>
              <a:rPr lang="en-US" sz="2800">
                <a:latin typeface="Calibri"/>
                <a:ea typeface="Calibri"/>
                <a:cs typeface="Calibri"/>
                <a:sym typeface="Calibri"/>
              </a:rPr>
            </a:br>
            <a:endParaRPr sz="110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6"/>
          <p:cNvSpPr txBox="1"/>
          <p:nvPr>
            <p:ph type="title"/>
          </p:nvPr>
        </p:nvSpPr>
        <p:spPr>
          <a:xfrm>
            <a:off x="581192" y="702156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b="1" lang="en-US" sz="4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TECHNOLOGY  USED</a:t>
            </a:r>
            <a:endParaRPr sz="4400"/>
          </a:p>
        </p:txBody>
      </p:sp>
      <p:sp>
        <p:nvSpPr>
          <p:cNvPr id="116" name="Google Shape;116;p16"/>
          <p:cNvSpPr txBox="1"/>
          <p:nvPr>
            <p:ph idx="1" type="body"/>
          </p:nvPr>
        </p:nvSpPr>
        <p:spPr>
          <a:xfrm>
            <a:off x="441671" y="1087378"/>
            <a:ext cx="11613485" cy="55639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576"/>
              <a:buNone/>
            </a:pP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IBM cloud lite services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1160"/>
              </a:spcBef>
              <a:spcAft>
                <a:spcPts val="0"/>
              </a:spcAft>
              <a:buSzPts val="2576"/>
              <a:buNone/>
            </a:pP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Natural Language Processing (NLP)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1160"/>
              </a:spcBef>
              <a:spcAft>
                <a:spcPts val="0"/>
              </a:spcAft>
              <a:buSzPts val="2576"/>
              <a:buNone/>
            </a:pP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Retrieval Augmented Generation (RAG)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1160"/>
              </a:spcBef>
              <a:spcAft>
                <a:spcPts val="0"/>
              </a:spcAft>
              <a:buSzPts val="2576"/>
              <a:buNone/>
            </a:pP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IBM Granite model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7"/>
          <p:cNvSpPr txBox="1"/>
          <p:nvPr>
            <p:ph type="title"/>
          </p:nvPr>
        </p:nvSpPr>
        <p:spPr>
          <a:xfrm>
            <a:off x="581192" y="702156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Franklin Gothic"/>
              <a:buNone/>
            </a:pPr>
            <a:r>
              <a:rPr lang="en-US">
                <a:solidFill>
                  <a:schemeClr val="accent1"/>
                </a:solidFill>
              </a:rPr>
              <a:t>IBM CLOUD SERVICES USED</a:t>
            </a:r>
            <a:endParaRPr/>
          </a:p>
        </p:txBody>
      </p:sp>
      <p:sp>
        <p:nvSpPr>
          <p:cNvPr id="122" name="Google Shape;122;p17"/>
          <p:cNvSpPr txBox="1"/>
          <p:nvPr>
            <p:ph idx="1" type="body"/>
          </p:nvPr>
        </p:nvSpPr>
        <p:spPr>
          <a:xfrm>
            <a:off x="581192" y="1302026"/>
            <a:ext cx="11029615" cy="4673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05435" lvl="0" marL="305435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564"/>
              <a:buChar char="◼"/>
            </a:pPr>
            <a:r>
              <a:rPr lang="en-US"/>
              <a:t>IBM Cloud Watsonx AI Studio</a:t>
            </a:r>
            <a:endParaRPr/>
          </a:p>
          <a:p>
            <a:pPr indent="-305435" lvl="0" marL="305435" rtl="0" algn="l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564"/>
              <a:buChar char="◼"/>
            </a:pPr>
            <a:r>
              <a:rPr lang="en-US"/>
              <a:t>IBM Cloud Watsonx AI runtime</a:t>
            </a:r>
            <a:endParaRPr/>
          </a:p>
          <a:p>
            <a:pPr indent="-305435" lvl="0" marL="305435" rtl="0" algn="l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564"/>
              <a:buChar char="◼"/>
            </a:pPr>
            <a:r>
              <a:rPr lang="en-US"/>
              <a:t>IBM Cloud Agent Lab</a:t>
            </a:r>
            <a:endParaRPr/>
          </a:p>
          <a:p>
            <a:pPr indent="-305435" lvl="0" marL="305435" rtl="0" algn="l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564"/>
              <a:buChar char="◼"/>
            </a:pPr>
            <a:r>
              <a:rPr lang="en-US"/>
              <a:t>IBM Granite foundation model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8"/>
          <p:cNvSpPr txBox="1"/>
          <p:nvPr>
            <p:ph type="title"/>
          </p:nvPr>
        </p:nvSpPr>
        <p:spPr>
          <a:xfrm>
            <a:off x="581191" y="771730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</a:pPr>
            <a:r>
              <a:rPr b="1" lang="en-US" sz="32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WOW FACTORS</a:t>
            </a:r>
            <a:endParaRPr sz="32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18"/>
          <p:cNvSpPr txBox="1"/>
          <p:nvPr>
            <p:ph idx="1" type="body"/>
          </p:nvPr>
        </p:nvSpPr>
        <p:spPr>
          <a:xfrm>
            <a:off x="482042" y="1698626"/>
            <a:ext cx="11029500" cy="467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68300" lvl="0" marL="457200" rtl="0" algn="l">
              <a:spcBef>
                <a:spcPts val="1034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AutoNum type="arabicPeriod"/>
            </a:pPr>
            <a:r>
              <a:rPr b="1"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Instant Itinerary Generation</a:t>
            </a: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tailored to user preferences, budget, and travel style.</a:t>
            </a:r>
            <a:b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AutoNum type="arabicPeriod"/>
            </a:pPr>
            <a:r>
              <a:rPr b="1"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Real-time local recommendations</a:t>
            </a: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for food, attractions, and events using location awareness.</a:t>
            </a:r>
            <a:b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AutoNum type="arabicPeriod"/>
            </a:pPr>
            <a:r>
              <a:rPr b="1"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Smart travel planning</a:t>
            </a: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with dynamic route optimization and weather-aware scheduling.</a:t>
            </a:r>
            <a:b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AutoNum type="arabicPeriod"/>
            </a:pPr>
            <a:r>
              <a:rPr b="1"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Language and cultural assistant</a:t>
            </a: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for smooth communication and local etiquette tips.</a:t>
            </a:r>
            <a:b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AutoNum type="arabicPeriod"/>
            </a:pPr>
            <a:r>
              <a:rPr b="1"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Budget tracking and deal alerts</a:t>
            </a: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to help users save while maximizing experiences.</a:t>
            </a:r>
            <a:endParaRPr sz="3900">
              <a:solidFill>
                <a:srgbClr val="0F0F0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 txBox="1"/>
          <p:nvPr>
            <p:ph type="title"/>
          </p:nvPr>
        </p:nvSpPr>
        <p:spPr>
          <a:xfrm>
            <a:off x="581192" y="702156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Franklin Gothic"/>
              <a:buNone/>
            </a:pPr>
            <a:r>
              <a:rPr lang="en-US">
                <a:solidFill>
                  <a:schemeClr val="accent1"/>
                </a:solidFill>
              </a:rPr>
              <a:t>END USERS</a:t>
            </a:r>
            <a:endParaRPr/>
          </a:p>
        </p:txBody>
      </p:sp>
      <p:sp>
        <p:nvSpPr>
          <p:cNvPr id="134" name="Google Shape;134;p19"/>
          <p:cNvSpPr txBox="1"/>
          <p:nvPr>
            <p:ph idx="1" type="body"/>
          </p:nvPr>
        </p:nvSpPr>
        <p:spPr>
          <a:xfrm>
            <a:off x="581192" y="1748226"/>
            <a:ext cx="11029500" cy="467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52583" lvl="0" marL="3060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90"/>
              <a:buChar char="◼"/>
            </a:pPr>
            <a:r>
              <a:rPr lang="en-US" sz="2580">
                <a:latin typeface="Calibri"/>
                <a:ea typeface="Calibri"/>
                <a:cs typeface="Calibri"/>
                <a:sym typeface="Calibri"/>
              </a:rPr>
              <a:t>Frequent travelers</a:t>
            </a:r>
            <a:br>
              <a:rPr lang="en-US" sz="2580">
                <a:latin typeface="Calibri"/>
                <a:ea typeface="Calibri"/>
                <a:cs typeface="Calibri"/>
                <a:sym typeface="Calibri"/>
              </a:rPr>
            </a:br>
            <a:endParaRPr sz="2580">
              <a:latin typeface="Calibri"/>
              <a:ea typeface="Calibri"/>
              <a:cs typeface="Calibri"/>
              <a:sym typeface="Calibri"/>
            </a:endParaRPr>
          </a:p>
          <a:p>
            <a:pPr indent="-352583" lvl="0" marL="3060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90"/>
              <a:buChar char="◼"/>
            </a:pPr>
            <a:r>
              <a:rPr lang="en-US" sz="2580">
                <a:latin typeface="Calibri"/>
                <a:ea typeface="Calibri"/>
                <a:cs typeface="Calibri"/>
                <a:sym typeface="Calibri"/>
              </a:rPr>
              <a:t>First-time or infrequent travelers</a:t>
            </a:r>
            <a:br>
              <a:rPr lang="en-US" sz="2580">
                <a:latin typeface="Calibri"/>
                <a:ea typeface="Calibri"/>
                <a:cs typeface="Calibri"/>
                <a:sym typeface="Calibri"/>
              </a:rPr>
            </a:br>
            <a:endParaRPr sz="2580">
              <a:latin typeface="Calibri"/>
              <a:ea typeface="Calibri"/>
              <a:cs typeface="Calibri"/>
              <a:sym typeface="Calibri"/>
            </a:endParaRPr>
          </a:p>
          <a:p>
            <a:pPr indent="-352583" lvl="0" marL="3060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90"/>
              <a:buChar char="◼"/>
            </a:pPr>
            <a:r>
              <a:rPr lang="en-US" sz="2580">
                <a:latin typeface="Calibri"/>
                <a:ea typeface="Calibri"/>
                <a:cs typeface="Calibri"/>
                <a:sym typeface="Calibri"/>
              </a:rPr>
              <a:t>Solo travelers and digital nomads</a:t>
            </a:r>
            <a:br>
              <a:rPr lang="en-US" sz="2580">
                <a:latin typeface="Calibri"/>
                <a:ea typeface="Calibri"/>
                <a:cs typeface="Calibri"/>
                <a:sym typeface="Calibri"/>
              </a:rPr>
            </a:br>
            <a:endParaRPr sz="2580">
              <a:latin typeface="Calibri"/>
              <a:ea typeface="Calibri"/>
              <a:cs typeface="Calibri"/>
              <a:sym typeface="Calibri"/>
            </a:endParaRPr>
          </a:p>
          <a:p>
            <a:pPr indent="-352583" lvl="0" marL="3060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90"/>
              <a:buChar char="◼"/>
            </a:pPr>
            <a:r>
              <a:rPr lang="en-US" sz="2580">
                <a:latin typeface="Calibri"/>
                <a:ea typeface="Calibri"/>
                <a:cs typeface="Calibri"/>
                <a:sym typeface="Calibri"/>
              </a:rPr>
              <a:t>Budget-conscious travelers</a:t>
            </a:r>
            <a:br>
              <a:rPr lang="en-US" sz="2580">
                <a:latin typeface="Calibri"/>
                <a:ea typeface="Calibri"/>
                <a:cs typeface="Calibri"/>
                <a:sym typeface="Calibri"/>
              </a:rPr>
            </a:br>
            <a:endParaRPr sz="2580">
              <a:latin typeface="Calibri"/>
              <a:ea typeface="Calibri"/>
              <a:cs typeface="Calibri"/>
              <a:sym typeface="Calibri"/>
            </a:endParaRPr>
          </a:p>
          <a:p>
            <a:pPr indent="-352583" lvl="0" marL="3060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90"/>
              <a:buChar char="◼"/>
            </a:pPr>
            <a:r>
              <a:rPr lang="en-US" sz="2580">
                <a:latin typeface="Calibri"/>
                <a:ea typeface="Calibri"/>
                <a:cs typeface="Calibri"/>
                <a:sym typeface="Calibri"/>
              </a:rPr>
              <a:t>Travel agencies and tour operators</a:t>
            </a:r>
            <a:br>
              <a:rPr lang="en-US" sz="2580">
                <a:latin typeface="Calibri"/>
                <a:ea typeface="Calibri"/>
                <a:cs typeface="Calibri"/>
                <a:sym typeface="Calibri"/>
              </a:rPr>
            </a:br>
            <a:endParaRPr sz="2580">
              <a:latin typeface="Calibri"/>
              <a:ea typeface="Calibri"/>
              <a:cs typeface="Calibri"/>
              <a:sym typeface="Calibri"/>
            </a:endParaRPr>
          </a:p>
          <a:p>
            <a:pPr indent="-352583" lvl="0" marL="3060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90"/>
              <a:buChar char="◼"/>
            </a:pPr>
            <a:r>
              <a:rPr lang="en-US" sz="2580">
                <a:latin typeface="Calibri"/>
                <a:ea typeface="Calibri"/>
                <a:cs typeface="Calibri"/>
                <a:sym typeface="Calibri"/>
              </a:rPr>
              <a:t>Corporate travel managers</a:t>
            </a:r>
            <a:br>
              <a:rPr lang="en-US" sz="2580">
                <a:latin typeface="Calibri"/>
                <a:ea typeface="Calibri"/>
                <a:cs typeface="Calibri"/>
                <a:sym typeface="Calibri"/>
              </a:rPr>
            </a:br>
            <a:endParaRPr sz="2580">
              <a:latin typeface="Calibri"/>
              <a:ea typeface="Calibri"/>
              <a:cs typeface="Calibri"/>
              <a:sym typeface="Calibri"/>
            </a:endParaRPr>
          </a:p>
          <a:p>
            <a:pPr indent="-352583" lvl="0" marL="3060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90"/>
              <a:buChar char="◼"/>
            </a:pPr>
            <a:r>
              <a:rPr lang="en-US" sz="2580">
                <a:latin typeface="Calibri"/>
                <a:ea typeface="Calibri"/>
                <a:cs typeface="Calibri"/>
                <a:sym typeface="Calibri"/>
              </a:rPr>
              <a:t>Students and study-abroad travelers</a:t>
            </a:r>
            <a:endParaRPr sz="2580">
              <a:latin typeface="Calibri"/>
              <a:ea typeface="Calibri"/>
              <a:cs typeface="Calibri"/>
              <a:sym typeface="Calibri"/>
            </a:endParaRPr>
          </a:p>
          <a:p>
            <a:pPr indent="0" lvl="0" marL="3060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258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0"/>
          <p:cNvSpPr txBox="1"/>
          <p:nvPr>
            <p:ph type="title"/>
          </p:nvPr>
        </p:nvSpPr>
        <p:spPr>
          <a:xfrm>
            <a:off x="581192" y="702156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Franklin Gothic"/>
              <a:buNone/>
            </a:pPr>
            <a:r>
              <a:rPr lang="en-US">
                <a:solidFill>
                  <a:schemeClr val="accent1"/>
                </a:solidFill>
              </a:rPr>
              <a:t>RESULTS</a:t>
            </a:r>
            <a:endParaRPr/>
          </a:p>
        </p:txBody>
      </p:sp>
      <p:pic>
        <p:nvPicPr>
          <p:cNvPr id="140" name="Google Shape;14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80750" y="981250"/>
            <a:ext cx="6069449" cy="534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1"/>
          <p:cNvSpPr txBox="1"/>
          <p:nvPr>
            <p:ph type="title"/>
          </p:nvPr>
        </p:nvSpPr>
        <p:spPr>
          <a:xfrm>
            <a:off x="581192" y="702156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Franklin Gothic"/>
              <a:buNone/>
            </a:pPr>
            <a:r>
              <a:rPr lang="en-US">
                <a:solidFill>
                  <a:schemeClr val="accent1"/>
                </a:solidFill>
              </a:rPr>
              <a:t>RESULTS</a:t>
            </a:r>
            <a:endParaRPr/>
          </a:p>
        </p:txBody>
      </p:sp>
      <p:pic>
        <p:nvPicPr>
          <p:cNvPr id="146" name="Google Shape;14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32325" y="1038725"/>
            <a:ext cx="5938325" cy="5472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ividendVTI">
  <a:themeElements>
    <a:clrScheme name="Blue II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