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6858000" cy="9144000"/>
  <p:embeddedFontLst>
    <p:embeddedFont>
      <p:font typeface="Roboto Mon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968">
          <p15:clr>
            <a:srgbClr val="A4A3A4"/>
          </p15:clr>
        </p15:guide>
        <p15:guide id="2" pos="408">
          <p15:clr>
            <a:srgbClr val="A4A3A4"/>
          </p15:clr>
        </p15:guide>
        <p15:guide id="3" orient="horz" pos="3912">
          <p15:clr>
            <a:srgbClr val="A4A3A4"/>
          </p15:clr>
        </p15:guide>
        <p15:guide id="4" pos="7272">
          <p15:clr>
            <a:srgbClr val="A4A3A4"/>
          </p15:clr>
        </p15:guide>
        <p15:guide id="5" orient="horz" pos="16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68" orient="horz"/>
        <p:guide pos="408"/>
        <p:guide pos="3912" orient="horz"/>
        <p:guide pos="7272"/>
        <p:guide pos="1656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bold.fntdata"/><Relationship Id="rId6" Type="http://schemas.openxmlformats.org/officeDocument/2006/relationships/slide" Target="slides/slide1.xml"/><Relationship Id="rId18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Quote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"/>
          <p:cNvSpPr txBox="1"/>
          <p:nvPr>
            <p:ph idx="1" type="body"/>
          </p:nvPr>
        </p:nvSpPr>
        <p:spPr>
          <a:xfrm>
            <a:off x="6312871" y="4141999"/>
            <a:ext cx="4220845" cy="8614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1" name="Google Shape;31;p2"/>
          <p:cNvSpPr/>
          <p:nvPr/>
        </p:nvSpPr>
        <p:spPr>
          <a:xfrm>
            <a:off x="740309" y="1382809"/>
            <a:ext cx="1229566" cy="1059971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2" name="Google Shape;32;p2"/>
          <p:cNvSpPr/>
          <p:nvPr/>
        </p:nvSpPr>
        <p:spPr>
          <a:xfrm>
            <a:off x="3755031" y="1194620"/>
            <a:ext cx="1666162" cy="1436347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" name="Google Shape;33;p2"/>
          <p:cNvSpPr/>
          <p:nvPr/>
        </p:nvSpPr>
        <p:spPr>
          <a:xfrm>
            <a:off x="3804994" y="5233183"/>
            <a:ext cx="718261" cy="619191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4" name="Google Shape;34;p2"/>
          <p:cNvSpPr/>
          <p:nvPr/>
        </p:nvSpPr>
        <p:spPr>
          <a:xfrm>
            <a:off x="1837838" y="1101306"/>
            <a:ext cx="651613" cy="561736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5" name="Google Shape;35;p2"/>
          <p:cNvSpPr/>
          <p:nvPr>
            <p:ph idx="2" type="pic"/>
          </p:nvPr>
        </p:nvSpPr>
        <p:spPr>
          <a:xfrm>
            <a:off x="1571515" y="1914044"/>
            <a:ext cx="3993624" cy="3617848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2"/>
          <p:cNvSpPr txBox="1"/>
          <p:nvPr>
            <p:ph type="title"/>
          </p:nvPr>
        </p:nvSpPr>
        <p:spPr>
          <a:xfrm>
            <a:off x="6312871" y="2050552"/>
            <a:ext cx="4998720" cy="1748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None/>
              <a:defRPr sz="2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7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3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3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8" name="Google Shape;128;p13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129" name="Google Shape;129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4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14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36" name="Google Shape;136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8" name="Google Shape;138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2" name="Google Shape;142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8" name="Google Shape;148;p16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9" name="Google Shape;149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1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53" name="Google Shape;153;p1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17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7" name="Google Shape;157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64" name="Google Shape;164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0" u="none" cap="none" strike="noStrike">
                <a:solidFill>
                  <a:srgbClr val="9EDFF5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72" name="Google Shape;172;p19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3" name="Google Shape;173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0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79" name="Google Shape;179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 txBox="1"/>
          <p:nvPr>
            <p:ph idx="1" type="body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▪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40"/>
              <a:buFont typeface="Noto Sans Symbols"/>
              <a:buChar char="▪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280"/>
              <a:buFont typeface="Noto Sans Symbols"/>
              <a:buChar char="▪"/>
              <a:defRPr sz="1600"/>
            </a:lvl3pPr>
            <a:lvl4pPr indent="-309880" lvl="3" marL="182880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280"/>
              <a:buFont typeface="Noto Sans Symbols"/>
              <a:buChar char="▪"/>
              <a:defRPr sz="1600"/>
            </a:lvl4pPr>
            <a:lvl5pPr indent="-309879" lvl="4" marL="228600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280"/>
              <a:buFont typeface="Noto Sans Symbols"/>
              <a:buChar char="▪"/>
              <a:defRPr sz="1600"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9" name="Google Shape;39;p3"/>
          <p:cNvSpPr/>
          <p:nvPr/>
        </p:nvSpPr>
        <p:spPr>
          <a:xfrm>
            <a:off x="9354457" y="5363987"/>
            <a:ext cx="457200" cy="457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" name="Google Shape;40;p3"/>
          <p:cNvSpPr/>
          <p:nvPr/>
        </p:nvSpPr>
        <p:spPr>
          <a:xfrm>
            <a:off x="6692791" y="1699889"/>
            <a:ext cx="319749" cy="3197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1" name="Google Shape;41;p3"/>
          <p:cNvSpPr/>
          <p:nvPr/>
        </p:nvSpPr>
        <p:spPr>
          <a:xfrm>
            <a:off x="9354457" y="5897738"/>
            <a:ext cx="179977" cy="17997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" name="Google Shape;42;p3"/>
          <p:cNvSpPr/>
          <p:nvPr>
            <p:ph idx="2" type="pic"/>
          </p:nvPr>
        </p:nvSpPr>
        <p:spPr>
          <a:xfrm>
            <a:off x="7090227" y="786181"/>
            <a:ext cx="4441372" cy="5393036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3"/>
          <p:cNvSpPr txBox="1"/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  <a:defRPr b="1" sz="48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504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1416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1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21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85" name="Google Shape;185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 showMasterSp="0">
  <p:cSld name="1_Custom Layout">
    <p:bg>
      <p:bgPr>
        <a:solidFill>
          <a:schemeClr val="dk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/>
          <p:nvPr>
            <p:ph idx="2" type="pic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descr="Tall office building looking up" id="190" name="Google Shape;190;p22"/>
          <p:cNvSpPr/>
          <p:nvPr/>
        </p:nvSpPr>
        <p:spPr>
          <a:xfrm>
            <a:off x="3718560" y="1181123"/>
            <a:ext cx="4754880" cy="4495754"/>
          </a:xfrm>
          <a:prstGeom prst="rect">
            <a:avLst/>
          </a:prstGeom>
          <a:solidFill>
            <a:schemeClr val="accent5">
              <a:alpha val="40000"/>
            </a:schemeClr>
          </a:solidFill>
          <a:ln cap="flat" cmpd="sng" w="603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1" name="Google Shape;191;p22"/>
          <p:cNvSpPr txBox="1"/>
          <p:nvPr>
            <p:ph idx="1" type="body"/>
          </p:nvPr>
        </p:nvSpPr>
        <p:spPr>
          <a:xfrm>
            <a:off x="4149139" y="4859469"/>
            <a:ext cx="3924934" cy="4905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1000"/>
              </a:spcBef>
              <a:spcAft>
                <a:spcPts val="0"/>
              </a:spcAft>
              <a:buSzPts val="1920"/>
              <a:buNone/>
              <a:defRPr b="1" sz="24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None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92" name="Google Shape;192;p22"/>
          <p:cNvSpPr txBox="1"/>
          <p:nvPr>
            <p:ph type="title"/>
          </p:nvPr>
        </p:nvSpPr>
        <p:spPr>
          <a:xfrm>
            <a:off x="4149139" y="1529685"/>
            <a:ext cx="3924934" cy="169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rebuchet MS"/>
              <a:buNone/>
              <a:defRPr b="1" sz="4800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ction">
  <p:cSld name="Introduc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"/>
          <p:cNvSpPr/>
          <p:nvPr/>
        </p:nvSpPr>
        <p:spPr>
          <a:xfrm>
            <a:off x="7362825" y="443263"/>
            <a:ext cx="361950" cy="36195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6" name="Google Shape;46;p4"/>
          <p:cNvSpPr/>
          <p:nvPr/>
        </p:nvSpPr>
        <p:spPr>
          <a:xfrm>
            <a:off x="11007246" y="5605994"/>
            <a:ext cx="654227" cy="654227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" name="Google Shape;47;p4"/>
          <p:cNvSpPr/>
          <p:nvPr/>
        </p:nvSpPr>
        <p:spPr>
          <a:xfrm>
            <a:off x="10683791" y="6132439"/>
            <a:ext cx="251152" cy="251152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accent5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8" name="Google Shape;48;p4"/>
          <p:cNvSpPr/>
          <p:nvPr>
            <p:ph idx="2" type="pic"/>
          </p:nvPr>
        </p:nvSpPr>
        <p:spPr>
          <a:xfrm>
            <a:off x="5733416" y="624239"/>
            <a:ext cx="5855754" cy="5631571"/>
          </a:xfrm>
          <a:prstGeom prst="rect">
            <a:avLst/>
          </a:prstGeom>
          <a:noFill/>
          <a:ln>
            <a:noFill/>
          </a:ln>
        </p:spPr>
      </p:sp>
      <p:sp>
        <p:nvSpPr>
          <p:cNvPr id="49" name="Google Shape;49;p4"/>
          <p:cNvSpPr txBox="1"/>
          <p:nvPr>
            <p:ph idx="1" type="body"/>
          </p:nvPr>
        </p:nvSpPr>
        <p:spPr>
          <a:xfrm>
            <a:off x="660400" y="2044700"/>
            <a:ext cx="4275138" cy="3560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▪"/>
              <a:defRPr sz="2000"/>
            </a:lvl1pPr>
            <a:lvl2pPr indent="-330200" lvl="1" marL="91440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600"/>
              <a:buFont typeface="Noto Sans Symbols"/>
              <a:buChar char="▪"/>
              <a:defRPr sz="2000"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40"/>
              <a:buFont typeface="Noto Sans Symbols"/>
              <a:buChar char="▪"/>
              <a:defRPr sz="1800"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40"/>
              <a:buFont typeface="Noto Sans Symbols"/>
              <a:buChar char="▪"/>
              <a:defRPr sz="1800"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440"/>
              <a:buFont typeface="Noto Sans Symbols"/>
              <a:buChar char="▪"/>
              <a:defRPr sz="1800"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0" name="Google Shape;50;p4"/>
          <p:cNvSpPr txBox="1"/>
          <p:nvPr>
            <p:ph type="title"/>
          </p:nvPr>
        </p:nvSpPr>
        <p:spPr>
          <a:xfrm>
            <a:off x="660400" y="805213"/>
            <a:ext cx="4275138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  <a:defRPr b="1" sz="480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"/>
          <p:cNvSpPr/>
          <p:nvPr>
            <p:ph idx="2" type="pic"/>
          </p:nvPr>
        </p:nvSpPr>
        <p:spPr>
          <a:xfrm>
            <a:off x="5353508" y="2555551"/>
            <a:ext cx="1484985" cy="1280160"/>
          </a:xfrm>
          <a:prstGeom prst="rect">
            <a:avLst/>
          </a:prstGeom>
          <a:noFill/>
          <a:ln>
            <a:noFill/>
          </a:ln>
        </p:spPr>
      </p:sp>
      <p:sp>
        <p:nvSpPr>
          <p:cNvPr id="53" name="Google Shape;53;p5"/>
          <p:cNvSpPr/>
          <p:nvPr>
            <p:ph idx="3" type="pic"/>
          </p:nvPr>
        </p:nvSpPr>
        <p:spPr>
          <a:xfrm>
            <a:off x="3115921" y="2555551"/>
            <a:ext cx="1484985" cy="1280160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5"/>
          <p:cNvSpPr/>
          <p:nvPr>
            <p:ph idx="4" type="pic"/>
          </p:nvPr>
        </p:nvSpPr>
        <p:spPr>
          <a:xfrm>
            <a:off x="7602465" y="2555551"/>
            <a:ext cx="1484985" cy="128016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5"/>
          <p:cNvSpPr/>
          <p:nvPr>
            <p:ph idx="5" type="pic"/>
          </p:nvPr>
        </p:nvSpPr>
        <p:spPr>
          <a:xfrm>
            <a:off x="9840051" y="2555551"/>
            <a:ext cx="1484985" cy="128016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5"/>
          <p:cNvSpPr txBox="1"/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/>
          <p:nvPr/>
        </p:nvSpPr>
        <p:spPr>
          <a:xfrm>
            <a:off x="546669" y="3467555"/>
            <a:ext cx="458268" cy="395059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11113337" y="2394722"/>
            <a:ext cx="358391" cy="308958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10882649" y="2202202"/>
            <a:ext cx="230688" cy="198869"/>
          </a:xfrm>
          <a:prstGeom prst="hexagon">
            <a:avLst>
              <a:gd fmla="val 25000" name="adj"/>
              <a:gd fmla="val 115470" name="vf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5"/>
          <p:cNvSpPr txBox="1"/>
          <p:nvPr>
            <p:ph idx="1" type="body"/>
          </p:nvPr>
        </p:nvSpPr>
        <p:spPr>
          <a:xfrm>
            <a:off x="546668" y="4172761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6" type="body"/>
          </p:nvPr>
        </p:nvSpPr>
        <p:spPr>
          <a:xfrm>
            <a:off x="556692" y="4588259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7" type="body"/>
          </p:nvPr>
        </p:nvSpPr>
        <p:spPr>
          <a:xfrm>
            <a:off x="2789482" y="4172761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8" type="body"/>
          </p:nvPr>
        </p:nvSpPr>
        <p:spPr>
          <a:xfrm>
            <a:off x="2789483" y="4588259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5"/>
          <p:cNvSpPr txBox="1"/>
          <p:nvPr>
            <p:ph idx="9" type="body"/>
          </p:nvPr>
        </p:nvSpPr>
        <p:spPr>
          <a:xfrm>
            <a:off x="5032296" y="4172761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5" name="Google Shape;65;p5"/>
          <p:cNvSpPr txBox="1"/>
          <p:nvPr>
            <p:ph idx="13" type="body"/>
          </p:nvPr>
        </p:nvSpPr>
        <p:spPr>
          <a:xfrm>
            <a:off x="5029201" y="4588259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5"/>
          <p:cNvSpPr txBox="1"/>
          <p:nvPr>
            <p:ph idx="14" type="body"/>
          </p:nvPr>
        </p:nvSpPr>
        <p:spPr>
          <a:xfrm>
            <a:off x="7275110" y="4172761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7" name="Google Shape;67;p5"/>
          <p:cNvSpPr txBox="1"/>
          <p:nvPr>
            <p:ph idx="15" type="body"/>
          </p:nvPr>
        </p:nvSpPr>
        <p:spPr>
          <a:xfrm>
            <a:off x="7275111" y="4588259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5"/>
          <p:cNvSpPr txBox="1"/>
          <p:nvPr>
            <p:ph idx="16" type="body"/>
          </p:nvPr>
        </p:nvSpPr>
        <p:spPr>
          <a:xfrm>
            <a:off x="9517923" y="4172761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9" name="Google Shape;69;p5"/>
          <p:cNvSpPr txBox="1"/>
          <p:nvPr>
            <p:ph idx="17" type="body"/>
          </p:nvPr>
        </p:nvSpPr>
        <p:spPr>
          <a:xfrm>
            <a:off x="9517923" y="4588259"/>
            <a:ext cx="2139696" cy="344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0" name="Google Shape;70;p5"/>
          <p:cNvSpPr/>
          <p:nvPr>
            <p:ph idx="18" type="pic"/>
          </p:nvPr>
        </p:nvSpPr>
        <p:spPr>
          <a:xfrm>
            <a:off x="878337" y="2555551"/>
            <a:ext cx="1484985" cy="128016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73" name="Google Shape;73;p6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803"/>
              </a:schemeClr>
            </a:solidFill>
            <a:ln>
              <a:noFill/>
            </a:ln>
          </p:spPr>
        </p:sp>
        <p:cxnSp>
          <p:nvCxnSpPr>
            <p:cNvPr id="74" name="Google Shape;74;p6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5" name="Google Shape;75;p6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6" name="Google Shape;76;p6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77" name="Google Shape;77;p6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78" name="Google Shape;78;p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80" name="Google Shape;80;p6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81" name="Google Shape;81;p6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82" name="Google Shape;82;p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3" name="Google Shape;83;p6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5" name="Google Shape;85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7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1" name="Google Shape;91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8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9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4" name="Google Shape;104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0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0" name="Google Shape;110;p10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1" name="Google Shape;111;p10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2" name="Google Shape;112;p10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3" name="Google Shape;113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803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686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6B0E3">
                <a:alpha val="49803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803"/>
              </a:scheme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26292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16B0E3">
                <a:alpha val="6588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803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" name="Google Shape;26;p1"/>
          <p:cNvSpPr txBox="1"/>
          <p:nvPr/>
        </p:nvSpPr>
        <p:spPr>
          <a:xfrm>
            <a:off x="660396" y="63789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9/25/2025</a:t>
            </a:r>
            <a:endParaRPr b="0" i="0" sz="1100" u="none" cap="none" strike="noStrike">
              <a:solidFill>
                <a:schemeClr val="accent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" name="Google Shape;27;p1"/>
          <p:cNvSpPr txBox="1"/>
          <p:nvPr/>
        </p:nvSpPr>
        <p:spPr>
          <a:xfrm>
            <a:off x="1445526" y="6378906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chemeClr val="accent2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/>
          </a:p>
        </p:txBody>
      </p:sp>
      <p:sp>
        <p:nvSpPr>
          <p:cNvPr id="28" name="Google Shape;28;p1"/>
          <p:cNvSpPr txBox="1"/>
          <p:nvPr/>
        </p:nvSpPr>
        <p:spPr>
          <a:xfrm>
            <a:off x="8805338" y="637890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100" u="none" cap="none" strike="noStrike">
                <a:solidFill>
                  <a:schemeClr val="accent4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Relationship Id="rId4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pn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hyperlink" Target="http://abc" TargetMode="External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hyperlink" Target="http://abc" TargetMode="External"/><Relationship Id="rId5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jpg"/><Relationship Id="rId4" Type="http://schemas.openxmlformats.org/officeDocument/2006/relationships/hyperlink" Target="http://abc" TargetMode="External"/><Relationship Id="rId5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Relationship Id="rId4" Type="http://schemas.openxmlformats.org/officeDocument/2006/relationships/hyperlink" Target="http://abc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3"/>
          <p:cNvSpPr txBox="1"/>
          <p:nvPr>
            <p:ph idx="1" type="body"/>
          </p:nvPr>
        </p:nvSpPr>
        <p:spPr>
          <a:xfrm>
            <a:off x="3803525" y="3701225"/>
            <a:ext cx="7943400" cy="20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0" lang="en-US" sz="2900">
                <a:solidFill>
                  <a:schemeClr val="dk1"/>
                </a:solidFill>
              </a:rPr>
              <a:t>Kashifa Shah</a:t>
            </a:r>
            <a:endParaRPr b="0" sz="29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b="0" lang="en-US" sz="2900">
                <a:solidFill>
                  <a:schemeClr val="dk1"/>
                </a:solidFill>
              </a:rPr>
              <a:t>     </a:t>
            </a:r>
            <a:r>
              <a:rPr b="0" lang="en-US" sz="2900">
                <a:solidFill>
                  <a:schemeClr val="dk1"/>
                </a:solidFill>
              </a:rPr>
              <a:t>Internship ID: </a:t>
            </a:r>
            <a:r>
              <a:rPr b="0" lang="en-US" sz="2550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STU6828a35915ed01747493721</a:t>
            </a:r>
            <a:endParaRPr b="0" sz="3400">
              <a:solidFill>
                <a:schemeClr val="dk1"/>
              </a:solidFill>
            </a:endParaRPr>
          </a:p>
        </p:txBody>
      </p:sp>
      <p:sp>
        <p:nvSpPr>
          <p:cNvPr id="198" name="Google Shape;198;p23"/>
          <p:cNvSpPr txBox="1"/>
          <p:nvPr>
            <p:ph type="title"/>
          </p:nvPr>
        </p:nvSpPr>
        <p:spPr>
          <a:xfrm>
            <a:off x="7870875" y="2957825"/>
            <a:ext cx="4321200" cy="7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lang="en-US" sz="3200"/>
              <a:t>NETFLIX DATA</a:t>
            </a:r>
            <a:r>
              <a:rPr lang="en-US" sz="3200"/>
              <a:t> ANALYSIS</a:t>
            </a:r>
            <a:endParaRPr sz="3200"/>
          </a:p>
        </p:txBody>
      </p:sp>
      <p:pic>
        <p:nvPicPr>
          <p:cNvPr id="199" name="Google Shape;199;p23"/>
          <p:cNvPicPr preferRelativeResize="0"/>
          <p:nvPr/>
        </p:nvPicPr>
        <p:blipFill rotWithShape="1">
          <a:blip r:embed="rId3">
            <a:alphaModFix/>
          </a:blip>
          <a:srcRect b="0" l="0" r="0"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32"/>
          <p:cNvPicPr preferRelativeResize="0"/>
          <p:nvPr/>
        </p:nvPicPr>
        <p:blipFill rotWithShape="1">
          <a:blip r:embed="rId3">
            <a:alphaModFix/>
          </a:blip>
          <a:srcRect b="0" l="0" r="0"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32"/>
          <p:cNvSpPr txBox="1"/>
          <p:nvPr>
            <p:ph type="title"/>
          </p:nvPr>
        </p:nvSpPr>
        <p:spPr>
          <a:xfrm>
            <a:off x="675957" y="370589"/>
            <a:ext cx="10892066" cy="904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Getting started with Basics of Python Certificate  </a:t>
            </a:r>
            <a:endParaRPr sz="3600"/>
          </a:p>
        </p:txBody>
      </p:sp>
      <p:sp>
        <p:nvSpPr>
          <p:cNvPr id="276" name="Google Shape;276;p32"/>
          <p:cNvSpPr txBox="1"/>
          <p:nvPr/>
        </p:nvSpPr>
        <p:spPr>
          <a:xfrm>
            <a:off x="320982" y="1275371"/>
            <a:ext cx="3343561" cy="666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7" name="Google Shape;277;p32"/>
          <p:cNvSpPr txBox="1"/>
          <p:nvPr/>
        </p:nvSpPr>
        <p:spPr>
          <a:xfrm>
            <a:off x="4345694" y="1275371"/>
            <a:ext cx="3343561" cy="666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78" name="Google Shape;278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5950" y="1082325"/>
            <a:ext cx="7944793" cy="5582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3" name="Google Shape;283;p33"/>
          <p:cNvPicPr preferRelativeResize="0"/>
          <p:nvPr/>
        </p:nvPicPr>
        <p:blipFill rotWithShape="1">
          <a:blip r:embed="rId3">
            <a:alphaModFix/>
          </a:blip>
          <a:srcRect b="0" l="0" r="0"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33"/>
          <p:cNvSpPr txBox="1"/>
          <p:nvPr>
            <p:ph type="title"/>
          </p:nvPr>
        </p:nvSpPr>
        <p:spPr>
          <a:xfrm>
            <a:off x="675957" y="370589"/>
            <a:ext cx="10892066" cy="9047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Data Visualization Certificate  </a:t>
            </a:r>
            <a:endParaRPr sz="3600"/>
          </a:p>
        </p:txBody>
      </p:sp>
      <p:sp>
        <p:nvSpPr>
          <p:cNvPr id="285" name="Google Shape;285;p33"/>
          <p:cNvSpPr txBox="1"/>
          <p:nvPr/>
        </p:nvSpPr>
        <p:spPr>
          <a:xfrm>
            <a:off x="320982" y="1275371"/>
            <a:ext cx="3343561" cy="666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86" name="Google Shape;286;p33"/>
          <p:cNvSpPr txBox="1"/>
          <p:nvPr/>
        </p:nvSpPr>
        <p:spPr>
          <a:xfrm>
            <a:off x="4345694" y="1275371"/>
            <a:ext cx="3343561" cy="666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87" name="Google Shape;28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7699" y="1123125"/>
            <a:ext cx="7904919" cy="554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4"/>
          <p:cNvSpPr txBox="1"/>
          <p:nvPr>
            <p:ph type="title"/>
          </p:nvPr>
        </p:nvSpPr>
        <p:spPr>
          <a:xfrm>
            <a:off x="432000" y="647700"/>
            <a:ext cx="11340000" cy="70011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b="1" lang="en-US" sz="4800">
                <a:solidFill>
                  <a:schemeClr val="dk1"/>
                </a:solidFill>
              </a:rPr>
              <a:t>Thank you</a:t>
            </a:r>
            <a:endParaRPr/>
          </a:p>
        </p:txBody>
      </p:sp>
      <p:sp>
        <p:nvSpPr>
          <p:cNvPr id="293" name="Google Shape;293;p34"/>
          <p:cNvSpPr txBox="1"/>
          <p:nvPr>
            <p:ph idx="8" type="body"/>
          </p:nvPr>
        </p:nvSpPr>
        <p:spPr>
          <a:xfrm>
            <a:off x="3727865" y="4641925"/>
            <a:ext cx="2139695" cy="1108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/>
              <a:t>.</a:t>
            </a:r>
            <a:endParaRPr/>
          </a:p>
        </p:txBody>
      </p:sp>
      <p:sp>
        <p:nvSpPr>
          <p:cNvPr id="294" name="Google Shape;294;p34"/>
          <p:cNvSpPr txBox="1"/>
          <p:nvPr/>
        </p:nvSpPr>
        <p:spPr>
          <a:xfrm>
            <a:off x="878337" y="4134780"/>
            <a:ext cx="2596574" cy="453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20"/>
              <a:buFont typeface="Noto Sans Symbols"/>
              <a:buNone/>
            </a:pPr>
            <a:r>
              <a:t/>
            </a:r>
            <a:endParaRPr b="1" i="0" sz="24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5" name="Google Shape;295;p34"/>
          <p:cNvSpPr txBox="1"/>
          <p:nvPr/>
        </p:nvSpPr>
        <p:spPr>
          <a:xfrm>
            <a:off x="5353508" y="3962573"/>
            <a:ext cx="2596574" cy="453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6" name="Google Shape;296;p34"/>
          <p:cNvSpPr txBox="1"/>
          <p:nvPr/>
        </p:nvSpPr>
        <p:spPr>
          <a:xfrm>
            <a:off x="7789163" y="3962572"/>
            <a:ext cx="2596574" cy="4539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60"/>
              <a:buFont typeface="Noto Sans Symbols"/>
              <a:buNone/>
            </a:pPr>
            <a:r>
              <a:t/>
            </a:r>
            <a:endParaRPr b="1" i="0" sz="2200" u="none" cap="none" strike="noStrike">
              <a:solidFill>
                <a:schemeClr val="accent4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7" name="Google Shape;297;p34"/>
          <p:cNvSpPr txBox="1"/>
          <p:nvPr/>
        </p:nvSpPr>
        <p:spPr>
          <a:xfrm>
            <a:off x="6096000" y="4641925"/>
            <a:ext cx="2139695" cy="1108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98" name="Google Shape;298;p34"/>
          <p:cNvSpPr txBox="1"/>
          <p:nvPr/>
        </p:nvSpPr>
        <p:spPr>
          <a:xfrm>
            <a:off x="8591363" y="4641925"/>
            <a:ext cx="2139695" cy="1108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/>
          </a:p>
        </p:txBody>
      </p:sp>
      <p:pic>
        <p:nvPicPr>
          <p:cNvPr id="299" name="Google Shape;299;p34"/>
          <p:cNvPicPr preferRelativeResize="0"/>
          <p:nvPr/>
        </p:nvPicPr>
        <p:blipFill rotWithShape="1">
          <a:blip r:embed="rId3">
            <a:alphaModFix/>
          </a:blip>
          <a:srcRect b="0" l="0" r="0"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/>
          <p:nvPr>
            <p:ph idx="1" type="body"/>
          </p:nvPr>
        </p:nvSpPr>
        <p:spPr>
          <a:xfrm>
            <a:off x="503750" y="1340525"/>
            <a:ext cx="7065900" cy="532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“Netflix needs to understand how its content library—Movies vs. TV Shows, genres, and country contributions—has evolved over the years to make data-driven strategic decisions for content acquisition and production.”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Points:</a:t>
            </a:r>
            <a:endParaRPr b="1"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Netflix’s library is vast and diverse, spanning multiple countries and genres.</a:t>
            </a:r>
            <a:b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Competitors like Amazon Prime, Disney+, and regional OTT platforms are growing.</a:t>
            </a:r>
            <a:b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Netflix must identify content trends, audience preferences, and underrepresented categories.</a:t>
            </a:r>
            <a:b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goal is to provide actionable insights to optimize content strategy, improve audience engagement, and strengthen global market presence.</a:t>
            </a:r>
            <a:b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00660" lvl="0" marL="3429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728"/>
              <a:buNone/>
            </a:pPr>
            <a:r>
              <a:t/>
            </a:r>
            <a:endParaRPr sz="2510"/>
          </a:p>
        </p:txBody>
      </p:sp>
      <p:sp>
        <p:nvSpPr>
          <p:cNvPr id="205" name="Google Shape;205;p24"/>
          <p:cNvSpPr txBox="1"/>
          <p:nvPr>
            <p:ph type="title"/>
          </p:nvPr>
        </p:nvSpPr>
        <p:spPr>
          <a:xfrm>
            <a:off x="754602" y="550417"/>
            <a:ext cx="6995604" cy="7901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lang="en-US"/>
              <a:t>PROBLEM  STATEMENT</a:t>
            </a:r>
            <a:endParaRPr/>
          </a:p>
        </p:txBody>
      </p:sp>
      <p:pic>
        <p:nvPicPr>
          <p:cNvPr id="206" name="Google Shape;206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95684" y="2930834"/>
            <a:ext cx="2760758" cy="3264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4"/>
          <p:cNvPicPr preferRelativeResize="0"/>
          <p:nvPr/>
        </p:nvPicPr>
        <p:blipFill rotWithShape="1">
          <a:blip r:embed="rId4">
            <a:alphaModFix/>
          </a:blip>
          <a:srcRect b="0" l="0" r="0"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5"/>
          <p:cNvSpPr txBox="1"/>
          <p:nvPr>
            <p:ph type="title"/>
          </p:nvPr>
        </p:nvSpPr>
        <p:spPr>
          <a:xfrm>
            <a:off x="561724" y="246038"/>
            <a:ext cx="62760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lang="en-US"/>
              <a:t>Project Description</a:t>
            </a:r>
            <a:br>
              <a:rPr lang="en-US"/>
            </a:br>
            <a:br>
              <a:rPr lang="en-US"/>
            </a:br>
            <a:endParaRPr/>
          </a:p>
        </p:txBody>
      </p:sp>
      <p:pic>
        <p:nvPicPr>
          <p:cNvPr id="213" name="Google Shape;213;p25"/>
          <p:cNvPicPr preferRelativeResize="0"/>
          <p:nvPr/>
        </p:nvPicPr>
        <p:blipFill rotWithShape="1">
          <a:blip r:embed="rId3">
            <a:alphaModFix/>
          </a:blip>
          <a:srcRect b="0" l="0" r="0"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7359" y="6410461"/>
            <a:ext cx="3706253" cy="296092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5"/>
          <p:cNvSpPr txBox="1"/>
          <p:nvPr/>
        </p:nvSpPr>
        <p:spPr>
          <a:xfrm>
            <a:off x="284075" y="1175725"/>
            <a:ext cx="9024300" cy="54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The project will involve analyzing a Netflix dataset (7,789 records, 11 columns) to uncover content trends and patterns. The analysis will cover: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US" sz="1800">
                <a:solidFill>
                  <a:schemeClr val="dk1"/>
                </a:solidFill>
              </a:rPr>
              <a:t>Distribution Analysis:</a:t>
            </a:r>
            <a:r>
              <a:rPr lang="en-US" sz="1800">
                <a:solidFill>
                  <a:schemeClr val="dk1"/>
                </a:solidFill>
              </a:rPr>
              <a:t> How Movies vs. TV Shows have evolved over the years.</a:t>
            </a:r>
            <a:br>
              <a:rPr lang="en-US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US" sz="1800">
                <a:solidFill>
                  <a:schemeClr val="dk1"/>
                </a:solidFill>
              </a:rPr>
              <a:t>Genre Analysis:</a:t>
            </a:r>
            <a:r>
              <a:rPr lang="en-US" sz="1800">
                <a:solidFill>
                  <a:schemeClr val="dk1"/>
                </a:solidFill>
              </a:rPr>
              <a:t> Identify most popular genres and track their popularity over time.</a:t>
            </a:r>
            <a:br>
              <a:rPr lang="en-US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US" sz="1800">
                <a:solidFill>
                  <a:schemeClr val="dk1"/>
                </a:solidFill>
              </a:rPr>
              <a:t>Country-wise Contributions:</a:t>
            </a:r>
            <a:r>
              <a:rPr lang="en-US" sz="1800">
                <a:solidFill>
                  <a:schemeClr val="dk1"/>
                </a:solidFill>
              </a:rPr>
              <a:t> Examine content contributions from different countries.</a:t>
            </a:r>
            <a:br>
              <a:rPr lang="en-US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-US" sz="1800">
                <a:solidFill>
                  <a:schemeClr val="dk1"/>
                </a:solidFill>
              </a:rPr>
              <a:t>Strategic Insights:</a:t>
            </a:r>
            <a:r>
              <a:rPr lang="en-US" sz="1800">
                <a:solidFill>
                  <a:schemeClr val="dk1"/>
                </a:solidFill>
              </a:rPr>
              <a:t> Provide recommendations based on trends for content production, acquisition, and global expansion.</a:t>
            </a:r>
            <a:br>
              <a:rPr lang="en-US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The project combines </a:t>
            </a:r>
            <a:r>
              <a:rPr b="1" lang="en-US" sz="1800">
                <a:solidFill>
                  <a:schemeClr val="dk1"/>
                </a:solidFill>
              </a:rPr>
              <a:t>data cleaning, exploratory data analysis (EDA), visualization, and insights generation</a:t>
            </a:r>
            <a:r>
              <a:rPr lang="en-US" sz="1800">
                <a:solidFill>
                  <a:schemeClr val="dk1"/>
                </a:solidFill>
              </a:rPr>
              <a:t> to produce actionable recommendations.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6"/>
          <p:cNvSpPr txBox="1"/>
          <p:nvPr>
            <p:ph idx="1" type="body"/>
          </p:nvPr>
        </p:nvSpPr>
        <p:spPr>
          <a:xfrm>
            <a:off x="439100" y="1333500"/>
            <a:ext cx="8841000" cy="50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Netflix Decision Makers: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Content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strategists, production planners,and market analysts.</a:t>
            </a:r>
            <a:b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OTT Industry Analysts: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Researchers who track streaming content trends and market dynamics.</a:t>
            </a:r>
            <a:b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2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68300" lvl="0" marL="45720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b="1"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Academics/Students:</a:t>
            </a:r>
            <a:r>
              <a:rPr lang="en-US" sz="2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Those studying media analytics, data-driven decision-making, or business intelligence.</a:t>
            </a:r>
            <a:endParaRPr b="1" sz="3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26"/>
          <p:cNvSpPr txBox="1"/>
          <p:nvPr>
            <p:ph type="title"/>
          </p:nvPr>
        </p:nvSpPr>
        <p:spPr>
          <a:xfrm>
            <a:off x="439108" y="398779"/>
            <a:ext cx="10046100" cy="802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2000"/>
          </a:p>
        </p:txBody>
      </p:sp>
      <p:pic>
        <p:nvPicPr>
          <p:cNvPr id="222" name="Google Shape;222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1359" y="6176804"/>
            <a:ext cx="2181225" cy="48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7359" y="6410461"/>
            <a:ext cx="3706253" cy="2960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flipH="1">
            <a:off x="50800" y="3820160"/>
            <a:ext cx="1727200" cy="3010024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7"/>
          <p:cNvSpPr txBox="1"/>
          <p:nvPr>
            <p:ph idx="1" type="body"/>
          </p:nvPr>
        </p:nvSpPr>
        <p:spPr>
          <a:xfrm>
            <a:off x="1928674" y="1432550"/>
            <a:ext cx="7489500" cy="52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Programming Language: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Python</a:t>
            </a:r>
            <a:b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Libraries:</a:t>
            </a:r>
            <a:br>
              <a:rPr b="1"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pandas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data manipulation</a:t>
            </a:r>
            <a:b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numpy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numerical operations</a:t>
            </a:r>
            <a:b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matplotlib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seaborn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data visualization</a:t>
            </a:r>
            <a:b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○"/>
            </a:pP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plotly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or </a:t>
            </a: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dash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interactive dashboards (optional)</a:t>
            </a:r>
            <a:b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IDE/Environment: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Jupyter Notebook or VS Code</a:t>
            </a:r>
            <a:b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Storage: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CSV or Excel file</a:t>
            </a:r>
            <a:b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●"/>
            </a:pPr>
            <a:r>
              <a:rPr b="1"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Optional:</a:t>
            </a:r>
            <a: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Tableau/Power BI for enhanced dashboards</a:t>
            </a:r>
            <a:br>
              <a:rPr lang="en-US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sz="17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55880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</a:pPr>
            <a:r>
              <a:t/>
            </a:r>
            <a:endParaRPr b="1" sz="29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7"/>
          <p:cNvSpPr txBox="1"/>
          <p:nvPr>
            <p:ph type="title"/>
          </p:nvPr>
        </p:nvSpPr>
        <p:spPr>
          <a:xfrm>
            <a:off x="660399" y="430567"/>
            <a:ext cx="5306291" cy="8478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Technology Used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28"/>
          <p:cNvPicPr preferRelativeResize="0"/>
          <p:nvPr/>
        </p:nvPicPr>
        <p:blipFill rotWithShape="1">
          <a:blip r:embed="rId3">
            <a:alphaModFix/>
          </a:blip>
          <a:srcRect b="0" l="0" r="0"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8"/>
          <p:cNvSpPr txBox="1"/>
          <p:nvPr>
            <p:ph type="title"/>
          </p:nvPr>
        </p:nvSpPr>
        <p:spPr>
          <a:xfrm>
            <a:off x="647707" y="155764"/>
            <a:ext cx="2981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RESULTS1 </a:t>
            </a:r>
            <a:endParaRPr/>
          </a:p>
        </p:txBody>
      </p:sp>
      <p:sp>
        <p:nvSpPr>
          <p:cNvPr id="238" name="Google Shape;238;p28"/>
          <p:cNvSpPr txBox="1"/>
          <p:nvPr/>
        </p:nvSpPr>
        <p:spPr>
          <a:xfrm>
            <a:off x="320982" y="1275371"/>
            <a:ext cx="3343561" cy="666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9" name="Google Shape;239;p28"/>
          <p:cNvSpPr txBox="1"/>
          <p:nvPr/>
        </p:nvSpPr>
        <p:spPr>
          <a:xfrm>
            <a:off x="422959" y="5737443"/>
            <a:ext cx="298164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Demo Link</a:t>
            </a:r>
            <a:endParaRPr b="0" i="0" sz="4800" u="sng" cap="none" strike="noStrik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40" name="Google Shape;240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950" y="1079775"/>
            <a:ext cx="9869874" cy="497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9"/>
          <p:cNvPicPr preferRelativeResize="0"/>
          <p:nvPr/>
        </p:nvPicPr>
        <p:blipFill rotWithShape="1">
          <a:blip r:embed="rId3">
            <a:alphaModFix/>
          </a:blip>
          <a:srcRect b="0" l="0" r="0"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9"/>
          <p:cNvSpPr txBox="1"/>
          <p:nvPr>
            <p:ph type="title"/>
          </p:nvPr>
        </p:nvSpPr>
        <p:spPr>
          <a:xfrm>
            <a:off x="422957" y="155764"/>
            <a:ext cx="2981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RESULTS2</a:t>
            </a:r>
            <a:endParaRPr/>
          </a:p>
        </p:txBody>
      </p:sp>
      <p:sp>
        <p:nvSpPr>
          <p:cNvPr id="247" name="Google Shape;247;p29"/>
          <p:cNvSpPr txBox="1"/>
          <p:nvPr/>
        </p:nvSpPr>
        <p:spPr>
          <a:xfrm>
            <a:off x="320982" y="1275371"/>
            <a:ext cx="3343561" cy="666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8" name="Google Shape;248;p29"/>
          <p:cNvSpPr txBox="1"/>
          <p:nvPr/>
        </p:nvSpPr>
        <p:spPr>
          <a:xfrm>
            <a:off x="4345694" y="1275371"/>
            <a:ext cx="3343561" cy="666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49" name="Google Shape;249;p29"/>
          <p:cNvSpPr txBox="1"/>
          <p:nvPr/>
        </p:nvSpPr>
        <p:spPr>
          <a:xfrm>
            <a:off x="422959" y="5737443"/>
            <a:ext cx="298164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Demo Link</a:t>
            </a:r>
            <a:endParaRPr b="0" i="0" sz="4800" u="sng" cap="none" strike="noStrik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50" name="Google Shape;250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2950" y="986775"/>
            <a:ext cx="10868350" cy="5163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Google Shape;255;p30"/>
          <p:cNvPicPr preferRelativeResize="0"/>
          <p:nvPr/>
        </p:nvPicPr>
        <p:blipFill rotWithShape="1">
          <a:blip r:embed="rId3">
            <a:alphaModFix/>
          </a:blip>
          <a:srcRect b="0" l="0" r="0"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30"/>
          <p:cNvSpPr txBox="1"/>
          <p:nvPr>
            <p:ph type="title"/>
          </p:nvPr>
        </p:nvSpPr>
        <p:spPr>
          <a:xfrm>
            <a:off x="675957" y="370589"/>
            <a:ext cx="298164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RESULTS3 </a:t>
            </a:r>
            <a:endParaRPr/>
          </a:p>
        </p:txBody>
      </p:sp>
      <p:sp>
        <p:nvSpPr>
          <p:cNvPr id="257" name="Google Shape;257;p30"/>
          <p:cNvSpPr txBox="1"/>
          <p:nvPr/>
        </p:nvSpPr>
        <p:spPr>
          <a:xfrm>
            <a:off x="320982" y="1275371"/>
            <a:ext cx="3343561" cy="666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8" name="Google Shape;258;p30"/>
          <p:cNvSpPr txBox="1"/>
          <p:nvPr/>
        </p:nvSpPr>
        <p:spPr>
          <a:xfrm>
            <a:off x="4345694" y="1275371"/>
            <a:ext cx="3343561" cy="666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9" name="Google Shape;259;p30"/>
          <p:cNvSpPr txBox="1"/>
          <p:nvPr/>
        </p:nvSpPr>
        <p:spPr>
          <a:xfrm>
            <a:off x="422959" y="5737443"/>
            <a:ext cx="298164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Demo Link</a:t>
            </a:r>
            <a:endParaRPr b="0" i="0" sz="4800" u="sng" cap="none" strike="noStrik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260" name="Google Shape;26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75950" y="1373700"/>
            <a:ext cx="9277502" cy="458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Google Shape;265;p31"/>
          <p:cNvPicPr preferRelativeResize="0"/>
          <p:nvPr/>
        </p:nvPicPr>
        <p:blipFill rotWithShape="1">
          <a:blip r:embed="rId3">
            <a:alphaModFix/>
          </a:blip>
          <a:srcRect b="0" l="0" r="0" t="96181"/>
          <a:stretch/>
        </p:blipFill>
        <p:spPr>
          <a:xfrm>
            <a:off x="675957" y="6471920"/>
            <a:ext cx="2143125" cy="193040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1"/>
          <p:cNvSpPr txBox="1"/>
          <p:nvPr>
            <p:ph type="title"/>
          </p:nvPr>
        </p:nvSpPr>
        <p:spPr>
          <a:xfrm>
            <a:off x="675957" y="370589"/>
            <a:ext cx="6115368" cy="878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GitHub repository </a:t>
            </a:r>
            <a:endParaRPr/>
          </a:p>
        </p:txBody>
      </p:sp>
      <p:sp>
        <p:nvSpPr>
          <p:cNvPr id="267" name="Google Shape;267;p31"/>
          <p:cNvSpPr txBox="1"/>
          <p:nvPr/>
        </p:nvSpPr>
        <p:spPr>
          <a:xfrm>
            <a:off x="320982" y="1275371"/>
            <a:ext cx="3343561" cy="6660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8" name="Google Shape;268;p31"/>
          <p:cNvSpPr txBox="1"/>
          <p:nvPr/>
        </p:nvSpPr>
        <p:spPr>
          <a:xfrm>
            <a:off x="422959" y="5737443"/>
            <a:ext cx="2981643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i="0" lang="en-US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-US" sz="2000" u="sng" cap="none" strike="noStrike">
                <a:solidFill>
                  <a:schemeClr val="hlink"/>
                </a:solidFill>
                <a:latin typeface="Trebuchet MS"/>
                <a:ea typeface="Trebuchet MS"/>
                <a:cs typeface="Trebuchet MS"/>
                <a:sym typeface="Trebuchet MS"/>
                <a:hlinkClick r:id="rId4"/>
              </a:rPr>
              <a:t>Demo Link</a:t>
            </a:r>
            <a:endParaRPr b="0" i="0" sz="4800" u="sng" cap="none" strike="noStrike">
              <a:solidFill>
                <a:srgbClr val="0070C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69" name="Google Shape;269;p31"/>
          <p:cNvSpPr txBox="1"/>
          <p:nvPr>
            <p:ph idx="1" type="body"/>
          </p:nvPr>
        </p:nvSpPr>
        <p:spPr>
          <a:xfrm>
            <a:off x="774274" y="1152125"/>
            <a:ext cx="10583100" cy="25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r>
              <a:rPr lang="en-US"/>
              <a:t>https://github.com/kashifashah1/VOIS_AICTE_Oct2025_MajorProject_KashifaShah.git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2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6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