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6" r:id="rId5"/>
    <p:sldId id="273" r:id="rId6"/>
    <p:sldId id="277" r:id="rId7"/>
    <p:sldId id="278" r:id="rId8"/>
    <p:sldId id="279" r:id="rId9"/>
    <p:sldId id="274" r:id="rId10"/>
    <p:sldId id="263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5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3895" y="1629697"/>
            <a:ext cx="7757651" cy="154857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692" y="3657599"/>
            <a:ext cx="8185354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72" y="121097"/>
            <a:ext cx="8214852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8755"/>
            <a:ext cx="8246070" cy="3763567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263" y="155814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9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1678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1216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88456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1216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456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cnn" TargetMode="External"/><Relationship Id="rId2" Type="http://schemas.openxmlformats.org/officeDocument/2006/relationships/hyperlink" Target="https://www.kaggle.com/datasets/olyadgetch/wheat-leaf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imagesearch.com/2017/03/20/imagenet-vggnet-resnet-inception-xception-keras" TargetMode="External"/><Relationship Id="rId4" Type="http://schemas.openxmlformats.org/officeDocument/2006/relationships/hyperlink" Target="https://keras.io/keras_c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68" y="1843549"/>
            <a:ext cx="7750278" cy="1334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C33A1F"/>
                </a:highlight>
              </a:rPr>
              <a:t>WheatShield: Revolutionizing Agriculture with Advanced Technology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251" y="3716594"/>
            <a:ext cx="7654413" cy="730043"/>
          </a:xfrm>
        </p:spPr>
        <p:txBody>
          <a:bodyPr>
            <a:noAutofit/>
          </a:bodyPr>
          <a:lstStyle/>
          <a:p>
            <a:r>
              <a:rPr lang="en-US" sz="1400" dirty="0"/>
              <a:t>Members:</a:t>
            </a:r>
          </a:p>
          <a:p>
            <a:r>
              <a:rPr lang="en-US" sz="1400" dirty="0"/>
              <a:t>Muhammad Zubair FA20-BCS-041</a:t>
            </a:r>
          </a:p>
          <a:p>
            <a:r>
              <a:rPr lang="en-US" sz="1400" dirty="0"/>
              <a:t>Kashif </a:t>
            </a:r>
            <a:r>
              <a:rPr lang="en-US" sz="1400" dirty="0" err="1"/>
              <a:t>Hussain</a:t>
            </a:r>
            <a:r>
              <a:rPr lang="en-US" sz="1400"/>
              <a:t> FA20-BCS-019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Modules 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930" y="1647395"/>
            <a:ext cx="8246070" cy="3763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-Local Trade Connect</a:t>
            </a:r>
          </a:p>
          <a:p>
            <a:r>
              <a:rPr lang="en-US" sz="2400" b="1" dirty="0"/>
              <a:t>Community-Centric Platform:</a:t>
            </a:r>
            <a:r>
              <a:rPr lang="en-US" sz="2400" dirty="0"/>
              <a:t> Facilitates local trade activities among users.</a:t>
            </a:r>
          </a:p>
          <a:p>
            <a:r>
              <a:rPr lang="en-US" sz="2400" b="1" dirty="0"/>
              <a:t>Empowering Individuals:</a:t>
            </a:r>
            <a:r>
              <a:rPr lang="en-US" sz="2400" dirty="0"/>
              <a:t> Particularly farmers and community members, in buying and selling crops locally.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4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User Classes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- Farmers</a:t>
            </a:r>
          </a:p>
          <a:p>
            <a:r>
              <a:rPr lang="en-US" sz="1800" b="1" dirty="0"/>
              <a:t>Characteristics:</a:t>
            </a:r>
            <a:r>
              <a:rPr lang="en-US" sz="1800" dirty="0"/>
              <a:t> Varying technological expertise, ranging from small-scale to large agricultural enterprises.</a:t>
            </a:r>
          </a:p>
          <a:p>
            <a:r>
              <a:rPr lang="en-US" sz="1800" b="1" dirty="0"/>
              <a:t>Interactions:</a:t>
            </a:r>
            <a:r>
              <a:rPr lang="en-US" sz="1800" dirty="0"/>
              <a:t> Utilize the mobile or web application for disease diagnosis, solutions, and weather forecasts.</a:t>
            </a:r>
          </a:p>
          <a:p>
            <a:pPr marL="0" indent="0">
              <a:buNone/>
            </a:pPr>
            <a:r>
              <a:rPr lang="en-US" sz="2400" b="1" dirty="0"/>
              <a:t>- Agriculture Professionals</a:t>
            </a:r>
          </a:p>
          <a:p>
            <a:r>
              <a:rPr lang="en-US" sz="1800" b="1" dirty="0"/>
              <a:t>Characteristics:</a:t>
            </a:r>
            <a:r>
              <a:rPr lang="en-US" sz="1800" dirty="0"/>
              <a:t> Experts in agriculture with in-depth knowledge of crop diseases.</a:t>
            </a:r>
          </a:p>
          <a:p>
            <a:r>
              <a:rPr lang="en-US" sz="1800" b="1" dirty="0"/>
              <a:t>Interactions:</a:t>
            </a:r>
            <a:r>
              <a:rPr lang="en-US" sz="1800" dirty="0"/>
              <a:t> Analyze disease patterns, contribute insights, and collaborate with farmers.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65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-Hardware and Software Components</a:t>
            </a:r>
          </a:p>
          <a:p>
            <a:r>
              <a:rPr lang="en-US" sz="1800" b="1" dirty="0"/>
              <a:t>Hardware:</a:t>
            </a:r>
            <a:r>
              <a:rPr lang="en-US" sz="1800" dirty="0"/>
              <a:t> Computers or mobile devices used by farmers, agronomists, and researchers.</a:t>
            </a:r>
          </a:p>
          <a:p>
            <a:r>
              <a:rPr lang="en-US" sz="1800" b="1" dirty="0"/>
              <a:t>Software:</a:t>
            </a:r>
            <a:r>
              <a:rPr lang="en-US" sz="1800" dirty="0"/>
              <a:t> Web-based application compatible with modern web browsers.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- Compatibility</a:t>
            </a:r>
          </a:p>
          <a:p>
            <a:r>
              <a:rPr lang="en-US" sz="1800" b="1" dirty="0"/>
              <a:t>Operating Systems:</a:t>
            </a:r>
            <a:r>
              <a:rPr lang="en-US" sz="1800" dirty="0"/>
              <a:t> Compatible with Windows and web-based platforms.</a:t>
            </a:r>
          </a:p>
          <a:p>
            <a:r>
              <a:rPr lang="en-US" sz="1800" b="1" dirty="0"/>
              <a:t>Web Browsers:</a:t>
            </a:r>
            <a:r>
              <a:rPr lang="en-US" sz="1800" dirty="0"/>
              <a:t> Supports Chrome, Firefox, and Safari.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0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Design and Implementation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 Constraints for Successful Implementation</a:t>
            </a:r>
          </a:p>
          <a:p>
            <a:r>
              <a:rPr lang="en-US" sz="2000" b="1" dirty="0"/>
              <a:t>OpenCV for Image Processing:</a:t>
            </a:r>
            <a:r>
              <a:rPr lang="en-US" sz="2000" dirty="0"/>
              <a:t> Utilizes the Open Source Computer Vision Library for image processing.</a:t>
            </a:r>
          </a:p>
          <a:p>
            <a:r>
              <a:rPr lang="en-US" sz="2000" b="1" dirty="0"/>
              <a:t>Google Maps Geocoding API:</a:t>
            </a:r>
            <a:r>
              <a:rPr lang="en-US" sz="2000" dirty="0"/>
              <a:t> Essential for geolocation services.</a:t>
            </a:r>
          </a:p>
          <a:p>
            <a:r>
              <a:rPr lang="en-US" sz="2000" b="1" dirty="0"/>
              <a:t>Weather API:</a:t>
            </a:r>
            <a:r>
              <a:rPr lang="en-US" sz="2000" dirty="0"/>
              <a:t> Essential for Weather updates.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Machine Learning 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 Convolutional Neural Network (CNN)</a:t>
            </a:r>
          </a:p>
          <a:p>
            <a:r>
              <a:rPr lang="en-US" sz="2000" b="1" dirty="0"/>
              <a:t>Framework:</a:t>
            </a:r>
            <a:r>
              <a:rPr lang="en-US" sz="2000" dirty="0"/>
              <a:t> </a:t>
            </a:r>
            <a:r>
              <a:rPr lang="en-US" sz="2000" dirty="0" err="1"/>
              <a:t>TensorFlow</a:t>
            </a:r>
            <a:r>
              <a:rPr lang="en-US" sz="2000" dirty="0"/>
              <a:t> with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</a:p>
          <a:p>
            <a:r>
              <a:rPr lang="en-US" sz="2000" b="1" dirty="0"/>
              <a:t>Libraries:</a:t>
            </a:r>
            <a:r>
              <a:rPr lang="en-US" sz="2000" dirty="0"/>
              <a:t> OpenCV, </a:t>
            </a:r>
            <a:r>
              <a:rPr lang="en-US" sz="2000" dirty="0" err="1"/>
              <a:t>TensorFlow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0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Dataset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3" y="1167507"/>
            <a:ext cx="8246070" cy="3763567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 Dataset for Wheat Diseases</a:t>
            </a:r>
          </a:p>
          <a:p>
            <a:r>
              <a:rPr lang="en-US" sz="2000" b="1" dirty="0"/>
              <a:t>Introduction:</a:t>
            </a:r>
            <a:r>
              <a:rPr lang="en-US" sz="2000" dirty="0"/>
              <a:t> Focuses on two major wheat diseases - Stripe Rust and Septoria.</a:t>
            </a:r>
          </a:p>
          <a:p>
            <a:r>
              <a:rPr lang="en-US" sz="2000" b="1" dirty="0"/>
              <a:t>Dataset Composition:</a:t>
            </a:r>
            <a:r>
              <a:rPr lang="en-US" sz="2000" dirty="0"/>
              <a:t> 407 images, challenges addressed in wheat cultivation.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400" b="1" dirty="0"/>
              <a:t>- Data Collection</a:t>
            </a:r>
          </a:p>
          <a:p>
            <a:r>
              <a:rPr lang="en-US" b="1" dirty="0"/>
              <a:t>Location:</a:t>
            </a:r>
            <a:r>
              <a:rPr lang="en-US" dirty="0"/>
              <a:t> Holeta wheat farm, Ethiopia, in an uncontrolled environment.</a:t>
            </a:r>
          </a:p>
          <a:p>
            <a:r>
              <a:rPr lang="en-US" b="1" dirty="0"/>
              <a:t>Dataset Split:</a:t>
            </a:r>
            <a:r>
              <a:rPr lang="en-US" dirty="0"/>
              <a:t> 80%-10%-10% split for training, validation, and testing.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b="1" dirty="0"/>
              <a:t>- Data Resizing , Rescaling &amp; Augmentation </a:t>
            </a:r>
          </a:p>
          <a:p>
            <a:pPr marL="857250" lvl="1" indent="-457200"/>
            <a:r>
              <a:rPr lang="en-US" sz="2900" b="1" dirty="0"/>
              <a:t>Resizing : </a:t>
            </a:r>
            <a:r>
              <a:rPr lang="en-US" sz="2900" dirty="0"/>
              <a:t>Image size (254*254) </a:t>
            </a:r>
          </a:p>
          <a:p>
            <a:pPr marL="857250" lvl="1" indent="-457200"/>
            <a:r>
              <a:rPr lang="en-US" sz="2900" b="1" dirty="0"/>
              <a:t>Rescaling : </a:t>
            </a:r>
            <a:r>
              <a:rPr lang="en-US" sz="2900" dirty="0"/>
              <a:t>Normalizing values (0,1)</a:t>
            </a:r>
          </a:p>
          <a:p>
            <a:pPr marL="857250" lvl="1" indent="-457200"/>
            <a:r>
              <a:rPr lang="en-US" sz="3400" b="1" dirty="0"/>
              <a:t> </a:t>
            </a:r>
            <a:r>
              <a:rPr lang="en-US" b="1" dirty="0"/>
              <a:t>Augmentation Techniques:</a:t>
            </a:r>
            <a:r>
              <a:rPr lang="en-US" dirty="0"/>
              <a:t> Rotations, flips.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Overview</a:t>
            </a:r>
          </a:p>
          <a:p>
            <a:r>
              <a:rPr lang="en-US" sz="2400" b="1" dirty="0"/>
              <a:t>Key Functional Requirements: </a:t>
            </a:r>
            <a:r>
              <a:rPr lang="en-US" sz="2400" dirty="0"/>
              <a:t>System behavior outlined in detail.</a:t>
            </a:r>
          </a:p>
          <a:p>
            <a:r>
              <a:rPr lang="en-US" sz="2400" b="1" dirty="0"/>
              <a:t>Critical Components: </a:t>
            </a:r>
            <a:r>
              <a:rPr lang="en-US" sz="2400" dirty="0"/>
              <a:t>Disease Detection, Cause Identification, and Solution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3596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41" y="1676273"/>
            <a:ext cx="8246070" cy="37635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 Reliability, Usability, Performance, Security</a:t>
            </a:r>
          </a:p>
          <a:p>
            <a:r>
              <a:rPr lang="en-US" sz="2000" b="1" dirty="0"/>
              <a:t>Reliability:</a:t>
            </a:r>
            <a:r>
              <a:rPr lang="en-US" sz="2000" dirty="0"/>
              <a:t> Ensures consistent and accurate disease detection.</a:t>
            </a:r>
          </a:p>
          <a:p>
            <a:r>
              <a:rPr lang="en-US" sz="2000" b="1" dirty="0"/>
              <a:t>Usability:</a:t>
            </a:r>
            <a:r>
              <a:rPr lang="en-US" sz="2000" dirty="0"/>
              <a:t> User-friendly interface for diverse users.</a:t>
            </a:r>
          </a:p>
          <a:p>
            <a:r>
              <a:rPr lang="en-US" sz="2000" b="1" dirty="0"/>
              <a:t>Performance:</a:t>
            </a:r>
            <a:r>
              <a:rPr lang="en-US" sz="2000" dirty="0"/>
              <a:t> Swift and responsive system actions.</a:t>
            </a:r>
          </a:p>
          <a:p>
            <a:r>
              <a:rPr lang="en-US" sz="2000" b="1" dirty="0"/>
              <a:t>Security:</a:t>
            </a:r>
            <a:r>
              <a:rPr lang="en-US" sz="2000" dirty="0"/>
              <a:t> Protects user data and ensures the integrity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External 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sz="3200" b="1" dirty="0"/>
              <a:t>User Interfaces</a:t>
            </a:r>
          </a:p>
          <a:p>
            <a:r>
              <a:rPr lang="en-US" b="1" dirty="0"/>
              <a:t>Mobile Application:</a:t>
            </a:r>
            <a:r>
              <a:rPr lang="en-US" dirty="0"/>
              <a:t> Intuitive design for easy use on smartphones.</a:t>
            </a:r>
          </a:p>
          <a:p>
            <a:r>
              <a:rPr lang="en-US" b="1" dirty="0"/>
              <a:t>Web Interface:</a:t>
            </a:r>
            <a:r>
              <a:rPr lang="en-US" dirty="0"/>
              <a:t> User-friendly web application for broader accessibility.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sz="3200" b="1" dirty="0"/>
              <a:t>Software Interfaces</a:t>
            </a:r>
          </a:p>
          <a:p>
            <a:r>
              <a:rPr lang="en-US" b="1" dirty="0"/>
              <a:t>API Integration:</a:t>
            </a:r>
            <a:r>
              <a:rPr lang="en-US" dirty="0"/>
              <a:t> Interfaces with external databases for information retrieval.</a:t>
            </a:r>
          </a:p>
          <a:p>
            <a:r>
              <a:rPr lang="en-US" b="1" dirty="0"/>
              <a:t>Weather Data Sources:</a:t>
            </a:r>
            <a:r>
              <a:rPr lang="en-US" dirty="0"/>
              <a:t> Connects to external weather data providers.</a:t>
            </a:r>
          </a:p>
          <a:p>
            <a:pPr marL="0" indent="0">
              <a:buNone/>
            </a:pPr>
            <a:r>
              <a:rPr lang="en-US" b="1" dirty="0"/>
              <a:t>- Hardware Interfaces</a:t>
            </a:r>
          </a:p>
          <a:p>
            <a:r>
              <a:rPr lang="en-US" b="1" dirty="0"/>
              <a:t>Device Compatibility:</a:t>
            </a:r>
            <a:r>
              <a:rPr lang="en-US" dirty="0"/>
              <a:t> Ensures compatibility with various devices and operating systems.</a:t>
            </a:r>
          </a:p>
          <a:p>
            <a:pPr marL="0" indent="0">
              <a:buNone/>
            </a:pPr>
            <a:r>
              <a:rPr lang="en-US" sz="3200" b="1" dirty="0"/>
              <a:t>- Communication Interfaces</a:t>
            </a:r>
          </a:p>
          <a:p>
            <a:r>
              <a:rPr lang="en-US" b="1" dirty="0"/>
              <a:t>Data Exchange:</a:t>
            </a:r>
            <a:r>
              <a:rPr lang="en-US" dirty="0"/>
              <a:t> Secure communication for data exchange between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63795"/>
            <a:ext cx="8246070" cy="3198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Overview of WheatShield</a:t>
            </a:r>
          </a:p>
          <a:p>
            <a:r>
              <a:rPr lang="en-US" sz="2400" dirty="0"/>
              <a:t>WheatShield is an innovative agricultural solution leveraging advanced technologies.</a:t>
            </a:r>
          </a:p>
          <a:p>
            <a:r>
              <a:rPr lang="en-US" sz="2400" dirty="0"/>
              <a:t>Incorporates machine learning and real-time data analysis for wheat crop disease detection.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other products: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793006"/>
              </p:ext>
            </p:extLst>
          </p:nvPr>
        </p:nvGraphicFramePr>
        <p:xfrm>
          <a:off x="555949" y="1511061"/>
          <a:ext cx="824547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may not always provide farmers with specific recommendations for managing the disease.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language support for farmers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AgroScout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may not be effective for detecting diseases that affect the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upper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of crops.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additional hardware or equipment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of using the app.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 detailed information about the specific diseases affecting crops.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5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98171"/>
            <a:ext cx="8246070" cy="316415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"Plant Disease Detection Using Image Processing and Machine Learning Techniques: A Comprehensive Review," by M. K. </a:t>
            </a:r>
            <a:r>
              <a:rPr lang="en-US" sz="2000" dirty="0" err="1"/>
              <a:t>Hasan</a:t>
            </a:r>
            <a:r>
              <a:rPr lang="en-US" sz="2000" dirty="0"/>
              <a:t> et al. Computers and Electronics in Agriculture, vol. 166, 2019.</a:t>
            </a:r>
          </a:p>
          <a:p>
            <a:pPr lvl="0"/>
            <a:r>
              <a:rPr lang="en-US" sz="2400" dirty="0">
                <a:hlinkClick r:id="rId2"/>
              </a:rPr>
              <a:t>https://www.kaggle.com/datasets/olyadgetch/wheat-leaf-dataset</a:t>
            </a:r>
            <a:endParaRPr lang="en-US" sz="2400" dirty="0"/>
          </a:p>
          <a:p>
            <a:pPr lvl="0"/>
            <a:r>
              <a:rPr lang="en-US" sz="2400" dirty="0">
                <a:hlinkClick r:id="rId3"/>
              </a:rPr>
              <a:t>https://www.tensorflow.org/tutorials/images/cnn</a:t>
            </a:r>
            <a:endParaRPr lang="en-US" sz="2400" dirty="0"/>
          </a:p>
          <a:p>
            <a:pPr lvl="0"/>
            <a:r>
              <a:rPr lang="en-US" sz="2400" dirty="0">
                <a:hlinkClick r:id="rId4"/>
              </a:rPr>
              <a:t>https://keras.io/keras_cv</a:t>
            </a:r>
            <a:endParaRPr lang="en-US" sz="2400" dirty="0"/>
          </a:p>
          <a:p>
            <a:pPr lvl="0"/>
            <a:r>
              <a:rPr lang="en-US" sz="2400">
                <a:hlinkClick r:id="rId5"/>
              </a:rPr>
              <a:t>https://pyimagesearch.com/2017/03/20/imagenet-vggnet-resnet-inception-xception-keras</a:t>
            </a:r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7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03" y="1545568"/>
            <a:ext cx="8246070" cy="3763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-Transforming Agricultural Practices</a:t>
            </a:r>
          </a:p>
          <a:p>
            <a:pPr marL="0" indent="0">
              <a:buNone/>
            </a:pPr>
            <a:r>
              <a:rPr lang="en-US" sz="1800" dirty="0"/>
              <a:t>Early Disease Detection</a:t>
            </a:r>
          </a:p>
          <a:p>
            <a:pPr marL="0" indent="0">
              <a:buNone/>
            </a:pPr>
            <a:r>
              <a:rPr lang="en-US" sz="1800" dirty="0"/>
              <a:t>Comprehensive Weather Monitoring</a:t>
            </a:r>
          </a:p>
          <a:p>
            <a:pPr marL="0" indent="0">
              <a:buNone/>
            </a:pPr>
            <a:r>
              <a:rPr lang="en-US" sz="1800" dirty="0"/>
              <a:t>Reasons &amp; Remedy </a:t>
            </a:r>
          </a:p>
          <a:p>
            <a:pPr marL="0" indent="0">
              <a:buNone/>
            </a:pPr>
            <a:r>
              <a:rPr lang="en-US" sz="1800" dirty="0"/>
              <a:t>Market Place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b="1" dirty="0"/>
              <a:t>Empowering Users</a:t>
            </a:r>
          </a:p>
          <a:p>
            <a:pPr marL="0" indent="0">
              <a:buNone/>
            </a:pPr>
            <a:r>
              <a:rPr lang="en-US" sz="1800" dirty="0"/>
              <a:t>Holistic Approach</a:t>
            </a:r>
          </a:p>
          <a:p>
            <a:pPr marL="0" indent="0">
              <a:buNone/>
            </a:pPr>
            <a:r>
              <a:rPr lang="en-US" sz="1800" dirty="0"/>
              <a:t>Informed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73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600" y="1614394"/>
            <a:ext cx="8246070" cy="3763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- Multifaceted Approach to Modern Agriculture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dirty="0"/>
              <a:t>Disease Detection</a:t>
            </a:r>
          </a:p>
          <a:p>
            <a:pPr marL="0" indent="0">
              <a:buNone/>
            </a:pPr>
            <a:r>
              <a:rPr lang="en-US" sz="1800" dirty="0"/>
              <a:t>           Weather Monitoring</a:t>
            </a:r>
          </a:p>
          <a:p>
            <a:pPr marL="400050" lvl="1" indent="0">
              <a:buNone/>
            </a:pPr>
            <a:r>
              <a:rPr lang="en-US" sz="1800" dirty="0"/>
              <a:t>   Medicine Suggestions</a:t>
            </a:r>
          </a:p>
          <a:p>
            <a:pPr marL="0" indent="0">
              <a:buNone/>
            </a:pPr>
            <a:r>
              <a:rPr lang="en-US" sz="1800" dirty="0"/>
              <a:t>           Aligning Strategies</a:t>
            </a:r>
          </a:p>
          <a:p>
            <a:pPr marL="0" indent="0">
              <a:buNone/>
            </a:pPr>
            <a:r>
              <a:rPr lang="en-US" sz="1800" b="1" dirty="0"/>
              <a:t>- Higher Yields and Sustainability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dirty="0"/>
              <a:t>Sustainable Practices</a:t>
            </a:r>
          </a:p>
          <a:p>
            <a:pPr marL="0" indent="0">
              <a:buNone/>
            </a:pPr>
            <a:r>
              <a:rPr lang="en-US" sz="1800" dirty="0"/>
              <a:t>           Economic Prosperity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192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Modules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76" y="1531892"/>
            <a:ext cx="8246070" cy="37635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- Disease Detection</a:t>
            </a:r>
          </a:p>
          <a:p>
            <a:r>
              <a:rPr lang="en-US" sz="2000" b="1" dirty="0"/>
              <a:t>         Cutting-edge Technology:</a:t>
            </a:r>
            <a:r>
              <a:rPr lang="en-US" sz="2000" dirty="0"/>
              <a:t> Wheat Shield employs state-of-the-art Convolutional Neural Networks (CNNs) to accurately identify wheat diseases. Real-time analysis aids farmers in making prompt decisions for crop management.	 </a:t>
            </a:r>
          </a:p>
          <a:p>
            <a:pPr algn="just"/>
            <a:r>
              <a:rPr lang="en-US" sz="2000" b="1" dirty="0"/>
              <a:t>         Prompt Action:</a:t>
            </a:r>
            <a:r>
              <a:rPr lang="en-US" sz="2000" dirty="0"/>
              <a:t> Real-time image analysis enables immediate corrective actions.</a:t>
            </a:r>
          </a:p>
          <a:p>
            <a:pPr marL="0" indent="0" algn="just">
              <a:buNone/>
            </a:pP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Modules 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-Cause Identification</a:t>
            </a:r>
          </a:p>
          <a:p>
            <a:r>
              <a:rPr lang="en-US" sz="2400" b="1" dirty="0"/>
              <a:t>Environmental Analysis:</a:t>
            </a:r>
            <a:r>
              <a:rPr lang="en-US" sz="2400" dirty="0"/>
              <a:t> In-depth analysis of weather conditions and soil quality.</a:t>
            </a:r>
          </a:p>
          <a:p>
            <a:r>
              <a:rPr lang="en-US" sz="2400" b="1" dirty="0"/>
              <a:t>Valuable Insights:</a:t>
            </a:r>
            <a:r>
              <a:rPr lang="en-US" sz="2400" dirty="0"/>
              <a:t> Pinpoints root causes for effective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275510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Modules 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-Solution Recommendation</a:t>
            </a:r>
          </a:p>
          <a:p>
            <a:r>
              <a:rPr lang="en-US" sz="2000" b="1" dirty="0"/>
              <a:t>Tailored Guidance:</a:t>
            </a:r>
            <a:r>
              <a:rPr lang="en-US" sz="2000" dirty="0"/>
              <a:t> Generates personalized recommendations based on cause analysis.</a:t>
            </a:r>
          </a:p>
          <a:p>
            <a:r>
              <a:rPr lang="en-US" sz="2000" b="1" dirty="0"/>
              <a:t>Proactive Disease Management:</a:t>
            </a:r>
            <a:r>
              <a:rPr lang="en-US" sz="2000" dirty="0"/>
              <a:t> Empowers users to proactively combat diseases.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538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Modules 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-Medicine Suggestion</a:t>
            </a:r>
          </a:p>
          <a:p>
            <a:r>
              <a:rPr lang="en-US" sz="2000" b="1" dirty="0"/>
              <a:t>Comprehensive Database:</a:t>
            </a:r>
            <a:r>
              <a:rPr lang="en-US" sz="2000" dirty="0"/>
              <a:t> Accesses a database of approved agricultural medicines.</a:t>
            </a:r>
          </a:p>
          <a:p>
            <a:r>
              <a:rPr lang="en-US" sz="2000" b="1" dirty="0"/>
              <a:t>Targeted Management:</a:t>
            </a:r>
            <a:r>
              <a:rPr lang="en-US" sz="2000" dirty="0"/>
              <a:t> Ensures targeted disease management for optimal resource utilization.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Modules 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75" y="1525017"/>
            <a:ext cx="8246070" cy="3763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-</a:t>
            </a:r>
            <a:r>
              <a:rPr lang="en-US" b="1" dirty="0"/>
              <a:t>Weather Monitoring</a:t>
            </a:r>
            <a:endParaRPr lang="en-US" sz="2400" b="1" dirty="0"/>
          </a:p>
          <a:p>
            <a:r>
              <a:rPr lang="en-US" sz="2400" b="1" dirty="0"/>
              <a:t>Crucial Data:</a:t>
            </a:r>
            <a:r>
              <a:rPr lang="en-US" sz="2400" dirty="0"/>
              <a:t> Tracks weather patterns in real-time for disease prediction.</a:t>
            </a:r>
          </a:p>
          <a:p>
            <a:r>
              <a:rPr lang="en-US" sz="2400" b="1" dirty="0"/>
              <a:t>Proactive Measures:</a:t>
            </a:r>
            <a:r>
              <a:rPr lang="en-US" sz="2400" dirty="0"/>
              <a:t> Enables farmers to anticipate disease outbreaks and implement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22487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On-screen Show (16:9)</PresentationFormat>
  <Paragraphs>146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WheatShield: Revolutionizing Agriculture with Advanced Technology </vt:lpstr>
      <vt:lpstr>Introduction</vt:lpstr>
      <vt:lpstr>Purpose</vt:lpstr>
      <vt:lpstr>Scope</vt:lpstr>
      <vt:lpstr>Modules Overview</vt:lpstr>
      <vt:lpstr>Modules Overview (Contd.)</vt:lpstr>
      <vt:lpstr>Modules Overview (Contd.)</vt:lpstr>
      <vt:lpstr>Modules Overview (Contd.)</vt:lpstr>
      <vt:lpstr>Modules Overview (Contd.)</vt:lpstr>
      <vt:lpstr>Modules Overview (Contd.)</vt:lpstr>
      <vt:lpstr>User Classes and Characteristics</vt:lpstr>
      <vt:lpstr>Operating Environment</vt:lpstr>
      <vt:lpstr>Design and Implementation Constraints</vt:lpstr>
      <vt:lpstr>Machine Learning Model Details</vt:lpstr>
      <vt:lpstr>Dataset Details</vt:lpstr>
      <vt:lpstr>Research Methodology</vt:lpstr>
      <vt:lpstr>Functional Requirements</vt:lpstr>
      <vt:lpstr>Non-Functional Requirements</vt:lpstr>
      <vt:lpstr>External Interface Requirements</vt:lpstr>
      <vt:lpstr>Comparison with other products: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2023-11-16T00:22:43Z</dcterms:modified>
</cp:coreProperties>
</file>