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7" r:id="rId12"/>
    <p:sldId id="265"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blastchar/telco-customer-churn"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www.kaggle.com/blastchar/telco-customer-chur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243830" y="2677160"/>
            <a:ext cx="4137660" cy="1506823"/>
          </a:xfrm>
          <a:prstGeom prst="rect">
            <a:avLst/>
          </a:prstGeom>
        </p:spPr>
        <p:txBody>
          <a:bodyPr vert="horz" wrap="square" lIns="0" tIns="16510" rIns="0" bIns="0" rtlCol="0">
            <a:spAutoFit/>
          </a:bodyPr>
          <a:lstStyle/>
          <a:p>
            <a:pPr marL="12700">
              <a:spcBef>
                <a:spcPts val="130"/>
              </a:spcBef>
            </a:pPr>
            <a:r>
              <a:rPr lang="en-US" sz="3200" dirty="0">
                <a:latin typeface="Trebuchet MS"/>
                <a:cs typeface="Trebuchet MS"/>
              </a:rPr>
              <a:t>Customer Churn Prediction by ANN</a:t>
            </a:r>
          </a:p>
          <a:p>
            <a:pPr marL="12700">
              <a:lnSpc>
                <a:spcPct val="100000"/>
              </a:lnSpc>
              <a:spcBef>
                <a:spcPts val="130"/>
              </a:spcBef>
            </a:pPr>
            <a:endParaRPr lang="en-US" altLang="en-US" sz="3200" dirty="0">
              <a:latin typeface="Times New Roman" panose="02020603050405020304" charset="0"/>
              <a:cs typeface="Times New Roman" panose="0202060305040502030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8A84A24B-7F29-F9E5-8AFB-B8A305BC47A4}"/>
              </a:ext>
            </a:extLst>
          </p:cNvPr>
          <p:cNvSpPr txBox="1"/>
          <p:nvPr/>
        </p:nvSpPr>
        <p:spPr>
          <a:xfrm>
            <a:off x="5144775" y="4180670"/>
            <a:ext cx="6102626" cy="369332"/>
          </a:xfrm>
          <a:prstGeom prst="rect">
            <a:avLst/>
          </a:prstGeom>
          <a:noFill/>
        </p:spPr>
        <p:txBody>
          <a:bodyPr wrap="square">
            <a:spAutoFit/>
          </a:bodyPr>
          <a:lstStyle/>
          <a:p>
            <a:pPr marL="12700">
              <a:spcBef>
                <a:spcPts val="100"/>
              </a:spcBef>
            </a:pPr>
            <a:r>
              <a:rPr lang="en-US" sz="1800" b="1" dirty="0">
                <a:solidFill>
                  <a:srgbClr val="2D936B"/>
                </a:solidFill>
                <a:latin typeface="Trebuchet MS"/>
                <a:cs typeface="Trebuchet MS"/>
              </a:rPr>
              <a:t>By</a:t>
            </a:r>
            <a:r>
              <a:rPr lang="en-US" sz="1800" b="1" spc="-40" dirty="0">
                <a:solidFill>
                  <a:srgbClr val="2D936B"/>
                </a:solidFill>
                <a:latin typeface="Trebuchet MS"/>
                <a:cs typeface="Trebuchet MS"/>
              </a:rPr>
              <a:t> </a:t>
            </a:r>
            <a:r>
              <a:rPr lang="en-US" sz="1800" b="1" spc="-10" dirty="0">
                <a:solidFill>
                  <a:srgbClr val="2D936B"/>
                </a:solidFill>
                <a:latin typeface="Trebuchet MS"/>
                <a:cs typeface="Trebuchet MS"/>
              </a:rPr>
              <a:t>Kashif Hussain</a:t>
            </a:r>
            <a:endParaRPr lang="en-US" sz="1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609600" y="1066800"/>
            <a:ext cx="9753600" cy="3803015"/>
          </a:xfrm>
          <a:prstGeom prst="rect">
            <a:avLst/>
          </a:prstGeom>
          <a:noFill/>
        </p:spPr>
        <p:txBody>
          <a:bodyPr wrap="square" rtlCol="0">
            <a:noAutofit/>
          </a:bodyPr>
          <a:lstStyle/>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Data Collection: </a:t>
            </a:r>
            <a:r>
              <a:rPr lang="en-US" sz="2400" dirty="0">
                <a:latin typeface="Times New Roman" panose="02020603050405020304" charset="0"/>
                <a:cs typeface="Times New Roman" panose="02020603050405020304" charset="0"/>
              </a:rPr>
              <a:t>Gathered historical customer data from </a:t>
            </a:r>
            <a:r>
              <a:rPr lang="en-IN" sz="2400" b="0" i="0" u="sng" dirty="0" err="1">
                <a:effectLst/>
                <a:latin typeface="Inter"/>
                <a:hlinkClick r:id="rId3"/>
              </a:rPr>
              <a:t>telco_customer_churn</a:t>
            </a:r>
            <a:r>
              <a:rPr lang="en-US" sz="2400" dirty="0">
                <a:latin typeface="Times New Roman" panose="02020603050405020304" charset="0"/>
                <a:cs typeface="Times New Roman" panose="02020603050405020304" charset="0"/>
              </a:rPr>
              <a:t> </a:t>
            </a:r>
          </a:p>
          <a:p>
            <a:pPr marL="285750" indent="-28575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0" i="0" dirty="0">
                <a:solidFill>
                  <a:srgbClr val="383838"/>
                </a:solidFill>
                <a:effectLst/>
                <a:latin typeface="Times New Roman" panose="02020603050405020304" pitchFamily="18" charset="0"/>
                <a:cs typeface="Times New Roman" panose="02020603050405020304" pitchFamily="18" charset="0"/>
              </a:rPr>
              <a:t>The dataset consists of 7043 rows and 21 columns, where rows represent the number of customers in the dataset and the columns represent each customer’s attribute. The attributes are used to predict the churn of a particular customer.</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Data Preprocessing: </a:t>
            </a:r>
            <a:r>
              <a:rPr lang="en-US" sz="2400" dirty="0">
                <a:latin typeface="Times New Roman" panose="02020603050405020304" charset="0"/>
                <a:cs typeface="Times New Roman" panose="02020603050405020304" charset="0"/>
              </a:rPr>
              <a:t>Cleaned the data, handle missing values, encode categorical variables, and scale numerical features to prepare the dataset for training.</a:t>
            </a:r>
          </a:p>
          <a:p>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Model Selection: </a:t>
            </a:r>
            <a:r>
              <a:rPr lang="en-US" sz="2400" dirty="0">
                <a:latin typeface="Times New Roman" panose="02020603050405020304" charset="0"/>
                <a:cs typeface="Times New Roman" panose="02020603050405020304" charset="0"/>
              </a:rPr>
              <a:t>Chose an appropriate ANN architecture for customer churn prediction, considering factors such as the number of hidden layers, activation functions, and optimization algorithms.</a:t>
            </a:r>
          </a:p>
          <a:p>
            <a:endParaRPr lang="en-US" sz="2400" b="1"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609600" y="609600"/>
            <a:ext cx="9753600" cy="4260215"/>
          </a:xfrm>
          <a:prstGeom prst="rect">
            <a:avLst/>
          </a:prstGeom>
          <a:noFill/>
        </p:spPr>
        <p:txBody>
          <a:bodyPr wrap="square" rtlCol="0">
            <a:noAutofit/>
          </a:bodyPr>
          <a:lstStyle/>
          <a:p>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Training: </a:t>
            </a:r>
            <a:r>
              <a:rPr lang="en-US" sz="2400" dirty="0">
                <a:latin typeface="Times New Roman" panose="02020603050405020304" charset="0"/>
                <a:cs typeface="Times New Roman" panose="02020603050405020304" charset="0"/>
              </a:rPr>
              <a:t>Trained the ANN model using the preprocessed data, utilizing techniques like backpropagation and gradient descent to minimize the loss function.</a:t>
            </a:r>
          </a:p>
          <a:p>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Deployment:</a:t>
            </a:r>
            <a:r>
              <a:rPr lang="en-US" sz="2400" dirty="0">
                <a:latin typeface="Times New Roman" panose="02020603050405020304" charset="0"/>
                <a:cs typeface="Times New Roman" panose="02020603050405020304" charset="0"/>
              </a:rPr>
              <a:t> Deploy the trained ANN model into production, integrating it into the business workflow to provide real-time predictions of customer churn.</a:t>
            </a:r>
          </a:p>
          <a:p>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Monitoring and Maintenance:</a:t>
            </a:r>
            <a:r>
              <a:rPr lang="en-US" sz="2400" dirty="0">
                <a:latin typeface="Times New Roman" panose="02020603050405020304" charset="0"/>
                <a:cs typeface="Times New Roman" panose="02020603050405020304" charset="0"/>
              </a:rPr>
              <a:t> Continuously monitor the model's performance and update it as needed with new data to ensure its effectiveness in predicting customer churn over time.</a:t>
            </a:r>
          </a:p>
          <a:p>
            <a:pPr marL="285750" indent="-285750">
              <a:buFont typeface="Arial" panose="020B0604020202020204" pitchFamily="34" charset="0"/>
              <a:buChar char="•"/>
            </a:pPr>
            <a:endParaRPr lang="en-US" sz="2400" dirty="0">
              <a:latin typeface="Times New Roman" panose="02020603050405020304" charset="0"/>
              <a:cs typeface="Times New Roman" panose="02020603050405020304" charset="0"/>
            </a:endParaRPr>
          </a:p>
          <a:p>
            <a:endParaRPr lang="en-US" sz="2400" b="1"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64615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1" name="Picture 10">
            <a:extLst>
              <a:ext uri="{FF2B5EF4-FFF2-40B4-BE49-F238E27FC236}">
                <a16:creationId xmlns:a16="http://schemas.microsoft.com/office/drawing/2014/main" id="{A8A14D9A-B476-6CB2-B37C-27C517697BB8}"/>
              </a:ext>
            </a:extLst>
          </p:cNvPr>
          <p:cNvPicPr>
            <a:picLocks noChangeAspect="1"/>
          </p:cNvPicPr>
          <p:nvPr/>
        </p:nvPicPr>
        <p:blipFill>
          <a:blip r:embed="rId3"/>
          <a:stretch>
            <a:fillRect/>
          </a:stretch>
        </p:blipFill>
        <p:spPr>
          <a:xfrm>
            <a:off x="4224076" y="1347497"/>
            <a:ext cx="3743847" cy="41630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13" name="Picture 12">
            <a:extLst>
              <a:ext uri="{FF2B5EF4-FFF2-40B4-BE49-F238E27FC236}">
                <a16:creationId xmlns:a16="http://schemas.microsoft.com/office/drawing/2014/main" id="{1C2A8ED0-A01F-37CD-F581-76205383DE91}"/>
              </a:ext>
            </a:extLst>
          </p:cNvPr>
          <p:cNvPicPr>
            <a:picLocks noChangeAspect="1"/>
          </p:cNvPicPr>
          <p:nvPr/>
        </p:nvPicPr>
        <p:blipFill>
          <a:blip r:embed="rId3"/>
          <a:stretch>
            <a:fillRect/>
          </a:stretch>
        </p:blipFill>
        <p:spPr>
          <a:xfrm>
            <a:off x="558165" y="2091900"/>
            <a:ext cx="5277587" cy="1895740"/>
          </a:xfrm>
          <a:prstGeom prst="rect">
            <a:avLst/>
          </a:prstGeom>
        </p:spPr>
      </p:pic>
      <p:pic>
        <p:nvPicPr>
          <p:cNvPr id="15" name="Picture 14">
            <a:extLst>
              <a:ext uri="{FF2B5EF4-FFF2-40B4-BE49-F238E27FC236}">
                <a16:creationId xmlns:a16="http://schemas.microsoft.com/office/drawing/2014/main" id="{2362B475-03C7-28E6-10BC-23C6DD0496E0}"/>
              </a:ext>
            </a:extLst>
          </p:cNvPr>
          <p:cNvPicPr>
            <a:picLocks noChangeAspect="1"/>
          </p:cNvPicPr>
          <p:nvPr/>
        </p:nvPicPr>
        <p:blipFill>
          <a:blip r:embed="rId4"/>
          <a:stretch>
            <a:fillRect/>
          </a:stretch>
        </p:blipFill>
        <p:spPr>
          <a:xfrm>
            <a:off x="6477000" y="1043141"/>
            <a:ext cx="5410955" cy="5401429"/>
          </a:xfrm>
          <a:prstGeom prst="rect">
            <a:avLst/>
          </a:prstGeom>
        </p:spPr>
      </p:pic>
    </p:spTree>
    <p:extLst>
      <p:ext uri="{BB962C8B-B14F-4D97-AF65-F5344CB8AC3E}">
        <p14:creationId xmlns:p14="http://schemas.microsoft.com/office/powerpoint/2010/main" val="153224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oAutofit/>
          </a:bodyPr>
          <a:lstStyle/>
          <a:p>
            <a:pPr marL="193675">
              <a:lnSpc>
                <a:spcPct val="100000"/>
              </a:lnSpc>
              <a:spcBef>
                <a:spcPts val="130"/>
              </a:spcBef>
            </a:pPr>
            <a:r>
              <a:rPr lang="en-US" sz="4000" dirty="0"/>
              <a:t>Customer Churn Prediction by ANN</a:t>
            </a:r>
            <a:br>
              <a:rPr lang="en-US" sz="4000" dirty="0"/>
            </a:br>
            <a:br>
              <a:rPr lang="en-US" sz="1100" dirty="0"/>
            </a:br>
            <a:br>
              <a:rPr lang="en-US" sz="1100" dirty="0"/>
            </a:br>
            <a:br>
              <a:rPr lang="en-US" sz="4000" dirty="0">
                <a:latin typeface="Times New Roman" panose="02020603050405020304" charset="0"/>
                <a:cs typeface="Times New Roman" panose="02020603050405020304" charset="0"/>
              </a:rPr>
            </a:br>
            <a:br>
              <a:rPr lang="en-US" sz="4000" dirty="0">
                <a:latin typeface="Times New Roman" panose="02020603050405020304" charset="0"/>
                <a:cs typeface="Times New Roman" panose="02020603050405020304" charset="0"/>
              </a:rPr>
            </a:br>
            <a:endParaRPr lang="en-US" sz="2400" dirty="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676400" y="1828800"/>
            <a:ext cx="7377430" cy="5324535"/>
          </a:xfrm>
          <a:prstGeom prst="rect">
            <a:avLst/>
          </a:prstGeom>
          <a:noFill/>
        </p:spPr>
        <p:txBody>
          <a:bodyPr wrap="square" rtlCol="0">
            <a:spAutoFit/>
          </a:bodyPr>
          <a:lstStyle/>
          <a:p>
            <a:pPr marL="342900" indent="-342900">
              <a:buFont typeface="Arial" panose="020B0604020202020204" pitchFamily="34" charset="0"/>
              <a:buChar char="•"/>
            </a:pPr>
            <a:r>
              <a:rPr lang="en-US" sz="2000" b="0" dirty="0"/>
              <a:t>Customer Churn Prediction using Artificial Neural Networks (ANN) involves training a neural network model on historical customer data to predict the likelihood of a customer leaving (churning) in the future. </a:t>
            </a:r>
            <a:br>
              <a:rPr lang="en-US" sz="2000" b="0" dirty="0"/>
            </a:br>
            <a:r>
              <a:rPr lang="en-US" sz="2000" b="0" dirty="0"/>
              <a:t>	</a:t>
            </a:r>
            <a:br>
              <a:rPr lang="en-US" sz="2000" b="0" dirty="0"/>
            </a:br>
            <a:endParaRPr lang="en-US" sz="2000" b="0" dirty="0"/>
          </a:p>
          <a:p>
            <a:pPr marL="342900" indent="-342900">
              <a:buFont typeface="Arial" panose="020B0604020202020204" pitchFamily="34" charset="0"/>
              <a:buChar char="•"/>
            </a:pPr>
            <a:r>
              <a:rPr lang="en-US" sz="2000" b="0" dirty="0"/>
              <a:t>The goal is to identify patterns and factors contributing to customer churn, enabling businesses to take proactive measures to retain customers and improve customer satisfaction.</a:t>
            </a:r>
          </a:p>
          <a:p>
            <a:r>
              <a:rPr lang="en-US" sz="2000" dirty="0"/>
              <a:t>	</a:t>
            </a:r>
          </a:p>
          <a:p>
            <a:br>
              <a:rPr lang="en-US" sz="2400" b="0" dirty="0"/>
            </a:br>
            <a:endParaRPr sz="2400" b="1" dirty="0">
              <a:latin typeface="Times New Roman" panose="02020603050405020304" charset="0"/>
              <a:cs typeface="Times New Roman" panose="02020603050405020304" charset="0"/>
            </a:endParaRPr>
          </a:p>
          <a:p>
            <a:pPr marL="0" indent="0">
              <a:buFont typeface="Arial" panose="020B0604020202020204" pitchFamily="34" charset="0"/>
              <a:buNone/>
            </a:pPr>
            <a:br>
              <a:rPr sz="2400" b="1" dirty="0">
                <a:latin typeface="Times New Roman" panose="02020603050405020304" charset="0"/>
                <a:cs typeface="Times New Roman" panose="02020603050405020304" charset="0"/>
                <a:sym typeface="+mn-ea"/>
              </a:rPr>
            </a:br>
            <a:br>
              <a:rPr sz="2400" b="1" dirty="0">
                <a:latin typeface="Times New Roman" panose="02020603050405020304" charset="0"/>
                <a:cs typeface="Times New Roman" panose="02020603050405020304" charset="0"/>
                <a:sym typeface="+mn-ea"/>
              </a:rPr>
            </a:b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3048000" y="1621790"/>
            <a:ext cx="7442835" cy="4761865"/>
          </a:xfrm>
          <a:prstGeom prst="rect">
            <a:avLst/>
          </a:prstGeom>
          <a:noFill/>
        </p:spPr>
        <p:txBody>
          <a:bodyPr wrap="square" rtlCol="0">
            <a:noAutofit/>
          </a:bodyPr>
          <a:lstStyle/>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PROBLEM</a:t>
            </a:r>
            <a:r>
              <a:rPr lang="en-US" altLang="en-US" sz="2400" b="1" spc="-10" dirty="0">
                <a:latin typeface="Times New Roman" panose="02020603050405020304" charset="0"/>
                <a:cs typeface="Times New Roman" panose="02020603050405020304" charset="0"/>
                <a:sym typeface="+mn-ea"/>
              </a:rPr>
              <a:t> </a:t>
            </a:r>
            <a:r>
              <a:rPr sz="2400" b="1" spc="-75" dirty="0">
                <a:latin typeface="Times New Roman" panose="02020603050405020304" charset="0"/>
                <a:cs typeface="Times New Roman" panose="02020603050405020304" charset="0"/>
                <a:sym typeface="+mn-ea"/>
              </a:rPr>
              <a:t>STATEMENT</a:t>
            </a:r>
          </a:p>
          <a:p>
            <a:pPr marL="285750" indent="-285750">
              <a:lnSpc>
                <a:spcPct val="100000"/>
              </a:lnSpc>
              <a:spcBef>
                <a:spcPts val="130"/>
              </a:spcBef>
              <a:buFont typeface="Arial" panose="020B0604020202020204" pitchFamily="34" charset="0"/>
              <a:buChar char="•"/>
              <a:tabLst>
                <a:tab pos="2727960" algn="l"/>
              </a:tabLst>
            </a:pPr>
            <a:endParaRPr lang="en-US" sz="2400" b="1" dirty="0">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PROJECT</a:t>
            </a:r>
            <a:r>
              <a:rPr lang="en-US" altLang="en-US" sz="2400" b="1" spc="-1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OVERVIEW</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dirty="0">
                <a:latin typeface="Times New Roman" panose="02020603050405020304" charset="0"/>
                <a:cs typeface="Times New Roman" panose="02020603050405020304" charset="0"/>
                <a:sym typeface="+mn-ea"/>
              </a:rPr>
              <a:t>END</a:t>
            </a:r>
            <a:r>
              <a:rPr sz="2400" b="1" spc="-7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USERS</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SOLUTION</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MODELLING</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60" dirty="0">
                <a:latin typeface="Times New Roman" panose="02020603050405020304" charset="0"/>
                <a:cs typeface="Times New Roman" panose="02020603050405020304" charset="0"/>
                <a:sym typeface="+mn-ea"/>
              </a:rPr>
              <a:t>RESULTS</a:t>
            </a:r>
            <a:endParaRPr sz="2400" b="1" spc="-60" dirty="0">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endParaRPr spc="-10" dirty="0"/>
          </a:p>
          <a:p>
            <a:pPr>
              <a:lnSpc>
                <a:spcPct val="100000"/>
              </a:lnSpc>
              <a:spcBef>
                <a:spcPts val="130"/>
              </a:spcBef>
              <a:tabLst>
                <a:tab pos="2727960" algn="l"/>
              </a:tabLst>
            </a:pPr>
            <a:endParaRPr spc="-10" dirty="0"/>
          </a:p>
          <a:p>
            <a:pPr>
              <a:lnSpc>
                <a:spcPct val="100000"/>
              </a:lnSpc>
              <a:spcBef>
                <a:spcPts val="130"/>
              </a:spcBef>
              <a:tabLst>
                <a:tab pos="2727960" algn="l"/>
              </a:tabLst>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1862455" y="1905000"/>
            <a:ext cx="7923530" cy="2746375"/>
          </a:xfrm>
          <a:prstGeom prst="rect">
            <a:avLst/>
          </a:prstGeom>
          <a:noFill/>
        </p:spPr>
        <p:txBody>
          <a:bodyPr wrap="square" rtlCol="0">
            <a:noAutofit/>
          </a:bodyPr>
          <a:lstStyle/>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The problem aims  to develop an Artificial Neural Network (ANN) model for predicting customer churn based on historical data. </a:t>
            </a:r>
          </a:p>
          <a:p>
            <a:endParaRPr lang="en-US"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This involves designing a system capable of analyzing customer behavior patterns and factors contributing to churn, aiming to accurately forecast which customers are likely to leave in the future.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7278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a:t>
            </a:r>
            <a:r>
              <a:rPr lang="en-US" sz="4250" spc="-10" dirty="0"/>
              <a:t>OJECT 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1610360" y="1752600"/>
            <a:ext cx="7581265" cy="4150360"/>
          </a:xfrm>
          <a:prstGeom prst="rect">
            <a:avLst/>
          </a:prstGeom>
          <a:noFill/>
        </p:spPr>
        <p:txBody>
          <a:bodyPr wrap="square" rtlCol="0">
            <a:noAutofit/>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Customer Churn Prediction using Artificial Neural Networks (ANN) involves training a neural network model on historical customer data to predict the likelihood of a customer leaving (churning) in the future. </a:t>
            </a:r>
            <a:endParaRPr lang="en-US" sz="2400" b="0" dirty="0"/>
          </a:p>
          <a:p>
            <a:endParaRPr lang="en-US" sz="2400" b="0" dirty="0"/>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This project typically involves preprocessing the data, designing the architecture of the neural network, training the model using techniques like backpropagation, and evaluating its performance using metrics such as accuracy, precision, recall, and F1-score</a:t>
            </a:r>
          </a:p>
          <a:p>
            <a:pPr marL="342900" indent="-34290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dirty="0"/>
              <a:t>DATASET USED: </a:t>
            </a:r>
            <a:r>
              <a:rPr lang="en-IN" sz="2400" b="0" i="0" dirty="0">
                <a:solidFill>
                  <a:srgbClr val="383838"/>
                </a:solidFill>
                <a:effectLst/>
                <a:latin typeface="Inter"/>
              </a:rPr>
              <a:t> </a:t>
            </a:r>
            <a:r>
              <a:rPr lang="en-IN" sz="2400" b="0" i="0" u="sng" dirty="0" err="1">
                <a:effectLst/>
                <a:latin typeface="Inter"/>
                <a:hlinkClick r:id="rId4"/>
              </a:rPr>
              <a:t>telco_customer_churn</a:t>
            </a:r>
            <a:endParaRPr lang="en-US" sz="2400" b="1"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3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723900" y="1219200"/>
            <a:ext cx="9334500" cy="4563745"/>
          </a:xfrm>
          <a:prstGeom prst="rect">
            <a:avLst/>
          </a:prstGeom>
          <a:noFill/>
        </p:spPr>
        <p:txBody>
          <a:bodyPr wrap="square" rtlCol="0">
            <a:noAutofit/>
          </a:bodyPr>
          <a:lstStyle/>
          <a:p>
            <a:pPr marL="342900" indent="-342900">
              <a:buFont typeface="Arial" panose="020B0604020202020204" pitchFamily="34" charset="0"/>
              <a:buChar char="•"/>
            </a:pPr>
            <a:r>
              <a:rPr lang="en-US" sz="2400" b="1" dirty="0">
                <a:latin typeface="Times New Roman" panose="02020603050405020304" charset="0"/>
                <a:cs typeface="Times New Roman" panose="02020603050405020304" charset="0"/>
              </a:rPr>
              <a:t>Business Executives: </a:t>
            </a:r>
            <a:r>
              <a:rPr lang="en-US" sz="2400" dirty="0">
                <a:latin typeface="Times New Roman" panose="02020603050405020304" charset="0"/>
                <a:cs typeface="Times New Roman" panose="02020603050405020304" charset="0"/>
              </a:rPr>
              <a:t>Executives and decision-makers who use the churn prediction insights to strategize and allocate resources effectively, enhancing customer retention efforts and maximizing revenue.</a:t>
            </a:r>
          </a:p>
          <a:p>
            <a:endParaRPr lang="en-US"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dirty="0">
                <a:latin typeface="Times New Roman" panose="02020603050405020304" charset="0"/>
                <a:cs typeface="Times New Roman" panose="02020603050405020304" charset="0"/>
              </a:rPr>
              <a:t>Customer Relationship Management (CRM) Teams: </a:t>
            </a:r>
            <a:r>
              <a:rPr lang="en-US" sz="2400" dirty="0">
                <a:latin typeface="Times New Roman" panose="02020603050405020304" charset="0"/>
                <a:cs typeface="Times New Roman" panose="02020603050405020304" charset="0"/>
              </a:rPr>
              <a:t>CRM teams utilize churn predictions to identify at-risk customers, personalize interactions, and implement retention campaigns tailored to individual customer needs, aiming to improve overall customer satisfaction and loyalty.</a:t>
            </a:r>
          </a:p>
          <a:p>
            <a:pPr marL="342900" indent="-34290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dirty="0">
                <a:latin typeface="Times New Roman" panose="02020603050405020304" charset="0"/>
                <a:cs typeface="Times New Roman" panose="02020603050405020304" charset="0"/>
              </a:rPr>
              <a:t>Marketing Teams: </a:t>
            </a:r>
            <a:r>
              <a:rPr lang="en-US" sz="2400" dirty="0">
                <a:latin typeface="Times New Roman" panose="02020603050405020304" charset="0"/>
                <a:cs typeface="Times New Roman" panose="02020603050405020304" charset="0"/>
              </a:rPr>
              <a:t>Marketing teams leverage churn predictions to optimize targeted marketing efforts, focusing on retaining high-value customers and re-engaging potentially churn-prone segments with tailored messaging and offers.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3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 Box 8"/>
          <p:cNvSpPr txBox="1"/>
          <p:nvPr/>
        </p:nvSpPr>
        <p:spPr>
          <a:xfrm>
            <a:off x="723900" y="1219200"/>
            <a:ext cx="9334500" cy="4563745"/>
          </a:xfrm>
          <a:prstGeom prst="rect">
            <a:avLst/>
          </a:prstGeom>
          <a:noFill/>
        </p:spPr>
        <p:txBody>
          <a:bodyPr wrap="square" rtlCol="0">
            <a:noAutofit/>
          </a:bodyPr>
          <a:lstStyle/>
          <a:p>
            <a:pPr marL="342900" indent="-34290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dirty="0">
                <a:latin typeface="Times New Roman" panose="02020603050405020304" charset="0"/>
                <a:cs typeface="Times New Roman" panose="02020603050405020304" charset="0"/>
              </a:rPr>
              <a:t>Customer Support Teams: </a:t>
            </a:r>
            <a:r>
              <a:rPr lang="en-US" sz="2400" dirty="0">
                <a:latin typeface="Times New Roman" panose="02020603050405020304" charset="0"/>
                <a:cs typeface="Times New Roman" panose="02020603050405020304" charset="0"/>
              </a:rPr>
              <a:t>Customer support teams can proactively address customer concerns and issues, preventing churn by offering timely assistance and resolving problems before they escalate, thus fostering positive customer experiences.</a:t>
            </a:r>
          </a:p>
          <a:p>
            <a:pPr marL="342900" indent="-34290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dirty="0">
                <a:latin typeface="Times New Roman" panose="02020603050405020304" charset="0"/>
                <a:cs typeface="Times New Roman" panose="02020603050405020304" charset="0"/>
              </a:rPr>
              <a:t>Product Development Teams: </a:t>
            </a:r>
            <a:r>
              <a:rPr lang="en-US" sz="2400" dirty="0">
                <a:latin typeface="Times New Roman" panose="02020603050405020304" charset="0"/>
                <a:cs typeface="Times New Roman" panose="02020603050405020304" charset="0"/>
              </a:rPr>
              <a:t>Product development teams utilize churn prediction insights to identify pain points and areas for improvement in products or services, guiding future development efforts to better meet customer expectations and reduce churn risk.</a:t>
            </a:r>
          </a:p>
          <a:p>
            <a:pPr marL="342900" indent="-342900">
              <a:buFont typeface="Arial" panose="020B0604020202020204" pitchFamily="34" charset="0"/>
              <a:buChar char="•"/>
            </a:pPr>
            <a:endParaRPr lang="en-US" sz="2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403389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2819400" y="1614170"/>
            <a:ext cx="6490335" cy="1339215"/>
          </a:xfrm>
          <a:prstGeom prst="rect">
            <a:avLst/>
          </a:prstGeom>
          <a:noFill/>
        </p:spPr>
        <p:txBody>
          <a:bodyPr wrap="square" rtlCol="0">
            <a:noAutofit/>
          </a:bodyPr>
          <a:lstStyle/>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The solution for the Customer Churn Prediction project involves developing an Artificial Neural Network (ANN) model trained on historical customer data to accurately forecast potential churners. </a:t>
            </a:r>
          </a:p>
          <a:p>
            <a:pPr marL="285750" indent="-28575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Its value proposition lies in providing businesses with actionable insights to proactively identify and retain at-risk customers, thereby reducing customer attrition, increasing customer lifetime value, and ultimately enhancing profitability through targeted retention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 Box 8"/>
          <p:cNvSpPr txBox="1"/>
          <p:nvPr/>
        </p:nvSpPr>
        <p:spPr>
          <a:xfrm>
            <a:off x="2209800" y="1676400"/>
            <a:ext cx="773049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The wow factor in the Customer Churn Prediction solution lies in its ability to leverage advanced Artificial Neural Network to analyze complex patterns and subtle indicators of customer behavior, enabling highly accurate predictions of churn. </a:t>
            </a:r>
          </a:p>
          <a:p>
            <a:pPr marL="285750" indent="-28575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By harnessing the power of machine learning, businesses can not only anticipate churn but also deploy proactive retention strategies, fostering long-term customer relationships and sustainable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772</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Inter</vt:lpstr>
      <vt:lpstr>Times New Roman</vt:lpstr>
      <vt:lpstr>Trebuchet MS</vt:lpstr>
      <vt:lpstr>Office Theme</vt:lpstr>
      <vt:lpstr>PowerPoint Presentation</vt:lpstr>
      <vt:lpstr>Customer Churn Prediction by ANN     </vt:lpstr>
      <vt:lpstr>AGENDA</vt:lpstr>
      <vt:lpstr>PROBLEM STATEMENT</vt:lpstr>
      <vt:lpstr>PROJECT OVERVIEW</vt:lpstr>
      <vt:lpstr>WHO ARE THE END USERS?</vt:lpstr>
      <vt:lpstr>WHO ARE THE END USERS?</vt:lpstr>
      <vt:lpstr>YOUR SOLUTION AND ITS VALUE PROPOSITION</vt:lpstr>
      <vt:lpstr>THE WOW IN YOUR SOLUTION</vt:lpstr>
      <vt:lpstr>MODELLING</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Kashif</dc:creator>
  <cp:lastModifiedBy>Kashif Hussain</cp:lastModifiedBy>
  <cp:revision>7</cp:revision>
  <dcterms:created xsi:type="dcterms:W3CDTF">2024-04-03T06:08:00Z</dcterms:created>
  <dcterms:modified xsi:type="dcterms:W3CDTF">2024-04-04T14:41:15Z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2024-04-02T16:30:00Z</vt:filetime>
  </property>
  <property fmtid="{D5CDD505-2E9C-101B-9397-08002B2CF9AE}" pid="4" name="ICV">
    <vt:lpwstr>3BA4665A9413494B8E0DB70BCE6693B7_12</vt:lpwstr>
  </property>
  <property fmtid="{D5CDD505-2E9C-101B-9397-08002B2CF9AE}" pid="5" name="KSOProductBuildVer">
    <vt:lpwstr>1033-12.2.0.13489</vt:lpwstr>
  </property>
</Properties>
</file>