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1"/>
  </p:sldMasterIdLst>
  <p:notesMasterIdLst>
    <p:notesMasterId r:id="rId114"/>
  </p:notesMasterIdLst>
  <p:sldIdLst>
    <p:sldId id="257" r:id="rId52"/>
    <p:sldId id="258" r:id="rId53"/>
    <p:sldId id="259" r:id="rId54"/>
    <p:sldId id="260" r:id="rId55"/>
    <p:sldId id="261" r:id="rId56"/>
    <p:sldId id="321" r:id="rId57"/>
    <p:sldId id="322" r:id="rId58"/>
    <p:sldId id="335" r:id="rId59"/>
    <p:sldId id="336" r:id="rId60"/>
    <p:sldId id="346" r:id="rId61"/>
    <p:sldId id="347" r:id="rId62"/>
    <p:sldId id="329" r:id="rId63"/>
    <p:sldId id="323" r:id="rId64"/>
    <p:sldId id="330" r:id="rId65"/>
    <p:sldId id="328" r:id="rId66"/>
    <p:sldId id="349" r:id="rId67"/>
    <p:sldId id="337" r:id="rId68"/>
    <p:sldId id="338" r:id="rId69"/>
    <p:sldId id="339" r:id="rId70"/>
    <p:sldId id="340" r:id="rId71"/>
    <p:sldId id="341" r:id="rId72"/>
    <p:sldId id="342" r:id="rId73"/>
    <p:sldId id="343" r:id="rId74"/>
    <p:sldId id="324" r:id="rId75"/>
    <p:sldId id="344" r:id="rId76"/>
    <p:sldId id="313" r:id="rId77"/>
    <p:sldId id="314" r:id="rId78"/>
    <p:sldId id="345" r:id="rId79"/>
    <p:sldId id="290" r:id="rId80"/>
    <p:sldId id="286" r:id="rId81"/>
    <p:sldId id="287" r:id="rId82"/>
    <p:sldId id="278" r:id="rId83"/>
    <p:sldId id="315" r:id="rId84"/>
    <p:sldId id="279" r:id="rId85"/>
    <p:sldId id="282" r:id="rId86"/>
    <p:sldId id="350" r:id="rId87"/>
    <p:sldId id="294" r:id="rId88"/>
    <p:sldId id="283" r:id="rId89"/>
    <p:sldId id="281" r:id="rId90"/>
    <p:sldId id="284" r:id="rId91"/>
    <p:sldId id="285" r:id="rId92"/>
    <p:sldId id="288" r:id="rId93"/>
    <p:sldId id="289" r:id="rId94"/>
    <p:sldId id="292" r:id="rId95"/>
    <p:sldId id="297" r:id="rId96"/>
    <p:sldId id="304" r:id="rId97"/>
    <p:sldId id="303" r:id="rId98"/>
    <p:sldId id="305" r:id="rId99"/>
    <p:sldId id="302" r:id="rId100"/>
    <p:sldId id="301" r:id="rId101"/>
    <p:sldId id="306" r:id="rId102"/>
    <p:sldId id="307" r:id="rId103"/>
    <p:sldId id="300" r:id="rId104"/>
    <p:sldId id="295" r:id="rId105"/>
    <p:sldId id="293" r:id="rId106"/>
    <p:sldId id="296" r:id="rId107"/>
    <p:sldId id="316" r:id="rId108"/>
    <p:sldId id="310" r:id="rId109"/>
    <p:sldId id="311" r:id="rId110"/>
    <p:sldId id="262" r:id="rId111"/>
    <p:sldId id="264" r:id="rId112"/>
    <p:sldId id="265" r:id="rId1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59A"/>
    <a:srgbClr val="6AABD8"/>
    <a:srgbClr val="44AA55"/>
    <a:srgbClr val="AA2B55"/>
    <a:srgbClr val="EBEAED"/>
    <a:srgbClr val="868689"/>
    <a:srgbClr val="FBA02E"/>
    <a:srgbClr val="4472C4"/>
    <a:srgbClr val="2F5597"/>
    <a:srgbClr val="7DB0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117" Type="http://schemas.openxmlformats.org/officeDocument/2006/relationships/theme" Target="theme/theme1.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customXml" Target="../customXml/item47.xml"/><Relationship Id="rId63" Type="http://schemas.openxmlformats.org/officeDocument/2006/relationships/slide" Target="slides/slide12.xml"/><Relationship Id="rId68" Type="http://schemas.openxmlformats.org/officeDocument/2006/relationships/slide" Target="slides/slide17.xml"/><Relationship Id="rId84" Type="http://schemas.openxmlformats.org/officeDocument/2006/relationships/slide" Target="slides/slide33.xml"/><Relationship Id="rId89" Type="http://schemas.openxmlformats.org/officeDocument/2006/relationships/slide" Target="slides/slide38.xml"/><Relationship Id="rId112" Type="http://schemas.openxmlformats.org/officeDocument/2006/relationships/slide" Target="slides/slide61.xml"/><Relationship Id="rId16" Type="http://schemas.openxmlformats.org/officeDocument/2006/relationships/customXml" Target="../customXml/item16.xml"/><Relationship Id="rId107" Type="http://schemas.openxmlformats.org/officeDocument/2006/relationships/slide" Target="slides/slide56.xml"/><Relationship Id="rId11" Type="http://schemas.openxmlformats.org/officeDocument/2006/relationships/customXml" Target="../customXml/item11.xml"/><Relationship Id="rId32" Type="http://schemas.openxmlformats.org/officeDocument/2006/relationships/customXml" Target="../customXml/item32.xml"/><Relationship Id="rId37" Type="http://schemas.openxmlformats.org/officeDocument/2006/relationships/customXml" Target="../customXml/item37.xml"/><Relationship Id="rId53" Type="http://schemas.openxmlformats.org/officeDocument/2006/relationships/slide" Target="slides/slide2.xml"/><Relationship Id="rId58" Type="http://schemas.openxmlformats.org/officeDocument/2006/relationships/slide" Target="slides/slide7.xml"/><Relationship Id="rId74" Type="http://schemas.openxmlformats.org/officeDocument/2006/relationships/slide" Target="slides/slide23.xml"/><Relationship Id="rId79" Type="http://schemas.openxmlformats.org/officeDocument/2006/relationships/slide" Target="slides/slide28.xml"/><Relationship Id="rId102" Type="http://schemas.openxmlformats.org/officeDocument/2006/relationships/slide" Target="slides/slide51.xml"/><Relationship Id="rId5" Type="http://schemas.openxmlformats.org/officeDocument/2006/relationships/customXml" Target="../customXml/item5.xml"/><Relationship Id="rId90" Type="http://schemas.openxmlformats.org/officeDocument/2006/relationships/slide" Target="slides/slide39.xml"/><Relationship Id="rId95" Type="http://schemas.openxmlformats.org/officeDocument/2006/relationships/slide" Target="slides/slide44.xml"/><Relationship Id="rId22" Type="http://schemas.openxmlformats.org/officeDocument/2006/relationships/customXml" Target="../customXml/item22.xml"/><Relationship Id="rId27" Type="http://schemas.openxmlformats.org/officeDocument/2006/relationships/customXml" Target="../customXml/item27.xml"/><Relationship Id="rId43" Type="http://schemas.openxmlformats.org/officeDocument/2006/relationships/customXml" Target="../customXml/item43.xml"/><Relationship Id="rId48" Type="http://schemas.openxmlformats.org/officeDocument/2006/relationships/customXml" Target="../customXml/item48.xml"/><Relationship Id="rId64" Type="http://schemas.openxmlformats.org/officeDocument/2006/relationships/slide" Target="slides/slide13.xml"/><Relationship Id="rId69" Type="http://schemas.openxmlformats.org/officeDocument/2006/relationships/slide" Target="slides/slide18.xml"/><Relationship Id="rId113" Type="http://schemas.openxmlformats.org/officeDocument/2006/relationships/slide" Target="slides/slide62.xml"/><Relationship Id="rId118" Type="http://schemas.openxmlformats.org/officeDocument/2006/relationships/tableStyles" Target="tableStyles.xml"/><Relationship Id="rId80" Type="http://schemas.openxmlformats.org/officeDocument/2006/relationships/slide" Target="slides/slide29.xml"/><Relationship Id="rId85" Type="http://schemas.openxmlformats.org/officeDocument/2006/relationships/slide" Target="slides/slide34.xml"/><Relationship Id="rId12" Type="http://schemas.openxmlformats.org/officeDocument/2006/relationships/customXml" Target="../customXml/item12.xml"/><Relationship Id="rId17" Type="http://schemas.openxmlformats.org/officeDocument/2006/relationships/customXml" Target="../customXml/item17.xml"/><Relationship Id="rId33" Type="http://schemas.openxmlformats.org/officeDocument/2006/relationships/customXml" Target="../customXml/item33.xml"/><Relationship Id="rId38" Type="http://schemas.openxmlformats.org/officeDocument/2006/relationships/customXml" Target="../customXml/item38.xml"/><Relationship Id="rId59" Type="http://schemas.openxmlformats.org/officeDocument/2006/relationships/slide" Target="slides/slide8.xml"/><Relationship Id="rId103" Type="http://schemas.openxmlformats.org/officeDocument/2006/relationships/slide" Target="slides/slide52.xml"/><Relationship Id="rId108" Type="http://schemas.openxmlformats.org/officeDocument/2006/relationships/slide" Target="slides/slide57.xml"/><Relationship Id="rId54" Type="http://schemas.openxmlformats.org/officeDocument/2006/relationships/slide" Target="slides/slide3.xml"/><Relationship Id="rId70" Type="http://schemas.openxmlformats.org/officeDocument/2006/relationships/slide" Target="slides/slide19.xml"/><Relationship Id="rId75" Type="http://schemas.openxmlformats.org/officeDocument/2006/relationships/slide" Target="slides/slide24.xml"/><Relationship Id="rId91" Type="http://schemas.openxmlformats.org/officeDocument/2006/relationships/slide" Target="slides/slide40.xml"/><Relationship Id="rId96" Type="http://schemas.openxmlformats.org/officeDocument/2006/relationships/slide" Target="slides/slide45.xml"/><Relationship Id="rId1" Type="http://schemas.openxmlformats.org/officeDocument/2006/relationships/customXml" Target="../customXml/item1.xml"/><Relationship Id="rId6" Type="http://schemas.openxmlformats.org/officeDocument/2006/relationships/customXml" Target="../customXml/item6.xml"/><Relationship Id="rId23" Type="http://schemas.openxmlformats.org/officeDocument/2006/relationships/customXml" Target="../customXml/item23.xml"/><Relationship Id="rId28" Type="http://schemas.openxmlformats.org/officeDocument/2006/relationships/customXml" Target="../customXml/item28.xml"/><Relationship Id="rId49" Type="http://schemas.openxmlformats.org/officeDocument/2006/relationships/customXml" Target="../customXml/item49.xml"/><Relationship Id="rId114" Type="http://schemas.openxmlformats.org/officeDocument/2006/relationships/notesMaster" Target="notesMasters/notesMaster1.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customXml" Target="../customXml/item44.xml"/><Relationship Id="rId52" Type="http://schemas.openxmlformats.org/officeDocument/2006/relationships/slide" Target="slides/slide1.xml"/><Relationship Id="rId60" Type="http://schemas.openxmlformats.org/officeDocument/2006/relationships/slide" Target="slides/slide9.xml"/><Relationship Id="rId65" Type="http://schemas.openxmlformats.org/officeDocument/2006/relationships/slide" Target="slides/slide14.xml"/><Relationship Id="rId73" Type="http://schemas.openxmlformats.org/officeDocument/2006/relationships/slide" Target="slides/slide22.xml"/><Relationship Id="rId78" Type="http://schemas.openxmlformats.org/officeDocument/2006/relationships/slide" Target="slides/slide27.xml"/><Relationship Id="rId81" Type="http://schemas.openxmlformats.org/officeDocument/2006/relationships/slide" Target="slides/slide30.xml"/><Relationship Id="rId86" Type="http://schemas.openxmlformats.org/officeDocument/2006/relationships/slide" Target="slides/slide35.xml"/><Relationship Id="rId94" Type="http://schemas.openxmlformats.org/officeDocument/2006/relationships/slide" Target="slides/slide43.xml"/><Relationship Id="rId99" Type="http://schemas.openxmlformats.org/officeDocument/2006/relationships/slide" Target="slides/slide48.xml"/><Relationship Id="rId101" Type="http://schemas.openxmlformats.org/officeDocument/2006/relationships/slide" Target="slides/slide50.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109" Type="http://schemas.openxmlformats.org/officeDocument/2006/relationships/slide" Target="slides/slide58.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slide" Target="slides/slide4.xml"/><Relationship Id="rId76" Type="http://schemas.openxmlformats.org/officeDocument/2006/relationships/slide" Target="slides/slide25.xml"/><Relationship Id="rId97" Type="http://schemas.openxmlformats.org/officeDocument/2006/relationships/slide" Target="slides/slide46.xml"/><Relationship Id="rId104" Type="http://schemas.openxmlformats.org/officeDocument/2006/relationships/slide" Target="slides/slide53.xml"/><Relationship Id="rId7" Type="http://schemas.openxmlformats.org/officeDocument/2006/relationships/customXml" Target="../customXml/item7.xml"/><Relationship Id="rId71" Type="http://schemas.openxmlformats.org/officeDocument/2006/relationships/slide" Target="slides/slide20.xml"/><Relationship Id="rId92" Type="http://schemas.openxmlformats.org/officeDocument/2006/relationships/slide" Target="slides/slide41.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slide" Target="slides/slide15.xml"/><Relationship Id="rId87" Type="http://schemas.openxmlformats.org/officeDocument/2006/relationships/slide" Target="slides/slide36.xml"/><Relationship Id="rId110" Type="http://schemas.openxmlformats.org/officeDocument/2006/relationships/slide" Target="slides/slide59.xml"/><Relationship Id="rId115" Type="http://schemas.openxmlformats.org/officeDocument/2006/relationships/presProps" Target="presProps.xml"/><Relationship Id="rId61" Type="http://schemas.openxmlformats.org/officeDocument/2006/relationships/slide" Target="slides/slide10.xml"/><Relationship Id="rId82" Type="http://schemas.openxmlformats.org/officeDocument/2006/relationships/slide" Target="slides/slide31.xml"/><Relationship Id="rId19" Type="http://schemas.openxmlformats.org/officeDocument/2006/relationships/customXml" Target="../customXml/item19.xml"/><Relationship Id="rId14" Type="http://schemas.openxmlformats.org/officeDocument/2006/relationships/customXml" Target="../customXml/item14.xml"/><Relationship Id="rId30" Type="http://schemas.openxmlformats.org/officeDocument/2006/relationships/customXml" Target="../customXml/item30.xml"/><Relationship Id="rId35" Type="http://schemas.openxmlformats.org/officeDocument/2006/relationships/customXml" Target="../customXml/item35.xml"/><Relationship Id="rId56" Type="http://schemas.openxmlformats.org/officeDocument/2006/relationships/slide" Target="slides/slide5.xml"/><Relationship Id="rId77" Type="http://schemas.openxmlformats.org/officeDocument/2006/relationships/slide" Target="slides/slide26.xml"/><Relationship Id="rId100" Type="http://schemas.openxmlformats.org/officeDocument/2006/relationships/slide" Target="slides/slide49.xml"/><Relationship Id="rId105" Type="http://schemas.openxmlformats.org/officeDocument/2006/relationships/slide" Target="slides/slide54.xml"/><Relationship Id="rId8" Type="http://schemas.openxmlformats.org/officeDocument/2006/relationships/customXml" Target="../customXml/item8.xml"/><Relationship Id="rId51" Type="http://schemas.openxmlformats.org/officeDocument/2006/relationships/slideMaster" Target="slideMasters/slideMaster1.xml"/><Relationship Id="rId72" Type="http://schemas.openxmlformats.org/officeDocument/2006/relationships/slide" Target="slides/slide21.xml"/><Relationship Id="rId93" Type="http://schemas.openxmlformats.org/officeDocument/2006/relationships/slide" Target="slides/slide42.xml"/><Relationship Id="rId98" Type="http://schemas.openxmlformats.org/officeDocument/2006/relationships/slide" Target="slides/slide47.xml"/><Relationship Id="rId3" Type="http://schemas.openxmlformats.org/officeDocument/2006/relationships/customXml" Target="../customXml/item3.xml"/><Relationship Id="rId25" Type="http://schemas.openxmlformats.org/officeDocument/2006/relationships/customXml" Target="../customXml/item25.xml"/><Relationship Id="rId46" Type="http://schemas.openxmlformats.org/officeDocument/2006/relationships/customXml" Target="../customXml/item46.xml"/><Relationship Id="rId67" Type="http://schemas.openxmlformats.org/officeDocument/2006/relationships/slide" Target="slides/slide16.xml"/><Relationship Id="rId116" Type="http://schemas.openxmlformats.org/officeDocument/2006/relationships/viewProps" Target="viewProps.xml"/><Relationship Id="rId20" Type="http://schemas.openxmlformats.org/officeDocument/2006/relationships/customXml" Target="../customXml/item20.xml"/><Relationship Id="rId41" Type="http://schemas.openxmlformats.org/officeDocument/2006/relationships/customXml" Target="../customXml/item41.xml"/><Relationship Id="rId62" Type="http://schemas.openxmlformats.org/officeDocument/2006/relationships/slide" Target="slides/slide11.xml"/><Relationship Id="rId83" Type="http://schemas.openxmlformats.org/officeDocument/2006/relationships/slide" Target="slides/slide32.xml"/><Relationship Id="rId88" Type="http://schemas.openxmlformats.org/officeDocument/2006/relationships/slide" Target="slides/slide37.xml"/><Relationship Id="rId111" Type="http://schemas.openxmlformats.org/officeDocument/2006/relationships/slide" Target="slides/slide60.xml"/><Relationship Id="rId15" Type="http://schemas.openxmlformats.org/officeDocument/2006/relationships/customXml" Target="../customXml/item15.xml"/><Relationship Id="rId36" Type="http://schemas.openxmlformats.org/officeDocument/2006/relationships/customXml" Target="../customXml/item36.xml"/><Relationship Id="rId57" Type="http://schemas.openxmlformats.org/officeDocument/2006/relationships/slide" Target="slides/slide6.xml"/><Relationship Id="rId106" Type="http://schemas.openxmlformats.org/officeDocument/2006/relationships/slide" Target="slides/slide5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6B1609-487A-4D2C-AFB9-A6D9A5081F31}" type="datetimeFigureOut">
              <a:rPr lang="en-US" smtClean="0"/>
              <a:t>9/6/2019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43BF8-4673-4EC9-BB00-04CFD4A1CD65}" type="slidenum">
              <a:rPr lang="en-US" smtClean="0"/>
              <a:t>‹#›</a:t>
            </a:fld>
            <a:endParaRPr lang="en-US"/>
          </a:p>
        </p:txBody>
      </p:sp>
    </p:spTree>
    <p:extLst>
      <p:ext uri="{BB962C8B-B14F-4D97-AF65-F5344CB8AC3E}">
        <p14:creationId xmlns:p14="http://schemas.microsoft.com/office/powerpoint/2010/main" val="315495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A6545C-7892-45DE-9AA6-18FC18E3E5D3}" type="slidenum">
              <a:rPr lang="en-US" smtClean="0"/>
              <a:t>3</a:t>
            </a:fld>
            <a:endParaRPr lang="en-US"/>
          </a:p>
        </p:txBody>
      </p:sp>
    </p:spTree>
    <p:extLst>
      <p:ext uri="{BB962C8B-B14F-4D97-AF65-F5344CB8AC3E}">
        <p14:creationId xmlns:p14="http://schemas.microsoft.com/office/powerpoint/2010/main" val="2151617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B037BC-D726-4130-BC65-FFAC271D09A7}" type="slidenum">
              <a:rPr lang="en-US" smtClean="0"/>
              <a:t>57</a:t>
            </a:fld>
            <a:endParaRPr lang="en-US"/>
          </a:p>
        </p:txBody>
      </p:sp>
    </p:spTree>
    <p:extLst>
      <p:ext uri="{BB962C8B-B14F-4D97-AF65-F5344CB8AC3E}">
        <p14:creationId xmlns:p14="http://schemas.microsoft.com/office/powerpoint/2010/main" val="2037091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B037BC-D726-4130-BC65-FFAC271D09A7}" type="slidenum">
              <a:rPr lang="en-US" smtClean="0"/>
              <a:t>61</a:t>
            </a:fld>
            <a:endParaRPr lang="en-US"/>
          </a:p>
        </p:txBody>
      </p:sp>
    </p:spTree>
    <p:extLst>
      <p:ext uri="{BB962C8B-B14F-4D97-AF65-F5344CB8AC3E}">
        <p14:creationId xmlns:p14="http://schemas.microsoft.com/office/powerpoint/2010/main" val="3187646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B037BC-D726-4130-BC65-FFAC271D09A7}" type="slidenum">
              <a:rPr lang="en-US" smtClean="0"/>
              <a:t>5</a:t>
            </a:fld>
            <a:endParaRPr lang="en-US"/>
          </a:p>
        </p:txBody>
      </p:sp>
    </p:spTree>
    <p:extLst>
      <p:ext uri="{BB962C8B-B14F-4D97-AF65-F5344CB8AC3E}">
        <p14:creationId xmlns:p14="http://schemas.microsoft.com/office/powerpoint/2010/main" val="2276159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B037BC-D726-4130-BC65-FFAC271D09A7}" type="slidenum">
              <a:rPr lang="en-US" smtClean="0"/>
              <a:t>17</a:t>
            </a:fld>
            <a:endParaRPr lang="en-US"/>
          </a:p>
        </p:txBody>
      </p:sp>
    </p:spTree>
    <p:extLst>
      <p:ext uri="{BB962C8B-B14F-4D97-AF65-F5344CB8AC3E}">
        <p14:creationId xmlns:p14="http://schemas.microsoft.com/office/powerpoint/2010/main" val="2699299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B037BC-D726-4130-BC65-FFAC271D09A7}" type="slidenum">
              <a:rPr lang="en-US" smtClean="0"/>
              <a:t>24</a:t>
            </a:fld>
            <a:endParaRPr lang="en-US"/>
          </a:p>
        </p:txBody>
      </p:sp>
    </p:spTree>
    <p:extLst>
      <p:ext uri="{BB962C8B-B14F-4D97-AF65-F5344CB8AC3E}">
        <p14:creationId xmlns:p14="http://schemas.microsoft.com/office/powerpoint/2010/main" val="966543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B037BC-D726-4130-BC65-FFAC271D09A7}" type="slidenum">
              <a:rPr lang="en-US" smtClean="0"/>
              <a:t>25</a:t>
            </a:fld>
            <a:endParaRPr lang="en-US"/>
          </a:p>
        </p:txBody>
      </p:sp>
    </p:spTree>
    <p:extLst>
      <p:ext uri="{BB962C8B-B14F-4D97-AF65-F5344CB8AC3E}">
        <p14:creationId xmlns:p14="http://schemas.microsoft.com/office/powerpoint/2010/main" val="144506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B037BC-D726-4130-BC65-FFAC271D09A7}" type="slidenum">
              <a:rPr lang="en-US" smtClean="0"/>
              <a:t>28</a:t>
            </a:fld>
            <a:endParaRPr lang="en-US"/>
          </a:p>
        </p:txBody>
      </p:sp>
    </p:spTree>
    <p:extLst>
      <p:ext uri="{BB962C8B-B14F-4D97-AF65-F5344CB8AC3E}">
        <p14:creationId xmlns:p14="http://schemas.microsoft.com/office/powerpoint/2010/main" val="2640353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B037BC-D726-4130-BC65-FFAC271D09A7}" type="slidenum">
              <a:rPr lang="en-US" smtClean="0"/>
              <a:t>31</a:t>
            </a:fld>
            <a:endParaRPr lang="en-US"/>
          </a:p>
        </p:txBody>
      </p:sp>
    </p:spTree>
    <p:extLst>
      <p:ext uri="{BB962C8B-B14F-4D97-AF65-F5344CB8AC3E}">
        <p14:creationId xmlns:p14="http://schemas.microsoft.com/office/powerpoint/2010/main" val="141655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B037BC-D726-4130-BC65-FFAC271D09A7}" type="slidenum">
              <a:rPr lang="en-US" smtClean="0"/>
              <a:t>44</a:t>
            </a:fld>
            <a:endParaRPr lang="en-US"/>
          </a:p>
        </p:txBody>
      </p:sp>
    </p:spTree>
    <p:extLst>
      <p:ext uri="{BB962C8B-B14F-4D97-AF65-F5344CB8AC3E}">
        <p14:creationId xmlns:p14="http://schemas.microsoft.com/office/powerpoint/2010/main" val="1435384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B037BC-D726-4130-BC65-FFAC271D09A7}" type="slidenum">
              <a:rPr lang="en-US" smtClean="0"/>
              <a:t>54</a:t>
            </a:fld>
            <a:endParaRPr lang="en-US"/>
          </a:p>
        </p:txBody>
      </p:sp>
    </p:spTree>
    <p:extLst>
      <p:ext uri="{BB962C8B-B14F-4D97-AF65-F5344CB8AC3E}">
        <p14:creationId xmlns:p14="http://schemas.microsoft.com/office/powerpoint/2010/main" val="3506203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6E067C4-AE9F-4781-A588-9044B8638A5B}" type="datetimeFigureOut">
              <a:rPr lang="en-US" smtClean="0"/>
              <a:t>9/6/2019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858BA-3DA1-4781-850A-A442C50AD711}" type="slidenum">
              <a:rPr lang="en-US" smtClean="0"/>
              <a:t>‹#›</a:t>
            </a:fld>
            <a:endParaRPr lang="en-US"/>
          </a:p>
        </p:txBody>
      </p:sp>
    </p:spTree>
    <p:extLst>
      <p:ext uri="{BB962C8B-B14F-4D97-AF65-F5344CB8AC3E}">
        <p14:creationId xmlns:p14="http://schemas.microsoft.com/office/powerpoint/2010/main" val="4199182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E067C4-AE9F-4781-A588-9044B8638A5B}" type="datetimeFigureOut">
              <a:rPr lang="en-US" smtClean="0"/>
              <a:t>9/6/2019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858BA-3DA1-4781-850A-A442C50AD711}" type="slidenum">
              <a:rPr lang="en-US" smtClean="0"/>
              <a:t>‹#›</a:t>
            </a:fld>
            <a:endParaRPr lang="en-US"/>
          </a:p>
        </p:txBody>
      </p:sp>
    </p:spTree>
    <p:extLst>
      <p:ext uri="{BB962C8B-B14F-4D97-AF65-F5344CB8AC3E}">
        <p14:creationId xmlns:p14="http://schemas.microsoft.com/office/powerpoint/2010/main" val="2682327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E067C4-AE9F-4781-A588-9044B8638A5B}" type="datetimeFigureOut">
              <a:rPr lang="en-US" smtClean="0"/>
              <a:t>9/6/2019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858BA-3DA1-4781-850A-A442C50AD711}" type="slidenum">
              <a:rPr lang="en-US" smtClean="0"/>
              <a:t>‹#›</a:t>
            </a:fld>
            <a:endParaRPr lang="en-US"/>
          </a:p>
        </p:txBody>
      </p:sp>
    </p:spTree>
    <p:extLst>
      <p:ext uri="{BB962C8B-B14F-4D97-AF65-F5344CB8AC3E}">
        <p14:creationId xmlns:p14="http://schemas.microsoft.com/office/powerpoint/2010/main" val="3515195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fault S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022"/>
            <a:ext cx="12192000" cy="469580"/>
          </a:xfrm>
          <a:prstGeom prst="rect">
            <a:avLst/>
          </a:prstGeom>
        </p:spPr>
        <p:txBody>
          <a:bodyPr anchor="ctr">
            <a:noAutofit/>
          </a:bodyPr>
          <a:lstStyle>
            <a:lvl1pPr algn="l">
              <a:defRPr sz="2133" b="1" i="0" baseline="0">
                <a:solidFill>
                  <a:schemeClr val="tx1"/>
                </a:solidFill>
                <a:latin typeface="Century Gothic" panose="020B0502020202020204" pitchFamily="34" charset="0"/>
                <a:cs typeface="Arial" panose="020B0604020202020204" pitchFamily="34" charset="0"/>
              </a:defRPr>
            </a:lvl1pPr>
          </a:lstStyle>
          <a:p>
            <a:r>
              <a:rPr lang="en-US" dirty="0"/>
              <a:t>Your heading lies here</a:t>
            </a:r>
          </a:p>
        </p:txBody>
      </p:sp>
      <p:sp>
        <p:nvSpPr>
          <p:cNvPr id="8" name="Text Placeholder 7"/>
          <p:cNvSpPr>
            <a:spLocks noGrp="1"/>
          </p:cNvSpPr>
          <p:nvPr>
            <p:ph type="body" sz="quarter" idx="10" hasCustomPrompt="1"/>
          </p:nvPr>
        </p:nvSpPr>
        <p:spPr>
          <a:xfrm>
            <a:off x="0" y="396285"/>
            <a:ext cx="12192000" cy="348800"/>
          </a:xfrm>
          <a:prstGeom prst="rect">
            <a:avLst/>
          </a:prstGeom>
        </p:spPr>
        <p:txBody>
          <a:bodyPr wrap="none" lIns="274289" tIns="45715" rIns="91430" bIns="45715" anchor="t">
            <a:noAutofit/>
          </a:bodyPr>
          <a:lstStyle>
            <a:lvl1pPr marL="0" marR="0" indent="0" algn="l" defTabSz="1219031" rtl="0" eaLnBrk="1" fontAlgn="auto" latinLnBrk="0" hangingPunct="1">
              <a:lnSpc>
                <a:spcPct val="100000"/>
              </a:lnSpc>
              <a:spcBef>
                <a:spcPct val="20000"/>
              </a:spcBef>
              <a:spcAft>
                <a:spcPts val="0"/>
              </a:spcAft>
              <a:buClrTx/>
              <a:buSzTx/>
              <a:buFont typeface="Arial" panose="020B0604020202020204" pitchFamily="34" charset="0"/>
              <a:buNone/>
              <a:tabLst/>
              <a:defRPr sz="1467" baseline="0">
                <a:latin typeface="Arial" panose="020B0604020202020204" pitchFamily="34" charset="0"/>
                <a:cs typeface="Arial" panose="020B0604020202020204" pitchFamily="34" charset="0"/>
              </a:defRPr>
            </a:lvl1pPr>
            <a:lvl2pPr marL="609515" indent="0">
              <a:buNone/>
              <a:defRPr/>
            </a:lvl2pPr>
            <a:lvl3pPr marL="1219031" indent="0">
              <a:buNone/>
              <a:defRPr/>
            </a:lvl3pPr>
            <a:lvl4pPr marL="1828546" indent="0">
              <a:buNone/>
              <a:defRPr/>
            </a:lvl4pPr>
            <a:lvl5pPr marL="2438062" indent="0">
              <a:buNone/>
              <a:defRPr/>
            </a:lvl5pPr>
          </a:lstStyle>
          <a:p>
            <a:pPr marL="0" marR="0" lvl="0" indent="0" algn="l" defTabSz="1219031"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dirty="0"/>
              <a:t>Explain here. </a:t>
            </a:r>
          </a:p>
        </p:txBody>
      </p:sp>
    </p:spTree>
    <p:extLst>
      <p:ext uri="{BB962C8B-B14F-4D97-AF65-F5344CB8AC3E}">
        <p14:creationId xmlns:p14="http://schemas.microsoft.com/office/powerpoint/2010/main" val="2871174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E067C4-AE9F-4781-A588-9044B8638A5B}" type="datetimeFigureOut">
              <a:rPr lang="en-US" smtClean="0"/>
              <a:t>9/6/2019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858BA-3DA1-4781-850A-A442C50AD711}" type="slidenum">
              <a:rPr lang="en-US" smtClean="0"/>
              <a:t>‹#›</a:t>
            </a:fld>
            <a:endParaRPr lang="en-US"/>
          </a:p>
        </p:txBody>
      </p:sp>
    </p:spTree>
    <p:extLst>
      <p:ext uri="{BB962C8B-B14F-4D97-AF65-F5344CB8AC3E}">
        <p14:creationId xmlns:p14="http://schemas.microsoft.com/office/powerpoint/2010/main" val="1671481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E067C4-AE9F-4781-A588-9044B8638A5B}" type="datetimeFigureOut">
              <a:rPr lang="en-US" smtClean="0"/>
              <a:t>9/6/2019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D858BA-3DA1-4781-850A-A442C50AD711}" type="slidenum">
              <a:rPr lang="en-US" smtClean="0"/>
              <a:t>‹#›</a:t>
            </a:fld>
            <a:endParaRPr lang="en-US"/>
          </a:p>
        </p:txBody>
      </p:sp>
    </p:spTree>
    <p:extLst>
      <p:ext uri="{BB962C8B-B14F-4D97-AF65-F5344CB8AC3E}">
        <p14:creationId xmlns:p14="http://schemas.microsoft.com/office/powerpoint/2010/main" val="2142212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6E067C4-AE9F-4781-A588-9044B8638A5B}" type="datetimeFigureOut">
              <a:rPr lang="en-US" smtClean="0"/>
              <a:t>9/6/2019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D858BA-3DA1-4781-850A-A442C50AD711}" type="slidenum">
              <a:rPr lang="en-US" smtClean="0"/>
              <a:t>‹#›</a:t>
            </a:fld>
            <a:endParaRPr lang="en-US"/>
          </a:p>
        </p:txBody>
      </p:sp>
    </p:spTree>
    <p:extLst>
      <p:ext uri="{BB962C8B-B14F-4D97-AF65-F5344CB8AC3E}">
        <p14:creationId xmlns:p14="http://schemas.microsoft.com/office/powerpoint/2010/main" val="3550023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E067C4-AE9F-4781-A588-9044B8638A5B}" type="datetimeFigureOut">
              <a:rPr lang="en-US" smtClean="0"/>
              <a:t>9/6/2019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D858BA-3DA1-4781-850A-A442C50AD711}" type="slidenum">
              <a:rPr lang="en-US" smtClean="0"/>
              <a:t>‹#›</a:t>
            </a:fld>
            <a:endParaRPr lang="en-US"/>
          </a:p>
        </p:txBody>
      </p:sp>
    </p:spTree>
    <p:extLst>
      <p:ext uri="{BB962C8B-B14F-4D97-AF65-F5344CB8AC3E}">
        <p14:creationId xmlns:p14="http://schemas.microsoft.com/office/powerpoint/2010/main" val="2491488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6E067C4-AE9F-4781-A588-9044B8638A5B}" type="datetimeFigureOut">
              <a:rPr lang="en-US" smtClean="0"/>
              <a:t>9/6/2019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D858BA-3DA1-4781-850A-A442C50AD711}" type="slidenum">
              <a:rPr lang="en-US" smtClean="0"/>
              <a:t>‹#›</a:t>
            </a:fld>
            <a:endParaRPr lang="en-US"/>
          </a:p>
        </p:txBody>
      </p:sp>
    </p:spTree>
    <p:extLst>
      <p:ext uri="{BB962C8B-B14F-4D97-AF65-F5344CB8AC3E}">
        <p14:creationId xmlns:p14="http://schemas.microsoft.com/office/powerpoint/2010/main" val="2998938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067C4-AE9F-4781-A588-9044B8638A5B}" type="datetimeFigureOut">
              <a:rPr lang="en-US" smtClean="0"/>
              <a:t>9/6/2019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D858BA-3DA1-4781-850A-A442C50AD711}" type="slidenum">
              <a:rPr lang="en-US" smtClean="0"/>
              <a:t>‹#›</a:t>
            </a:fld>
            <a:endParaRPr lang="en-US"/>
          </a:p>
        </p:txBody>
      </p:sp>
    </p:spTree>
    <p:extLst>
      <p:ext uri="{BB962C8B-B14F-4D97-AF65-F5344CB8AC3E}">
        <p14:creationId xmlns:p14="http://schemas.microsoft.com/office/powerpoint/2010/main" val="1050970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E067C4-AE9F-4781-A588-9044B8638A5B}" type="datetimeFigureOut">
              <a:rPr lang="en-US" smtClean="0"/>
              <a:t>9/6/2019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D858BA-3DA1-4781-850A-A442C50AD711}" type="slidenum">
              <a:rPr lang="en-US" smtClean="0"/>
              <a:t>‹#›</a:t>
            </a:fld>
            <a:endParaRPr lang="en-US"/>
          </a:p>
        </p:txBody>
      </p:sp>
    </p:spTree>
    <p:extLst>
      <p:ext uri="{BB962C8B-B14F-4D97-AF65-F5344CB8AC3E}">
        <p14:creationId xmlns:p14="http://schemas.microsoft.com/office/powerpoint/2010/main" val="3960297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E067C4-AE9F-4781-A588-9044B8638A5B}" type="datetimeFigureOut">
              <a:rPr lang="en-US" smtClean="0"/>
              <a:t>9/6/2019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D858BA-3DA1-4781-850A-A442C50AD711}" type="slidenum">
              <a:rPr lang="en-US" smtClean="0"/>
              <a:t>‹#›</a:t>
            </a:fld>
            <a:endParaRPr lang="en-US"/>
          </a:p>
        </p:txBody>
      </p:sp>
    </p:spTree>
    <p:extLst>
      <p:ext uri="{BB962C8B-B14F-4D97-AF65-F5344CB8AC3E}">
        <p14:creationId xmlns:p14="http://schemas.microsoft.com/office/powerpoint/2010/main" val="2414236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E067C4-AE9F-4781-A588-9044B8638A5B}" type="datetimeFigureOut">
              <a:rPr lang="en-US" smtClean="0"/>
              <a:t>9/6/2019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858BA-3DA1-4781-850A-A442C50AD711}" type="slidenum">
              <a:rPr lang="en-US" smtClean="0"/>
              <a:t>‹#›</a:t>
            </a:fld>
            <a:endParaRPr lang="en-US"/>
          </a:p>
        </p:txBody>
      </p:sp>
    </p:spTree>
    <p:extLst>
      <p:ext uri="{BB962C8B-B14F-4D97-AF65-F5344CB8AC3E}">
        <p14:creationId xmlns:p14="http://schemas.microsoft.com/office/powerpoint/2010/main" val="3914048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customXml/item12.xml"/><Relationship Id="rId13" Type="http://schemas.openxmlformats.org/officeDocument/2006/relationships/slideLayout" Target="../slideLayouts/slideLayout12.xml"/><Relationship Id="rId3" Type="http://schemas.openxmlformats.org/officeDocument/2006/relationships/customXml" Target="../../customXml/item41.xml"/><Relationship Id="rId7" Type="http://schemas.openxmlformats.org/officeDocument/2006/relationships/customXml" Target="../../customXml/item13.xml"/><Relationship Id="rId12" Type="http://schemas.openxmlformats.org/officeDocument/2006/relationships/customXml" Target="../../customXml/item43.xml"/><Relationship Id="rId17" Type="http://schemas.openxmlformats.org/officeDocument/2006/relationships/image" Target="../media/image13.png"/><Relationship Id="rId2" Type="http://schemas.openxmlformats.org/officeDocument/2006/relationships/customXml" Target="../../customXml/item48.xml"/><Relationship Id="rId16" Type="http://schemas.openxmlformats.org/officeDocument/2006/relationships/image" Target="../media/image8.png"/><Relationship Id="rId1" Type="http://schemas.openxmlformats.org/officeDocument/2006/relationships/customXml" Target="../../customXml/item40.xml"/><Relationship Id="rId6" Type="http://schemas.openxmlformats.org/officeDocument/2006/relationships/customXml" Target="../../customXml/item31.xml"/><Relationship Id="rId11" Type="http://schemas.openxmlformats.org/officeDocument/2006/relationships/customXml" Target="../../customXml/item44.xml"/><Relationship Id="rId5" Type="http://schemas.openxmlformats.org/officeDocument/2006/relationships/customXml" Target="../../customXml/item17.xml"/><Relationship Id="rId15" Type="http://schemas.openxmlformats.org/officeDocument/2006/relationships/image" Target="../media/image7.png"/><Relationship Id="rId10" Type="http://schemas.openxmlformats.org/officeDocument/2006/relationships/customXml" Target="../../customXml/item33.xml"/><Relationship Id="rId4" Type="http://schemas.openxmlformats.org/officeDocument/2006/relationships/customXml" Target="../../customXml/item30.xml"/><Relationship Id="rId9" Type="http://schemas.openxmlformats.org/officeDocument/2006/relationships/customXml" Target="../../customXml/item18.xml"/><Relationship Id="rId14" Type="http://schemas.openxmlformats.org/officeDocument/2006/relationships/slide" Target="slide9.xml"/></Relationships>
</file>

<file path=ppt/slides/_rels/slide11.xml.rels><?xml version="1.0" encoding="UTF-8" standalone="yes"?>
<Relationships xmlns="http://schemas.openxmlformats.org/package/2006/relationships"><Relationship Id="rId8" Type="http://schemas.openxmlformats.org/officeDocument/2006/relationships/customXml" Target="../../customXml/item19.xml"/><Relationship Id="rId13" Type="http://schemas.openxmlformats.org/officeDocument/2006/relationships/slideLayout" Target="../slideLayouts/slideLayout12.xml"/><Relationship Id="rId3" Type="http://schemas.openxmlformats.org/officeDocument/2006/relationships/customXml" Target="../../customXml/item10.xml"/><Relationship Id="rId7" Type="http://schemas.openxmlformats.org/officeDocument/2006/relationships/customXml" Target="../../customXml/item39.xml"/><Relationship Id="rId12" Type="http://schemas.openxmlformats.org/officeDocument/2006/relationships/customXml" Target="../../customXml/item46.xml"/><Relationship Id="rId17" Type="http://schemas.openxmlformats.org/officeDocument/2006/relationships/image" Target="../media/image13.png"/><Relationship Id="rId2" Type="http://schemas.openxmlformats.org/officeDocument/2006/relationships/customXml" Target="../../customXml/item50.xml"/><Relationship Id="rId16" Type="http://schemas.openxmlformats.org/officeDocument/2006/relationships/image" Target="../media/image8.png"/><Relationship Id="rId1" Type="http://schemas.openxmlformats.org/officeDocument/2006/relationships/customXml" Target="../../customXml/item37.xml"/><Relationship Id="rId6" Type="http://schemas.openxmlformats.org/officeDocument/2006/relationships/customXml" Target="../../customXml/item29.xml"/><Relationship Id="rId11" Type="http://schemas.openxmlformats.org/officeDocument/2006/relationships/customXml" Target="../../customXml/item6.xml"/><Relationship Id="rId5" Type="http://schemas.openxmlformats.org/officeDocument/2006/relationships/customXml" Target="../../customXml/item26.xml"/><Relationship Id="rId15" Type="http://schemas.openxmlformats.org/officeDocument/2006/relationships/image" Target="../media/image7.png"/><Relationship Id="rId10" Type="http://schemas.openxmlformats.org/officeDocument/2006/relationships/customXml" Target="../../customXml/item23.xml"/><Relationship Id="rId4" Type="http://schemas.openxmlformats.org/officeDocument/2006/relationships/customXml" Target="../../customXml/item7.xml"/><Relationship Id="rId9" Type="http://schemas.openxmlformats.org/officeDocument/2006/relationships/customXml" Target="../../customXml/item42.xml"/><Relationship Id="rId14" Type="http://schemas.openxmlformats.org/officeDocument/2006/relationships/slide" Target="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customXml" Target="../../customXml/item16.xml"/><Relationship Id="rId13" Type="http://schemas.openxmlformats.org/officeDocument/2006/relationships/image" Target="../media/image16.emf"/><Relationship Id="rId18" Type="http://schemas.openxmlformats.org/officeDocument/2006/relationships/image" Target="../media/image20.png"/><Relationship Id="rId3" Type="http://schemas.openxmlformats.org/officeDocument/2006/relationships/customXml" Target="../../customXml/item38.xml"/><Relationship Id="rId7" Type="http://schemas.openxmlformats.org/officeDocument/2006/relationships/customXml" Target="../../customXml/item28.xml"/><Relationship Id="rId12" Type="http://schemas.openxmlformats.org/officeDocument/2006/relationships/image" Target="../media/image15.png"/><Relationship Id="rId17" Type="http://schemas.openxmlformats.org/officeDocument/2006/relationships/image" Target="../media/image19.png"/><Relationship Id="rId2" Type="http://schemas.openxmlformats.org/officeDocument/2006/relationships/customXml" Target="../../customXml/item1.xml"/><Relationship Id="rId16" Type="http://schemas.openxmlformats.org/officeDocument/2006/relationships/image" Target="../media/image18.png"/><Relationship Id="rId1" Type="http://schemas.openxmlformats.org/officeDocument/2006/relationships/customXml" Target="../../customXml/item35.xml"/><Relationship Id="rId6" Type="http://schemas.openxmlformats.org/officeDocument/2006/relationships/customXml" Target="../../customXml/item22.xml"/><Relationship Id="rId11" Type="http://schemas.openxmlformats.org/officeDocument/2006/relationships/image" Target="../media/image7.png"/><Relationship Id="rId5" Type="http://schemas.openxmlformats.org/officeDocument/2006/relationships/customXml" Target="../../customXml/item47.xml"/><Relationship Id="rId15" Type="http://schemas.openxmlformats.org/officeDocument/2006/relationships/image" Target="../media/image4.png"/><Relationship Id="rId10" Type="http://schemas.openxmlformats.org/officeDocument/2006/relationships/image" Target="../media/image14.png"/><Relationship Id="rId19" Type="http://schemas.openxmlformats.org/officeDocument/2006/relationships/slide" Target="slide24.xml"/><Relationship Id="rId4" Type="http://schemas.openxmlformats.org/officeDocument/2006/relationships/customXml" Target="../../customXml/item32.xml"/><Relationship Id="rId9" Type="http://schemas.openxmlformats.org/officeDocument/2006/relationships/slideLayout" Target="../slideLayouts/slideLayout2.xml"/><Relationship Id="rId14" Type="http://schemas.openxmlformats.org/officeDocument/2006/relationships/image" Target="../media/image17.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hyperlink" Target="http://www.fhir.org/guides/argonaut/r2/index.html"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slide" Target="slide3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register.apple.com/business/ui" TargetMode="External"/><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3.wmf"/></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hyperlink" Target="https://openid.net/specs/openid-connect-core-1_0.html#rfc.section.3.1.2.1" TargetMode="External"/><Relationship Id="rId2" Type="http://schemas.openxmlformats.org/officeDocument/2006/relationships/hyperlink" Target="https://tools.ietf.org/html/rfc6749#section-4.1.1"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hyperlink" Target="https://tools.ietf.org/html/rfc6749#section-4.1.2.1" TargetMode="External"/><Relationship Id="rId2" Type="http://schemas.openxmlformats.org/officeDocument/2006/relationships/hyperlink" Target="https://tools.ietf.org/html/rfc6749#section-4.1.2" TargetMode="External"/><Relationship Id="rId1" Type="http://schemas.openxmlformats.org/officeDocument/2006/relationships/slideLayout" Target="../slideLayouts/slideLayout7.xml"/><Relationship Id="rId4" Type="http://schemas.openxmlformats.org/officeDocument/2006/relationships/hyperlink" Target="https://tools.ietf.org/html/rfc7617"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tools.ietf.org/html/rfc6749#section-5.1" TargetMode="External"/><Relationship Id="rId2" Type="http://schemas.openxmlformats.org/officeDocument/2006/relationships/hyperlink" Target="https://tools.ietf.org/html/rfc6749#section-4.1.3" TargetMode="Externa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hyperlink" Target="https://tools.ietf.org/html/rfc6749#section-6" TargetMode="External"/><Relationship Id="rId2" Type="http://schemas.openxmlformats.org/officeDocument/2006/relationships/hyperlink" Target="https://tools.ietf.org/html/rfc7617" TargetMode="External"/><Relationship Id="rId1" Type="http://schemas.openxmlformats.org/officeDocument/2006/relationships/slideLayout" Target="../slideLayouts/slideLayout7.xml"/><Relationship Id="rId4" Type="http://schemas.openxmlformats.org/officeDocument/2006/relationships/hyperlink" Target="https://tools.ietf.org/html/rfc6749#section-5.2" TargetMode="Externa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8" Type="http://schemas.openxmlformats.org/officeDocument/2006/relationships/hyperlink" Target="http://hl7.org/fhir/DSTU2/immunization.html" TargetMode="External"/><Relationship Id="rId13" Type="http://schemas.openxmlformats.org/officeDocument/2006/relationships/slide" Target="slide46.xml"/><Relationship Id="rId18" Type="http://schemas.openxmlformats.org/officeDocument/2006/relationships/hyperlink" Target="http://hl7.org/fhir/DSTU2/observation.html" TargetMode="External"/><Relationship Id="rId26" Type="http://schemas.openxmlformats.org/officeDocument/2006/relationships/hyperlink" Target="https://tools.ietf.org/html/bcp47#section-2" TargetMode="External"/><Relationship Id="rId3" Type="http://schemas.openxmlformats.org/officeDocument/2006/relationships/hyperlink" Target="http://www.fhir.org/guides/argonaut/r2/StructureDefinition-argo-allergyintolerance.html" TargetMode="External"/><Relationship Id="rId21" Type="http://schemas.openxmlformats.org/officeDocument/2006/relationships/hyperlink" Target="http://hl7.org/fhir/DSTU2/patient.html" TargetMode="External"/><Relationship Id="rId7" Type="http://schemas.openxmlformats.org/officeDocument/2006/relationships/hyperlink" Target="http://www.fhir.org/guides/argonaut/r2/StructureDefinition-argo-diagnosticreport.html" TargetMode="External"/><Relationship Id="rId12" Type="http://schemas.openxmlformats.org/officeDocument/2006/relationships/hyperlink" Target="http://hl7.org/fhir/DSTU2/medicationdispense.html" TargetMode="External"/><Relationship Id="rId17" Type="http://schemas.openxmlformats.org/officeDocument/2006/relationships/hyperlink" Target="http://www.fhir.org/guides/argonaut/r2/StructureDefinition-argo-medicationstatement.html" TargetMode="External"/><Relationship Id="rId25" Type="http://schemas.openxmlformats.org/officeDocument/2006/relationships/hyperlink" Target="http://hl7.org/fhir/DSTU2/references.html" TargetMode="External"/><Relationship Id="rId2" Type="http://schemas.openxmlformats.org/officeDocument/2006/relationships/hyperlink" Target="http://hl7.org/fhir/DSTU2/allergyintolerance.html" TargetMode="External"/><Relationship Id="rId16" Type="http://schemas.openxmlformats.org/officeDocument/2006/relationships/hyperlink" Target="http://hl7.org/fhir/DSTU2/medicationstatement.html" TargetMode="External"/><Relationship Id="rId20" Type="http://schemas.openxmlformats.org/officeDocument/2006/relationships/hyperlink" Target="http://www.fhir.org/guides/argonaut/r2/StructureDefinition-argo-vitalsigns.html" TargetMode="External"/><Relationship Id="rId1" Type="http://schemas.openxmlformats.org/officeDocument/2006/relationships/slideLayout" Target="../slideLayouts/slideLayout7.xml"/><Relationship Id="rId6" Type="http://schemas.openxmlformats.org/officeDocument/2006/relationships/hyperlink" Target="http://hl7.org/fhir/DSTU2/diagnosticreport.html" TargetMode="External"/><Relationship Id="rId11" Type="http://schemas.openxmlformats.org/officeDocument/2006/relationships/hyperlink" Target="http://www.fhir.org/guides/argonaut/r2/StructureDefinition-argo-medication.html" TargetMode="External"/><Relationship Id="rId24" Type="http://schemas.openxmlformats.org/officeDocument/2006/relationships/hyperlink" Target="http://www.fhir.org/guides/argonaut/r2/StructureDefinition-argo-procedure.html" TargetMode="External"/><Relationship Id="rId5" Type="http://schemas.openxmlformats.org/officeDocument/2006/relationships/hyperlink" Target="http://www.fhir.org/guides/argonaut/r2/StructureDefinition-argo-condition.html" TargetMode="External"/><Relationship Id="rId15" Type="http://schemas.openxmlformats.org/officeDocument/2006/relationships/hyperlink" Target="http://www.fhir.org/guides/argonaut/r2/StructureDefinition-argo-medicationorder.html" TargetMode="External"/><Relationship Id="rId23" Type="http://schemas.openxmlformats.org/officeDocument/2006/relationships/hyperlink" Target="http://hl7.org/fhir/DSTU2/procedure.html" TargetMode="External"/><Relationship Id="rId10" Type="http://schemas.openxmlformats.org/officeDocument/2006/relationships/hyperlink" Target="http://hl7.org/fhir/DSTU2/medication.html" TargetMode="External"/><Relationship Id="rId19" Type="http://schemas.openxmlformats.org/officeDocument/2006/relationships/hyperlink" Target="http://www.fhir.org/guides/argonaut/r2/StructureDefinition-argo-observationresults.html" TargetMode="External"/><Relationship Id="rId4" Type="http://schemas.openxmlformats.org/officeDocument/2006/relationships/hyperlink" Target="http://hl7.org/fhir/DSTU2/condition.html" TargetMode="External"/><Relationship Id="rId9" Type="http://schemas.openxmlformats.org/officeDocument/2006/relationships/hyperlink" Target="http://www.fhir.org/guides/argonaut/r2/StructureDefinition-argo-immunization.html" TargetMode="External"/><Relationship Id="rId14" Type="http://schemas.openxmlformats.org/officeDocument/2006/relationships/hyperlink" Target="http://hl7.org/fhir/DSTU2/medicationorder.html" TargetMode="External"/><Relationship Id="rId22" Type="http://schemas.openxmlformats.org/officeDocument/2006/relationships/hyperlink" Target="http://www.fhir.org/guides/argonaut/r2/StructureDefinition-argo-patient.html" TargetMode="External"/></Relationships>
</file>

<file path=ppt/slides/_rels/slide46.xml.rels><?xml version="1.0" encoding="UTF-8" standalone="yes"?>
<Relationships xmlns="http://schemas.openxmlformats.org/package/2006/relationships"><Relationship Id="rId2" Type="http://schemas.openxmlformats.org/officeDocument/2006/relationships/hyperlink" Target="http://www.fhir.org/guides/argonaut/r2/ValueSet-medication-codes.html" TargetMode="Externa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hyperlink" Target="http://www.fhir.org/guides/argonaut/r2/StructureDefinition-argo-vitalsigns.html" TargetMode="External"/><Relationship Id="rId2" Type="http://schemas.openxmlformats.org/officeDocument/2006/relationships/hyperlink" Target="http://www.fhir.org/guides/argonaut/r2/StructureDefinition-argo-observationresults.html" TargetMode="External"/><Relationship Id="rId1" Type="http://schemas.openxmlformats.org/officeDocument/2006/relationships/slideLayout" Target="../slideLayouts/slideLayout7.xml"/><Relationship Id="rId6" Type="http://schemas.openxmlformats.org/officeDocument/2006/relationships/hyperlink" Target="http://www.fhir.org/guides/argonaut/r2/StructureDefinition-argo-patient.html" TargetMode="External"/><Relationship Id="rId5" Type="http://schemas.openxmlformats.org/officeDocument/2006/relationships/hyperlink" Target="http://www.fhir.org/guides/argonaut/r2/Observation-blood-pressure.html" TargetMode="External"/><Relationship Id="rId4" Type="http://schemas.openxmlformats.org/officeDocument/2006/relationships/hyperlink" Target="http://www.fhir.org/guides/argonaut/r2/StructureDefinition-argo-smokingstatus.html"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hl7.org/fhir/DSTU2/" TargetMode="External"/><Relationship Id="rId2" Type="http://schemas.openxmlformats.org/officeDocument/2006/relationships/hyperlink" Target="http://hl7.org/fhir/DSTU2/procedure.html#bnr" TargetMode="External"/><Relationship Id="rId1" Type="http://schemas.openxmlformats.org/officeDocument/2006/relationships/slideLayout" Target="../slideLayouts/slideLayout7.xml"/><Relationship Id="rId6" Type="http://schemas.openxmlformats.org/officeDocument/2006/relationships/slide" Target="slide41.xml"/><Relationship Id="rId5" Type="http://schemas.openxmlformats.org/officeDocument/2006/relationships/hyperlink" Target="http://hl7.org/fhir/DSTU2/datatypes.html" TargetMode="External"/><Relationship Id="rId4" Type="http://schemas.openxmlformats.org/officeDocument/2006/relationships/hyperlink" Target="http://www.fhir.org/guides/argonaut/r2/"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hl7.org/fhir/DSTU2/datatypes.html#period" TargetMode="External"/><Relationship Id="rId7" Type="http://schemas.openxmlformats.org/officeDocument/2006/relationships/hyperlink" Target="http://hl7.org/fhir/DSTU2/http.html#read" TargetMode="External"/><Relationship Id="rId2" Type="http://schemas.openxmlformats.org/officeDocument/2006/relationships/hyperlink" Target="http://hl7.org/fhir/DSTU2/datatypes.html#primitive" TargetMode="External"/><Relationship Id="rId1" Type="http://schemas.openxmlformats.org/officeDocument/2006/relationships/slideLayout" Target="../slideLayouts/slideLayout7.xml"/><Relationship Id="rId6" Type="http://schemas.openxmlformats.org/officeDocument/2006/relationships/hyperlink" Target="http://hl7.org/fhir/DSTU2/http.html" TargetMode="External"/><Relationship Id="rId5" Type="http://schemas.openxmlformats.org/officeDocument/2006/relationships/hyperlink" Target="http://hl7.org/fhir/DSTU2/search.html#revinclude" TargetMode="External"/><Relationship Id="rId4" Type="http://schemas.openxmlformats.org/officeDocument/2006/relationships/hyperlink" Target="http://hl7.org/fhir/DSTU2/search.html#al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hyperlink" Target="https://www.example.com/fhir/Patient?_id=GH42VTX" TargetMode="External"/><Relationship Id="rId2" Type="http://schemas.openxmlformats.org/officeDocument/2006/relationships/slide" Target="slide45.xml"/><Relationship Id="rId1" Type="http://schemas.openxmlformats.org/officeDocument/2006/relationships/slideLayout" Target="../slideLayouts/slideLayout7.xml"/><Relationship Id="rId4" Type="http://schemas.openxmlformats.org/officeDocument/2006/relationships/hyperlink" Target="https://www.example.com/fhir/MedicationOrder?patient=GH42VTX"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s://www.example.com/fhir/Patient/GH42VTX" TargetMode="External"/><Relationship Id="rId2" Type="http://schemas.openxmlformats.org/officeDocument/2006/relationships/hyperlink" Target="http://hl7.org/fhir/DSTU2/bundle.html" TargetMode="External"/><Relationship Id="rId1" Type="http://schemas.openxmlformats.org/officeDocument/2006/relationships/slideLayout" Target="../slideLayouts/slideLayout7.xml"/><Relationship Id="rId4" Type="http://schemas.openxmlformats.org/officeDocument/2006/relationships/hyperlink" Target="https://www.example.com/fhir/Patient?_id=GH42VTX"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hl7.org/fhir/DSTU2/http.html#conformance" TargetMode="External"/><Relationship Id="rId2" Type="http://schemas.openxmlformats.org/officeDocument/2006/relationships/hyperlink" Target="https://www.example.com/fhir/Patient?_id=GH42VTX&amp;page=2" TargetMode="External"/><Relationship Id="rId1" Type="http://schemas.openxmlformats.org/officeDocument/2006/relationships/slideLayout" Target="../slideLayouts/slideLayout7.xml"/><Relationship Id="rId5" Type="http://schemas.openxmlformats.org/officeDocument/2006/relationships/hyperlink" Target="http://hl7.org/fhir/smart-app-launch/conformance/" TargetMode="External"/><Relationship Id="rId4" Type="http://schemas.openxmlformats.org/officeDocument/2006/relationships/hyperlink" Target="http://hl7.org/fhir/DSTU2/conformance.html"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www.fhir.org/guides/argonaut/r2/ValueSet-ucum.html" TargetMode="External"/><Relationship Id="rId2" Type="http://schemas.openxmlformats.org/officeDocument/2006/relationships/hyperlink" Target="http://loinc.org/" TargetMode="Externa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slide" Target="slide4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ustomXml" Target="../../customXml/item15.xml"/><Relationship Id="rId1" Type="http://schemas.openxmlformats.org/officeDocument/2006/relationships/customXml" Target="../../customXml/item34.xml"/></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customXml" Target="../../customXml/item36.xml"/><Relationship Id="rId7" Type="http://schemas.openxmlformats.org/officeDocument/2006/relationships/image" Target="../media/image2.png"/><Relationship Id="rId2" Type="http://schemas.openxmlformats.org/officeDocument/2006/relationships/customXml" Target="../../customXml/item49.xml"/><Relationship Id="rId1" Type="http://schemas.openxmlformats.org/officeDocument/2006/relationships/customXml" Target="../../customXml/item21.xml"/><Relationship Id="rId6" Type="http://schemas.openxmlformats.org/officeDocument/2006/relationships/image" Target="../media/image1.png"/><Relationship Id="rId11" Type="http://schemas.openxmlformats.org/officeDocument/2006/relationships/image" Target="../media/image6.png"/><Relationship Id="rId5" Type="http://schemas.openxmlformats.org/officeDocument/2006/relationships/slideLayout" Target="../slideLayouts/slideLayout7.xml"/><Relationship Id="rId10" Type="http://schemas.openxmlformats.org/officeDocument/2006/relationships/image" Target="../media/image5.png"/><Relationship Id="rId4" Type="http://schemas.openxmlformats.org/officeDocument/2006/relationships/customXml" Target="../../customXml/item11.xml"/><Relationship Id="rId9"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customXml" Target="../../customXml/item20.xml"/><Relationship Id="rId7" Type="http://schemas.openxmlformats.org/officeDocument/2006/relationships/slideLayout" Target="../slideLayouts/slideLayout7.xml"/><Relationship Id="rId12" Type="http://schemas.openxmlformats.org/officeDocument/2006/relationships/image" Target="../media/image11.png"/><Relationship Id="rId2" Type="http://schemas.openxmlformats.org/officeDocument/2006/relationships/customXml" Target="../../customXml/item14.xml"/><Relationship Id="rId1" Type="http://schemas.openxmlformats.org/officeDocument/2006/relationships/customXml" Target="../../customXml/item2.xml"/><Relationship Id="rId6" Type="http://schemas.openxmlformats.org/officeDocument/2006/relationships/customXml" Target="../../customXml/item27.xml"/><Relationship Id="rId11" Type="http://schemas.openxmlformats.org/officeDocument/2006/relationships/image" Target="../media/image10.png"/><Relationship Id="rId5" Type="http://schemas.openxmlformats.org/officeDocument/2006/relationships/customXml" Target="../../customXml/item45.xml"/><Relationship Id="rId10" Type="http://schemas.openxmlformats.org/officeDocument/2006/relationships/image" Target="../media/image9.png"/><Relationship Id="rId4" Type="http://schemas.openxmlformats.org/officeDocument/2006/relationships/customXml" Target="../../customXml/item24.xml"/><Relationship Id="rId9" Type="http://schemas.openxmlformats.org/officeDocument/2006/relationships/image" Target="../media/image8.png"/><Relationship Id="rId1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hyperlink" Target="mailto:example@example.com"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355012"/>
            <a:ext cx="12192000" cy="1120446"/>
          </a:xfrm>
          <a:solidFill>
            <a:schemeClr val="accent1">
              <a:lumMod val="75000"/>
            </a:schemeClr>
          </a:solidFill>
        </p:spPr>
        <p:txBody>
          <a:bodyPr anchor="ctr">
            <a:normAutofit/>
          </a:bodyPr>
          <a:lstStyle/>
          <a:p>
            <a:r>
              <a:rPr lang="en-US" sz="3600" dirty="0">
                <a:solidFill>
                  <a:schemeClr val="bg1"/>
                </a:solidFill>
                <a:latin typeface="Times New Roman" panose="02020603050405020304" pitchFamily="18" charset="0"/>
              </a:rPr>
              <a:t>Task 191553: talkPHR Data in Health App (Apple OAuth) </a:t>
            </a:r>
            <a:endParaRPr lang="en-US" sz="3600" dirty="0">
              <a:solidFill>
                <a:schemeClr val="bg1"/>
              </a:solidFill>
            </a:endParaRPr>
          </a:p>
        </p:txBody>
      </p:sp>
      <p:sp>
        <p:nvSpPr>
          <p:cNvPr id="5" name="Rectangle 4"/>
          <p:cNvSpPr/>
          <p:nvPr/>
        </p:nvSpPr>
        <p:spPr>
          <a:xfrm>
            <a:off x="6110050" y="6231863"/>
            <a:ext cx="5948912" cy="597359"/>
          </a:xfrm>
          <a:prstGeom prst="rect">
            <a:avLst/>
          </a:prstGeom>
        </p:spPr>
        <p:txBody>
          <a:bodyPr wrap="square" lIns="103900" tIns="51951" rIns="103900" bIns="51951">
            <a:spAutoFit/>
          </a:bodyPr>
          <a:lstStyle/>
          <a:p>
            <a:pPr algn="r"/>
            <a:r>
              <a:rPr lang="en-US" sz="1600" b="1" dirty="0">
                <a:solidFill>
                  <a:schemeClr val="bg1">
                    <a:lumMod val="75000"/>
                  </a:schemeClr>
                </a:solidFill>
                <a:latin typeface="Arial" panose="020B0604020202020204" pitchFamily="34" charset="0"/>
                <a:cs typeface="Arial" panose="020B0604020202020204" pitchFamily="34" charset="0"/>
              </a:rPr>
              <a:t>Document </a:t>
            </a:r>
            <a:r>
              <a:rPr lang="en-US" sz="1600" b="1" dirty="0" err="1">
                <a:solidFill>
                  <a:schemeClr val="bg1">
                    <a:lumMod val="75000"/>
                  </a:schemeClr>
                </a:solidFill>
                <a:latin typeface="Arial" panose="020B0604020202020204" pitchFamily="34" charset="0"/>
                <a:cs typeface="Arial" panose="020B0604020202020204" pitchFamily="34" charset="0"/>
              </a:rPr>
              <a:t>Type:Draft</a:t>
            </a:r>
            <a:endParaRPr lang="en-US" sz="1600" dirty="0">
              <a:solidFill>
                <a:schemeClr val="bg1">
                  <a:lumMod val="75000"/>
                </a:schemeClr>
              </a:solidFill>
              <a:latin typeface="Arial" panose="020B0604020202020204" pitchFamily="34" charset="0"/>
              <a:cs typeface="Arial" panose="020B0604020202020204" pitchFamily="34" charset="0"/>
            </a:endParaRPr>
          </a:p>
          <a:p>
            <a:pPr algn="r"/>
            <a:r>
              <a:rPr lang="en-US" sz="1600" b="1" dirty="0">
                <a:latin typeface="Arial" panose="020B0604020202020204" pitchFamily="34" charset="0"/>
                <a:cs typeface="Arial" panose="020B0604020202020204" pitchFamily="34" charset="0"/>
              </a:rPr>
              <a:t>Documented by: </a:t>
            </a:r>
            <a:r>
              <a:rPr lang="en-US" sz="1600" i="1" dirty="0" err="1">
                <a:latin typeface="Arial" panose="020B0604020202020204" pitchFamily="34" charset="0"/>
                <a:cs typeface="Arial" panose="020B0604020202020204" pitchFamily="34" charset="0"/>
              </a:rPr>
              <a:t>Shahzeb</a:t>
            </a:r>
            <a:r>
              <a:rPr lang="en-US" sz="1600" i="1" dirty="0">
                <a:latin typeface="Arial" panose="020B0604020202020204" pitchFamily="34" charset="0"/>
                <a:cs typeface="Arial" panose="020B0604020202020204" pitchFamily="34" charset="0"/>
              </a:rPr>
              <a:t> Khan(System Analyst)</a:t>
            </a:r>
            <a:endParaRPr lang="en-US" sz="1600" i="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5139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Forgot Password</a:t>
            </a:r>
          </a:p>
        </p:txBody>
      </p:sp>
      <p:sp>
        <p:nvSpPr>
          <p:cNvPr id="3" name="Text Placeholder 2"/>
          <p:cNvSpPr>
            <a:spLocks noGrp="1"/>
          </p:cNvSpPr>
          <p:nvPr>
            <p:ph type="body" sz="quarter" idx="10"/>
          </p:nvPr>
        </p:nvSpPr>
        <p:spPr>
          <a:xfrm>
            <a:off x="0" y="371117"/>
            <a:ext cx="12192000" cy="1348248"/>
          </a:xfrm>
        </p:spPr>
        <p:txBody>
          <a:bodyPr/>
          <a:lstStyle/>
          <a:p>
            <a:r>
              <a:rPr lang="en-US" sz="1200" dirty="0"/>
              <a:t>When user tap on Submit after entering email or cell no, if this email/cell no exists in PHR then an email/message send to on entered Email/Cell No. </a:t>
            </a:r>
          </a:p>
          <a:p>
            <a:r>
              <a:rPr lang="en-US" sz="1200" dirty="0"/>
              <a:t>Email/Cell no will contain a Pin code. </a:t>
            </a:r>
          </a:p>
          <a:p>
            <a:r>
              <a:rPr lang="en-US" sz="1200" dirty="0"/>
              <a:t>All fields are required on enter-password screen.</a:t>
            </a:r>
          </a:p>
          <a:p>
            <a:r>
              <a:rPr lang="en-US" sz="1200" dirty="0"/>
              <a:t>Pin will consist the combination of 5 characters (numbers) and PIN code field will only allow 5 characters.</a:t>
            </a:r>
          </a:p>
          <a:p>
            <a:r>
              <a:rPr lang="en-US" sz="1200" b="1" dirty="0">
                <a:solidFill>
                  <a:schemeClr val="accent5">
                    <a:lumMod val="75000"/>
                  </a:schemeClr>
                </a:solidFill>
              </a:rPr>
              <a:t>Pin Code sent on Email ID or Cell # will be expired after a 24 hours interval.</a:t>
            </a:r>
          </a:p>
          <a:p>
            <a:r>
              <a:rPr lang="en-US" sz="1200" dirty="0"/>
              <a:t>If user enter less then 5 characters, error message will be “The length for this field is 5 characters.”</a:t>
            </a:r>
          </a:p>
          <a:p>
            <a:r>
              <a:rPr lang="en-US" sz="1200" dirty="0"/>
              <a:t>When user enter new password, password validation will apply as mentioned in </a:t>
            </a:r>
            <a:r>
              <a:rPr lang="en-US" sz="1200" dirty="0">
                <a:hlinkClick r:id="rId14" action="ppaction://hlinksldjump"/>
              </a:rPr>
              <a:t>slide 9</a:t>
            </a:r>
            <a:r>
              <a:rPr lang="en-US" sz="1200" dirty="0"/>
              <a:t> password validation.</a:t>
            </a:r>
          </a:p>
        </p:txBody>
      </p:sp>
      <p:grpSp>
        <p:nvGrpSpPr>
          <p:cNvPr id="4" name="Group 3"/>
          <p:cNvGrpSpPr/>
          <p:nvPr/>
        </p:nvGrpSpPr>
        <p:grpSpPr>
          <a:xfrm>
            <a:off x="17863" y="2008091"/>
            <a:ext cx="3069476" cy="4849909"/>
            <a:chOff x="3733805" y="1859454"/>
            <a:chExt cx="3069476" cy="4457143"/>
          </a:xfrm>
        </p:grpSpPr>
        <p:pic>
          <p:nvPicPr>
            <p:cNvPr id="5" name="Picture 4"/>
            <p:cNvPicPr>
              <a:picLocks noChangeAspect="1"/>
            </p:cNvPicPr>
            <p:nvPr/>
          </p:nvPicPr>
          <p:blipFill>
            <a:blip r:embed="rId15"/>
            <a:stretch>
              <a:fillRect/>
            </a:stretch>
          </p:blipFill>
          <p:spPr>
            <a:xfrm>
              <a:off x="3784233" y="1859454"/>
              <a:ext cx="3019048" cy="4457143"/>
            </a:xfrm>
            <a:prstGeom prst="rect">
              <a:avLst/>
            </a:prstGeom>
          </p:spPr>
        </p:pic>
        <p:sp>
          <p:nvSpPr>
            <p:cNvPr id="6" name="Rounded Rectangle 5"/>
            <p:cNvSpPr/>
            <p:nvPr/>
          </p:nvSpPr>
          <p:spPr>
            <a:xfrm>
              <a:off x="4028776" y="4888008"/>
              <a:ext cx="2598258" cy="414570"/>
            </a:xfrm>
            <a:prstGeom prst="roundRect">
              <a:avLst/>
            </a:prstGeom>
            <a:solidFill>
              <a:srgbClr val="2F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Sign In</a:t>
              </a:r>
            </a:p>
          </p:txBody>
        </p:sp>
        <p:sp>
          <p:nvSpPr>
            <p:cNvPr id="7" name="TextBox 6"/>
            <p:cNvSpPr txBox="1"/>
            <p:nvPr/>
          </p:nvSpPr>
          <p:spPr>
            <a:xfrm>
              <a:off x="4747014" y="5755481"/>
              <a:ext cx="1149674" cy="226281"/>
            </a:xfrm>
            <a:prstGeom prst="rect">
              <a:avLst/>
            </a:prstGeom>
            <a:noFill/>
          </p:spPr>
          <p:txBody>
            <a:bodyPr wrap="none" rtlCol="0">
              <a:spAutoFit/>
            </a:bodyPr>
            <a:lstStyle/>
            <a:p>
              <a:r>
                <a:rPr lang="en-US" sz="1000" u="sng" dirty="0">
                  <a:solidFill>
                    <a:schemeClr val="accent1">
                      <a:lumMod val="75000"/>
                    </a:schemeClr>
                  </a:solidFill>
                  <a:latin typeface="Arial" panose="020B0604020202020204" pitchFamily="34" charset="0"/>
                  <a:cs typeface="Arial" panose="020B0604020202020204" pitchFamily="34" charset="0"/>
                </a:rPr>
                <a:t>Forgot Password</a:t>
              </a:r>
            </a:p>
          </p:txBody>
        </p:sp>
        <p:sp>
          <p:nvSpPr>
            <p:cNvPr id="8" name="TextBox 7"/>
            <p:cNvSpPr txBox="1"/>
            <p:nvPr/>
          </p:nvSpPr>
          <p:spPr>
            <a:xfrm>
              <a:off x="5037587" y="3420319"/>
              <a:ext cx="495649" cy="282852"/>
            </a:xfrm>
            <a:prstGeom prst="rect">
              <a:avLst/>
            </a:prstGeom>
            <a:noFill/>
          </p:spPr>
          <p:txBody>
            <a:bodyPr wrap="none" rtlCol="0">
              <a:spAutoFit/>
            </a:bodyPr>
            <a:lstStyle/>
            <a:p>
              <a:r>
                <a:rPr lang="en-US" sz="1400" b="1" dirty="0"/>
                <a:t>PHR</a:t>
              </a:r>
              <a:endParaRPr lang="en-US" sz="1600" b="1" dirty="0"/>
            </a:p>
          </p:txBody>
        </p:sp>
        <p:sp>
          <p:nvSpPr>
            <p:cNvPr id="9" name="TextBox 8"/>
            <p:cNvSpPr txBox="1"/>
            <p:nvPr/>
          </p:nvSpPr>
          <p:spPr>
            <a:xfrm>
              <a:off x="3733805" y="2295250"/>
              <a:ext cx="562975" cy="261610"/>
            </a:xfrm>
            <a:prstGeom prst="rect">
              <a:avLst/>
            </a:prstGeom>
            <a:noFill/>
          </p:spPr>
          <p:txBody>
            <a:bodyPr wrap="none" rtlCol="0">
              <a:spAutoFit/>
            </a:bodyPr>
            <a:lstStyle/>
            <a:p>
              <a:r>
                <a:rPr lang="en-US" sz="1050" dirty="0">
                  <a:solidFill>
                    <a:schemeClr val="bg1">
                      <a:lumMod val="65000"/>
                    </a:schemeClr>
                  </a:solidFill>
                </a:rPr>
                <a:t>Cancel</a:t>
              </a:r>
              <a:endParaRPr lang="en-US" dirty="0">
                <a:solidFill>
                  <a:schemeClr val="bg1">
                    <a:lumMod val="65000"/>
                  </a:schemeClr>
                </a:solidFill>
              </a:endParaRPr>
            </a:p>
          </p:txBody>
        </p:sp>
        <p:sp>
          <p:nvSpPr>
            <p:cNvPr id="10" name="Rounded Rectangle 9"/>
            <p:cNvSpPr/>
            <p:nvPr/>
          </p:nvSpPr>
          <p:spPr>
            <a:xfrm>
              <a:off x="4214161" y="2327524"/>
              <a:ext cx="2469657" cy="19655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baseline="-25000" dirty="0"/>
            </a:p>
          </p:txBody>
        </p:sp>
        <p:sp>
          <p:nvSpPr>
            <p:cNvPr id="11" name="TextBox 10"/>
            <p:cNvSpPr txBox="1"/>
            <p:nvPr/>
          </p:nvSpPr>
          <p:spPr>
            <a:xfrm>
              <a:off x="4999502" y="2298261"/>
              <a:ext cx="1000595" cy="240424"/>
            </a:xfrm>
            <a:prstGeom prst="rect">
              <a:avLst/>
            </a:prstGeom>
            <a:noFill/>
          </p:spPr>
          <p:txBody>
            <a:bodyPr wrap="none" rtlCol="0">
              <a:spAutoFit/>
            </a:bodyPr>
            <a:lstStyle/>
            <a:p>
              <a:r>
                <a:rPr lang="en-US" sz="1100" b="1" dirty="0" err="1">
                  <a:solidFill>
                    <a:srgbClr val="4CD865"/>
                  </a:solidFill>
                </a:rPr>
                <a:t>talkPHR</a:t>
              </a:r>
              <a:r>
                <a:rPr lang="en-US" sz="1100" b="1" dirty="0">
                  <a:solidFill>
                    <a:srgbClr val="4CD865"/>
                  </a:solidFill>
                </a:rPr>
                <a:t>/login</a:t>
              </a:r>
            </a:p>
          </p:txBody>
        </p:sp>
        <p:sp>
          <p:nvSpPr>
            <p:cNvPr id="12" name="Freeform 122"/>
            <p:cNvSpPr>
              <a:spLocks/>
            </p:cNvSpPr>
            <p:nvPr>
              <p:custDataLst>
                <p:custData r:id="rId9"/>
                <p:custData r:id="rId10"/>
              </p:custDataLst>
            </p:nvPr>
          </p:nvSpPr>
          <p:spPr bwMode="black">
            <a:xfrm rot="2894750">
              <a:off x="6500637" y="2357972"/>
              <a:ext cx="128323" cy="12933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13" name="Freeform 92"/>
            <p:cNvSpPr>
              <a:spLocks noEditPoints="1"/>
            </p:cNvSpPr>
            <p:nvPr>
              <p:custDataLst>
                <p:custData r:id="rId11"/>
                <p:custData r:id="rId12"/>
              </p:custDataLst>
            </p:nvPr>
          </p:nvSpPr>
          <p:spPr bwMode="black">
            <a:xfrm>
              <a:off x="4922682" y="2358205"/>
              <a:ext cx="97350" cy="132539"/>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4CD865"/>
            </a:solidFill>
            <a:ln>
              <a:noFill/>
            </a:ln>
            <a:extLst/>
          </p:spPr>
          <p:txBody>
            <a:bodyPr vert="horz" wrap="square" lIns="97576" tIns="48788" rIns="97576" bIns="48788" numCol="1" anchor="t" anchorCtr="0" compatLnSpc="1">
              <a:prstTxWarp prst="textNoShape">
                <a:avLst/>
              </a:prstTxWarp>
            </a:bodyPr>
            <a:lstStyle/>
            <a:p>
              <a:endParaRPr lang="en-US"/>
            </a:p>
          </p:txBody>
        </p:sp>
      </p:grpSp>
      <p:graphicFrame>
        <p:nvGraphicFramePr>
          <p:cNvPr id="14" name="Table 13"/>
          <p:cNvGraphicFramePr>
            <a:graphicFrameLocks noGrp="1"/>
          </p:cNvGraphicFramePr>
          <p:nvPr>
            <p:extLst>
              <p:ext uri="{D42A27DB-BD31-4B8C-83A1-F6EECF244321}">
                <p14:modId xmlns:p14="http://schemas.microsoft.com/office/powerpoint/2010/main" val="1213512003"/>
              </p:ext>
            </p:extLst>
          </p:nvPr>
        </p:nvGraphicFramePr>
        <p:xfrm>
          <a:off x="214507" y="4271364"/>
          <a:ext cx="2715729" cy="807038"/>
        </p:xfrm>
        <a:graphic>
          <a:graphicData uri="http://schemas.openxmlformats.org/drawingml/2006/table">
            <a:tbl>
              <a:tblPr firstRow="1" bandRow="1">
                <a:tableStyleId>{2D5ABB26-0587-4C30-8999-92F81FD0307C}</a:tableStyleId>
              </a:tblPr>
              <a:tblGrid>
                <a:gridCol w="2715729">
                  <a:extLst>
                    <a:ext uri="{9D8B030D-6E8A-4147-A177-3AD203B41FA5}">
                      <a16:colId xmlns:a16="http://schemas.microsoft.com/office/drawing/2014/main" val="20000"/>
                    </a:ext>
                  </a:extLst>
                </a:gridCol>
              </a:tblGrid>
              <a:tr h="403519">
                <a:tc>
                  <a:txBody>
                    <a:bodyPr/>
                    <a:lstStyle/>
                    <a:p>
                      <a:r>
                        <a:rPr lang="en-US" sz="1200" dirty="0">
                          <a:solidFill>
                            <a:schemeClr val="bg1">
                              <a:lumMod val="65000"/>
                            </a:schemeClr>
                          </a:solidFill>
                          <a:latin typeface="Arial" panose="020B0604020202020204" pitchFamily="34" charset="0"/>
                          <a:cs typeface="Arial" panose="020B0604020202020204" pitchFamily="34" charset="0"/>
                        </a:rPr>
                        <a:t>Enter Email or Cell</a:t>
                      </a:r>
                      <a:r>
                        <a:rPr lang="en-US" sz="1200" baseline="0" dirty="0">
                          <a:solidFill>
                            <a:schemeClr val="bg1">
                              <a:lumMod val="65000"/>
                            </a:schemeClr>
                          </a:solidFill>
                          <a:latin typeface="Arial" panose="020B0604020202020204" pitchFamily="34" charset="0"/>
                          <a:cs typeface="Arial" panose="020B0604020202020204" pitchFamily="34" charset="0"/>
                        </a:rPr>
                        <a:t> </a:t>
                      </a:r>
                      <a:r>
                        <a:rPr lang="en-US" sz="1200" dirty="0">
                          <a:solidFill>
                            <a:schemeClr val="bg1">
                              <a:lumMod val="65000"/>
                            </a:schemeClr>
                          </a:solidFill>
                          <a:latin typeface="Arial" panose="020B0604020202020204" pitchFamily="34" charset="0"/>
                          <a:cs typeface="Arial" panose="020B0604020202020204" pitchFamily="34" charset="0"/>
                        </a:rPr>
                        <a:t>No *</a:t>
                      </a:r>
                      <a:endParaRPr lang="en-US" sz="1600" dirty="0">
                        <a:solidFill>
                          <a:schemeClr val="bg1">
                            <a:lumMod val="65000"/>
                          </a:schemeClr>
                        </a:solidFill>
                        <a:latin typeface="Arial" panose="020B0604020202020204" pitchFamily="34" charset="0"/>
                        <a:cs typeface="Arial" panose="020B0604020202020204" pitchFamily="34" charset="0"/>
                      </a:endParaRP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0000"/>
                  </a:ext>
                </a:extLst>
              </a:tr>
              <a:tr h="403519">
                <a:tc>
                  <a:txBody>
                    <a:bodyPr/>
                    <a:lstStyle/>
                    <a:p>
                      <a:r>
                        <a:rPr lang="en-US" sz="1200" dirty="0">
                          <a:solidFill>
                            <a:schemeClr val="bg1">
                              <a:lumMod val="65000"/>
                            </a:schemeClr>
                          </a:solidFill>
                          <a:latin typeface="Arial" panose="020B0604020202020204" pitchFamily="34" charset="0"/>
                          <a:cs typeface="Arial" panose="020B0604020202020204" pitchFamily="34" charset="0"/>
                        </a:rPr>
                        <a:t>Password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15" name="Picture 6" descr="C:\Users\SHAHZE~1\AppData\Local\Temp\SNAGHTMLefad42f.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31419" y="3114673"/>
            <a:ext cx="687897" cy="683632"/>
          </a:xfrm>
          <a:prstGeom prst="rect">
            <a:avLst/>
          </a:prstGeom>
          <a:noFill/>
          <a:extLst>
            <a:ext uri="{909E8E84-426E-40DD-AFC4-6F175D3DCCD1}">
              <a14:hiddenFill xmlns:a14="http://schemas.microsoft.com/office/drawing/2010/main">
                <a:solidFill>
                  <a:srgbClr val="FFFFFF"/>
                </a:solidFill>
              </a14:hiddenFill>
            </a:ext>
          </a:extLst>
        </p:spPr>
      </p:pic>
      <p:grpSp>
        <p:nvGrpSpPr>
          <p:cNvPr id="35" name="Group 34"/>
          <p:cNvGrpSpPr/>
          <p:nvPr/>
        </p:nvGrpSpPr>
        <p:grpSpPr>
          <a:xfrm>
            <a:off x="4653079" y="2008090"/>
            <a:ext cx="3044262" cy="4849909"/>
            <a:chOff x="4561262" y="2008091"/>
            <a:chExt cx="3044262" cy="4849909"/>
          </a:xfrm>
        </p:grpSpPr>
        <p:grpSp>
          <p:nvGrpSpPr>
            <p:cNvPr id="17" name="Group 16"/>
            <p:cNvGrpSpPr/>
            <p:nvPr/>
          </p:nvGrpSpPr>
          <p:grpSpPr>
            <a:xfrm>
              <a:off x="4561262" y="2008091"/>
              <a:ext cx="3044262" cy="4849909"/>
              <a:chOff x="3733805" y="1859454"/>
              <a:chExt cx="3044262" cy="4457143"/>
            </a:xfrm>
          </p:grpSpPr>
          <p:pic>
            <p:nvPicPr>
              <p:cNvPr id="18" name="Picture 17"/>
              <p:cNvPicPr>
                <a:picLocks noChangeAspect="1"/>
              </p:cNvPicPr>
              <p:nvPr/>
            </p:nvPicPr>
            <p:blipFill>
              <a:blip r:embed="rId15"/>
              <a:stretch>
                <a:fillRect/>
              </a:stretch>
            </p:blipFill>
            <p:spPr>
              <a:xfrm>
                <a:off x="3759019" y="1859454"/>
                <a:ext cx="3019048" cy="4457143"/>
              </a:xfrm>
              <a:prstGeom prst="rect">
                <a:avLst/>
              </a:prstGeom>
            </p:spPr>
          </p:pic>
          <p:sp>
            <p:nvSpPr>
              <p:cNvPr id="19" name="Rounded Rectangle 18"/>
              <p:cNvSpPr/>
              <p:nvPr/>
            </p:nvSpPr>
            <p:spPr>
              <a:xfrm>
                <a:off x="4028776" y="5000261"/>
                <a:ext cx="2598258" cy="414570"/>
              </a:xfrm>
              <a:prstGeom prst="roundRect">
                <a:avLst/>
              </a:prstGeom>
              <a:solidFill>
                <a:srgbClr val="2F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Submit</a:t>
                </a:r>
              </a:p>
            </p:txBody>
          </p:sp>
          <p:sp>
            <p:nvSpPr>
              <p:cNvPr id="20" name="TextBox 19"/>
              <p:cNvSpPr txBox="1"/>
              <p:nvPr/>
            </p:nvSpPr>
            <p:spPr>
              <a:xfrm>
                <a:off x="4883191" y="5454272"/>
                <a:ext cx="902811" cy="339422"/>
              </a:xfrm>
              <a:prstGeom prst="rect">
                <a:avLst/>
              </a:prstGeom>
              <a:noFill/>
            </p:spPr>
            <p:txBody>
              <a:bodyPr wrap="none" rtlCol="0">
                <a:spAutoFit/>
              </a:bodyPr>
              <a:lstStyle/>
              <a:p>
                <a:pPr algn="ctr"/>
                <a:r>
                  <a:rPr lang="en-US" dirty="0">
                    <a:solidFill>
                      <a:schemeClr val="accent1">
                        <a:lumMod val="75000"/>
                      </a:schemeClr>
                    </a:solidFill>
                    <a:latin typeface="Arial" panose="020B0604020202020204" pitchFamily="34" charset="0"/>
                    <a:cs typeface="Arial" panose="020B0604020202020204" pitchFamily="34" charset="0"/>
                  </a:rPr>
                  <a:t>Cancel</a:t>
                </a:r>
              </a:p>
            </p:txBody>
          </p:sp>
          <p:sp>
            <p:nvSpPr>
              <p:cNvPr id="21" name="TextBox 20"/>
              <p:cNvSpPr txBox="1"/>
              <p:nvPr/>
            </p:nvSpPr>
            <p:spPr>
              <a:xfrm>
                <a:off x="5037587" y="3420319"/>
                <a:ext cx="495649" cy="282852"/>
              </a:xfrm>
              <a:prstGeom prst="rect">
                <a:avLst/>
              </a:prstGeom>
              <a:noFill/>
            </p:spPr>
            <p:txBody>
              <a:bodyPr wrap="none" rtlCol="0">
                <a:spAutoFit/>
              </a:bodyPr>
              <a:lstStyle/>
              <a:p>
                <a:r>
                  <a:rPr lang="en-US" sz="1400" b="1" dirty="0"/>
                  <a:t>PHR</a:t>
                </a:r>
                <a:endParaRPr lang="en-US" sz="1600" b="1" dirty="0"/>
              </a:p>
            </p:txBody>
          </p:sp>
          <p:sp>
            <p:nvSpPr>
              <p:cNvPr id="22" name="TextBox 21"/>
              <p:cNvSpPr txBox="1"/>
              <p:nvPr/>
            </p:nvSpPr>
            <p:spPr>
              <a:xfrm>
                <a:off x="3733805" y="2295250"/>
                <a:ext cx="562975" cy="261610"/>
              </a:xfrm>
              <a:prstGeom prst="rect">
                <a:avLst/>
              </a:prstGeom>
              <a:noFill/>
            </p:spPr>
            <p:txBody>
              <a:bodyPr wrap="none" rtlCol="0">
                <a:spAutoFit/>
              </a:bodyPr>
              <a:lstStyle/>
              <a:p>
                <a:r>
                  <a:rPr lang="en-US" sz="1050" dirty="0">
                    <a:solidFill>
                      <a:schemeClr val="bg1">
                        <a:lumMod val="65000"/>
                      </a:schemeClr>
                    </a:solidFill>
                  </a:rPr>
                  <a:t>Cancel</a:t>
                </a:r>
                <a:endParaRPr lang="en-US" dirty="0">
                  <a:solidFill>
                    <a:schemeClr val="bg1">
                      <a:lumMod val="65000"/>
                    </a:schemeClr>
                  </a:solidFill>
                </a:endParaRPr>
              </a:p>
            </p:txBody>
          </p:sp>
          <p:sp>
            <p:nvSpPr>
              <p:cNvPr id="23" name="Rounded Rectangle 22"/>
              <p:cNvSpPr/>
              <p:nvPr/>
            </p:nvSpPr>
            <p:spPr>
              <a:xfrm>
                <a:off x="4214161" y="2327524"/>
                <a:ext cx="2469657" cy="19655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baseline="-25000" dirty="0"/>
              </a:p>
            </p:txBody>
          </p:sp>
          <p:sp>
            <p:nvSpPr>
              <p:cNvPr id="24" name="TextBox 23"/>
              <p:cNvSpPr txBox="1"/>
              <p:nvPr/>
            </p:nvSpPr>
            <p:spPr>
              <a:xfrm>
                <a:off x="4700395" y="2298261"/>
                <a:ext cx="1614545" cy="240424"/>
              </a:xfrm>
              <a:prstGeom prst="rect">
                <a:avLst/>
              </a:prstGeom>
              <a:noFill/>
            </p:spPr>
            <p:txBody>
              <a:bodyPr wrap="none" rtlCol="0">
                <a:spAutoFit/>
              </a:bodyPr>
              <a:lstStyle/>
              <a:p>
                <a:r>
                  <a:rPr lang="en-US" sz="1100" b="1" dirty="0">
                    <a:solidFill>
                      <a:srgbClr val="4CD865"/>
                    </a:solidFill>
                  </a:rPr>
                  <a:t>talkPHR/reset-password</a:t>
                </a:r>
              </a:p>
            </p:txBody>
          </p:sp>
          <p:sp>
            <p:nvSpPr>
              <p:cNvPr id="25" name="Freeform 122"/>
              <p:cNvSpPr>
                <a:spLocks/>
              </p:cNvSpPr>
              <p:nvPr>
                <p:custDataLst>
                  <p:custData r:id="rId5"/>
                  <p:custData r:id="rId6"/>
                </p:custDataLst>
              </p:nvPr>
            </p:nvSpPr>
            <p:spPr bwMode="black">
              <a:xfrm rot="2894750">
                <a:off x="6500637" y="2357972"/>
                <a:ext cx="128323" cy="12933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26" name="Freeform 92"/>
              <p:cNvSpPr>
                <a:spLocks noEditPoints="1"/>
              </p:cNvSpPr>
              <p:nvPr>
                <p:custDataLst>
                  <p:custData r:id="rId7"/>
                  <p:custData r:id="rId8"/>
                </p:custDataLst>
              </p:nvPr>
            </p:nvSpPr>
            <p:spPr bwMode="black">
              <a:xfrm>
                <a:off x="4623575" y="2358205"/>
                <a:ext cx="97350" cy="132539"/>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4CD865"/>
              </a:solidFill>
              <a:ln>
                <a:noFill/>
              </a:ln>
              <a:extLst/>
            </p:spPr>
            <p:txBody>
              <a:bodyPr vert="horz" wrap="square" lIns="97576" tIns="48788" rIns="97576" bIns="48788" numCol="1" anchor="t" anchorCtr="0" compatLnSpc="1">
                <a:prstTxWarp prst="textNoShape">
                  <a:avLst/>
                </a:prstTxWarp>
              </a:bodyPr>
              <a:lstStyle/>
              <a:p>
                <a:endParaRPr lang="en-US"/>
              </a:p>
            </p:txBody>
          </p:sp>
        </p:grpSp>
        <p:pic>
          <p:nvPicPr>
            <p:cNvPr id="28" name="Picture 6" descr="C:\Users\SHAHZE~1\AppData\Local\Temp\SNAGHTMLefad42f.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74818" y="3114673"/>
              <a:ext cx="687897" cy="683632"/>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5568017" y="4061863"/>
              <a:ext cx="1106393" cy="261610"/>
            </a:xfrm>
            <a:prstGeom prst="rect">
              <a:avLst/>
            </a:prstGeom>
            <a:noFill/>
          </p:spPr>
          <p:txBody>
            <a:bodyPr wrap="none" rtlCol="0">
              <a:spAutoFit/>
            </a:bodyPr>
            <a:lstStyle/>
            <a:p>
              <a:r>
                <a:rPr lang="en-US" sz="1050" b="1" dirty="0"/>
                <a:t>Password Reset</a:t>
              </a:r>
              <a:endParaRPr lang="en-US" sz="1100" b="1" dirty="0"/>
            </a:p>
          </p:txBody>
        </p:sp>
        <p:sp>
          <p:nvSpPr>
            <p:cNvPr id="31" name="TextBox 30"/>
            <p:cNvSpPr txBox="1"/>
            <p:nvPr/>
          </p:nvSpPr>
          <p:spPr>
            <a:xfrm>
              <a:off x="4838749" y="4419147"/>
              <a:ext cx="2672526" cy="24622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Enter the email/cell no associated with your</a:t>
              </a:r>
              <a:endParaRPr lang="en-US" sz="1050" dirty="0">
                <a:latin typeface="Arial" panose="020B0604020202020204" pitchFamily="34" charset="0"/>
                <a:cs typeface="Arial" panose="020B0604020202020204" pitchFamily="34" charset="0"/>
              </a:endParaRPr>
            </a:p>
          </p:txBody>
        </p:sp>
        <p:sp>
          <p:nvSpPr>
            <p:cNvPr id="32" name="TextBox 31"/>
            <p:cNvSpPr txBox="1"/>
            <p:nvPr/>
          </p:nvSpPr>
          <p:spPr>
            <a:xfrm>
              <a:off x="5448349" y="4572742"/>
              <a:ext cx="1335622" cy="246221"/>
            </a:xfrm>
            <a:prstGeom prst="rect">
              <a:avLst/>
            </a:prstGeom>
            <a:noFill/>
          </p:spPr>
          <p:txBody>
            <a:bodyPr wrap="none" rtlCol="0">
              <a:spAutoFit/>
            </a:bodyPr>
            <a:lstStyle/>
            <a:p>
              <a:pPr algn="ctr"/>
              <a:r>
                <a:rPr lang="en-US" sz="1000" dirty="0">
                  <a:latin typeface="Arial" panose="020B0604020202020204" pitchFamily="34" charset="0"/>
                  <a:cs typeface="Arial" panose="020B0604020202020204" pitchFamily="34" charset="0"/>
                </a:rPr>
                <a:t>MTBC PHR account</a:t>
              </a:r>
              <a:endParaRPr lang="en-US" sz="1050" dirty="0">
                <a:latin typeface="Arial" panose="020B0604020202020204" pitchFamily="34" charset="0"/>
                <a:cs typeface="Arial" panose="020B0604020202020204" pitchFamily="34" charset="0"/>
              </a:endParaRPr>
            </a:p>
          </p:txBody>
        </p:sp>
        <p:sp>
          <p:nvSpPr>
            <p:cNvPr id="34" name="Rounded Rectangle 33"/>
            <p:cNvSpPr/>
            <p:nvPr/>
          </p:nvSpPr>
          <p:spPr>
            <a:xfrm>
              <a:off x="4856233" y="4924425"/>
              <a:ext cx="2598258" cy="333375"/>
            </a:xfrm>
            <a:prstGeom prst="round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2">
                      <a:lumMod val="75000"/>
                    </a:schemeClr>
                  </a:solidFill>
                  <a:latin typeface="Arial" panose="020B0604020202020204" pitchFamily="34" charset="0"/>
                  <a:cs typeface="Arial" panose="020B0604020202020204" pitchFamily="34" charset="0"/>
                </a:rPr>
                <a:t>Enter Email or Cell No *</a:t>
              </a:r>
            </a:p>
          </p:txBody>
        </p:sp>
      </p:grpSp>
      <p:sp>
        <p:nvSpPr>
          <p:cNvPr id="33" name="TextBox 32"/>
          <p:cNvSpPr txBox="1"/>
          <p:nvPr/>
        </p:nvSpPr>
        <p:spPr>
          <a:xfrm>
            <a:off x="911876" y="5867469"/>
            <a:ext cx="1671145" cy="276999"/>
          </a:xfrm>
          <a:prstGeom prst="rect">
            <a:avLst/>
          </a:prstGeom>
          <a:noFill/>
        </p:spPr>
        <p:txBody>
          <a:bodyPr wrap="square" rtlCol="0">
            <a:spAutoFit/>
          </a:bodyPr>
          <a:lstStyle/>
          <a:p>
            <a:r>
              <a:rPr lang="en-US" sz="1200" b="1" dirty="0">
                <a:solidFill>
                  <a:srgbClr val="6AABD8"/>
                </a:solidFill>
                <a:latin typeface="Arial" panose="020B0604020202020204" pitchFamily="34" charset="0"/>
                <a:cs typeface="Arial" panose="020B0604020202020204" pitchFamily="34" charset="0"/>
              </a:rPr>
              <a:t>Create Account</a:t>
            </a:r>
          </a:p>
        </p:txBody>
      </p:sp>
      <p:cxnSp>
        <p:nvCxnSpPr>
          <p:cNvPr id="36" name="Straight Arrow Connector 35"/>
          <p:cNvCxnSpPr>
            <a:cxnSpLocks/>
          </p:cNvCxnSpPr>
          <p:nvPr/>
        </p:nvCxnSpPr>
        <p:spPr>
          <a:xfrm flipV="1">
            <a:off x="2153382" y="5055182"/>
            <a:ext cx="2524911" cy="128224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3EBE7686-038F-49AF-AC42-4F5CDC00E139}"/>
              </a:ext>
            </a:extLst>
          </p:cNvPr>
          <p:cNvGrpSpPr/>
          <p:nvPr/>
        </p:nvGrpSpPr>
        <p:grpSpPr>
          <a:xfrm>
            <a:off x="9104663" y="1994191"/>
            <a:ext cx="3064549" cy="4950890"/>
            <a:chOff x="4561262" y="2008091"/>
            <a:chExt cx="3064549" cy="4950890"/>
          </a:xfrm>
        </p:grpSpPr>
        <p:grpSp>
          <p:nvGrpSpPr>
            <p:cNvPr id="38" name="Group 37">
              <a:extLst>
                <a:ext uri="{FF2B5EF4-FFF2-40B4-BE49-F238E27FC236}">
                  <a16:creationId xmlns:a16="http://schemas.microsoft.com/office/drawing/2014/main" id="{2F02AE28-E51D-4A5F-A243-3F84BE61A38F}"/>
                </a:ext>
              </a:extLst>
            </p:cNvPr>
            <p:cNvGrpSpPr/>
            <p:nvPr/>
          </p:nvGrpSpPr>
          <p:grpSpPr>
            <a:xfrm>
              <a:off x="4561262" y="2008091"/>
              <a:ext cx="3044262" cy="4950890"/>
              <a:chOff x="3733805" y="1859454"/>
              <a:chExt cx="3044262" cy="4549946"/>
            </a:xfrm>
          </p:grpSpPr>
          <p:pic>
            <p:nvPicPr>
              <p:cNvPr id="44" name="Picture 43">
                <a:extLst>
                  <a:ext uri="{FF2B5EF4-FFF2-40B4-BE49-F238E27FC236}">
                    <a16:creationId xmlns:a16="http://schemas.microsoft.com/office/drawing/2014/main" id="{36E96A1F-E4A6-4D56-A134-AB2A3428C017}"/>
                  </a:ext>
                </a:extLst>
              </p:cNvPr>
              <p:cNvPicPr>
                <a:picLocks noChangeAspect="1"/>
              </p:cNvPicPr>
              <p:nvPr/>
            </p:nvPicPr>
            <p:blipFill>
              <a:blip r:embed="rId15"/>
              <a:stretch>
                <a:fillRect/>
              </a:stretch>
            </p:blipFill>
            <p:spPr>
              <a:xfrm>
                <a:off x="3759019" y="1859454"/>
                <a:ext cx="3019048" cy="4457143"/>
              </a:xfrm>
              <a:prstGeom prst="rect">
                <a:avLst/>
              </a:prstGeom>
            </p:spPr>
          </p:pic>
          <p:sp>
            <p:nvSpPr>
              <p:cNvPr id="45" name="Rounded Rectangle 18">
                <a:extLst>
                  <a:ext uri="{FF2B5EF4-FFF2-40B4-BE49-F238E27FC236}">
                    <a16:creationId xmlns:a16="http://schemas.microsoft.com/office/drawing/2014/main" id="{D0FB2D0F-7EEA-4BA1-8650-4F7B9EDB2A09}"/>
                  </a:ext>
                </a:extLst>
              </p:cNvPr>
              <p:cNvSpPr/>
              <p:nvPr/>
            </p:nvSpPr>
            <p:spPr>
              <a:xfrm>
                <a:off x="4006158" y="5605835"/>
                <a:ext cx="2598258" cy="414570"/>
              </a:xfrm>
              <a:prstGeom prst="roundRect">
                <a:avLst/>
              </a:prstGeom>
              <a:solidFill>
                <a:srgbClr val="2F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Continue to Sign In</a:t>
                </a:r>
              </a:p>
            </p:txBody>
          </p:sp>
          <p:sp>
            <p:nvSpPr>
              <p:cNvPr id="46" name="TextBox 45">
                <a:extLst>
                  <a:ext uri="{FF2B5EF4-FFF2-40B4-BE49-F238E27FC236}">
                    <a16:creationId xmlns:a16="http://schemas.microsoft.com/office/drawing/2014/main" id="{0E292610-51F7-4D96-B80F-423D1994114D}"/>
                  </a:ext>
                </a:extLst>
              </p:cNvPr>
              <p:cNvSpPr txBox="1"/>
              <p:nvPr/>
            </p:nvSpPr>
            <p:spPr>
              <a:xfrm>
                <a:off x="4873666" y="6069978"/>
                <a:ext cx="902811" cy="339422"/>
              </a:xfrm>
              <a:prstGeom prst="rect">
                <a:avLst/>
              </a:prstGeom>
              <a:noFill/>
            </p:spPr>
            <p:txBody>
              <a:bodyPr wrap="none" rtlCol="0">
                <a:spAutoFit/>
              </a:bodyPr>
              <a:lstStyle/>
              <a:p>
                <a:pPr algn="ctr"/>
                <a:r>
                  <a:rPr lang="en-US" dirty="0">
                    <a:solidFill>
                      <a:schemeClr val="accent1">
                        <a:lumMod val="75000"/>
                      </a:schemeClr>
                    </a:solidFill>
                    <a:latin typeface="Arial" panose="020B0604020202020204" pitchFamily="34" charset="0"/>
                    <a:cs typeface="Arial" panose="020B0604020202020204" pitchFamily="34" charset="0"/>
                  </a:rPr>
                  <a:t>Cancel</a:t>
                </a:r>
              </a:p>
            </p:txBody>
          </p:sp>
          <p:sp>
            <p:nvSpPr>
              <p:cNvPr id="47" name="TextBox 46">
                <a:extLst>
                  <a:ext uri="{FF2B5EF4-FFF2-40B4-BE49-F238E27FC236}">
                    <a16:creationId xmlns:a16="http://schemas.microsoft.com/office/drawing/2014/main" id="{2BFFDA23-2081-411A-8620-6400D1D3371C}"/>
                  </a:ext>
                </a:extLst>
              </p:cNvPr>
              <p:cNvSpPr txBox="1"/>
              <p:nvPr/>
            </p:nvSpPr>
            <p:spPr>
              <a:xfrm>
                <a:off x="5037587" y="2862413"/>
                <a:ext cx="495649" cy="282852"/>
              </a:xfrm>
              <a:prstGeom prst="rect">
                <a:avLst/>
              </a:prstGeom>
              <a:noFill/>
            </p:spPr>
            <p:txBody>
              <a:bodyPr wrap="none" rtlCol="0">
                <a:spAutoFit/>
              </a:bodyPr>
              <a:lstStyle/>
              <a:p>
                <a:r>
                  <a:rPr lang="en-US" sz="1400" b="1" dirty="0"/>
                  <a:t>PHR</a:t>
                </a:r>
                <a:endParaRPr lang="en-US" sz="1600" b="1" dirty="0"/>
              </a:p>
            </p:txBody>
          </p:sp>
          <p:sp>
            <p:nvSpPr>
              <p:cNvPr id="48" name="TextBox 47">
                <a:extLst>
                  <a:ext uri="{FF2B5EF4-FFF2-40B4-BE49-F238E27FC236}">
                    <a16:creationId xmlns:a16="http://schemas.microsoft.com/office/drawing/2014/main" id="{B58DDB89-8D36-41B7-86DB-FA72665323BB}"/>
                  </a:ext>
                </a:extLst>
              </p:cNvPr>
              <p:cNvSpPr txBox="1"/>
              <p:nvPr/>
            </p:nvSpPr>
            <p:spPr>
              <a:xfrm>
                <a:off x="3733805" y="2295250"/>
                <a:ext cx="562975" cy="261610"/>
              </a:xfrm>
              <a:prstGeom prst="rect">
                <a:avLst/>
              </a:prstGeom>
              <a:noFill/>
            </p:spPr>
            <p:txBody>
              <a:bodyPr wrap="none" rtlCol="0">
                <a:spAutoFit/>
              </a:bodyPr>
              <a:lstStyle/>
              <a:p>
                <a:r>
                  <a:rPr lang="en-US" sz="1050" dirty="0">
                    <a:solidFill>
                      <a:schemeClr val="bg1">
                        <a:lumMod val="65000"/>
                      </a:schemeClr>
                    </a:solidFill>
                  </a:rPr>
                  <a:t>Cancel</a:t>
                </a:r>
                <a:endParaRPr lang="en-US" dirty="0">
                  <a:solidFill>
                    <a:schemeClr val="bg1">
                      <a:lumMod val="65000"/>
                    </a:schemeClr>
                  </a:solidFill>
                </a:endParaRPr>
              </a:p>
            </p:txBody>
          </p:sp>
          <p:sp>
            <p:nvSpPr>
              <p:cNvPr id="49" name="Rounded Rectangle 22">
                <a:extLst>
                  <a:ext uri="{FF2B5EF4-FFF2-40B4-BE49-F238E27FC236}">
                    <a16:creationId xmlns:a16="http://schemas.microsoft.com/office/drawing/2014/main" id="{4612A6E9-6CF7-4F51-931E-361873E419FA}"/>
                  </a:ext>
                </a:extLst>
              </p:cNvPr>
              <p:cNvSpPr/>
              <p:nvPr/>
            </p:nvSpPr>
            <p:spPr>
              <a:xfrm>
                <a:off x="4214161" y="2327524"/>
                <a:ext cx="2469657" cy="19655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baseline="-25000" dirty="0"/>
              </a:p>
            </p:txBody>
          </p:sp>
          <p:sp>
            <p:nvSpPr>
              <p:cNvPr id="50" name="TextBox 49">
                <a:extLst>
                  <a:ext uri="{FF2B5EF4-FFF2-40B4-BE49-F238E27FC236}">
                    <a16:creationId xmlns:a16="http://schemas.microsoft.com/office/drawing/2014/main" id="{02EAA030-263F-47B6-9597-7C49199346FB}"/>
                  </a:ext>
                </a:extLst>
              </p:cNvPr>
              <p:cNvSpPr txBox="1"/>
              <p:nvPr/>
            </p:nvSpPr>
            <p:spPr>
              <a:xfrm>
                <a:off x="4691853" y="2298261"/>
                <a:ext cx="1633781" cy="240424"/>
              </a:xfrm>
              <a:prstGeom prst="rect">
                <a:avLst/>
              </a:prstGeom>
              <a:noFill/>
            </p:spPr>
            <p:txBody>
              <a:bodyPr wrap="none" rtlCol="0">
                <a:spAutoFit/>
              </a:bodyPr>
              <a:lstStyle/>
              <a:p>
                <a:r>
                  <a:rPr lang="en-US" sz="1100" b="1" dirty="0">
                    <a:solidFill>
                      <a:srgbClr val="4CD865"/>
                    </a:solidFill>
                  </a:rPr>
                  <a:t>talkPHR/enter-password</a:t>
                </a:r>
              </a:p>
            </p:txBody>
          </p:sp>
          <p:sp>
            <p:nvSpPr>
              <p:cNvPr id="51" name="Freeform 122">
                <a:extLst>
                  <a:ext uri="{FF2B5EF4-FFF2-40B4-BE49-F238E27FC236}">
                    <a16:creationId xmlns:a16="http://schemas.microsoft.com/office/drawing/2014/main" id="{A4AAE5E9-2C96-4128-80D2-D48DDBB97B4E}"/>
                  </a:ext>
                </a:extLst>
              </p:cNvPr>
              <p:cNvSpPr>
                <a:spLocks/>
              </p:cNvSpPr>
              <p:nvPr>
                <p:custDataLst>
                  <p:custData r:id="rId1"/>
                  <p:custData r:id="rId2"/>
                </p:custDataLst>
              </p:nvPr>
            </p:nvSpPr>
            <p:spPr bwMode="black">
              <a:xfrm rot="2894750">
                <a:off x="6500637" y="2357972"/>
                <a:ext cx="128323" cy="12933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52" name="Freeform 92">
                <a:extLst>
                  <a:ext uri="{FF2B5EF4-FFF2-40B4-BE49-F238E27FC236}">
                    <a16:creationId xmlns:a16="http://schemas.microsoft.com/office/drawing/2014/main" id="{BDE0435C-B269-42BC-928A-AA78B05846A8}"/>
                  </a:ext>
                </a:extLst>
              </p:cNvPr>
              <p:cNvSpPr>
                <a:spLocks noEditPoints="1"/>
              </p:cNvSpPr>
              <p:nvPr>
                <p:custDataLst>
                  <p:custData r:id="rId3"/>
                  <p:custData r:id="rId4"/>
                </p:custDataLst>
              </p:nvPr>
            </p:nvSpPr>
            <p:spPr bwMode="black">
              <a:xfrm>
                <a:off x="4615033" y="2358205"/>
                <a:ext cx="97350" cy="132539"/>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4CD865"/>
              </a:solidFill>
              <a:ln>
                <a:noFill/>
              </a:ln>
              <a:extLst/>
            </p:spPr>
            <p:txBody>
              <a:bodyPr vert="horz" wrap="square" lIns="97576" tIns="48788" rIns="97576" bIns="48788" numCol="1" anchor="t" anchorCtr="0" compatLnSpc="1">
                <a:prstTxWarp prst="textNoShape">
                  <a:avLst/>
                </a:prstTxWarp>
              </a:bodyPr>
              <a:lstStyle/>
              <a:p>
                <a:endParaRPr lang="en-US"/>
              </a:p>
            </p:txBody>
          </p:sp>
        </p:grpSp>
        <p:pic>
          <p:nvPicPr>
            <p:cNvPr id="39" name="Picture 6" descr="C:\Users\SHAHZE~1\AppData\Local\Temp\SNAGHTMLefad42f.PNG">
              <a:extLst>
                <a:ext uri="{FF2B5EF4-FFF2-40B4-BE49-F238E27FC236}">
                  <a16:creationId xmlns:a16="http://schemas.microsoft.com/office/drawing/2014/main" id="{83D4F309-31B0-4426-8F45-67D4A760BEBD}"/>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t="47789"/>
            <a:stretch/>
          </p:blipFill>
          <p:spPr bwMode="auto">
            <a:xfrm>
              <a:off x="5774818" y="2800127"/>
              <a:ext cx="687897" cy="356927"/>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A4084A8D-1F17-42EC-BE7F-C67FB77AC8F6}"/>
                </a:ext>
              </a:extLst>
            </p:cNvPr>
            <p:cNvSpPr txBox="1"/>
            <p:nvPr/>
          </p:nvSpPr>
          <p:spPr>
            <a:xfrm>
              <a:off x="5568017" y="3471572"/>
              <a:ext cx="1106393" cy="261610"/>
            </a:xfrm>
            <a:prstGeom prst="rect">
              <a:avLst/>
            </a:prstGeom>
            <a:noFill/>
          </p:spPr>
          <p:txBody>
            <a:bodyPr wrap="none" rtlCol="0">
              <a:spAutoFit/>
            </a:bodyPr>
            <a:lstStyle/>
            <a:p>
              <a:r>
                <a:rPr lang="en-US" sz="1050" b="1" dirty="0"/>
                <a:t>Password Reset</a:t>
              </a:r>
              <a:endParaRPr lang="en-US" sz="1100" b="1" dirty="0"/>
            </a:p>
          </p:txBody>
        </p:sp>
        <p:sp>
          <p:nvSpPr>
            <p:cNvPr id="41" name="TextBox 40">
              <a:extLst>
                <a:ext uri="{FF2B5EF4-FFF2-40B4-BE49-F238E27FC236}">
                  <a16:creationId xmlns:a16="http://schemas.microsoft.com/office/drawing/2014/main" id="{FE0D2779-FBF2-437F-8AD4-E2A58764ABCF}"/>
                </a:ext>
              </a:extLst>
            </p:cNvPr>
            <p:cNvSpPr txBox="1"/>
            <p:nvPr/>
          </p:nvSpPr>
          <p:spPr>
            <a:xfrm>
              <a:off x="4744894" y="3747189"/>
              <a:ext cx="2880917" cy="71558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A PIN code has been sent to the email address </a:t>
              </a:r>
            </a:p>
            <a:p>
              <a:r>
                <a:rPr lang="en-US" sz="1000" dirty="0">
                  <a:latin typeface="Arial" panose="020B0604020202020204" pitchFamily="34" charset="0"/>
                  <a:cs typeface="Arial" panose="020B0604020202020204" pitchFamily="34" charset="0"/>
                </a:rPr>
                <a:t>on record: sha***********@mtbc.com Please </a:t>
              </a:r>
            </a:p>
            <a:p>
              <a:r>
                <a:rPr lang="en-US" sz="1000" dirty="0">
                  <a:latin typeface="Arial" panose="020B0604020202020204" pitchFamily="34" charset="0"/>
                  <a:cs typeface="Arial" panose="020B0604020202020204" pitchFamily="34" charset="0"/>
                </a:rPr>
                <a:t>check your email and enter the code below.</a:t>
              </a:r>
            </a:p>
            <a:p>
              <a:endParaRPr lang="en-US" sz="1050" dirty="0">
                <a:latin typeface="Arial" panose="020B0604020202020204" pitchFamily="34" charset="0"/>
                <a:cs typeface="Arial" panose="020B0604020202020204" pitchFamily="34" charset="0"/>
              </a:endParaRPr>
            </a:p>
          </p:txBody>
        </p:sp>
        <p:sp>
          <p:nvSpPr>
            <p:cNvPr id="43" name="Rounded Rectangle 33">
              <a:extLst>
                <a:ext uri="{FF2B5EF4-FFF2-40B4-BE49-F238E27FC236}">
                  <a16:creationId xmlns:a16="http://schemas.microsoft.com/office/drawing/2014/main" id="{1C7D40C2-0AB4-469B-9725-DE24204C9DC2}"/>
                </a:ext>
              </a:extLst>
            </p:cNvPr>
            <p:cNvSpPr/>
            <p:nvPr/>
          </p:nvSpPr>
          <p:spPr>
            <a:xfrm>
              <a:off x="4830970" y="4377491"/>
              <a:ext cx="2623521" cy="333375"/>
            </a:xfrm>
            <a:prstGeom prst="round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2">
                      <a:lumMod val="75000"/>
                    </a:schemeClr>
                  </a:solidFill>
                  <a:latin typeface="Arial" panose="020B0604020202020204" pitchFamily="34" charset="0"/>
                  <a:cs typeface="Arial" panose="020B0604020202020204" pitchFamily="34" charset="0"/>
                </a:rPr>
                <a:t>PIN Code *</a:t>
              </a:r>
            </a:p>
          </p:txBody>
        </p:sp>
      </p:grpSp>
      <p:sp>
        <p:nvSpPr>
          <p:cNvPr id="27" name="Rectangle: Rounded Corners 26">
            <a:extLst>
              <a:ext uri="{FF2B5EF4-FFF2-40B4-BE49-F238E27FC236}">
                <a16:creationId xmlns:a16="http://schemas.microsoft.com/office/drawing/2014/main" id="{810E6DDB-B87B-4A67-99DC-1245F5352756}"/>
              </a:ext>
            </a:extLst>
          </p:cNvPr>
          <p:cNvSpPr/>
          <p:nvPr/>
        </p:nvSpPr>
        <p:spPr>
          <a:xfrm>
            <a:off x="12058484" y="3256192"/>
            <a:ext cx="19389" cy="2970946"/>
          </a:xfrm>
          <a:prstGeom prst="round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63422B3B-A3D2-49D6-B9AC-F5CBE6F2C922}"/>
              </a:ext>
            </a:extLst>
          </p:cNvPr>
          <p:cNvSpPr txBox="1"/>
          <p:nvPr/>
        </p:nvSpPr>
        <p:spPr>
          <a:xfrm>
            <a:off x="9321100" y="4676411"/>
            <a:ext cx="2661306" cy="307777"/>
          </a:xfrm>
          <a:prstGeom prst="rect">
            <a:avLst/>
          </a:prstGeom>
          <a:noFill/>
        </p:spPr>
        <p:txBody>
          <a:bodyPr wrap="none" rtlCol="0">
            <a:spAutoFit/>
          </a:bodyPr>
          <a:lstStyle/>
          <a:p>
            <a:r>
              <a:rPr lang="en-US" sz="700" dirty="0">
                <a:solidFill>
                  <a:schemeClr val="bg2">
                    <a:lumMod val="50000"/>
                  </a:schemeClr>
                </a:solidFill>
                <a:latin typeface="Arial" panose="020B0604020202020204" pitchFamily="34" charset="0"/>
                <a:cs typeface="Arial" panose="020B0604020202020204" pitchFamily="34" charset="0"/>
              </a:rPr>
              <a:t>Make sure to check your spam folder if you have not received </a:t>
            </a:r>
          </a:p>
          <a:p>
            <a:r>
              <a:rPr lang="en-US" sz="700" dirty="0">
                <a:solidFill>
                  <a:schemeClr val="bg2">
                    <a:lumMod val="50000"/>
                  </a:schemeClr>
                </a:solidFill>
                <a:latin typeface="Arial" panose="020B0604020202020204" pitchFamily="34" charset="0"/>
                <a:cs typeface="Arial" panose="020B0604020202020204" pitchFamily="34" charset="0"/>
              </a:rPr>
              <a:t>your code yet</a:t>
            </a:r>
          </a:p>
        </p:txBody>
      </p:sp>
      <p:sp>
        <p:nvSpPr>
          <p:cNvPr id="54" name="Rounded Rectangle 33">
            <a:extLst>
              <a:ext uri="{FF2B5EF4-FFF2-40B4-BE49-F238E27FC236}">
                <a16:creationId xmlns:a16="http://schemas.microsoft.com/office/drawing/2014/main" id="{D6BD2124-44A7-40AD-90C3-E5315D9ACDF2}"/>
              </a:ext>
            </a:extLst>
          </p:cNvPr>
          <p:cNvSpPr/>
          <p:nvPr/>
        </p:nvSpPr>
        <p:spPr>
          <a:xfrm>
            <a:off x="9360887" y="5031290"/>
            <a:ext cx="2623521" cy="333375"/>
          </a:xfrm>
          <a:prstGeom prst="round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2">
                    <a:lumMod val="75000"/>
                  </a:schemeClr>
                </a:solidFill>
                <a:latin typeface="Arial" panose="020B0604020202020204" pitchFamily="34" charset="0"/>
                <a:cs typeface="Arial" panose="020B0604020202020204" pitchFamily="34" charset="0"/>
              </a:rPr>
              <a:t>Password *</a:t>
            </a:r>
          </a:p>
        </p:txBody>
      </p:sp>
      <p:sp>
        <p:nvSpPr>
          <p:cNvPr id="55" name="Rounded Rectangle 33">
            <a:extLst>
              <a:ext uri="{FF2B5EF4-FFF2-40B4-BE49-F238E27FC236}">
                <a16:creationId xmlns:a16="http://schemas.microsoft.com/office/drawing/2014/main" id="{DA02CED3-6CAA-4DF9-B8BB-08262CEEF705}"/>
              </a:ext>
            </a:extLst>
          </p:cNvPr>
          <p:cNvSpPr/>
          <p:nvPr/>
        </p:nvSpPr>
        <p:spPr>
          <a:xfrm>
            <a:off x="9358885" y="5586310"/>
            <a:ext cx="2623521" cy="333375"/>
          </a:xfrm>
          <a:prstGeom prst="round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2">
                    <a:lumMod val="75000"/>
                  </a:schemeClr>
                </a:solidFill>
                <a:latin typeface="Arial" panose="020B0604020202020204" pitchFamily="34" charset="0"/>
                <a:cs typeface="Arial" panose="020B0604020202020204" pitchFamily="34" charset="0"/>
              </a:rPr>
              <a:t>Confirm Password *</a:t>
            </a:r>
          </a:p>
        </p:txBody>
      </p:sp>
      <p:pic>
        <p:nvPicPr>
          <p:cNvPr id="1026" name="Picture 2" descr="C:\Users\SHAHZE~1\AppData\Local\Temp\SNAGHTML57e3202f.PNG">
            <a:extLst>
              <a:ext uri="{FF2B5EF4-FFF2-40B4-BE49-F238E27FC236}">
                <a16:creationId xmlns:a16="http://schemas.microsoft.com/office/drawing/2014/main" id="{824AC48D-729A-4AE9-9664-9AEB8F9EC425}"/>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638261" y="5088626"/>
            <a:ext cx="230977" cy="230977"/>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descr="C:\Users\SHAHZE~1\AppData\Local\Temp\SNAGHTML57e3202f.PNG">
            <a:extLst>
              <a:ext uri="{FF2B5EF4-FFF2-40B4-BE49-F238E27FC236}">
                <a16:creationId xmlns:a16="http://schemas.microsoft.com/office/drawing/2014/main" id="{E4922641-504B-4D28-809D-964AFADECA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643383" y="5637009"/>
            <a:ext cx="230977" cy="230977"/>
          </a:xfrm>
          <a:prstGeom prst="rect">
            <a:avLst/>
          </a:prstGeom>
          <a:noFill/>
          <a:extLst>
            <a:ext uri="{909E8E84-426E-40DD-AFC4-6F175D3DCCD1}">
              <a14:hiddenFill xmlns:a14="http://schemas.microsoft.com/office/drawing/2010/main">
                <a:solidFill>
                  <a:srgbClr val="FFFFFF"/>
                </a:solidFill>
              </a14:hiddenFill>
            </a:ext>
          </a:extLst>
        </p:spPr>
      </p:pic>
      <p:cxnSp>
        <p:nvCxnSpPr>
          <p:cNvPr id="57" name="Straight Arrow Connector 56">
            <a:extLst>
              <a:ext uri="{FF2B5EF4-FFF2-40B4-BE49-F238E27FC236}">
                <a16:creationId xmlns:a16="http://schemas.microsoft.com/office/drawing/2014/main" id="{DBB72EB7-0F51-4BCA-81C4-2BC795B614E4}"/>
              </a:ext>
            </a:extLst>
          </p:cNvPr>
          <p:cNvCxnSpPr>
            <a:cxnSpLocks/>
            <a:endCxn id="44" idx="1"/>
          </p:cNvCxnSpPr>
          <p:nvPr/>
        </p:nvCxnSpPr>
        <p:spPr>
          <a:xfrm flipV="1">
            <a:off x="7516568" y="4419146"/>
            <a:ext cx="1613309" cy="110992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2567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54"/>
            <a:ext cx="12192000" cy="336215"/>
          </a:xfrm>
        </p:spPr>
        <p:txBody>
          <a:bodyPr/>
          <a:lstStyle/>
          <a:p>
            <a:r>
              <a:rPr lang="en-US" sz="1800" dirty="0"/>
              <a:t>Create an Account</a:t>
            </a:r>
          </a:p>
        </p:txBody>
      </p:sp>
      <p:sp>
        <p:nvSpPr>
          <p:cNvPr id="3" name="Text Placeholder 2"/>
          <p:cNvSpPr>
            <a:spLocks noGrp="1"/>
          </p:cNvSpPr>
          <p:nvPr>
            <p:ph type="body" sz="quarter" idx="10"/>
          </p:nvPr>
        </p:nvSpPr>
        <p:spPr>
          <a:xfrm>
            <a:off x="0" y="269456"/>
            <a:ext cx="5887692" cy="1392704"/>
          </a:xfrm>
        </p:spPr>
        <p:txBody>
          <a:bodyPr/>
          <a:lstStyle/>
          <a:p>
            <a:pPr marL="171450" indent="-171450">
              <a:buFont typeface="Arial" panose="020B0604020202020204" pitchFamily="34" charset="0"/>
              <a:buChar char="•"/>
            </a:pPr>
            <a:r>
              <a:rPr lang="en-US" sz="1100" dirty="0"/>
              <a:t>User can create account through </a:t>
            </a:r>
            <a:r>
              <a:rPr lang="en-US" sz="1100" dirty="0" err="1"/>
              <a:t>OAuth</a:t>
            </a:r>
            <a:r>
              <a:rPr lang="en-US" sz="1100" dirty="0"/>
              <a:t> screen by tapping on Create Account Link. </a:t>
            </a:r>
          </a:p>
          <a:p>
            <a:pPr marL="171450" indent="-171450">
              <a:buFont typeface="Arial" panose="020B0604020202020204" pitchFamily="34" charset="0"/>
              <a:buChar char="•"/>
            </a:pPr>
            <a:r>
              <a:rPr lang="en-US" sz="1100" dirty="0"/>
              <a:t>User will add all information on registration screen.</a:t>
            </a:r>
          </a:p>
          <a:p>
            <a:pPr marL="780965" lvl="1" indent="-171450">
              <a:buFont typeface="Arial" panose="020B0604020202020204" pitchFamily="34" charset="0"/>
              <a:buChar char="•"/>
            </a:pPr>
            <a:r>
              <a:rPr lang="en-US" sz="1100" dirty="0"/>
              <a:t>All fields are mandatory for registering on PHR.</a:t>
            </a:r>
          </a:p>
          <a:p>
            <a:pPr marL="171450" indent="-171450">
              <a:buFont typeface="Arial" panose="020B0604020202020204" pitchFamily="34" charset="0"/>
              <a:buChar char="•"/>
            </a:pPr>
            <a:r>
              <a:rPr lang="en-US" sz="1100" dirty="0"/>
              <a:t>When user tap on register after entering data, entered email/ Cell No will validate </a:t>
            </a:r>
          </a:p>
          <a:p>
            <a:r>
              <a:rPr lang="en-US" sz="1100" dirty="0"/>
              <a:t>through </a:t>
            </a:r>
            <a:r>
              <a:rPr lang="en-US" sz="1100" b="1" dirty="0" err="1"/>
              <a:t>talkEHR</a:t>
            </a:r>
            <a:r>
              <a:rPr lang="en-US" sz="1100" dirty="0"/>
              <a:t> and if found then a PIN will send to user.</a:t>
            </a:r>
          </a:p>
          <a:p>
            <a:pPr marL="780965" lvl="1" indent="-171450">
              <a:buFont typeface="Arial" panose="020B0604020202020204" pitchFamily="34" charset="0"/>
              <a:buChar char="•"/>
            </a:pPr>
            <a:r>
              <a:rPr lang="en-US" sz="1000" b="1" dirty="0">
                <a:latin typeface="Arial" panose="020B0604020202020204" pitchFamily="34" charset="0"/>
                <a:cs typeface="Arial" panose="020B0604020202020204" pitchFamily="34" charset="0"/>
              </a:rPr>
              <a:t>Pre-condition: </a:t>
            </a:r>
            <a:r>
              <a:rPr lang="en-US" sz="1000" dirty="0">
                <a:latin typeface="Arial" panose="020B0604020202020204" pitchFamily="34" charset="0"/>
                <a:cs typeface="Arial" panose="020B0604020202020204" pitchFamily="34" charset="0"/>
              </a:rPr>
              <a:t>User must be registered on </a:t>
            </a:r>
            <a:r>
              <a:rPr lang="en-US" sz="1000" b="1" dirty="0" err="1">
                <a:latin typeface="Arial" panose="020B0604020202020204" pitchFamily="34" charset="0"/>
                <a:cs typeface="Arial" panose="020B0604020202020204" pitchFamily="34" charset="0"/>
              </a:rPr>
              <a:t>talkEHR</a:t>
            </a:r>
            <a:r>
              <a:rPr lang="en-US" sz="1000" dirty="0">
                <a:latin typeface="Arial" panose="020B0604020202020204" pitchFamily="34" charset="0"/>
                <a:cs typeface="Arial" panose="020B0604020202020204" pitchFamily="34" charset="0"/>
              </a:rPr>
              <a:t>. </a:t>
            </a:r>
          </a:p>
          <a:p>
            <a:pPr marL="171450" indent="-171450">
              <a:buFont typeface="Arial" panose="020B0604020202020204" pitchFamily="34" charset="0"/>
              <a:buChar char="•"/>
            </a:pPr>
            <a:r>
              <a:rPr lang="en-US" sz="1100" dirty="0"/>
              <a:t>User enter Pin and set Password on same screen with Password validations </a:t>
            </a:r>
            <a:r>
              <a:rPr lang="en-US" sz="1100" dirty="0">
                <a:hlinkClick r:id="rId14" action="ppaction://hlinksldjump"/>
              </a:rPr>
              <a:t>slide 8</a:t>
            </a:r>
            <a:r>
              <a:rPr lang="en-US" sz="1100" dirty="0"/>
              <a:t>.</a:t>
            </a:r>
          </a:p>
          <a:p>
            <a:pPr marL="171450" indent="-171450">
              <a:buFont typeface="Arial" panose="020B0604020202020204" pitchFamily="34" charset="0"/>
              <a:buChar char="•"/>
            </a:pPr>
            <a:r>
              <a:rPr lang="en-US" sz="1100" dirty="0"/>
              <a:t>If user not enter Pin error message will be “Please enter PIN”</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p:txBody>
      </p:sp>
      <p:grpSp>
        <p:nvGrpSpPr>
          <p:cNvPr id="4" name="Group 3"/>
          <p:cNvGrpSpPr/>
          <p:nvPr/>
        </p:nvGrpSpPr>
        <p:grpSpPr>
          <a:xfrm>
            <a:off x="281488" y="2008091"/>
            <a:ext cx="3069476" cy="4849909"/>
            <a:chOff x="3733805" y="1859454"/>
            <a:chExt cx="3069476" cy="4457143"/>
          </a:xfrm>
        </p:grpSpPr>
        <p:pic>
          <p:nvPicPr>
            <p:cNvPr id="5" name="Picture 4"/>
            <p:cNvPicPr>
              <a:picLocks noChangeAspect="1"/>
            </p:cNvPicPr>
            <p:nvPr/>
          </p:nvPicPr>
          <p:blipFill>
            <a:blip r:embed="rId15"/>
            <a:stretch>
              <a:fillRect/>
            </a:stretch>
          </p:blipFill>
          <p:spPr>
            <a:xfrm>
              <a:off x="3784233" y="1859454"/>
              <a:ext cx="3019048" cy="4457143"/>
            </a:xfrm>
            <a:prstGeom prst="rect">
              <a:avLst/>
            </a:prstGeom>
          </p:spPr>
        </p:pic>
        <p:sp>
          <p:nvSpPr>
            <p:cNvPr id="6" name="Rounded Rectangle 5"/>
            <p:cNvSpPr/>
            <p:nvPr/>
          </p:nvSpPr>
          <p:spPr>
            <a:xfrm>
              <a:off x="4028776" y="4888008"/>
              <a:ext cx="2598258" cy="414570"/>
            </a:xfrm>
            <a:prstGeom prst="roundRect">
              <a:avLst/>
            </a:prstGeom>
            <a:solidFill>
              <a:srgbClr val="2F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Sign In</a:t>
              </a:r>
            </a:p>
          </p:txBody>
        </p:sp>
        <p:sp>
          <p:nvSpPr>
            <p:cNvPr id="7" name="TextBox 6"/>
            <p:cNvSpPr txBox="1"/>
            <p:nvPr/>
          </p:nvSpPr>
          <p:spPr>
            <a:xfrm>
              <a:off x="4747012" y="5755481"/>
              <a:ext cx="1149674" cy="226281"/>
            </a:xfrm>
            <a:prstGeom prst="rect">
              <a:avLst/>
            </a:prstGeom>
            <a:noFill/>
          </p:spPr>
          <p:txBody>
            <a:bodyPr wrap="none" rtlCol="0">
              <a:spAutoFit/>
            </a:bodyPr>
            <a:lstStyle/>
            <a:p>
              <a:r>
                <a:rPr lang="en-US" sz="1000" u="sng" dirty="0">
                  <a:solidFill>
                    <a:schemeClr val="accent1">
                      <a:lumMod val="75000"/>
                    </a:schemeClr>
                  </a:solidFill>
                  <a:latin typeface="Arial" panose="020B0604020202020204" pitchFamily="34" charset="0"/>
                  <a:cs typeface="Arial" panose="020B0604020202020204" pitchFamily="34" charset="0"/>
                </a:rPr>
                <a:t>Forgot Password</a:t>
              </a:r>
            </a:p>
          </p:txBody>
        </p:sp>
        <p:sp>
          <p:nvSpPr>
            <p:cNvPr id="8" name="TextBox 7"/>
            <p:cNvSpPr txBox="1"/>
            <p:nvPr/>
          </p:nvSpPr>
          <p:spPr>
            <a:xfrm>
              <a:off x="5037587" y="3420319"/>
              <a:ext cx="495649" cy="282852"/>
            </a:xfrm>
            <a:prstGeom prst="rect">
              <a:avLst/>
            </a:prstGeom>
            <a:noFill/>
          </p:spPr>
          <p:txBody>
            <a:bodyPr wrap="none" rtlCol="0">
              <a:spAutoFit/>
            </a:bodyPr>
            <a:lstStyle/>
            <a:p>
              <a:r>
                <a:rPr lang="en-US" sz="1400" b="1" dirty="0"/>
                <a:t>PHR</a:t>
              </a:r>
              <a:endParaRPr lang="en-US" sz="1600" b="1" dirty="0"/>
            </a:p>
          </p:txBody>
        </p:sp>
        <p:sp>
          <p:nvSpPr>
            <p:cNvPr id="9" name="TextBox 8"/>
            <p:cNvSpPr txBox="1"/>
            <p:nvPr/>
          </p:nvSpPr>
          <p:spPr>
            <a:xfrm>
              <a:off x="3733805" y="2295250"/>
              <a:ext cx="562975" cy="261610"/>
            </a:xfrm>
            <a:prstGeom prst="rect">
              <a:avLst/>
            </a:prstGeom>
            <a:noFill/>
          </p:spPr>
          <p:txBody>
            <a:bodyPr wrap="none" rtlCol="0">
              <a:spAutoFit/>
            </a:bodyPr>
            <a:lstStyle/>
            <a:p>
              <a:r>
                <a:rPr lang="en-US" sz="1050" dirty="0">
                  <a:solidFill>
                    <a:schemeClr val="bg1">
                      <a:lumMod val="65000"/>
                    </a:schemeClr>
                  </a:solidFill>
                </a:rPr>
                <a:t>Cancel</a:t>
              </a:r>
              <a:endParaRPr lang="en-US" dirty="0">
                <a:solidFill>
                  <a:schemeClr val="bg1">
                    <a:lumMod val="65000"/>
                  </a:schemeClr>
                </a:solidFill>
              </a:endParaRPr>
            </a:p>
          </p:txBody>
        </p:sp>
        <p:sp>
          <p:nvSpPr>
            <p:cNvPr id="10" name="Rounded Rectangle 9"/>
            <p:cNvSpPr/>
            <p:nvPr/>
          </p:nvSpPr>
          <p:spPr>
            <a:xfrm>
              <a:off x="4214161" y="2327524"/>
              <a:ext cx="2469657" cy="19655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baseline="-25000" dirty="0"/>
            </a:p>
          </p:txBody>
        </p:sp>
        <p:sp>
          <p:nvSpPr>
            <p:cNvPr id="11" name="TextBox 10"/>
            <p:cNvSpPr txBox="1"/>
            <p:nvPr/>
          </p:nvSpPr>
          <p:spPr>
            <a:xfrm>
              <a:off x="4999502" y="2298261"/>
              <a:ext cx="651140" cy="261610"/>
            </a:xfrm>
            <a:prstGeom prst="rect">
              <a:avLst/>
            </a:prstGeom>
            <a:noFill/>
          </p:spPr>
          <p:txBody>
            <a:bodyPr wrap="none" rtlCol="0">
              <a:spAutoFit/>
            </a:bodyPr>
            <a:lstStyle/>
            <a:p>
              <a:r>
                <a:rPr lang="en-US" sz="1100" b="1" dirty="0">
                  <a:solidFill>
                    <a:srgbClr val="4CD865"/>
                  </a:solidFill>
                </a:rPr>
                <a:t>talkPHR</a:t>
              </a:r>
            </a:p>
          </p:txBody>
        </p:sp>
        <p:sp>
          <p:nvSpPr>
            <p:cNvPr id="12" name="Freeform 122"/>
            <p:cNvSpPr>
              <a:spLocks/>
            </p:cNvSpPr>
            <p:nvPr>
              <p:custDataLst>
                <p:custData r:id="rId9"/>
                <p:custData r:id="rId10"/>
              </p:custDataLst>
            </p:nvPr>
          </p:nvSpPr>
          <p:spPr bwMode="black">
            <a:xfrm rot="2894750">
              <a:off x="6500637" y="2357972"/>
              <a:ext cx="128323" cy="12933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13" name="Freeform 92"/>
            <p:cNvSpPr>
              <a:spLocks noEditPoints="1"/>
            </p:cNvSpPr>
            <p:nvPr>
              <p:custDataLst>
                <p:custData r:id="rId11"/>
                <p:custData r:id="rId12"/>
              </p:custDataLst>
            </p:nvPr>
          </p:nvSpPr>
          <p:spPr bwMode="black">
            <a:xfrm>
              <a:off x="4922682" y="2358205"/>
              <a:ext cx="97350" cy="132539"/>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4CD865"/>
            </a:solidFill>
            <a:ln>
              <a:noFill/>
            </a:ln>
            <a:extLst/>
          </p:spPr>
          <p:txBody>
            <a:bodyPr vert="horz" wrap="square" lIns="97576" tIns="48788" rIns="97576" bIns="48788" numCol="1" anchor="t" anchorCtr="0" compatLnSpc="1">
              <a:prstTxWarp prst="textNoShape">
                <a:avLst/>
              </a:prstTxWarp>
            </a:bodyPr>
            <a:lstStyle/>
            <a:p>
              <a:endParaRPr lang="en-US"/>
            </a:p>
          </p:txBody>
        </p:sp>
      </p:grpSp>
      <p:graphicFrame>
        <p:nvGraphicFramePr>
          <p:cNvPr id="14" name="Table 13"/>
          <p:cNvGraphicFramePr>
            <a:graphicFrameLocks noGrp="1"/>
          </p:cNvGraphicFramePr>
          <p:nvPr>
            <p:extLst>
              <p:ext uri="{D42A27DB-BD31-4B8C-83A1-F6EECF244321}">
                <p14:modId xmlns:p14="http://schemas.microsoft.com/office/powerpoint/2010/main" val="1552586615"/>
              </p:ext>
            </p:extLst>
          </p:nvPr>
        </p:nvGraphicFramePr>
        <p:xfrm>
          <a:off x="478132" y="4271364"/>
          <a:ext cx="2715729" cy="807038"/>
        </p:xfrm>
        <a:graphic>
          <a:graphicData uri="http://schemas.openxmlformats.org/drawingml/2006/table">
            <a:tbl>
              <a:tblPr firstRow="1" bandRow="1">
                <a:tableStyleId>{2D5ABB26-0587-4C30-8999-92F81FD0307C}</a:tableStyleId>
              </a:tblPr>
              <a:tblGrid>
                <a:gridCol w="2715729">
                  <a:extLst>
                    <a:ext uri="{9D8B030D-6E8A-4147-A177-3AD203B41FA5}">
                      <a16:colId xmlns:a16="http://schemas.microsoft.com/office/drawing/2014/main" val="20000"/>
                    </a:ext>
                  </a:extLst>
                </a:gridCol>
              </a:tblGrid>
              <a:tr h="403519">
                <a:tc>
                  <a:txBody>
                    <a:bodyPr/>
                    <a:lstStyle/>
                    <a:p>
                      <a:r>
                        <a:rPr lang="en-US" sz="1200" dirty="0">
                          <a:solidFill>
                            <a:schemeClr val="bg1">
                              <a:lumMod val="65000"/>
                            </a:schemeClr>
                          </a:solidFill>
                          <a:latin typeface="Arial" panose="020B0604020202020204" pitchFamily="34" charset="0"/>
                          <a:cs typeface="Arial" panose="020B0604020202020204" pitchFamily="34" charset="0"/>
                        </a:rPr>
                        <a:t>Enter Email or Cell</a:t>
                      </a:r>
                      <a:r>
                        <a:rPr lang="en-US" sz="1200" baseline="0" dirty="0">
                          <a:solidFill>
                            <a:schemeClr val="bg1">
                              <a:lumMod val="65000"/>
                            </a:schemeClr>
                          </a:solidFill>
                          <a:latin typeface="Arial" panose="020B0604020202020204" pitchFamily="34" charset="0"/>
                          <a:cs typeface="Arial" panose="020B0604020202020204" pitchFamily="34" charset="0"/>
                        </a:rPr>
                        <a:t> </a:t>
                      </a:r>
                      <a:r>
                        <a:rPr lang="en-US" sz="1200" dirty="0">
                          <a:solidFill>
                            <a:schemeClr val="bg1">
                              <a:lumMod val="65000"/>
                            </a:schemeClr>
                          </a:solidFill>
                          <a:latin typeface="Arial" panose="020B0604020202020204" pitchFamily="34" charset="0"/>
                          <a:cs typeface="Arial" panose="020B0604020202020204" pitchFamily="34" charset="0"/>
                        </a:rPr>
                        <a:t>No *</a:t>
                      </a:r>
                      <a:endParaRPr lang="en-US" sz="1600" dirty="0">
                        <a:solidFill>
                          <a:schemeClr val="bg1">
                            <a:lumMod val="65000"/>
                          </a:schemeClr>
                        </a:solidFill>
                        <a:latin typeface="Arial" panose="020B0604020202020204" pitchFamily="34" charset="0"/>
                        <a:cs typeface="Arial" panose="020B0604020202020204" pitchFamily="34" charset="0"/>
                      </a:endParaRP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0000"/>
                  </a:ext>
                </a:extLst>
              </a:tr>
              <a:tr h="403519">
                <a:tc>
                  <a:txBody>
                    <a:bodyPr/>
                    <a:lstStyle/>
                    <a:p>
                      <a:r>
                        <a:rPr lang="en-US" sz="1200" dirty="0">
                          <a:solidFill>
                            <a:schemeClr val="bg1">
                              <a:lumMod val="65000"/>
                            </a:schemeClr>
                          </a:solidFill>
                          <a:latin typeface="Arial" panose="020B0604020202020204" pitchFamily="34" charset="0"/>
                          <a:cs typeface="Arial" panose="020B0604020202020204" pitchFamily="34" charset="0"/>
                        </a:rPr>
                        <a:t>Password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15" name="Picture 6" descr="C:\Users\SHAHZE~1\AppData\Local\Temp\SNAGHTMLefad42f.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95044" y="3114673"/>
            <a:ext cx="687897" cy="683632"/>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p:cNvSpPr txBox="1"/>
          <p:nvPr/>
        </p:nvSpPr>
        <p:spPr>
          <a:xfrm>
            <a:off x="1175501" y="5867469"/>
            <a:ext cx="1671145" cy="276999"/>
          </a:xfrm>
          <a:prstGeom prst="rect">
            <a:avLst/>
          </a:prstGeom>
          <a:noFill/>
        </p:spPr>
        <p:txBody>
          <a:bodyPr wrap="square" rtlCol="0">
            <a:spAutoFit/>
          </a:bodyPr>
          <a:lstStyle/>
          <a:p>
            <a:r>
              <a:rPr lang="en-US" sz="1200" b="1" dirty="0">
                <a:solidFill>
                  <a:srgbClr val="6AABD8"/>
                </a:solidFill>
                <a:latin typeface="Arial" panose="020B0604020202020204" pitchFamily="34" charset="0"/>
                <a:cs typeface="Arial" panose="020B0604020202020204" pitchFamily="34" charset="0"/>
              </a:rPr>
              <a:t>Create Account</a:t>
            </a:r>
          </a:p>
        </p:txBody>
      </p:sp>
      <p:sp>
        <p:nvSpPr>
          <p:cNvPr id="55" name="Rectangle 54"/>
          <p:cNvSpPr/>
          <p:nvPr/>
        </p:nvSpPr>
        <p:spPr>
          <a:xfrm>
            <a:off x="6298221" y="126770"/>
            <a:ext cx="5887691" cy="2092881"/>
          </a:xfrm>
          <a:prstGeom prst="rect">
            <a:avLst/>
          </a:prstGeom>
        </p:spPr>
        <p:txBody>
          <a:bodyPr wrap="square">
            <a:spAutoFit/>
          </a:bodyPr>
          <a:lstStyle/>
          <a:p>
            <a:r>
              <a:rPr lang="en-US" sz="1200" b="1" dirty="0"/>
              <a:t>Validations:  </a:t>
            </a:r>
          </a:p>
          <a:p>
            <a:r>
              <a:rPr lang="en-US" sz="1200" b="1" dirty="0"/>
              <a:t>‘Date of Birth (DOB)’:</a:t>
            </a:r>
          </a:p>
          <a:p>
            <a:pPr marL="285750" indent="-285750">
              <a:buFont typeface="Wingdings" panose="05000000000000000000" pitchFamily="2" charset="2"/>
              <a:buChar char="§"/>
            </a:pPr>
            <a:r>
              <a:rPr lang="en-US" sz="1200" dirty="0"/>
              <a:t>Mandatory: If user does not input a value then error message “Please enter your DOB” will appear. </a:t>
            </a:r>
          </a:p>
          <a:p>
            <a:pPr marL="285750" indent="-285750">
              <a:buFont typeface="Wingdings" panose="05000000000000000000" pitchFamily="2" charset="2"/>
              <a:buChar char="§"/>
            </a:pPr>
            <a:r>
              <a:rPr lang="en-US" sz="1200" dirty="0"/>
              <a:t>DOB format will be </a:t>
            </a:r>
            <a:r>
              <a:rPr lang="en-US" sz="1200" b="1" dirty="0"/>
              <a:t>MM/DD/YYYY</a:t>
            </a:r>
            <a:r>
              <a:rPr lang="en-US" sz="1200" dirty="0"/>
              <a:t> </a:t>
            </a:r>
          </a:p>
          <a:p>
            <a:pPr marL="285750" indent="-285750">
              <a:buFont typeface="Wingdings" panose="05000000000000000000" pitchFamily="2" charset="2"/>
              <a:buChar char="§"/>
            </a:pPr>
            <a:r>
              <a:rPr lang="en-US" sz="1200" dirty="0"/>
              <a:t>If user not follow DOB format then error “Please enter valid DOB  format” will return</a:t>
            </a:r>
          </a:p>
          <a:p>
            <a:r>
              <a:rPr lang="en-US" sz="1200" b="1" dirty="0"/>
              <a:t> ‘Enter Email or Cell No’:</a:t>
            </a:r>
          </a:p>
          <a:p>
            <a:pPr marL="285750" indent="-285750">
              <a:buFont typeface="Wingdings" panose="05000000000000000000" pitchFamily="2" charset="2"/>
              <a:buChar char="§"/>
            </a:pPr>
            <a:r>
              <a:rPr lang="en-US" sz="1100" dirty="0"/>
              <a:t>All checks that define for Email/Cell No on </a:t>
            </a:r>
            <a:r>
              <a:rPr lang="en-US" sz="1100" dirty="0">
                <a:hlinkClick r:id="rId14" action="ppaction://hlinksldjump"/>
              </a:rPr>
              <a:t>slide 8</a:t>
            </a:r>
            <a:r>
              <a:rPr lang="en-US" sz="1100" dirty="0"/>
              <a:t> will apply against “Enter Email or Cell No”.</a:t>
            </a:r>
          </a:p>
          <a:p>
            <a:pPr marL="285750" indent="-285750">
              <a:buFont typeface="Wingdings" panose="05000000000000000000" pitchFamily="2" charset="2"/>
              <a:buChar char="§"/>
            </a:pPr>
            <a:r>
              <a:rPr lang="en-US" sz="1100" b="1" dirty="0">
                <a:solidFill>
                  <a:schemeClr val="accent5">
                    <a:lumMod val="75000"/>
                  </a:schemeClr>
                </a:solidFill>
              </a:rPr>
              <a:t>Pin Code sent on Email ID or Cell # will be expired after a 24 hours interval.</a:t>
            </a:r>
          </a:p>
          <a:p>
            <a:endParaRPr lang="en-US" sz="1200" dirty="0"/>
          </a:p>
          <a:p>
            <a:pPr marL="285750" indent="-285750">
              <a:buFont typeface="Wingdings" panose="05000000000000000000" pitchFamily="2" charset="2"/>
              <a:buChar char="§"/>
            </a:pPr>
            <a:endParaRPr lang="en-US" sz="1200" dirty="0"/>
          </a:p>
        </p:txBody>
      </p:sp>
      <p:grpSp>
        <p:nvGrpSpPr>
          <p:cNvPr id="58" name="Group 57"/>
          <p:cNvGrpSpPr/>
          <p:nvPr/>
        </p:nvGrpSpPr>
        <p:grpSpPr>
          <a:xfrm>
            <a:off x="4747440" y="2008091"/>
            <a:ext cx="3044262" cy="4849908"/>
            <a:chOff x="4747440" y="2008091"/>
            <a:chExt cx="3044262" cy="4849908"/>
          </a:xfrm>
        </p:grpSpPr>
        <p:grpSp>
          <p:nvGrpSpPr>
            <p:cNvPr id="56" name="Group 55"/>
            <p:cNvGrpSpPr/>
            <p:nvPr/>
          </p:nvGrpSpPr>
          <p:grpSpPr>
            <a:xfrm>
              <a:off x="4747440" y="2008091"/>
              <a:ext cx="3044262" cy="4849908"/>
              <a:chOff x="4747440" y="2008091"/>
              <a:chExt cx="3044262" cy="4849908"/>
            </a:xfrm>
          </p:grpSpPr>
          <p:grpSp>
            <p:nvGrpSpPr>
              <p:cNvPr id="35" name="Group 34"/>
              <p:cNvGrpSpPr/>
              <p:nvPr/>
            </p:nvGrpSpPr>
            <p:grpSpPr>
              <a:xfrm>
                <a:off x="4747440" y="2008091"/>
                <a:ext cx="3044262" cy="4849908"/>
                <a:chOff x="4561262" y="2008091"/>
                <a:chExt cx="3044262" cy="4849908"/>
              </a:xfrm>
            </p:grpSpPr>
            <p:grpSp>
              <p:nvGrpSpPr>
                <p:cNvPr id="17" name="Group 16"/>
                <p:cNvGrpSpPr/>
                <p:nvPr/>
              </p:nvGrpSpPr>
              <p:grpSpPr>
                <a:xfrm>
                  <a:off x="4561262" y="2008091"/>
                  <a:ext cx="3044262" cy="4849908"/>
                  <a:chOff x="3733805" y="1859454"/>
                  <a:chExt cx="3044262" cy="4457143"/>
                </a:xfrm>
              </p:grpSpPr>
              <p:pic>
                <p:nvPicPr>
                  <p:cNvPr id="18" name="Picture 17"/>
                  <p:cNvPicPr>
                    <a:picLocks noChangeAspect="1"/>
                  </p:cNvPicPr>
                  <p:nvPr/>
                </p:nvPicPr>
                <p:blipFill>
                  <a:blip r:embed="rId15"/>
                  <a:stretch>
                    <a:fillRect/>
                  </a:stretch>
                </p:blipFill>
                <p:spPr>
                  <a:xfrm>
                    <a:off x="3759019" y="1859454"/>
                    <a:ext cx="3019048" cy="4457143"/>
                  </a:xfrm>
                  <a:prstGeom prst="rect">
                    <a:avLst/>
                  </a:prstGeom>
                </p:spPr>
              </p:pic>
              <p:sp>
                <p:nvSpPr>
                  <p:cNvPr id="19" name="Rounded Rectangle 18"/>
                  <p:cNvSpPr/>
                  <p:nvPr/>
                </p:nvSpPr>
                <p:spPr>
                  <a:xfrm>
                    <a:off x="4026174" y="5572671"/>
                    <a:ext cx="2598258" cy="324166"/>
                  </a:xfrm>
                  <a:prstGeom prst="roundRect">
                    <a:avLst/>
                  </a:prstGeom>
                  <a:solidFill>
                    <a:srgbClr val="2F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Arial" panose="020B0604020202020204" pitchFamily="34" charset="0"/>
                        <a:cs typeface="Arial" panose="020B0604020202020204" pitchFamily="34" charset="0"/>
                      </a:rPr>
                      <a:t>Register</a:t>
                    </a:r>
                    <a:endParaRPr lang="en-US" dirty="0">
                      <a:latin typeface="Arial" panose="020B0604020202020204" pitchFamily="34" charset="0"/>
                      <a:cs typeface="Arial" panose="020B0604020202020204" pitchFamily="34" charset="0"/>
                    </a:endParaRPr>
                  </a:p>
                </p:txBody>
              </p:sp>
              <p:sp>
                <p:nvSpPr>
                  <p:cNvPr id="20" name="TextBox 19"/>
                  <p:cNvSpPr txBox="1"/>
                  <p:nvPr/>
                </p:nvSpPr>
                <p:spPr>
                  <a:xfrm>
                    <a:off x="4874057" y="5959288"/>
                    <a:ext cx="821059" cy="311136"/>
                  </a:xfrm>
                  <a:prstGeom prst="rect">
                    <a:avLst/>
                  </a:prstGeom>
                  <a:noFill/>
                </p:spPr>
                <p:txBody>
                  <a:bodyPr wrap="none" rtlCol="0">
                    <a:spAutoFit/>
                  </a:bodyPr>
                  <a:lstStyle/>
                  <a:p>
                    <a:pPr algn="ctr"/>
                    <a:r>
                      <a:rPr lang="en-US" sz="1600" dirty="0">
                        <a:solidFill>
                          <a:schemeClr val="accent1">
                            <a:lumMod val="75000"/>
                          </a:schemeClr>
                        </a:solidFill>
                        <a:latin typeface="Arial" panose="020B0604020202020204" pitchFamily="34" charset="0"/>
                        <a:cs typeface="Arial" panose="020B0604020202020204" pitchFamily="34" charset="0"/>
                      </a:rPr>
                      <a:t>Cancel</a:t>
                    </a:r>
                    <a:endParaRPr lang="en-US" dirty="0">
                      <a:solidFill>
                        <a:schemeClr val="accent1">
                          <a:lumMod val="75000"/>
                        </a:schemeClr>
                      </a:solidFill>
                      <a:latin typeface="Arial" panose="020B0604020202020204" pitchFamily="34" charset="0"/>
                      <a:cs typeface="Arial" panose="020B0604020202020204" pitchFamily="34" charset="0"/>
                    </a:endParaRPr>
                  </a:p>
                </p:txBody>
              </p:sp>
              <p:sp>
                <p:nvSpPr>
                  <p:cNvPr id="21" name="TextBox 20"/>
                  <p:cNvSpPr txBox="1"/>
                  <p:nvPr/>
                </p:nvSpPr>
                <p:spPr>
                  <a:xfrm>
                    <a:off x="5037587" y="3420319"/>
                    <a:ext cx="495649" cy="282852"/>
                  </a:xfrm>
                  <a:prstGeom prst="rect">
                    <a:avLst/>
                  </a:prstGeom>
                  <a:noFill/>
                </p:spPr>
                <p:txBody>
                  <a:bodyPr wrap="none" rtlCol="0">
                    <a:spAutoFit/>
                  </a:bodyPr>
                  <a:lstStyle/>
                  <a:p>
                    <a:r>
                      <a:rPr lang="en-US" sz="1400" b="1" dirty="0"/>
                      <a:t>PHR</a:t>
                    </a:r>
                    <a:endParaRPr lang="en-US" sz="1600" b="1" dirty="0"/>
                  </a:p>
                </p:txBody>
              </p:sp>
              <p:sp>
                <p:nvSpPr>
                  <p:cNvPr id="22" name="TextBox 21"/>
                  <p:cNvSpPr txBox="1"/>
                  <p:nvPr/>
                </p:nvSpPr>
                <p:spPr>
                  <a:xfrm>
                    <a:off x="3733805" y="2295250"/>
                    <a:ext cx="562975" cy="261610"/>
                  </a:xfrm>
                  <a:prstGeom prst="rect">
                    <a:avLst/>
                  </a:prstGeom>
                  <a:noFill/>
                </p:spPr>
                <p:txBody>
                  <a:bodyPr wrap="none" rtlCol="0">
                    <a:spAutoFit/>
                  </a:bodyPr>
                  <a:lstStyle/>
                  <a:p>
                    <a:r>
                      <a:rPr lang="en-US" sz="1050" dirty="0">
                        <a:solidFill>
                          <a:schemeClr val="bg1">
                            <a:lumMod val="65000"/>
                          </a:schemeClr>
                        </a:solidFill>
                      </a:rPr>
                      <a:t>Cancel</a:t>
                    </a:r>
                    <a:endParaRPr lang="en-US" dirty="0">
                      <a:solidFill>
                        <a:schemeClr val="bg1">
                          <a:lumMod val="65000"/>
                        </a:schemeClr>
                      </a:solidFill>
                    </a:endParaRPr>
                  </a:p>
                </p:txBody>
              </p:sp>
              <p:sp>
                <p:nvSpPr>
                  <p:cNvPr id="23" name="Rounded Rectangle 22"/>
                  <p:cNvSpPr/>
                  <p:nvPr/>
                </p:nvSpPr>
                <p:spPr>
                  <a:xfrm>
                    <a:off x="4214161" y="2327524"/>
                    <a:ext cx="2469657" cy="19655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baseline="-25000" dirty="0"/>
                  </a:p>
                </p:txBody>
              </p:sp>
              <p:sp>
                <p:nvSpPr>
                  <p:cNvPr id="24" name="TextBox 23"/>
                  <p:cNvSpPr txBox="1"/>
                  <p:nvPr/>
                </p:nvSpPr>
                <p:spPr>
                  <a:xfrm>
                    <a:off x="4999502" y="2298261"/>
                    <a:ext cx="1107996" cy="240424"/>
                  </a:xfrm>
                  <a:prstGeom prst="rect">
                    <a:avLst/>
                  </a:prstGeom>
                  <a:noFill/>
                </p:spPr>
                <p:txBody>
                  <a:bodyPr wrap="none" rtlCol="0">
                    <a:spAutoFit/>
                  </a:bodyPr>
                  <a:lstStyle/>
                  <a:p>
                    <a:r>
                      <a:rPr lang="en-US" sz="1100" b="1" dirty="0" err="1">
                        <a:solidFill>
                          <a:srgbClr val="4CD865"/>
                        </a:solidFill>
                      </a:rPr>
                      <a:t>talkPHR</a:t>
                    </a:r>
                    <a:r>
                      <a:rPr lang="en-US" sz="1100" b="1" dirty="0">
                        <a:solidFill>
                          <a:srgbClr val="4CD865"/>
                        </a:solidFill>
                      </a:rPr>
                      <a:t>/Signup</a:t>
                    </a:r>
                  </a:p>
                </p:txBody>
              </p:sp>
              <p:sp>
                <p:nvSpPr>
                  <p:cNvPr id="25" name="Freeform 122"/>
                  <p:cNvSpPr>
                    <a:spLocks/>
                  </p:cNvSpPr>
                  <p:nvPr>
                    <p:custDataLst>
                      <p:custData r:id="rId5"/>
                      <p:custData r:id="rId6"/>
                    </p:custDataLst>
                  </p:nvPr>
                </p:nvSpPr>
                <p:spPr bwMode="black">
                  <a:xfrm rot="2894750">
                    <a:off x="6500637" y="2357972"/>
                    <a:ext cx="128323" cy="12933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26" name="Freeform 92"/>
                  <p:cNvSpPr>
                    <a:spLocks noEditPoints="1"/>
                  </p:cNvSpPr>
                  <p:nvPr>
                    <p:custDataLst>
                      <p:custData r:id="rId7"/>
                      <p:custData r:id="rId8"/>
                    </p:custDataLst>
                  </p:nvPr>
                </p:nvSpPr>
                <p:spPr bwMode="black">
                  <a:xfrm>
                    <a:off x="4922682" y="2358205"/>
                    <a:ext cx="97350" cy="132539"/>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4CD865"/>
                  </a:solidFill>
                  <a:ln>
                    <a:noFill/>
                  </a:ln>
                  <a:extLst/>
                </p:spPr>
                <p:txBody>
                  <a:bodyPr vert="horz" wrap="square" lIns="97576" tIns="48788" rIns="97576" bIns="48788" numCol="1" anchor="t" anchorCtr="0" compatLnSpc="1">
                    <a:prstTxWarp prst="textNoShape">
                      <a:avLst/>
                    </a:prstTxWarp>
                  </a:bodyPr>
                  <a:lstStyle/>
                  <a:p>
                    <a:endParaRPr lang="en-US"/>
                  </a:p>
                </p:txBody>
              </p:sp>
            </p:grpSp>
            <p:pic>
              <p:nvPicPr>
                <p:cNvPr id="28" name="Picture 6" descr="C:\Users\SHAHZE~1\AppData\Local\Temp\SNAGHTMLefad42f.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74818" y="3114673"/>
                  <a:ext cx="687897" cy="683632"/>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5568017" y="4061863"/>
                  <a:ext cx="1205779" cy="253916"/>
                </a:xfrm>
                <a:prstGeom prst="rect">
                  <a:avLst/>
                </a:prstGeom>
                <a:noFill/>
              </p:spPr>
              <p:txBody>
                <a:bodyPr wrap="none" rtlCol="0">
                  <a:spAutoFit/>
                </a:bodyPr>
                <a:lstStyle/>
                <a:p>
                  <a:r>
                    <a:rPr lang="en-US" sz="1050" b="1" dirty="0"/>
                    <a:t>Create an Account</a:t>
                  </a:r>
                  <a:endParaRPr lang="en-US" sz="1100" b="1" dirty="0"/>
                </a:p>
              </p:txBody>
            </p:sp>
          </p:grpSp>
          <p:sp>
            <p:nvSpPr>
              <p:cNvPr id="45" name="Rounded Rectangle 44"/>
              <p:cNvSpPr/>
              <p:nvPr/>
            </p:nvSpPr>
            <p:spPr>
              <a:xfrm>
                <a:off x="4909929" y="4965572"/>
                <a:ext cx="2712913" cy="400660"/>
              </a:xfrm>
              <a:prstGeom prst="round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2">
                        <a:lumMod val="75000"/>
                      </a:schemeClr>
                    </a:solidFill>
                    <a:latin typeface="Arial" panose="020B0604020202020204" pitchFamily="34" charset="0"/>
                    <a:cs typeface="Arial" panose="020B0604020202020204" pitchFamily="34" charset="0"/>
                  </a:rPr>
                  <a:t>DOB *</a:t>
                </a:r>
              </a:p>
            </p:txBody>
          </p:sp>
          <p:sp>
            <p:nvSpPr>
              <p:cNvPr id="46" name="DownArrow"/>
              <p:cNvSpPr>
                <a:spLocks noChangeAspect="1"/>
              </p:cNvSpPr>
              <p:nvPr/>
            </p:nvSpPr>
            <p:spPr>
              <a:xfrm rot="10800000">
                <a:off x="7401278" y="5148237"/>
                <a:ext cx="130946" cy="78540"/>
              </a:xfrm>
              <a:prstGeom prst="triangle">
                <a:avLst/>
              </a:prstGeom>
              <a:solidFill>
                <a:srgbClr val="FFFFFF">
                  <a:lumMod val="75000"/>
                </a:srgbClr>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sp>
            <p:nvSpPr>
              <p:cNvPr id="53" name="Content"/>
              <p:cNvSpPr txBox="1"/>
              <p:nvPr/>
            </p:nvSpPr>
            <p:spPr>
              <a:xfrm>
                <a:off x="4997834" y="5583738"/>
                <a:ext cx="2693814" cy="323165"/>
              </a:xfrm>
              <a:prstGeom prst="rect">
                <a:avLst/>
              </a:prstGeom>
              <a:noFill/>
            </p:spPr>
            <p:txBody>
              <a:bodyPr wrap="none" lIns="164592" tIns="18288" rIns="45720" bIns="27432" rtlCol="0" anchor="ctr" anchorCtr="0">
                <a:spAutoFit/>
              </a:bodyPr>
              <a:lstStyle/>
              <a:p>
                <a:r>
                  <a:rPr lang="en-US" sz="900" dirty="0">
                    <a:latin typeface="Arial" panose="020B0604020202020204" pitchFamily="34" charset="0"/>
                    <a:ea typeface="Segoe UI" pitchFamily="34" charset="0"/>
                    <a:cs typeface="Arial" panose="020B0604020202020204" pitchFamily="34" charset="0"/>
                  </a:rPr>
                  <a:t>I have read, understand and agree to the MTBC</a:t>
                </a:r>
              </a:p>
              <a:p>
                <a:r>
                  <a:rPr lang="en-US" sz="900" dirty="0">
                    <a:latin typeface="Arial" panose="020B0604020202020204" pitchFamily="34" charset="0"/>
                    <a:ea typeface="Segoe UI" pitchFamily="34" charset="0"/>
                    <a:cs typeface="Arial" panose="020B0604020202020204" pitchFamily="34" charset="0"/>
                  </a:rPr>
                  <a:t>PHR </a:t>
                </a:r>
                <a:r>
                  <a:rPr lang="en-US" sz="900" u="sng" dirty="0">
                    <a:solidFill>
                      <a:schemeClr val="accent5">
                        <a:lumMod val="75000"/>
                      </a:schemeClr>
                    </a:solidFill>
                    <a:latin typeface="Arial" panose="020B0604020202020204" pitchFamily="34" charset="0"/>
                    <a:ea typeface="Segoe UI" pitchFamily="34" charset="0"/>
                    <a:cs typeface="Arial" panose="020B0604020202020204" pitchFamily="34" charset="0"/>
                  </a:rPr>
                  <a:t>Terms of Use </a:t>
                </a:r>
                <a:r>
                  <a:rPr lang="en-US" sz="900" dirty="0">
                    <a:latin typeface="Arial" panose="020B0604020202020204" pitchFamily="34" charset="0"/>
                    <a:ea typeface="Segoe UI" pitchFamily="34" charset="0"/>
                    <a:cs typeface="Arial" panose="020B0604020202020204" pitchFamily="34" charset="0"/>
                  </a:rPr>
                  <a:t>and </a:t>
                </a:r>
                <a:r>
                  <a:rPr lang="en-US" sz="900" u="sng" dirty="0">
                    <a:solidFill>
                      <a:schemeClr val="accent5">
                        <a:lumMod val="75000"/>
                      </a:schemeClr>
                    </a:solidFill>
                    <a:latin typeface="Arial" panose="020B0604020202020204" pitchFamily="34" charset="0"/>
                    <a:ea typeface="Segoe UI" pitchFamily="34" charset="0"/>
                    <a:cs typeface="Arial" panose="020B0604020202020204" pitchFamily="34" charset="0"/>
                  </a:rPr>
                  <a:t>Privacy Policy</a:t>
                </a:r>
                <a:r>
                  <a:rPr lang="en-US" sz="900" dirty="0">
                    <a:latin typeface="Arial" panose="020B0604020202020204" pitchFamily="34" charset="0"/>
                    <a:ea typeface="Segoe UI" pitchFamily="34" charset="0"/>
                    <a:cs typeface="Arial" panose="020B0604020202020204" pitchFamily="34" charset="0"/>
                  </a:rPr>
                  <a:t>.</a:t>
                </a:r>
              </a:p>
            </p:txBody>
          </p:sp>
        </p:grpSp>
        <p:sp>
          <p:nvSpPr>
            <p:cNvPr id="57" name="CheckBox"/>
            <p:cNvSpPr/>
            <p:nvPr/>
          </p:nvSpPr>
          <p:spPr>
            <a:xfrm>
              <a:off x="4987709" y="5612372"/>
              <a:ext cx="106713" cy="104141"/>
            </a:xfrm>
            <a:prstGeom prst="rect">
              <a:avLst/>
            </a:prstGeom>
            <a:solidFill>
              <a:srgbClr val="FFFFFF"/>
            </a:solidFill>
            <a:ln w="3175">
              <a:solidFill>
                <a:srgbClr val="FFFFFF">
                  <a:lumMod val="65000"/>
                </a:srgbClr>
              </a:solidFill>
            </a:ln>
            <a:effectLst>
              <a:innerShdw blurRad="63500">
                <a:prstClr val="black">
                  <a:alpha val="17000"/>
                </a:prstClr>
              </a:innerShdw>
            </a:effectLst>
          </p:spPr>
          <p:style>
            <a:lnRef idx="2">
              <a:srgbClr val="4F81BD">
                <a:shade val="50000"/>
              </a:srgbClr>
            </a:lnRef>
            <a:fillRef idx="1">
              <a:srgbClr val="4F81BD"/>
            </a:fillRef>
            <a:effectRef idx="0">
              <a:srgbClr val="4F81BD"/>
            </a:effectRef>
            <a:fontRef idx="minor">
              <a:srgbClr val="000000"/>
            </a:fontRef>
          </p:style>
          <p:txBody>
            <a:bodyPr rtlCol="0" anchor="ctr"/>
            <a:lstStyle/>
            <a:p>
              <a:pPr algn="ctr"/>
              <a:endParaRPr lang="en-US" dirty="0"/>
            </a:p>
          </p:txBody>
        </p:sp>
      </p:grpSp>
      <p:sp>
        <p:nvSpPr>
          <p:cNvPr id="59" name="Rounded Rectangle 58"/>
          <p:cNvSpPr/>
          <p:nvPr/>
        </p:nvSpPr>
        <p:spPr>
          <a:xfrm>
            <a:off x="4909930" y="4390132"/>
            <a:ext cx="2712913" cy="400660"/>
          </a:xfrm>
          <a:prstGeom prst="round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2">
                    <a:lumMod val="75000"/>
                  </a:schemeClr>
                </a:solidFill>
                <a:latin typeface="Arial" panose="020B0604020202020204" pitchFamily="34" charset="0"/>
                <a:cs typeface="Arial" panose="020B0604020202020204" pitchFamily="34" charset="0"/>
              </a:rPr>
              <a:t>Enter Email or Cell No *</a:t>
            </a:r>
          </a:p>
        </p:txBody>
      </p:sp>
      <p:cxnSp>
        <p:nvCxnSpPr>
          <p:cNvPr id="29" name="Straight Arrow Connector 28"/>
          <p:cNvCxnSpPr>
            <a:cxnSpLocks/>
          </p:cNvCxnSpPr>
          <p:nvPr/>
        </p:nvCxnSpPr>
        <p:spPr>
          <a:xfrm flipV="1">
            <a:off x="2444369" y="5165902"/>
            <a:ext cx="2303071" cy="81916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3EBE7686-038F-49AF-AC42-4F5CDC00E139}"/>
              </a:ext>
            </a:extLst>
          </p:cNvPr>
          <p:cNvGrpSpPr/>
          <p:nvPr/>
        </p:nvGrpSpPr>
        <p:grpSpPr>
          <a:xfrm>
            <a:off x="9104663" y="1994191"/>
            <a:ext cx="3064549" cy="4950890"/>
            <a:chOff x="4561262" y="2008091"/>
            <a:chExt cx="3064549" cy="4950890"/>
          </a:xfrm>
        </p:grpSpPr>
        <p:grpSp>
          <p:nvGrpSpPr>
            <p:cNvPr id="40" name="Group 39">
              <a:extLst>
                <a:ext uri="{FF2B5EF4-FFF2-40B4-BE49-F238E27FC236}">
                  <a16:creationId xmlns:a16="http://schemas.microsoft.com/office/drawing/2014/main" id="{2F02AE28-E51D-4A5F-A243-3F84BE61A38F}"/>
                </a:ext>
              </a:extLst>
            </p:cNvPr>
            <p:cNvGrpSpPr/>
            <p:nvPr/>
          </p:nvGrpSpPr>
          <p:grpSpPr>
            <a:xfrm>
              <a:off x="4561262" y="2008091"/>
              <a:ext cx="3044262" cy="4950890"/>
              <a:chOff x="3733805" y="1859454"/>
              <a:chExt cx="3044262" cy="4549946"/>
            </a:xfrm>
          </p:grpSpPr>
          <p:pic>
            <p:nvPicPr>
              <p:cNvPr id="47" name="Picture 46">
                <a:extLst>
                  <a:ext uri="{FF2B5EF4-FFF2-40B4-BE49-F238E27FC236}">
                    <a16:creationId xmlns:a16="http://schemas.microsoft.com/office/drawing/2014/main" id="{36E96A1F-E4A6-4D56-A134-AB2A3428C017}"/>
                  </a:ext>
                </a:extLst>
              </p:cNvPr>
              <p:cNvPicPr>
                <a:picLocks noChangeAspect="1"/>
              </p:cNvPicPr>
              <p:nvPr/>
            </p:nvPicPr>
            <p:blipFill>
              <a:blip r:embed="rId15"/>
              <a:stretch>
                <a:fillRect/>
              </a:stretch>
            </p:blipFill>
            <p:spPr>
              <a:xfrm>
                <a:off x="3759019" y="1859454"/>
                <a:ext cx="3019048" cy="4457143"/>
              </a:xfrm>
              <a:prstGeom prst="rect">
                <a:avLst/>
              </a:prstGeom>
            </p:spPr>
          </p:pic>
          <p:sp>
            <p:nvSpPr>
              <p:cNvPr id="48" name="Rounded Rectangle 18">
                <a:extLst>
                  <a:ext uri="{FF2B5EF4-FFF2-40B4-BE49-F238E27FC236}">
                    <a16:creationId xmlns:a16="http://schemas.microsoft.com/office/drawing/2014/main" id="{D0FB2D0F-7EEA-4BA1-8650-4F7B9EDB2A09}"/>
                  </a:ext>
                </a:extLst>
              </p:cNvPr>
              <p:cNvSpPr/>
              <p:nvPr/>
            </p:nvSpPr>
            <p:spPr>
              <a:xfrm>
                <a:off x="4006158" y="5605835"/>
                <a:ext cx="2598258" cy="414570"/>
              </a:xfrm>
              <a:prstGeom prst="roundRect">
                <a:avLst/>
              </a:prstGeom>
              <a:solidFill>
                <a:srgbClr val="2F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Continue to Sign In</a:t>
                </a:r>
              </a:p>
            </p:txBody>
          </p:sp>
          <p:sp>
            <p:nvSpPr>
              <p:cNvPr id="49" name="TextBox 48">
                <a:extLst>
                  <a:ext uri="{FF2B5EF4-FFF2-40B4-BE49-F238E27FC236}">
                    <a16:creationId xmlns:a16="http://schemas.microsoft.com/office/drawing/2014/main" id="{0E292610-51F7-4D96-B80F-423D1994114D}"/>
                  </a:ext>
                </a:extLst>
              </p:cNvPr>
              <p:cNvSpPr txBox="1"/>
              <p:nvPr/>
            </p:nvSpPr>
            <p:spPr>
              <a:xfrm>
                <a:off x="4873666" y="6069978"/>
                <a:ext cx="902811" cy="339422"/>
              </a:xfrm>
              <a:prstGeom prst="rect">
                <a:avLst/>
              </a:prstGeom>
              <a:noFill/>
            </p:spPr>
            <p:txBody>
              <a:bodyPr wrap="none" rtlCol="0">
                <a:spAutoFit/>
              </a:bodyPr>
              <a:lstStyle/>
              <a:p>
                <a:pPr algn="ctr"/>
                <a:r>
                  <a:rPr lang="en-US" dirty="0">
                    <a:solidFill>
                      <a:schemeClr val="accent1">
                        <a:lumMod val="75000"/>
                      </a:schemeClr>
                    </a:solidFill>
                    <a:latin typeface="Arial" panose="020B0604020202020204" pitchFamily="34" charset="0"/>
                    <a:cs typeface="Arial" panose="020B0604020202020204" pitchFamily="34" charset="0"/>
                  </a:rPr>
                  <a:t>Cancel</a:t>
                </a:r>
              </a:p>
            </p:txBody>
          </p:sp>
          <p:sp>
            <p:nvSpPr>
              <p:cNvPr id="50" name="TextBox 49">
                <a:extLst>
                  <a:ext uri="{FF2B5EF4-FFF2-40B4-BE49-F238E27FC236}">
                    <a16:creationId xmlns:a16="http://schemas.microsoft.com/office/drawing/2014/main" id="{2BFFDA23-2081-411A-8620-6400D1D3371C}"/>
                  </a:ext>
                </a:extLst>
              </p:cNvPr>
              <p:cNvSpPr txBox="1"/>
              <p:nvPr/>
            </p:nvSpPr>
            <p:spPr>
              <a:xfrm>
                <a:off x="5037587" y="2862413"/>
                <a:ext cx="495649" cy="282852"/>
              </a:xfrm>
              <a:prstGeom prst="rect">
                <a:avLst/>
              </a:prstGeom>
              <a:noFill/>
            </p:spPr>
            <p:txBody>
              <a:bodyPr wrap="none" rtlCol="0">
                <a:spAutoFit/>
              </a:bodyPr>
              <a:lstStyle/>
              <a:p>
                <a:r>
                  <a:rPr lang="en-US" sz="1400" b="1" dirty="0"/>
                  <a:t>PHR</a:t>
                </a:r>
                <a:endParaRPr lang="en-US" sz="1600" b="1" dirty="0"/>
              </a:p>
            </p:txBody>
          </p:sp>
          <p:sp>
            <p:nvSpPr>
              <p:cNvPr id="51" name="TextBox 50">
                <a:extLst>
                  <a:ext uri="{FF2B5EF4-FFF2-40B4-BE49-F238E27FC236}">
                    <a16:creationId xmlns:a16="http://schemas.microsoft.com/office/drawing/2014/main" id="{B58DDB89-8D36-41B7-86DB-FA72665323BB}"/>
                  </a:ext>
                </a:extLst>
              </p:cNvPr>
              <p:cNvSpPr txBox="1"/>
              <p:nvPr/>
            </p:nvSpPr>
            <p:spPr>
              <a:xfrm>
                <a:off x="3733805" y="2295250"/>
                <a:ext cx="562975" cy="261610"/>
              </a:xfrm>
              <a:prstGeom prst="rect">
                <a:avLst/>
              </a:prstGeom>
              <a:noFill/>
            </p:spPr>
            <p:txBody>
              <a:bodyPr wrap="none" rtlCol="0">
                <a:spAutoFit/>
              </a:bodyPr>
              <a:lstStyle/>
              <a:p>
                <a:r>
                  <a:rPr lang="en-US" sz="1050" dirty="0">
                    <a:solidFill>
                      <a:schemeClr val="bg1">
                        <a:lumMod val="65000"/>
                      </a:schemeClr>
                    </a:solidFill>
                  </a:rPr>
                  <a:t>Cancel</a:t>
                </a:r>
                <a:endParaRPr lang="en-US" dirty="0">
                  <a:solidFill>
                    <a:schemeClr val="bg1">
                      <a:lumMod val="65000"/>
                    </a:schemeClr>
                  </a:solidFill>
                </a:endParaRPr>
              </a:p>
            </p:txBody>
          </p:sp>
          <p:sp>
            <p:nvSpPr>
              <p:cNvPr id="52" name="Rounded Rectangle 22">
                <a:extLst>
                  <a:ext uri="{FF2B5EF4-FFF2-40B4-BE49-F238E27FC236}">
                    <a16:creationId xmlns:a16="http://schemas.microsoft.com/office/drawing/2014/main" id="{4612A6E9-6CF7-4F51-931E-361873E419FA}"/>
                  </a:ext>
                </a:extLst>
              </p:cNvPr>
              <p:cNvSpPr/>
              <p:nvPr/>
            </p:nvSpPr>
            <p:spPr>
              <a:xfrm>
                <a:off x="4214161" y="2327524"/>
                <a:ext cx="2469657" cy="19655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baseline="-25000" dirty="0"/>
              </a:p>
            </p:txBody>
          </p:sp>
          <p:sp>
            <p:nvSpPr>
              <p:cNvPr id="54" name="TextBox 53">
                <a:extLst>
                  <a:ext uri="{FF2B5EF4-FFF2-40B4-BE49-F238E27FC236}">
                    <a16:creationId xmlns:a16="http://schemas.microsoft.com/office/drawing/2014/main" id="{02EAA030-263F-47B6-9597-7C49199346FB}"/>
                  </a:ext>
                </a:extLst>
              </p:cNvPr>
              <p:cNvSpPr txBox="1"/>
              <p:nvPr/>
            </p:nvSpPr>
            <p:spPr>
              <a:xfrm>
                <a:off x="4691853" y="2298261"/>
                <a:ext cx="1633781" cy="240424"/>
              </a:xfrm>
              <a:prstGeom prst="rect">
                <a:avLst/>
              </a:prstGeom>
              <a:noFill/>
            </p:spPr>
            <p:txBody>
              <a:bodyPr wrap="none" rtlCol="0">
                <a:spAutoFit/>
              </a:bodyPr>
              <a:lstStyle/>
              <a:p>
                <a:r>
                  <a:rPr lang="en-US" sz="1100" b="1" dirty="0">
                    <a:solidFill>
                      <a:srgbClr val="4CD865"/>
                    </a:solidFill>
                  </a:rPr>
                  <a:t>talkPHR/enter-password</a:t>
                </a:r>
              </a:p>
            </p:txBody>
          </p:sp>
          <p:sp>
            <p:nvSpPr>
              <p:cNvPr id="60" name="Freeform 122">
                <a:extLst>
                  <a:ext uri="{FF2B5EF4-FFF2-40B4-BE49-F238E27FC236}">
                    <a16:creationId xmlns:a16="http://schemas.microsoft.com/office/drawing/2014/main" id="{A4AAE5E9-2C96-4128-80D2-D48DDBB97B4E}"/>
                  </a:ext>
                </a:extLst>
              </p:cNvPr>
              <p:cNvSpPr>
                <a:spLocks/>
              </p:cNvSpPr>
              <p:nvPr>
                <p:custDataLst>
                  <p:custData r:id="rId1"/>
                  <p:custData r:id="rId2"/>
                </p:custDataLst>
              </p:nvPr>
            </p:nvSpPr>
            <p:spPr bwMode="black">
              <a:xfrm rot="2894750">
                <a:off x="6500637" y="2357972"/>
                <a:ext cx="128323" cy="12933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61" name="Freeform 92">
                <a:extLst>
                  <a:ext uri="{FF2B5EF4-FFF2-40B4-BE49-F238E27FC236}">
                    <a16:creationId xmlns:a16="http://schemas.microsoft.com/office/drawing/2014/main" id="{BDE0435C-B269-42BC-928A-AA78B05846A8}"/>
                  </a:ext>
                </a:extLst>
              </p:cNvPr>
              <p:cNvSpPr>
                <a:spLocks noEditPoints="1"/>
              </p:cNvSpPr>
              <p:nvPr>
                <p:custDataLst>
                  <p:custData r:id="rId3"/>
                  <p:custData r:id="rId4"/>
                </p:custDataLst>
              </p:nvPr>
            </p:nvSpPr>
            <p:spPr bwMode="black">
              <a:xfrm>
                <a:off x="4615033" y="2358205"/>
                <a:ext cx="97350" cy="132539"/>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4CD865"/>
              </a:solidFill>
              <a:ln>
                <a:noFill/>
              </a:ln>
              <a:extLst/>
            </p:spPr>
            <p:txBody>
              <a:bodyPr vert="horz" wrap="square" lIns="97576" tIns="48788" rIns="97576" bIns="48788" numCol="1" anchor="t" anchorCtr="0" compatLnSpc="1">
                <a:prstTxWarp prst="textNoShape">
                  <a:avLst/>
                </a:prstTxWarp>
              </a:bodyPr>
              <a:lstStyle/>
              <a:p>
                <a:endParaRPr lang="en-US"/>
              </a:p>
            </p:txBody>
          </p:sp>
        </p:grpSp>
        <p:pic>
          <p:nvPicPr>
            <p:cNvPr id="41" name="Picture 6" descr="C:\Users\SHAHZE~1\AppData\Local\Temp\SNAGHTMLefad42f.PNG">
              <a:extLst>
                <a:ext uri="{FF2B5EF4-FFF2-40B4-BE49-F238E27FC236}">
                  <a16:creationId xmlns:a16="http://schemas.microsoft.com/office/drawing/2014/main" id="{83D4F309-31B0-4426-8F45-67D4A760BEBD}"/>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t="47789"/>
            <a:stretch/>
          </p:blipFill>
          <p:spPr bwMode="auto">
            <a:xfrm>
              <a:off x="5774818" y="2800127"/>
              <a:ext cx="687897" cy="356927"/>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A4084A8D-1F17-42EC-BE7F-C67FB77AC8F6}"/>
                </a:ext>
              </a:extLst>
            </p:cNvPr>
            <p:cNvSpPr txBox="1"/>
            <p:nvPr/>
          </p:nvSpPr>
          <p:spPr>
            <a:xfrm>
              <a:off x="5568017" y="3471572"/>
              <a:ext cx="1106393" cy="261610"/>
            </a:xfrm>
            <a:prstGeom prst="rect">
              <a:avLst/>
            </a:prstGeom>
            <a:noFill/>
          </p:spPr>
          <p:txBody>
            <a:bodyPr wrap="none" rtlCol="0">
              <a:spAutoFit/>
            </a:bodyPr>
            <a:lstStyle/>
            <a:p>
              <a:r>
                <a:rPr lang="en-US" sz="1050" b="1" dirty="0"/>
                <a:t>Password Reset</a:t>
              </a:r>
              <a:endParaRPr lang="en-US" sz="1100" b="1" dirty="0"/>
            </a:p>
          </p:txBody>
        </p:sp>
        <p:sp>
          <p:nvSpPr>
            <p:cNvPr id="43" name="TextBox 42">
              <a:extLst>
                <a:ext uri="{FF2B5EF4-FFF2-40B4-BE49-F238E27FC236}">
                  <a16:creationId xmlns:a16="http://schemas.microsoft.com/office/drawing/2014/main" id="{FE0D2779-FBF2-437F-8AD4-E2A58764ABCF}"/>
                </a:ext>
              </a:extLst>
            </p:cNvPr>
            <p:cNvSpPr txBox="1"/>
            <p:nvPr/>
          </p:nvSpPr>
          <p:spPr>
            <a:xfrm>
              <a:off x="4744894" y="3747189"/>
              <a:ext cx="2880917" cy="715581"/>
            </a:xfrm>
            <a:prstGeom prst="rect">
              <a:avLst/>
            </a:prstGeom>
            <a:noFill/>
          </p:spPr>
          <p:txBody>
            <a:bodyPr wrap="none" rtlCol="0">
              <a:spAutoFit/>
            </a:bodyPr>
            <a:lstStyle/>
            <a:p>
              <a:r>
                <a:rPr lang="en-US" sz="1000" dirty="0">
                  <a:latin typeface="Arial" panose="020B0604020202020204" pitchFamily="34" charset="0"/>
                  <a:cs typeface="Arial" panose="020B0604020202020204" pitchFamily="34" charset="0"/>
                </a:rPr>
                <a:t>A PIN code has been sent to the email address </a:t>
              </a:r>
            </a:p>
            <a:p>
              <a:r>
                <a:rPr lang="en-US" sz="1000" dirty="0">
                  <a:latin typeface="Arial" panose="020B0604020202020204" pitchFamily="34" charset="0"/>
                  <a:cs typeface="Arial" panose="020B0604020202020204" pitchFamily="34" charset="0"/>
                </a:rPr>
                <a:t>on record: sha***********@mtbc.com Please </a:t>
              </a:r>
            </a:p>
            <a:p>
              <a:r>
                <a:rPr lang="en-US" sz="1000" dirty="0">
                  <a:latin typeface="Arial" panose="020B0604020202020204" pitchFamily="34" charset="0"/>
                  <a:cs typeface="Arial" panose="020B0604020202020204" pitchFamily="34" charset="0"/>
                </a:rPr>
                <a:t>check your email and enter the code below.</a:t>
              </a:r>
            </a:p>
            <a:p>
              <a:endParaRPr lang="en-US" sz="1050" dirty="0">
                <a:latin typeface="Arial" panose="020B0604020202020204" pitchFamily="34" charset="0"/>
                <a:cs typeface="Arial" panose="020B0604020202020204" pitchFamily="34" charset="0"/>
              </a:endParaRPr>
            </a:p>
          </p:txBody>
        </p:sp>
        <p:sp>
          <p:nvSpPr>
            <p:cNvPr id="44" name="Rounded Rectangle 33">
              <a:extLst>
                <a:ext uri="{FF2B5EF4-FFF2-40B4-BE49-F238E27FC236}">
                  <a16:creationId xmlns:a16="http://schemas.microsoft.com/office/drawing/2014/main" id="{1C7D40C2-0AB4-469B-9725-DE24204C9DC2}"/>
                </a:ext>
              </a:extLst>
            </p:cNvPr>
            <p:cNvSpPr/>
            <p:nvPr/>
          </p:nvSpPr>
          <p:spPr>
            <a:xfrm>
              <a:off x="4830970" y="4377491"/>
              <a:ext cx="2623521" cy="333375"/>
            </a:xfrm>
            <a:prstGeom prst="round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2">
                      <a:lumMod val="75000"/>
                    </a:schemeClr>
                  </a:solidFill>
                  <a:latin typeface="Arial" panose="020B0604020202020204" pitchFamily="34" charset="0"/>
                  <a:cs typeface="Arial" panose="020B0604020202020204" pitchFamily="34" charset="0"/>
                </a:rPr>
                <a:t>PIN Code *</a:t>
              </a:r>
            </a:p>
          </p:txBody>
        </p:sp>
      </p:grpSp>
      <p:sp>
        <p:nvSpPr>
          <p:cNvPr id="62" name="Rectangle: Rounded Corners 26">
            <a:extLst>
              <a:ext uri="{FF2B5EF4-FFF2-40B4-BE49-F238E27FC236}">
                <a16:creationId xmlns:a16="http://schemas.microsoft.com/office/drawing/2014/main" id="{810E6DDB-B87B-4A67-99DC-1245F5352756}"/>
              </a:ext>
            </a:extLst>
          </p:cNvPr>
          <p:cNvSpPr/>
          <p:nvPr/>
        </p:nvSpPr>
        <p:spPr>
          <a:xfrm>
            <a:off x="12058484" y="3256192"/>
            <a:ext cx="19389" cy="2970946"/>
          </a:xfrm>
          <a:prstGeom prst="roundRect">
            <a:avLst/>
          </a:prstGeom>
          <a:solidFill>
            <a:schemeClr val="bg2">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63422B3B-A3D2-49D6-B9AC-F5CBE6F2C922}"/>
              </a:ext>
            </a:extLst>
          </p:cNvPr>
          <p:cNvSpPr txBox="1"/>
          <p:nvPr/>
        </p:nvSpPr>
        <p:spPr>
          <a:xfrm>
            <a:off x="9321100" y="4676411"/>
            <a:ext cx="2661306" cy="307777"/>
          </a:xfrm>
          <a:prstGeom prst="rect">
            <a:avLst/>
          </a:prstGeom>
          <a:noFill/>
        </p:spPr>
        <p:txBody>
          <a:bodyPr wrap="none" rtlCol="0">
            <a:spAutoFit/>
          </a:bodyPr>
          <a:lstStyle/>
          <a:p>
            <a:r>
              <a:rPr lang="en-US" sz="700" dirty="0">
                <a:solidFill>
                  <a:schemeClr val="bg2">
                    <a:lumMod val="50000"/>
                  </a:schemeClr>
                </a:solidFill>
                <a:latin typeface="Arial" panose="020B0604020202020204" pitchFamily="34" charset="0"/>
                <a:cs typeface="Arial" panose="020B0604020202020204" pitchFamily="34" charset="0"/>
              </a:rPr>
              <a:t>Make sure to check your spam folder if you have not received </a:t>
            </a:r>
          </a:p>
          <a:p>
            <a:r>
              <a:rPr lang="en-US" sz="700" dirty="0">
                <a:solidFill>
                  <a:schemeClr val="bg2">
                    <a:lumMod val="50000"/>
                  </a:schemeClr>
                </a:solidFill>
                <a:latin typeface="Arial" panose="020B0604020202020204" pitchFamily="34" charset="0"/>
                <a:cs typeface="Arial" panose="020B0604020202020204" pitchFamily="34" charset="0"/>
              </a:rPr>
              <a:t>your code yet</a:t>
            </a:r>
          </a:p>
        </p:txBody>
      </p:sp>
      <p:sp>
        <p:nvSpPr>
          <p:cNvPr id="64" name="Rounded Rectangle 33">
            <a:extLst>
              <a:ext uri="{FF2B5EF4-FFF2-40B4-BE49-F238E27FC236}">
                <a16:creationId xmlns:a16="http://schemas.microsoft.com/office/drawing/2014/main" id="{D6BD2124-44A7-40AD-90C3-E5315D9ACDF2}"/>
              </a:ext>
            </a:extLst>
          </p:cNvPr>
          <p:cNvSpPr/>
          <p:nvPr/>
        </p:nvSpPr>
        <p:spPr>
          <a:xfrm>
            <a:off x="9360887" y="5031290"/>
            <a:ext cx="2623521" cy="333375"/>
          </a:xfrm>
          <a:prstGeom prst="round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2">
                    <a:lumMod val="75000"/>
                  </a:schemeClr>
                </a:solidFill>
                <a:latin typeface="Arial" panose="020B0604020202020204" pitchFamily="34" charset="0"/>
                <a:cs typeface="Arial" panose="020B0604020202020204" pitchFamily="34" charset="0"/>
              </a:rPr>
              <a:t>Password *</a:t>
            </a:r>
          </a:p>
        </p:txBody>
      </p:sp>
      <p:sp>
        <p:nvSpPr>
          <p:cNvPr id="65" name="Rounded Rectangle 33">
            <a:extLst>
              <a:ext uri="{FF2B5EF4-FFF2-40B4-BE49-F238E27FC236}">
                <a16:creationId xmlns:a16="http://schemas.microsoft.com/office/drawing/2014/main" id="{DA02CED3-6CAA-4DF9-B8BB-08262CEEF705}"/>
              </a:ext>
            </a:extLst>
          </p:cNvPr>
          <p:cNvSpPr/>
          <p:nvPr/>
        </p:nvSpPr>
        <p:spPr>
          <a:xfrm>
            <a:off x="9358885" y="5586310"/>
            <a:ext cx="2623521" cy="333375"/>
          </a:xfrm>
          <a:prstGeom prst="round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2">
                    <a:lumMod val="75000"/>
                  </a:schemeClr>
                </a:solidFill>
                <a:latin typeface="Arial" panose="020B0604020202020204" pitchFamily="34" charset="0"/>
                <a:cs typeface="Arial" panose="020B0604020202020204" pitchFamily="34" charset="0"/>
              </a:rPr>
              <a:t>Confirm Password *</a:t>
            </a:r>
          </a:p>
        </p:txBody>
      </p:sp>
      <p:pic>
        <p:nvPicPr>
          <p:cNvPr id="66" name="Picture 2" descr="C:\Users\SHAHZE~1\AppData\Local\Temp\SNAGHTML57e3202f.PNG">
            <a:extLst>
              <a:ext uri="{FF2B5EF4-FFF2-40B4-BE49-F238E27FC236}">
                <a16:creationId xmlns:a16="http://schemas.microsoft.com/office/drawing/2014/main" id="{824AC48D-729A-4AE9-9664-9AEB8F9EC425}"/>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638261" y="5088626"/>
            <a:ext cx="230977" cy="230977"/>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C:\Users\SHAHZE~1\AppData\Local\Temp\SNAGHTML57e3202f.PNG">
            <a:extLst>
              <a:ext uri="{FF2B5EF4-FFF2-40B4-BE49-F238E27FC236}">
                <a16:creationId xmlns:a16="http://schemas.microsoft.com/office/drawing/2014/main" id="{E4922641-504B-4D28-809D-964AFADECAAF}"/>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1643383" y="5637009"/>
            <a:ext cx="230977" cy="230977"/>
          </a:xfrm>
          <a:prstGeom prst="rect">
            <a:avLst/>
          </a:prstGeom>
          <a:noFill/>
          <a:extLst>
            <a:ext uri="{909E8E84-426E-40DD-AFC4-6F175D3DCCD1}">
              <a14:hiddenFill xmlns:a14="http://schemas.microsoft.com/office/drawing/2010/main">
                <a:solidFill>
                  <a:srgbClr val="FFFFFF"/>
                </a:solidFill>
              </a14:hiddenFill>
            </a:ext>
          </a:extLst>
        </p:spPr>
      </p:pic>
      <p:cxnSp>
        <p:nvCxnSpPr>
          <p:cNvPr id="68" name="Straight Arrow Connector 67"/>
          <p:cNvCxnSpPr>
            <a:cxnSpLocks/>
          </p:cNvCxnSpPr>
          <p:nvPr/>
        </p:nvCxnSpPr>
        <p:spPr>
          <a:xfrm flipV="1">
            <a:off x="7158026" y="5165902"/>
            <a:ext cx="1971851" cy="102165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8481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162721666"/>
              </p:ext>
            </p:extLst>
          </p:nvPr>
        </p:nvGraphicFramePr>
        <p:xfrm>
          <a:off x="3775296" y="833133"/>
          <a:ext cx="4204414" cy="4496217"/>
        </p:xfrm>
        <a:graphic>
          <a:graphicData uri="http://schemas.openxmlformats.org/drawingml/2006/table">
            <a:tbl>
              <a:tblPr firstRow="1" bandRow="1">
                <a:tableStyleId>{5C22544A-7EE6-4342-B048-85BDC9FD1C3A}</a:tableStyleId>
              </a:tblPr>
              <a:tblGrid>
                <a:gridCol w="2334518">
                  <a:extLst>
                    <a:ext uri="{9D8B030D-6E8A-4147-A177-3AD203B41FA5}">
                      <a16:colId xmlns:a16="http://schemas.microsoft.com/office/drawing/2014/main" val="20000"/>
                    </a:ext>
                  </a:extLst>
                </a:gridCol>
                <a:gridCol w="1869896">
                  <a:extLst>
                    <a:ext uri="{9D8B030D-6E8A-4147-A177-3AD203B41FA5}">
                      <a16:colId xmlns:a16="http://schemas.microsoft.com/office/drawing/2014/main" val="20001"/>
                    </a:ext>
                  </a:extLst>
                </a:gridCol>
              </a:tblGrid>
              <a:tr h="370840">
                <a:tc>
                  <a:txBody>
                    <a:bodyPr/>
                    <a:lstStyle/>
                    <a:p>
                      <a:pPr algn="ctr"/>
                      <a:r>
                        <a:rPr lang="en-US" sz="1200" dirty="0"/>
                        <a:t>Column Name</a:t>
                      </a:r>
                    </a:p>
                  </a:txBody>
                  <a:tcPr anchor="ctr"/>
                </a:tc>
                <a:tc>
                  <a:txBody>
                    <a:bodyPr/>
                    <a:lstStyle/>
                    <a:p>
                      <a:pPr algn="ctr"/>
                      <a:r>
                        <a:rPr lang="en-US" sz="1200" dirty="0"/>
                        <a:t>Type</a:t>
                      </a:r>
                    </a:p>
                  </a:txBody>
                  <a:tcPr anchor="ctr"/>
                </a:tc>
                <a:extLst>
                  <a:ext uri="{0D108BD9-81ED-4DB2-BD59-A6C34878D82A}">
                    <a16:rowId xmlns:a16="http://schemas.microsoft.com/office/drawing/2014/main" val="10000"/>
                  </a:ext>
                </a:extLst>
              </a:tr>
              <a:tr h="370840">
                <a:tc>
                  <a:txBody>
                    <a:bodyPr/>
                    <a:lstStyle/>
                    <a:p>
                      <a:r>
                        <a:rPr lang="en-US" sz="1200" dirty="0" err="1"/>
                        <a:t>TokenId</a:t>
                      </a:r>
                      <a:endParaRPr lang="en-US" sz="1200" dirty="0"/>
                    </a:p>
                  </a:txBody>
                  <a:tcPr/>
                </a:tc>
                <a:tc>
                  <a:txBody>
                    <a:bodyPr/>
                    <a:lstStyle/>
                    <a:p>
                      <a:r>
                        <a:rPr lang="en-US" sz="1200" dirty="0" err="1"/>
                        <a:t>bigint</a:t>
                      </a:r>
                      <a:endParaRPr lang="en-US" sz="1200" dirty="0"/>
                    </a:p>
                  </a:txBody>
                  <a:tcPr/>
                </a:tc>
                <a:extLst>
                  <a:ext uri="{0D108BD9-81ED-4DB2-BD59-A6C34878D82A}">
                    <a16:rowId xmlns:a16="http://schemas.microsoft.com/office/drawing/2014/main" val="10001"/>
                  </a:ext>
                </a:extLst>
              </a:tr>
              <a:tr h="3200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a:t>UserId</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a:t>bigint</a:t>
                      </a:r>
                      <a:endParaRPr lang="en-US" sz="1200"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a:t>AccessToken</a:t>
                      </a:r>
                      <a:endParaRPr lang="en-US" sz="1200" dirty="0"/>
                    </a:p>
                  </a:txBody>
                  <a:tcPr/>
                </a:tc>
                <a:tc>
                  <a:txBody>
                    <a:bodyPr/>
                    <a:lstStyle/>
                    <a:p>
                      <a:r>
                        <a:rPr lang="en-US" sz="1200" dirty="0" err="1"/>
                        <a:t>nvarchar</a:t>
                      </a:r>
                      <a:endParaRPr lang="en-US" sz="1200" dirty="0"/>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a:t>IssuedOn</a:t>
                      </a:r>
                      <a:endParaRPr lang="en-US" sz="1200" dirty="0"/>
                    </a:p>
                  </a:txBody>
                  <a:tcPr/>
                </a:tc>
                <a:tc>
                  <a:txBody>
                    <a:bodyPr/>
                    <a:lstStyle/>
                    <a:p>
                      <a:r>
                        <a:rPr lang="en-US" sz="1200" dirty="0" err="1"/>
                        <a:t>datetime</a:t>
                      </a:r>
                      <a:endParaRPr lang="en-US" sz="1200" dirty="0"/>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a:t>ExpiresOn</a:t>
                      </a:r>
                      <a:endParaRPr lang="en-US" sz="1200" dirty="0"/>
                    </a:p>
                  </a:txBody>
                  <a:tcPr/>
                </a:tc>
                <a:tc>
                  <a:txBody>
                    <a:bodyPr/>
                    <a:lstStyle/>
                    <a:p>
                      <a:r>
                        <a:rPr lang="en-US" sz="1200" dirty="0" err="1"/>
                        <a:t>datetime</a:t>
                      </a:r>
                      <a:endParaRPr lang="en-US" sz="1200" dirty="0"/>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a:t>RefreshToken</a:t>
                      </a:r>
                      <a:endParaRPr lang="en-US" sz="1200" dirty="0"/>
                    </a:p>
                  </a:txBody>
                  <a:tcPr/>
                </a:tc>
                <a:tc>
                  <a:txBody>
                    <a:bodyPr/>
                    <a:lstStyle/>
                    <a:p>
                      <a:r>
                        <a:rPr lang="en-US" sz="1200" dirty="0" err="1"/>
                        <a:t>nvarchar</a:t>
                      </a:r>
                      <a:endParaRPr lang="en-US" sz="1200" dirty="0"/>
                    </a:p>
                  </a:txBody>
                  <a:tcPr/>
                </a:tc>
                <a:extLst>
                  <a:ext uri="{0D108BD9-81ED-4DB2-BD59-A6C34878D82A}">
                    <a16:rowId xmlns:a16="http://schemas.microsoft.com/office/drawing/2014/main" val="1000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a:t>IssuedOn</a:t>
                      </a:r>
                      <a:endParaRPr lang="en-US" sz="1200" dirty="0"/>
                    </a:p>
                  </a:txBody>
                  <a:tcPr/>
                </a:tc>
                <a:tc>
                  <a:txBody>
                    <a:bodyPr/>
                    <a:lstStyle/>
                    <a:p>
                      <a:r>
                        <a:rPr lang="en-US" sz="1200" dirty="0" err="1"/>
                        <a:t>datetime</a:t>
                      </a:r>
                      <a:endParaRPr lang="en-US" sz="1200" dirty="0"/>
                    </a:p>
                  </a:txBody>
                  <a:tcPr/>
                </a:tc>
                <a:extLst>
                  <a:ext uri="{0D108BD9-81ED-4DB2-BD59-A6C34878D82A}">
                    <a16:rowId xmlns:a16="http://schemas.microsoft.com/office/drawing/2014/main" val="10007"/>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a:t>ExpiresOn</a:t>
                      </a:r>
                      <a:endParaRPr lang="en-US" sz="1200" dirty="0"/>
                    </a:p>
                  </a:txBody>
                  <a:tcPr/>
                </a:tc>
                <a:tc>
                  <a:txBody>
                    <a:bodyPr/>
                    <a:lstStyle/>
                    <a:p>
                      <a:r>
                        <a:rPr lang="en-US" sz="1200" dirty="0" err="1"/>
                        <a:t>datetime</a:t>
                      </a:r>
                      <a:endParaRPr lang="en-US" sz="1200" dirty="0"/>
                    </a:p>
                  </a:txBody>
                  <a:tcPr/>
                </a:tc>
                <a:extLst>
                  <a:ext uri="{0D108BD9-81ED-4DB2-BD59-A6C34878D82A}">
                    <a16:rowId xmlns:a16="http://schemas.microsoft.com/office/drawing/2014/main" val="1000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Profile</a:t>
                      </a:r>
                    </a:p>
                  </a:txBody>
                  <a:tcPr/>
                </a:tc>
                <a:tc>
                  <a:txBody>
                    <a:bodyPr/>
                    <a:lstStyle/>
                    <a:p>
                      <a:r>
                        <a:rPr lang="en-US" sz="1200" dirty="0" err="1"/>
                        <a:t>varchar</a:t>
                      </a:r>
                      <a:endParaRPr lang="en-US" sz="1200" dirty="0"/>
                    </a:p>
                  </a:txBody>
                  <a:tcPr/>
                </a:tc>
                <a:extLst>
                  <a:ext uri="{0D108BD9-81ED-4DB2-BD59-A6C34878D82A}">
                    <a16:rowId xmlns:a16="http://schemas.microsoft.com/office/drawing/2014/main" val="10009"/>
                  </a:ext>
                </a:extLst>
              </a:tr>
              <a:tr h="2795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a:t>AuthorizationCode</a:t>
                      </a:r>
                      <a:endParaRPr lang="en-US" sz="1200" dirty="0"/>
                    </a:p>
                  </a:txBody>
                  <a:tcPr/>
                </a:tc>
                <a:tc>
                  <a:txBody>
                    <a:bodyPr/>
                    <a:lstStyle/>
                    <a:p>
                      <a:r>
                        <a:rPr lang="en-US" sz="1200" dirty="0" err="1"/>
                        <a:t>varchar</a:t>
                      </a:r>
                      <a:endParaRPr lang="en-US" sz="1200" dirty="0"/>
                    </a:p>
                  </a:txBody>
                  <a:tcPr/>
                </a:tc>
                <a:extLst>
                  <a:ext uri="{0D108BD9-81ED-4DB2-BD59-A6C34878D82A}">
                    <a16:rowId xmlns:a16="http://schemas.microsoft.com/office/drawing/2014/main" val="10010"/>
                  </a:ext>
                </a:extLst>
              </a:tr>
              <a:tr h="2795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a:t>Clinet_id</a:t>
                      </a:r>
                      <a:endParaRPr lang="en-US" sz="1200" dirty="0"/>
                    </a:p>
                  </a:txBody>
                  <a:tcPr/>
                </a:tc>
                <a:tc>
                  <a:txBody>
                    <a:bodyPr/>
                    <a:lstStyle/>
                    <a:p>
                      <a:r>
                        <a:rPr lang="en-US" sz="1200" dirty="0" err="1"/>
                        <a:t>nvarchar</a:t>
                      </a:r>
                      <a:endParaRPr lang="en-US" sz="1200" dirty="0"/>
                    </a:p>
                  </a:txBody>
                  <a:tcPr/>
                </a:tc>
                <a:extLst>
                  <a:ext uri="{0D108BD9-81ED-4DB2-BD59-A6C34878D82A}">
                    <a16:rowId xmlns:a16="http://schemas.microsoft.com/office/drawing/2014/main" val="10011"/>
                  </a:ext>
                </a:extLst>
              </a:tr>
              <a:tr h="27952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a:t>Client_secret</a:t>
                      </a:r>
                      <a:endParaRPr lang="en-US" sz="1200" dirty="0"/>
                    </a:p>
                  </a:txBody>
                  <a:tcPr/>
                </a:tc>
                <a:tc>
                  <a:txBody>
                    <a:bodyPr/>
                    <a:lstStyle/>
                    <a:p>
                      <a:r>
                        <a:rPr lang="en-US" sz="1200" dirty="0" err="1"/>
                        <a:t>nvarchar</a:t>
                      </a:r>
                      <a:endParaRPr lang="en-US" sz="1200" dirty="0"/>
                    </a:p>
                  </a:txBody>
                  <a:tcPr/>
                </a:tc>
                <a:extLst>
                  <a:ext uri="{0D108BD9-81ED-4DB2-BD59-A6C34878D82A}">
                    <a16:rowId xmlns:a16="http://schemas.microsoft.com/office/drawing/2014/main" val="10012"/>
                  </a:ext>
                </a:extLst>
              </a:tr>
            </a:tbl>
          </a:graphicData>
        </a:graphic>
      </p:graphicFrame>
      <p:sp>
        <p:nvSpPr>
          <p:cNvPr id="6" name="Title 1"/>
          <p:cNvSpPr>
            <a:spLocks noGrp="1"/>
          </p:cNvSpPr>
          <p:nvPr>
            <p:ph type="title"/>
          </p:nvPr>
        </p:nvSpPr>
        <p:spPr>
          <a:xfrm>
            <a:off x="0" y="0"/>
            <a:ext cx="10515600" cy="406400"/>
          </a:xfrm>
        </p:spPr>
        <p:txBody>
          <a:bodyPr>
            <a:noAutofit/>
          </a:bodyPr>
          <a:lstStyle/>
          <a:p>
            <a:r>
              <a:rPr lang="en-US" sz="2800" b="1" dirty="0">
                <a:latin typeface="+mn-lt"/>
              </a:rPr>
              <a:t>Database Details</a:t>
            </a:r>
          </a:p>
        </p:txBody>
      </p:sp>
      <p:sp>
        <p:nvSpPr>
          <p:cNvPr id="7" name="Content Placeholder 2"/>
          <p:cNvSpPr>
            <a:spLocks noGrp="1"/>
          </p:cNvSpPr>
          <p:nvPr>
            <p:ph idx="1"/>
          </p:nvPr>
        </p:nvSpPr>
        <p:spPr>
          <a:xfrm>
            <a:off x="0" y="5828308"/>
            <a:ext cx="12192000" cy="1028745"/>
          </a:xfrm>
        </p:spPr>
        <p:txBody>
          <a:bodyPr>
            <a:normAutofit lnSpcReduction="10000"/>
          </a:bodyPr>
          <a:lstStyle/>
          <a:p>
            <a:r>
              <a:rPr lang="en-US" sz="1600" dirty="0"/>
              <a:t>By clicking on Sign In, when client get access through user credentials and get </a:t>
            </a:r>
            <a:r>
              <a:rPr lang="en-US" sz="1600" b="1" dirty="0"/>
              <a:t>Authorize Grant Access, </a:t>
            </a:r>
            <a:r>
              <a:rPr lang="en-US" sz="1600" dirty="0"/>
              <a:t>Authorization server sends an access token to client for communicating with Resource server. After getting access token client </a:t>
            </a:r>
            <a:r>
              <a:rPr lang="en-US" sz="1600" b="1" dirty="0"/>
              <a:t> </a:t>
            </a:r>
            <a:r>
              <a:rPr lang="en-US" sz="1600" dirty="0"/>
              <a:t>can communicate with resource server for getting Protected Resources. This access token will store in table PHR_PROFILE_TOKENS.</a:t>
            </a:r>
            <a:r>
              <a:rPr lang="en-US" sz="1600" b="1" dirty="0"/>
              <a:t> </a:t>
            </a:r>
          </a:p>
          <a:p>
            <a:r>
              <a:rPr lang="en-US" sz="1600" dirty="0"/>
              <a:t>Further detail of Access token and Refresh Token discussed with detail in </a:t>
            </a:r>
            <a:r>
              <a:rPr lang="en-US" sz="1600" dirty="0" err="1"/>
              <a:t>OAuth</a:t>
            </a:r>
            <a:r>
              <a:rPr lang="en-US" sz="1600" dirty="0"/>
              <a:t> Flow</a:t>
            </a:r>
          </a:p>
          <a:p>
            <a:endParaRPr lang="en-US" sz="1600" b="1" dirty="0"/>
          </a:p>
        </p:txBody>
      </p:sp>
      <p:sp>
        <p:nvSpPr>
          <p:cNvPr id="2" name="Rectangle 1"/>
          <p:cNvSpPr/>
          <p:nvPr/>
        </p:nvSpPr>
        <p:spPr>
          <a:xfrm>
            <a:off x="0" y="406400"/>
            <a:ext cx="5803512" cy="369332"/>
          </a:xfrm>
          <a:prstGeom prst="rect">
            <a:avLst/>
          </a:prstGeom>
        </p:spPr>
        <p:txBody>
          <a:bodyPr wrap="none">
            <a:spAutoFit/>
          </a:bodyPr>
          <a:lstStyle/>
          <a:p>
            <a:pPr marL="285750" indent="-285750">
              <a:buFont typeface="Arial" panose="020B0604020202020204" pitchFamily="34" charset="0"/>
              <a:buChar char="•"/>
            </a:pPr>
            <a:r>
              <a:rPr lang="en-US" dirty="0"/>
              <a:t>Need to add Table </a:t>
            </a:r>
            <a:r>
              <a:rPr lang="en-US" dirty="0" err="1"/>
              <a:t>PHR_Profile_Tokens</a:t>
            </a:r>
            <a:r>
              <a:rPr lang="en-US" dirty="0"/>
              <a:t> having Columns: </a:t>
            </a:r>
          </a:p>
        </p:txBody>
      </p:sp>
    </p:spTree>
    <p:extLst>
      <p:ext uri="{BB962C8B-B14F-4D97-AF65-F5344CB8AC3E}">
        <p14:creationId xmlns:p14="http://schemas.microsoft.com/office/powerpoint/2010/main" val="1827572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ular Callout 8"/>
          <p:cNvSpPr/>
          <p:nvPr/>
        </p:nvSpPr>
        <p:spPr>
          <a:xfrm>
            <a:off x="7820180" y="4546921"/>
            <a:ext cx="3451697" cy="1334612"/>
          </a:xfrm>
          <a:prstGeom prst="wedgeRectCallout">
            <a:avLst>
              <a:gd name="adj1" fmla="val -54956"/>
              <a:gd name="adj2" fmla="val 94534"/>
            </a:avLst>
          </a:prstGeom>
          <a:solidFill>
            <a:srgbClr val="2F559A"/>
          </a:solidFill>
          <a:ln w="2857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 records will get from talkPHR after getting access</a:t>
            </a:r>
          </a:p>
        </p:txBody>
      </p:sp>
      <p:grpSp>
        <p:nvGrpSpPr>
          <p:cNvPr id="14" name="Group 13"/>
          <p:cNvGrpSpPr/>
          <p:nvPr/>
        </p:nvGrpSpPr>
        <p:grpSpPr>
          <a:xfrm>
            <a:off x="9052129" y="1945179"/>
            <a:ext cx="3019048" cy="4891527"/>
            <a:chOff x="4542478" y="2373651"/>
            <a:chExt cx="3019048" cy="4463055"/>
          </a:xfrm>
        </p:grpSpPr>
        <p:pic>
          <p:nvPicPr>
            <p:cNvPr id="12" name="Picture 11"/>
            <p:cNvPicPr>
              <a:picLocks noChangeAspect="1"/>
            </p:cNvPicPr>
            <p:nvPr/>
          </p:nvPicPr>
          <p:blipFill>
            <a:blip r:embed="rId10"/>
            <a:stretch>
              <a:fillRect/>
            </a:stretch>
          </p:blipFill>
          <p:spPr>
            <a:xfrm>
              <a:off x="4542478" y="2373651"/>
              <a:ext cx="3019048" cy="4463055"/>
            </a:xfrm>
            <a:prstGeom prst="rect">
              <a:avLst/>
            </a:prstGeom>
          </p:spPr>
        </p:pic>
        <p:sp>
          <p:nvSpPr>
            <p:cNvPr id="13" name="TextBox 12"/>
            <p:cNvSpPr txBox="1"/>
            <p:nvPr/>
          </p:nvSpPr>
          <p:spPr>
            <a:xfrm>
              <a:off x="4610293" y="3201208"/>
              <a:ext cx="1524776" cy="215444"/>
            </a:xfrm>
            <a:prstGeom prst="rect">
              <a:avLst/>
            </a:prstGeom>
            <a:noFill/>
          </p:spPr>
          <p:txBody>
            <a:bodyPr wrap="none" rtlCol="0">
              <a:spAutoFit/>
            </a:bodyPr>
            <a:lstStyle/>
            <a:p>
              <a:r>
                <a:rPr lang="en-US" sz="800" dirty="0">
                  <a:solidFill>
                    <a:schemeClr val="bg2">
                      <a:lumMod val="75000"/>
                    </a:schemeClr>
                  </a:solidFill>
                  <a:latin typeface="Arial" panose="020B0604020202020204" pitchFamily="34" charset="0"/>
                  <a:cs typeface="Arial" panose="020B0604020202020204" pitchFamily="34" charset="0"/>
                </a:rPr>
                <a:t>MTBC Patient Health System</a:t>
              </a:r>
              <a:endParaRPr lang="en-US" sz="700" dirty="0">
                <a:solidFill>
                  <a:schemeClr val="bg2">
                    <a:lumMod val="75000"/>
                  </a:schemeClr>
                </a:solidFill>
                <a:latin typeface="Arial" panose="020B0604020202020204" pitchFamily="34" charset="0"/>
                <a:cs typeface="Arial" panose="020B0604020202020204" pitchFamily="34" charset="0"/>
              </a:endParaRPr>
            </a:p>
          </p:txBody>
        </p:sp>
      </p:grpSp>
      <p:grpSp>
        <p:nvGrpSpPr>
          <p:cNvPr id="15" name="Group 14"/>
          <p:cNvGrpSpPr/>
          <p:nvPr/>
        </p:nvGrpSpPr>
        <p:grpSpPr>
          <a:xfrm>
            <a:off x="127377" y="1945179"/>
            <a:ext cx="3069476" cy="4877856"/>
            <a:chOff x="4437193" y="1859454"/>
            <a:chExt cx="3069476" cy="4457143"/>
          </a:xfrm>
        </p:grpSpPr>
        <p:pic>
          <p:nvPicPr>
            <p:cNvPr id="16" name="Picture 15"/>
            <p:cNvPicPr>
              <a:picLocks noChangeAspect="1"/>
            </p:cNvPicPr>
            <p:nvPr/>
          </p:nvPicPr>
          <p:blipFill>
            <a:blip r:embed="rId11"/>
            <a:stretch>
              <a:fillRect/>
            </a:stretch>
          </p:blipFill>
          <p:spPr>
            <a:xfrm>
              <a:off x="4487621" y="1859454"/>
              <a:ext cx="3019048" cy="4457143"/>
            </a:xfrm>
            <a:prstGeom prst="rect">
              <a:avLst/>
            </a:prstGeom>
          </p:spPr>
        </p:pic>
        <p:sp>
          <p:nvSpPr>
            <p:cNvPr id="17" name="TextBox 16"/>
            <p:cNvSpPr txBox="1"/>
            <p:nvPr/>
          </p:nvSpPr>
          <p:spPr>
            <a:xfrm>
              <a:off x="4437193" y="2284492"/>
              <a:ext cx="562975" cy="261610"/>
            </a:xfrm>
            <a:prstGeom prst="rect">
              <a:avLst/>
            </a:prstGeom>
            <a:noFill/>
          </p:spPr>
          <p:txBody>
            <a:bodyPr wrap="none" rtlCol="0">
              <a:spAutoFit/>
            </a:bodyPr>
            <a:lstStyle/>
            <a:p>
              <a:r>
                <a:rPr lang="en-US" sz="1050" dirty="0">
                  <a:solidFill>
                    <a:schemeClr val="bg1">
                      <a:lumMod val="65000"/>
                    </a:schemeClr>
                  </a:solidFill>
                </a:rPr>
                <a:t>Cancel</a:t>
              </a:r>
              <a:endParaRPr lang="en-US" dirty="0">
                <a:solidFill>
                  <a:schemeClr val="bg1">
                    <a:lumMod val="65000"/>
                  </a:schemeClr>
                </a:solidFill>
              </a:endParaRPr>
            </a:p>
          </p:txBody>
        </p:sp>
        <p:sp>
          <p:nvSpPr>
            <p:cNvPr id="18" name="Rounded Rectangle 17"/>
            <p:cNvSpPr/>
            <p:nvPr/>
          </p:nvSpPr>
          <p:spPr>
            <a:xfrm>
              <a:off x="4917549" y="2327524"/>
              <a:ext cx="2469657" cy="19655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baseline="-25000" dirty="0"/>
            </a:p>
          </p:txBody>
        </p:sp>
        <p:sp>
          <p:nvSpPr>
            <p:cNvPr id="19" name="TextBox 18"/>
            <p:cNvSpPr txBox="1"/>
            <p:nvPr/>
          </p:nvSpPr>
          <p:spPr>
            <a:xfrm>
              <a:off x="5702890" y="2298261"/>
              <a:ext cx="651140" cy="261610"/>
            </a:xfrm>
            <a:prstGeom prst="rect">
              <a:avLst/>
            </a:prstGeom>
            <a:noFill/>
          </p:spPr>
          <p:txBody>
            <a:bodyPr wrap="none" rtlCol="0">
              <a:spAutoFit/>
            </a:bodyPr>
            <a:lstStyle/>
            <a:p>
              <a:r>
                <a:rPr lang="en-US" sz="1100" b="1" dirty="0">
                  <a:solidFill>
                    <a:srgbClr val="4CD865"/>
                  </a:solidFill>
                </a:rPr>
                <a:t>talkPHR</a:t>
              </a:r>
            </a:p>
          </p:txBody>
        </p:sp>
        <p:sp>
          <p:nvSpPr>
            <p:cNvPr id="20" name="Freeform 122"/>
            <p:cNvSpPr>
              <a:spLocks/>
            </p:cNvSpPr>
            <p:nvPr>
              <p:custDataLst>
                <p:custData r:id="rId3"/>
                <p:custData r:id="rId4"/>
              </p:custDataLst>
            </p:nvPr>
          </p:nvSpPr>
          <p:spPr bwMode="black">
            <a:xfrm rot="2894750">
              <a:off x="7204025" y="2357972"/>
              <a:ext cx="128323" cy="12933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21" name="Freeform 92"/>
            <p:cNvSpPr>
              <a:spLocks noEditPoints="1"/>
            </p:cNvSpPr>
            <p:nvPr>
              <p:custDataLst>
                <p:custData r:id="rId5"/>
                <p:custData r:id="rId6"/>
              </p:custDataLst>
            </p:nvPr>
          </p:nvSpPr>
          <p:spPr bwMode="black">
            <a:xfrm>
              <a:off x="5626070" y="2358205"/>
              <a:ext cx="97350" cy="132539"/>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4CD865"/>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22" name="Rounded Rectangle 21"/>
            <p:cNvSpPr/>
            <p:nvPr/>
          </p:nvSpPr>
          <p:spPr>
            <a:xfrm>
              <a:off x="4685315" y="5898291"/>
              <a:ext cx="2598258" cy="376882"/>
            </a:xfrm>
            <a:prstGeom prst="roundRect">
              <a:avLst/>
            </a:prstGeom>
            <a:solidFill>
              <a:srgbClr val="2F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Allow Access</a:t>
              </a:r>
            </a:p>
          </p:txBody>
        </p:sp>
        <p:pic>
          <p:nvPicPr>
            <p:cNvPr id="23" name="Picture 4" descr="C:\Users\SHAHZE~1\AppData\Local\Temp\SNAGHTML37cee3d9.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322069" y="2914270"/>
              <a:ext cx="456996" cy="45772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p:cNvPicPr preferRelativeResize="0">
              <a:picLocks/>
            </p:cNvPicPr>
            <p:nvPr>
              <p:custDataLst>
                <p:custData r:id="rId7"/>
              </p:custDataLst>
            </p:nvPr>
          </p:nvPicPr>
          <p:blipFill>
            <a:blip r:embed="rId13">
              <a:extLst>
                <a:ext uri="{28A0092B-C50C-407E-A947-70E740481C1C}">
                  <a14:useLocalDpi xmlns:a14="http://schemas.microsoft.com/office/drawing/2010/main" val="0"/>
                </a:ext>
              </a:extLst>
            </a:blip>
            <a:stretch>
              <a:fillRect/>
            </a:stretch>
          </p:blipFill>
          <p:spPr>
            <a:xfrm>
              <a:off x="5934141" y="2973792"/>
              <a:ext cx="337500" cy="337500"/>
            </a:xfrm>
            <a:prstGeom prst="rect">
              <a:avLst/>
            </a:prstGeom>
          </p:spPr>
        </p:pic>
        <p:pic>
          <p:nvPicPr>
            <p:cNvPr id="25" name="Picture 24"/>
            <p:cNvPicPr preferRelativeResize="0">
              <a:picLocks/>
            </p:cNvPicPr>
            <p:nvPr>
              <p:custDataLst>
                <p:custData r:id="rId8"/>
              </p:custDataLst>
            </p:nvPr>
          </p:nvPicPr>
          <p:blipFill>
            <a:blip r:embed="rId14">
              <a:extLst>
                <a:ext uri="{28A0092B-C50C-407E-A947-70E740481C1C}">
                  <a14:useLocalDpi xmlns:a14="http://schemas.microsoft.com/office/drawing/2010/main" val="0"/>
                </a:ext>
              </a:extLst>
            </a:blip>
            <a:stretch>
              <a:fillRect/>
            </a:stretch>
          </p:blipFill>
          <p:spPr>
            <a:xfrm>
              <a:off x="7103719" y="4918970"/>
              <a:ext cx="337500" cy="337500"/>
            </a:xfrm>
            <a:prstGeom prst="rect">
              <a:avLst/>
            </a:prstGeom>
          </p:spPr>
        </p:pic>
        <p:sp>
          <p:nvSpPr>
            <p:cNvPr id="27" name="TextBox 26"/>
            <p:cNvSpPr txBox="1"/>
            <p:nvPr/>
          </p:nvSpPr>
          <p:spPr>
            <a:xfrm>
              <a:off x="5356556" y="3401782"/>
              <a:ext cx="1343509" cy="281231"/>
            </a:xfrm>
            <a:prstGeom prst="rect">
              <a:avLst/>
            </a:prstGeom>
            <a:noFill/>
          </p:spPr>
          <p:txBody>
            <a:bodyPr wrap="none" rtlCol="0">
              <a:spAutoFit/>
            </a:bodyPr>
            <a:lstStyle/>
            <a:p>
              <a:r>
                <a:rPr lang="en-US" sz="1400" b="1" dirty="0"/>
                <a:t>Connect PHR to</a:t>
              </a:r>
            </a:p>
          </p:txBody>
        </p:sp>
        <p:sp>
          <p:nvSpPr>
            <p:cNvPr id="28" name="TextBox 27"/>
            <p:cNvSpPr txBox="1"/>
            <p:nvPr/>
          </p:nvSpPr>
          <p:spPr>
            <a:xfrm>
              <a:off x="5505699" y="3579891"/>
              <a:ext cx="1021433" cy="307777"/>
            </a:xfrm>
            <a:prstGeom prst="rect">
              <a:avLst/>
            </a:prstGeom>
            <a:noFill/>
          </p:spPr>
          <p:txBody>
            <a:bodyPr wrap="none" rtlCol="0">
              <a:spAutoFit/>
            </a:bodyPr>
            <a:lstStyle/>
            <a:p>
              <a:r>
                <a:rPr lang="en-US" sz="1400" b="1" dirty="0"/>
                <a:t>Health App</a:t>
              </a:r>
            </a:p>
          </p:txBody>
        </p:sp>
        <p:sp>
          <p:nvSpPr>
            <p:cNvPr id="29" name="TextBox 28"/>
            <p:cNvSpPr txBox="1"/>
            <p:nvPr/>
          </p:nvSpPr>
          <p:spPr>
            <a:xfrm>
              <a:off x="4832269" y="3840025"/>
              <a:ext cx="2485627" cy="646331"/>
            </a:xfrm>
            <a:prstGeom prst="rect">
              <a:avLst/>
            </a:prstGeom>
            <a:noFill/>
          </p:spPr>
          <p:txBody>
            <a:bodyPr wrap="square" rtlCol="0">
              <a:spAutoFit/>
            </a:bodyPr>
            <a:lstStyle/>
            <a:p>
              <a:pPr algn="ctr"/>
              <a:r>
                <a:rPr lang="en-US" sz="900" dirty="0"/>
                <a:t>Allow Health App to access your Allergies, Clinical Vitals, Conditions, Immunizations, Lab Results, Medications and Procedures. Your data will be periodically refreshed.</a:t>
              </a:r>
            </a:p>
          </p:txBody>
        </p:sp>
      </p:grpSp>
      <p:graphicFrame>
        <p:nvGraphicFramePr>
          <p:cNvPr id="30" name="Table 29"/>
          <p:cNvGraphicFramePr>
            <a:graphicFrameLocks noGrp="1"/>
          </p:cNvGraphicFramePr>
          <p:nvPr>
            <p:extLst>
              <p:ext uri="{D42A27DB-BD31-4B8C-83A1-F6EECF244321}">
                <p14:modId xmlns:p14="http://schemas.microsoft.com/office/powerpoint/2010/main" val="1351521032"/>
              </p:ext>
            </p:extLst>
          </p:nvPr>
        </p:nvGraphicFramePr>
        <p:xfrm>
          <a:off x="199676" y="4944758"/>
          <a:ext cx="2969461" cy="1269289"/>
        </p:xfrm>
        <a:graphic>
          <a:graphicData uri="http://schemas.openxmlformats.org/drawingml/2006/table">
            <a:tbl>
              <a:tblPr firstRow="1" bandRow="1">
                <a:tableStyleId>{2D5ABB26-0587-4C30-8999-92F81FD0307C}</a:tableStyleId>
              </a:tblPr>
              <a:tblGrid>
                <a:gridCol w="2969461">
                  <a:extLst>
                    <a:ext uri="{9D8B030D-6E8A-4147-A177-3AD203B41FA5}">
                      <a16:colId xmlns:a16="http://schemas.microsoft.com/office/drawing/2014/main" val="20000"/>
                    </a:ext>
                  </a:extLst>
                </a:gridCol>
              </a:tblGrid>
              <a:tr h="335291">
                <a:tc>
                  <a:txBody>
                    <a:bodyPr/>
                    <a:lstStyle/>
                    <a:p>
                      <a:r>
                        <a:rPr lang="en-US" sz="1100" dirty="0">
                          <a:solidFill>
                            <a:schemeClr val="bg2">
                              <a:lumMod val="75000"/>
                            </a:schemeClr>
                          </a:solidFill>
                        </a:rPr>
                        <a:t>CHOOSE</a:t>
                      </a:r>
                      <a:r>
                        <a:rPr lang="en-US" sz="1100" baseline="0" dirty="0">
                          <a:solidFill>
                            <a:schemeClr val="bg2">
                              <a:lumMod val="75000"/>
                            </a:schemeClr>
                          </a:solidFill>
                        </a:rPr>
                        <a:t> A PERSON TO CONNECT</a:t>
                      </a:r>
                      <a:endParaRPr lang="en-US" sz="1100" dirty="0">
                        <a:solidFill>
                          <a:schemeClr val="bg2">
                            <a:lumMod val="75000"/>
                          </a:schemeClr>
                        </a:solidFill>
                      </a:endParaRPr>
                    </a:p>
                  </a:txBody>
                  <a:tcPr>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0000"/>
                  </a:ext>
                </a:extLst>
              </a:tr>
              <a:tr h="466999">
                <a:tc>
                  <a:txBody>
                    <a:bodyPr/>
                    <a:lstStyle/>
                    <a:p>
                      <a:r>
                        <a:rPr lang="en-US" sz="1100" dirty="0"/>
                        <a:t>Sarah Lane</a:t>
                      </a:r>
                    </a:p>
                    <a:p>
                      <a:r>
                        <a:rPr lang="en-US" sz="1100" dirty="0">
                          <a:solidFill>
                            <a:schemeClr val="bg2">
                              <a:lumMod val="75000"/>
                            </a:schemeClr>
                          </a:solidFill>
                        </a:rPr>
                        <a:t>07.04.1976</a:t>
                      </a:r>
                    </a:p>
                  </a:txBody>
                  <a:tcP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0001"/>
                  </a:ext>
                </a:extLst>
              </a:tr>
              <a:tr h="466999">
                <a:tc>
                  <a:txBody>
                    <a:bodyPr/>
                    <a:lstStyle/>
                    <a:p>
                      <a:r>
                        <a:rPr lang="en-US" sz="1100" dirty="0"/>
                        <a:t>Elizabeth Lane</a:t>
                      </a:r>
                    </a:p>
                    <a:p>
                      <a:r>
                        <a:rPr lang="en-US" sz="1100" dirty="0">
                          <a:solidFill>
                            <a:schemeClr val="bg2">
                              <a:lumMod val="75000"/>
                            </a:schemeClr>
                          </a:solidFill>
                        </a:rPr>
                        <a:t>02.21.1968</a:t>
                      </a:r>
                    </a:p>
                  </a:txBody>
                  <a:tcP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pic>
        <p:nvPicPr>
          <p:cNvPr id="31" name="Picture 2" descr="C:\Users\t-dantay\Documents\First24\cursorhandpointer.png"/>
          <p:cNvPicPr>
            <a:picLocks noChangeAspect="1" noChangeArrowheads="1"/>
          </p:cNvPicPr>
          <p:nvPr>
            <p:custDataLst>
              <p:custData r:id="rId1"/>
            </p:custDataLst>
          </p:nvPr>
        </p:nvPicPr>
        <p:blipFill>
          <a:blip r:embed="rId15" cstate="print">
            <a:extLst>
              <a:ext uri="{28A0092B-C50C-407E-A947-70E740481C1C}">
                <a14:useLocalDpi xmlns:a14="http://schemas.microsoft.com/office/drawing/2010/main" val="0"/>
              </a:ext>
            </a:extLst>
          </a:blip>
          <a:srcRect/>
          <a:stretch>
            <a:fillRect/>
          </a:stretch>
        </p:blipFill>
        <p:spPr bwMode="auto">
          <a:xfrm>
            <a:off x="1770058" y="6600540"/>
            <a:ext cx="172123" cy="250178"/>
          </a:xfrm>
          <a:prstGeom prst="rect">
            <a:avLst/>
          </a:prstGeom>
          <a:noFill/>
          <a:extLst>
            <a:ext uri="{909E8E84-426E-40DD-AFC4-6F175D3DCCD1}">
              <a14:hiddenFill xmlns:a14="http://schemas.microsoft.com/office/drawing/2010/main">
                <a:solidFill>
                  <a:srgbClr val="FFFFFF"/>
                </a:solidFill>
              </a14:hiddenFill>
            </a:ext>
          </a:extLst>
        </p:spPr>
      </p:pic>
      <p:sp>
        <p:nvSpPr>
          <p:cNvPr id="32" name="Title 1">
            <a:extLst>
              <a:ext uri="{FF2B5EF4-FFF2-40B4-BE49-F238E27FC236}">
                <a16:creationId xmlns:a16="http://schemas.microsoft.com/office/drawing/2014/main" id="{BA8858C4-0FC9-4F98-ABD8-F0ECF8FBBEFD}"/>
              </a:ext>
            </a:extLst>
          </p:cNvPr>
          <p:cNvSpPr txBox="1">
            <a:spLocks/>
          </p:cNvSpPr>
          <p:nvPr/>
        </p:nvSpPr>
        <p:spPr>
          <a:xfrm>
            <a:off x="0" y="13022"/>
            <a:ext cx="12192000" cy="4695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130" b="1" dirty="0">
                <a:latin typeface="Century Gothic" panose="020B0502020202020204" pitchFamily="34" charset="0"/>
              </a:rPr>
              <a:t>Health App Flow for MTBC PHR Patients</a:t>
            </a:r>
          </a:p>
        </p:txBody>
      </p:sp>
      <p:pic>
        <p:nvPicPr>
          <p:cNvPr id="1026" name="Picture 2" descr="C:\Users\SHAHZE~1\AppData\Local\Temp\SNAGHTMLefad42f.PNG"/>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987247" y="3072670"/>
            <a:ext cx="550845" cy="56420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4712257" y="1945179"/>
            <a:ext cx="3019048" cy="4877855"/>
            <a:chOff x="4712257" y="1945179"/>
            <a:chExt cx="3019048" cy="4877855"/>
          </a:xfrm>
        </p:grpSpPr>
        <p:grpSp>
          <p:nvGrpSpPr>
            <p:cNvPr id="35" name="Group 34"/>
            <p:cNvGrpSpPr/>
            <p:nvPr/>
          </p:nvGrpSpPr>
          <p:grpSpPr>
            <a:xfrm>
              <a:off x="4712257" y="1945179"/>
              <a:ext cx="3019048" cy="4877855"/>
              <a:chOff x="4487622" y="1867215"/>
              <a:chExt cx="3019048" cy="4449383"/>
            </a:xfrm>
          </p:grpSpPr>
          <p:pic>
            <p:nvPicPr>
              <p:cNvPr id="37" name="Picture 36"/>
              <p:cNvPicPr>
                <a:picLocks noChangeAspect="1"/>
              </p:cNvPicPr>
              <p:nvPr/>
            </p:nvPicPr>
            <p:blipFill>
              <a:blip r:embed="rId17"/>
              <a:stretch>
                <a:fillRect/>
              </a:stretch>
            </p:blipFill>
            <p:spPr>
              <a:xfrm>
                <a:off x="4487622" y="1867215"/>
                <a:ext cx="3019048" cy="4449383"/>
              </a:xfrm>
              <a:prstGeom prst="rect">
                <a:avLst/>
              </a:prstGeom>
            </p:spPr>
          </p:pic>
          <p:sp>
            <p:nvSpPr>
              <p:cNvPr id="38" name="TextBox 37"/>
              <p:cNvSpPr txBox="1"/>
              <p:nvPr/>
            </p:nvSpPr>
            <p:spPr>
              <a:xfrm>
                <a:off x="4908179" y="5872074"/>
                <a:ext cx="401072" cy="196519"/>
              </a:xfrm>
              <a:prstGeom prst="rect">
                <a:avLst/>
              </a:prstGeom>
              <a:noFill/>
            </p:spPr>
            <p:txBody>
              <a:bodyPr wrap="none" rtlCol="0">
                <a:spAutoFit/>
              </a:bodyPr>
              <a:lstStyle/>
              <a:p>
                <a:r>
                  <a:rPr lang="en-US" sz="800" b="1" dirty="0">
                    <a:latin typeface="Arial" panose="020B0604020202020204" pitchFamily="34" charset="0"/>
                    <a:cs typeface="Arial" panose="020B0604020202020204" pitchFamily="34" charset="0"/>
                  </a:rPr>
                  <a:t>PHR</a:t>
                </a:r>
              </a:p>
            </p:txBody>
          </p:sp>
          <p:sp>
            <p:nvSpPr>
              <p:cNvPr id="39" name="TextBox 38"/>
              <p:cNvSpPr txBox="1"/>
              <p:nvPr/>
            </p:nvSpPr>
            <p:spPr>
              <a:xfrm>
                <a:off x="4920535" y="6001212"/>
                <a:ext cx="1351652" cy="200055"/>
              </a:xfrm>
              <a:prstGeom prst="rect">
                <a:avLst/>
              </a:prstGeom>
              <a:noFill/>
            </p:spPr>
            <p:txBody>
              <a:bodyPr wrap="none" rtlCol="0">
                <a:spAutoFit/>
              </a:bodyPr>
              <a:lstStyle/>
              <a:p>
                <a:r>
                  <a:rPr lang="en-US" sz="700" dirty="0">
                    <a:solidFill>
                      <a:schemeClr val="bg2">
                        <a:lumMod val="50000"/>
                      </a:schemeClr>
                    </a:solidFill>
                    <a:latin typeface="Arial" panose="020B0604020202020204" pitchFamily="34" charset="0"/>
                    <a:cs typeface="Arial" panose="020B0604020202020204" pitchFamily="34" charset="0"/>
                  </a:rPr>
                  <a:t>MTBC Patient Health System</a:t>
                </a:r>
                <a:endParaRPr lang="en-US" sz="600" dirty="0">
                  <a:solidFill>
                    <a:schemeClr val="bg2">
                      <a:lumMod val="50000"/>
                    </a:schemeClr>
                  </a:solidFill>
                  <a:latin typeface="Arial" panose="020B0604020202020204" pitchFamily="34" charset="0"/>
                  <a:cs typeface="Arial" panose="020B0604020202020204" pitchFamily="34" charset="0"/>
                </a:endParaRPr>
              </a:p>
            </p:txBody>
          </p:sp>
        </p:grpSp>
        <p:pic>
          <p:nvPicPr>
            <p:cNvPr id="36" name="Picture 2" descr="C:\Users\SHAHZE~1\AppData\Local\Temp\SNAGHTMLefad42f.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851071" y="6367801"/>
              <a:ext cx="282671" cy="289524"/>
            </a:xfrm>
            <a:prstGeom prst="rect">
              <a:avLst/>
            </a:prstGeom>
            <a:noFill/>
            <a:extLst>
              <a:ext uri="{909E8E84-426E-40DD-AFC4-6F175D3DCCD1}">
                <a14:hiddenFill xmlns:a14="http://schemas.microsoft.com/office/drawing/2010/main">
                  <a:solidFill>
                    <a:srgbClr val="FFFFFF"/>
                  </a:solidFill>
                </a14:hiddenFill>
              </a:ext>
            </a:extLst>
          </p:spPr>
        </p:pic>
      </p:grpSp>
      <p:sp>
        <p:nvSpPr>
          <p:cNvPr id="40" name="Rectangle 39"/>
          <p:cNvSpPr/>
          <p:nvPr/>
        </p:nvSpPr>
        <p:spPr>
          <a:xfrm>
            <a:off x="-1800" y="439066"/>
            <a:ext cx="12193799" cy="1477328"/>
          </a:xfrm>
          <a:prstGeom prst="rect">
            <a:avLst/>
          </a:prstGeom>
        </p:spPr>
        <p:txBody>
          <a:bodyPr wrap="square">
            <a:spAutoFit/>
          </a:bodyPr>
          <a:lstStyle/>
          <a:p>
            <a:r>
              <a:rPr lang="en-US" dirty="0"/>
              <a:t>After Sign In, a screen will show to get access of Allergies, Clinical Vitals, Conditions, Immunizations, Lab Results, Medications and Procedures. </a:t>
            </a:r>
          </a:p>
          <a:p>
            <a:r>
              <a:rPr lang="en-US" dirty="0"/>
              <a:t>User tap on Allow access and Health records retrieve through talkPHR by </a:t>
            </a:r>
            <a:r>
              <a:rPr lang="en-US" dirty="0">
                <a:hlinkClick r:id="rId19" action="ppaction://hlinksldjump"/>
              </a:rPr>
              <a:t>OAuth Flow 2.0</a:t>
            </a:r>
            <a:r>
              <a:rPr lang="en-US" dirty="0"/>
              <a:t>.</a:t>
            </a:r>
          </a:p>
          <a:p>
            <a:r>
              <a:rPr lang="en-US" dirty="0"/>
              <a:t>Health records will show Allergies, Clinical Vitals, Conditions, Immunizations, Lab Results, Medications and Procedures. This data will be periodically change.  </a:t>
            </a:r>
          </a:p>
        </p:txBody>
      </p:sp>
      <p:pic>
        <p:nvPicPr>
          <p:cNvPr id="41" name="Picture 2" descr="C:\Users\t-dantay\Documents\First24\cursorhandpointer.png"/>
          <p:cNvPicPr>
            <a:picLocks noChangeAspect="1" noChangeArrowheads="1"/>
          </p:cNvPicPr>
          <p:nvPr>
            <p:custDataLst>
              <p:custData r:id="rId2"/>
            </p:custDataLst>
          </p:nvPr>
        </p:nvPicPr>
        <p:blipFill>
          <a:blip r:embed="rId15" cstate="print">
            <a:extLst>
              <a:ext uri="{28A0092B-C50C-407E-A947-70E740481C1C}">
                <a14:useLocalDpi xmlns:a14="http://schemas.microsoft.com/office/drawing/2010/main" val="0"/>
              </a:ext>
            </a:extLst>
          </a:blip>
          <a:srcRect/>
          <a:stretch>
            <a:fillRect/>
          </a:stretch>
        </p:blipFill>
        <p:spPr bwMode="auto">
          <a:xfrm>
            <a:off x="5648873" y="3224289"/>
            <a:ext cx="172123" cy="250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249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nodeType="clickEffect">
                                  <p:stCondLst>
                                    <p:cond delay="0"/>
                                  </p:stCondLst>
                                  <p:childTnLst>
                                    <p:animEffect transition="out" filter="fade">
                                      <p:cBhvr>
                                        <p:cTn id="10" dur="500" tmFilter="0, 0; .2, .5; .8, .5; 1, 0"/>
                                        <p:tgtEl>
                                          <p:spTgt spid="31"/>
                                        </p:tgtEl>
                                      </p:cBhvr>
                                    </p:animEffect>
                                    <p:animScale>
                                      <p:cBhvr>
                                        <p:cTn id="11" dur="250" autoRev="1" fill="hold"/>
                                        <p:tgtEl>
                                          <p:spTgt spid="31"/>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6" presetClass="emph" presetSubtype="0" fill="hold" nodeType="clickEffect">
                                  <p:stCondLst>
                                    <p:cond delay="0"/>
                                  </p:stCondLst>
                                  <p:childTnLst>
                                    <p:animEffect transition="out" filter="fade">
                                      <p:cBhvr>
                                        <p:cTn id="31" dur="500" tmFilter="0, 0; .2, .5; .8, .5; 1, 0"/>
                                        <p:tgtEl>
                                          <p:spTgt spid="41"/>
                                        </p:tgtEl>
                                      </p:cBhvr>
                                    </p:animEffect>
                                    <p:animScale>
                                      <p:cBhvr>
                                        <p:cTn id="32" dur="250" autoRev="1" fill="hold"/>
                                        <p:tgtEl>
                                          <p:spTgt spid="41"/>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406400"/>
          </a:xfrm>
        </p:spPr>
        <p:txBody>
          <a:bodyPr>
            <a:noAutofit/>
          </a:bodyPr>
          <a:lstStyle/>
          <a:p>
            <a:r>
              <a:rPr lang="en-US" sz="2800" b="1" dirty="0">
                <a:latin typeface="+mn-lt"/>
              </a:rPr>
              <a:t>Database Details</a:t>
            </a:r>
          </a:p>
        </p:txBody>
      </p:sp>
      <p:sp>
        <p:nvSpPr>
          <p:cNvPr id="3" name="Content Placeholder 2"/>
          <p:cNvSpPr>
            <a:spLocks noGrp="1"/>
          </p:cNvSpPr>
          <p:nvPr>
            <p:ph idx="1"/>
          </p:nvPr>
        </p:nvSpPr>
        <p:spPr>
          <a:xfrm>
            <a:off x="0" y="1116644"/>
            <a:ext cx="10515600" cy="5310188"/>
          </a:xfrm>
        </p:spPr>
        <p:txBody>
          <a:bodyPr>
            <a:normAutofit/>
          </a:bodyPr>
          <a:lstStyle/>
          <a:p>
            <a:r>
              <a:rPr lang="en-US" sz="2000" dirty="0"/>
              <a:t>AF_TBL_PATIENT_ALLERGY</a:t>
            </a:r>
          </a:p>
          <a:p>
            <a:r>
              <a:rPr lang="en-US" sz="2000" dirty="0"/>
              <a:t>AF_TBL_PATIENT_IMMUNIZATION</a:t>
            </a:r>
          </a:p>
          <a:p>
            <a:r>
              <a:rPr lang="en-US" sz="2000" dirty="0"/>
              <a:t>AF_TBL_PATIENT_VITALS</a:t>
            </a:r>
          </a:p>
          <a:p>
            <a:r>
              <a:rPr lang="en-US" sz="2000" dirty="0"/>
              <a:t>AF_TBL_PATIENT_PRESCRIPTION</a:t>
            </a:r>
          </a:p>
          <a:p>
            <a:r>
              <a:rPr lang="en-US" sz="2000" dirty="0"/>
              <a:t>AF_TBL_PATIENT_PROCEDURES</a:t>
            </a:r>
          </a:p>
          <a:p>
            <a:r>
              <a:rPr lang="en-US" sz="2000" dirty="0"/>
              <a:t>PATIENT_ORDER_RESULTS</a:t>
            </a:r>
          </a:p>
          <a:p>
            <a:pPr lvl="1"/>
            <a:r>
              <a:rPr lang="en-US" sz="1600" dirty="0"/>
              <a:t>PATIENT_ORDERS</a:t>
            </a:r>
          </a:p>
          <a:p>
            <a:pPr lvl="1"/>
            <a:r>
              <a:rPr lang="en-US" sz="1600" dirty="0"/>
              <a:t>PATIENT_ORDER_TESTS</a:t>
            </a:r>
          </a:p>
          <a:p>
            <a:r>
              <a:rPr lang="en-US" sz="2000" dirty="0"/>
              <a:t>AF_TBL_PATIENT_PROBLEM</a:t>
            </a:r>
          </a:p>
          <a:p>
            <a:pPr marL="0" indent="0">
              <a:buNone/>
            </a:pPr>
            <a:endParaRPr lang="en-US" sz="2000" dirty="0"/>
          </a:p>
          <a:p>
            <a:endParaRPr lang="en-US" sz="2000" dirty="0"/>
          </a:p>
          <a:p>
            <a:endParaRPr lang="en-US" sz="2000" dirty="0"/>
          </a:p>
          <a:p>
            <a:endParaRPr lang="en-US" sz="2000" dirty="0"/>
          </a:p>
          <a:p>
            <a:endParaRPr lang="en-US" sz="2000" dirty="0"/>
          </a:p>
          <a:p>
            <a:pPr marL="0" indent="0">
              <a:buNone/>
            </a:pPr>
            <a:endParaRPr lang="en-US" sz="2000" b="1" dirty="0"/>
          </a:p>
        </p:txBody>
      </p:sp>
      <p:sp>
        <p:nvSpPr>
          <p:cNvPr id="4" name="Rectangle 3"/>
          <p:cNvSpPr/>
          <p:nvPr/>
        </p:nvSpPr>
        <p:spPr>
          <a:xfrm>
            <a:off x="0" y="316602"/>
            <a:ext cx="12192000" cy="646331"/>
          </a:xfrm>
          <a:prstGeom prst="rect">
            <a:avLst/>
          </a:prstGeom>
        </p:spPr>
        <p:txBody>
          <a:bodyPr wrap="square">
            <a:spAutoFit/>
          </a:bodyPr>
          <a:lstStyle/>
          <a:p>
            <a:r>
              <a:rPr lang="en-US" dirty="0"/>
              <a:t>The details of Allergies, Clinical Vitals, Conditions, Immunizations, Lab Results, Medications and Procedures will get from below tables: </a:t>
            </a:r>
          </a:p>
        </p:txBody>
      </p:sp>
    </p:spTree>
    <p:extLst>
      <p:ext uri="{BB962C8B-B14F-4D97-AF65-F5344CB8AC3E}">
        <p14:creationId xmlns:p14="http://schemas.microsoft.com/office/powerpoint/2010/main" val="1819612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9368"/>
            <a:ext cx="11718388" cy="4351338"/>
          </a:xfrm>
        </p:spPr>
        <p:txBody>
          <a:bodyPr/>
          <a:lstStyle/>
          <a:p>
            <a:r>
              <a:rPr lang="en-US" sz="1600" dirty="0"/>
              <a:t>Why we are using MTBC name for OAuth screen?</a:t>
            </a:r>
            <a:r>
              <a:rPr lang="en-US" sz="1600" dirty="0">
                <a:solidFill>
                  <a:schemeClr val="accent1">
                    <a:lumMod val="75000"/>
                  </a:schemeClr>
                </a:solidFill>
              </a:rPr>
              <a:t> We need to add any Hospital or Clinic name instead of MTBC as per call with Apple</a:t>
            </a:r>
            <a:r>
              <a:rPr lang="en-US" sz="1600" dirty="0"/>
              <a:t>. </a:t>
            </a:r>
          </a:p>
          <a:p>
            <a:r>
              <a:rPr lang="en-US" sz="1600" dirty="0"/>
              <a:t>What are the parameters that are needed for registering MTBC PHR with Apple?</a:t>
            </a:r>
          </a:p>
          <a:p>
            <a:r>
              <a:rPr lang="en-US" sz="1600" dirty="0"/>
              <a:t>How HL7 team will get request from Client to use Protected Resources (Format)?</a:t>
            </a:r>
          </a:p>
          <a:p>
            <a:r>
              <a:rPr lang="en-US" sz="1600" dirty="0"/>
              <a:t>Health app uses two interactions, </a:t>
            </a:r>
            <a:r>
              <a:rPr lang="en-US" sz="1600" b="1" dirty="0"/>
              <a:t>read</a:t>
            </a:r>
            <a:r>
              <a:rPr lang="en-US" sz="1600" dirty="0"/>
              <a:t> and </a:t>
            </a:r>
            <a:r>
              <a:rPr lang="en-US" sz="1600" b="1" dirty="0"/>
              <a:t>search</a:t>
            </a:r>
            <a:r>
              <a:rPr lang="en-US" sz="1600" dirty="0"/>
              <a:t> in </a:t>
            </a:r>
            <a:r>
              <a:rPr lang="en-US" sz="1600" b="1" dirty="0">
                <a:latin typeface="Century Gothic" panose="020B0502020202020204" pitchFamily="34" charset="0"/>
              </a:rPr>
              <a:t>REST Operation</a:t>
            </a:r>
            <a:r>
              <a:rPr lang="en-US" sz="1200" b="1" dirty="0">
                <a:latin typeface="Century Gothic" panose="020B0502020202020204" pitchFamily="34" charset="0"/>
              </a:rPr>
              <a:t>? </a:t>
            </a:r>
            <a:r>
              <a:rPr lang="en-US" sz="1200" dirty="0">
                <a:latin typeface="Century Gothic" panose="020B0502020202020204" pitchFamily="34" charset="0"/>
              </a:rPr>
              <a:t>(What will we are going to use for interaction read or search)</a:t>
            </a:r>
            <a:endParaRPr lang="en-US" sz="1600" dirty="0"/>
          </a:p>
          <a:p>
            <a:pPr marL="0" indent="0">
              <a:buNone/>
            </a:pPr>
            <a:r>
              <a:rPr lang="en-US" sz="1600" dirty="0"/>
              <a:t> </a:t>
            </a:r>
          </a:p>
          <a:p>
            <a:endParaRPr lang="en-US" sz="1600" dirty="0"/>
          </a:p>
          <a:p>
            <a:endParaRPr lang="en-US" sz="1600" dirty="0"/>
          </a:p>
          <a:p>
            <a:pPr marL="0" indent="0">
              <a:buNone/>
            </a:pPr>
            <a:endParaRPr lang="en-US" dirty="0"/>
          </a:p>
        </p:txBody>
      </p:sp>
      <p:sp>
        <p:nvSpPr>
          <p:cNvPr id="5" name="Title 1"/>
          <p:cNvSpPr>
            <a:spLocks noGrp="1"/>
          </p:cNvSpPr>
          <p:nvPr>
            <p:ph type="title"/>
          </p:nvPr>
        </p:nvSpPr>
        <p:spPr>
          <a:xfrm>
            <a:off x="0" y="0"/>
            <a:ext cx="10515600" cy="406400"/>
          </a:xfrm>
        </p:spPr>
        <p:txBody>
          <a:bodyPr>
            <a:noAutofit/>
          </a:bodyPr>
          <a:lstStyle/>
          <a:p>
            <a:r>
              <a:rPr lang="en-US" sz="2800" b="1" dirty="0">
                <a:latin typeface="+mn-lt"/>
              </a:rPr>
              <a:t>Concerns</a:t>
            </a:r>
          </a:p>
        </p:txBody>
      </p:sp>
    </p:spTree>
    <p:extLst>
      <p:ext uri="{BB962C8B-B14F-4D97-AF65-F5344CB8AC3E}">
        <p14:creationId xmlns:p14="http://schemas.microsoft.com/office/powerpoint/2010/main" val="1601871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80158"/>
            <a:ext cx="12192000" cy="4351338"/>
          </a:xfrm>
        </p:spPr>
        <p:txBody>
          <a:bodyPr/>
          <a:lstStyle/>
          <a:p>
            <a:r>
              <a:rPr lang="en-US" sz="1600" dirty="0"/>
              <a:t>When user want to add another account for same user with same health organization, user must need to remove that account from </a:t>
            </a:r>
            <a:r>
              <a:rPr lang="en-US" sz="1600" b="1" dirty="0"/>
              <a:t>Summary-&gt;Profile-&gt;Health records-&gt;Select account to remove-&gt;Remove Account </a:t>
            </a:r>
            <a:r>
              <a:rPr lang="en-US" sz="1600" dirty="0"/>
              <a:t>for using other account.</a:t>
            </a:r>
          </a:p>
          <a:p>
            <a:r>
              <a:rPr lang="en-US" sz="1600" dirty="0"/>
              <a:t>User can add multiple health organization from </a:t>
            </a:r>
            <a:r>
              <a:rPr lang="en-US" sz="1600" b="1" dirty="0"/>
              <a:t>Summary-&gt;Profile-&gt;Health records-&gt;Add Account.</a:t>
            </a:r>
            <a:endParaRPr lang="en-US" sz="1600" dirty="0"/>
          </a:p>
        </p:txBody>
      </p:sp>
      <p:sp>
        <p:nvSpPr>
          <p:cNvPr id="5" name="Title 1"/>
          <p:cNvSpPr txBox="1">
            <a:spLocks/>
          </p:cNvSpPr>
          <p:nvPr/>
        </p:nvSpPr>
        <p:spPr>
          <a:xfrm>
            <a:off x="0" y="0"/>
            <a:ext cx="10515600" cy="4064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mn-lt"/>
              </a:rPr>
              <a:t>Details</a:t>
            </a:r>
          </a:p>
        </p:txBody>
      </p:sp>
    </p:spTree>
    <p:extLst>
      <p:ext uri="{BB962C8B-B14F-4D97-AF65-F5344CB8AC3E}">
        <p14:creationId xmlns:p14="http://schemas.microsoft.com/office/powerpoint/2010/main" val="933336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60" y="2645461"/>
            <a:ext cx="12191999" cy="757130"/>
          </a:xfrm>
          <a:prstGeom prst="rect">
            <a:avLst/>
          </a:prstGeom>
          <a:noFill/>
        </p:spPr>
        <p:txBody>
          <a:bodyPr wrap="square" rtlCol="0">
            <a:spAutoFit/>
          </a:bodyPr>
          <a:lstStyle/>
          <a:p>
            <a:pPr algn="ctr">
              <a:lnSpc>
                <a:spcPct val="90000"/>
              </a:lnSpc>
              <a:spcBef>
                <a:spcPct val="0"/>
              </a:spcBef>
            </a:pPr>
            <a:r>
              <a:rPr lang="en-US" sz="4800" b="1" dirty="0">
                <a:latin typeface="Arial" panose="020B0604020202020204" pitchFamily="34" charset="0"/>
                <a:ea typeface="+mj-ea"/>
                <a:cs typeface="Arial" panose="020B0604020202020204" pitchFamily="34" charset="0"/>
              </a:rPr>
              <a:t>Helping Work (Research)</a:t>
            </a:r>
          </a:p>
        </p:txBody>
      </p:sp>
    </p:spTree>
    <p:extLst>
      <p:ext uri="{BB962C8B-B14F-4D97-AF65-F5344CB8AC3E}">
        <p14:creationId xmlns:p14="http://schemas.microsoft.com/office/powerpoint/2010/main" val="2618666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8818230" y="3901042"/>
            <a:ext cx="1531415" cy="552425"/>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Authorization Server (PHR Authorization Server)</a:t>
            </a:r>
          </a:p>
        </p:txBody>
      </p:sp>
      <p:sp>
        <p:nvSpPr>
          <p:cNvPr id="14" name="Rectangle 13"/>
          <p:cNvSpPr/>
          <p:nvPr/>
        </p:nvSpPr>
        <p:spPr>
          <a:xfrm>
            <a:off x="3878719" y="5259888"/>
            <a:ext cx="1531415" cy="552425"/>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Resource Owner (PHR User)</a:t>
            </a:r>
          </a:p>
        </p:txBody>
      </p:sp>
      <p:sp>
        <p:nvSpPr>
          <p:cNvPr id="15" name="Rectangle 14"/>
          <p:cNvSpPr/>
          <p:nvPr/>
        </p:nvSpPr>
        <p:spPr>
          <a:xfrm>
            <a:off x="3878720" y="3901042"/>
            <a:ext cx="1531415" cy="552425"/>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User Agent (Browser)</a:t>
            </a:r>
          </a:p>
        </p:txBody>
      </p:sp>
      <p:sp>
        <p:nvSpPr>
          <p:cNvPr id="16" name="Rectangle 15"/>
          <p:cNvSpPr/>
          <p:nvPr/>
        </p:nvSpPr>
        <p:spPr>
          <a:xfrm>
            <a:off x="3878720" y="2557972"/>
            <a:ext cx="1531415" cy="552425"/>
          </a:xfrm>
          <a:prstGeom prst="rect">
            <a:avLst/>
          </a:prstGeom>
          <a:solidFill>
            <a:schemeClr val="accent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Client (Apple)</a:t>
            </a:r>
          </a:p>
        </p:txBody>
      </p:sp>
      <p:cxnSp>
        <p:nvCxnSpPr>
          <p:cNvPr id="20" name="Straight Arrow Connector 19"/>
          <p:cNvCxnSpPr/>
          <p:nvPr/>
        </p:nvCxnSpPr>
        <p:spPr>
          <a:xfrm>
            <a:off x="4254063" y="3110397"/>
            <a:ext cx="0" cy="790645"/>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591816" y="4453467"/>
            <a:ext cx="0" cy="790645"/>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410134" y="3962430"/>
            <a:ext cx="3399862"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5" idx="3"/>
          </p:cNvCxnSpPr>
          <p:nvPr/>
        </p:nvCxnSpPr>
        <p:spPr>
          <a:xfrm flipV="1">
            <a:off x="5410135" y="4177254"/>
            <a:ext cx="3399861" cy="1"/>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rot="10800000">
            <a:off x="5410135" y="2976832"/>
            <a:ext cx="3893721" cy="902437"/>
          </a:xfrm>
          <a:prstGeom prst="bentConnector3">
            <a:avLst>
              <a:gd name="adj1" fmla="val -14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4970752" y="3110397"/>
            <a:ext cx="0" cy="790645"/>
          </a:xfrm>
          <a:prstGeom prst="straightConnector1">
            <a:avLst/>
          </a:prstGeom>
          <a:ln w="285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a:off x="5410133" y="2627900"/>
            <a:ext cx="4560981" cy="1273142"/>
          </a:xfrm>
          <a:prstGeom prst="bentConnector3">
            <a:avLst>
              <a:gd name="adj1" fmla="val 10003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8818230" y="1154045"/>
            <a:ext cx="1531415" cy="552425"/>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Resource Server (PHR Server)</a:t>
            </a:r>
          </a:p>
        </p:txBody>
      </p:sp>
      <p:cxnSp>
        <p:nvCxnSpPr>
          <p:cNvPr id="71" name="Elbow Connector 70"/>
          <p:cNvCxnSpPr/>
          <p:nvPr/>
        </p:nvCxnSpPr>
        <p:spPr>
          <a:xfrm flipV="1">
            <a:off x="5091823" y="1595674"/>
            <a:ext cx="3718173" cy="962298"/>
          </a:xfrm>
          <a:prstGeom prst="bentConnector3">
            <a:avLst>
              <a:gd name="adj1" fmla="val 318"/>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rot="10800000" flipV="1">
            <a:off x="4254063" y="1235456"/>
            <a:ext cx="4546696" cy="1322516"/>
          </a:xfrm>
          <a:prstGeom prst="bentConnector3">
            <a:avLst>
              <a:gd name="adj1" fmla="val 99974"/>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300221" y="3126173"/>
            <a:ext cx="4055919" cy="230832"/>
          </a:xfrm>
          <a:prstGeom prst="rect">
            <a:avLst/>
          </a:prstGeom>
          <a:noFill/>
        </p:spPr>
        <p:txBody>
          <a:bodyPr wrap="none" rtlCol="0">
            <a:spAutoFit/>
          </a:bodyPr>
          <a:lstStyle/>
          <a:p>
            <a:r>
              <a:rPr lang="en-US" sz="900" b="1" dirty="0">
                <a:solidFill>
                  <a:schemeClr val="accent2">
                    <a:lumMod val="75000"/>
                  </a:schemeClr>
                </a:solidFill>
              </a:rPr>
              <a:t>Client Initiate the flow by directing the resource owner to User Agent (Browser).  </a:t>
            </a:r>
          </a:p>
        </p:txBody>
      </p:sp>
      <p:sp>
        <p:nvSpPr>
          <p:cNvPr id="80" name="TextBox 79"/>
          <p:cNvSpPr txBox="1"/>
          <p:nvPr/>
        </p:nvSpPr>
        <p:spPr>
          <a:xfrm>
            <a:off x="2279480" y="3681992"/>
            <a:ext cx="2058577" cy="230832"/>
          </a:xfrm>
          <a:prstGeom prst="rect">
            <a:avLst/>
          </a:prstGeom>
          <a:noFill/>
        </p:spPr>
        <p:txBody>
          <a:bodyPr wrap="none" rtlCol="0">
            <a:spAutoFit/>
          </a:bodyPr>
          <a:lstStyle/>
          <a:p>
            <a:r>
              <a:rPr lang="en-US" sz="900" b="1" dirty="0">
                <a:solidFill>
                  <a:schemeClr val="accent2">
                    <a:lumMod val="75000"/>
                  </a:schemeClr>
                </a:solidFill>
              </a:rPr>
              <a:t>User Agent contains an </a:t>
            </a:r>
            <a:r>
              <a:rPr lang="en-US" sz="900" b="1" dirty="0" err="1">
                <a:solidFill>
                  <a:schemeClr val="accent2">
                    <a:lumMod val="75000"/>
                  </a:schemeClr>
                </a:solidFill>
              </a:rPr>
              <a:t>OAuth</a:t>
            </a:r>
            <a:r>
              <a:rPr lang="en-US" sz="900" b="1" dirty="0">
                <a:solidFill>
                  <a:schemeClr val="accent2">
                    <a:lumMod val="75000"/>
                  </a:schemeClr>
                </a:solidFill>
              </a:rPr>
              <a:t> screen.  </a:t>
            </a:r>
          </a:p>
        </p:txBody>
      </p:sp>
      <p:sp>
        <p:nvSpPr>
          <p:cNvPr id="81" name="TextBox 80"/>
          <p:cNvSpPr txBox="1"/>
          <p:nvPr/>
        </p:nvSpPr>
        <p:spPr>
          <a:xfrm>
            <a:off x="1213679" y="4732007"/>
            <a:ext cx="3430747" cy="230832"/>
          </a:xfrm>
          <a:prstGeom prst="rect">
            <a:avLst/>
          </a:prstGeom>
          <a:noFill/>
        </p:spPr>
        <p:txBody>
          <a:bodyPr wrap="none" rtlCol="0">
            <a:spAutoFit/>
          </a:bodyPr>
          <a:lstStyle/>
          <a:p>
            <a:r>
              <a:rPr lang="en-US" sz="900" b="1" dirty="0" err="1">
                <a:solidFill>
                  <a:schemeClr val="accent5">
                    <a:lumMod val="75000"/>
                  </a:schemeClr>
                </a:solidFill>
              </a:rPr>
              <a:t>OAuth</a:t>
            </a:r>
            <a:r>
              <a:rPr lang="en-US" sz="900" b="1" dirty="0">
                <a:solidFill>
                  <a:schemeClr val="accent5">
                    <a:lumMod val="75000"/>
                  </a:schemeClr>
                </a:solidFill>
              </a:rPr>
              <a:t> screen will show to Resource Owner for Authorization Grant</a:t>
            </a:r>
          </a:p>
        </p:txBody>
      </p:sp>
      <p:sp>
        <p:nvSpPr>
          <p:cNvPr id="82" name="TextBox 81"/>
          <p:cNvSpPr txBox="1"/>
          <p:nvPr/>
        </p:nvSpPr>
        <p:spPr>
          <a:xfrm>
            <a:off x="6052522" y="3748604"/>
            <a:ext cx="2244525" cy="230832"/>
          </a:xfrm>
          <a:prstGeom prst="rect">
            <a:avLst/>
          </a:prstGeom>
          <a:noFill/>
        </p:spPr>
        <p:txBody>
          <a:bodyPr wrap="none" rtlCol="0">
            <a:spAutoFit/>
          </a:bodyPr>
          <a:lstStyle/>
          <a:p>
            <a:r>
              <a:rPr lang="en-US" sz="900" b="1" dirty="0"/>
              <a:t>Client includes identifier &amp; Redirection URI</a:t>
            </a:r>
          </a:p>
        </p:txBody>
      </p:sp>
      <p:sp>
        <p:nvSpPr>
          <p:cNvPr id="83" name="TextBox 82"/>
          <p:cNvSpPr txBox="1"/>
          <p:nvPr/>
        </p:nvSpPr>
        <p:spPr>
          <a:xfrm>
            <a:off x="5600068" y="3974994"/>
            <a:ext cx="3135795" cy="230832"/>
          </a:xfrm>
          <a:prstGeom prst="rect">
            <a:avLst/>
          </a:prstGeom>
          <a:noFill/>
        </p:spPr>
        <p:txBody>
          <a:bodyPr wrap="none" rtlCol="0">
            <a:spAutoFit/>
          </a:bodyPr>
          <a:lstStyle/>
          <a:p>
            <a:r>
              <a:rPr lang="en-US" sz="900" b="1" dirty="0"/>
              <a:t>User Authenticated by entering credentials on </a:t>
            </a:r>
            <a:r>
              <a:rPr lang="en-US" sz="900" b="1" dirty="0" err="1"/>
              <a:t>OAuth</a:t>
            </a:r>
            <a:r>
              <a:rPr lang="en-US" sz="900" b="1" dirty="0"/>
              <a:t>  screen </a:t>
            </a:r>
          </a:p>
        </p:txBody>
      </p:sp>
      <p:sp>
        <p:nvSpPr>
          <p:cNvPr id="84" name="TextBox 83"/>
          <p:cNvSpPr txBox="1"/>
          <p:nvPr/>
        </p:nvSpPr>
        <p:spPr>
          <a:xfrm>
            <a:off x="5340677" y="4188387"/>
            <a:ext cx="3616696" cy="230832"/>
          </a:xfrm>
          <a:prstGeom prst="rect">
            <a:avLst/>
          </a:prstGeom>
          <a:noFill/>
        </p:spPr>
        <p:txBody>
          <a:bodyPr wrap="none" rtlCol="0">
            <a:spAutoFit/>
          </a:bodyPr>
          <a:lstStyle/>
          <a:p>
            <a:r>
              <a:rPr lang="en-US" sz="900" b="1" dirty="0"/>
              <a:t>After successful authentication, server will provide Authorization Code </a:t>
            </a:r>
          </a:p>
        </p:txBody>
      </p:sp>
      <p:cxnSp>
        <p:nvCxnSpPr>
          <p:cNvPr id="86" name="Straight Arrow Connector 85"/>
          <p:cNvCxnSpPr/>
          <p:nvPr/>
        </p:nvCxnSpPr>
        <p:spPr>
          <a:xfrm flipH="1">
            <a:off x="5410133" y="4393856"/>
            <a:ext cx="3399863" cy="0"/>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5520252" y="2405951"/>
            <a:ext cx="4895892" cy="230832"/>
          </a:xfrm>
          <a:prstGeom prst="rect">
            <a:avLst/>
          </a:prstGeom>
          <a:noFill/>
        </p:spPr>
        <p:txBody>
          <a:bodyPr wrap="none" rtlCol="0">
            <a:spAutoFit/>
          </a:bodyPr>
          <a:lstStyle/>
          <a:p>
            <a:r>
              <a:rPr lang="en-US" sz="900" b="1" dirty="0">
                <a:solidFill>
                  <a:srgbClr val="00B0F0"/>
                </a:solidFill>
              </a:rPr>
              <a:t>Client send Authorization code with redirect URI to Authentication sever for getting Access Token </a:t>
            </a:r>
          </a:p>
        </p:txBody>
      </p:sp>
      <p:sp>
        <p:nvSpPr>
          <p:cNvPr id="88" name="TextBox 87"/>
          <p:cNvSpPr txBox="1"/>
          <p:nvPr/>
        </p:nvSpPr>
        <p:spPr>
          <a:xfrm>
            <a:off x="5345314" y="2787724"/>
            <a:ext cx="4915128" cy="230832"/>
          </a:xfrm>
          <a:prstGeom prst="rect">
            <a:avLst/>
          </a:prstGeom>
          <a:noFill/>
        </p:spPr>
        <p:txBody>
          <a:bodyPr wrap="none" rtlCol="0">
            <a:spAutoFit/>
          </a:bodyPr>
          <a:lstStyle/>
          <a:p>
            <a:r>
              <a:rPr lang="en-US" sz="900" b="1" dirty="0">
                <a:solidFill>
                  <a:srgbClr val="00B0F0"/>
                </a:solidFill>
              </a:rPr>
              <a:t>When Authorization code and URI matches, then authorization server response with Access Token</a:t>
            </a:r>
          </a:p>
        </p:txBody>
      </p:sp>
      <p:sp>
        <p:nvSpPr>
          <p:cNvPr id="89" name="TextBox 88"/>
          <p:cNvSpPr txBox="1"/>
          <p:nvPr/>
        </p:nvSpPr>
        <p:spPr>
          <a:xfrm>
            <a:off x="4912892" y="3296669"/>
            <a:ext cx="5230919" cy="369332"/>
          </a:xfrm>
          <a:prstGeom prst="rect">
            <a:avLst/>
          </a:prstGeom>
          <a:noFill/>
        </p:spPr>
        <p:txBody>
          <a:bodyPr wrap="none" rtlCol="0">
            <a:spAutoFit/>
          </a:bodyPr>
          <a:lstStyle/>
          <a:p>
            <a:r>
              <a:rPr lang="en-US" sz="900" b="1" dirty="0">
                <a:solidFill>
                  <a:schemeClr val="accent4">
                    <a:lumMod val="75000"/>
                  </a:schemeClr>
                </a:solidFill>
              </a:rPr>
              <a:t>Authorization server redirects user agent back to the client by using the redirection URI. This URI include </a:t>
            </a:r>
          </a:p>
          <a:p>
            <a:r>
              <a:rPr lang="en-US" sz="900" b="1" dirty="0">
                <a:solidFill>
                  <a:schemeClr val="accent4">
                    <a:lumMod val="75000"/>
                  </a:schemeClr>
                </a:solidFill>
              </a:rPr>
              <a:t>authorization code and local state. </a:t>
            </a:r>
          </a:p>
        </p:txBody>
      </p:sp>
      <p:sp>
        <p:nvSpPr>
          <p:cNvPr id="90" name="Rectangle 89"/>
          <p:cNvSpPr/>
          <p:nvPr/>
        </p:nvSpPr>
        <p:spPr>
          <a:xfrm>
            <a:off x="3259790" y="1373346"/>
            <a:ext cx="5678978" cy="230832"/>
          </a:xfrm>
          <a:prstGeom prst="rect">
            <a:avLst/>
          </a:prstGeom>
        </p:spPr>
        <p:txBody>
          <a:bodyPr wrap="square">
            <a:spAutoFit/>
          </a:bodyPr>
          <a:lstStyle/>
          <a:p>
            <a:r>
              <a:rPr lang="en-US" sz="900" b="1" dirty="0">
                <a:solidFill>
                  <a:schemeClr val="accent6">
                    <a:lumMod val="75000"/>
                  </a:schemeClr>
                </a:solidFill>
              </a:rPr>
              <a:t>Client requests the protected resource from the resource server and authenticates by presenting the Access Token</a:t>
            </a:r>
          </a:p>
        </p:txBody>
      </p:sp>
      <p:sp>
        <p:nvSpPr>
          <p:cNvPr id="91" name="Rectangle 90"/>
          <p:cNvSpPr/>
          <p:nvPr/>
        </p:nvSpPr>
        <p:spPr>
          <a:xfrm>
            <a:off x="4538939" y="1040503"/>
            <a:ext cx="4010361" cy="230832"/>
          </a:xfrm>
          <a:prstGeom prst="rect">
            <a:avLst/>
          </a:prstGeom>
        </p:spPr>
        <p:txBody>
          <a:bodyPr wrap="square">
            <a:spAutoFit/>
          </a:bodyPr>
          <a:lstStyle/>
          <a:p>
            <a:r>
              <a:rPr lang="en-US" sz="900" b="1" dirty="0">
                <a:solidFill>
                  <a:schemeClr val="accent6">
                    <a:lumMod val="75000"/>
                  </a:schemeClr>
                </a:solidFill>
              </a:rPr>
              <a:t>Resource server validates the access token, and if valid, serves the request.</a:t>
            </a:r>
          </a:p>
        </p:txBody>
      </p:sp>
      <p:sp>
        <p:nvSpPr>
          <p:cNvPr id="92" name="Title 1">
            <a:extLst>
              <a:ext uri="{FF2B5EF4-FFF2-40B4-BE49-F238E27FC236}">
                <a16:creationId xmlns:a16="http://schemas.microsoft.com/office/drawing/2014/main" id="{BA8858C4-0FC9-4F98-ABD8-F0ECF8FBBEFD}"/>
              </a:ext>
            </a:extLst>
          </p:cNvPr>
          <p:cNvSpPr txBox="1">
            <a:spLocks/>
          </p:cNvSpPr>
          <p:nvPr/>
        </p:nvSpPr>
        <p:spPr>
          <a:xfrm>
            <a:off x="0" y="13022"/>
            <a:ext cx="12192000" cy="4695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130" b="1" dirty="0" err="1">
                <a:latin typeface="Century Gothic" panose="020B0502020202020204" pitchFamily="34" charset="0"/>
              </a:rPr>
              <a:t>OAuth</a:t>
            </a:r>
            <a:r>
              <a:rPr lang="en-US" sz="2130" b="1" dirty="0">
                <a:latin typeface="Century Gothic" panose="020B0502020202020204" pitchFamily="34" charset="0"/>
              </a:rPr>
              <a:t> Process Architecture </a:t>
            </a:r>
          </a:p>
        </p:txBody>
      </p:sp>
    </p:spTree>
    <p:extLst>
      <p:ext uri="{BB962C8B-B14F-4D97-AF65-F5344CB8AC3E}">
        <p14:creationId xmlns:p14="http://schemas.microsoft.com/office/powerpoint/2010/main" val="1822958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7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7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67" grpId="0" animBg="1"/>
      <p:bldP spid="79" grpId="0"/>
      <p:bldP spid="80" grpId="0"/>
      <p:bldP spid="81" grpId="0"/>
      <p:bldP spid="82" grpId="0"/>
      <p:bldP spid="83" grpId="0"/>
      <p:bldP spid="84" grpId="0"/>
      <p:bldP spid="87" grpId="0"/>
      <p:bldP spid="88" grpId="0"/>
      <p:bldP spid="89" grpId="0"/>
      <p:bldP spid="90" grpId="0"/>
      <p:bldP spid="9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2388" y="587033"/>
            <a:ext cx="5323809" cy="5952381"/>
          </a:xfrm>
          <a:prstGeom prst="rect">
            <a:avLst/>
          </a:prstGeom>
        </p:spPr>
      </p:pic>
      <p:pic>
        <p:nvPicPr>
          <p:cNvPr id="3" name="Picture 2"/>
          <p:cNvPicPr>
            <a:picLocks noChangeAspect="1"/>
          </p:cNvPicPr>
          <p:nvPr/>
        </p:nvPicPr>
        <p:blipFill>
          <a:blip r:embed="rId3"/>
          <a:stretch>
            <a:fillRect/>
          </a:stretch>
        </p:blipFill>
        <p:spPr>
          <a:xfrm>
            <a:off x="6334259" y="1010052"/>
            <a:ext cx="5457143" cy="4580952"/>
          </a:xfrm>
          <a:prstGeom prst="rect">
            <a:avLst/>
          </a:prstGeom>
        </p:spPr>
      </p:pic>
    </p:spTree>
    <p:extLst>
      <p:ext uri="{BB962C8B-B14F-4D97-AF65-F5344CB8AC3E}">
        <p14:creationId xmlns:p14="http://schemas.microsoft.com/office/powerpoint/2010/main" val="4110340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Storyboard Review Summary</a:t>
            </a:r>
          </a:p>
        </p:txBody>
      </p:sp>
      <p:sp>
        <p:nvSpPr>
          <p:cNvPr id="3" name="Text Placeholder 2"/>
          <p:cNvSpPr>
            <a:spLocks noGrp="1"/>
          </p:cNvSpPr>
          <p:nvPr>
            <p:ph type="body" sz="quarter" idx="10"/>
          </p:nvPr>
        </p:nvSpPr>
        <p:spPr>
          <a:xfrm>
            <a:off x="0" y="624885"/>
            <a:ext cx="6619009" cy="348800"/>
          </a:xfrm>
        </p:spPr>
        <p:txBody>
          <a:bodyPr/>
          <a:lstStyle/>
          <a:p>
            <a:r>
              <a:rPr lang="en-US" i="1" dirty="0"/>
              <a:t>Below is the review summary of document.</a:t>
            </a:r>
          </a:p>
        </p:txBody>
      </p:sp>
      <p:graphicFrame>
        <p:nvGraphicFramePr>
          <p:cNvPr id="4" name="Table 3"/>
          <p:cNvGraphicFramePr>
            <a:graphicFrameLocks noGrp="1"/>
          </p:cNvGraphicFramePr>
          <p:nvPr>
            <p:extLst>
              <p:ext uri="{D42A27DB-BD31-4B8C-83A1-F6EECF244321}">
                <p14:modId xmlns:p14="http://schemas.microsoft.com/office/powerpoint/2010/main" val="2508353939"/>
              </p:ext>
            </p:extLst>
          </p:nvPr>
        </p:nvGraphicFramePr>
        <p:xfrm>
          <a:off x="502890" y="1361210"/>
          <a:ext cx="6032991" cy="2518244"/>
        </p:xfrm>
        <a:graphic>
          <a:graphicData uri="http://schemas.openxmlformats.org/drawingml/2006/table">
            <a:tbl>
              <a:tblPr firstRow="1" firstCol="1" bandRow="1">
                <a:tableStyleId>{5C22544A-7EE6-4342-B048-85BDC9FD1C3A}</a:tableStyleId>
              </a:tblPr>
              <a:tblGrid>
                <a:gridCol w="650107">
                  <a:extLst>
                    <a:ext uri="{9D8B030D-6E8A-4147-A177-3AD203B41FA5}">
                      <a16:colId xmlns:a16="http://schemas.microsoft.com/office/drawing/2014/main" val="20000"/>
                    </a:ext>
                  </a:extLst>
                </a:gridCol>
                <a:gridCol w="1691318">
                  <a:extLst>
                    <a:ext uri="{9D8B030D-6E8A-4147-A177-3AD203B41FA5}">
                      <a16:colId xmlns:a16="http://schemas.microsoft.com/office/drawing/2014/main" val="20001"/>
                    </a:ext>
                  </a:extLst>
                </a:gridCol>
                <a:gridCol w="2521374">
                  <a:extLst>
                    <a:ext uri="{9D8B030D-6E8A-4147-A177-3AD203B41FA5}">
                      <a16:colId xmlns:a16="http://schemas.microsoft.com/office/drawing/2014/main" val="20002"/>
                    </a:ext>
                  </a:extLst>
                </a:gridCol>
                <a:gridCol w="1170192">
                  <a:extLst>
                    <a:ext uri="{9D8B030D-6E8A-4147-A177-3AD203B41FA5}">
                      <a16:colId xmlns:a16="http://schemas.microsoft.com/office/drawing/2014/main" val="20003"/>
                    </a:ext>
                  </a:extLst>
                </a:gridCol>
              </a:tblGrid>
              <a:tr h="341333">
                <a:tc gridSpan="4">
                  <a:txBody>
                    <a:bodyPr/>
                    <a:lstStyle/>
                    <a:p>
                      <a:pPr marL="0" marR="0" algn="ctr">
                        <a:spcBef>
                          <a:spcPts val="0"/>
                        </a:spcBef>
                        <a:spcAft>
                          <a:spcPts val="0"/>
                        </a:spcAft>
                      </a:pPr>
                      <a:r>
                        <a:rPr lang="en-US" sz="2400" b="1" dirty="0">
                          <a:solidFill>
                            <a:schemeClr val="tx1"/>
                          </a:solidFill>
                          <a:effectLst/>
                        </a:rPr>
                        <a:t>Review Summary</a:t>
                      </a:r>
                      <a:endParaRPr lang="en-US" sz="2400" b="1" dirty="0">
                        <a:solidFill>
                          <a:schemeClr val="tx1"/>
                        </a:solidFill>
                        <a:effectLst/>
                        <a:latin typeface="Calibri" panose="020F0502020204030204" pitchFamily="34" charset="0"/>
                        <a:ea typeface="Calibri" panose="020F0502020204030204" pitchFamily="34"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38106">
                <a:tc>
                  <a:txBody>
                    <a:bodyPr/>
                    <a:lstStyle/>
                    <a:p>
                      <a:pPr marL="0" marR="0" algn="ctr">
                        <a:spcBef>
                          <a:spcPts val="0"/>
                        </a:spcBef>
                        <a:spcAft>
                          <a:spcPts val="0"/>
                        </a:spcAft>
                      </a:pPr>
                      <a:r>
                        <a:rPr lang="en-US" sz="1100" dirty="0">
                          <a:effectLst/>
                        </a:rPr>
                        <a:t>Sr. #</a:t>
                      </a:r>
                      <a:endParaRPr lang="en-US" sz="1100" dirty="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1400" b="1" dirty="0">
                          <a:solidFill>
                            <a:schemeClr val="tx1">
                              <a:lumMod val="95000"/>
                              <a:lumOff val="5000"/>
                            </a:schemeClr>
                          </a:solidFill>
                          <a:effectLst/>
                        </a:rPr>
                        <a:t>Reviewed By</a:t>
                      </a:r>
                      <a:endParaRPr lang="en-US" sz="1400" b="1" dirty="0">
                        <a:solidFill>
                          <a:schemeClr val="tx1">
                            <a:lumMod val="95000"/>
                            <a:lumOff val="5000"/>
                          </a:schemeClr>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1400" b="1" dirty="0">
                          <a:solidFill>
                            <a:schemeClr val="tx1">
                              <a:lumMod val="95000"/>
                              <a:lumOff val="5000"/>
                            </a:schemeClr>
                          </a:solidFill>
                          <a:effectLst/>
                        </a:rPr>
                        <a:t>Designation</a:t>
                      </a:r>
                      <a:endParaRPr lang="en-US" sz="1400" b="1" dirty="0">
                        <a:solidFill>
                          <a:schemeClr val="tx1">
                            <a:lumMod val="95000"/>
                            <a:lumOff val="5000"/>
                          </a:schemeClr>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1400" b="1" dirty="0">
                          <a:solidFill>
                            <a:schemeClr val="tx1">
                              <a:lumMod val="95000"/>
                              <a:lumOff val="5000"/>
                            </a:schemeClr>
                          </a:solidFill>
                          <a:effectLst/>
                        </a:rPr>
                        <a:t>Date</a:t>
                      </a:r>
                      <a:endParaRPr lang="en-US" sz="1400" b="1" dirty="0">
                        <a:solidFill>
                          <a:schemeClr val="tx1">
                            <a:lumMod val="95000"/>
                            <a:lumOff val="5000"/>
                          </a:schemeClr>
                        </a:solidFill>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10001"/>
                  </a:ext>
                </a:extLst>
              </a:tr>
              <a:tr h="419068">
                <a:tc>
                  <a:txBody>
                    <a:bodyPr/>
                    <a:lstStyle/>
                    <a:p>
                      <a:pPr marL="0" marR="0" algn="ctr">
                        <a:spcBef>
                          <a:spcPts val="0"/>
                        </a:spcBef>
                        <a:spcAft>
                          <a:spcPts val="0"/>
                        </a:spcAft>
                      </a:pPr>
                      <a:r>
                        <a:rPr lang="en-US" sz="1100" dirty="0">
                          <a:effectLst/>
                        </a:rPr>
                        <a:t>1</a:t>
                      </a:r>
                      <a:endParaRPr lang="en-US" sz="1100" dirty="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1100" b="1" dirty="0">
                          <a:effectLst/>
                          <a:latin typeface="Calibri" panose="020F0502020204030204" pitchFamily="34" charset="0"/>
                          <a:ea typeface="Calibri" panose="020F0502020204030204" pitchFamily="34" charset="0"/>
                        </a:rPr>
                        <a:t>Asif Ali</a:t>
                      </a:r>
                    </a:p>
                  </a:txBody>
                  <a:tcPr marL="68580" marR="68580" marT="0" marB="0" anchor="ctr"/>
                </a:tc>
                <a:tc>
                  <a:txBody>
                    <a:bodyPr/>
                    <a:lstStyle/>
                    <a:p>
                      <a:pPr marL="0" marR="0" algn="ctr">
                        <a:spcBef>
                          <a:spcPts val="0"/>
                        </a:spcBef>
                        <a:spcAft>
                          <a:spcPts val="0"/>
                        </a:spcAft>
                      </a:pPr>
                      <a:r>
                        <a:rPr lang="en-US" sz="1100" b="1" dirty="0">
                          <a:effectLst/>
                          <a:latin typeface="Calibri" panose="020F0502020204030204" pitchFamily="34" charset="0"/>
                          <a:ea typeface="Calibri" panose="020F0502020204030204" pitchFamily="34" charset="0"/>
                        </a:rPr>
                        <a:t>Senior System Analyst</a:t>
                      </a:r>
                    </a:p>
                  </a:txBody>
                  <a:tcPr marL="68580" marR="68580" marT="0" marB="0" anchor="ctr"/>
                </a:tc>
                <a:tc>
                  <a:txBody>
                    <a:bodyPr/>
                    <a:lstStyle/>
                    <a:p>
                      <a:pPr marL="0" marR="0" algn="ctr">
                        <a:spcBef>
                          <a:spcPts val="0"/>
                        </a:spcBef>
                        <a:spcAft>
                          <a:spcPts val="0"/>
                        </a:spcAft>
                      </a:pPr>
                      <a:r>
                        <a:rPr lang="en-US" sz="1100" b="1" dirty="0">
                          <a:effectLst/>
                          <a:latin typeface="Calibri" panose="020F0502020204030204" pitchFamily="34" charset="0"/>
                          <a:ea typeface="Calibri" panose="020F0502020204030204" pitchFamily="34" charset="0"/>
                        </a:rPr>
                        <a:t>08/07/2019</a:t>
                      </a:r>
                    </a:p>
                  </a:txBody>
                  <a:tcPr marL="68580" marR="68580" marT="0" marB="0" anchor="ctr"/>
                </a:tc>
                <a:extLst>
                  <a:ext uri="{0D108BD9-81ED-4DB2-BD59-A6C34878D82A}">
                    <a16:rowId xmlns:a16="http://schemas.microsoft.com/office/drawing/2014/main" val="10002"/>
                  </a:ext>
                </a:extLst>
              </a:tr>
              <a:tr h="419068">
                <a:tc>
                  <a:txBody>
                    <a:bodyPr/>
                    <a:lstStyle/>
                    <a:p>
                      <a:pPr marL="0" marR="0" algn="ctr">
                        <a:spcBef>
                          <a:spcPts val="0"/>
                        </a:spcBef>
                        <a:spcAft>
                          <a:spcPts val="0"/>
                        </a:spcAft>
                      </a:pPr>
                      <a:r>
                        <a:rPr lang="en-US" sz="1100" dirty="0">
                          <a:effectLst/>
                        </a:rPr>
                        <a:t>2</a:t>
                      </a:r>
                      <a:endParaRPr lang="en-US" sz="1100" dirty="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endParaRPr lang="en-US" sz="1100" b="1" dirty="0">
                        <a:effectLst/>
                        <a:latin typeface="Calibri" panose="020F0502020204030204" pitchFamily="34" charset="0"/>
                        <a:ea typeface="Calibri" panose="020F0502020204030204" pitchFamily="34" charset="0"/>
                      </a:endParaRPr>
                    </a:p>
                  </a:txBody>
                  <a:tcPr marL="68580" marR="68580" marT="0" marB="0" anchor="ctr"/>
                </a:tc>
                <a:tc>
                  <a:txBody>
                    <a:bodyPr/>
                    <a:lstStyle/>
                    <a:p>
                      <a:pPr algn="ctr"/>
                      <a:endParaRPr lang="en-US" sz="1100" b="1" dirty="0"/>
                    </a:p>
                  </a:txBody>
                  <a:tcPr marL="68580" marR="68580" marT="0" marB="0" anchor="ctr"/>
                </a:tc>
                <a:tc>
                  <a:txBody>
                    <a:bodyPr/>
                    <a:lstStyle/>
                    <a:p>
                      <a:pPr algn="ctr"/>
                      <a:endParaRPr lang="en-US" sz="1100" b="1" dirty="0"/>
                    </a:p>
                  </a:txBody>
                  <a:tcPr marL="68580" marR="68580" marT="0" marB="0" anchor="ctr"/>
                </a:tc>
                <a:extLst>
                  <a:ext uri="{0D108BD9-81ED-4DB2-BD59-A6C34878D82A}">
                    <a16:rowId xmlns:a16="http://schemas.microsoft.com/office/drawing/2014/main" val="10003"/>
                  </a:ext>
                </a:extLst>
              </a:tr>
              <a:tr h="419068">
                <a:tc>
                  <a:txBody>
                    <a:bodyPr/>
                    <a:lstStyle/>
                    <a:p>
                      <a:pPr marL="0" marR="0" algn="ctr">
                        <a:spcBef>
                          <a:spcPts val="0"/>
                        </a:spcBef>
                        <a:spcAft>
                          <a:spcPts val="0"/>
                        </a:spcAft>
                      </a:pPr>
                      <a:r>
                        <a:rPr lang="en-US" sz="1100" dirty="0">
                          <a:effectLst/>
                        </a:rPr>
                        <a:t>3</a:t>
                      </a:r>
                      <a:endParaRPr lang="en-US" sz="1100" dirty="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endParaRPr lang="en-US" sz="1100" b="1" dirty="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endParaRPr lang="en-US" sz="1100" b="1" dirty="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endParaRPr lang="en-US" sz="1100" b="1" dirty="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10004"/>
                  </a:ext>
                </a:extLst>
              </a:tr>
              <a:tr h="419068">
                <a:tc>
                  <a:txBody>
                    <a:bodyPr/>
                    <a:lstStyle/>
                    <a:p>
                      <a:pPr marL="0" marR="0" algn="ctr">
                        <a:spcBef>
                          <a:spcPts val="0"/>
                        </a:spcBef>
                        <a:spcAft>
                          <a:spcPts val="0"/>
                        </a:spcAft>
                      </a:pPr>
                      <a:r>
                        <a:rPr lang="en-US" sz="1100" dirty="0">
                          <a:effectLst/>
                        </a:rPr>
                        <a:t>4</a:t>
                      </a:r>
                      <a:endParaRPr lang="en-US" sz="1100" dirty="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endParaRPr lang="en-US" sz="1100" dirty="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endParaRPr lang="en-US" sz="1100" dirty="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10005"/>
                  </a:ext>
                </a:extLst>
              </a:tr>
              <a:tr h="238106">
                <a:tc>
                  <a:txBody>
                    <a:bodyPr/>
                    <a:lstStyle/>
                    <a:p>
                      <a:pPr marL="0" marR="0" algn="ctr">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47954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71400" y="586779"/>
            <a:ext cx="5506494" cy="5948052"/>
          </a:xfrm>
          <a:prstGeom prst="rect">
            <a:avLst/>
          </a:prstGeom>
        </p:spPr>
      </p:pic>
      <p:pic>
        <p:nvPicPr>
          <p:cNvPr id="3" name="Picture 2"/>
          <p:cNvPicPr>
            <a:picLocks noChangeAspect="1"/>
          </p:cNvPicPr>
          <p:nvPr/>
        </p:nvPicPr>
        <p:blipFill>
          <a:blip r:embed="rId3"/>
          <a:stretch>
            <a:fillRect/>
          </a:stretch>
        </p:blipFill>
        <p:spPr>
          <a:xfrm>
            <a:off x="6240349" y="754062"/>
            <a:ext cx="5295238" cy="1009524"/>
          </a:xfrm>
          <a:prstGeom prst="rect">
            <a:avLst/>
          </a:prstGeom>
        </p:spPr>
      </p:pic>
    </p:spTree>
    <p:extLst>
      <p:ext uri="{BB962C8B-B14F-4D97-AF65-F5344CB8AC3E}">
        <p14:creationId xmlns:p14="http://schemas.microsoft.com/office/powerpoint/2010/main" val="1468274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6842" y="867104"/>
            <a:ext cx="2301765" cy="526568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Client</a:t>
            </a:r>
          </a:p>
        </p:txBody>
      </p:sp>
      <p:sp>
        <p:nvSpPr>
          <p:cNvPr id="3" name="Rectangle 2"/>
          <p:cNvSpPr/>
          <p:nvPr/>
        </p:nvSpPr>
        <p:spPr>
          <a:xfrm>
            <a:off x="9390994" y="2372260"/>
            <a:ext cx="2301765" cy="149058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Authorization Server</a:t>
            </a:r>
          </a:p>
        </p:txBody>
      </p:sp>
      <p:sp>
        <p:nvSpPr>
          <p:cNvPr id="4" name="Rectangle 3"/>
          <p:cNvSpPr/>
          <p:nvPr/>
        </p:nvSpPr>
        <p:spPr>
          <a:xfrm>
            <a:off x="9390993" y="4020207"/>
            <a:ext cx="2301765" cy="211257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Resource Server</a:t>
            </a:r>
          </a:p>
        </p:txBody>
      </p:sp>
      <p:sp>
        <p:nvSpPr>
          <p:cNvPr id="9" name="Right Arrow 8"/>
          <p:cNvSpPr/>
          <p:nvPr/>
        </p:nvSpPr>
        <p:spPr>
          <a:xfrm flipH="1">
            <a:off x="2801007" y="3331797"/>
            <a:ext cx="6400798" cy="378373"/>
          </a:xfrm>
          <a:prstGeom prst="rightArrow">
            <a:avLst>
              <a:gd name="adj1" fmla="val 33334"/>
              <a:gd name="adj2" fmla="val 7083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a:off x="2806262" y="896262"/>
            <a:ext cx="6463862" cy="461946"/>
            <a:chOff x="2806262" y="896262"/>
            <a:chExt cx="6463862" cy="461946"/>
          </a:xfrm>
        </p:grpSpPr>
        <p:sp>
          <p:nvSpPr>
            <p:cNvPr id="5" name="Right Arrow 4"/>
            <p:cNvSpPr/>
            <p:nvPr/>
          </p:nvSpPr>
          <p:spPr>
            <a:xfrm>
              <a:off x="2806262" y="945925"/>
              <a:ext cx="6463862" cy="378373"/>
            </a:xfrm>
            <a:prstGeom prst="rightArrow">
              <a:avLst>
                <a:gd name="adj1" fmla="val 33334"/>
                <a:gd name="adj2" fmla="val 70833"/>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445877" y="896262"/>
              <a:ext cx="3231931" cy="461946"/>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75000"/>
                    </a:schemeClr>
                  </a:solidFill>
                </a:rPr>
                <a:t>Authorization Request</a:t>
              </a:r>
            </a:p>
          </p:txBody>
        </p:sp>
      </p:grpSp>
      <p:grpSp>
        <p:nvGrpSpPr>
          <p:cNvPr id="19" name="Group 18"/>
          <p:cNvGrpSpPr/>
          <p:nvPr/>
        </p:nvGrpSpPr>
        <p:grpSpPr>
          <a:xfrm>
            <a:off x="2832536" y="2509622"/>
            <a:ext cx="6463862" cy="461946"/>
            <a:chOff x="2832536" y="2509622"/>
            <a:chExt cx="6463862" cy="461946"/>
          </a:xfrm>
        </p:grpSpPr>
        <p:sp>
          <p:nvSpPr>
            <p:cNvPr id="6" name="Right Arrow 5"/>
            <p:cNvSpPr/>
            <p:nvPr/>
          </p:nvSpPr>
          <p:spPr>
            <a:xfrm>
              <a:off x="2832536" y="2517239"/>
              <a:ext cx="6463862" cy="378373"/>
            </a:xfrm>
            <a:prstGeom prst="rightArrow">
              <a:avLst>
                <a:gd name="adj1" fmla="val 33334"/>
                <a:gd name="adj2" fmla="val 70833"/>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445877" y="2509622"/>
              <a:ext cx="3231931" cy="461946"/>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75000"/>
                    </a:schemeClr>
                  </a:solidFill>
                </a:rPr>
                <a:t>Authorization Grant</a:t>
              </a:r>
            </a:p>
          </p:txBody>
        </p:sp>
      </p:grpSp>
      <p:grpSp>
        <p:nvGrpSpPr>
          <p:cNvPr id="18" name="Group 17"/>
          <p:cNvGrpSpPr/>
          <p:nvPr/>
        </p:nvGrpSpPr>
        <p:grpSpPr>
          <a:xfrm>
            <a:off x="2801007" y="1729210"/>
            <a:ext cx="6400798" cy="461946"/>
            <a:chOff x="2801007" y="1729210"/>
            <a:chExt cx="6400798" cy="461946"/>
          </a:xfrm>
        </p:grpSpPr>
        <p:sp>
          <p:nvSpPr>
            <p:cNvPr id="8" name="Right Arrow 7"/>
            <p:cNvSpPr/>
            <p:nvPr/>
          </p:nvSpPr>
          <p:spPr>
            <a:xfrm flipH="1">
              <a:off x="2801007" y="1752611"/>
              <a:ext cx="6400798" cy="378373"/>
            </a:xfrm>
            <a:prstGeom prst="rightArrow">
              <a:avLst>
                <a:gd name="adj1" fmla="val 33334"/>
                <a:gd name="adj2" fmla="val 7083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445877" y="1729210"/>
              <a:ext cx="3231931" cy="461946"/>
            </a:xfrm>
            <a:prstGeom prst="rect">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Authorization</a:t>
              </a:r>
              <a:r>
                <a:rPr lang="en-US" dirty="0"/>
                <a:t> </a:t>
              </a:r>
              <a:r>
                <a:rPr lang="en-US" dirty="0">
                  <a:solidFill>
                    <a:srgbClr val="00B050"/>
                  </a:solidFill>
                </a:rPr>
                <a:t>Grant</a:t>
              </a:r>
            </a:p>
          </p:txBody>
        </p:sp>
      </p:grpSp>
      <p:sp>
        <p:nvSpPr>
          <p:cNvPr id="14" name="Rectangle 13"/>
          <p:cNvSpPr/>
          <p:nvPr/>
        </p:nvSpPr>
        <p:spPr>
          <a:xfrm>
            <a:off x="4445876" y="3284739"/>
            <a:ext cx="3231931" cy="461946"/>
          </a:xfrm>
          <a:prstGeom prst="rect">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Access Token</a:t>
            </a:r>
          </a:p>
        </p:txBody>
      </p:sp>
      <p:grpSp>
        <p:nvGrpSpPr>
          <p:cNvPr id="20" name="Group 19"/>
          <p:cNvGrpSpPr/>
          <p:nvPr/>
        </p:nvGrpSpPr>
        <p:grpSpPr>
          <a:xfrm>
            <a:off x="2801007" y="4224891"/>
            <a:ext cx="6463862" cy="461946"/>
            <a:chOff x="2801007" y="4224891"/>
            <a:chExt cx="6463862" cy="461946"/>
          </a:xfrm>
        </p:grpSpPr>
        <p:sp>
          <p:nvSpPr>
            <p:cNvPr id="7" name="Right Arrow 6"/>
            <p:cNvSpPr/>
            <p:nvPr/>
          </p:nvSpPr>
          <p:spPr>
            <a:xfrm>
              <a:off x="2801007" y="4251440"/>
              <a:ext cx="6463862" cy="378373"/>
            </a:xfrm>
            <a:prstGeom prst="rightArrow">
              <a:avLst>
                <a:gd name="adj1" fmla="val 33334"/>
                <a:gd name="adj2" fmla="val 70833"/>
              </a:avLst>
            </a:prstGeom>
            <a:solidFill>
              <a:srgbClr val="2F55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445875" y="4224891"/>
              <a:ext cx="3231931" cy="461946"/>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lumMod val="75000"/>
                    </a:schemeClr>
                  </a:solidFill>
                </a:rPr>
                <a:t>Access Token</a:t>
              </a:r>
            </a:p>
          </p:txBody>
        </p:sp>
      </p:grpSp>
      <p:grpSp>
        <p:nvGrpSpPr>
          <p:cNvPr id="21" name="Group 20"/>
          <p:cNvGrpSpPr/>
          <p:nvPr/>
        </p:nvGrpSpPr>
        <p:grpSpPr>
          <a:xfrm>
            <a:off x="2801007" y="5156754"/>
            <a:ext cx="6400798" cy="461946"/>
            <a:chOff x="2801007" y="5156754"/>
            <a:chExt cx="6400798" cy="461946"/>
          </a:xfrm>
        </p:grpSpPr>
        <p:sp>
          <p:nvSpPr>
            <p:cNvPr id="10" name="Right Arrow 9"/>
            <p:cNvSpPr/>
            <p:nvPr/>
          </p:nvSpPr>
          <p:spPr>
            <a:xfrm flipH="1">
              <a:off x="2801007" y="5207892"/>
              <a:ext cx="6400798" cy="378373"/>
            </a:xfrm>
            <a:prstGeom prst="rightArrow">
              <a:avLst>
                <a:gd name="adj1" fmla="val 33334"/>
                <a:gd name="adj2" fmla="val 7083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445874" y="5156754"/>
              <a:ext cx="3231931" cy="461946"/>
            </a:xfrm>
            <a:prstGeom prst="rect">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Protected Resource</a:t>
              </a:r>
            </a:p>
          </p:txBody>
        </p:sp>
      </p:grpSp>
      <p:sp>
        <p:nvSpPr>
          <p:cNvPr id="22" name="Title 1">
            <a:extLst>
              <a:ext uri="{FF2B5EF4-FFF2-40B4-BE49-F238E27FC236}">
                <a16:creationId xmlns:a16="http://schemas.microsoft.com/office/drawing/2014/main" id="{BA8858C4-0FC9-4F98-ABD8-F0ECF8FBBEFD}"/>
              </a:ext>
            </a:extLst>
          </p:cNvPr>
          <p:cNvSpPr txBox="1">
            <a:spLocks/>
          </p:cNvSpPr>
          <p:nvPr/>
        </p:nvSpPr>
        <p:spPr>
          <a:xfrm>
            <a:off x="0" y="13022"/>
            <a:ext cx="12192000" cy="4695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130" b="1" dirty="0">
                <a:latin typeface="Century Gothic" panose="020B0502020202020204" pitchFamily="34" charset="0"/>
              </a:rPr>
              <a:t>Work Flow of OAuth 2.0</a:t>
            </a:r>
          </a:p>
        </p:txBody>
      </p:sp>
      <p:sp>
        <p:nvSpPr>
          <p:cNvPr id="25" name="Rectangle 24"/>
          <p:cNvSpPr/>
          <p:nvPr/>
        </p:nvSpPr>
        <p:spPr>
          <a:xfrm>
            <a:off x="9390993" y="725785"/>
            <a:ext cx="2301765" cy="149058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User </a:t>
            </a:r>
          </a:p>
          <a:p>
            <a:pPr algn="ctr"/>
            <a:r>
              <a:rPr lang="en-US" dirty="0"/>
              <a:t>Resource Owner</a:t>
            </a:r>
          </a:p>
        </p:txBody>
      </p:sp>
    </p:spTree>
    <p:extLst>
      <p:ext uri="{BB962C8B-B14F-4D97-AF65-F5344CB8AC3E}">
        <p14:creationId xmlns:p14="http://schemas.microsoft.com/office/powerpoint/2010/main" val="3791600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836" y="689263"/>
            <a:ext cx="10753059" cy="6016181"/>
          </a:xfrm>
          <a:prstGeom prst="rect">
            <a:avLst/>
          </a:prstGeom>
        </p:spPr>
      </p:pic>
      <p:sp>
        <p:nvSpPr>
          <p:cNvPr id="3" name="Title 1">
            <a:extLst>
              <a:ext uri="{FF2B5EF4-FFF2-40B4-BE49-F238E27FC236}">
                <a16:creationId xmlns:a16="http://schemas.microsoft.com/office/drawing/2014/main" id="{BA8858C4-0FC9-4F98-ABD8-F0ECF8FBBEFD}"/>
              </a:ext>
            </a:extLst>
          </p:cNvPr>
          <p:cNvSpPr txBox="1">
            <a:spLocks/>
          </p:cNvSpPr>
          <p:nvPr/>
        </p:nvSpPr>
        <p:spPr>
          <a:xfrm>
            <a:off x="0" y="13022"/>
            <a:ext cx="12192000" cy="4695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130" b="1" dirty="0">
                <a:latin typeface="Century Gothic" panose="020B0502020202020204" pitchFamily="34" charset="0"/>
              </a:rPr>
              <a:t>OAuth Workflow Diagram</a:t>
            </a:r>
          </a:p>
        </p:txBody>
      </p:sp>
    </p:spTree>
    <p:extLst>
      <p:ext uri="{BB962C8B-B14F-4D97-AF65-F5344CB8AC3E}">
        <p14:creationId xmlns:p14="http://schemas.microsoft.com/office/powerpoint/2010/main" val="2356719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92986" y="764553"/>
            <a:ext cx="7153174" cy="6093447"/>
          </a:xfrm>
          <a:prstGeom prst="rect">
            <a:avLst/>
          </a:prstGeom>
        </p:spPr>
      </p:pic>
      <p:sp>
        <p:nvSpPr>
          <p:cNvPr id="3" name="Rectangle 2"/>
          <p:cNvSpPr/>
          <p:nvPr/>
        </p:nvSpPr>
        <p:spPr>
          <a:xfrm>
            <a:off x="5862" y="0"/>
            <a:ext cx="6096000" cy="646331"/>
          </a:xfrm>
          <a:prstGeom prst="rect">
            <a:avLst/>
          </a:prstGeom>
        </p:spPr>
        <p:txBody>
          <a:bodyPr>
            <a:spAutoFit/>
          </a:bodyPr>
          <a:lstStyle/>
          <a:p>
            <a:r>
              <a:rPr lang="en-US" b="1" dirty="0">
                <a:solidFill>
                  <a:srgbClr val="404040"/>
                </a:solidFill>
                <a:latin typeface="Arial" panose="020B0604020202020204" pitchFamily="34" charset="0"/>
              </a:rPr>
              <a:t>Configuring OAuth 2.0 </a:t>
            </a:r>
            <a:br>
              <a:rPr lang="en-US" dirty="0">
                <a:solidFill>
                  <a:srgbClr val="000000"/>
                </a:solidFill>
                <a:latin typeface="Verdana" panose="020B0604030504040204" pitchFamily="34" charset="0"/>
              </a:rPr>
            </a:br>
            <a:endParaRPr lang="en-US" dirty="0"/>
          </a:p>
        </p:txBody>
      </p:sp>
    </p:spTree>
    <p:extLst>
      <p:ext uri="{BB962C8B-B14F-4D97-AF65-F5344CB8AC3E}">
        <p14:creationId xmlns:p14="http://schemas.microsoft.com/office/powerpoint/2010/main" val="1276482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60" y="2645461"/>
            <a:ext cx="12191999" cy="535531"/>
          </a:xfrm>
          <a:prstGeom prst="rect">
            <a:avLst/>
          </a:prstGeom>
          <a:noFill/>
        </p:spPr>
        <p:txBody>
          <a:bodyPr wrap="square" rtlCol="0">
            <a:spAutoFit/>
          </a:bodyPr>
          <a:lstStyle/>
          <a:p>
            <a:pPr algn="ctr">
              <a:lnSpc>
                <a:spcPct val="90000"/>
              </a:lnSpc>
              <a:spcBef>
                <a:spcPct val="0"/>
              </a:spcBef>
            </a:pPr>
            <a:r>
              <a:rPr lang="en-US" sz="3200" b="1" dirty="0">
                <a:latin typeface="Arial" panose="020B0604020202020204" pitchFamily="34" charset="0"/>
                <a:ea typeface="+mj-ea"/>
                <a:cs typeface="Arial" panose="020B0604020202020204" pitchFamily="34" charset="0"/>
              </a:rPr>
              <a:t>OAuth Flow 2.0</a:t>
            </a:r>
          </a:p>
        </p:txBody>
      </p:sp>
    </p:spTree>
    <p:extLst>
      <p:ext uri="{BB962C8B-B14F-4D97-AF65-F5344CB8AC3E}">
        <p14:creationId xmlns:p14="http://schemas.microsoft.com/office/powerpoint/2010/main" val="1932963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60" y="2645461"/>
            <a:ext cx="12191999" cy="535531"/>
          </a:xfrm>
          <a:prstGeom prst="rect">
            <a:avLst/>
          </a:prstGeom>
          <a:noFill/>
        </p:spPr>
        <p:txBody>
          <a:bodyPr wrap="square" rtlCol="0">
            <a:spAutoFit/>
          </a:bodyPr>
          <a:lstStyle/>
          <a:p>
            <a:pPr algn="ctr">
              <a:lnSpc>
                <a:spcPct val="90000"/>
              </a:lnSpc>
              <a:spcBef>
                <a:spcPct val="0"/>
              </a:spcBef>
            </a:pPr>
            <a:r>
              <a:rPr lang="en-US" sz="3200" b="1" dirty="0">
                <a:latin typeface="Arial" panose="020B0604020202020204" pitchFamily="34" charset="0"/>
                <a:ea typeface="+mj-ea"/>
                <a:cs typeface="Arial" panose="020B0604020202020204" pitchFamily="34" charset="0"/>
              </a:rPr>
              <a:t>What is </a:t>
            </a:r>
            <a:r>
              <a:rPr lang="en-US" sz="3200" b="1" dirty="0" err="1">
                <a:latin typeface="Arial" panose="020B0604020202020204" pitchFamily="34" charset="0"/>
                <a:ea typeface="+mj-ea"/>
                <a:cs typeface="Arial" panose="020B0604020202020204" pitchFamily="34" charset="0"/>
              </a:rPr>
              <a:t>OAuth</a:t>
            </a:r>
            <a:r>
              <a:rPr lang="en-US" sz="3200" b="1" dirty="0">
                <a:latin typeface="Arial" panose="020B0604020202020204" pitchFamily="34" charset="0"/>
                <a:ea typeface="+mj-ea"/>
                <a:cs typeface="Arial" panose="020B0604020202020204" pitchFamily="34" charset="0"/>
              </a:rPr>
              <a:t> Flow 2.0?</a:t>
            </a:r>
          </a:p>
        </p:txBody>
      </p:sp>
    </p:spTree>
    <p:extLst>
      <p:ext uri="{BB962C8B-B14F-4D97-AF65-F5344CB8AC3E}">
        <p14:creationId xmlns:p14="http://schemas.microsoft.com/office/powerpoint/2010/main" val="658938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82602"/>
            <a:ext cx="12192000" cy="1815882"/>
          </a:xfrm>
          <a:prstGeom prst="rect">
            <a:avLst/>
          </a:prstGeom>
        </p:spPr>
        <p:txBody>
          <a:bodyPr wrap="square">
            <a:spAutoFit/>
          </a:bodyPr>
          <a:lstStyle/>
          <a:p>
            <a:r>
              <a:rPr lang="en-US" sz="1400" dirty="0">
                <a:solidFill>
                  <a:srgbClr val="454545"/>
                </a:solidFill>
              </a:rPr>
              <a:t>OAuth is an authorization protocol that can be used to enable limited access to private resources for 3rd party apps.</a:t>
            </a:r>
          </a:p>
          <a:p>
            <a:endParaRPr lang="en-US" sz="1400" dirty="0">
              <a:solidFill>
                <a:srgbClr val="454545"/>
              </a:solidFill>
            </a:endParaRPr>
          </a:p>
          <a:p>
            <a:r>
              <a:rPr lang="en-US" sz="1400" dirty="0">
                <a:solidFill>
                  <a:srgbClr val="454545"/>
                </a:solidFill>
              </a:rPr>
              <a:t>These are the main roles defined by the OAuth protocol:</a:t>
            </a:r>
          </a:p>
          <a:p>
            <a:r>
              <a:rPr lang="en-US" sz="1400" dirty="0">
                <a:solidFill>
                  <a:srgbClr val="454545"/>
                </a:solidFill>
              </a:rPr>
              <a:t>The </a:t>
            </a:r>
            <a:r>
              <a:rPr lang="en-US" sz="1400" b="1" dirty="0">
                <a:solidFill>
                  <a:srgbClr val="454545"/>
                </a:solidFill>
              </a:rPr>
              <a:t>resource owner</a:t>
            </a:r>
            <a:r>
              <a:rPr lang="en-US" sz="1400" dirty="0">
                <a:solidFill>
                  <a:srgbClr val="454545"/>
                </a:solidFill>
              </a:rPr>
              <a:t> is, as the name says, the owner of the private resource, which means he can grant access to it. Many times the resource owner is the end user.</a:t>
            </a:r>
          </a:p>
          <a:p>
            <a:r>
              <a:rPr lang="en-US" sz="1400" dirty="0">
                <a:solidFill>
                  <a:srgbClr val="454545"/>
                </a:solidFill>
              </a:rPr>
              <a:t>The </a:t>
            </a:r>
            <a:r>
              <a:rPr lang="en-US" sz="1400" b="1" dirty="0">
                <a:solidFill>
                  <a:srgbClr val="454545"/>
                </a:solidFill>
              </a:rPr>
              <a:t>resource server</a:t>
            </a:r>
            <a:r>
              <a:rPr lang="en-US" sz="1400" dirty="0">
                <a:solidFill>
                  <a:srgbClr val="454545"/>
                </a:solidFill>
              </a:rPr>
              <a:t> hosts the resources. If we’re talking about securing a web APIs – that’s your resource server.</a:t>
            </a:r>
          </a:p>
          <a:p>
            <a:r>
              <a:rPr lang="en-US" sz="1400" dirty="0">
                <a:solidFill>
                  <a:srgbClr val="454545"/>
                </a:solidFill>
              </a:rPr>
              <a:t>The </a:t>
            </a:r>
            <a:r>
              <a:rPr lang="en-US" sz="1400" b="1" dirty="0">
                <a:solidFill>
                  <a:srgbClr val="454545"/>
                </a:solidFill>
              </a:rPr>
              <a:t>client</a:t>
            </a:r>
            <a:r>
              <a:rPr lang="en-US" sz="1400" dirty="0">
                <a:solidFill>
                  <a:srgbClr val="454545"/>
                </a:solidFill>
              </a:rPr>
              <a:t> is the application that wants to perform actions on the resources on behalf of the owner. A website that is consuming data from web APIs is a good example for a client.</a:t>
            </a:r>
          </a:p>
          <a:p>
            <a:r>
              <a:rPr lang="en-US" sz="1400" dirty="0">
                <a:solidFill>
                  <a:srgbClr val="454545"/>
                </a:solidFill>
              </a:rPr>
              <a:t>The </a:t>
            </a:r>
            <a:r>
              <a:rPr lang="en-US" sz="1400" b="1" dirty="0">
                <a:solidFill>
                  <a:srgbClr val="454545"/>
                </a:solidFill>
              </a:rPr>
              <a:t>authorization server</a:t>
            </a:r>
            <a:r>
              <a:rPr lang="en-US" sz="1400" dirty="0">
                <a:solidFill>
                  <a:srgbClr val="454545"/>
                </a:solidFill>
              </a:rPr>
              <a:t> grants access to the protected resources to the clients, with the approval of the resource owner.</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366" r="2616" b="3977"/>
          <a:stretch/>
        </p:blipFill>
        <p:spPr>
          <a:xfrm>
            <a:off x="1987826" y="2313960"/>
            <a:ext cx="7742583" cy="4514223"/>
          </a:xfrm>
          <a:prstGeom prst="rect">
            <a:avLst/>
          </a:prstGeom>
        </p:spPr>
      </p:pic>
      <p:sp>
        <p:nvSpPr>
          <p:cNvPr id="5" name="Title 1">
            <a:extLst>
              <a:ext uri="{FF2B5EF4-FFF2-40B4-BE49-F238E27FC236}">
                <a16:creationId xmlns:a16="http://schemas.microsoft.com/office/drawing/2014/main" id="{BA8858C4-0FC9-4F98-ABD8-F0ECF8FBBEFD}"/>
              </a:ext>
            </a:extLst>
          </p:cNvPr>
          <p:cNvSpPr txBox="1">
            <a:spLocks/>
          </p:cNvSpPr>
          <p:nvPr/>
        </p:nvSpPr>
        <p:spPr>
          <a:xfrm>
            <a:off x="0" y="13022"/>
            <a:ext cx="12192000" cy="4695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130" b="1" dirty="0">
                <a:latin typeface="Century Gothic" panose="020B0502020202020204" pitchFamily="34" charset="0"/>
              </a:rPr>
              <a:t>OAuth Flow 2.0</a:t>
            </a:r>
          </a:p>
        </p:txBody>
      </p:sp>
    </p:spTree>
    <p:extLst>
      <p:ext uri="{BB962C8B-B14F-4D97-AF65-F5344CB8AC3E}">
        <p14:creationId xmlns:p14="http://schemas.microsoft.com/office/powerpoint/2010/main" val="29039827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60303"/>
            <a:ext cx="5774635" cy="6124754"/>
          </a:xfrm>
          <a:prstGeom prst="rect">
            <a:avLst/>
          </a:prstGeom>
        </p:spPr>
        <p:txBody>
          <a:bodyPr wrap="square">
            <a:spAutoFit/>
          </a:bodyPr>
          <a:lstStyle/>
          <a:p>
            <a:pPr algn="just"/>
            <a:r>
              <a:rPr lang="en-US" sz="1400" b="1" dirty="0">
                <a:solidFill>
                  <a:srgbClr val="454545"/>
                </a:solidFill>
              </a:rPr>
              <a:t>Registration</a:t>
            </a:r>
          </a:p>
          <a:p>
            <a:pPr algn="just"/>
            <a:endParaRPr lang="en-US" sz="1400" b="1" dirty="0">
              <a:solidFill>
                <a:srgbClr val="454545"/>
              </a:solidFill>
            </a:endParaRPr>
          </a:p>
          <a:p>
            <a:pPr algn="just"/>
            <a:r>
              <a:rPr lang="en-US" sz="1400" dirty="0">
                <a:solidFill>
                  <a:srgbClr val="454545"/>
                </a:solidFill>
              </a:rPr>
              <a:t>OAuth requires that clients to register to the Authorization Server so that it can identify valid API requests. After a client registers, it will receive a </a:t>
            </a:r>
            <a:r>
              <a:rPr lang="en-US" sz="1400" b="1" dirty="0">
                <a:solidFill>
                  <a:srgbClr val="454545"/>
                </a:solidFill>
              </a:rPr>
              <a:t>client ID</a:t>
            </a:r>
            <a:r>
              <a:rPr lang="en-US" sz="1400" dirty="0">
                <a:solidFill>
                  <a:srgbClr val="454545"/>
                </a:solidFill>
              </a:rPr>
              <a:t> – which is public – and a </a:t>
            </a:r>
            <a:r>
              <a:rPr lang="en-US" sz="1400" b="1" dirty="0">
                <a:solidFill>
                  <a:srgbClr val="454545"/>
                </a:solidFill>
              </a:rPr>
              <a:t>client secret</a:t>
            </a:r>
            <a:r>
              <a:rPr lang="en-US" sz="1400" dirty="0">
                <a:solidFill>
                  <a:srgbClr val="454545"/>
                </a:solidFill>
              </a:rPr>
              <a:t> – which should be kept private.</a:t>
            </a:r>
          </a:p>
          <a:p>
            <a:pPr algn="just"/>
            <a:endParaRPr lang="en-US" sz="1400" dirty="0">
              <a:solidFill>
                <a:srgbClr val="454545"/>
              </a:solidFill>
            </a:endParaRPr>
          </a:p>
          <a:p>
            <a:pPr algn="just"/>
            <a:r>
              <a:rPr lang="en-US" sz="1400" b="1" dirty="0">
                <a:solidFill>
                  <a:srgbClr val="454545"/>
                </a:solidFill>
              </a:rPr>
              <a:t>Authorization Flows</a:t>
            </a:r>
          </a:p>
          <a:p>
            <a:pPr algn="just"/>
            <a:endParaRPr lang="en-US" sz="1400" b="1" dirty="0">
              <a:solidFill>
                <a:srgbClr val="454545"/>
              </a:solidFill>
            </a:endParaRPr>
          </a:p>
          <a:p>
            <a:pPr algn="just"/>
            <a:r>
              <a:rPr lang="en-US" sz="1400" dirty="0">
                <a:solidFill>
                  <a:srgbClr val="454545"/>
                </a:solidFill>
              </a:rPr>
              <a:t>OAuth 2.0 introduced the concept of an </a:t>
            </a:r>
            <a:r>
              <a:rPr lang="en-US" sz="1400" i="1" dirty="0">
                <a:solidFill>
                  <a:srgbClr val="454545"/>
                </a:solidFill>
              </a:rPr>
              <a:t>authorization grant</a:t>
            </a:r>
            <a:r>
              <a:rPr lang="en-US" sz="1400" dirty="0">
                <a:solidFill>
                  <a:srgbClr val="454545"/>
                </a:solidFill>
              </a:rPr>
              <a:t>. A </a:t>
            </a:r>
            <a:r>
              <a:rPr lang="en-US" sz="1400" i="1" dirty="0">
                <a:solidFill>
                  <a:srgbClr val="454545"/>
                </a:solidFill>
              </a:rPr>
              <a:t>grant</a:t>
            </a:r>
            <a:r>
              <a:rPr lang="en-US" sz="1400" dirty="0">
                <a:solidFill>
                  <a:srgbClr val="454545"/>
                </a:solidFill>
              </a:rPr>
              <a:t> represents the resource owner’s </a:t>
            </a:r>
            <a:r>
              <a:rPr lang="en-US" sz="1400" i="1" dirty="0">
                <a:solidFill>
                  <a:srgbClr val="454545"/>
                </a:solidFill>
              </a:rPr>
              <a:t>approval</a:t>
            </a:r>
            <a:r>
              <a:rPr lang="en-US" sz="1400" dirty="0">
                <a:solidFill>
                  <a:srgbClr val="454545"/>
                </a:solidFill>
              </a:rPr>
              <a:t> and it can be exchanged for an access code. The authorization grant is another extensibility point of OAuth 2.0 as it enables multiple types of client to use the </a:t>
            </a:r>
            <a:r>
              <a:rPr lang="en-US" sz="1400" dirty="0" err="1">
                <a:solidFill>
                  <a:srgbClr val="454545"/>
                </a:solidFill>
              </a:rPr>
              <a:t>the</a:t>
            </a:r>
            <a:r>
              <a:rPr lang="en-US" sz="1400" dirty="0">
                <a:solidFill>
                  <a:srgbClr val="454545"/>
                </a:solidFill>
              </a:rPr>
              <a:t> protocol. OAuth 2.0 defines 4 primary grant types: </a:t>
            </a:r>
            <a:r>
              <a:rPr lang="en-US" sz="1400" i="1" dirty="0">
                <a:solidFill>
                  <a:srgbClr val="454545"/>
                </a:solidFill>
              </a:rPr>
              <a:t>authorization code</a:t>
            </a:r>
            <a:r>
              <a:rPr lang="en-US" sz="1400" dirty="0">
                <a:solidFill>
                  <a:srgbClr val="454545"/>
                </a:solidFill>
              </a:rPr>
              <a:t>, </a:t>
            </a:r>
            <a:r>
              <a:rPr lang="en-US" sz="1400" i="1" dirty="0">
                <a:solidFill>
                  <a:srgbClr val="454545"/>
                </a:solidFill>
              </a:rPr>
              <a:t>implicit grant</a:t>
            </a:r>
            <a:r>
              <a:rPr lang="en-US" sz="1400" dirty="0">
                <a:solidFill>
                  <a:srgbClr val="454545"/>
                </a:solidFill>
              </a:rPr>
              <a:t>, </a:t>
            </a:r>
            <a:r>
              <a:rPr lang="en-US" sz="1400" i="1" dirty="0">
                <a:solidFill>
                  <a:srgbClr val="454545"/>
                </a:solidFill>
              </a:rPr>
              <a:t>resource owner password credentials</a:t>
            </a:r>
            <a:r>
              <a:rPr lang="en-US" sz="1400" dirty="0">
                <a:solidFill>
                  <a:srgbClr val="454545"/>
                </a:solidFill>
              </a:rPr>
              <a:t> and </a:t>
            </a:r>
            <a:r>
              <a:rPr lang="en-US" sz="1400" i="1" dirty="0">
                <a:solidFill>
                  <a:srgbClr val="454545"/>
                </a:solidFill>
              </a:rPr>
              <a:t>client credentials</a:t>
            </a:r>
            <a:r>
              <a:rPr lang="en-US" sz="1400" dirty="0">
                <a:solidFill>
                  <a:srgbClr val="454545"/>
                </a:solidFill>
              </a:rPr>
              <a:t>.</a:t>
            </a:r>
          </a:p>
          <a:p>
            <a:pPr algn="just"/>
            <a:endParaRPr lang="en-US" sz="1400" dirty="0">
              <a:solidFill>
                <a:srgbClr val="454545"/>
              </a:solidFill>
            </a:endParaRPr>
          </a:p>
          <a:p>
            <a:pPr algn="just"/>
            <a:r>
              <a:rPr lang="en-US" sz="1400" b="1" dirty="0">
                <a:solidFill>
                  <a:srgbClr val="454545"/>
                </a:solidFill>
              </a:rPr>
              <a:t>Authorization Code Grant</a:t>
            </a:r>
          </a:p>
          <a:p>
            <a:pPr algn="just"/>
            <a:endParaRPr lang="en-US" sz="1400" b="1" dirty="0">
              <a:solidFill>
                <a:srgbClr val="454545"/>
              </a:solidFill>
            </a:endParaRPr>
          </a:p>
          <a:p>
            <a:pPr algn="just"/>
            <a:r>
              <a:rPr lang="en-US" sz="1400" dirty="0">
                <a:solidFill>
                  <a:srgbClr val="454545"/>
                </a:solidFill>
              </a:rPr>
              <a:t>The</a:t>
            </a:r>
            <a:r>
              <a:rPr lang="en-US" sz="1400" b="1" dirty="0">
                <a:solidFill>
                  <a:srgbClr val="454545"/>
                </a:solidFill>
              </a:rPr>
              <a:t> Authorization Code</a:t>
            </a:r>
            <a:r>
              <a:rPr lang="en-US" sz="1400" dirty="0">
                <a:solidFill>
                  <a:srgbClr val="454545"/>
                </a:solidFill>
              </a:rPr>
              <a:t> (or Server Side flow) was designed for </a:t>
            </a:r>
            <a:r>
              <a:rPr lang="en-US" sz="1400" i="1" dirty="0">
                <a:solidFill>
                  <a:srgbClr val="454545"/>
                </a:solidFill>
              </a:rPr>
              <a:t>server applications</a:t>
            </a:r>
            <a:r>
              <a:rPr lang="en-US" sz="1400" dirty="0">
                <a:solidFill>
                  <a:srgbClr val="454545"/>
                </a:solidFill>
              </a:rPr>
              <a:t>. After getting approval from the resource owner, the authorization server returns an authorization code to the client through a query string parameter. Then, using the </a:t>
            </a:r>
            <a:r>
              <a:rPr lang="en-US" sz="1400" i="1" dirty="0">
                <a:solidFill>
                  <a:srgbClr val="454545"/>
                </a:solidFill>
              </a:rPr>
              <a:t>client ID</a:t>
            </a:r>
            <a:r>
              <a:rPr lang="en-US" sz="1400" dirty="0">
                <a:solidFill>
                  <a:srgbClr val="454545"/>
                </a:solidFill>
              </a:rPr>
              <a:t> and </a:t>
            </a:r>
            <a:r>
              <a:rPr lang="en-US" sz="1400" i="1" dirty="0">
                <a:solidFill>
                  <a:srgbClr val="454545"/>
                </a:solidFill>
              </a:rPr>
              <a:t>client secret</a:t>
            </a:r>
            <a:r>
              <a:rPr lang="en-US" sz="1400" dirty="0">
                <a:solidFill>
                  <a:srgbClr val="454545"/>
                </a:solidFill>
              </a:rPr>
              <a:t>, the client can exchange the </a:t>
            </a:r>
            <a:r>
              <a:rPr lang="en-US" sz="1400" i="1" dirty="0">
                <a:solidFill>
                  <a:srgbClr val="454545"/>
                </a:solidFill>
              </a:rPr>
              <a:t>authorization code</a:t>
            </a:r>
            <a:r>
              <a:rPr lang="en-US" sz="1400" dirty="0">
                <a:solidFill>
                  <a:srgbClr val="454545"/>
                </a:solidFill>
              </a:rPr>
              <a:t> for an </a:t>
            </a:r>
            <a:r>
              <a:rPr lang="en-US" sz="1400" i="1" dirty="0">
                <a:solidFill>
                  <a:srgbClr val="454545"/>
                </a:solidFill>
              </a:rPr>
              <a:t>access </a:t>
            </a:r>
            <a:r>
              <a:rPr lang="en-US" sz="1400" i="1" dirty="0" err="1">
                <a:solidFill>
                  <a:srgbClr val="454545"/>
                </a:solidFill>
              </a:rPr>
              <a:t>token</a:t>
            </a:r>
            <a:r>
              <a:rPr lang="en-US" sz="1400" dirty="0" err="1">
                <a:solidFill>
                  <a:srgbClr val="454545"/>
                </a:solidFill>
              </a:rPr>
              <a:t>through</a:t>
            </a:r>
            <a:r>
              <a:rPr lang="en-US" sz="1400" dirty="0">
                <a:solidFill>
                  <a:srgbClr val="454545"/>
                </a:solidFill>
              </a:rPr>
              <a:t> a server side call. This means that the access token is never revealed to the resource owner, which ensures confidentiality of the access token and it’s less likely that the access token is hijacked by malicious JavaScript code in the browser.</a:t>
            </a:r>
          </a:p>
          <a:p>
            <a:pPr algn="just"/>
            <a:r>
              <a:rPr lang="en-US" sz="1400" dirty="0">
                <a:solidFill>
                  <a:srgbClr val="454545"/>
                </a:solidFill>
              </a:rPr>
              <a:t>This grant type can be used to issue </a:t>
            </a:r>
            <a:r>
              <a:rPr lang="en-US" sz="1400" i="1" dirty="0">
                <a:solidFill>
                  <a:srgbClr val="454545"/>
                </a:solidFill>
              </a:rPr>
              <a:t>refresh tokens</a:t>
            </a:r>
            <a:r>
              <a:rPr lang="en-US" sz="1400" dirty="0">
                <a:solidFill>
                  <a:srgbClr val="454545"/>
                </a:solidFill>
              </a:rPr>
              <a:t> too, so it’s a good fit when requiring long lived access. This implies that the client application will store the refresh token, which might make it more vulnerable.</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4283" r="5273"/>
          <a:stretch/>
        </p:blipFill>
        <p:spPr>
          <a:xfrm>
            <a:off x="6441219" y="482602"/>
            <a:ext cx="5750781" cy="5831893"/>
          </a:xfrm>
          <a:prstGeom prst="rect">
            <a:avLst/>
          </a:prstGeom>
        </p:spPr>
      </p:pic>
      <p:sp>
        <p:nvSpPr>
          <p:cNvPr id="4" name="Title 1">
            <a:extLst>
              <a:ext uri="{FF2B5EF4-FFF2-40B4-BE49-F238E27FC236}">
                <a16:creationId xmlns:a16="http://schemas.microsoft.com/office/drawing/2014/main" id="{BA8858C4-0FC9-4F98-ABD8-F0ECF8FBBEFD}"/>
              </a:ext>
            </a:extLst>
          </p:cNvPr>
          <p:cNvSpPr txBox="1">
            <a:spLocks/>
          </p:cNvSpPr>
          <p:nvPr/>
        </p:nvSpPr>
        <p:spPr>
          <a:xfrm>
            <a:off x="0" y="13022"/>
            <a:ext cx="12192000" cy="4695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130" b="1" dirty="0">
                <a:latin typeface="Century Gothic" panose="020B0502020202020204" pitchFamily="34" charset="0"/>
              </a:rPr>
              <a:t>OAuth Flow 2.0</a:t>
            </a:r>
          </a:p>
        </p:txBody>
      </p:sp>
    </p:spTree>
    <p:extLst>
      <p:ext uri="{BB962C8B-B14F-4D97-AF65-F5344CB8AC3E}">
        <p14:creationId xmlns:p14="http://schemas.microsoft.com/office/powerpoint/2010/main" val="3625970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60" y="2645461"/>
            <a:ext cx="12191999" cy="535531"/>
          </a:xfrm>
          <a:prstGeom prst="rect">
            <a:avLst/>
          </a:prstGeom>
          <a:noFill/>
        </p:spPr>
        <p:txBody>
          <a:bodyPr wrap="square" rtlCol="0">
            <a:spAutoFit/>
          </a:bodyPr>
          <a:lstStyle/>
          <a:p>
            <a:pPr algn="ctr">
              <a:lnSpc>
                <a:spcPct val="90000"/>
              </a:lnSpc>
              <a:spcBef>
                <a:spcPct val="0"/>
              </a:spcBef>
            </a:pPr>
            <a:r>
              <a:rPr lang="en-US" sz="3200" b="1" dirty="0"/>
              <a:t>Fast Healthcare Interoperability Resources </a:t>
            </a:r>
            <a:r>
              <a:rPr lang="en-US" sz="3200" dirty="0"/>
              <a:t>(FHIR)</a:t>
            </a:r>
            <a:endParaRPr lang="en-US" sz="3200" b="1" dirty="0">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15785158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A8858C4-0FC9-4F98-ABD8-F0ECF8FBBEFD}"/>
              </a:ext>
            </a:extLst>
          </p:cNvPr>
          <p:cNvSpPr txBox="1">
            <a:spLocks/>
          </p:cNvSpPr>
          <p:nvPr/>
        </p:nvSpPr>
        <p:spPr>
          <a:xfrm>
            <a:off x="0" y="13022"/>
            <a:ext cx="12192000" cy="4695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130" b="1" dirty="0">
                <a:latin typeface="Century Gothic" panose="020B0502020202020204" pitchFamily="34" charset="0"/>
              </a:rPr>
              <a:t>Standard Based API Integration Solution: Overview</a:t>
            </a:r>
          </a:p>
        </p:txBody>
      </p:sp>
      <p:sp>
        <p:nvSpPr>
          <p:cNvPr id="4" name="Rectangle 3"/>
          <p:cNvSpPr/>
          <p:nvPr/>
        </p:nvSpPr>
        <p:spPr>
          <a:xfrm>
            <a:off x="0" y="482602"/>
            <a:ext cx="12192000" cy="1200329"/>
          </a:xfrm>
          <a:prstGeom prst="rect">
            <a:avLst/>
          </a:prstGeom>
        </p:spPr>
        <p:txBody>
          <a:bodyPr wrap="square">
            <a:spAutoFit/>
          </a:bodyPr>
          <a:lstStyle/>
          <a:p>
            <a:r>
              <a:rPr lang="en-US" dirty="0"/>
              <a:t>Apple has implemented a standards-based API integration solution that follows the </a:t>
            </a:r>
            <a:r>
              <a:rPr lang="en-US" b="1" dirty="0"/>
              <a:t>Fast Healthcare Interoperability Resources </a:t>
            </a:r>
            <a:r>
              <a:rPr lang="en-US" dirty="0"/>
              <a:t>(FHIR) specification from Project Argonaut.</a:t>
            </a:r>
          </a:p>
          <a:p>
            <a:r>
              <a:rPr lang="en-US" dirty="0"/>
              <a:t>This solution uses a confidential client flow —treating the iPhone as a confidential client—to authenticate Health app users to FHIR APIs from participating healthcare organizations. </a:t>
            </a:r>
          </a:p>
        </p:txBody>
      </p:sp>
      <p:pic>
        <p:nvPicPr>
          <p:cNvPr id="5" name="Picture 4"/>
          <p:cNvPicPr>
            <a:picLocks noChangeAspect="1"/>
          </p:cNvPicPr>
          <p:nvPr/>
        </p:nvPicPr>
        <p:blipFill>
          <a:blip r:embed="rId2"/>
          <a:stretch>
            <a:fillRect/>
          </a:stretch>
        </p:blipFill>
        <p:spPr>
          <a:xfrm>
            <a:off x="277402" y="1915399"/>
            <a:ext cx="11650895" cy="4942601"/>
          </a:xfrm>
          <a:prstGeom prst="rect">
            <a:avLst/>
          </a:prstGeom>
        </p:spPr>
      </p:pic>
    </p:spTree>
    <p:extLst>
      <p:ext uri="{BB962C8B-B14F-4D97-AF65-F5344CB8AC3E}">
        <p14:creationId xmlns:p14="http://schemas.microsoft.com/office/powerpoint/2010/main" val="3247262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Status</a:t>
            </a:r>
          </a:p>
        </p:txBody>
      </p:sp>
      <p:sp>
        <p:nvSpPr>
          <p:cNvPr id="7" name="Subtitle 2"/>
          <p:cNvSpPr txBox="1">
            <a:spLocks/>
          </p:cNvSpPr>
          <p:nvPr/>
        </p:nvSpPr>
        <p:spPr>
          <a:xfrm>
            <a:off x="0" y="1524003"/>
            <a:ext cx="12192000" cy="2912919"/>
          </a:xfrm>
          <a:prstGeom prst="rect">
            <a:avLst/>
          </a:prstGeom>
        </p:spPr>
        <p:txBody>
          <a:bodyPr lIns="103900" tIns="51951" rIns="103900" bIns="51951" anchor="ctr">
            <a:noAutofit/>
          </a:bodyPr>
          <a:lstStyle>
            <a:lvl1pPr marL="402325" indent="-402325" algn="l" defTabSz="1072866"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71703" indent="-335270" algn="l" defTabSz="1072866"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41082" indent="-268216" algn="l" defTabSz="1072866"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1877515" indent="-268216" algn="l" defTabSz="1072866"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4pPr>
            <a:lvl5pPr marL="2413947" indent="-268216" algn="l" defTabSz="1072866"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5pPr>
            <a:lvl6pPr marL="2950380" indent="-268216" algn="l" defTabSz="1072866"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6pPr>
            <a:lvl7pPr marL="3486813" indent="-268216" algn="l" defTabSz="1072866"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7pPr>
            <a:lvl8pPr marL="4023246" indent="-268216" algn="l" defTabSz="1072866"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8pPr>
            <a:lvl9pPr marL="4559678" indent="-268216" algn="l" defTabSz="1072866" rtl="0" eaLnBrk="1" latinLnBrk="0" hangingPunct="1">
              <a:spcBef>
                <a:spcPct val="20000"/>
              </a:spcBef>
              <a:buFont typeface="Arial" panose="020B0604020202020204" pitchFamily="34" charset="0"/>
              <a:buChar char="•"/>
              <a:defRPr sz="2300" kern="1200">
                <a:solidFill>
                  <a:schemeClr val="tx1"/>
                </a:solidFill>
                <a:latin typeface="+mn-lt"/>
                <a:ea typeface="+mn-ea"/>
                <a:cs typeface="+mn-cs"/>
              </a:defRPr>
            </a:lvl9pPr>
          </a:lstStyle>
          <a:p>
            <a:pPr marL="0" indent="0" algn="ctr">
              <a:spcBef>
                <a:spcPts val="0"/>
              </a:spcBef>
              <a:buNone/>
            </a:pPr>
            <a:r>
              <a:rPr lang="en-US" sz="2000" i="1" dirty="0">
                <a:latin typeface="Arial" panose="020B0604020202020204" pitchFamily="34" charset="0"/>
                <a:cs typeface="Arial" panose="020B0604020202020204" pitchFamily="34" charset="0"/>
              </a:rPr>
              <a:t>[Currently this change is not available…]</a:t>
            </a:r>
          </a:p>
        </p:txBody>
      </p:sp>
    </p:spTree>
    <p:extLst>
      <p:ext uri="{BB962C8B-B14F-4D97-AF65-F5344CB8AC3E}">
        <p14:creationId xmlns:p14="http://schemas.microsoft.com/office/powerpoint/2010/main" val="239739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82602"/>
            <a:ext cx="12192000" cy="2585323"/>
          </a:xfrm>
          <a:prstGeom prst="rect">
            <a:avLst/>
          </a:prstGeom>
        </p:spPr>
        <p:txBody>
          <a:bodyPr wrap="square">
            <a:spAutoFit/>
          </a:bodyPr>
          <a:lstStyle/>
          <a:p>
            <a:r>
              <a:rPr lang="en-US" dirty="0"/>
              <a:t>This technical documentation to guide implementation of </a:t>
            </a:r>
            <a:r>
              <a:rPr lang="en-US" dirty="0">
                <a:hlinkClick r:id="rId2"/>
              </a:rPr>
              <a:t>Argonaut 1.0.0 </a:t>
            </a:r>
            <a:r>
              <a:rPr lang="en-US" dirty="0"/>
              <a:t>compliant “Fast Healthcare Interoperability Resources” (FHIR®, pronounced “fire”) and Substitutable Medical Applications, Reusable Technology (SMART®) on FHIR APIs for healthcare data access. The document has these main sections: </a:t>
            </a:r>
          </a:p>
          <a:p>
            <a:endParaRPr lang="en-US" dirty="0"/>
          </a:p>
          <a:p>
            <a:r>
              <a:rPr lang="en-US" dirty="0"/>
              <a:t>• </a:t>
            </a:r>
            <a:r>
              <a:rPr lang="en-US" b="1" dirty="0"/>
              <a:t>Authorization:</a:t>
            </a:r>
            <a:r>
              <a:rPr lang="en-US" dirty="0"/>
              <a:t> User login, user approval, access and refresh tokens </a:t>
            </a:r>
          </a:p>
          <a:p>
            <a:r>
              <a:rPr lang="en-US" dirty="0"/>
              <a:t>• </a:t>
            </a:r>
            <a:r>
              <a:rPr lang="en-US" b="1" dirty="0"/>
              <a:t>Resources:</a:t>
            </a:r>
            <a:r>
              <a:rPr lang="en-US" dirty="0"/>
              <a:t> Supported resource types, expected data format, queries, and API calls. </a:t>
            </a:r>
          </a:p>
          <a:p>
            <a:r>
              <a:rPr lang="en-US" dirty="0"/>
              <a:t>• </a:t>
            </a:r>
            <a:r>
              <a:rPr lang="en-US" b="1" dirty="0"/>
              <a:t>Flow Overview:</a:t>
            </a:r>
            <a:r>
              <a:rPr lang="en-US" dirty="0"/>
              <a:t> Recap in the form of an end-to-end user flow. </a:t>
            </a:r>
          </a:p>
          <a:p>
            <a:endParaRPr lang="en-US" dirty="0"/>
          </a:p>
          <a:p>
            <a:r>
              <a:rPr lang="en-US" dirty="0"/>
              <a:t>Note: Throughout this document, the healthcare organization’s FHIR data server is referred to as the gateway</a:t>
            </a:r>
          </a:p>
        </p:txBody>
      </p:sp>
      <p:sp>
        <p:nvSpPr>
          <p:cNvPr id="3" name="Title 1">
            <a:extLst>
              <a:ext uri="{FF2B5EF4-FFF2-40B4-BE49-F238E27FC236}">
                <a16:creationId xmlns:a16="http://schemas.microsoft.com/office/drawing/2014/main" id="{BA8858C4-0FC9-4F98-ABD8-F0ECF8FBBEFD}"/>
              </a:ext>
            </a:extLst>
          </p:cNvPr>
          <p:cNvSpPr txBox="1">
            <a:spLocks/>
          </p:cNvSpPr>
          <p:nvPr/>
        </p:nvSpPr>
        <p:spPr>
          <a:xfrm>
            <a:off x="0" y="13022"/>
            <a:ext cx="12192000" cy="4695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130" b="1" dirty="0">
                <a:latin typeface="Century Gothic" panose="020B0502020202020204" pitchFamily="34" charset="0"/>
              </a:rPr>
              <a:t>FHIR Specification</a:t>
            </a:r>
          </a:p>
        </p:txBody>
      </p:sp>
    </p:spTree>
    <p:extLst>
      <p:ext uri="{BB962C8B-B14F-4D97-AF65-F5344CB8AC3E}">
        <p14:creationId xmlns:p14="http://schemas.microsoft.com/office/powerpoint/2010/main" val="1712155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60" y="2645461"/>
            <a:ext cx="12191999" cy="757130"/>
          </a:xfrm>
          <a:prstGeom prst="rect">
            <a:avLst/>
          </a:prstGeom>
          <a:noFill/>
        </p:spPr>
        <p:txBody>
          <a:bodyPr wrap="square" rtlCol="0">
            <a:spAutoFit/>
          </a:bodyPr>
          <a:lstStyle/>
          <a:p>
            <a:pPr algn="ctr">
              <a:lnSpc>
                <a:spcPct val="90000"/>
              </a:lnSpc>
              <a:spcBef>
                <a:spcPct val="0"/>
              </a:spcBef>
            </a:pPr>
            <a:r>
              <a:rPr lang="en-US" sz="4800" b="1" dirty="0">
                <a:latin typeface="Arial" panose="020B0604020202020204" pitchFamily="34" charset="0"/>
                <a:ea typeface="+mj-ea"/>
                <a:cs typeface="Arial" panose="020B0604020202020204" pitchFamily="34" charset="0"/>
              </a:rPr>
              <a:t>Authorization</a:t>
            </a:r>
          </a:p>
        </p:txBody>
      </p:sp>
    </p:spTree>
    <p:extLst>
      <p:ext uri="{BB962C8B-B14F-4D97-AF65-F5344CB8AC3E}">
        <p14:creationId xmlns:p14="http://schemas.microsoft.com/office/powerpoint/2010/main" val="38093496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77" y="448098"/>
            <a:ext cx="12189123" cy="6217087"/>
          </a:xfrm>
          <a:prstGeom prst="rect">
            <a:avLst/>
          </a:prstGeom>
        </p:spPr>
        <p:txBody>
          <a:bodyPr wrap="square">
            <a:spAutoFit/>
          </a:bodyPr>
          <a:lstStyle/>
          <a:p>
            <a:r>
              <a:rPr lang="en-US" sz="1400" dirty="0"/>
              <a:t>The Health app follows the SMART on FHIR protocol in order to receive an access token, which grants access to the user’s health records. </a:t>
            </a:r>
          </a:p>
          <a:p>
            <a:r>
              <a:rPr lang="en-US" sz="1400" dirty="0"/>
              <a:t>Specifically, the Health app initiates a SMART standalone launch sequence and requests patient context during an </a:t>
            </a:r>
            <a:r>
              <a:rPr lang="en-US" sz="1400" dirty="0">
                <a:hlinkClick r:id="rId2" action="ppaction://hlinksldjump"/>
              </a:rPr>
              <a:t>OAuth 2.0 Authorization Code Grant flow</a:t>
            </a:r>
            <a:r>
              <a:rPr lang="en-US" sz="1400" dirty="0"/>
              <a:t>. </a:t>
            </a:r>
          </a:p>
          <a:p>
            <a:r>
              <a:rPr lang="en-US" sz="1400" dirty="0"/>
              <a:t>In this authorization flow, the MTBC representative logs in to a web page provided by the health system's authorization server and authorizes the Health app. </a:t>
            </a:r>
          </a:p>
          <a:p>
            <a:endParaRPr lang="en-US" sz="1400" dirty="0"/>
          </a:p>
          <a:p>
            <a:r>
              <a:rPr lang="en-US" b="1" dirty="0">
                <a:latin typeface="Century Gothic" panose="020B0502020202020204" pitchFamily="34" charset="0"/>
              </a:rPr>
              <a:t>1. Access and Refresh Tokens</a:t>
            </a:r>
          </a:p>
          <a:p>
            <a:endParaRPr lang="en-US" sz="1400" dirty="0"/>
          </a:p>
          <a:p>
            <a:r>
              <a:rPr lang="en-US" sz="1400" dirty="0"/>
              <a:t>After successful authorization, the Health app should receive an </a:t>
            </a:r>
            <a:r>
              <a:rPr lang="en-US" sz="1400" b="1" dirty="0">
                <a:solidFill>
                  <a:schemeClr val="accent5">
                    <a:lumMod val="75000"/>
                  </a:schemeClr>
                </a:solidFill>
              </a:rPr>
              <a:t>access token</a:t>
            </a:r>
            <a:r>
              <a:rPr lang="en-US" sz="1400" dirty="0"/>
              <a:t>, which should be </a:t>
            </a:r>
            <a:r>
              <a:rPr lang="en-US" sz="1400" b="1" dirty="0">
                <a:solidFill>
                  <a:schemeClr val="accent5">
                    <a:lumMod val="75000"/>
                  </a:schemeClr>
                </a:solidFill>
              </a:rPr>
              <a:t>valid for one hour</a:t>
            </a:r>
            <a:r>
              <a:rPr lang="en-US" sz="1400" dirty="0"/>
              <a:t>, and a refresh token, which should be valid for at least one year. </a:t>
            </a:r>
          </a:p>
          <a:p>
            <a:endParaRPr lang="en-US" sz="1400" dirty="0"/>
          </a:p>
          <a:p>
            <a:r>
              <a:rPr lang="en-US" sz="1400" dirty="0"/>
              <a:t>It’s possible to add custom constraints on refresh tokens. For example: </a:t>
            </a:r>
          </a:p>
          <a:p>
            <a:r>
              <a:rPr lang="en-US" sz="1400" dirty="0"/>
              <a:t>• You can extend the </a:t>
            </a:r>
            <a:r>
              <a:rPr lang="en-US" sz="1400" b="1" dirty="0">
                <a:solidFill>
                  <a:schemeClr val="accent5">
                    <a:lumMod val="75000"/>
                  </a:schemeClr>
                </a:solidFill>
              </a:rPr>
              <a:t>one-year expiration date </a:t>
            </a:r>
            <a:r>
              <a:rPr lang="en-US" sz="1400" dirty="0"/>
              <a:t>on a </a:t>
            </a:r>
            <a:r>
              <a:rPr lang="en-US" sz="1400" b="1" dirty="0">
                <a:solidFill>
                  <a:schemeClr val="accent5">
                    <a:lumMod val="75000"/>
                  </a:schemeClr>
                </a:solidFill>
              </a:rPr>
              <a:t>refresh token </a:t>
            </a:r>
            <a:r>
              <a:rPr lang="en-US" sz="1400" dirty="0"/>
              <a:t>every time it’s used. </a:t>
            </a:r>
          </a:p>
          <a:p>
            <a:r>
              <a:rPr lang="en-US" sz="1400" dirty="0"/>
              <a:t>• You can issue a new refresh token upon token refresh. </a:t>
            </a:r>
          </a:p>
          <a:p>
            <a:r>
              <a:rPr lang="en-US" sz="1400" dirty="0"/>
              <a:t>• You can reject refresh tokens that haven't been used for 90 days as long as their validity period is extended if they are used within 90 days</a:t>
            </a:r>
          </a:p>
          <a:p>
            <a:endParaRPr lang="en-US" sz="1600" b="1" dirty="0"/>
          </a:p>
          <a:p>
            <a:r>
              <a:rPr lang="en-US" b="1" dirty="0">
                <a:latin typeface="Century Gothic" panose="020B0502020202020204" pitchFamily="34" charset="0"/>
              </a:rPr>
              <a:t>2. Scopes</a:t>
            </a:r>
          </a:p>
          <a:p>
            <a:endParaRPr lang="en-US" sz="1600" b="1" dirty="0"/>
          </a:p>
          <a:p>
            <a:r>
              <a:rPr lang="en-US" sz="1400" dirty="0"/>
              <a:t>The Health app requests access to the MTBC representative information using these scopes: </a:t>
            </a:r>
          </a:p>
          <a:p>
            <a:r>
              <a:rPr lang="en-US" sz="1400" dirty="0"/>
              <a:t>• </a:t>
            </a:r>
            <a:r>
              <a:rPr lang="en-US" sz="1400" b="1" dirty="0"/>
              <a:t>Patient/*.read: </a:t>
            </a:r>
            <a:r>
              <a:rPr lang="en-US" sz="1400" dirty="0"/>
              <a:t>Give read access to all resources the patient has access to. </a:t>
            </a:r>
          </a:p>
          <a:p>
            <a:r>
              <a:rPr lang="en-US" sz="1400" dirty="0"/>
              <a:t>• </a:t>
            </a:r>
            <a:r>
              <a:rPr lang="en-US" sz="1400" b="1" dirty="0" err="1"/>
              <a:t>offline_access</a:t>
            </a:r>
            <a:r>
              <a:rPr lang="en-US" sz="1400" dirty="0"/>
              <a:t>: Provide a refresh token. </a:t>
            </a:r>
          </a:p>
          <a:p>
            <a:r>
              <a:rPr lang="en-US" sz="1400" dirty="0"/>
              <a:t>• </a:t>
            </a:r>
            <a:r>
              <a:rPr lang="en-US" sz="1400" b="1" dirty="0"/>
              <a:t>launch/patient: </a:t>
            </a:r>
            <a:r>
              <a:rPr lang="en-US" sz="1400" dirty="0"/>
              <a:t>After login, ask the MTBC representative to select a patient to which to give access (if the user has access to data for more than one patient).</a:t>
            </a:r>
          </a:p>
          <a:p>
            <a:endParaRPr lang="en-US" sz="1400" dirty="0"/>
          </a:p>
          <a:p>
            <a:r>
              <a:rPr lang="en-US" b="1" dirty="0">
                <a:latin typeface="Century Gothic" panose="020B0502020202020204" pitchFamily="34" charset="0"/>
              </a:rPr>
              <a:t>3. Redirect URI</a:t>
            </a:r>
          </a:p>
          <a:p>
            <a:endParaRPr lang="en-US" sz="1400" b="1" dirty="0"/>
          </a:p>
          <a:p>
            <a:r>
              <a:rPr lang="en-US" sz="1400" dirty="0"/>
              <a:t>Redirect URI Your server should register the following redirect URIs so that the MTBC representative can be appropriately redirected to the Health app after successful or failed authorization: https://redirect.health.apple.com/HealthProviderLogin/ x-</a:t>
            </a:r>
            <a:r>
              <a:rPr lang="en-US" sz="1400" dirty="0" err="1"/>
              <a:t>argonaut</a:t>
            </a:r>
            <a:r>
              <a:rPr lang="en-US" sz="1400" dirty="0"/>
              <a:t>-app://</a:t>
            </a:r>
            <a:r>
              <a:rPr lang="en-US" sz="1400" dirty="0" err="1"/>
              <a:t>HealthProviderLogin</a:t>
            </a:r>
            <a:r>
              <a:rPr lang="en-US" sz="1400" dirty="0"/>
              <a:t>/ </a:t>
            </a:r>
          </a:p>
          <a:p>
            <a:endParaRPr lang="en-US" sz="1400" dirty="0"/>
          </a:p>
          <a:p>
            <a:endParaRPr lang="en-US" dirty="0"/>
          </a:p>
        </p:txBody>
      </p:sp>
      <p:sp>
        <p:nvSpPr>
          <p:cNvPr id="3" name="Title 1">
            <a:extLst>
              <a:ext uri="{FF2B5EF4-FFF2-40B4-BE49-F238E27FC236}">
                <a16:creationId xmlns:a16="http://schemas.microsoft.com/office/drawing/2014/main" id="{BA8858C4-0FC9-4F98-ABD8-F0ECF8FBBEFD}"/>
              </a:ext>
            </a:extLst>
          </p:cNvPr>
          <p:cNvSpPr txBox="1">
            <a:spLocks/>
          </p:cNvSpPr>
          <p:nvPr/>
        </p:nvSpPr>
        <p:spPr>
          <a:xfrm>
            <a:off x="0" y="13022"/>
            <a:ext cx="12192000" cy="4695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130" b="1" dirty="0">
                <a:latin typeface="Century Gothic" panose="020B0502020202020204" pitchFamily="34" charset="0"/>
              </a:rPr>
              <a:t>Authorization</a:t>
            </a:r>
          </a:p>
        </p:txBody>
      </p:sp>
    </p:spTree>
    <p:extLst>
      <p:ext uri="{BB962C8B-B14F-4D97-AF65-F5344CB8AC3E}">
        <p14:creationId xmlns:p14="http://schemas.microsoft.com/office/powerpoint/2010/main" val="9832554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Rectangle 4"/>
          <p:cNvSpPr/>
          <p:nvPr/>
        </p:nvSpPr>
        <p:spPr>
          <a:xfrm>
            <a:off x="1865381" y="233944"/>
            <a:ext cx="871475" cy="199771"/>
          </a:xfrm>
          <a:prstGeom prst="rect">
            <a:avLst/>
          </a:prstGeom>
          <a:solidFill>
            <a:srgbClr val="44AA55"/>
          </a:solidFill>
          <a:ln>
            <a:solidFill>
              <a:srgbClr val="AA2B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rPr>
              <a:t>Apple Health App</a:t>
            </a:r>
          </a:p>
        </p:txBody>
      </p:sp>
      <p:sp>
        <p:nvSpPr>
          <p:cNvPr id="6" name="Rectangle 5"/>
          <p:cNvSpPr/>
          <p:nvPr/>
        </p:nvSpPr>
        <p:spPr>
          <a:xfrm>
            <a:off x="1859037" y="6339469"/>
            <a:ext cx="871475" cy="199771"/>
          </a:xfrm>
          <a:prstGeom prst="rect">
            <a:avLst/>
          </a:prstGeom>
          <a:solidFill>
            <a:srgbClr val="44AA55"/>
          </a:solidFill>
          <a:ln>
            <a:solidFill>
              <a:srgbClr val="AA2B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rPr>
              <a:t>Apple Health App</a:t>
            </a:r>
          </a:p>
        </p:txBody>
      </p:sp>
    </p:spTree>
    <p:extLst>
      <p:ext uri="{BB962C8B-B14F-4D97-AF65-F5344CB8AC3E}">
        <p14:creationId xmlns:p14="http://schemas.microsoft.com/office/powerpoint/2010/main" val="4295112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060913"/>
            <a:ext cx="12192000" cy="4797088"/>
          </a:xfrm>
          <a:prstGeom prst="rect">
            <a:avLst/>
          </a:prstGeom>
        </p:spPr>
      </p:pic>
      <p:sp>
        <p:nvSpPr>
          <p:cNvPr id="6" name="Title 1">
            <a:extLst>
              <a:ext uri="{FF2B5EF4-FFF2-40B4-BE49-F238E27FC236}">
                <a16:creationId xmlns:a16="http://schemas.microsoft.com/office/drawing/2014/main" id="{BA8858C4-0FC9-4F98-ABD8-F0ECF8FBBEFD}"/>
              </a:ext>
            </a:extLst>
          </p:cNvPr>
          <p:cNvSpPr txBox="1">
            <a:spLocks/>
          </p:cNvSpPr>
          <p:nvPr/>
        </p:nvSpPr>
        <p:spPr>
          <a:xfrm>
            <a:off x="0" y="13022"/>
            <a:ext cx="12192000" cy="4695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a:latin typeface="Century Gothic" panose="020B0502020202020204" pitchFamily="34" charset="0"/>
              </a:rPr>
              <a:t>4. Health App Client Registration</a:t>
            </a:r>
          </a:p>
        </p:txBody>
      </p:sp>
      <p:sp>
        <p:nvSpPr>
          <p:cNvPr id="8" name="Rectangle 7"/>
          <p:cNvSpPr/>
          <p:nvPr/>
        </p:nvSpPr>
        <p:spPr>
          <a:xfrm>
            <a:off x="0" y="363664"/>
            <a:ext cx="12192000" cy="1600438"/>
          </a:xfrm>
          <a:prstGeom prst="rect">
            <a:avLst/>
          </a:prstGeom>
        </p:spPr>
        <p:txBody>
          <a:bodyPr wrap="square">
            <a:spAutoFit/>
          </a:bodyPr>
          <a:lstStyle/>
          <a:p>
            <a:r>
              <a:rPr lang="en-US" sz="1400" dirty="0"/>
              <a:t>In order to register your EHR gateway endpoints, your healthcare organization should first sign up for an account through Apple Business Register (</a:t>
            </a:r>
            <a:r>
              <a:rPr lang="en-US" sz="1400" dirty="0">
                <a:hlinkClick r:id="rId3"/>
              </a:rPr>
              <a:t>https://register.apple.com/business/ui </a:t>
            </a:r>
            <a:r>
              <a:rPr lang="en-US" sz="1400" dirty="0"/>
              <a:t>) create a business profile. </a:t>
            </a:r>
          </a:p>
          <a:p>
            <a:endParaRPr lang="en-US" sz="1400" dirty="0"/>
          </a:p>
          <a:p>
            <a:r>
              <a:rPr lang="en-US" sz="1400" dirty="0"/>
              <a:t>Once the profile is approved, you can add EHR gateways as additional services, register FHIR endpoints for these gateways, and enter OAuth 2.0 client-id and client-secret information, which will be used by the Health app. </a:t>
            </a:r>
          </a:p>
          <a:p>
            <a:endParaRPr lang="en-US" sz="1400" dirty="0"/>
          </a:p>
          <a:p>
            <a:r>
              <a:rPr lang="en-US" sz="1400" b="1" dirty="0">
                <a:solidFill>
                  <a:schemeClr val="accent5">
                    <a:lumMod val="75000"/>
                  </a:schemeClr>
                </a:solidFill>
              </a:rPr>
              <a:t>Note: Apple enforces certificate pinning, so you must ensure that all of your FHIR endpoints are TLS/SSL enabled. </a:t>
            </a:r>
          </a:p>
        </p:txBody>
      </p:sp>
      <p:sp>
        <p:nvSpPr>
          <p:cNvPr id="11" name="Rectangular Callout 10"/>
          <p:cNvSpPr/>
          <p:nvPr/>
        </p:nvSpPr>
        <p:spPr>
          <a:xfrm>
            <a:off x="6974584" y="4459457"/>
            <a:ext cx="2292678" cy="745015"/>
          </a:xfrm>
          <a:prstGeom prst="wedgeRectCallout">
            <a:avLst>
              <a:gd name="adj1" fmla="val -55001"/>
              <a:gd name="adj2" fmla="val 94979"/>
            </a:avLst>
          </a:prstGeom>
          <a:solidFill>
            <a:srgbClr val="44AA5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MTBC representative need to create an account through Apple Business Register</a:t>
            </a:r>
          </a:p>
        </p:txBody>
      </p:sp>
    </p:spTree>
    <p:extLst>
      <p:ext uri="{BB962C8B-B14F-4D97-AF65-F5344CB8AC3E}">
        <p14:creationId xmlns:p14="http://schemas.microsoft.com/office/powerpoint/2010/main" val="2565916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29333" y="914714"/>
            <a:ext cx="9333333" cy="5028571"/>
          </a:xfrm>
          <a:prstGeom prst="rect">
            <a:avLst/>
          </a:prstGeom>
        </p:spPr>
      </p:pic>
      <p:sp>
        <p:nvSpPr>
          <p:cNvPr id="3" name="Title 1">
            <a:extLst>
              <a:ext uri="{FF2B5EF4-FFF2-40B4-BE49-F238E27FC236}">
                <a16:creationId xmlns:a16="http://schemas.microsoft.com/office/drawing/2014/main" id="{BA8858C4-0FC9-4F98-ABD8-F0ECF8FBBEFD}"/>
              </a:ext>
            </a:extLst>
          </p:cNvPr>
          <p:cNvSpPr txBox="1">
            <a:spLocks/>
          </p:cNvSpPr>
          <p:nvPr/>
        </p:nvSpPr>
        <p:spPr>
          <a:xfrm>
            <a:off x="0" y="13022"/>
            <a:ext cx="12192000" cy="4695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130" b="1" dirty="0">
                <a:latin typeface="Century Gothic" panose="020B0502020202020204" pitchFamily="34" charset="0"/>
              </a:rPr>
              <a:t>After Registration when </a:t>
            </a:r>
            <a:r>
              <a:rPr lang="en-US" sz="2400" b="1" dirty="0"/>
              <a:t>MTBC representative </a:t>
            </a:r>
            <a:r>
              <a:rPr lang="en-US" sz="2130" b="1" dirty="0">
                <a:latin typeface="Century Gothic" panose="020B0502020202020204" pitchFamily="34" charset="0"/>
              </a:rPr>
              <a:t>sign in Health Record Registration Prompt will open</a:t>
            </a:r>
          </a:p>
        </p:txBody>
      </p:sp>
      <p:pic>
        <p:nvPicPr>
          <p:cNvPr id="4" name="Picture 2" descr="C:\Users\t-dantay\Documents\First24\cursorhandpoint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69331" y="5613078"/>
            <a:ext cx="172123"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598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nodeType="clickEffect">
                                  <p:stCondLst>
                                    <p:cond delay="0"/>
                                  </p:stCondLst>
                                  <p:childTnLst>
                                    <p:animEffect transition="out" filter="fade">
                                      <p:cBhvr>
                                        <p:cTn id="10" dur="500" tmFilter="0, 0; .2, .5; .8, .5; 1, 0"/>
                                        <p:tgtEl>
                                          <p:spTgt spid="4"/>
                                        </p:tgtEl>
                                      </p:cBhvr>
                                    </p:animEffect>
                                    <p:animScale>
                                      <p:cBhvr>
                                        <p:cTn id="11"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A8858C4-0FC9-4F98-ABD8-F0ECF8FBBEFD}"/>
              </a:ext>
            </a:extLst>
          </p:cNvPr>
          <p:cNvSpPr txBox="1">
            <a:spLocks/>
          </p:cNvSpPr>
          <p:nvPr/>
        </p:nvSpPr>
        <p:spPr>
          <a:xfrm>
            <a:off x="0" y="13022"/>
            <a:ext cx="12192000" cy="4695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130" b="1" dirty="0">
                <a:latin typeface="Century Gothic" panose="020B0502020202020204" pitchFamily="34" charset="0"/>
              </a:rPr>
              <a:t>Signup Document</a:t>
            </a:r>
          </a:p>
        </p:txBody>
      </p:sp>
      <p:graphicFrame>
        <p:nvGraphicFramePr>
          <p:cNvPr id="6" name="Object 5">
            <a:extLst>
              <a:ext uri="{FF2B5EF4-FFF2-40B4-BE49-F238E27FC236}">
                <a16:creationId xmlns:a16="http://schemas.microsoft.com/office/drawing/2014/main" id="{C3346AF1-6615-4B9D-AD86-2452CD299C4E}"/>
              </a:ext>
            </a:extLst>
          </p:cNvPr>
          <p:cNvGraphicFramePr>
            <a:graphicFrameLocks noChangeAspect="1"/>
          </p:cNvGraphicFramePr>
          <p:nvPr>
            <p:extLst>
              <p:ext uri="{D42A27DB-BD31-4B8C-83A1-F6EECF244321}">
                <p14:modId xmlns:p14="http://schemas.microsoft.com/office/powerpoint/2010/main" val="2761197167"/>
              </p:ext>
            </p:extLst>
          </p:nvPr>
        </p:nvGraphicFramePr>
        <p:xfrm>
          <a:off x="5047489" y="3049418"/>
          <a:ext cx="2048256" cy="1242550"/>
        </p:xfrm>
        <a:graphic>
          <a:graphicData uri="http://schemas.openxmlformats.org/presentationml/2006/ole">
            <mc:AlternateContent xmlns:mc="http://schemas.openxmlformats.org/markup-compatibility/2006">
              <mc:Choice xmlns:v="urn:schemas-microsoft-com:vml" Requires="v">
                <p:oleObj spid="_x0000_s1027" name="Acrobat Document" showAsIcon="1" r:id="rId3" imgW="914400" imgH="771480" progId="Acrobat.Document.11">
                  <p:embed/>
                </p:oleObj>
              </mc:Choice>
              <mc:Fallback>
                <p:oleObj name="Acrobat Document" showAsIcon="1" r:id="rId3" imgW="914400" imgH="771480" progId="Acrobat.Document.11">
                  <p:embed/>
                  <p:pic>
                    <p:nvPicPr>
                      <p:cNvPr id="0" name=""/>
                      <p:cNvPicPr/>
                      <p:nvPr/>
                    </p:nvPicPr>
                    <p:blipFill>
                      <a:blip r:embed="rId4"/>
                      <a:stretch>
                        <a:fillRect/>
                      </a:stretch>
                    </p:blipFill>
                    <p:spPr>
                      <a:xfrm>
                        <a:off x="5047489" y="3049418"/>
                        <a:ext cx="2048256" cy="1242550"/>
                      </a:xfrm>
                      <a:prstGeom prst="rect">
                        <a:avLst/>
                      </a:prstGeom>
                    </p:spPr>
                  </p:pic>
                </p:oleObj>
              </mc:Fallback>
            </mc:AlternateContent>
          </a:graphicData>
        </a:graphic>
      </p:graphicFrame>
    </p:spTree>
    <p:extLst>
      <p:ext uri="{BB962C8B-B14F-4D97-AF65-F5344CB8AC3E}">
        <p14:creationId xmlns:p14="http://schemas.microsoft.com/office/powerpoint/2010/main" val="18737415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013013"/>
            <a:ext cx="12192000" cy="5844988"/>
          </a:xfrm>
          <a:prstGeom prst="rect">
            <a:avLst/>
          </a:prstGeom>
        </p:spPr>
      </p:pic>
      <p:sp>
        <p:nvSpPr>
          <p:cNvPr id="3" name="Title 1">
            <a:extLst>
              <a:ext uri="{FF2B5EF4-FFF2-40B4-BE49-F238E27FC236}">
                <a16:creationId xmlns:a16="http://schemas.microsoft.com/office/drawing/2014/main" id="{BA8858C4-0FC9-4F98-ABD8-F0ECF8FBBEFD}"/>
              </a:ext>
            </a:extLst>
          </p:cNvPr>
          <p:cNvSpPr txBox="1">
            <a:spLocks/>
          </p:cNvSpPr>
          <p:nvPr/>
        </p:nvSpPr>
        <p:spPr>
          <a:xfrm>
            <a:off x="0" y="13022"/>
            <a:ext cx="12192000" cy="4695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130" b="1" dirty="0">
                <a:latin typeface="Century Gothic" panose="020B0502020202020204" pitchFamily="34" charset="0"/>
              </a:rPr>
              <a:t>After Clicking Next </a:t>
            </a:r>
            <a:r>
              <a:rPr lang="en-US" sz="2400" b="1" dirty="0"/>
              <a:t>MTBC representative </a:t>
            </a:r>
            <a:r>
              <a:rPr lang="en-US" sz="2130" b="1" dirty="0">
                <a:latin typeface="Century Gothic" panose="020B0502020202020204" pitchFamily="34" charset="0"/>
              </a:rPr>
              <a:t>will redirect to Connected Services Page</a:t>
            </a:r>
          </a:p>
        </p:txBody>
      </p:sp>
      <p:pic>
        <p:nvPicPr>
          <p:cNvPr id="4" name="Picture 2" descr="C:\Users\t-dantay\Documents\First24\cursorhandpoint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6485" y="2638384"/>
            <a:ext cx="172123"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260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nodeType="clickEffect">
                                  <p:stCondLst>
                                    <p:cond delay="0"/>
                                  </p:stCondLst>
                                  <p:childTnLst>
                                    <p:animEffect transition="out" filter="fade">
                                      <p:cBhvr>
                                        <p:cTn id="10" dur="500" tmFilter="0, 0; .2, .5; .8, .5; 1, 0"/>
                                        <p:tgtEl>
                                          <p:spTgt spid="4"/>
                                        </p:tgtEl>
                                      </p:cBhvr>
                                    </p:animEffect>
                                    <p:animScale>
                                      <p:cBhvr>
                                        <p:cTn id="11"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SHAHZE~1\AppData\Local\Temp\SNAGHTML8d1959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13013"/>
            <a:ext cx="12192000" cy="584498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BA8858C4-0FC9-4F98-ABD8-F0ECF8FBBEFD}"/>
              </a:ext>
            </a:extLst>
          </p:cNvPr>
          <p:cNvSpPr txBox="1">
            <a:spLocks/>
          </p:cNvSpPr>
          <p:nvPr/>
        </p:nvSpPr>
        <p:spPr>
          <a:xfrm>
            <a:off x="0" y="13022"/>
            <a:ext cx="12192000" cy="4695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130" b="1" dirty="0">
                <a:latin typeface="Century Gothic" panose="020B0502020202020204" pitchFamily="34" charset="0"/>
              </a:rPr>
              <a:t>After Clicking Health EHR Gateways </a:t>
            </a:r>
            <a:r>
              <a:rPr lang="en-US" sz="2400" b="1" dirty="0"/>
              <a:t>MTBC representative </a:t>
            </a:r>
            <a:r>
              <a:rPr lang="en-US" sz="2130" b="1" dirty="0">
                <a:latin typeface="Century Gothic" panose="020B0502020202020204" pitchFamily="34" charset="0"/>
              </a:rPr>
              <a:t>will redirect to EHR Gateways Page</a:t>
            </a:r>
          </a:p>
        </p:txBody>
      </p:sp>
      <p:pic>
        <p:nvPicPr>
          <p:cNvPr id="6" name="Picture 2" descr="C:\Users\t-dantay\Documents\First24\cursorhandpointe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8111" y="5138516"/>
            <a:ext cx="172123" cy="22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015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nodeType="clickEffect">
                                  <p:stCondLst>
                                    <p:cond delay="0"/>
                                  </p:stCondLst>
                                  <p:childTnLst>
                                    <p:animEffect transition="out" filter="fade">
                                      <p:cBhvr>
                                        <p:cTn id="10" dur="500" tmFilter="0, 0; .2, .5; .8, .5; 1, 0"/>
                                        <p:tgtEl>
                                          <p:spTgt spid="6"/>
                                        </p:tgtEl>
                                      </p:cBhvr>
                                    </p:animEffect>
                                    <p:animScale>
                                      <p:cBhvr>
                                        <p:cTn id="11"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013013"/>
            <a:ext cx="12192000" cy="5844988"/>
          </a:xfrm>
          <a:prstGeom prst="rect">
            <a:avLst/>
          </a:prstGeom>
        </p:spPr>
      </p:pic>
      <p:sp>
        <p:nvSpPr>
          <p:cNvPr id="4" name="Title 1">
            <a:extLst>
              <a:ext uri="{FF2B5EF4-FFF2-40B4-BE49-F238E27FC236}">
                <a16:creationId xmlns:a16="http://schemas.microsoft.com/office/drawing/2014/main" id="{BA8858C4-0FC9-4F98-ABD8-F0ECF8FBBEFD}"/>
              </a:ext>
            </a:extLst>
          </p:cNvPr>
          <p:cNvSpPr txBox="1">
            <a:spLocks/>
          </p:cNvSpPr>
          <p:nvPr/>
        </p:nvSpPr>
        <p:spPr>
          <a:xfrm>
            <a:off x="0" y="13022"/>
            <a:ext cx="12192000" cy="4695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130" b="1" dirty="0">
                <a:latin typeface="Century Gothic" panose="020B0502020202020204" pitchFamily="34" charset="0"/>
              </a:rPr>
              <a:t>After Clicking Apply </a:t>
            </a:r>
            <a:r>
              <a:rPr lang="en-US" sz="2400" b="1" dirty="0"/>
              <a:t>MTBC representative </a:t>
            </a:r>
            <a:r>
              <a:rPr lang="en-US" sz="2130" b="1" dirty="0">
                <a:latin typeface="Century Gothic" panose="020B0502020202020204" pitchFamily="34" charset="0"/>
              </a:rPr>
              <a:t>will redirect to Application For EHR Gateway Page</a:t>
            </a:r>
          </a:p>
        </p:txBody>
      </p:sp>
      <p:sp>
        <p:nvSpPr>
          <p:cNvPr id="5" name="Rectangle 4"/>
          <p:cNvSpPr/>
          <p:nvPr/>
        </p:nvSpPr>
        <p:spPr>
          <a:xfrm>
            <a:off x="8264324" y="2257177"/>
            <a:ext cx="2002420" cy="335665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ular Callout 5"/>
          <p:cNvSpPr/>
          <p:nvPr/>
        </p:nvSpPr>
        <p:spPr>
          <a:xfrm>
            <a:off x="6229987" y="1031246"/>
            <a:ext cx="2566772" cy="960726"/>
          </a:xfrm>
          <a:prstGeom prst="wedgeRectCallout">
            <a:avLst>
              <a:gd name="adj1" fmla="val 53513"/>
              <a:gd name="adj2" fmla="val 932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MTBC representative need to fill all Information shows in Highlighted area for registering EHR</a:t>
            </a:r>
          </a:p>
        </p:txBody>
      </p:sp>
    </p:spTree>
    <p:extLst>
      <p:ext uri="{BB962C8B-B14F-4D97-AF65-F5344CB8AC3E}">
        <p14:creationId xmlns:p14="http://schemas.microsoft.com/office/powerpoint/2010/main" val="477215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1" nodeType="clickEffect">
                                  <p:stCondLst>
                                    <p:cond delay="0"/>
                                  </p:stCondLst>
                                  <p:childTnLst>
                                    <p:set>
                                      <p:cBhvr>
                                        <p:cTn id="15"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858C4-0FC9-4F98-ABD8-F0ECF8FBBEFD}"/>
              </a:ext>
            </a:extLst>
          </p:cNvPr>
          <p:cNvSpPr>
            <a:spLocks noGrp="1"/>
          </p:cNvSpPr>
          <p:nvPr>
            <p:ph type="title"/>
          </p:nvPr>
        </p:nvSpPr>
        <p:spPr/>
        <p:txBody>
          <a:bodyPr/>
          <a:lstStyle/>
          <a:p>
            <a:r>
              <a:rPr lang="en-US" dirty="0"/>
              <a:t>Industry Standard</a:t>
            </a:r>
          </a:p>
        </p:txBody>
      </p:sp>
      <p:sp>
        <p:nvSpPr>
          <p:cNvPr id="3" name="Text Placeholder 2">
            <a:extLst>
              <a:ext uri="{FF2B5EF4-FFF2-40B4-BE49-F238E27FC236}">
                <a16:creationId xmlns:a16="http://schemas.microsoft.com/office/drawing/2014/main" id="{909710BF-AFEE-4655-AE42-85A126C65C9F}"/>
              </a:ext>
            </a:extLst>
          </p:cNvPr>
          <p:cNvSpPr>
            <a:spLocks noGrp="1"/>
          </p:cNvSpPr>
          <p:nvPr>
            <p:ph type="body" sz="quarter" idx="10"/>
          </p:nvPr>
        </p:nvSpPr>
        <p:spPr>
          <a:xfrm>
            <a:off x="0" y="482602"/>
            <a:ext cx="12192000" cy="348800"/>
          </a:xfrm>
        </p:spPr>
        <p:txBody>
          <a:bodyPr/>
          <a:lstStyle/>
          <a:p>
            <a:r>
              <a:rPr lang="en-US" dirty="0"/>
              <a:t>The best practice is to implement OAuth recommendation for PHR health data. </a:t>
            </a:r>
          </a:p>
        </p:txBody>
      </p:sp>
    </p:spTree>
    <p:extLst>
      <p:ext uri="{BB962C8B-B14F-4D97-AF65-F5344CB8AC3E}">
        <p14:creationId xmlns:p14="http://schemas.microsoft.com/office/powerpoint/2010/main" val="8968524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84141"/>
            <a:ext cx="12192000" cy="6494085"/>
          </a:xfrm>
          <a:prstGeom prst="rect">
            <a:avLst/>
          </a:prstGeom>
        </p:spPr>
        <p:txBody>
          <a:bodyPr wrap="square">
            <a:spAutoFit/>
          </a:bodyPr>
          <a:lstStyle/>
          <a:p>
            <a:r>
              <a:rPr lang="en-US" sz="1400" dirty="0"/>
              <a:t>Apple needs to be able to roll the client secret in a way that doesn't cause an outage for Health app users. </a:t>
            </a:r>
          </a:p>
          <a:p>
            <a:r>
              <a:rPr lang="en-US" sz="1400" dirty="0"/>
              <a:t>It’s important to support overlapping secrets for a short period of time and to allow to use refresh tokens to work with a new client secret even if they were created with an old client secret.</a:t>
            </a:r>
          </a:p>
          <a:p>
            <a:endParaRPr lang="en-US" sz="1400" dirty="0"/>
          </a:p>
          <a:p>
            <a:r>
              <a:rPr lang="en-US" b="1" dirty="0">
                <a:latin typeface="Century Gothic" panose="020B0502020202020204" pitchFamily="34" charset="0"/>
              </a:rPr>
              <a:t>6. Authorization Flow: Login</a:t>
            </a:r>
          </a:p>
          <a:p>
            <a:endParaRPr lang="en-US" sz="1600" b="1" dirty="0"/>
          </a:p>
          <a:p>
            <a:r>
              <a:rPr lang="en-US" sz="1400" dirty="0"/>
              <a:t>Authorization starts when the healthcare organization's authorization URL is loaded in a Safari View Controller, which prompts the MTBC representative to log in. Apple provides guidance on the design of these login pages in a separate document entitled Health System OAuth Flow Recommendations that you may request from Apple as needed. A fully formed authorization URL will look like this: </a:t>
            </a:r>
          </a:p>
          <a:p>
            <a:endParaRPr lang="en-US" sz="1600" b="1" dirty="0"/>
          </a:p>
          <a:p>
            <a:r>
              <a:rPr lang="en-US" sz="1200" b="1" dirty="0"/>
              <a:t>https://www.example.com/auth/authorize ?</a:t>
            </a:r>
            <a:r>
              <a:rPr lang="en-US" sz="1200" b="1" dirty="0" err="1"/>
              <a:t>response_type</a:t>
            </a:r>
            <a:r>
              <a:rPr lang="en-US" sz="1200" b="1" dirty="0"/>
              <a:t>=code ?</a:t>
            </a:r>
            <a:r>
              <a:rPr lang="en-US" sz="1200" b="1" dirty="0" err="1"/>
              <a:t>client_id</a:t>
            </a:r>
            <a:r>
              <a:rPr lang="en-US" sz="1200" b="1" dirty="0"/>
              <a:t>=D7A38F8C-DC46-4430-8529-A971822EC623 &amp;scope=patient%2F*.read%20launch%2Fpatient%20offline_access &amp;</a:t>
            </a:r>
            <a:r>
              <a:rPr lang="en-US" sz="1200" b="1" dirty="0" err="1"/>
              <a:t>redirect_uri</a:t>
            </a:r>
            <a:r>
              <a:rPr lang="en-US" sz="1200" b="1" dirty="0"/>
              <a:t>=https%3A%2F%2Fredirect.health.apple.com%2FHealthProvider Login%2F &amp;state=random-string</a:t>
            </a:r>
          </a:p>
          <a:p>
            <a:r>
              <a:rPr lang="en-US" sz="1600" b="1" dirty="0"/>
              <a:t> </a:t>
            </a:r>
            <a:r>
              <a:rPr lang="en-US" sz="1400" dirty="0"/>
              <a:t>(line breaks added for clarity. Reference: </a:t>
            </a:r>
            <a:r>
              <a:rPr lang="en-US" sz="1400" dirty="0">
                <a:hlinkClick r:id="rId2"/>
              </a:rPr>
              <a:t>OAuth 2.0 spec section 4.1.1</a:t>
            </a:r>
            <a:r>
              <a:rPr lang="en-US" sz="1400" dirty="0"/>
              <a:t>)</a:t>
            </a:r>
          </a:p>
          <a:p>
            <a:endParaRPr lang="en-US" sz="1400" dirty="0"/>
          </a:p>
          <a:p>
            <a:r>
              <a:rPr lang="en-US" sz="1400" dirty="0"/>
              <a:t>The URL parameters supported for the authorize URL are: </a:t>
            </a:r>
          </a:p>
          <a:p>
            <a:r>
              <a:rPr lang="en-US" sz="1400" b="1" dirty="0" err="1"/>
              <a:t>response_type</a:t>
            </a:r>
            <a:r>
              <a:rPr lang="en-US" sz="1400" b="1" dirty="0"/>
              <a:t>: </a:t>
            </a:r>
            <a:r>
              <a:rPr lang="en-US" sz="1400" dirty="0"/>
              <a:t>Always code. </a:t>
            </a:r>
          </a:p>
          <a:p>
            <a:r>
              <a:rPr lang="en-US" sz="1400" b="1" dirty="0" err="1"/>
              <a:t>client_id</a:t>
            </a:r>
            <a:r>
              <a:rPr lang="en-US" sz="1400" b="1" dirty="0"/>
              <a:t>: </a:t>
            </a:r>
            <a:r>
              <a:rPr lang="en-US" sz="1400" dirty="0"/>
              <a:t>The client ID assigned to the Apple Health app. </a:t>
            </a:r>
          </a:p>
          <a:p>
            <a:r>
              <a:rPr lang="en-US" sz="1400" b="1" dirty="0"/>
              <a:t>scope: </a:t>
            </a:r>
            <a:r>
              <a:rPr lang="en-US" sz="1400" dirty="0"/>
              <a:t>The requested scopes. </a:t>
            </a:r>
          </a:p>
          <a:p>
            <a:r>
              <a:rPr lang="en-US" sz="1400" b="1" dirty="0" err="1"/>
              <a:t>redirect_uri</a:t>
            </a:r>
            <a:r>
              <a:rPr lang="en-US" sz="1400" b="1" dirty="0"/>
              <a:t>: </a:t>
            </a:r>
            <a:r>
              <a:rPr lang="en-US" sz="1400" dirty="0"/>
              <a:t>The URI to which the server must redirect the Health app</a:t>
            </a:r>
          </a:p>
          <a:p>
            <a:r>
              <a:rPr lang="en-US" sz="1400" b="1" dirty="0"/>
              <a:t>state: </a:t>
            </a:r>
            <a:r>
              <a:rPr lang="en-US" sz="1400" dirty="0"/>
              <a:t>A random string the Health app generates, usually a UUID, that the server needs to return verbatim. The Health app will validate this string after code exchange to help mitigate cross-site request forgery (CSRF) attacks.</a:t>
            </a:r>
          </a:p>
          <a:p>
            <a:endParaRPr lang="en-US" sz="1400" dirty="0"/>
          </a:p>
          <a:p>
            <a:r>
              <a:rPr lang="en-US" sz="1400" dirty="0"/>
              <a:t>Note: Don’t persist logins for the OAuth login window. Each load of the authorization URL should require the MTBC representative to enter their username and password. Apple can supply additional URL parameters to help you enforce reauthorization. It’s recommended that you use prompt=login , which is specified by </a:t>
            </a:r>
            <a:r>
              <a:rPr lang="en-US" sz="1400" dirty="0" err="1">
                <a:hlinkClick r:id="rId3"/>
              </a:rPr>
              <a:t>OpenID</a:t>
            </a:r>
            <a:r>
              <a:rPr lang="en-US" sz="1400" dirty="0">
                <a:hlinkClick r:id="rId3"/>
              </a:rPr>
              <a:t> Connect section 3.1.2. </a:t>
            </a:r>
            <a:endParaRPr lang="en-US" sz="1400" dirty="0"/>
          </a:p>
          <a:p>
            <a:endParaRPr lang="en-US" sz="1400" dirty="0"/>
          </a:p>
          <a:p>
            <a:r>
              <a:rPr lang="en-US" sz="1400" dirty="0"/>
              <a:t>Additionally, avoid user-perceivable redirects when loading the authorization URL. The MTBC representative should be able to copy the authorization URL from the login screen, paste it into a browser, and proceed with the login from the browser without losing the OAuth context. </a:t>
            </a:r>
          </a:p>
          <a:p>
            <a:endParaRPr lang="en-US" b="1" dirty="0"/>
          </a:p>
        </p:txBody>
      </p:sp>
      <p:sp>
        <p:nvSpPr>
          <p:cNvPr id="3" name="Title 1">
            <a:extLst>
              <a:ext uri="{FF2B5EF4-FFF2-40B4-BE49-F238E27FC236}">
                <a16:creationId xmlns:a16="http://schemas.microsoft.com/office/drawing/2014/main" id="{BA8858C4-0FC9-4F98-ABD8-F0ECF8FBBEFD}"/>
              </a:ext>
            </a:extLst>
          </p:cNvPr>
          <p:cNvSpPr txBox="1">
            <a:spLocks/>
          </p:cNvSpPr>
          <p:nvPr/>
        </p:nvSpPr>
        <p:spPr>
          <a:xfrm>
            <a:off x="0" y="13022"/>
            <a:ext cx="12192000" cy="4695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130" b="1" dirty="0">
                <a:latin typeface="Century Gothic" panose="020B0502020202020204" pitchFamily="34" charset="0"/>
              </a:rPr>
              <a:t>5. Client Secret Rolling and Overlapping Secrets</a:t>
            </a:r>
          </a:p>
        </p:txBody>
      </p:sp>
    </p:spTree>
    <p:extLst>
      <p:ext uri="{BB962C8B-B14F-4D97-AF65-F5344CB8AC3E}">
        <p14:creationId xmlns:p14="http://schemas.microsoft.com/office/powerpoint/2010/main" val="22897345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67995"/>
            <a:ext cx="12192000" cy="7171194"/>
          </a:xfrm>
          <a:prstGeom prst="rect">
            <a:avLst/>
          </a:prstGeom>
        </p:spPr>
        <p:txBody>
          <a:bodyPr wrap="square">
            <a:spAutoFit/>
          </a:bodyPr>
          <a:lstStyle/>
          <a:p>
            <a:r>
              <a:rPr lang="en-US" sz="1400" dirty="0"/>
              <a:t>After logging in, the MTBC representative may be asked to authorize the Health app if this is the first login that uses the Health app. When the MTBC representative grants access, the OAuth 2.0 redirect URI is called with a newly generated </a:t>
            </a:r>
            <a:r>
              <a:rPr lang="en-US" sz="1400" b="1" dirty="0"/>
              <a:t>code</a:t>
            </a:r>
            <a:r>
              <a:rPr lang="en-US" sz="1400" dirty="0"/>
              <a:t> and the </a:t>
            </a:r>
            <a:r>
              <a:rPr lang="en-US" sz="1400" b="1" dirty="0"/>
              <a:t>state</a:t>
            </a:r>
            <a:r>
              <a:rPr lang="en-US" sz="1400" dirty="0"/>
              <a:t> parameter, like so: </a:t>
            </a:r>
          </a:p>
          <a:p>
            <a:endParaRPr lang="en-US" sz="1400" dirty="0"/>
          </a:p>
          <a:p>
            <a:r>
              <a:rPr lang="en-US" sz="1400" b="1" dirty="0"/>
              <a:t>https://redirect.health.apple.com/HealthProviderLogin/?state={stateparameter}&amp;code={authorization-code} </a:t>
            </a:r>
          </a:p>
          <a:p>
            <a:endParaRPr lang="en-US" sz="1400" dirty="0"/>
          </a:p>
          <a:p>
            <a:r>
              <a:rPr lang="en-US" sz="1400" dirty="0"/>
              <a:t>(</a:t>
            </a:r>
            <a:r>
              <a:rPr lang="en-US" sz="1400" dirty="0">
                <a:hlinkClick r:id="rId2"/>
              </a:rPr>
              <a:t>reference: OAuth 2.0 spec section 4.1.2</a:t>
            </a:r>
            <a:r>
              <a:rPr lang="en-US" sz="1400" dirty="0"/>
              <a:t>)</a:t>
            </a:r>
          </a:p>
          <a:p>
            <a:endParaRPr lang="en-US" sz="1400" dirty="0"/>
          </a:p>
          <a:p>
            <a:r>
              <a:rPr lang="en-US" b="1" dirty="0">
                <a:latin typeface="Century Gothic" panose="020B0502020202020204" pitchFamily="34" charset="0"/>
              </a:rPr>
              <a:t>7. Login Errors</a:t>
            </a:r>
          </a:p>
          <a:p>
            <a:endParaRPr lang="en-US" sz="1400" b="1" dirty="0">
              <a:latin typeface="Century Gothic" panose="020B0502020202020204" pitchFamily="34" charset="0"/>
            </a:endParaRPr>
          </a:p>
          <a:p>
            <a:r>
              <a:rPr lang="en-US" sz="1400" dirty="0"/>
              <a:t>If there are unrecoverable login errors, such as too many failed login attempts or invalid </a:t>
            </a:r>
            <a:r>
              <a:rPr lang="en-US" sz="1400" b="1" dirty="0"/>
              <a:t>client-secret</a:t>
            </a:r>
            <a:r>
              <a:rPr lang="en-US" sz="1400" dirty="0"/>
              <a:t>, the authorization server may call the callback URI with an </a:t>
            </a:r>
            <a:r>
              <a:rPr lang="en-US" sz="1400" b="1" dirty="0"/>
              <a:t>error</a:t>
            </a:r>
            <a:r>
              <a:rPr lang="en-US" sz="1400" dirty="0"/>
              <a:t> key and supply one of the standardized error values specified in the </a:t>
            </a:r>
            <a:r>
              <a:rPr lang="en-US" sz="1400" dirty="0">
                <a:hlinkClick r:id="rId3"/>
              </a:rPr>
              <a:t>OAuth 2.0 spec section 4.1.2.1</a:t>
            </a:r>
            <a:r>
              <a:rPr lang="en-US" sz="1400" dirty="0"/>
              <a:t>. </a:t>
            </a:r>
          </a:p>
          <a:p>
            <a:endParaRPr lang="en-US" sz="1400" dirty="0"/>
          </a:p>
          <a:p>
            <a:r>
              <a:rPr lang="en-US" b="1" dirty="0">
                <a:latin typeface="Century Gothic" panose="020B0502020202020204" pitchFamily="34" charset="0"/>
              </a:rPr>
              <a:t>8. Authorization Flow: Code Exchange</a:t>
            </a:r>
          </a:p>
          <a:p>
            <a:endParaRPr lang="en-US" sz="1400" dirty="0"/>
          </a:p>
          <a:p>
            <a:r>
              <a:rPr lang="en-US" sz="1400" dirty="0"/>
              <a:t>After authorization, the Health app exchanges the authorization code for an access token by issuing a POST request to the token URL (such as </a:t>
            </a:r>
            <a:r>
              <a:rPr lang="en-US" sz="1400" b="1" dirty="0"/>
              <a:t>https://www.example.com/auth/ token</a:t>
            </a:r>
            <a:r>
              <a:rPr lang="en-US" sz="1400" dirty="0"/>
              <a:t>) with the following headers and body data:</a:t>
            </a:r>
          </a:p>
          <a:p>
            <a:endParaRPr lang="en-US" sz="1400" dirty="0"/>
          </a:p>
          <a:p>
            <a:r>
              <a:rPr lang="en-US" sz="1400" b="1" dirty="0">
                <a:latin typeface="Century Gothic" panose="020B0502020202020204" pitchFamily="34" charset="0"/>
              </a:rPr>
              <a:t>Headers </a:t>
            </a:r>
            <a:endParaRPr lang="en-US" sz="1200" b="1" dirty="0">
              <a:latin typeface="Century Gothic" panose="020B0502020202020204" pitchFamily="34" charset="0"/>
            </a:endParaRPr>
          </a:p>
          <a:p>
            <a:endParaRPr lang="en-US" sz="1400" dirty="0"/>
          </a:p>
          <a:p>
            <a:r>
              <a:rPr lang="en-US" sz="1200" b="1" dirty="0"/>
              <a:t>Authorization: Basic base64(</a:t>
            </a:r>
            <a:r>
              <a:rPr lang="en-US" sz="1200" b="1" dirty="0" err="1"/>
              <a:t>client-id:client-secret</a:t>
            </a:r>
            <a:r>
              <a:rPr lang="en-US" sz="1200" b="1" dirty="0"/>
              <a:t>)</a:t>
            </a:r>
          </a:p>
          <a:p>
            <a:r>
              <a:rPr lang="en-US" sz="1200" b="1" dirty="0"/>
              <a:t>Content-Type: application/x-www-form-</a:t>
            </a:r>
            <a:r>
              <a:rPr lang="en-US" sz="1200" b="1" dirty="0" err="1"/>
              <a:t>urlencoded</a:t>
            </a:r>
            <a:r>
              <a:rPr lang="en-US" sz="1200" b="1" dirty="0"/>
              <a:t> </a:t>
            </a:r>
          </a:p>
          <a:p>
            <a:r>
              <a:rPr lang="en-US" sz="1200" b="1" dirty="0"/>
              <a:t>Accept: application/</a:t>
            </a:r>
            <a:r>
              <a:rPr lang="en-US" sz="1200" b="1" dirty="0" err="1"/>
              <a:t>json</a:t>
            </a:r>
            <a:endParaRPr lang="en-US" sz="1200" b="1" dirty="0"/>
          </a:p>
          <a:p>
            <a:endParaRPr lang="en-US" sz="1400" dirty="0"/>
          </a:p>
          <a:p>
            <a:r>
              <a:rPr lang="en-US" sz="1400" dirty="0"/>
              <a:t>The Health app forms a string by concatenating client-id and client-secret with a colon separator, then </a:t>
            </a:r>
            <a:r>
              <a:rPr lang="en-US" sz="1400" b="1" dirty="0"/>
              <a:t>base-64 encodes </a:t>
            </a:r>
            <a:r>
              <a:rPr lang="en-US" sz="1400" dirty="0"/>
              <a:t>the string as defined by </a:t>
            </a:r>
            <a:r>
              <a:rPr lang="en-US" sz="1400" dirty="0">
                <a:hlinkClick r:id="rId4"/>
              </a:rPr>
              <a:t>HTTP Basic authentication</a:t>
            </a:r>
            <a:r>
              <a:rPr lang="en-US" sz="1400" dirty="0"/>
              <a:t>.</a:t>
            </a:r>
          </a:p>
          <a:p>
            <a:endParaRPr lang="en-US" sz="1400" dirty="0"/>
          </a:p>
          <a:p>
            <a:r>
              <a:rPr lang="en-US" sz="1400" dirty="0"/>
              <a:t> The Health app can provide client-id and client-secret in the request body if the authorization server is unable to process the HTTP Basic authentication header. </a:t>
            </a:r>
          </a:p>
          <a:p>
            <a:endParaRPr lang="en-US" sz="1400" dirty="0"/>
          </a:p>
          <a:p>
            <a:endParaRPr lang="en-US" sz="1400" b="1" dirty="0">
              <a:latin typeface="Century Gothic" panose="020B0502020202020204" pitchFamily="34" charset="0"/>
            </a:endParaRPr>
          </a:p>
          <a:p>
            <a:endParaRPr lang="en-US" sz="1400" b="1" dirty="0">
              <a:latin typeface="Century Gothic" panose="020B0502020202020204" pitchFamily="34" charset="0"/>
            </a:endParaRPr>
          </a:p>
          <a:p>
            <a:endParaRPr lang="en-US" sz="1400" dirty="0"/>
          </a:p>
          <a:p>
            <a:endParaRPr lang="en-US" sz="1400" dirty="0"/>
          </a:p>
        </p:txBody>
      </p:sp>
      <p:sp>
        <p:nvSpPr>
          <p:cNvPr id="4" name="Title 1">
            <a:extLst>
              <a:ext uri="{FF2B5EF4-FFF2-40B4-BE49-F238E27FC236}">
                <a16:creationId xmlns:a16="http://schemas.microsoft.com/office/drawing/2014/main" id="{BA8858C4-0FC9-4F98-ABD8-F0ECF8FBBEFD}"/>
              </a:ext>
            </a:extLst>
          </p:cNvPr>
          <p:cNvSpPr txBox="1">
            <a:spLocks/>
          </p:cNvSpPr>
          <p:nvPr/>
        </p:nvSpPr>
        <p:spPr>
          <a:xfrm>
            <a:off x="0" y="13022"/>
            <a:ext cx="12192000" cy="4695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130" b="1" dirty="0">
                <a:latin typeface="Century Gothic" panose="020B0502020202020204" pitchFamily="34" charset="0"/>
              </a:rPr>
              <a:t>6. Authorization Flow Login (CONT…..) </a:t>
            </a:r>
          </a:p>
        </p:txBody>
      </p:sp>
      <p:sp>
        <p:nvSpPr>
          <p:cNvPr id="5" name="Rectangle 4"/>
          <p:cNvSpPr/>
          <p:nvPr/>
        </p:nvSpPr>
        <p:spPr>
          <a:xfrm>
            <a:off x="2874380" y="3164681"/>
            <a:ext cx="6096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39750331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617196"/>
          </a:xfrm>
          <a:prstGeom prst="rect">
            <a:avLst/>
          </a:prstGeom>
        </p:spPr>
        <p:txBody>
          <a:bodyPr wrap="square">
            <a:spAutoFit/>
          </a:bodyPr>
          <a:lstStyle/>
          <a:p>
            <a:r>
              <a:rPr lang="en-US" sz="1400" b="1" dirty="0">
                <a:latin typeface="Century Gothic" panose="020B0502020202020204" pitchFamily="34" charset="0"/>
              </a:rPr>
              <a:t>Body </a:t>
            </a:r>
          </a:p>
          <a:p>
            <a:endParaRPr lang="en-US" b="1" dirty="0">
              <a:latin typeface="Century Gothic" panose="020B0502020202020204" pitchFamily="34" charset="0"/>
            </a:endParaRPr>
          </a:p>
          <a:p>
            <a:r>
              <a:rPr lang="en-US" sz="1400" dirty="0" err="1"/>
              <a:t>grant_type</a:t>
            </a:r>
            <a:r>
              <a:rPr lang="en-US" sz="1400" dirty="0"/>
              <a:t>=</a:t>
            </a:r>
            <a:r>
              <a:rPr lang="en-US" sz="1400" dirty="0" err="1"/>
              <a:t>authorization_code&amp;code</a:t>
            </a:r>
            <a:r>
              <a:rPr lang="en-US" sz="1400" dirty="0"/>
              <a:t>={authorization-code} </a:t>
            </a:r>
          </a:p>
          <a:p>
            <a:r>
              <a:rPr lang="en-US" sz="1400" dirty="0"/>
              <a:t>&amp;</a:t>
            </a:r>
            <a:r>
              <a:rPr lang="en-US" sz="1400" dirty="0" err="1"/>
              <a:t>redirect_uri</a:t>
            </a:r>
            <a:r>
              <a:rPr lang="en-US" sz="1400" dirty="0"/>
              <a:t>=https%3A%2F%2Fredirect.health.apple.com%2FHealthProvider Login%2F </a:t>
            </a:r>
          </a:p>
          <a:p>
            <a:endParaRPr lang="en-US" sz="1400" dirty="0"/>
          </a:p>
          <a:p>
            <a:r>
              <a:rPr lang="en-US" sz="1400" dirty="0">
                <a:hlinkClick r:id="rId2"/>
              </a:rPr>
              <a:t>(reference: OAuth 2.0 spec section 4.1.3) </a:t>
            </a:r>
            <a:endParaRPr lang="en-US" sz="1400" dirty="0"/>
          </a:p>
          <a:p>
            <a:endParaRPr lang="en-US" dirty="0"/>
          </a:p>
          <a:p>
            <a:r>
              <a:rPr lang="en-US" sz="1400" b="1" dirty="0">
                <a:latin typeface="Century Gothic" panose="020B0502020202020204" pitchFamily="34" charset="0"/>
              </a:rPr>
              <a:t>Response</a:t>
            </a:r>
            <a:r>
              <a:rPr lang="en-US" b="1" dirty="0">
                <a:latin typeface="Century Gothic" panose="020B0502020202020204" pitchFamily="34" charset="0"/>
              </a:rPr>
              <a:t> </a:t>
            </a:r>
          </a:p>
          <a:p>
            <a:endParaRPr lang="en-US" sz="1400" dirty="0"/>
          </a:p>
          <a:p>
            <a:r>
              <a:rPr lang="en-US" sz="1400" dirty="0"/>
              <a:t>{</a:t>
            </a:r>
          </a:p>
          <a:p>
            <a:r>
              <a:rPr lang="en-US" sz="1400" dirty="0"/>
              <a:t>"</a:t>
            </a:r>
            <a:r>
              <a:rPr lang="en-US" sz="1400" dirty="0" err="1"/>
              <a:t>access_token</a:t>
            </a:r>
            <a:r>
              <a:rPr lang="en-US" sz="1400" dirty="0"/>
              <a:t>": "{access-token}",     </a:t>
            </a:r>
            <a:endParaRPr lang="en-US" sz="1400" b="1" i="1" dirty="0">
              <a:solidFill>
                <a:schemeClr val="accent5">
                  <a:lumMod val="75000"/>
                </a:schemeClr>
              </a:solidFill>
            </a:endParaRPr>
          </a:p>
          <a:p>
            <a:r>
              <a:rPr lang="en-US" sz="1400" dirty="0"/>
              <a:t>"</a:t>
            </a:r>
            <a:r>
              <a:rPr lang="en-US" sz="1400" dirty="0" err="1"/>
              <a:t>refresh_token</a:t>
            </a:r>
            <a:r>
              <a:rPr lang="en-US" sz="1400" dirty="0"/>
              <a:t>": "{refresh-token}",    </a:t>
            </a:r>
            <a:endParaRPr lang="en-US" sz="1400" b="1" i="1" dirty="0">
              <a:solidFill>
                <a:schemeClr val="accent5">
                  <a:lumMod val="75000"/>
                </a:schemeClr>
              </a:solidFill>
            </a:endParaRPr>
          </a:p>
          <a:p>
            <a:r>
              <a:rPr lang="en-US" sz="1400" dirty="0"/>
              <a:t>"</a:t>
            </a:r>
            <a:r>
              <a:rPr lang="en-US" sz="1400" dirty="0" err="1"/>
              <a:t>expires_in</a:t>
            </a:r>
            <a:r>
              <a:rPr lang="en-US" sz="1400" dirty="0"/>
              <a:t>": 3600, // number: seconds the token is valid </a:t>
            </a:r>
          </a:p>
          <a:p>
            <a:r>
              <a:rPr lang="en-US" sz="1400" dirty="0"/>
              <a:t>"</a:t>
            </a:r>
            <a:r>
              <a:rPr lang="en-US" sz="1400" dirty="0" err="1"/>
              <a:t>token_type</a:t>
            </a:r>
            <a:r>
              <a:rPr lang="en-US" sz="1400" dirty="0"/>
              <a:t>": "bearer", </a:t>
            </a:r>
          </a:p>
          <a:p>
            <a:r>
              <a:rPr lang="en-US" sz="1400" dirty="0"/>
              <a:t>"scope": "Patient/*.read launch/patient </a:t>
            </a:r>
            <a:r>
              <a:rPr lang="en-US" sz="1400" dirty="0" err="1"/>
              <a:t>offline_access</a:t>
            </a:r>
            <a:r>
              <a:rPr lang="en-US" sz="1400" dirty="0"/>
              <a:t>", </a:t>
            </a:r>
          </a:p>
          <a:p>
            <a:r>
              <a:rPr lang="en-US" sz="1400" dirty="0"/>
              <a:t>"state": "{state-parameter supplied in authorize URL}", </a:t>
            </a:r>
          </a:p>
          <a:p>
            <a:r>
              <a:rPr lang="en-US" sz="1400" dirty="0"/>
              <a:t>"patient": "patient id string", </a:t>
            </a:r>
          </a:p>
          <a:p>
            <a:r>
              <a:rPr lang="en-US" sz="1400" dirty="0"/>
              <a:t>(additional keys are allowed) </a:t>
            </a:r>
          </a:p>
          <a:p>
            <a:r>
              <a:rPr lang="en-US" sz="1400" dirty="0"/>
              <a:t>} </a:t>
            </a:r>
          </a:p>
          <a:p>
            <a:endParaRPr lang="en-US" sz="1400" dirty="0"/>
          </a:p>
          <a:p>
            <a:r>
              <a:rPr lang="en-US" sz="1400" dirty="0"/>
              <a:t>(</a:t>
            </a:r>
            <a:r>
              <a:rPr lang="en-US" sz="1400" dirty="0">
                <a:hlinkClick r:id="rId3"/>
              </a:rPr>
              <a:t>reference: OAuth 2.0 spec section 5.1</a:t>
            </a:r>
            <a:r>
              <a:rPr lang="en-US" sz="1400" dirty="0"/>
              <a:t>)</a:t>
            </a:r>
          </a:p>
          <a:p>
            <a:endParaRPr lang="en-US" sz="1400" dirty="0"/>
          </a:p>
          <a:p>
            <a:r>
              <a:rPr lang="en-US" b="1" dirty="0">
                <a:latin typeface="Century Gothic" panose="020B0502020202020204" pitchFamily="34" charset="0"/>
              </a:rPr>
              <a:t>9. Refreshing Access Tokens</a:t>
            </a:r>
          </a:p>
          <a:p>
            <a:endParaRPr lang="en-US" b="1" dirty="0">
              <a:latin typeface="Century Gothic" panose="020B0502020202020204" pitchFamily="34" charset="0"/>
            </a:endParaRPr>
          </a:p>
          <a:p>
            <a:r>
              <a:rPr lang="en-US" sz="1400" dirty="0"/>
              <a:t>When the current access token expires, the refresh token obtains a new access token by issuing a POST request to the token URL (such as </a:t>
            </a:r>
            <a:r>
              <a:rPr lang="en-US" sz="1400" b="1" dirty="0"/>
              <a:t>https://www.example.com/auth/ token</a:t>
            </a:r>
            <a:r>
              <a:rPr lang="en-US" sz="1400" dirty="0"/>
              <a:t>) with the following headers and body data:</a:t>
            </a:r>
          </a:p>
          <a:p>
            <a:endParaRPr lang="en-US" b="1" dirty="0">
              <a:latin typeface="Century Gothic" panose="020B0502020202020204" pitchFamily="34" charset="0"/>
            </a:endParaRPr>
          </a:p>
          <a:p>
            <a:endParaRPr lang="en-US" sz="1400" dirty="0"/>
          </a:p>
        </p:txBody>
      </p:sp>
      <p:sp>
        <p:nvSpPr>
          <p:cNvPr id="4" name="Rectangle 3"/>
          <p:cNvSpPr/>
          <p:nvPr/>
        </p:nvSpPr>
        <p:spPr>
          <a:xfrm>
            <a:off x="3048000" y="2828836"/>
            <a:ext cx="6096000" cy="369332"/>
          </a:xfrm>
          <a:prstGeom prst="rect">
            <a:avLst/>
          </a:prstGeom>
        </p:spPr>
        <p:txBody>
          <a:bodyPr>
            <a:spAutoFit/>
          </a:bodyPr>
          <a:lstStyle/>
          <a:p>
            <a:endParaRPr lang="en-US" dirty="0"/>
          </a:p>
        </p:txBody>
      </p:sp>
    </p:spTree>
    <p:extLst>
      <p:ext uri="{BB962C8B-B14F-4D97-AF65-F5344CB8AC3E}">
        <p14:creationId xmlns:p14="http://schemas.microsoft.com/office/powerpoint/2010/main" val="8360375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401753"/>
          </a:xfrm>
          <a:prstGeom prst="rect">
            <a:avLst/>
          </a:prstGeom>
        </p:spPr>
        <p:txBody>
          <a:bodyPr wrap="square">
            <a:spAutoFit/>
          </a:bodyPr>
          <a:lstStyle/>
          <a:p>
            <a:r>
              <a:rPr lang="en-US" sz="1400" b="1" dirty="0">
                <a:latin typeface="Century Gothic" panose="020B0502020202020204" pitchFamily="34" charset="0"/>
              </a:rPr>
              <a:t>Headers</a:t>
            </a:r>
          </a:p>
          <a:p>
            <a:endParaRPr lang="en-US" sz="1400" dirty="0"/>
          </a:p>
          <a:p>
            <a:r>
              <a:rPr lang="en-US" sz="1400" b="1" dirty="0"/>
              <a:t>Authorization: Basic base64(</a:t>
            </a:r>
            <a:r>
              <a:rPr lang="en-US" sz="1400" b="1" dirty="0" err="1"/>
              <a:t>client-id:client-secret</a:t>
            </a:r>
            <a:r>
              <a:rPr lang="en-US" sz="1400" b="1" dirty="0"/>
              <a:t>) </a:t>
            </a:r>
          </a:p>
          <a:p>
            <a:r>
              <a:rPr lang="en-US" sz="1400" b="1" dirty="0"/>
              <a:t>Content-Type: application/x-www-form-</a:t>
            </a:r>
            <a:r>
              <a:rPr lang="en-US" sz="1400" b="1" dirty="0" err="1"/>
              <a:t>urlencoded</a:t>
            </a:r>
            <a:r>
              <a:rPr lang="en-US" sz="1400" b="1" dirty="0"/>
              <a:t> </a:t>
            </a:r>
          </a:p>
          <a:p>
            <a:r>
              <a:rPr lang="en-US" sz="1400" b="1" dirty="0"/>
              <a:t>Accept: application/</a:t>
            </a:r>
            <a:r>
              <a:rPr lang="en-US" sz="1400" b="1" dirty="0" err="1"/>
              <a:t>json</a:t>
            </a:r>
            <a:r>
              <a:rPr lang="en-US" sz="1400" b="1" dirty="0"/>
              <a:t> </a:t>
            </a:r>
          </a:p>
          <a:p>
            <a:endParaRPr lang="en-US" sz="1400" dirty="0"/>
          </a:p>
          <a:p>
            <a:r>
              <a:rPr lang="en-US" sz="1400" dirty="0"/>
              <a:t>The Health app forms a string by concatenating client-id and client-secret with a colon separator, then </a:t>
            </a:r>
            <a:r>
              <a:rPr lang="en-US" sz="1400" b="1" dirty="0"/>
              <a:t>base-64 encodes </a:t>
            </a:r>
            <a:r>
              <a:rPr lang="en-US" sz="1400" dirty="0"/>
              <a:t>the string as defined by </a:t>
            </a:r>
            <a:r>
              <a:rPr lang="en-US" sz="1400" dirty="0">
                <a:hlinkClick r:id="rId2"/>
              </a:rPr>
              <a:t>HTTP Basic authentication</a:t>
            </a:r>
            <a:r>
              <a:rPr lang="en-US" sz="1400" dirty="0"/>
              <a:t>. </a:t>
            </a:r>
          </a:p>
          <a:p>
            <a:pPr algn="ctr"/>
            <a:endParaRPr lang="en-US" sz="1400" b="1" dirty="0"/>
          </a:p>
          <a:p>
            <a:pPr algn="ctr"/>
            <a:r>
              <a:rPr lang="en-US" sz="1400" b="1" dirty="0"/>
              <a:t>Health app can provide client-id and client-secret in the request body if the authorization server is unable to process the HTTP Basic authentication header. </a:t>
            </a:r>
          </a:p>
          <a:p>
            <a:endParaRPr lang="en-US" sz="1400" dirty="0"/>
          </a:p>
          <a:p>
            <a:r>
              <a:rPr lang="en-US" sz="1400" b="1" dirty="0">
                <a:latin typeface="Century Gothic" panose="020B0502020202020204" pitchFamily="34" charset="0"/>
              </a:rPr>
              <a:t>Body </a:t>
            </a:r>
          </a:p>
          <a:p>
            <a:endParaRPr lang="en-US" sz="1400" dirty="0"/>
          </a:p>
          <a:p>
            <a:r>
              <a:rPr lang="en-US" sz="1400" dirty="0" err="1"/>
              <a:t>grant_type</a:t>
            </a:r>
            <a:r>
              <a:rPr lang="en-US" sz="1400" dirty="0"/>
              <a:t>=</a:t>
            </a:r>
            <a:r>
              <a:rPr lang="en-US" sz="1400" dirty="0" err="1"/>
              <a:t>refresh_token&amp;refresh_token</a:t>
            </a:r>
            <a:r>
              <a:rPr lang="en-US" sz="1400" dirty="0"/>
              <a:t>={refresh-token} </a:t>
            </a:r>
          </a:p>
          <a:p>
            <a:endParaRPr lang="en-US" sz="1400" dirty="0"/>
          </a:p>
          <a:p>
            <a:r>
              <a:rPr lang="en-US" sz="1400" dirty="0"/>
              <a:t>(reference: </a:t>
            </a:r>
            <a:r>
              <a:rPr lang="en-US" sz="1400" dirty="0">
                <a:hlinkClick r:id="rId3"/>
              </a:rPr>
              <a:t>OAuth 2.0 spec section 6</a:t>
            </a:r>
            <a:r>
              <a:rPr lang="en-US" sz="1400" dirty="0"/>
              <a:t>).</a:t>
            </a:r>
          </a:p>
          <a:p>
            <a:endParaRPr lang="en-US" sz="1400" dirty="0"/>
          </a:p>
          <a:p>
            <a:r>
              <a:rPr lang="en-US" b="1" dirty="0">
                <a:latin typeface="Century Gothic" panose="020B0502020202020204" pitchFamily="34" charset="0"/>
              </a:rPr>
              <a:t>10. Authorization Errors</a:t>
            </a:r>
          </a:p>
          <a:p>
            <a:endParaRPr lang="en-US" sz="1400" b="1" dirty="0">
              <a:latin typeface="Century Gothic" panose="020B0502020202020204" pitchFamily="34" charset="0"/>
            </a:endParaRPr>
          </a:p>
          <a:p>
            <a:r>
              <a:rPr lang="en-US" sz="1400" dirty="0"/>
              <a:t>The authorization server must convey errors with an appropriate HTTP status code for the response as well as a JSON message in the following format: </a:t>
            </a:r>
          </a:p>
          <a:p>
            <a:endParaRPr lang="en-US" sz="1400" dirty="0"/>
          </a:p>
          <a:p>
            <a:r>
              <a:rPr lang="en-US" sz="1400" dirty="0"/>
              <a:t>{ </a:t>
            </a:r>
          </a:p>
          <a:p>
            <a:r>
              <a:rPr lang="en-US" sz="1400" b="1" dirty="0"/>
              <a:t>"error": "{error-code}", </a:t>
            </a:r>
          </a:p>
          <a:p>
            <a:r>
              <a:rPr lang="en-US" sz="1400" b="1" dirty="0"/>
              <a:t>"state": "{state-parameter}", </a:t>
            </a:r>
          </a:p>
          <a:p>
            <a:r>
              <a:rPr lang="en-US" sz="1400" b="1" dirty="0"/>
              <a:t>"</a:t>
            </a:r>
            <a:r>
              <a:rPr lang="en-US" sz="1400" b="1" dirty="0" err="1"/>
              <a:t>error_description</a:t>
            </a:r>
            <a:r>
              <a:rPr lang="en-US" sz="1400" b="1" dirty="0"/>
              <a:t>": "{human readable text}" // optional </a:t>
            </a:r>
          </a:p>
          <a:p>
            <a:r>
              <a:rPr lang="en-US" sz="1400" dirty="0"/>
              <a:t>} </a:t>
            </a:r>
          </a:p>
          <a:p>
            <a:endParaRPr lang="en-US" sz="1400" dirty="0"/>
          </a:p>
          <a:p>
            <a:r>
              <a:rPr lang="en-US" sz="1400" dirty="0"/>
              <a:t>For reference and a list of valid error codes see: </a:t>
            </a:r>
            <a:r>
              <a:rPr lang="en-US" sz="1400" dirty="0">
                <a:hlinkClick r:id="rId4"/>
              </a:rPr>
              <a:t>OAuth2 spec section 5.2</a:t>
            </a:r>
            <a:endParaRPr lang="en-US" sz="1400" dirty="0"/>
          </a:p>
          <a:p>
            <a:endParaRPr lang="en-US" sz="1400" dirty="0"/>
          </a:p>
        </p:txBody>
      </p:sp>
    </p:spTree>
    <p:extLst>
      <p:ext uri="{BB962C8B-B14F-4D97-AF65-F5344CB8AC3E}">
        <p14:creationId xmlns:p14="http://schemas.microsoft.com/office/powerpoint/2010/main" val="22446131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60" y="2645461"/>
            <a:ext cx="12191999" cy="757130"/>
          </a:xfrm>
          <a:prstGeom prst="rect">
            <a:avLst/>
          </a:prstGeom>
          <a:noFill/>
        </p:spPr>
        <p:txBody>
          <a:bodyPr wrap="square" rtlCol="0">
            <a:spAutoFit/>
          </a:bodyPr>
          <a:lstStyle/>
          <a:p>
            <a:pPr algn="ctr">
              <a:lnSpc>
                <a:spcPct val="90000"/>
              </a:lnSpc>
              <a:spcBef>
                <a:spcPct val="0"/>
              </a:spcBef>
            </a:pPr>
            <a:r>
              <a:rPr lang="en-US" sz="4800" b="1" dirty="0">
                <a:latin typeface="Arial" panose="020B0604020202020204" pitchFamily="34" charset="0"/>
                <a:ea typeface="+mj-ea"/>
                <a:cs typeface="Arial" panose="020B0604020202020204" pitchFamily="34" charset="0"/>
              </a:rPr>
              <a:t>Resources</a:t>
            </a:r>
          </a:p>
        </p:txBody>
      </p:sp>
    </p:spTree>
    <p:extLst>
      <p:ext uri="{BB962C8B-B14F-4D97-AF65-F5344CB8AC3E}">
        <p14:creationId xmlns:p14="http://schemas.microsoft.com/office/powerpoint/2010/main" val="6863224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45371"/>
            <a:ext cx="12192000" cy="2000548"/>
          </a:xfrm>
          <a:prstGeom prst="rect">
            <a:avLst/>
          </a:prstGeom>
        </p:spPr>
        <p:txBody>
          <a:bodyPr wrap="square">
            <a:spAutoFit/>
          </a:bodyPr>
          <a:lstStyle/>
          <a:p>
            <a:r>
              <a:rPr lang="en-US" sz="1400" dirty="0"/>
              <a:t>The Health app supports the following FHIR resources. It will perform a </a:t>
            </a:r>
            <a:r>
              <a:rPr lang="en-US" sz="1400" b="1" dirty="0"/>
              <a:t>search</a:t>
            </a:r>
            <a:r>
              <a:rPr lang="en-US" sz="1400" dirty="0"/>
              <a:t> interaction on all supported resource types except </a:t>
            </a:r>
            <a:r>
              <a:rPr lang="en-US" sz="1400" b="1" dirty="0"/>
              <a:t>Medication</a:t>
            </a:r>
            <a:r>
              <a:rPr lang="en-US" sz="1400" dirty="0"/>
              <a:t>, meaning the Health app will append </a:t>
            </a:r>
            <a:r>
              <a:rPr lang="en-US" sz="1400" b="1" dirty="0"/>
              <a:t>patient=123</a:t>
            </a:r>
            <a:r>
              <a:rPr lang="en-US" sz="1400" dirty="0"/>
              <a:t> (and _</a:t>
            </a:r>
            <a:r>
              <a:rPr lang="en-US" sz="1400" b="1" dirty="0"/>
              <a:t>id=123</a:t>
            </a:r>
            <a:r>
              <a:rPr lang="en-US" sz="1400" dirty="0"/>
              <a:t> in the case of </a:t>
            </a:r>
            <a:r>
              <a:rPr lang="en-US" sz="1400" b="1" dirty="0"/>
              <a:t>Patient</a:t>
            </a:r>
            <a:r>
              <a:rPr lang="en-US" sz="1400" dirty="0"/>
              <a:t>) to find resources pertaining to the patient. Note that the Health app does not currently support reference-style query parameters, such as</a:t>
            </a:r>
            <a:r>
              <a:rPr lang="en-US" sz="1400" b="1" dirty="0"/>
              <a:t> subject=Patient/123</a:t>
            </a:r>
            <a:r>
              <a:rPr lang="en-US" sz="1400" dirty="0"/>
              <a:t>. </a:t>
            </a:r>
          </a:p>
          <a:p>
            <a:endParaRPr lang="en-US" sz="1400" dirty="0"/>
          </a:p>
          <a:p>
            <a:r>
              <a:rPr lang="en-US" sz="1400" dirty="0"/>
              <a:t>The Health app supports these FHIR resources: </a:t>
            </a:r>
          </a:p>
          <a:p>
            <a:endParaRPr lang="en-US" dirty="0"/>
          </a:p>
          <a:p>
            <a:endParaRPr lang="en-US" dirty="0"/>
          </a:p>
          <a:p>
            <a:endParaRPr lang="en-US" dirty="0"/>
          </a:p>
        </p:txBody>
      </p:sp>
      <p:sp>
        <p:nvSpPr>
          <p:cNvPr id="3" name="Title 1">
            <a:extLst>
              <a:ext uri="{FF2B5EF4-FFF2-40B4-BE49-F238E27FC236}">
                <a16:creationId xmlns:a16="http://schemas.microsoft.com/office/drawing/2014/main" id="{BA8858C4-0FC9-4F98-ABD8-F0ECF8FBBEFD}"/>
              </a:ext>
            </a:extLst>
          </p:cNvPr>
          <p:cNvSpPr txBox="1">
            <a:spLocks/>
          </p:cNvSpPr>
          <p:nvPr/>
        </p:nvSpPr>
        <p:spPr>
          <a:xfrm>
            <a:off x="0" y="13022"/>
            <a:ext cx="12192000" cy="4695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130" b="1" dirty="0">
                <a:latin typeface="Century Gothic" panose="020B0502020202020204" pitchFamily="34" charset="0"/>
              </a:rPr>
              <a:t>Resources</a:t>
            </a:r>
          </a:p>
        </p:txBody>
      </p:sp>
      <p:graphicFrame>
        <p:nvGraphicFramePr>
          <p:cNvPr id="4" name="Table 3"/>
          <p:cNvGraphicFramePr>
            <a:graphicFrameLocks noGrp="1"/>
          </p:cNvGraphicFramePr>
          <p:nvPr>
            <p:extLst>
              <p:ext uri="{D42A27DB-BD31-4B8C-83A1-F6EECF244321}">
                <p14:modId xmlns:p14="http://schemas.microsoft.com/office/powerpoint/2010/main" val="2885018409"/>
              </p:ext>
            </p:extLst>
          </p:nvPr>
        </p:nvGraphicFramePr>
        <p:xfrm>
          <a:off x="230903" y="1606361"/>
          <a:ext cx="6807200" cy="2327556"/>
        </p:xfrm>
        <a:graphic>
          <a:graphicData uri="http://schemas.openxmlformats.org/drawingml/2006/table">
            <a:tbl>
              <a:tblPr firstRow="1" bandRow="1">
                <a:tableStyleId>{2D5ABB26-0587-4C30-8999-92F81FD0307C}</a:tableStyleId>
              </a:tblPr>
              <a:tblGrid>
                <a:gridCol w="2235200">
                  <a:extLst>
                    <a:ext uri="{9D8B030D-6E8A-4147-A177-3AD203B41FA5}">
                      <a16:colId xmlns:a16="http://schemas.microsoft.com/office/drawing/2014/main" val="20000"/>
                    </a:ext>
                  </a:extLst>
                </a:gridCol>
                <a:gridCol w="1911927">
                  <a:extLst>
                    <a:ext uri="{9D8B030D-6E8A-4147-A177-3AD203B41FA5}">
                      <a16:colId xmlns:a16="http://schemas.microsoft.com/office/drawing/2014/main" val="20001"/>
                    </a:ext>
                  </a:extLst>
                </a:gridCol>
                <a:gridCol w="2660073">
                  <a:extLst>
                    <a:ext uri="{9D8B030D-6E8A-4147-A177-3AD203B41FA5}">
                      <a16:colId xmlns:a16="http://schemas.microsoft.com/office/drawing/2014/main" val="20002"/>
                    </a:ext>
                  </a:extLst>
                </a:gridCol>
              </a:tblGrid>
              <a:tr h="277861">
                <a:tc>
                  <a:txBody>
                    <a:bodyPr/>
                    <a:lstStyle/>
                    <a:p>
                      <a:pPr marL="0" indent="0" algn="ctr" fontAlgn="b">
                        <a:buFont typeface="Arial" panose="020B0604020202020204" pitchFamily="34" charset="0"/>
                        <a:buNone/>
                      </a:pPr>
                      <a:r>
                        <a:rPr lang="en-US" sz="1000" b="1" dirty="0"/>
                        <a:t>FHIR Resources</a:t>
                      </a:r>
                    </a:p>
                  </a:txBody>
                  <a:tcPr marL="9525" marR="9525" marT="9525" marB="0" anchor="ctr"/>
                </a:tc>
                <a:tc>
                  <a:txBody>
                    <a:bodyPr/>
                    <a:lstStyle/>
                    <a:p>
                      <a:pPr algn="ctr" fontAlgn="ctr"/>
                      <a:r>
                        <a:rPr lang="en-US" sz="1000" b="1" dirty="0"/>
                        <a:t>Reference</a:t>
                      </a:r>
                    </a:p>
                  </a:txBody>
                  <a:tcPr marL="9525" marR="9525" marT="9525" marB="0" anchor="ctr"/>
                </a:tc>
                <a:tc>
                  <a:txBody>
                    <a:bodyPr/>
                    <a:lstStyle/>
                    <a:p>
                      <a:pPr algn="ctr" fontAlgn="ctr"/>
                      <a:r>
                        <a:rPr lang="en-US" sz="1000" b="1" dirty="0"/>
                        <a:t>Reference</a:t>
                      </a:r>
                    </a:p>
                  </a:txBody>
                  <a:tcPr marL="9525" marR="9525" marT="9525" marB="0" anchor="ctr"/>
                </a:tc>
                <a:extLst>
                  <a:ext uri="{0D108BD9-81ED-4DB2-BD59-A6C34878D82A}">
                    <a16:rowId xmlns:a16="http://schemas.microsoft.com/office/drawing/2014/main" val="10000"/>
                  </a:ext>
                </a:extLst>
              </a:tr>
              <a:tr h="235523">
                <a:tc>
                  <a:txBody>
                    <a:bodyPr/>
                    <a:lstStyle/>
                    <a:p>
                      <a:pPr marL="171450" indent="-171450" algn="l" fontAlgn="b">
                        <a:buFont typeface="Arial" panose="020B0604020202020204" pitchFamily="34" charset="0"/>
                        <a:buChar char="•"/>
                      </a:pPr>
                      <a:r>
                        <a:rPr lang="en-US" sz="1000" dirty="0" err="1"/>
                        <a:t>AllergyIntolerance</a:t>
                      </a:r>
                      <a:endParaRPr lang="en-US" sz="1000" dirty="0"/>
                    </a:p>
                  </a:txBody>
                  <a:tcPr marL="9525" marR="9525" marT="9525" marB="0" anchor="ctr"/>
                </a:tc>
                <a:tc>
                  <a:txBody>
                    <a:bodyPr/>
                    <a:lstStyle/>
                    <a:p>
                      <a:pPr algn="l" fontAlgn="ctr"/>
                      <a:r>
                        <a:rPr lang="en-US" sz="1000" dirty="0">
                          <a:hlinkClick r:id="rId2"/>
                        </a:rPr>
                        <a:t>[FHIR]</a:t>
                      </a:r>
                      <a:endParaRPr lang="en-US" sz="1000" dirty="0"/>
                    </a:p>
                  </a:txBody>
                  <a:tcPr marL="9525" marR="9525" marT="9525" marB="0" anchor="ctr"/>
                </a:tc>
                <a:tc>
                  <a:txBody>
                    <a:bodyPr/>
                    <a:lstStyle/>
                    <a:p>
                      <a:pPr algn="l" fontAlgn="ctr"/>
                      <a:r>
                        <a:rPr lang="en-US" sz="1000" dirty="0">
                          <a:hlinkClick r:id="rId3"/>
                        </a:rPr>
                        <a:t>[Argonaut]</a:t>
                      </a:r>
                      <a:endParaRPr lang="en-US" sz="1000" dirty="0"/>
                    </a:p>
                  </a:txBody>
                  <a:tcPr marL="9525" marR="9525" marT="9525" marB="0" anchor="ctr"/>
                </a:tc>
                <a:extLst>
                  <a:ext uri="{0D108BD9-81ED-4DB2-BD59-A6C34878D82A}">
                    <a16:rowId xmlns:a16="http://schemas.microsoft.com/office/drawing/2014/main" val="10001"/>
                  </a:ext>
                </a:extLst>
              </a:tr>
              <a:tr h="165481">
                <a:tc>
                  <a:txBody>
                    <a:bodyPr/>
                    <a:lstStyle/>
                    <a:p>
                      <a:pPr marL="171450" indent="-171450" algn="l" fontAlgn="b">
                        <a:buFont typeface="Arial" panose="020B0604020202020204" pitchFamily="34" charset="0"/>
                        <a:buChar char="•"/>
                      </a:pPr>
                      <a:r>
                        <a:rPr lang="en-US" sz="1000" dirty="0"/>
                        <a:t>Condition</a:t>
                      </a:r>
                    </a:p>
                  </a:txBody>
                  <a:tcPr marL="9525" marR="9525" marT="9525" marB="0" anchor="b"/>
                </a:tc>
                <a:tc>
                  <a:txBody>
                    <a:bodyPr/>
                    <a:lstStyle/>
                    <a:p>
                      <a:pPr algn="l" fontAlgn="ctr"/>
                      <a:r>
                        <a:rPr lang="en-US" sz="1000" dirty="0">
                          <a:hlinkClick r:id="rId4"/>
                        </a:rPr>
                        <a:t>[FHIR]</a:t>
                      </a:r>
                      <a:endParaRPr lang="en-US" sz="1000" dirty="0"/>
                    </a:p>
                  </a:txBody>
                  <a:tcPr marL="9525" marR="9525" marT="9525" marB="0" anchor="ctr"/>
                </a:tc>
                <a:tc>
                  <a:txBody>
                    <a:bodyPr/>
                    <a:lstStyle/>
                    <a:p>
                      <a:pPr algn="l" fontAlgn="ctr"/>
                      <a:r>
                        <a:rPr lang="en-US" sz="1000" dirty="0">
                          <a:hlinkClick r:id="rId5"/>
                        </a:rPr>
                        <a:t>[Argonaut]</a:t>
                      </a:r>
                      <a:endParaRPr lang="en-US" sz="1000" dirty="0"/>
                    </a:p>
                  </a:txBody>
                  <a:tcPr marL="9525" marR="9525" marT="9525" marB="0" anchor="ctr"/>
                </a:tc>
                <a:extLst>
                  <a:ext uri="{0D108BD9-81ED-4DB2-BD59-A6C34878D82A}">
                    <a16:rowId xmlns:a16="http://schemas.microsoft.com/office/drawing/2014/main" val="10002"/>
                  </a:ext>
                </a:extLst>
              </a:tr>
              <a:tr h="152400">
                <a:tc>
                  <a:txBody>
                    <a:bodyPr/>
                    <a:lstStyle/>
                    <a:p>
                      <a:pPr marL="171450" indent="-171450" algn="l" fontAlgn="b">
                        <a:buFont typeface="Arial" panose="020B0604020202020204" pitchFamily="34" charset="0"/>
                        <a:buChar char="•"/>
                      </a:pPr>
                      <a:r>
                        <a:rPr lang="en-US" sz="1000" dirty="0" err="1"/>
                        <a:t>DiagnosticReport</a:t>
                      </a:r>
                      <a:endParaRPr lang="en-US" sz="1000" dirty="0"/>
                    </a:p>
                  </a:txBody>
                  <a:tcPr marL="9525" marR="9525" marT="9525" marB="0" anchor="b"/>
                </a:tc>
                <a:tc>
                  <a:txBody>
                    <a:bodyPr/>
                    <a:lstStyle/>
                    <a:p>
                      <a:pPr algn="l" fontAlgn="ctr"/>
                      <a:r>
                        <a:rPr lang="en-US" sz="1000" dirty="0">
                          <a:hlinkClick r:id="rId6"/>
                        </a:rPr>
                        <a:t>[FHIR]</a:t>
                      </a:r>
                      <a:endParaRPr lang="en-US" sz="1000" dirty="0"/>
                    </a:p>
                  </a:txBody>
                  <a:tcPr marL="9525" marR="9525" marT="9525" marB="0" anchor="ctr"/>
                </a:tc>
                <a:tc>
                  <a:txBody>
                    <a:bodyPr/>
                    <a:lstStyle/>
                    <a:p>
                      <a:pPr algn="l" fontAlgn="ctr"/>
                      <a:r>
                        <a:rPr lang="en-US" sz="1000" dirty="0">
                          <a:hlinkClick r:id="rId7"/>
                        </a:rPr>
                        <a:t>[Argonaut]</a:t>
                      </a:r>
                      <a:endParaRPr lang="en-US" sz="1000" dirty="0"/>
                    </a:p>
                  </a:txBody>
                  <a:tcPr marL="9525" marR="9525" marT="9525" marB="0" anchor="ctr"/>
                </a:tc>
                <a:extLst>
                  <a:ext uri="{0D108BD9-81ED-4DB2-BD59-A6C34878D82A}">
                    <a16:rowId xmlns:a16="http://schemas.microsoft.com/office/drawing/2014/main" val="10003"/>
                  </a:ext>
                </a:extLst>
              </a:tr>
              <a:tr h="184438">
                <a:tc>
                  <a:txBody>
                    <a:bodyPr/>
                    <a:lstStyle/>
                    <a:p>
                      <a:pPr marL="171450" indent="-171450" algn="l" fontAlgn="b">
                        <a:buFont typeface="Arial" panose="020B0604020202020204" pitchFamily="34" charset="0"/>
                        <a:buChar char="•"/>
                      </a:pPr>
                      <a:r>
                        <a:rPr lang="en-US" sz="1000" dirty="0"/>
                        <a:t>Immunization</a:t>
                      </a:r>
                    </a:p>
                  </a:txBody>
                  <a:tcPr marL="9525" marR="9525" marT="9525" marB="0" anchor="b"/>
                </a:tc>
                <a:tc>
                  <a:txBody>
                    <a:bodyPr/>
                    <a:lstStyle/>
                    <a:p>
                      <a:pPr algn="l" fontAlgn="ctr"/>
                      <a:r>
                        <a:rPr lang="en-US" sz="1000" dirty="0">
                          <a:hlinkClick r:id="rId8"/>
                        </a:rPr>
                        <a:t>[FHIR]</a:t>
                      </a:r>
                      <a:endParaRPr lang="en-US" sz="1000" dirty="0"/>
                    </a:p>
                  </a:txBody>
                  <a:tcPr marL="9525" marR="9525" marT="9525" marB="0" anchor="ctr"/>
                </a:tc>
                <a:tc>
                  <a:txBody>
                    <a:bodyPr/>
                    <a:lstStyle/>
                    <a:p>
                      <a:pPr algn="l" fontAlgn="ctr"/>
                      <a:r>
                        <a:rPr lang="en-US" sz="1000" dirty="0">
                          <a:hlinkClick r:id="rId9"/>
                        </a:rPr>
                        <a:t>[Argonaut]</a:t>
                      </a:r>
                      <a:endParaRPr lang="en-US" sz="1000" dirty="0"/>
                    </a:p>
                  </a:txBody>
                  <a:tcPr marL="9525" marR="9525" marT="9525" marB="0" anchor="ctr"/>
                </a:tc>
                <a:extLst>
                  <a:ext uri="{0D108BD9-81ED-4DB2-BD59-A6C34878D82A}">
                    <a16:rowId xmlns:a16="http://schemas.microsoft.com/office/drawing/2014/main" val="10004"/>
                  </a:ext>
                </a:extLst>
              </a:tr>
              <a:tr h="180109">
                <a:tc>
                  <a:txBody>
                    <a:bodyPr/>
                    <a:lstStyle/>
                    <a:p>
                      <a:pPr marL="171450" indent="-171450" algn="l" fontAlgn="b">
                        <a:buFont typeface="Arial" panose="020B0604020202020204" pitchFamily="34" charset="0"/>
                        <a:buChar char="•"/>
                      </a:pPr>
                      <a:r>
                        <a:rPr lang="en-US" sz="1000" dirty="0"/>
                        <a:t>Medication</a:t>
                      </a:r>
                    </a:p>
                  </a:txBody>
                  <a:tcPr marL="9525" marR="9525" marT="9525" marB="0" anchor="b"/>
                </a:tc>
                <a:tc>
                  <a:txBody>
                    <a:bodyPr/>
                    <a:lstStyle/>
                    <a:p>
                      <a:pPr algn="l" fontAlgn="ctr"/>
                      <a:r>
                        <a:rPr lang="en-US" sz="1000" dirty="0">
                          <a:hlinkClick r:id="rId10"/>
                        </a:rPr>
                        <a:t>[FHIR]</a:t>
                      </a:r>
                      <a:endParaRPr lang="en-US" sz="1000" dirty="0"/>
                    </a:p>
                  </a:txBody>
                  <a:tcPr marL="9525" marR="9525" marT="9525" marB="0" anchor="ctr"/>
                </a:tc>
                <a:tc>
                  <a:txBody>
                    <a:bodyPr/>
                    <a:lstStyle/>
                    <a:p>
                      <a:pPr algn="l" fontAlgn="ctr"/>
                      <a:r>
                        <a:rPr lang="en-US" sz="1000" dirty="0">
                          <a:hlinkClick r:id="rId11"/>
                        </a:rPr>
                        <a:t>[Argonaut]</a:t>
                      </a:r>
                      <a:endParaRPr lang="en-US" sz="1000" dirty="0"/>
                    </a:p>
                  </a:txBody>
                  <a:tcPr marL="9525" marR="9525" marT="9525" marB="0" anchor="ctr"/>
                </a:tc>
                <a:extLst>
                  <a:ext uri="{0D108BD9-81ED-4DB2-BD59-A6C34878D82A}">
                    <a16:rowId xmlns:a16="http://schemas.microsoft.com/office/drawing/2014/main" val="10005"/>
                  </a:ext>
                </a:extLst>
              </a:tr>
              <a:tr h="138546">
                <a:tc>
                  <a:txBody>
                    <a:bodyPr/>
                    <a:lstStyle/>
                    <a:p>
                      <a:pPr marL="171450" indent="-171450" algn="l" fontAlgn="b">
                        <a:buFont typeface="Arial" panose="020B0604020202020204" pitchFamily="34" charset="0"/>
                        <a:buChar char="•"/>
                      </a:pPr>
                      <a:r>
                        <a:rPr lang="en-US" sz="1000" dirty="0" err="1"/>
                        <a:t>MedicationDispense</a:t>
                      </a:r>
                      <a:endParaRPr lang="en-US" sz="1000" dirty="0"/>
                    </a:p>
                  </a:txBody>
                  <a:tcPr marL="9525" marR="9525" marT="9525" marB="0" anchor="b"/>
                </a:tc>
                <a:tc>
                  <a:txBody>
                    <a:bodyPr/>
                    <a:lstStyle/>
                    <a:p>
                      <a:pPr algn="l" fontAlgn="ctr"/>
                      <a:r>
                        <a:rPr lang="en-US" sz="1000" dirty="0">
                          <a:hlinkClick r:id="rId12"/>
                        </a:rPr>
                        <a:t>[FHIR]</a:t>
                      </a:r>
                      <a:endParaRPr lang="en-US" sz="1000" dirty="0"/>
                    </a:p>
                  </a:txBody>
                  <a:tcPr marL="9525" marR="9525" marT="9525" marB="0" anchor="ctr"/>
                </a:tc>
                <a:tc>
                  <a:txBody>
                    <a:bodyPr/>
                    <a:lstStyle/>
                    <a:p>
                      <a:pPr algn="l" fontAlgn="ctr"/>
                      <a:r>
                        <a:rPr lang="en-US" sz="1000" dirty="0">
                          <a:hlinkClick r:id="rId13" action="ppaction://hlinksldjump"/>
                        </a:rPr>
                        <a:t>[Note ↓]</a:t>
                      </a:r>
                      <a:endParaRPr lang="en-US" sz="1000" dirty="0"/>
                    </a:p>
                  </a:txBody>
                  <a:tcPr marL="9525" marR="9525" marT="9525" marB="0" anchor="ctr"/>
                </a:tc>
                <a:extLst>
                  <a:ext uri="{0D108BD9-81ED-4DB2-BD59-A6C34878D82A}">
                    <a16:rowId xmlns:a16="http://schemas.microsoft.com/office/drawing/2014/main" val="10006"/>
                  </a:ext>
                </a:extLst>
              </a:tr>
              <a:tr h="198294">
                <a:tc>
                  <a:txBody>
                    <a:bodyPr/>
                    <a:lstStyle/>
                    <a:p>
                      <a:pPr marL="171450" indent="-171450" algn="l" fontAlgn="b">
                        <a:buFont typeface="Arial" panose="020B0604020202020204" pitchFamily="34" charset="0"/>
                        <a:buChar char="•"/>
                      </a:pPr>
                      <a:r>
                        <a:rPr lang="en-US" sz="1000" dirty="0" err="1"/>
                        <a:t>MedicationOrder</a:t>
                      </a:r>
                      <a:endParaRPr lang="en-US" sz="1000" dirty="0"/>
                    </a:p>
                  </a:txBody>
                  <a:tcPr marL="9525" marR="9525" marT="9525" marB="0" anchor="b"/>
                </a:tc>
                <a:tc>
                  <a:txBody>
                    <a:bodyPr/>
                    <a:lstStyle/>
                    <a:p>
                      <a:pPr algn="l" fontAlgn="ctr"/>
                      <a:r>
                        <a:rPr lang="en-US" sz="1000" dirty="0">
                          <a:hlinkClick r:id="rId14"/>
                        </a:rPr>
                        <a:t>[FHIR]</a:t>
                      </a:r>
                      <a:endParaRPr lang="en-US" sz="1000" dirty="0"/>
                    </a:p>
                  </a:txBody>
                  <a:tcPr marL="9525" marR="9525" marT="9525" marB="0" anchor="ctr"/>
                </a:tc>
                <a:tc>
                  <a:txBody>
                    <a:bodyPr/>
                    <a:lstStyle/>
                    <a:p>
                      <a:pPr algn="l" fontAlgn="ctr"/>
                      <a:r>
                        <a:rPr lang="en-US" sz="1000" dirty="0">
                          <a:hlinkClick r:id="rId15"/>
                        </a:rPr>
                        <a:t>[Argonaut]</a:t>
                      </a:r>
                      <a:endParaRPr lang="en-US" sz="1000" dirty="0"/>
                    </a:p>
                  </a:txBody>
                  <a:tcPr marL="9525" marR="9525" marT="9525" marB="0" anchor="ctr"/>
                </a:tc>
                <a:extLst>
                  <a:ext uri="{0D108BD9-81ED-4DB2-BD59-A6C34878D82A}">
                    <a16:rowId xmlns:a16="http://schemas.microsoft.com/office/drawing/2014/main" val="10007"/>
                  </a:ext>
                </a:extLst>
              </a:tr>
              <a:tr h="207818">
                <a:tc>
                  <a:txBody>
                    <a:bodyPr/>
                    <a:lstStyle/>
                    <a:p>
                      <a:pPr marL="171450" indent="-171450" algn="l" fontAlgn="b">
                        <a:buFont typeface="Arial" panose="020B0604020202020204" pitchFamily="34" charset="0"/>
                        <a:buChar char="•"/>
                      </a:pPr>
                      <a:r>
                        <a:rPr lang="en-US" sz="1000" dirty="0" err="1"/>
                        <a:t>MedicationStatement</a:t>
                      </a:r>
                      <a:endParaRPr lang="en-US" sz="1000" dirty="0"/>
                    </a:p>
                  </a:txBody>
                  <a:tcPr marL="9525" marR="9525" marT="9525" marB="0" anchor="b"/>
                </a:tc>
                <a:tc>
                  <a:txBody>
                    <a:bodyPr/>
                    <a:lstStyle/>
                    <a:p>
                      <a:pPr algn="l" fontAlgn="ctr"/>
                      <a:r>
                        <a:rPr lang="en-US" sz="1000" dirty="0">
                          <a:hlinkClick r:id="rId16"/>
                        </a:rPr>
                        <a:t>[FHIR]</a:t>
                      </a:r>
                      <a:endParaRPr lang="en-US" sz="1000" dirty="0"/>
                    </a:p>
                  </a:txBody>
                  <a:tcPr marL="9525" marR="9525" marT="9525" marB="0" anchor="ctr"/>
                </a:tc>
                <a:tc>
                  <a:txBody>
                    <a:bodyPr/>
                    <a:lstStyle/>
                    <a:p>
                      <a:pPr algn="l" fontAlgn="ctr"/>
                      <a:r>
                        <a:rPr lang="en-US" sz="1000" dirty="0">
                          <a:hlinkClick r:id="rId17"/>
                        </a:rPr>
                        <a:t>[Argonaut]</a:t>
                      </a:r>
                      <a:endParaRPr lang="en-US" sz="1000" dirty="0"/>
                    </a:p>
                  </a:txBody>
                  <a:tcPr marL="9525" marR="9525" marT="9525" marB="0" anchor="ctr"/>
                </a:tc>
                <a:extLst>
                  <a:ext uri="{0D108BD9-81ED-4DB2-BD59-A6C34878D82A}">
                    <a16:rowId xmlns:a16="http://schemas.microsoft.com/office/drawing/2014/main" val="10008"/>
                  </a:ext>
                </a:extLst>
              </a:tr>
              <a:tr h="180109">
                <a:tc>
                  <a:txBody>
                    <a:bodyPr/>
                    <a:lstStyle/>
                    <a:p>
                      <a:pPr marL="171450" indent="-171450" algn="l" fontAlgn="b">
                        <a:buFont typeface="Arial" panose="020B0604020202020204" pitchFamily="34" charset="0"/>
                        <a:buChar char="•"/>
                      </a:pPr>
                      <a:r>
                        <a:rPr lang="en-US" sz="1000" dirty="0"/>
                        <a:t>Observation</a:t>
                      </a:r>
                    </a:p>
                  </a:txBody>
                  <a:tcPr marL="9525" marR="9525" marT="9525" marB="0" anchor="b"/>
                </a:tc>
                <a:tc>
                  <a:txBody>
                    <a:bodyPr/>
                    <a:lstStyle/>
                    <a:p>
                      <a:pPr algn="l" fontAlgn="ctr"/>
                      <a:r>
                        <a:rPr lang="en-US" sz="1000" dirty="0">
                          <a:hlinkClick r:id="rId18"/>
                        </a:rPr>
                        <a:t>[FHIR]</a:t>
                      </a:r>
                      <a:endParaRPr lang="en-US" sz="1000" dirty="0"/>
                    </a:p>
                  </a:txBody>
                  <a:tcPr marL="9525" marR="9525" marT="9525" marB="0" anchor="ctr"/>
                </a:tc>
                <a:tc>
                  <a:txBody>
                    <a:bodyPr/>
                    <a:lstStyle/>
                    <a:p>
                      <a:pPr algn="l" fontAlgn="ctr"/>
                      <a:r>
                        <a:rPr lang="en-US" sz="1000" dirty="0">
                          <a:hlinkClick r:id="rId19"/>
                        </a:rPr>
                        <a:t>[</a:t>
                      </a:r>
                      <a:r>
                        <a:rPr lang="en-US" sz="1000" dirty="0" err="1">
                          <a:hlinkClick r:id="rId19"/>
                        </a:rPr>
                        <a:t>Argo:labs</a:t>
                      </a:r>
                      <a:r>
                        <a:rPr lang="en-US" sz="1000" dirty="0"/>
                        <a:t>, </a:t>
                      </a:r>
                      <a:r>
                        <a:rPr lang="en-US" sz="1000" dirty="0" err="1">
                          <a:hlinkClick r:id="rId20"/>
                        </a:rPr>
                        <a:t>Argo:vital-signs</a:t>
                      </a:r>
                      <a:r>
                        <a:rPr lang="en-US" sz="1000" dirty="0">
                          <a:hlinkClick r:id="rId20"/>
                        </a:rPr>
                        <a:t>]</a:t>
                      </a:r>
                      <a:r>
                        <a:rPr lang="en-US" sz="1000" baseline="0" dirty="0">
                          <a:hlinkClick r:id="rId20"/>
                        </a:rPr>
                        <a:t> </a:t>
                      </a:r>
                      <a:endParaRPr lang="en-US" sz="1000" dirty="0"/>
                    </a:p>
                  </a:txBody>
                  <a:tcPr marL="9525" marR="9525" marT="9525" marB="0" anchor="ctr"/>
                </a:tc>
                <a:extLst>
                  <a:ext uri="{0D108BD9-81ED-4DB2-BD59-A6C34878D82A}">
                    <a16:rowId xmlns:a16="http://schemas.microsoft.com/office/drawing/2014/main" val="10009"/>
                  </a:ext>
                </a:extLst>
              </a:tr>
              <a:tr h="207819">
                <a:tc>
                  <a:txBody>
                    <a:bodyPr/>
                    <a:lstStyle/>
                    <a:p>
                      <a:pPr marL="171450" indent="-171450" algn="l" fontAlgn="b">
                        <a:buFont typeface="Arial" panose="020B0604020202020204" pitchFamily="34" charset="0"/>
                        <a:buChar char="•"/>
                      </a:pPr>
                      <a:r>
                        <a:rPr lang="en-US" sz="1000" dirty="0"/>
                        <a:t>Patient</a:t>
                      </a:r>
                    </a:p>
                  </a:txBody>
                  <a:tcPr marL="9525" marR="9525" marT="9525" marB="0" anchor="b"/>
                </a:tc>
                <a:tc>
                  <a:txBody>
                    <a:bodyPr/>
                    <a:lstStyle/>
                    <a:p>
                      <a:pPr algn="l" fontAlgn="ctr"/>
                      <a:r>
                        <a:rPr lang="en-US" sz="1000" dirty="0">
                          <a:hlinkClick r:id="rId21"/>
                        </a:rPr>
                        <a:t>[FHIR]</a:t>
                      </a:r>
                      <a:endParaRPr lang="en-US" sz="1000" dirty="0"/>
                    </a:p>
                  </a:txBody>
                  <a:tcPr marL="9525" marR="9525" marT="9525" marB="0" anchor="ctr"/>
                </a:tc>
                <a:tc>
                  <a:txBody>
                    <a:bodyPr/>
                    <a:lstStyle/>
                    <a:p>
                      <a:pPr algn="l" fontAlgn="ctr"/>
                      <a:r>
                        <a:rPr lang="en-US" sz="1000" dirty="0">
                          <a:hlinkClick r:id="rId22"/>
                        </a:rPr>
                        <a:t>[Argonaut]</a:t>
                      </a:r>
                      <a:endParaRPr lang="en-US" sz="1000" dirty="0"/>
                    </a:p>
                  </a:txBody>
                  <a:tcPr marL="9525" marR="9525" marT="9525" marB="0" anchor="ctr"/>
                </a:tc>
                <a:extLst>
                  <a:ext uri="{0D108BD9-81ED-4DB2-BD59-A6C34878D82A}">
                    <a16:rowId xmlns:a16="http://schemas.microsoft.com/office/drawing/2014/main" val="10010"/>
                  </a:ext>
                </a:extLst>
              </a:tr>
              <a:tr h="166254">
                <a:tc>
                  <a:txBody>
                    <a:bodyPr/>
                    <a:lstStyle/>
                    <a:p>
                      <a:pPr marL="171450" indent="-171450" algn="l" fontAlgn="b">
                        <a:buFont typeface="Arial" panose="020B0604020202020204" pitchFamily="34" charset="0"/>
                        <a:buChar char="•"/>
                      </a:pPr>
                      <a:r>
                        <a:rPr lang="en-US" sz="1000" dirty="0"/>
                        <a:t>Procedure</a:t>
                      </a:r>
                    </a:p>
                  </a:txBody>
                  <a:tcPr marL="9525" marR="9525" marT="9525" marB="0" anchor="b"/>
                </a:tc>
                <a:tc>
                  <a:txBody>
                    <a:bodyPr/>
                    <a:lstStyle/>
                    <a:p>
                      <a:pPr algn="l" fontAlgn="ctr"/>
                      <a:r>
                        <a:rPr lang="en-US" sz="1000" dirty="0">
                          <a:hlinkClick r:id="rId23"/>
                        </a:rPr>
                        <a:t>[FHIR]</a:t>
                      </a:r>
                      <a:endParaRPr lang="en-US" sz="1000" dirty="0"/>
                    </a:p>
                  </a:txBody>
                  <a:tcPr marL="9525" marR="9525" marT="9525" marB="0" anchor="ctr"/>
                </a:tc>
                <a:tc>
                  <a:txBody>
                    <a:bodyPr/>
                    <a:lstStyle/>
                    <a:p>
                      <a:pPr algn="l" fontAlgn="ctr"/>
                      <a:r>
                        <a:rPr lang="en-US" sz="1000" dirty="0">
                          <a:hlinkClick r:id="rId24"/>
                        </a:rPr>
                        <a:t>[Argonaut]</a:t>
                      </a:r>
                      <a:endParaRPr lang="en-US" sz="1000" dirty="0"/>
                    </a:p>
                  </a:txBody>
                  <a:tcPr marL="9525" marR="9525" marT="9525" marB="0" anchor="ctr"/>
                </a:tc>
                <a:extLst>
                  <a:ext uri="{0D108BD9-81ED-4DB2-BD59-A6C34878D82A}">
                    <a16:rowId xmlns:a16="http://schemas.microsoft.com/office/drawing/2014/main" val="10011"/>
                  </a:ext>
                </a:extLst>
              </a:tr>
            </a:tbl>
          </a:graphicData>
        </a:graphic>
      </p:graphicFrame>
      <p:sp>
        <p:nvSpPr>
          <p:cNvPr id="5" name="Rectangle 4"/>
          <p:cNvSpPr/>
          <p:nvPr/>
        </p:nvSpPr>
        <p:spPr>
          <a:xfrm>
            <a:off x="0" y="3995678"/>
            <a:ext cx="12192000" cy="2092881"/>
          </a:xfrm>
          <a:prstGeom prst="rect">
            <a:avLst/>
          </a:prstGeom>
        </p:spPr>
        <p:txBody>
          <a:bodyPr wrap="square">
            <a:spAutoFit/>
          </a:bodyPr>
          <a:lstStyle/>
          <a:p>
            <a:r>
              <a:rPr lang="en-US" sz="1400" b="1" dirty="0">
                <a:latin typeface="Century Gothic" panose="020B0502020202020204" pitchFamily="34" charset="0"/>
              </a:rPr>
              <a:t>Referenced Resources</a:t>
            </a:r>
          </a:p>
          <a:p>
            <a:endParaRPr lang="en-US" sz="1400" dirty="0"/>
          </a:p>
          <a:p>
            <a:r>
              <a:rPr lang="en-US" sz="1400" dirty="0"/>
              <a:t>FHIR makes extensive use of </a:t>
            </a:r>
            <a:r>
              <a:rPr lang="en-US" sz="1400" dirty="0">
                <a:hlinkClick r:id="rId25"/>
              </a:rPr>
              <a:t>references</a:t>
            </a:r>
            <a:r>
              <a:rPr lang="en-US" sz="1400" dirty="0"/>
              <a:t>; however, only a few are of immediate interest in the current version of the Health app. The Health App will perform a </a:t>
            </a:r>
            <a:r>
              <a:rPr lang="en-US" sz="1400" b="1" dirty="0"/>
              <a:t>read</a:t>
            </a:r>
            <a:r>
              <a:rPr lang="en-US" sz="1400" dirty="0"/>
              <a:t> interaction in an attempt to retrieve the referenced resource for the references called out below. </a:t>
            </a:r>
          </a:p>
          <a:p>
            <a:endParaRPr lang="en-US" sz="1400" dirty="0"/>
          </a:p>
          <a:p>
            <a:r>
              <a:rPr lang="en-US" sz="1400" b="1" dirty="0">
                <a:latin typeface="Century Gothic" panose="020B0502020202020204" pitchFamily="34" charset="0"/>
              </a:rPr>
              <a:t>Language</a:t>
            </a:r>
          </a:p>
          <a:p>
            <a:endParaRPr lang="en-US" sz="1400" dirty="0"/>
          </a:p>
          <a:p>
            <a:r>
              <a:rPr lang="en-US" sz="1400" dirty="0"/>
              <a:t>Resources that have non-English content (except in their </a:t>
            </a:r>
            <a:r>
              <a:rPr lang="en-US" sz="1400" b="1" dirty="0"/>
              <a:t>narrative</a:t>
            </a:r>
            <a:r>
              <a:rPr lang="en-US" sz="1400" dirty="0"/>
              <a:t>) or originate from outside the US must populate the </a:t>
            </a:r>
            <a:r>
              <a:rPr lang="en-US" sz="1400" b="1" dirty="0"/>
              <a:t>language</a:t>
            </a:r>
            <a:r>
              <a:rPr lang="en-US" sz="1400" dirty="0"/>
              <a:t> property. An </a:t>
            </a:r>
            <a:r>
              <a:rPr lang="en-US" sz="1400" dirty="0">
                <a:hlinkClick r:id="rId26"/>
              </a:rPr>
              <a:t>IETF language tag </a:t>
            </a:r>
            <a:r>
              <a:rPr lang="en-US" sz="1400" dirty="0"/>
              <a:t>consisting of both a </a:t>
            </a:r>
            <a:r>
              <a:rPr lang="en-US" sz="1400" b="1" dirty="0"/>
              <a:t>language</a:t>
            </a:r>
            <a:r>
              <a:rPr lang="en-US" sz="1400" dirty="0"/>
              <a:t> code and a </a:t>
            </a:r>
            <a:r>
              <a:rPr lang="en-US" sz="1400" b="1" dirty="0"/>
              <a:t>region</a:t>
            </a:r>
            <a:r>
              <a:rPr lang="en-US" sz="1400" dirty="0"/>
              <a:t> code (such as </a:t>
            </a:r>
            <a:r>
              <a:rPr lang="en-US" sz="1400" b="1" dirty="0"/>
              <a:t>en-US</a:t>
            </a:r>
            <a:r>
              <a:rPr lang="en-US" sz="1400" dirty="0"/>
              <a:t> or </a:t>
            </a:r>
            <a:r>
              <a:rPr lang="en-US" sz="1400" b="1" dirty="0" err="1"/>
              <a:t>fr</a:t>
            </a:r>
            <a:r>
              <a:rPr lang="en-US" sz="1400" b="1" dirty="0"/>
              <a:t>-CA</a:t>
            </a:r>
            <a:r>
              <a:rPr lang="en-US" sz="1400" dirty="0"/>
              <a:t>) must be used, according to </a:t>
            </a:r>
            <a:r>
              <a:rPr lang="en-US" sz="1400" b="1" dirty="0" err="1"/>
              <a:t>Resource.language</a:t>
            </a:r>
            <a:endParaRPr lang="en-US" sz="1400" b="1" dirty="0"/>
          </a:p>
        </p:txBody>
      </p:sp>
    </p:spTree>
    <p:extLst>
      <p:ext uri="{BB962C8B-B14F-4D97-AF65-F5344CB8AC3E}">
        <p14:creationId xmlns:p14="http://schemas.microsoft.com/office/powerpoint/2010/main" val="26897111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740307"/>
          </a:xfrm>
          <a:prstGeom prst="rect">
            <a:avLst/>
          </a:prstGeom>
        </p:spPr>
        <p:txBody>
          <a:bodyPr wrap="square">
            <a:spAutoFit/>
          </a:bodyPr>
          <a:lstStyle/>
          <a:p>
            <a:r>
              <a:rPr lang="en-US" b="1" dirty="0">
                <a:latin typeface="Century Gothic" panose="020B0502020202020204" pitchFamily="34" charset="0"/>
              </a:rPr>
              <a:t>Resource Details</a:t>
            </a:r>
          </a:p>
          <a:p>
            <a:endParaRPr lang="en-US" b="1" dirty="0">
              <a:latin typeface="Century Gothic" panose="020B0502020202020204" pitchFamily="34" charset="0"/>
            </a:endParaRPr>
          </a:p>
          <a:p>
            <a:r>
              <a:rPr lang="en-US" sz="1400" b="1" dirty="0">
                <a:latin typeface="Century Gothic" panose="020B0502020202020204" pitchFamily="34" charset="0"/>
              </a:rPr>
              <a:t>Condition</a:t>
            </a:r>
            <a:r>
              <a:rPr lang="en-US" sz="1400" dirty="0"/>
              <a:t> </a:t>
            </a:r>
            <a:endParaRPr lang="en-US" dirty="0"/>
          </a:p>
          <a:p>
            <a:endParaRPr lang="en-US" sz="1400" dirty="0"/>
          </a:p>
          <a:p>
            <a:r>
              <a:rPr lang="en-US" sz="1400" dirty="0"/>
              <a:t>Your gateway should not expose billing information through </a:t>
            </a:r>
            <a:r>
              <a:rPr lang="en-US" sz="1400" b="1" dirty="0"/>
              <a:t>Condition </a:t>
            </a:r>
            <a:r>
              <a:rPr lang="en-US" sz="1400" dirty="0"/>
              <a:t>resources. If necessary, the Health app may query only for conditions with the categories </a:t>
            </a:r>
            <a:r>
              <a:rPr lang="en-US" sz="1400" b="1" dirty="0"/>
              <a:t>diagnosis</a:t>
            </a:r>
            <a:r>
              <a:rPr lang="en-US" sz="1400" dirty="0"/>
              <a:t> and </a:t>
            </a:r>
            <a:r>
              <a:rPr lang="en-US" sz="1400" b="1" dirty="0"/>
              <a:t>problem</a:t>
            </a:r>
            <a:r>
              <a:rPr lang="en-US" sz="1400" dirty="0"/>
              <a:t>:</a:t>
            </a:r>
          </a:p>
          <a:p>
            <a:endParaRPr lang="en-US" sz="1400" dirty="0"/>
          </a:p>
          <a:p>
            <a:r>
              <a:rPr lang="en-US" sz="1400" b="1" dirty="0" err="1"/>
              <a:t>Condition?patient</a:t>
            </a:r>
            <a:r>
              <a:rPr lang="en-US" sz="1400" b="1" dirty="0"/>
              <a:t>={id}&amp;category=</a:t>
            </a:r>
            <a:r>
              <a:rPr lang="en-US" sz="1400" b="1" dirty="0" err="1"/>
              <a:t>diagnosis,problem</a:t>
            </a:r>
            <a:r>
              <a:rPr lang="en-US" sz="1400" b="1" dirty="0"/>
              <a:t> </a:t>
            </a:r>
          </a:p>
          <a:p>
            <a:endParaRPr lang="en-US" sz="1400" dirty="0"/>
          </a:p>
          <a:p>
            <a:r>
              <a:rPr lang="en-US" sz="1400" dirty="0"/>
              <a:t>Avoid applying a default filtering to Condition resources, like only returning active conditions. If necessary, the Health app may query for active as well as resolved conditions like so: </a:t>
            </a:r>
          </a:p>
          <a:p>
            <a:endParaRPr lang="en-US" sz="1400" dirty="0"/>
          </a:p>
          <a:p>
            <a:r>
              <a:rPr lang="en-US" sz="1400" b="1" dirty="0" err="1"/>
              <a:t>Condition?patient</a:t>
            </a:r>
            <a:r>
              <a:rPr lang="en-US" sz="1400" b="1" dirty="0"/>
              <a:t>={id}&amp;</a:t>
            </a:r>
            <a:r>
              <a:rPr lang="en-US" sz="1400" b="1" dirty="0" err="1"/>
              <a:t>clinicalstatus</a:t>
            </a:r>
            <a:r>
              <a:rPr lang="en-US" sz="1400" b="1" dirty="0"/>
              <a:t>=active, resolved </a:t>
            </a:r>
          </a:p>
          <a:p>
            <a:endParaRPr lang="en-US" sz="1400" b="1" dirty="0"/>
          </a:p>
          <a:p>
            <a:r>
              <a:rPr lang="en-US" sz="1400" b="1" dirty="0" err="1">
                <a:latin typeface="Century Gothic" panose="020B0502020202020204" pitchFamily="34" charset="0"/>
              </a:rPr>
              <a:t>DiagnosticReport</a:t>
            </a:r>
            <a:r>
              <a:rPr lang="en-US" sz="1400" dirty="0"/>
              <a:t> </a:t>
            </a:r>
          </a:p>
          <a:p>
            <a:endParaRPr lang="en-US" sz="1400" dirty="0"/>
          </a:p>
          <a:p>
            <a:r>
              <a:rPr lang="en-US" sz="1400" dirty="0"/>
              <a:t>At this time Apple is only interested in </a:t>
            </a:r>
            <a:r>
              <a:rPr lang="en-US" sz="1400" b="1" dirty="0" err="1"/>
              <a:t>DiagnosticReport</a:t>
            </a:r>
            <a:r>
              <a:rPr lang="en-US" sz="1400" dirty="0"/>
              <a:t> resources that represent a lab panel, meaning a </a:t>
            </a:r>
            <a:r>
              <a:rPr lang="en-US" sz="1400" b="1" dirty="0" err="1"/>
              <a:t>DiagnosticReport</a:t>
            </a:r>
            <a:r>
              <a:rPr lang="en-US" sz="1400" dirty="0"/>
              <a:t> resource should be linked (contained or referenced) to one or more </a:t>
            </a:r>
            <a:r>
              <a:rPr lang="en-US" sz="1400" b="1" dirty="0"/>
              <a:t>Observation</a:t>
            </a:r>
            <a:r>
              <a:rPr lang="en-US" sz="1400" dirty="0"/>
              <a:t> resources in its </a:t>
            </a:r>
            <a:r>
              <a:rPr lang="en-US" sz="1400" b="1" dirty="0"/>
              <a:t>result</a:t>
            </a:r>
            <a:r>
              <a:rPr lang="en-US" sz="1400" dirty="0"/>
              <a:t> array. If </a:t>
            </a:r>
            <a:r>
              <a:rPr lang="en-US" sz="1400" b="1" dirty="0"/>
              <a:t>Observation</a:t>
            </a:r>
            <a:r>
              <a:rPr lang="en-US" sz="1400" dirty="0"/>
              <a:t> resources are relative or absolute references, the Health App will attempt to retrieve them with a </a:t>
            </a:r>
            <a:r>
              <a:rPr lang="en-US" sz="1400" b="1" dirty="0"/>
              <a:t>read</a:t>
            </a:r>
            <a:r>
              <a:rPr lang="en-US" sz="1400" dirty="0"/>
              <a:t> operation. </a:t>
            </a:r>
          </a:p>
          <a:p>
            <a:endParaRPr lang="en-US" sz="1400" dirty="0"/>
          </a:p>
          <a:p>
            <a:r>
              <a:rPr lang="en-US" sz="1400" dirty="0"/>
              <a:t>Reports without results will be ignored. </a:t>
            </a:r>
          </a:p>
          <a:p>
            <a:endParaRPr lang="en-US" sz="1400" dirty="0"/>
          </a:p>
          <a:p>
            <a:r>
              <a:rPr lang="en-US" sz="1400" b="1" dirty="0" err="1">
                <a:latin typeface="Century Gothic" panose="020B0502020202020204" pitchFamily="34" charset="0"/>
              </a:rPr>
              <a:t>MedicationDispense</a:t>
            </a:r>
            <a:endParaRPr lang="en-US" sz="1400" b="1" dirty="0">
              <a:latin typeface="Century Gothic" panose="020B0502020202020204" pitchFamily="34" charset="0"/>
            </a:endParaRPr>
          </a:p>
          <a:p>
            <a:endParaRPr lang="en-US" sz="1400" dirty="0"/>
          </a:p>
          <a:p>
            <a:r>
              <a:rPr lang="en-US" sz="1400" b="1" dirty="0" err="1"/>
              <a:t>MedicationDispense</a:t>
            </a:r>
            <a:r>
              <a:rPr lang="en-US" sz="1400" b="1" dirty="0"/>
              <a:t> </a:t>
            </a:r>
            <a:r>
              <a:rPr lang="en-US" sz="1400" dirty="0"/>
              <a:t>is not part of Argonaut 1.0, but its implementation is welcome, if available, with these constraints: </a:t>
            </a:r>
          </a:p>
          <a:p>
            <a:r>
              <a:rPr lang="en-US" sz="1400" dirty="0"/>
              <a:t>• One status in </a:t>
            </a:r>
            <a:r>
              <a:rPr lang="en-US" sz="1400" b="1" dirty="0" err="1"/>
              <a:t>MedicationDispense.status</a:t>
            </a:r>
            <a:r>
              <a:rPr lang="en-US" sz="1400" b="1" dirty="0"/>
              <a:t> </a:t>
            </a:r>
          </a:p>
          <a:p>
            <a:r>
              <a:rPr lang="en-US" sz="1400" dirty="0"/>
              <a:t>• One date in </a:t>
            </a:r>
            <a:r>
              <a:rPr lang="en-US" sz="1400" b="1" dirty="0" err="1"/>
              <a:t>MedicationDispense.whenHandedOver</a:t>
            </a:r>
            <a:r>
              <a:rPr lang="en-US" sz="1400" b="1" dirty="0"/>
              <a:t> </a:t>
            </a:r>
          </a:p>
          <a:p>
            <a:r>
              <a:rPr lang="en-US" sz="1400" dirty="0"/>
              <a:t>• One patient reference in </a:t>
            </a:r>
            <a:r>
              <a:rPr lang="en-US" sz="1400" b="1" dirty="0" err="1"/>
              <a:t>MedicationDispense.patient</a:t>
            </a:r>
            <a:r>
              <a:rPr lang="en-US" sz="1400" b="1" dirty="0"/>
              <a:t> </a:t>
            </a:r>
          </a:p>
          <a:p>
            <a:r>
              <a:rPr lang="en-US" sz="1400" dirty="0"/>
              <a:t>• One medication through </a:t>
            </a:r>
            <a:r>
              <a:rPr lang="en-US" sz="1400" b="1" dirty="0" err="1"/>
              <a:t>MedicationDispense.medicationCodeableConcept</a:t>
            </a:r>
            <a:r>
              <a:rPr lang="en-US" sz="1400" dirty="0"/>
              <a:t> or </a:t>
            </a:r>
            <a:r>
              <a:rPr lang="en-US" sz="1400" b="1" dirty="0" err="1"/>
              <a:t>MedicationDispense.medicationReference</a:t>
            </a:r>
            <a:r>
              <a:rPr lang="en-US" sz="1400" dirty="0"/>
              <a:t> with at least one coding in </a:t>
            </a:r>
            <a:r>
              <a:rPr lang="en-US" sz="1400" dirty="0">
                <a:hlinkClick r:id="rId2"/>
              </a:rPr>
              <a:t>Medication Clinical Drug (</a:t>
            </a:r>
            <a:r>
              <a:rPr lang="en-US" sz="1400" dirty="0" err="1">
                <a:hlinkClick r:id="rId2"/>
              </a:rPr>
              <a:t>RxNorm</a:t>
            </a:r>
            <a:r>
              <a:rPr lang="en-US" sz="1400" dirty="0">
                <a:hlinkClick r:id="rId2"/>
              </a:rPr>
              <a:t>).</a:t>
            </a:r>
            <a:endParaRPr lang="en-US" sz="1400" b="1" dirty="0"/>
          </a:p>
        </p:txBody>
      </p:sp>
    </p:spTree>
    <p:extLst>
      <p:ext uri="{BB962C8B-B14F-4D97-AF65-F5344CB8AC3E}">
        <p14:creationId xmlns:p14="http://schemas.microsoft.com/office/powerpoint/2010/main" val="32387925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463308"/>
          </a:xfrm>
          <a:prstGeom prst="rect">
            <a:avLst/>
          </a:prstGeom>
        </p:spPr>
        <p:txBody>
          <a:bodyPr wrap="square">
            <a:spAutoFit/>
          </a:bodyPr>
          <a:lstStyle/>
          <a:p>
            <a:r>
              <a:rPr lang="en-US" sz="1400" b="1" dirty="0" err="1">
                <a:latin typeface="Century Gothic" panose="020B0502020202020204" pitchFamily="34" charset="0"/>
              </a:rPr>
              <a:t>MedicationDispense</a:t>
            </a:r>
            <a:r>
              <a:rPr lang="en-US" sz="1400" b="1" dirty="0">
                <a:latin typeface="Century Gothic" panose="020B0502020202020204" pitchFamily="34" charset="0"/>
              </a:rPr>
              <a:t> (</a:t>
            </a:r>
            <a:r>
              <a:rPr lang="en-US" sz="1400" b="1" dirty="0" err="1">
                <a:latin typeface="Century Gothic" panose="020B0502020202020204" pitchFamily="34" charset="0"/>
              </a:rPr>
              <a:t>Contd</a:t>
            </a:r>
            <a:r>
              <a:rPr lang="en-US" sz="1400" b="1" dirty="0">
                <a:latin typeface="Century Gothic" panose="020B0502020202020204" pitchFamily="34" charset="0"/>
              </a:rPr>
              <a:t>…)</a:t>
            </a:r>
          </a:p>
          <a:p>
            <a:endParaRPr lang="en-US" dirty="0"/>
          </a:p>
          <a:p>
            <a:r>
              <a:rPr lang="en-US" dirty="0"/>
              <a:t>• </a:t>
            </a:r>
            <a:r>
              <a:rPr lang="en-US" sz="1400" dirty="0"/>
              <a:t>One </a:t>
            </a:r>
            <a:r>
              <a:rPr lang="en-US" sz="1400" b="1" dirty="0" err="1"/>
              <a:t>MedicationDispense.authorizingPrescription</a:t>
            </a:r>
            <a:r>
              <a:rPr lang="en-US" sz="1400" dirty="0"/>
              <a:t> referencing the respective </a:t>
            </a:r>
            <a:r>
              <a:rPr lang="en-US" sz="1400" b="1" dirty="0" err="1"/>
              <a:t>MedicationOrder</a:t>
            </a:r>
            <a:r>
              <a:rPr lang="en-US" sz="1400" dirty="0"/>
              <a:t>, where available </a:t>
            </a:r>
          </a:p>
          <a:p>
            <a:endParaRPr lang="en-US" sz="1400" dirty="0"/>
          </a:p>
          <a:p>
            <a:r>
              <a:rPr lang="en-US" sz="1400" dirty="0"/>
              <a:t>If the resource provides a </a:t>
            </a:r>
            <a:r>
              <a:rPr lang="en-US" sz="1400" b="1" dirty="0" err="1"/>
              <a:t>medicationReference</a:t>
            </a:r>
            <a:r>
              <a:rPr lang="en-US" sz="1400" dirty="0"/>
              <a:t> reference, the Health App will attempt to retrieve the referenced </a:t>
            </a:r>
            <a:r>
              <a:rPr lang="en-US" sz="1400" b="1" dirty="0"/>
              <a:t>Medication</a:t>
            </a:r>
            <a:r>
              <a:rPr lang="en-US" sz="1400" dirty="0"/>
              <a:t> with a read operation.</a:t>
            </a:r>
          </a:p>
          <a:p>
            <a:endParaRPr lang="en-US" sz="1400" b="1" dirty="0"/>
          </a:p>
          <a:p>
            <a:r>
              <a:rPr lang="en-US" sz="1400" b="1" dirty="0" err="1">
                <a:latin typeface="Century Gothic" panose="020B0502020202020204" pitchFamily="34" charset="0"/>
              </a:rPr>
              <a:t>MedicationOrder</a:t>
            </a:r>
            <a:r>
              <a:rPr lang="en-US" sz="1400" b="1" dirty="0">
                <a:latin typeface="Century Gothic" panose="020B0502020202020204" pitchFamily="34" charset="0"/>
              </a:rPr>
              <a:t> / </a:t>
            </a:r>
            <a:r>
              <a:rPr lang="en-US" sz="1400" b="1" dirty="0" err="1">
                <a:latin typeface="Century Gothic" panose="020B0502020202020204" pitchFamily="34" charset="0"/>
              </a:rPr>
              <a:t>MedicationStatement</a:t>
            </a:r>
            <a:r>
              <a:rPr lang="en-US" sz="1400" b="1" dirty="0">
                <a:latin typeface="Century Gothic" panose="020B0502020202020204" pitchFamily="34" charset="0"/>
              </a:rPr>
              <a:t> </a:t>
            </a:r>
          </a:p>
          <a:p>
            <a:endParaRPr lang="en-US" sz="1400" dirty="0"/>
          </a:p>
          <a:p>
            <a:r>
              <a:rPr lang="en-US" sz="1400" dirty="0"/>
              <a:t>If the resource provides a </a:t>
            </a:r>
            <a:r>
              <a:rPr lang="en-US" sz="1400" b="1" dirty="0" err="1"/>
              <a:t>medicationReference</a:t>
            </a:r>
            <a:r>
              <a:rPr lang="en-US" sz="1400" dirty="0"/>
              <a:t> reference, the Health App will attempt to retrieve the referenced </a:t>
            </a:r>
            <a:r>
              <a:rPr lang="en-US" sz="1400" b="1" dirty="0"/>
              <a:t>Medication</a:t>
            </a:r>
            <a:r>
              <a:rPr lang="en-US" sz="1400" dirty="0"/>
              <a:t> with a </a:t>
            </a:r>
            <a:r>
              <a:rPr lang="en-US" sz="1400" b="1" dirty="0"/>
              <a:t>read</a:t>
            </a:r>
            <a:r>
              <a:rPr lang="en-US" sz="1400" dirty="0"/>
              <a:t> operation. </a:t>
            </a:r>
          </a:p>
          <a:p>
            <a:endParaRPr lang="en-US" sz="1400" dirty="0"/>
          </a:p>
          <a:p>
            <a:r>
              <a:rPr lang="en-US" sz="1400" b="1" dirty="0">
                <a:latin typeface="Century Gothic" panose="020B0502020202020204" pitchFamily="34" charset="0"/>
              </a:rPr>
              <a:t>Observation </a:t>
            </a:r>
          </a:p>
          <a:p>
            <a:endParaRPr lang="en-US" sz="1400" dirty="0"/>
          </a:p>
          <a:p>
            <a:r>
              <a:rPr lang="en-US" sz="1400" dirty="0"/>
              <a:t>Under Argonaut, only Observation resources with categories of </a:t>
            </a:r>
            <a:r>
              <a:rPr lang="en-US" sz="1400" dirty="0">
                <a:hlinkClick r:id="rId2"/>
              </a:rPr>
              <a:t>laboratory</a:t>
            </a:r>
            <a:r>
              <a:rPr lang="en-US" sz="1400" dirty="0"/>
              <a:t>, </a:t>
            </a:r>
            <a:r>
              <a:rPr lang="en-US" sz="1400" dirty="0">
                <a:hlinkClick r:id="rId3"/>
              </a:rPr>
              <a:t>vital-signs </a:t>
            </a:r>
            <a:r>
              <a:rPr lang="en-US" sz="1400" dirty="0"/>
              <a:t>and </a:t>
            </a:r>
            <a:r>
              <a:rPr lang="en-US" sz="1400" dirty="0">
                <a:hlinkClick r:id="rId4"/>
              </a:rPr>
              <a:t>smoking status  </a:t>
            </a:r>
            <a:r>
              <a:rPr lang="en-US" sz="1400" dirty="0"/>
              <a:t>(usually with a category of </a:t>
            </a:r>
            <a:r>
              <a:rPr lang="en-US" sz="1400" b="1" dirty="0"/>
              <a:t>social-history</a:t>
            </a:r>
            <a:r>
              <a:rPr lang="en-US" sz="1400" dirty="0"/>
              <a:t>) are expected. Apple is currently only interested in the former two categories, hence the Health app will issue this request for </a:t>
            </a:r>
            <a:r>
              <a:rPr lang="en-US" sz="1400" b="1" dirty="0"/>
              <a:t>Observation</a:t>
            </a:r>
            <a:r>
              <a:rPr lang="en-US" sz="1400" dirty="0"/>
              <a:t> resources:</a:t>
            </a:r>
          </a:p>
          <a:p>
            <a:endParaRPr lang="en-US" sz="1400" b="1" dirty="0"/>
          </a:p>
          <a:p>
            <a:r>
              <a:rPr lang="en-US" sz="1400" b="1" dirty="0" err="1"/>
              <a:t>Observation?patient</a:t>
            </a:r>
            <a:r>
              <a:rPr lang="en-US" sz="1400" b="1" dirty="0"/>
              <a:t>={id}&amp;category=vital-</a:t>
            </a:r>
            <a:r>
              <a:rPr lang="en-US" sz="1400" b="1" dirty="0" err="1"/>
              <a:t>signs,laboratory</a:t>
            </a:r>
            <a:r>
              <a:rPr lang="en-US" sz="1400" b="1" dirty="0"/>
              <a:t> </a:t>
            </a:r>
          </a:p>
          <a:p>
            <a:endParaRPr lang="en-US" sz="1400" dirty="0"/>
          </a:p>
          <a:p>
            <a:r>
              <a:rPr lang="en-US" sz="1400" dirty="0"/>
              <a:t>Note that Observation resources must either have a value (any of the value[x] fields filled) or </a:t>
            </a:r>
            <a:r>
              <a:rPr lang="en-US" sz="1400" b="1" dirty="0" err="1"/>
              <a:t>dataAbsentReason</a:t>
            </a:r>
            <a:r>
              <a:rPr lang="en-US" sz="1400" dirty="0"/>
              <a:t>. For numeric values, </a:t>
            </a:r>
            <a:r>
              <a:rPr lang="en-US" sz="1400" b="1" dirty="0" err="1"/>
              <a:t>valueQuantity</a:t>
            </a:r>
            <a:r>
              <a:rPr lang="en-US" sz="1400" dirty="0"/>
              <a:t> is preferred. The Health app does not currently support Observation resources that act as a lab panel and that link panel components via the related property. </a:t>
            </a:r>
          </a:p>
          <a:p>
            <a:endParaRPr lang="en-US" sz="1400" dirty="0"/>
          </a:p>
          <a:p>
            <a:r>
              <a:rPr lang="en-US" sz="1400" dirty="0"/>
              <a:t>Also, use </a:t>
            </a:r>
            <a:r>
              <a:rPr lang="en-US" sz="1400" dirty="0" err="1">
                <a:hlinkClick r:id="rId5"/>
              </a:rPr>
              <a:t>Observation.component</a:t>
            </a:r>
            <a:r>
              <a:rPr lang="en-US" sz="1400" dirty="0">
                <a:hlinkClick r:id="rId5"/>
              </a:rPr>
              <a:t> </a:t>
            </a:r>
            <a:r>
              <a:rPr lang="en-US" sz="1400" dirty="0"/>
              <a:t>for blood pressure measurements, as opposed to individual related resources.</a:t>
            </a:r>
          </a:p>
          <a:p>
            <a:endParaRPr lang="en-US" sz="1400" dirty="0"/>
          </a:p>
          <a:p>
            <a:r>
              <a:rPr lang="en-US" sz="1400" dirty="0"/>
              <a:t>If possible, populate </a:t>
            </a:r>
            <a:r>
              <a:rPr lang="en-US" sz="1400" b="1" dirty="0" err="1"/>
              <a:t>Observation.referenceRange</a:t>
            </a:r>
            <a:r>
              <a:rPr lang="en-US" sz="1400" dirty="0"/>
              <a:t> with </a:t>
            </a:r>
            <a:r>
              <a:rPr lang="en-US" sz="1400" b="1" dirty="0"/>
              <a:t>Quantity</a:t>
            </a:r>
            <a:r>
              <a:rPr lang="en-US" sz="1400" dirty="0"/>
              <a:t> values, which allows the Health app to indicate out-of-range values. In addition, if possible, populate </a:t>
            </a:r>
            <a:r>
              <a:rPr lang="en-US" sz="1400" b="1" dirty="0" err="1"/>
              <a:t>Observation.interpretation</a:t>
            </a:r>
            <a:r>
              <a:rPr lang="en-US" sz="1400" dirty="0"/>
              <a:t> with a coded value, especially for abnormal results.</a:t>
            </a:r>
          </a:p>
          <a:p>
            <a:endParaRPr lang="en-US" sz="1400" dirty="0"/>
          </a:p>
          <a:p>
            <a:r>
              <a:rPr lang="en-US" sz="1400" b="1" dirty="0">
                <a:latin typeface="Century Gothic" panose="020B0502020202020204" pitchFamily="34" charset="0"/>
              </a:rPr>
              <a:t>Patient</a:t>
            </a:r>
          </a:p>
          <a:p>
            <a:endParaRPr lang="en-US" sz="1400" dirty="0"/>
          </a:p>
          <a:p>
            <a:r>
              <a:rPr lang="en-US" sz="1400" dirty="0"/>
              <a:t> The </a:t>
            </a:r>
            <a:r>
              <a:rPr lang="en-US" sz="1400" dirty="0">
                <a:hlinkClick r:id="rId6"/>
              </a:rPr>
              <a:t>Patient </a:t>
            </a:r>
            <a:r>
              <a:rPr lang="en-US" sz="1400" dirty="0"/>
              <a:t>resource should have at least a given name, a family name, a gender, and a birth date. </a:t>
            </a:r>
          </a:p>
          <a:p>
            <a:endParaRPr lang="en-US" sz="1400" dirty="0"/>
          </a:p>
        </p:txBody>
      </p:sp>
    </p:spTree>
    <p:extLst>
      <p:ext uri="{BB962C8B-B14F-4D97-AF65-F5344CB8AC3E}">
        <p14:creationId xmlns:p14="http://schemas.microsoft.com/office/powerpoint/2010/main" val="11560216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125027"/>
          </a:xfrm>
          <a:prstGeom prst="rect">
            <a:avLst/>
          </a:prstGeom>
        </p:spPr>
        <p:txBody>
          <a:bodyPr wrap="square">
            <a:spAutoFit/>
          </a:bodyPr>
          <a:lstStyle/>
          <a:p>
            <a:r>
              <a:rPr lang="en-US" sz="1400" b="1" dirty="0">
                <a:latin typeface="Century Gothic" panose="020B0502020202020204" pitchFamily="34" charset="0"/>
              </a:rPr>
              <a:t>Procedure</a:t>
            </a:r>
            <a:endParaRPr lang="en-US" b="1" dirty="0">
              <a:latin typeface="Century Gothic" panose="020B0502020202020204" pitchFamily="34" charset="0"/>
            </a:endParaRPr>
          </a:p>
          <a:p>
            <a:endParaRPr lang="en-US" dirty="0"/>
          </a:p>
          <a:p>
            <a:r>
              <a:rPr lang="en-US" sz="1400" dirty="0"/>
              <a:t>Following the recommendations on </a:t>
            </a:r>
            <a:r>
              <a:rPr lang="en-US" sz="1400" dirty="0">
                <a:hlinkClick r:id="rId2"/>
              </a:rPr>
              <a:t>Procedure</a:t>
            </a:r>
            <a:r>
              <a:rPr lang="en-US" sz="1400" dirty="0"/>
              <a:t>, it is recommended that the generation of </a:t>
            </a:r>
            <a:r>
              <a:rPr lang="en-US" sz="1400" b="1" dirty="0"/>
              <a:t>Observations</a:t>
            </a:r>
            <a:r>
              <a:rPr lang="en-US" sz="1400" dirty="0"/>
              <a:t> and </a:t>
            </a:r>
            <a:r>
              <a:rPr lang="en-US" sz="1400" b="1" dirty="0" err="1"/>
              <a:t>DiagnosticReports</a:t>
            </a:r>
            <a:r>
              <a:rPr lang="en-US" sz="1400" dirty="0"/>
              <a:t> do not result in the creation of a </a:t>
            </a:r>
            <a:r>
              <a:rPr lang="en-US" sz="1400" b="1" dirty="0"/>
              <a:t>Procedure</a:t>
            </a:r>
            <a:r>
              <a:rPr lang="en-US" sz="1400" dirty="0"/>
              <a:t> resource. For example, the act of taking a blood pressure reading need not be documented in a </a:t>
            </a:r>
            <a:r>
              <a:rPr lang="en-US" sz="1400" b="1" dirty="0"/>
              <a:t>Procedure</a:t>
            </a:r>
            <a:r>
              <a:rPr lang="en-US" sz="1400" dirty="0"/>
              <a:t> resource, because the Health app is receiving the actual blood pressure as an </a:t>
            </a:r>
            <a:r>
              <a:rPr lang="en-US" sz="1400" b="1" dirty="0"/>
              <a:t>Observation</a:t>
            </a:r>
            <a:r>
              <a:rPr lang="en-US" sz="1400" dirty="0"/>
              <a:t> already.</a:t>
            </a:r>
          </a:p>
          <a:p>
            <a:endParaRPr lang="en-US" dirty="0"/>
          </a:p>
          <a:p>
            <a:r>
              <a:rPr lang="en-US" b="1" dirty="0">
                <a:latin typeface="Century Gothic" panose="020B0502020202020204" pitchFamily="34" charset="0"/>
              </a:rPr>
              <a:t>FHIR Format Guidelines </a:t>
            </a:r>
          </a:p>
          <a:p>
            <a:endParaRPr lang="en-US" sz="1400" dirty="0"/>
          </a:p>
          <a:p>
            <a:pPr>
              <a:lnSpc>
                <a:spcPct val="150000"/>
              </a:lnSpc>
            </a:pPr>
            <a:r>
              <a:rPr lang="en-US" sz="1400" dirty="0"/>
              <a:t>• The Health app’s FHIR implementation uses the FHIR DSTU-2 (</a:t>
            </a:r>
            <a:r>
              <a:rPr lang="en-US" sz="1400" dirty="0">
                <a:hlinkClick r:id="rId3"/>
              </a:rPr>
              <a:t>FHIR version 1.0.2</a:t>
            </a:r>
            <a:r>
              <a:rPr lang="en-US" sz="1400" dirty="0"/>
              <a:t>) API and data model specifications. When in doubt, refer to the FHIR spec. </a:t>
            </a:r>
          </a:p>
          <a:p>
            <a:pPr>
              <a:lnSpc>
                <a:spcPct val="150000"/>
              </a:lnSpc>
            </a:pPr>
            <a:r>
              <a:rPr lang="en-US" sz="1400" dirty="0"/>
              <a:t>• Provide FHIR data in JSON format. The Health app will issue an Accept header on requests with a value of </a:t>
            </a:r>
            <a:r>
              <a:rPr lang="en-US" sz="1400" b="1" dirty="0"/>
              <a:t>application/</a:t>
            </a:r>
            <a:r>
              <a:rPr lang="en-US" sz="1400" b="1" dirty="0" err="1"/>
              <a:t>json+fhir</a:t>
            </a:r>
            <a:r>
              <a:rPr lang="en-US" sz="1400" dirty="0"/>
              <a:t>. The Health app may issue </a:t>
            </a:r>
            <a:r>
              <a:rPr lang="en-US" sz="1400" b="1" dirty="0"/>
              <a:t>application/</a:t>
            </a:r>
            <a:r>
              <a:rPr lang="en-US" sz="1400" b="1" dirty="0" err="1"/>
              <a:t>json</a:t>
            </a:r>
            <a:r>
              <a:rPr lang="en-US" sz="1400" dirty="0"/>
              <a:t> if the FHIR specific header causes issues on the EHR gateway. </a:t>
            </a:r>
          </a:p>
          <a:p>
            <a:pPr>
              <a:lnSpc>
                <a:spcPct val="150000"/>
              </a:lnSpc>
            </a:pPr>
            <a:r>
              <a:rPr lang="en-US" sz="1400" dirty="0"/>
              <a:t>• </a:t>
            </a:r>
            <a:r>
              <a:rPr lang="en-US" sz="1400" b="1" dirty="0"/>
              <a:t>Strings in FHIR are case-sensitive</a:t>
            </a:r>
            <a:r>
              <a:rPr lang="en-US" sz="1400" dirty="0"/>
              <a:t>. All resource names require an uppercase first letter everywhere they appear, even in URLs. It’s okay to accept lowercase versions in URLs, but the canonical, first-letter-uppercased form MUST be supported. </a:t>
            </a:r>
          </a:p>
          <a:p>
            <a:pPr>
              <a:lnSpc>
                <a:spcPct val="150000"/>
              </a:lnSpc>
            </a:pPr>
            <a:r>
              <a:rPr lang="en-US" sz="1400" dirty="0"/>
              <a:t>• Consult the official FHIR documentation to get answers to specific format questions, as well as the </a:t>
            </a:r>
            <a:r>
              <a:rPr lang="en-US" sz="1400" dirty="0">
                <a:hlinkClick r:id="rId4"/>
              </a:rPr>
              <a:t>Argonaut spec</a:t>
            </a:r>
            <a:r>
              <a:rPr lang="en-US" sz="1400" dirty="0"/>
              <a:t>, especially on these matters: </a:t>
            </a:r>
          </a:p>
          <a:p>
            <a:pPr>
              <a:lnSpc>
                <a:spcPct val="150000"/>
              </a:lnSpc>
            </a:pPr>
            <a:r>
              <a:rPr lang="en-US" sz="1400" dirty="0"/>
              <a:t>	• Determine which properties on each resource are required to be included and which are optional. </a:t>
            </a:r>
          </a:p>
          <a:p>
            <a:pPr>
              <a:lnSpc>
                <a:spcPct val="150000"/>
              </a:lnSpc>
            </a:pPr>
            <a:r>
              <a:rPr lang="en-US" sz="1400" dirty="0"/>
              <a:t>	• Make sure you use one of the valid strings for code type properties.</a:t>
            </a:r>
          </a:p>
          <a:p>
            <a:pPr>
              <a:lnSpc>
                <a:spcPct val="150000"/>
              </a:lnSpc>
            </a:pPr>
            <a:r>
              <a:rPr lang="en-US" sz="1400" dirty="0"/>
              <a:t>	• Null values as well as empty arrays and objects should not be present, the property should be omitted in such cases.</a:t>
            </a:r>
          </a:p>
          <a:p>
            <a:pPr>
              <a:lnSpc>
                <a:spcPct val="150000"/>
              </a:lnSpc>
            </a:pPr>
            <a:r>
              <a:rPr lang="en-US" sz="1400" dirty="0"/>
              <a:t>• FHIR considers any string with letters, numbers, dashes and periods, up to a length of 64 characters, as a </a:t>
            </a:r>
            <a:r>
              <a:rPr lang="en-US" sz="1400" dirty="0">
                <a:hlinkClick r:id="rId5"/>
              </a:rPr>
              <a:t>valid id</a:t>
            </a:r>
            <a:r>
              <a:rPr lang="en-US" sz="1400" dirty="0"/>
              <a:t>. The Health app uses the patient ID as the authorization server returns it during </a:t>
            </a:r>
            <a:r>
              <a:rPr lang="en-US" sz="1400" dirty="0">
                <a:hlinkClick r:id="rId6" action="ppaction://hlinksldjump"/>
              </a:rPr>
              <a:t>Authorization Flow: Code Exchange</a:t>
            </a:r>
            <a:r>
              <a:rPr lang="en-US" sz="1400" dirty="0"/>
              <a:t>. It doesn’t matter whether the ID is an encrypted or hashed version of an internal ID or an actual ID, as long as it adheres to the format.</a:t>
            </a:r>
          </a:p>
          <a:p>
            <a:pPr>
              <a:lnSpc>
                <a:spcPct val="150000"/>
              </a:lnSpc>
            </a:pPr>
            <a:r>
              <a:rPr lang="en-US" sz="1400" dirty="0"/>
              <a:t>	• </a:t>
            </a:r>
            <a:r>
              <a:rPr lang="en-US" sz="1400" b="1" dirty="0"/>
              <a:t>id</a:t>
            </a:r>
            <a:r>
              <a:rPr lang="en-US" sz="1400" dirty="0"/>
              <a:t> and </a:t>
            </a:r>
            <a:r>
              <a:rPr lang="en-US" sz="1400" b="1" dirty="0"/>
              <a:t>identifier</a:t>
            </a:r>
            <a:r>
              <a:rPr lang="en-US" sz="1400" dirty="0"/>
              <a:t> are two different properties in FHIR. Patient search is executed against the patient </a:t>
            </a:r>
            <a:r>
              <a:rPr lang="en-US" sz="1400" b="1" dirty="0"/>
              <a:t>id</a:t>
            </a:r>
            <a:r>
              <a:rPr lang="en-US" sz="1400" dirty="0"/>
              <a:t> property </a:t>
            </a:r>
          </a:p>
          <a:p>
            <a:pPr>
              <a:lnSpc>
                <a:spcPct val="150000"/>
              </a:lnSpc>
            </a:pPr>
            <a:r>
              <a:rPr lang="en-US" sz="1400" dirty="0"/>
              <a:t>	• </a:t>
            </a:r>
            <a:r>
              <a:rPr lang="en-US" sz="1400" b="1" dirty="0"/>
              <a:t>all</a:t>
            </a:r>
            <a:r>
              <a:rPr lang="en-US" sz="1400" dirty="0"/>
              <a:t> resources, not just </a:t>
            </a:r>
            <a:r>
              <a:rPr lang="en-US" sz="1400" b="1" dirty="0"/>
              <a:t>Patient</a:t>
            </a:r>
            <a:r>
              <a:rPr lang="en-US" sz="1400" dirty="0"/>
              <a:t>, must have an id</a:t>
            </a:r>
          </a:p>
          <a:p>
            <a:pPr>
              <a:lnSpc>
                <a:spcPct val="150000"/>
              </a:lnSpc>
            </a:pPr>
            <a:r>
              <a:rPr lang="en-US" sz="1400" dirty="0"/>
              <a:t>	</a:t>
            </a:r>
          </a:p>
          <a:p>
            <a:endParaRPr lang="en-US" dirty="0"/>
          </a:p>
        </p:txBody>
      </p:sp>
    </p:spTree>
    <p:extLst>
      <p:ext uri="{BB962C8B-B14F-4D97-AF65-F5344CB8AC3E}">
        <p14:creationId xmlns:p14="http://schemas.microsoft.com/office/powerpoint/2010/main" val="22554210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740581"/>
          </a:xfrm>
          <a:prstGeom prst="rect">
            <a:avLst/>
          </a:prstGeom>
        </p:spPr>
        <p:txBody>
          <a:bodyPr wrap="square">
            <a:spAutoFit/>
          </a:bodyPr>
          <a:lstStyle/>
          <a:p>
            <a:r>
              <a:rPr lang="en-US" b="1" dirty="0">
                <a:latin typeface="Century Gothic" panose="020B0502020202020204" pitchFamily="34" charset="0"/>
              </a:rPr>
              <a:t>FHIR Format Guidelines (</a:t>
            </a:r>
            <a:r>
              <a:rPr lang="en-US" b="1" dirty="0" err="1">
                <a:latin typeface="Century Gothic" panose="020B0502020202020204" pitchFamily="34" charset="0"/>
              </a:rPr>
              <a:t>Contd</a:t>
            </a:r>
            <a:r>
              <a:rPr lang="en-US" b="1" dirty="0">
                <a:latin typeface="Century Gothic" panose="020B0502020202020204" pitchFamily="34" charset="0"/>
              </a:rPr>
              <a:t>…)</a:t>
            </a:r>
          </a:p>
          <a:p>
            <a:endParaRPr lang="en-US" sz="1400" b="1" dirty="0">
              <a:latin typeface="Century Gothic" panose="020B0502020202020204" pitchFamily="34" charset="0"/>
            </a:endParaRPr>
          </a:p>
          <a:p>
            <a:pPr>
              <a:lnSpc>
                <a:spcPct val="150000"/>
              </a:lnSpc>
            </a:pPr>
            <a:r>
              <a:rPr lang="en-US" sz="1400" dirty="0"/>
              <a:t>• Adhere to all FHIR formats, especially the </a:t>
            </a:r>
            <a:r>
              <a:rPr lang="en-US" sz="1400" dirty="0">
                <a:hlinkClick r:id="rId2"/>
              </a:rPr>
              <a:t>date/time formats</a:t>
            </a:r>
            <a:r>
              <a:rPr lang="en-US" sz="1400" dirty="0"/>
              <a:t>: </a:t>
            </a:r>
          </a:p>
          <a:p>
            <a:pPr>
              <a:lnSpc>
                <a:spcPct val="150000"/>
              </a:lnSpc>
            </a:pPr>
            <a:r>
              <a:rPr lang="en-US" sz="1400" dirty="0"/>
              <a:t>	• There must be a </a:t>
            </a:r>
            <a:r>
              <a:rPr lang="en-US" sz="1400" dirty="0" err="1"/>
              <a:t>timezone</a:t>
            </a:r>
            <a:r>
              <a:rPr lang="en-US" sz="1400" dirty="0"/>
              <a:t> whenever a time is present. Use the </a:t>
            </a:r>
            <a:r>
              <a:rPr lang="en-US" sz="1400" dirty="0" err="1"/>
              <a:t>timezone</a:t>
            </a:r>
            <a:r>
              <a:rPr lang="en-US" sz="1400" dirty="0"/>
              <a:t> local to the original event in order to avoid confusion. </a:t>
            </a:r>
          </a:p>
          <a:p>
            <a:pPr>
              <a:lnSpc>
                <a:spcPct val="150000"/>
              </a:lnSpc>
            </a:pPr>
            <a:r>
              <a:rPr lang="en-US" sz="1400" dirty="0"/>
              <a:t>	• Avoid adding </a:t>
            </a:r>
            <a:r>
              <a:rPr lang="en-US" sz="1400" b="1" dirty="0"/>
              <a:t>00:00:00</a:t>
            </a:r>
            <a:r>
              <a:rPr lang="en-US" sz="1400" dirty="0"/>
              <a:t> time if only the date is known – only return a date in such cases. </a:t>
            </a:r>
          </a:p>
          <a:p>
            <a:pPr>
              <a:lnSpc>
                <a:spcPct val="150000"/>
              </a:lnSpc>
            </a:pPr>
            <a:r>
              <a:rPr lang="en-US" sz="1400" dirty="0"/>
              <a:t>	• The Health app enforces correct timing for </a:t>
            </a:r>
            <a:r>
              <a:rPr lang="en-US" sz="1400" dirty="0">
                <a:hlinkClick r:id="rId3"/>
              </a:rPr>
              <a:t>Period </a:t>
            </a:r>
            <a:r>
              <a:rPr lang="en-US" sz="1400" dirty="0"/>
              <a:t>elements, for example, </a:t>
            </a:r>
            <a:r>
              <a:rPr lang="en-US" sz="1400" b="1" dirty="0"/>
              <a:t>start</a:t>
            </a:r>
            <a:r>
              <a:rPr lang="en-US" sz="1400" dirty="0"/>
              <a:t> must be earlier than or equal to </a:t>
            </a:r>
            <a:r>
              <a:rPr lang="en-US" sz="1400" b="1" dirty="0"/>
              <a:t>end</a:t>
            </a:r>
            <a:r>
              <a:rPr lang="en-US" sz="1400" dirty="0"/>
              <a:t>. </a:t>
            </a:r>
          </a:p>
          <a:p>
            <a:pPr>
              <a:lnSpc>
                <a:spcPct val="150000"/>
              </a:lnSpc>
            </a:pPr>
            <a:r>
              <a:rPr lang="en-US" sz="1400" dirty="0"/>
              <a:t>• Avoid stripping comments and notes from resources. </a:t>
            </a:r>
          </a:p>
          <a:p>
            <a:pPr>
              <a:lnSpc>
                <a:spcPct val="150000"/>
              </a:lnSpc>
            </a:pPr>
            <a:r>
              <a:rPr lang="en-US" sz="1400" dirty="0"/>
              <a:t>• Consider supporting the </a:t>
            </a:r>
            <a:r>
              <a:rPr lang="en-US" sz="1400" dirty="0">
                <a:hlinkClick r:id="rId4"/>
              </a:rPr>
              <a:t>_</a:t>
            </a:r>
            <a:r>
              <a:rPr lang="en-US" sz="1400" dirty="0" err="1">
                <a:hlinkClick r:id="rId4"/>
              </a:rPr>
              <a:t>lastUpdated</a:t>
            </a:r>
            <a:r>
              <a:rPr lang="en-US" sz="1400" dirty="0">
                <a:hlinkClick r:id="rId4"/>
              </a:rPr>
              <a:t> </a:t>
            </a:r>
            <a:r>
              <a:rPr lang="en-US" sz="1400" dirty="0"/>
              <a:t>query parameter, especially on </a:t>
            </a:r>
            <a:r>
              <a:rPr lang="en-US" sz="1400" b="1" dirty="0"/>
              <a:t>Observation</a:t>
            </a:r>
            <a:r>
              <a:rPr lang="en-US" sz="1400" dirty="0"/>
              <a:t> resources. This will enable more efficient updates that will conserve your server resources. </a:t>
            </a:r>
          </a:p>
          <a:p>
            <a:pPr>
              <a:lnSpc>
                <a:spcPct val="150000"/>
              </a:lnSpc>
            </a:pPr>
            <a:r>
              <a:rPr lang="en-US" sz="1400" dirty="0"/>
              <a:t>	• Also consider populating the </a:t>
            </a:r>
            <a:r>
              <a:rPr lang="en-US" sz="1400" b="1" dirty="0" err="1"/>
              <a:t>meta.lastUpdated</a:t>
            </a:r>
            <a:r>
              <a:rPr lang="en-US" sz="1400" dirty="0"/>
              <a:t> property for every resource so the MTBC representative may know more accurately when the record was last changed. </a:t>
            </a:r>
          </a:p>
          <a:p>
            <a:pPr>
              <a:lnSpc>
                <a:spcPct val="150000"/>
              </a:lnSpc>
            </a:pPr>
            <a:r>
              <a:rPr lang="en-US" sz="1400" dirty="0"/>
              <a:t>• Consider supporting the </a:t>
            </a:r>
            <a:r>
              <a:rPr lang="en-US" sz="1400" dirty="0">
                <a:hlinkClick r:id="rId5"/>
              </a:rPr>
              <a:t>_include </a:t>
            </a:r>
            <a:r>
              <a:rPr lang="en-US" sz="1400" dirty="0"/>
              <a:t>query parameter, especially on </a:t>
            </a:r>
            <a:r>
              <a:rPr lang="en-US" sz="1400" b="1" dirty="0" err="1"/>
              <a:t>DiagnosticReport</a:t>
            </a:r>
            <a:r>
              <a:rPr lang="en-US" sz="1400" dirty="0"/>
              <a:t> resources</a:t>
            </a:r>
            <a:r>
              <a:rPr lang="en-US" dirty="0"/>
              <a:t>.</a:t>
            </a:r>
          </a:p>
          <a:p>
            <a:pPr>
              <a:lnSpc>
                <a:spcPct val="150000"/>
              </a:lnSpc>
            </a:pPr>
            <a:endParaRPr lang="en-US" sz="1400" dirty="0"/>
          </a:p>
          <a:p>
            <a:pPr>
              <a:lnSpc>
                <a:spcPct val="150000"/>
              </a:lnSpc>
            </a:pPr>
            <a:r>
              <a:rPr lang="en-US" b="1" dirty="0">
                <a:latin typeface="Century Gothic" panose="020B0502020202020204" pitchFamily="34" charset="0"/>
              </a:rPr>
              <a:t>REST Operation</a:t>
            </a:r>
            <a:endParaRPr lang="en-US" sz="1400" b="1" dirty="0">
              <a:latin typeface="Century Gothic" panose="020B0502020202020204" pitchFamily="34" charset="0"/>
            </a:endParaRPr>
          </a:p>
          <a:p>
            <a:pPr>
              <a:lnSpc>
                <a:spcPct val="150000"/>
              </a:lnSpc>
            </a:pPr>
            <a:r>
              <a:rPr lang="en-US" sz="1400" dirty="0"/>
              <a:t>From the possible </a:t>
            </a:r>
            <a:r>
              <a:rPr lang="en-US" sz="1400" dirty="0">
                <a:hlinkClick r:id="rId6"/>
              </a:rPr>
              <a:t>FHIR REST API operations </a:t>
            </a:r>
            <a:r>
              <a:rPr lang="en-US" sz="1400" dirty="0"/>
              <a:t>(called interactions) the Health app uses two, </a:t>
            </a:r>
            <a:r>
              <a:rPr lang="en-US" sz="1400" b="1" dirty="0"/>
              <a:t>read</a:t>
            </a:r>
            <a:r>
              <a:rPr lang="en-US" sz="1400" dirty="0"/>
              <a:t> and </a:t>
            </a:r>
            <a:r>
              <a:rPr lang="en-US" sz="1400" b="1" dirty="0"/>
              <a:t>search</a:t>
            </a:r>
            <a:r>
              <a:rPr lang="en-US" sz="1400" dirty="0"/>
              <a:t>:</a:t>
            </a:r>
          </a:p>
          <a:p>
            <a:pPr>
              <a:lnSpc>
                <a:spcPct val="150000"/>
              </a:lnSpc>
            </a:pPr>
            <a:r>
              <a:rPr lang="en-US" sz="1400" b="1" dirty="0"/>
              <a:t>Read</a:t>
            </a:r>
          </a:p>
          <a:p>
            <a:pPr>
              <a:lnSpc>
                <a:spcPct val="150000"/>
              </a:lnSpc>
            </a:pPr>
            <a:r>
              <a:rPr lang="en-US" sz="1400" dirty="0"/>
              <a:t>A FHIR </a:t>
            </a:r>
            <a:r>
              <a:rPr lang="en-US" sz="1400" b="1" dirty="0"/>
              <a:t>read</a:t>
            </a:r>
            <a:r>
              <a:rPr lang="en-US" sz="1400" dirty="0"/>
              <a:t> interaction is a GET request for a single resource known by its </a:t>
            </a:r>
            <a:r>
              <a:rPr lang="en-US" sz="1400" b="1" dirty="0"/>
              <a:t>id</a:t>
            </a:r>
            <a:r>
              <a:rPr lang="en-US" sz="1400" dirty="0"/>
              <a:t>. </a:t>
            </a:r>
          </a:p>
          <a:p>
            <a:pPr>
              <a:lnSpc>
                <a:spcPct val="150000"/>
              </a:lnSpc>
            </a:pPr>
            <a:r>
              <a:rPr lang="en-US" sz="1400" dirty="0"/>
              <a:t>(reference: </a:t>
            </a:r>
            <a:r>
              <a:rPr lang="en-US" sz="1400" dirty="0">
                <a:hlinkClick r:id="rId7"/>
              </a:rPr>
              <a:t>FHIR Spec</a:t>
            </a:r>
            <a:r>
              <a:rPr lang="en-US" sz="1400" dirty="0"/>
              <a:t>)</a:t>
            </a:r>
          </a:p>
          <a:p>
            <a:pPr>
              <a:lnSpc>
                <a:spcPct val="150000"/>
              </a:lnSpc>
            </a:pPr>
            <a:r>
              <a:rPr lang="en-US" sz="1400" b="1" dirty="0"/>
              <a:t>Examples: </a:t>
            </a:r>
          </a:p>
          <a:p>
            <a:pPr>
              <a:lnSpc>
                <a:spcPct val="150000"/>
              </a:lnSpc>
            </a:pPr>
            <a:r>
              <a:rPr lang="en-US" sz="1400" b="1" dirty="0"/>
              <a:t>GET https://www.example.com/fhir/Patient/GH42VTX </a:t>
            </a:r>
          </a:p>
          <a:p>
            <a:pPr>
              <a:lnSpc>
                <a:spcPct val="150000"/>
              </a:lnSpc>
            </a:pPr>
            <a:r>
              <a:rPr lang="en-US" sz="1400" b="1" dirty="0"/>
              <a:t>GET https://www.example.com/fhir/MedicationOrder/MR82ESC</a:t>
            </a:r>
            <a:endParaRPr lang="en-US" sz="1400" b="1" dirty="0">
              <a:latin typeface="Century Gothic" panose="020B0502020202020204" pitchFamily="34" charset="0"/>
            </a:endParaRPr>
          </a:p>
          <a:p>
            <a:endParaRPr lang="en-US" b="1" dirty="0">
              <a:latin typeface="Century Gothic" panose="020B0502020202020204" pitchFamily="34" charset="0"/>
            </a:endParaRPr>
          </a:p>
          <a:p>
            <a:endParaRPr lang="en-US" b="1" dirty="0">
              <a:latin typeface="Century Gothic" panose="020B0502020202020204" pitchFamily="34" charset="0"/>
            </a:endParaRPr>
          </a:p>
          <a:p>
            <a:endParaRPr lang="en-US" b="1" dirty="0">
              <a:latin typeface="Century Gothic" panose="020B0502020202020204" pitchFamily="34" charset="0"/>
            </a:endParaRPr>
          </a:p>
        </p:txBody>
      </p:sp>
    </p:spTree>
    <p:extLst>
      <p:ext uri="{BB962C8B-B14F-4D97-AF65-F5344CB8AC3E}">
        <p14:creationId xmlns:p14="http://schemas.microsoft.com/office/powerpoint/2010/main" val="2680144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60" y="2645461"/>
            <a:ext cx="12191999" cy="535531"/>
          </a:xfrm>
          <a:prstGeom prst="rect">
            <a:avLst/>
          </a:prstGeom>
          <a:noFill/>
        </p:spPr>
        <p:txBody>
          <a:bodyPr wrap="square" rtlCol="0">
            <a:spAutoFit/>
          </a:bodyPr>
          <a:lstStyle/>
          <a:p>
            <a:pPr algn="ctr">
              <a:lnSpc>
                <a:spcPct val="90000"/>
              </a:lnSpc>
              <a:spcBef>
                <a:spcPct val="0"/>
              </a:spcBef>
            </a:pPr>
            <a:r>
              <a:rPr lang="en-US" sz="3200" b="1" dirty="0">
                <a:latin typeface="Arial" panose="020B0604020202020204" pitchFamily="34" charset="0"/>
                <a:ea typeface="+mj-ea"/>
                <a:cs typeface="Arial" panose="020B0604020202020204" pitchFamily="34" charset="0"/>
              </a:rPr>
              <a:t>PROPOSED CHANGE</a:t>
            </a:r>
          </a:p>
        </p:txBody>
      </p:sp>
    </p:spTree>
    <p:extLst>
      <p:ext uri="{BB962C8B-B14F-4D97-AF65-F5344CB8AC3E}">
        <p14:creationId xmlns:p14="http://schemas.microsoft.com/office/powerpoint/2010/main" val="2987805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417415"/>
          </a:xfrm>
          <a:prstGeom prst="rect">
            <a:avLst/>
          </a:prstGeom>
        </p:spPr>
        <p:txBody>
          <a:bodyPr wrap="square">
            <a:spAutoFit/>
          </a:bodyPr>
          <a:lstStyle/>
          <a:p>
            <a:r>
              <a:rPr lang="en-US" sz="1400" b="1" dirty="0">
                <a:latin typeface="Century Gothic" panose="020B0502020202020204" pitchFamily="34" charset="0"/>
              </a:rPr>
              <a:t>Read (</a:t>
            </a:r>
            <a:r>
              <a:rPr lang="en-US" sz="1400" b="1" dirty="0" err="1">
                <a:latin typeface="Century Gothic" panose="020B0502020202020204" pitchFamily="34" charset="0"/>
              </a:rPr>
              <a:t>Contd</a:t>
            </a:r>
            <a:r>
              <a:rPr lang="en-US" sz="1400" b="1" dirty="0">
                <a:latin typeface="Century Gothic" panose="020B0502020202020204" pitchFamily="34" charset="0"/>
              </a:rPr>
              <a:t>)</a:t>
            </a:r>
          </a:p>
          <a:p>
            <a:endParaRPr lang="en-US" sz="1400" b="1" dirty="0"/>
          </a:p>
          <a:p>
            <a:r>
              <a:rPr lang="en-US" sz="1400" dirty="0"/>
              <a:t>The response to a </a:t>
            </a:r>
            <a:r>
              <a:rPr lang="en-US" sz="1400" b="1" dirty="0"/>
              <a:t>read</a:t>
            </a:r>
            <a:r>
              <a:rPr lang="en-US" sz="1400" dirty="0"/>
              <a:t> is the requested resource directly. See </a:t>
            </a:r>
            <a:r>
              <a:rPr lang="en-US" sz="1400" dirty="0">
                <a:hlinkClick r:id="rId2" action="ppaction://hlinksldjump"/>
              </a:rPr>
              <a:t>Supported Resources </a:t>
            </a:r>
            <a:r>
              <a:rPr lang="en-US" sz="1400" dirty="0"/>
              <a:t>for a list of resource types the Health app currently supports and their format. Example Patient resource:</a:t>
            </a:r>
          </a:p>
          <a:p>
            <a:endParaRPr lang="en-US" sz="1400" dirty="0"/>
          </a:p>
          <a:p>
            <a:r>
              <a:rPr lang="en-US" sz="1400" dirty="0"/>
              <a:t> {</a:t>
            </a:r>
          </a:p>
          <a:p>
            <a:r>
              <a:rPr lang="en-US" sz="1400" b="1" dirty="0"/>
              <a:t>"</a:t>
            </a:r>
            <a:r>
              <a:rPr lang="en-US" sz="1400" b="1" dirty="0" err="1"/>
              <a:t>resourceType</a:t>
            </a:r>
            <a:r>
              <a:rPr lang="en-US" sz="1400" b="1" dirty="0"/>
              <a:t>": "Patient", </a:t>
            </a:r>
          </a:p>
          <a:p>
            <a:r>
              <a:rPr lang="en-US" sz="1400" b="1" dirty="0"/>
              <a:t>"id": "GH42VTX", </a:t>
            </a:r>
          </a:p>
          <a:p>
            <a:r>
              <a:rPr lang="en-US" sz="1400" b="1" dirty="0"/>
              <a:t>"name": [ </a:t>
            </a:r>
          </a:p>
          <a:p>
            <a:r>
              <a:rPr lang="en-US" sz="1400" b="1" dirty="0"/>
              <a:t>{ </a:t>
            </a:r>
          </a:p>
          <a:p>
            <a:r>
              <a:rPr lang="en-US" sz="1400" b="1" dirty="0"/>
              <a:t>	"family": [ </a:t>
            </a:r>
          </a:p>
          <a:p>
            <a:r>
              <a:rPr lang="en-US" sz="1400" b="1" dirty="0"/>
              <a:t>	"Doe" </a:t>
            </a:r>
          </a:p>
          <a:p>
            <a:r>
              <a:rPr lang="en-US" sz="1400" b="1" dirty="0"/>
              <a:t>], </a:t>
            </a:r>
          </a:p>
          <a:p>
            <a:r>
              <a:rPr lang="en-US" sz="1400" b="1" dirty="0"/>
              <a:t>	"given": [ </a:t>
            </a:r>
          </a:p>
          <a:p>
            <a:r>
              <a:rPr lang="en-US" sz="1400" b="1" dirty="0"/>
              <a:t>	"Jeanine" </a:t>
            </a:r>
          </a:p>
          <a:p>
            <a:r>
              <a:rPr lang="en-US" sz="1400" b="1" dirty="0"/>
              <a:t>], </a:t>
            </a:r>
          </a:p>
          <a:p>
            <a:r>
              <a:rPr lang="en-US" sz="1400" b="1" dirty="0"/>
              <a:t>	"use": "official“</a:t>
            </a:r>
          </a:p>
          <a:p>
            <a:r>
              <a:rPr lang="en-US" sz="1400" b="1" dirty="0"/>
              <a:t> }</a:t>
            </a:r>
          </a:p>
          <a:p>
            <a:r>
              <a:rPr lang="en-US" sz="1400" b="1" dirty="0"/>
              <a:t> ],</a:t>
            </a:r>
          </a:p>
          <a:p>
            <a:r>
              <a:rPr lang="en-US" sz="1400" b="1" dirty="0"/>
              <a:t> "</a:t>
            </a:r>
            <a:r>
              <a:rPr lang="en-US" sz="1400" b="1" dirty="0" err="1"/>
              <a:t>birthDate</a:t>
            </a:r>
            <a:r>
              <a:rPr lang="en-US" sz="1400" b="1" dirty="0"/>
              <a:t>": "1976-04-01", </a:t>
            </a:r>
          </a:p>
          <a:p>
            <a:r>
              <a:rPr lang="en-US" sz="1400" b="1" dirty="0"/>
              <a:t>"gender": "female", </a:t>
            </a:r>
          </a:p>
          <a:p>
            <a:r>
              <a:rPr lang="en-US" sz="1400" b="1" dirty="0"/>
              <a:t>(more Patient data as available)</a:t>
            </a:r>
          </a:p>
          <a:p>
            <a:r>
              <a:rPr lang="en-US" sz="1400" b="1" dirty="0"/>
              <a:t> … </a:t>
            </a:r>
          </a:p>
          <a:p>
            <a:r>
              <a:rPr lang="en-US" sz="1400" b="1" dirty="0"/>
              <a:t>}</a:t>
            </a:r>
          </a:p>
          <a:p>
            <a:endParaRPr lang="en-US" sz="1400" b="1" dirty="0"/>
          </a:p>
          <a:p>
            <a:r>
              <a:rPr lang="en-US" sz="1400" b="1" dirty="0">
                <a:latin typeface="Century Gothic" panose="020B0502020202020204" pitchFamily="34" charset="0"/>
              </a:rPr>
              <a:t>Search</a:t>
            </a:r>
          </a:p>
          <a:p>
            <a:endParaRPr lang="en-US" sz="1400" b="1" dirty="0">
              <a:latin typeface="Century Gothic" panose="020B0502020202020204" pitchFamily="34" charset="0"/>
            </a:endParaRPr>
          </a:p>
          <a:p>
            <a:r>
              <a:rPr lang="en-US" sz="1400" dirty="0"/>
              <a:t>A FHIR search interaction is a GET request returning a Bundle resource containing search results.</a:t>
            </a:r>
          </a:p>
          <a:p>
            <a:r>
              <a:rPr lang="en-US" sz="1400" dirty="0"/>
              <a:t>(reference: FHIR Spec)</a:t>
            </a:r>
          </a:p>
          <a:p>
            <a:r>
              <a:rPr lang="en-US" sz="1400" dirty="0"/>
              <a:t>Examples:</a:t>
            </a:r>
          </a:p>
          <a:p>
            <a:r>
              <a:rPr lang="en-US" sz="1400" dirty="0"/>
              <a:t>GET </a:t>
            </a:r>
            <a:r>
              <a:rPr lang="en-US" sz="1400" dirty="0">
                <a:hlinkClick r:id="rId3"/>
              </a:rPr>
              <a:t>https://www.example.com/fhir/Patient?_id=GH42VTX</a:t>
            </a:r>
          </a:p>
          <a:p>
            <a:r>
              <a:rPr lang="en-US" sz="1400" dirty="0"/>
              <a:t>GET </a:t>
            </a:r>
            <a:r>
              <a:rPr lang="en-US" sz="1400" dirty="0">
                <a:hlinkClick r:id="rId4"/>
              </a:rPr>
              <a:t>https://www.example.com/fhir/MedicationOrder?patient=GH42VTX</a:t>
            </a:r>
          </a:p>
          <a:p>
            <a:endParaRPr lang="en-US" sz="1400" dirty="0"/>
          </a:p>
        </p:txBody>
      </p:sp>
    </p:spTree>
    <p:extLst>
      <p:ext uri="{BB962C8B-B14F-4D97-AF65-F5344CB8AC3E}">
        <p14:creationId xmlns:p14="http://schemas.microsoft.com/office/powerpoint/2010/main" val="3689742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986528"/>
          </a:xfrm>
          <a:prstGeom prst="rect">
            <a:avLst/>
          </a:prstGeom>
        </p:spPr>
        <p:txBody>
          <a:bodyPr wrap="square">
            <a:spAutoFit/>
          </a:bodyPr>
          <a:lstStyle/>
          <a:p>
            <a:r>
              <a:rPr lang="en-US" sz="1400" b="1" dirty="0">
                <a:latin typeface="Century Gothic" panose="020B0502020202020204" pitchFamily="34" charset="0"/>
              </a:rPr>
              <a:t>Search </a:t>
            </a:r>
            <a:r>
              <a:rPr lang="en-US" sz="1400" b="1" dirty="0" err="1">
                <a:latin typeface="Century Gothic" panose="020B0502020202020204" pitchFamily="34" charset="0"/>
              </a:rPr>
              <a:t>Contd</a:t>
            </a:r>
            <a:endParaRPr lang="en-US" sz="1400" b="1" dirty="0">
              <a:latin typeface="Century Gothic" panose="020B0502020202020204" pitchFamily="34" charset="0"/>
            </a:endParaRPr>
          </a:p>
          <a:p>
            <a:endParaRPr lang="en-US" sz="1400" dirty="0">
              <a:latin typeface="Calibri" panose="020F0502020204030204" pitchFamily="34" charset="0"/>
            </a:endParaRPr>
          </a:p>
          <a:p>
            <a:r>
              <a:rPr lang="en-US" sz="1400" dirty="0">
                <a:latin typeface="Calibri" panose="020F0502020204030204" pitchFamily="34" charset="0"/>
              </a:rPr>
              <a:t>The response here is always a </a:t>
            </a:r>
            <a:r>
              <a:rPr lang="en-US" sz="1400" dirty="0">
                <a:latin typeface="Calibri" panose="020F0502020204030204" pitchFamily="34" charset="0"/>
                <a:hlinkClick r:id="rId2"/>
              </a:rPr>
              <a:t>Bundle </a:t>
            </a:r>
            <a:r>
              <a:rPr lang="en-US" sz="1400" dirty="0">
                <a:latin typeface="Calibri" panose="020F0502020204030204" pitchFamily="34" charset="0"/>
              </a:rPr>
              <a:t>resource that contains the search results, for example:</a:t>
            </a:r>
          </a:p>
          <a:p>
            <a:r>
              <a:rPr lang="en" sz="1400" dirty="0">
                <a:latin typeface="Calibri" panose="020F0502020204030204" pitchFamily="34" charset="0"/>
              </a:rPr>
              <a:t>{</a:t>
            </a:r>
          </a:p>
          <a:p>
            <a:r>
              <a:rPr lang="en-US" sz="1400" dirty="0">
                <a:latin typeface="Calibri" panose="020F0502020204030204" pitchFamily="34" charset="0"/>
              </a:rPr>
              <a:t> "</a:t>
            </a:r>
            <a:r>
              <a:rPr lang="en-US" sz="1400" dirty="0" err="1">
                <a:latin typeface="Calibri" panose="020F0502020204030204" pitchFamily="34" charset="0"/>
              </a:rPr>
              <a:t>resourceType</a:t>
            </a:r>
            <a:r>
              <a:rPr lang="en-US" sz="1400" dirty="0">
                <a:latin typeface="Calibri" panose="020F0502020204030204" pitchFamily="34" charset="0"/>
              </a:rPr>
              <a:t>": "Bundle",</a:t>
            </a:r>
          </a:p>
          <a:p>
            <a:r>
              <a:rPr lang="en-US" sz="1400" dirty="0">
                <a:latin typeface="Calibri" panose="020F0502020204030204" pitchFamily="34" charset="0"/>
              </a:rPr>
              <a:t> "type": "</a:t>
            </a:r>
            <a:r>
              <a:rPr lang="en-US" sz="1400" dirty="0" err="1">
                <a:latin typeface="Calibri" panose="020F0502020204030204" pitchFamily="34" charset="0"/>
              </a:rPr>
              <a:t>searchset</a:t>
            </a:r>
            <a:r>
              <a:rPr lang="en-US" sz="1400" dirty="0">
                <a:latin typeface="Calibri" panose="020F0502020204030204" pitchFamily="34" charset="0"/>
              </a:rPr>
              <a:t>",</a:t>
            </a:r>
          </a:p>
          <a:p>
            <a:r>
              <a:rPr lang="en-US" sz="1400" dirty="0">
                <a:latin typeface="Calibri" panose="020F0502020204030204" pitchFamily="34" charset="0"/>
              </a:rPr>
              <a:t> "total": 1, // optional</a:t>
            </a:r>
            <a:endParaRPr lang="en" sz="1400" dirty="0">
              <a:latin typeface="Calibri" panose="020F0502020204030204" pitchFamily="34" charset="0"/>
            </a:endParaRPr>
          </a:p>
          <a:p>
            <a:r>
              <a:rPr lang="en-US" sz="1400" dirty="0">
                <a:latin typeface="Calibri" panose="020F0502020204030204" pitchFamily="34" charset="0"/>
              </a:rPr>
              <a:t> "entry": [</a:t>
            </a:r>
          </a:p>
          <a:p>
            <a:r>
              <a:rPr lang="en" sz="1400" dirty="0">
                <a:latin typeface="Calibri" panose="020F0502020204030204" pitchFamily="34" charset="0"/>
              </a:rPr>
              <a:t>     {</a:t>
            </a:r>
          </a:p>
          <a:p>
            <a:r>
              <a:rPr lang="en-US" sz="1400" dirty="0">
                <a:latin typeface="Calibri" panose="020F0502020204030204" pitchFamily="34" charset="0"/>
              </a:rPr>
              <a:t>	 "</a:t>
            </a:r>
            <a:r>
              <a:rPr lang="en-US" sz="1400" dirty="0" err="1">
                <a:latin typeface="Calibri" panose="020F0502020204030204" pitchFamily="34" charset="0"/>
              </a:rPr>
              <a:t>fullUrl</a:t>
            </a:r>
            <a:r>
              <a:rPr lang="en-US" sz="1400" dirty="0">
                <a:latin typeface="Calibri" panose="020F0502020204030204" pitchFamily="34" charset="0"/>
              </a:rPr>
              <a:t>": "</a:t>
            </a:r>
            <a:r>
              <a:rPr lang="en-US" sz="1400" dirty="0">
                <a:latin typeface="Calibri" panose="020F0502020204030204" pitchFamily="34" charset="0"/>
                <a:hlinkClick r:id="rId3"/>
              </a:rPr>
              <a:t>https://www.example.com/fhir/Patient/GH42VTX",</a:t>
            </a:r>
          </a:p>
          <a:p>
            <a:r>
              <a:rPr lang="en-US" sz="1400" dirty="0">
                <a:latin typeface="Calibri" panose="020F0502020204030204" pitchFamily="34" charset="0"/>
              </a:rPr>
              <a:t> 	"resource": {</a:t>
            </a:r>
          </a:p>
          <a:p>
            <a:r>
              <a:rPr lang="en-US" sz="1400" dirty="0">
                <a:latin typeface="Calibri" panose="020F0502020204030204" pitchFamily="34" charset="0"/>
              </a:rPr>
              <a:t> 	      "</a:t>
            </a:r>
            <a:r>
              <a:rPr lang="en-US" sz="1400" dirty="0" err="1">
                <a:latin typeface="Calibri" panose="020F0502020204030204" pitchFamily="34" charset="0"/>
              </a:rPr>
              <a:t>resourceType</a:t>
            </a:r>
            <a:r>
              <a:rPr lang="en-US" sz="1400" dirty="0">
                <a:latin typeface="Calibri" panose="020F0502020204030204" pitchFamily="34" charset="0"/>
              </a:rPr>
              <a:t>": "Patient",</a:t>
            </a:r>
          </a:p>
          <a:p>
            <a:r>
              <a:rPr lang="en-US" sz="1400" dirty="0">
                <a:latin typeface="Calibri" panose="020F0502020204030204" pitchFamily="34" charset="0"/>
              </a:rPr>
              <a:t> 	      "id": "H99GBHGAH",</a:t>
            </a:r>
          </a:p>
          <a:p>
            <a:r>
              <a:rPr lang="en-US" sz="1400" dirty="0">
                <a:latin typeface="Calibri" panose="020F0502020204030204" pitchFamily="34" charset="0"/>
              </a:rPr>
              <a:t>                             "name": […],</a:t>
            </a:r>
          </a:p>
          <a:p>
            <a:r>
              <a:rPr lang="en-US" sz="1400" dirty="0">
                <a:solidFill>
                  <a:schemeClr val="bg1">
                    <a:lumMod val="65000"/>
                  </a:schemeClr>
                </a:solidFill>
                <a:latin typeface="Calibri" panose="020F0502020204030204" pitchFamily="34" charset="0"/>
              </a:rPr>
              <a:t> (remaining Patient content)</a:t>
            </a:r>
          </a:p>
          <a:p>
            <a:r>
              <a:rPr lang="en" sz="1400" dirty="0">
                <a:latin typeface="Calibri" panose="020F0502020204030204" pitchFamily="34" charset="0"/>
              </a:rPr>
              <a:t>},</a:t>
            </a:r>
          </a:p>
          <a:p>
            <a:r>
              <a:rPr lang="en-US" sz="1400" dirty="0">
                <a:latin typeface="Calibri" panose="020F0502020204030204" pitchFamily="34" charset="0"/>
              </a:rPr>
              <a:t> 	"search": {                 </a:t>
            </a:r>
            <a:r>
              <a:rPr lang="en-US" sz="1400" dirty="0">
                <a:solidFill>
                  <a:schemeClr val="bg1">
                    <a:lumMod val="65000"/>
                  </a:schemeClr>
                </a:solidFill>
                <a:latin typeface="Calibri" panose="020F0502020204030204" pitchFamily="34" charset="0"/>
              </a:rPr>
              <a:t>// optional</a:t>
            </a:r>
          </a:p>
          <a:p>
            <a:r>
              <a:rPr lang="en-US" sz="1400" dirty="0">
                <a:latin typeface="Calibri" panose="020F0502020204030204" pitchFamily="34" charset="0"/>
              </a:rPr>
              <a:t>	"mode": "match"</a:t>
            </a:r>
          </a:p>
          <a:p>
            <a:r>
              <a:rPr lang="en" sz="1400" dirty="0">
                <a:latin typeface="Calibri" panose="020F0502020204030204" pitchFamily="34" charset="0"/>
              </a:rPr>
              <a:t> 	}</a:t>
            </a:r>
          </a:p>
          <a:p>
            <a:r>
              <a:rPr lang="en" sz="1400" dirty="0">
                <a:latin typeface="Calibri" panose="020F0502020204030204" pitchFamily="34" charset="0"/>
              </a:rPr>
              <a:t>                },</a:t>
            </a:r>
          </a:p>
          <a:p>
            <a:r>
              <a:rPr lang="en" sz="1400" dirty="0">
                <a:latin typeface="Calibri" panose="020F0502020204030204" pitchFamily="34" charset="0"/>
              </a:rPr>
              <a:t>             {</a:t>
            </a:r>
          </a:p>
          <a:p>
            <a:r>
              <a:rPr lang="en-US" sz="1400" dirty="0">
                <a:solidFill>
                  <a:schemeClr val="bg1">
                    <a:lumMod val="65000"/>
                  </a:schemeClr>
                </a:solidFill>
                <a:latin typeface="Calibri" panose="020F0502020204030204" pitchFamily="34" charset="0"/>
              </a:rPr>
              <a:t> 	(more entries)</a:t>
            </a:r>
          </a:p>
          <a:p>
            <a:r>
              <a:rPr lang="en" sz="1400" dirty="0">
                <a:latin typeface="Calibri" panose="020F0502020204030204" pitchFamily="34" charset="0"/>
              </a:rPr>
              <a:t>             },</a:t>
            </a:r>
          </a:p>
          <a:p>
            <a:r>
              <a:rPr lang="en" sz="1400" dirty="0">
                <a:latin typeface="Calibri" panose="020F0502020204030204" pitchFamily="34" charset="0"/>
              </a:rPr>
              <a:t>             …</a:t>
            </a:r>
          </a:p>
          <a:p>
            <a:r>
              <a:rPr lang="en" sz="1400" dirty="0">
                <a:latin typeface="Calibri" panose="020F0502020204030204" pitchFamily="34" charset="0"/>
              </a:rPr>
              <a:t>          ],</a:t>
            </a:r>
          </a:p>
          <a:p>
            <a:endParaRPr lang="en" sz="1400" dirty="0">
              <a:latin typeface="Calibri" panose="020F0502020204030204" pitchFamily="34" charset="0"/>
            </a:endParaRPr>
          </a:p>
          <a:p>
            <a:r>
              <a:rPr lang="en-US" sz="1400" dirty="0">
                <a:latin typeface="Calibri" panose="020F0502020204030204" pitchFamily="34" charset="0"/>
              </a:rPr>
              <a:t> "link": [</a:t>
            </a:r>
          </a:p>
          <a:p>
            <a:r>
              <a:rPr lang="en" sz="1400" dirty="0">
                <a:latin typeface="Calibri" panose="020F0502020204030204" pitchFamily="34" charset="0"/>
              </a:rPr>
              <a:t>       {</a:t>
            </a:r>
          </a:p>
          <a:p>
            <a:r>
              <a:rPr lang="en-US" sz="1400" dirty="0">
                <a:latin typeface="Calibri" panose="020F0502020204030204" pitchFamily="34" charset="0"/>
              </a:rPr>
              <a:t> 	"relation": "self", </a:t>
            </a:r>
            <a:r>
              <a:rPr lang="en-US" sz="1400" dirty="0">
                <a:solidFill>
                  <a:schemeClr val="bg1">
                    <a:lumMod val="65000"/>
                  </a:schemeClr>
                </a:solidFill>
                <a:latin typeface="Calibri" panose="020F0502020204030204" pitchFamily="34" charset="0"/>
              </a:rPr>
              <a:t>// optional, link to this search result</a:t>
            </a:r>
          </a:p>
          <a:p>
            <a:r>
              <a:rPr lang="en-US" sz="1400" dirty="0">
                <a:latin typeface="Calibri" panose="020F0502020204030204" pitchFamily="34" charset="0"/>
              </a:rPr>
              <a:t> 	"</a:t>
            </a:r>
            <a:r>
              <a:rPr lang="en-US" sz="1400" dirty="0" err="1">
                <a:latin typeface="Calibri" panose="020F0502020204030204" pitchFamily="34" charset="0"/>
              </a:rPr>
              <a:t>url</a:t>
            </a:r>
            <a:r>
              <a:rPr lang="en-US" sz="1400" dirty="0">
                <a:latin typeface="Calibri" panose="020F0502020204030204" pitchFamily="34" charset="0"/>
              </a:rPr>
              <a:t>": "</a:t>
            </a:r>
            <a:r>
              <a:rPr lang="en-US" sz="1400" dirty="0">
                <a:latin typeface="Calibri" panose="020F0502020204030204" pitchFamily="34" charset="0"/>
                <a:hlinkClick r:id="rId4"/>
              </a:rPr>
              <a:t>https://www.example.com/fhir/Patient?_id=GH42VTX"</a:t>
            </a:r>
          </a:p>
          <a:p>
            <a:r>
              <a:rPr lang="en" sz="1400" dirty="0">
                <a:latin typeface="Calibri" panose="020F0502020204030204" pitchFamily="34" charset="0"/>
              </a:rPr>
              <a:t>       },</a:t>
            </a:r>
          </a:p>
        </p:txBody>
      </p:sp>
    </p:spTree>
    <p:extLst>
      <p:ext uri="{BB962C8B-B14F-4D97-AF65-F5344CB8AC3E}">
        <p14:creationId xmlns:p14="http://schemas.microsoft.com/office/powerpoint/2010/main" val="21264119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340197"/>
          </a:xfrm>
          <a:prstGeom prst="rect">
            <a:avLst/>
          </a:prstGeom>
        </p:spPr>
        <p:txBody>
          <a:bodyPr wrap="square">
            <a:spAutoFit/>
          </a:bodyPr>
          <a:lstStyle/>
          <a:p>
            <a:r>
              <a:rPr lang="en" sz="1400" b="1" dirty="0">
                <a:latin typeface="Century Gothic" panose="020B0502020202020204" pitchFamily="34" charset="0"/>
              </a:rPr>
              <a:t>Search (Contd) </a:t>
            </a:r>
          </a:p>
          <a:p>
            <a:endParaRPr lang="en" dirty="0">
              <a:latin typeface="Calibri" panose="020F0502020204030204" pitchFamily="34" charset="0"/>
            </a:endParaRPr>
          </a:p>
          <a:p>
            <a:r>
              <a:rPr lang="en" dirty="0">
                <a:latin typeface="Calibri" panose="020F0502020204030204" pitchFamily="34" charset="0"/>
              </a:rPr>
              <a:t>        {</a:t>
            </a:r>
          </a:p>
          <a:p>
            <a:r>
              <a:rPr lang="en-US" dirty="0">
                <a:latin typeface="Calibri" panose="020F0502020204030204" pitchFamily="34" charset="0"/>
              </a:rPr>
              <a:t> 	"relation": "next", // next page of search results, if any</a:t>
            </a:r>
          </a:p>
          <a:p>
            <a:r>
              <a:rPr lang="en-US" dirty="0">
                <a:latin typeface="Calibri" panose="020F0502020204030204" pitchFamily="34" charset="0"/>
              </a:rPr>
              <a:t> 	"</a:t>
            </a:r>
            <a:r>
              <a:rPr lang="en-US" dirty="0" err="1">
                <a:latin typeface="Calibri" panose="020F0502020204030204" pitchFamily="34" charset="0"/>
              </a:rPr>
              <a:t>url</a:t>
            </a:r>
            <a:r>
              <a:rPr lang="en-US" dirty="0">
                <a:latin typeface="Calibri" panose="020F0502020204030204" pitchFamily="34" charset="0"/>
              </a:rPr>
              <a:t>": "</a:t>
            </a:r>
            <a:r>
              <a:rPr lang="en-US" dirty="0">
                <a:latin typeface="Calibri" panose="020F0502020204030204" pitchFamily="34" charset="0"/>
                <a:hlinkClick r:id="rId2"/>
              </a:rPr>
              <a:t>https://www.example.com/fhir/Patient?_id=GH42VTX&amp;page=2"</a:t>
            </a:r>
          </a:p>
          <a:p>
            <a:r>
              <a:rPr lang="en" dirty="0">
                <a:latin typeface="Calibri" panose="020F0502020204030204" pitchFamily="34" charset="0"/>
              </a:rPr>
              <a:t>         }</a:t>
            </a:r>
          </a:p>
          <a:p>
            <a:r>
              <a:rPr lang="en" dirty="0">
                <a:latin typeface="Calibri" panose="020F0502020204030204" pitchFamily="34" charset="0"/>
              </a:rPr>
              <a:t>     ]</a:t>
            </a:r>
          </a:p>
          <a:p>
            <a:r>
              <a:rPr lang="en" dirty="0">
                <a:latin typeface="Calibri" panose="020F0502020204030204" pitchFamily="34" charset="0"/>
              </a:rPr>
              <a:t>} </a:t>
            </a:r>
          </a:p>
          <a:p>
            <a:endParaRPr lang="en" dirty="0">
              <a:latin typeface="Calibri" panose="020F0502020204030204" pitchFamily="34" charset="0"/>
            </a:endParaRPr>
          </a:p>
          <a:p>
            <a:r>
              <a:rPr lang="en-US" sz="1400" dirty="0"/>
              <a:t>On search the server must not apply default filtering in the absence of query parameters. For example, unless a specific status is specified, a search must return resources of all statuses. </a:t>
            </a:r>
          </a:p>
          <a:p>
            <a:endParaRPr lang="en-US" sz="1400" dirty="0"/>
          </a:p>
          <a:p>
            <a:r>
              <a:rPr lang="en-US" sz="1400" dirty="0"/>
              <a:t>The server may limit the number of resources returned per Bundle. Paging is accomplished when the server provides a </a:t>
            </a:r>
            <a:r>
              <a:rPr lang="en-US" sz="1400" b="1" dirty="0"/>
              <a:t>link</a:t>
            </a:r>
            <a:r>
              <a:rPr lang="en-US" sz="1400" dirty="0"/>
              <a:t> to the next page of search results in the link object with a </a:t>
            </a:r>
            <a:r>
              <a:rPr lang="en-US" sz="1400" b="1" dirty="0"/>
              <a:t>relation</a:t>
            </a:r>
            <a:r>
              <a:rPr lang="en-US" sz="1400" dirty="0"/>
              <a:t> of </a:t>
            </a:r>
            <a:r>
              <a:rPr lang="en-US" sz="1400" b="1" dirty="0"/>
              <a:t>next</a:t>
            </a:r>
            <a:r>
              <a:rPr lang="en-US" sz="1400" dirty="0"/>
              <a:t>. The Health app will keep following links to the next page until there are none left. The default size for a Bundle is 50 resources</a:t>
            </a:r>
          </a:p>
          <a:p>
            <a:endParaRPr lang="en-US" sz="1400" dirty="0">
              <a:latin typeface="Calibri" panose="020F0502020204030204" pitchFamily="34" charset="0"/>
            </a:endParaRPr>
          </a:p>
          <a:p>
            <a:r>
              <a:rPr lang="en-US" sz="1600" b="1" dirty="0">
                <a:latin typeface="Century Gothic" panose="020B0502020202020204" pitchFamily="34" charset="0"/>
              </a:rPr>
              <a:t>Conformance</a:t>
            </a:r>
            <a:endParaRPr lang="en-US" sz="1400" b="1" dirty="0">
              <a:latin typeface="Century Gothic" panose="020B0502020202020204" pitchFamily="34" charset="0"/>
            </a:endParaRPr>
          </a:p>
          <a:p>
            <a:endParaRPr lang="en-US" sz="1400" dirty="0"/>
          </a:p>
          <a:p>
            <a:r>
              <a:rPr lang="en-US" sz="1400" dirty="0"/>
              <a:t>The </a:t>
            </a:r>
            <a:r>
              <a:rPr lang="en-US" sz="1400" dirty="0">
                <a:hlinkClick r:id="rId3"/>
              </a:rPr>
              <a:t>conformance </a:t>
            </a:r>
            <a:r>
              <a:rPr lang="en-US" sz="1400" dirty="0"/>
              <a:t>interaction is used to return the </a:t>
            </a:r>
            <a:r>
              <a:rPr lang="en-US" sz="1400" dirty="0">
                <a:hlinkClick r:id="rId4"/>
              </a:rPr>
              <a:t>Conformance statement</a:t>
            </a:r>
            <a:r>
              <a:rPr lang="en-US" sz="1400" dirty="0"/>
              <a:t>. This resource should be available at the /metadata endpoint (that is, https://www.example.com/fhir/ metadata), should list the FHIR server's capabilities and, as an extension, list the authorization URLs according to the </a:t>
            </a:r>
            <a:r>
              <a:rPr lang="en-US" sz="1400" dirty="0">
                <a:hlinkClick r:id="rId5"/>
              </a:rPr>
              <a:t>SMART specification.</a:t>
            </a:r>
            <a:endParaRPr lang="en-US" sz="1400" dirty="0"/>
          </a:p>
          <a:p>
            <a:endParaRPr lang="en-US" sz="1400" dirty="0">
              <a:latin typeface="Calibri" panose="020F0502020204030204" pitchFamily="34" charset="0"/>
            </a:endParaRPr>
          </a:p>
          <a:p>
            <a:r>
              <a:rPr lang="en-US" b="1" dirty="0">
                <a:latin typeface="Century Gothic" panose="020B0502020202020204" pitchFamily="34" charset="0"/>
              </a:rPr>
              <a:t>Coding Systems </a:t>
            </a:r>
          </a:p>
          <a:p>
            <a:endParaRPr lang="en-US" sz="1400" b="1" dirty="0">
              <a:latin typeface="Century Gothic" panose="020B0502020202020204" pitchFamily="34" charset="0"/>
            </a:endParaRPr>
          </a:p>
          <a:p>
            <a:r>
              <a:rPr lang="en-US" sz="1400" dirty="0"/>
              <a:t>For coded values, use the coding systems that Argonaut mandates. If this isn’t possible, return the data coded in the system available to you (like ICD-10 for procedures if it's not possible to return SNOMED-CT codes). Ideally the </a:t>
            </a:r>
            <a:r>
              <a:rPr lang="en-US" sz="1400" b="1" dirty="0"/>
              <a:t>display</a:t>
            </a:r>
            <a:r>
              <a:rPr lang="en-US" sz="1400" dirty="0"/>
              <a:t> property of the </a:t>
            </a:r>
            <a:r>
              <a:rPr lang="en-US" sz="1400" b="1" dirty="0"/>
              <a:t>coding</a:t>
            </a:r>
            <a:r>
              <a:rPr lang="en-US" sz="1400" dirty="0"/>
              <a:t> elements contains the respective preferred name of the coding system. The top level </a:t>
            </a:r>
            <a:r>
              <a:rPr lang="en-US" sz="1400" b="1" dirty="0"/>
              <a:t>text</a:t>
            </a:r>
            <a:r>
              <a:rPr lang="en-US" sz="1400" dirty="0"/>
              <a:t> element of </a:t>
            </a:r>
            <a:r>
              <a:rPr lang="en-US" sz="1400" b="1" dirty="0" err="1"/>
              <a:t>CodeableConcept</a:t>
            </a:r>
            <a:r>
              <a:rPr lang="en-US" sz="1400" dirty="0"/>
              <a:t> elements should be a string that presents clearly to MTBC representative, for example:</a:t>
            </a:r>
            <a:endParaRPr lang="en" sz="1400" b="1" dirty="0">
              <a:latin typeface="Century Gothic" panose="020B0502020202020204" pitchFamily="34" charset="0"/>
            </a:endParaRPr>
          </a:p>
        </p:txBody>
      </p:sp>
    </p:spTree>
    <p:extLst>
      <p:ext uri="{BB962C8B-B14F-4D97-AF65-F5344CB8AC3E}">
        <p14:creationId xmlns:p14="http://schemas.microsoft.com/office/powerpoint/2010/main" val="29338225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4708981"/>
          </a:xfrm>
          <a:prstGeom prst="rect">
            <a:avLst/>
          </a:prstGeom>
        </p:spPr>
        <p:txBody>
          <a:bodyPr wrap="square">
            <a:spAutoFit/>
          </a:bodyPr>
          <a:lstStyle/>
          <a:p>
            <a:r>
              <a:rPr lang="en-US" b="1" dirty="0">
                <a:latin typeface="Century Gothic" panose="020B0502020202020204" pitchFamily="34" charset="0"/>
              </a:rPr>
              <a:t>Coding Systems </a:t>
            </a:r>
            <a:r>
              <a:rPr lang="en-US" b="1" dirty="0" err="1">
                <a:latin typeface="Century Gothic" panose="020B0502020202020204" pitchFamily="34" charset="0"/>
              </a:rPr>
              <a:t>Contd</a:t>
            </a:r>
            <a:endParaRPr lang="en-US" b="1" dirty="0">
              <a:latin typeface="Century Gothic" panose="020B0502020202020204" pitchFamily="34" charset="0"/>
            </a:endParaRPr>
          </a:p>
          <a:p>
            <a:endParaRPr lang="en-US" sz="1400" b="1" dirty="0">
              <a:latin typeface="Century Gothic" panose="020B0502020202020204" pitchFamily="34" charset="0"/>
            </a:endParaRPr>
          </a:p>
          <a:p>
            <a:r>
              <a:rPr lang="en-US" sz="1400" dirty="0"/>
              <a:t>"code": { </a:t>
            </a:r>
          </a:p>
          <a:p>
            <a:r>
              <a:rPr lang="en-US" sz="1400" dirty="0"/>
              <a:t>    "coding": [ </a:t>
            </a:r>
          </a:p>
          <a:p>
            <a:r>
              <a:rPr lang="en-US" sz="1400" dirty="0"/>
              <a:t>          { </a:t>
            </a:r>
          </a:p>
          <a:p>
            <a:r>
              <a:rPr lang="en-US" sz="1400" dirty="0"/>
              <a:t>	"code": "8636-3", </a:t>
            </a:r>
          </a:p>
          <a:p>
            <a:r>
              <a:rPr lang="en-US" sz="1400" dirty="0"/>
              <a:t>	"display": "Q-T interval corrected", </a:t>
            </a:r>
          </a:p>
          <a:p>
            <a:r>
              <a:rPr lang="en-US" sz="1400" dirty="0"/>
              <a:t>	"system": </a:t>
            </a:r>
            <a:r>
              <a:rPr lang="en-US" sz="1400" dirty="0">
                <a:hlinkClick r:id="rId2"/>
              </a:rPr>
              <a:t>http://loinc.org</a:t>
            </a:r>
            <a:endParaRPr lang="en-US" sz="1400" dirty="0"/>
          </a:p>
          <a:p>
            <a:r>
              <a:rPr lang="en-US" sz="1400" dirty="0"/>
              <a:t>	 } </a:t>
            </a:r>
          </a:p>
          <a:p>
            <a:r>
              <a:rPr lang="en-US" sz="1400" dirty="0"/>
              <a:t>               ], </a:t>
            </a:r>
          </a:p>
          <a:p>
            <a:r>
              <a:rPr lang="en-US" sz="1400" dirty="0"/>
              <a:t>               "text": "QT Interval" </a:t>
            </a:r>
          </a:p>
          <a:p>
            <a:r>
              <a:rPr lang="en-US" sz="1400" dirty="0"/>
              <a:t>           } </a:t>
            </a:r>
          </a:p>
          <a:p>
            <a:r>
              <a:rPr lang="en-US" sz="1400" dirty="0"/>
              <a:t>For units on </a:t>
            </a:r>
            <a:r>
              <a:rPr lang="en-US" sz="1400" b="1" dirty="0"/>
              <a:t>quantities</a:t>
            </a:r>
            <a:r>
              <a:rPr lang="en-US" sz="1400" dirty="0"/>
              <a:t> always prefer </a:t>
            </a:r>
            <a:r>
              <a:rPr lang="en-US" sz="1400" dirty="0">
                <a:hlinkClick r:id="rId3"/>
              </a:rPr>
              <a:t>UCUM </a:t>
            </a:r>
            <a:r>
              <a:rPr lang="en-US" sz="1400" dirty="0"/>
              <a:t>unit codes</a:t>
            </a:r>
            <a:r>
              <a:rPr lang="en-US" dirty="0"/>
              <a:t>.</a:t>
            </a:r>
          </a:p>
          <a:p>
            <a:endParaRPr lang="en-US" b="1" dirty="0">
              <a:latin typeface="Century Gothic" panose="020B0502020202020204" pitchFamily="34" charset="0"/>
            </a:endParaRPr>
          </a:p>
          <a:p>
            <a:r>
              <a:rPr lang="en-US" b="1" dirty="0">
                <a:latin typeface="Century Gothic" panose="020B0502020202020204" pitchFamily="34" charset="0"/>
              </a:rPr>
              <a:t>Request Errors</a:t>
            </a:r>
          </a:p>
          <a:p>
            <a:endParaRPr lang="en-US" sz="1400" dirty="0"/>
          </a:p>
          <a:p>
            <a:r>
              <a:rPr lang="en-US" sz="1400" dirty="0"/>
              <a:t> If errors occur during FHIR requests: </a:t>
            </a:r>
          </a:p>
          <a:p>
            <a:r>
              <a:rPr lang="en-US" sz="1400" dirty="0"/>
              <a:t>	• Respond with appropriate HTTP status codes in the 400 and 500 range. </a:t>
            </a:r>
          </a:p>
          <a:p>
            <a:r>
              <a:rPr lang="en-US" sz="1400" dirty="0"/>
              <a:t>	• If an authorization error occurs (no access token or expired/invalid access token), return a 401 header and a </a:t>
            </a:r>
            <a:r>
              <a:rPr lang="en-US" sz="1400" b="1" dirty="0"/>
              <a:t>WWW-	Authenticate </a:t>
            </a:r>
            <a:r>
              <a:rPr lang="en-US" sz="1400" dirty="0"/>
              <a:t>header. </a:t>
            </a:r>
          </a:p>
          <a:p>
            <a:r>
              <a:rPr lang="en-US" sz="1400" dirty="0"/>
              <a:t>	• Return an </a:t>
            </a:r>
            <a:r>
              <a:rPr lang="en-US" sz="1400" b="1" dirty="0" err="1"/>
              <a:t>OperationOutcome</a:t>
            </a:r>
            <a:r>
              <a:rPr lang="en-US" sz="1400" dirty="0"/>
              <a:t> in JSON format in the response body</a:t>
            </a:r>
            <a:endParaRPr lang="en-US" sz="1400" b="1" dirty="0">
              <a:latin typeface="Century Gothic" panose="020B0502020202020204" pitchFamily="34" charset="0"/>
            </a:endParaRPr>
          </a:p>
        </p:txBody>
      </p:sp>
    </p:spTree>
    <p:extLst>
      <p:ext uri="{BB962C8B-B14F-4D97-AF65-F5344CB8AC3E}">
        <p14:creationId xmlns:p14="http://schemas.microsoft.com/office/powerpoint/2010/main" val="4727246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60" y="2645461"/>
            <a:ext cx="12191999" cy="757130"/>
          </a:xfrm>
          <a:prstGeom prst="rect">
            <a:avLst/>
          </a:prstGeom>
          <a:noFill/>
        </p:spPr>
        <p:txBody>
          <a:bodyPr wrap="square" rtlCol="0">
            <a:spAutoFit/>
          </a:bodyPr>
          <a:lstStyle/>
          <a:p>
            <a:pPr algn="ctr">
              <a:lnSpc>
                <a:spcPct val="90000"/>
              </a:lnSpc>
              <a:spcBef>
                <a:spcPct val="0"/>
              </a:spcBef>
            </a:pPr>
            <a:r>
              <a:rPr lang="en-US" sz="4800" b="1" dirty="0">
                <a:latin typeface="Arial" panose="020B0604020202020204" pitchFamily="34" charset="0"/>
                <a:ea typeface="+mj-ea"/>
                <a:cs typeface="Arial" panose="020B0604020202020204" pitchFamily="34" charset="0"/>
              </a:rPr>
              <a:t>App Flow</a:t>
            </a:r>
          </a:p>
        </p:txBody>
      </p:sp>
    </p:spTree>
    <p:extLst>
      <p:ext uri="{BB962C8B-B14F-4D97-AF65-F5344CB8AC3E}">
        <p14:creationId xmlns:p14="http://schemas.microsoft.com/office/powerpoint/2010/main" val="6484776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82602"/>
            <a:ext cx="12192000" cy="6309420"/>
          </a:xfrm>
          <a:prstGeom prst="rect">
            <a:avLst/>
          </a:prstGeom>
        </p:spPr>
        <p:txBody>
          <a:bodyPr wrap="square">
            <a:spAutoFit/>
          </a:bodyPr>
          <a:lstStyle/>
          <a:p>
            <a:r>
              <a:rPr lang="en-US" sz="1400" dirty="0"/>
              <a:t>This section describes what happens in the Health app once your gateway is registered and enabled. It walks through system validation step by step.</a:t>
            </a:r>
          </a:p>
          <a:p>
            <a:endParaRPr lang="en-US" sz="1400" dirty="0"/>
          </a:p>
          <a:p>
            <a:r>
              <a:rPr lang="en-US" sz="1400" dirty="0"/>
              <a:t>Replace the </a:t>
            </a:r>
            <a:r>
              <a:rPr lang="en-US" sz="1400" b="1" dirty="0"/>
              <a:t>www.example.com</a:t>
            </a:r>
            <a:r>
              <a:rPr lang="en-US" sz="1400" dirty="0"/>
              <a:t> sample URLs with your own endpoint URLs. </a:t>
            </a:r>
          </a:p>
          <a:p>
            <a:endParaRPr lang="en-US" sz="1400" dirty="0"/>
          </a:p>
          <a:p>
            <a:r>
              <a:rPr lang="en-US" b="1" dirty="0">
                <a:latin typeface="Century Gothic" panose="020B0502020202020204" pitchFamily="34" charset="0"/>
              </a:rPr>
              <a:t>1. Open authorization page in browser view </a:t>
            </a:r>
          </a:p>
          <a:p>
            <a:endParaRPr lang="en-US" sz="1400" dirty="0"/>
          </a:p>
          <a:p>
            <a:r>
              <a:rPr lang="en-US" sz="1400" dirty="0"/>
              <a:t>• The Health app opens </a:t>
            </a:r>
            <a:r>
              <a:rPr lang="en-US" sz="1400" b="1" dirty="0"/>
              <a:t>https://www.example.com/auth/authorize? </a:t>
            </a:r>
            <a:r>
              <a:rPr lang="en-US" sz="1400" b="1" dirty="0" err="1"/>
              <a:t>response_type</a:t>
            </a:r>
            <a:r>
              <a:rPr lang="en-US" sz="1400" b="1" dirty="0"/>
              <a:t>=code&amp;... </a:t>
            </a:r>
            <a:r>
              <a:rPr lang="en-US" sz="1400" dirty="0"/>
              <a:t>in a browser. See </a:t>
            </a:r>
            <a:r>
              <a:rPr lang="en-US" sz="1400" dirty="0">
                <a:hlinkClick r:id="rId2" action="ppaction://hlinksldjump"/>
              </a:rPr>
              <a:t>Authorization Flow: Login </a:t>
            </a:r>
            <a:r>
              <a:rPr lang="en-US" sz="1400" dirty="0"/>
              <a:t>for details. </a:t>
            </a:r>
          </a:p>
          <a:p>
            <a:r>
              <a:rPr lang="en-US" sz="1400" dirty="0"/>
              <a:t>• The MTBC representative enters credentials and logs in. </a:t>
            </a:r>
          </a:p>
          <a:p>
            <a:r>
              <a:rPr lang="en-US" sz="1400" dirty="0"/>
              <a:t>• If the MTBC representative has access to more than two patients, a list of available patients is shown and the user selects one, like mother and child. </a:t>
            </a:r>
          </a:p>
          <a:p>
            <a:r>
              <a:rPr lang="en-US" sz="1400" dirty="0"/>
              <a:t>• The MTBC representative authorizes the Health app to access data from the selected healthcare organization. </a:t>
            </a:r>
          </a:p>
          <a:p>
            <a:r>
              <a:rPr lang="en-US" sz="1400" dirty="0"/>
              <a:t>• OAuth 2.0 redirect URI is called with the </a:t>
            </a:r>
            <a:r>
              <a:rPr lang="en-US" sz="1400" b="1" dirty="0"/>
              <a:t>code</a:t>
            </a:r>
            <a:r>
              <a:rPr lang="en-US" sz="1400" dirty="0"/>
              <a:t> and </a:t>
            </a:r>
            <a:r>
              <a:rPr lang="en-US" sz="1400" b="1" dirty="0"/>
              <a:t>state</a:t>
            </a:r>
            <a:r>
              <a:rPr lang="en-US" sz="1400" dirty="0"/>
              <a:t> parameters. </a:t>
            </a:r>
          </a:p>
          <a:p>
            <a:endParaRPr lang="en-US" sz="1400" dirty="0"/>
          </a:p>
          <a:p>
            <a:r>
              <a:rPr lang="en-US" b="1" dirty="0">
                <a:latin typeface="Century Gothic" panose="020B0502020202020204" pitchFamily="34" charset="0"/>
              </a:rPr>
              <a:t>2. Health app uses code against token endpoint to retrieve tokens and patient id </a:t>
            </a:r>
          </a:p>
          <a:p>
            <a:endParaRPr lang="en-US" sz="1400" dirty="0"/>
          </a:p>
          <a:p>
            <a:r>
              <a:rPr lang="en-US" sz="1400" dirty="0"/>
              <a:t>• The Health app issues a POST request with a </a:t>
            </a:r>
            <a:r>
              <a:rPr lang="en-US" sz="1400" b="1" dirty="0"/>
              <a:t>www-form-encoded</a:t>
            </a:r>
            <a:r>
              <a:rPr lang="en-US" sz="1400" dirty="0"/>
              <a:t> payload to </a:t>
            </a:r>
            <a:r>
              <a:rPr lang="en-US" sz="1400" b="1" dirty="0"/>
              <a:t>https:// www.example.com/auth/token</a:t>
            </a:r>
            <a:r>
              <a:rPr lang="en-US" sz="1400" dirty="0"/>
              <a:t>, with at least these headers: </a:t>
            </a:r>
          </a:p>
          <a:p>
            <a:r>
              <a:rPr lang="en-US" sz="1400" dirty="0"/>
              <a:t>	• </a:t>
            </a:r>
            <a:r>
              <a:rPr lang="en-US" sz="1400" b="1" dirty="0"/>
              <a:t>Authorize: Basic {</a:t>
            </a:r>
            <a:r>
              <a:rPr lang="en-US" sz="1400" b="1" dirty="0" err="1"/>
              <a:t>client-id:client-secret</a:t>
            </a:r>
            <a:r>
              <a:rPr lang="en-US" sz="1400" b="1" dirty="0"/>
              <a:t> in base64} </a:t>
            </a:r>
          </a:p>
          <a:p>
            <a:r>
              <a:rPr lang="en-US" sz="1400" b="1" dirty="0"/>
              <a:t>	• Accept: application/</a:t>
            </a:r>
            <a:r>
              <a:rPr lang="en-US" sz="1400" b="1" dirty="0" err="1"/>
              <a:t>json</a:t>
            </a:r>
            <a:r>
              <a:rPr lang="en-US" sz="1400" b="1" dirty="0"/>
              <a:t> </a:t>
            </a:r>
          </a:p>
          <a:p>
            <a:r>
              <a:rPr lang="en-US" sz="1400" dirty="0"/>
              <a:t>• The authorization server returns a JSON response containing access token, refresh token, and the patient ID. </a:t>
            </a:r>
          </a:p>
          <a:p>
            <a:endParaRPr lang="en-US" sz="1400" b="1" dirty="0">
              <a:latin typeface="Century Gothic" panose="020B0502020202020204" pitchFamily="34" charset="0"/>
            </a:endParaRPr>
          </a:p>
          <a:p>
            <a:r>
              <a:rPr lang="en-US" b="1" dirty="0">
                <a:latin typeface="Century Gothic" panose="020B0502020202020204" pitchFamily="34" charset="0"/>
              </a:rPr>
              <a:t>3. Use access token to search for patient demographics </a:t>
            </a:r>
          </a:p>
          <a:p>
            <a:endParaRPr lang="en-US" sz="1400" dirty="0"/>
          </a:p>
          <a:p>
            <a:r>
              <a:rPr lang="en-US" sz="1400" dirty="0"/>
              <a:t>• The Health app issues a GET request to </a:t>
            </a:r>
            <a:r>
              <a:rPr lang="en-US" sz="1400" b="1" dirty="0"/>
              <a:t>https://www.example.com/fhir/Patient? _id={patient ID}</a:t>
            </a:r>
            <a:r>
              <a:rPr lang="en-US" sz="1400" dirty="0"/>
              <a:t> with these headers:</a:t>
            </a:r>
          </a:p>
          <a:p>
            <a:r>
              <a:rPr lang="en-US" sz="1400" dirty="0"/>
              <a:t>	• </a:t>
            </a:r>
            <a:r>
              <a:rPr lang="en-US" sz="1400" b="1" dirty="0"/>
              <a:t>Authorize: Bearer {access token string} </a:t>
            </a:r>
          </a:p>
          <a:p>
            <a:r>
              <a:rPr lang="en-US" sz="1400" b="1" dirty="0"/>
              <a:t>	• Accept: application/</a:t>
            </a:r>
            <a:r>
              <a:rPr lang="en-US" sz="1400" b="1" dirty="0" err="1"/>
              <a:t>json+fhir</a:t>
            </a:r>
            <a:r>
              <a:rPr lang="en-US" sz="1400" b="1" dirty="0"/>
              <a:t> </a:t>
            </a:r>
          </a:p>
          <a:p>
            <a:r>
              <a:rPr lang="en-US" sz="1400" dirty="0"/>
              <a:t>• Response: FHIR </a:t>
            </a:r>
            <a:r>
              <a:rPr lang="en-US" sz="1400" b="1" dirty="0"/>
              <a:t>Bundle</a:t>
            </a:r>
            <a:r>
              <a:rPr lang="en-US" sz="1400" dirty="0"/>
              <a:t> resource with one </a:t>
            </a:r>
            <a:r>
              <a:rPr lang="en-US" sz="1400" b="1" dirty="0"/>
              <a:t>Patient</a:t>
            </a:r>
            <a:r>
              <a:rPr lang="en-US" sz="1400" dirty="0"/>
              <a:t> entry </a:t>
            </a:r>
          </a:p>
          <a:p>
            <a:r>
              <a:rPr lang="en-US" sz="1400" dirty="0"/>
              <a:t>• If there’s no access token, or an expired or invalid access token: HTTP status code 401 and </a:t>
            </a:r>
            <a:r>
              <a:rPr lang="en-US" sz="1400" b="1" dirty="0"/>
              <a:t>WWW-Authenticate</a:t>
            </a:r>
            <a:r>
              <a:rPr lang="en-US" sz="1400" dirty="0"/>
              <a:t> header, ideally with </a:t>
            </a:r>
            <a:r>
              <a:rPr lang="en-US" sz="1400" b="1" dirty="0" err="1"/>
              <a:t>OperationOutcome</a:t>
            </a:r>
            <a:r>
              <a:rPr lang="en-US" sz="1400" dirty="0"/>
              <a:t> resource body </a:t>
            </a:r>
          </a:p>
          <a:p>
            <a:r>
              <a:rPr lang="en-US" sz="1400" dirty="0"/>
              <a:t>• If the patient ID is wrong: HTTP status code 403, ideally with </a:t>
            </a:r>
            <a:r>
              <a:rPr lang="en-US" sz="1400" dirty="0" err="1"/>
              <a:t>OperationOutcome</a:t>
            </a:r>
            <a:r>
              <a:rPr lang="en-US" sz="1400" dirty="0"/>
              <a:t> resource.</a:t>
            </a:r>
          </a:p>
        </p:txBody>
      </p:sp>
      <p:sp>
        <p:nvSpPr>
          <p:cNvPr id="3" name="Title 1">
            <a:extLst>
              <a:ext uri="{FF2B5EF4-FFF2-40B4-BE49-F238E27FC236}">
                <a16:creationId xmlns:a16="http://schemas.microsoft.com/office/drawing/2014/main" id="{BA8858C4-0FC9-4F98-ABD8-F0ECF8FBBEFD}"/>
              </a:ext>
            </a:extLst>
          </p:cNvPr>
          <p:cNvSpPr txBox="1">
            <a:spLocks/>
          </p:cNvSpPr>
          <p:nvPr/>
        </p:nvSpPr>
        <p:spPr>
          <a:xfrm>
            <a:off x="0" y="13022"/>
            <a:ext cx="12192000" cy="4695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130" b="1" dirty="0">
                <a:latin typeface="Century Gothic" panose="020B0502020202020204" pitchFamily="34" charset="0"/>
              </a:rPr>
              <a:t>App Flow</a:t>
            </a:r>
          </a:p>
        </p:txBody>
      </p:sp>
    </p:spTree>
    <p:extLst>
      <p:ext uri="{BB962C8B-B14F-4D97-AF65-F5344CB8AC3E}">
        <p14:creationId xmlns:p14="http://schemas.microsoft.com/office/powerpoint/2010/main" val="10478826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32640"/>
          </a:xfrm>
          <a:prstGeom prst="rect">
            <a:avLst/>
          </a:prstGeom>
        </p:spPr>
        <p:txBody>
          <a:bodyPr wrap="square">
            <a:spAutoFit/>
          </a:bodyPr>
          <a:lstStyle/>
          <a:p>
            <a:r>
              <a:rPr lang="en-US" b="1" dirty="0">
                <a:latin typeface="Century Gothic" panose="020B0502020202020204" pitchFamily="34" charset="0"/>
              </a:rPr>
              <a:t>4. Use access token to search for patient data</a:t>
            </a:r>
          </a:p>
          <a:p>
            <a:endParaRPr lang="en-US" b="1" dirty="0">
              <a:latin typeface="Century Gothic" panose="020B0502020202020204" pitchFamily="34" charset="0"/>
            </a:endParaRPr>
          </a:p>
          <a:p>
            <a:r>
              <a:rPr lang="en-US" sz="1400" dirty="0"/>
              <a:t>Repeat the patient data search for all resource types that the gateway supports: </a:t>
            </a:r>
          </a:p>
          <a:p>
            <a:r>
              <a:rPr lang="en-US" sz="1400" dirty="0"/>
              <a:t>• Issue GET request to </a:t>
            </a:r>
            <a:r>
              <a:rPr lang="en-US" sz="1400" b="1" dirty="0"/>
              <a:t>https://www.example.com/fhir/MedicationOrder? patient={patient ID} </a:t>
            </a:r>
            <a:r>
              <a:rPr lang="en-US" sz="1400" dirty="0"/>
              <a:t>with these headers: </a:t>
            </a:r>
          </a:p>
          <a:p>
            <a:r>
              <a:rPr lang="en-US" sz="1400" dirty="0"/>
              <a:t>	• </a:t>
            </a:r>
            <a:r>
              <a:rPr lang="en-US" sz="1400" b="1" dirty="0"/>
              <a:t>Authorize: Bearer {access token string} </a:t>
            </a:r>
          </a:p>
          <a:p>
            <a:r>
              <a:rPr lang="en-US" sz="1400" b="1" dirty="0"/>
              <a:t>	• Accept: application/</a:t>
            </a:r>
            <a:r>
              <a:rPr lang="en-US" sz="1400" b="1" dirty="0" err="1"/>
              <a:t>json+fhir</a:t>
            </a:r>
            <a:r>
              <a:rPr lang="en-US" sz="1400" b="1" dirty="0"/>
              <a:t> </a:t>
            </a:r>
          </a:p>
          <a:p>
            <a:r>
              <a:rPr lang="en-US" sz="1400" dirty="0"/>
              <a:t>• </a:t>
            </a:r>
            <a:r>
              <a:rPr lang="en-US" sz="1400" b="1" dirty="0"/>
              <a:t>Response: </a:t>
            </a:r>
            <a:r>
              <a:rPr lang="en-US" sz="1400" dirty="0"/>
              <a:t>FHIR </a:t>
            </a:r>
            <a:r>
              <a:rPr lang="en-US" sz="1400" b="1" dirty="0"/>
              <a:t>Bundle</a:t>
            </a:r>
            <a:r>
              <a:rPr lang="en-US" sz="1400" dirty="0"/>
              <a:t> resource with resulting resources in JSON and </a:t>
            </a:r>
            <a:r>
              <a:rPr lang="en-US" sz="1400" b="1" dirty="0" err="1"/>
              <a:t>Bundle.type</a:t>
            </a:r>
            <a:r>
              <a:rPr lang="en-US" sz="1400" dirty="0"/>
              <a:t> set to </a:t>
            </a:r>
            <a:r>
              <a:rPr lang="en-US" sz="1400" b="1" dirty="0" err="1"/>
              <a:t>searchset</a:t>
            </a:r>
            <a:r>
              <a:rPr lang="en-US" sz="1400" dirty="0"/>
              <a:t>. </a:t>
            </a:r>
          </a:p>
          <a:p>
            <a:r>
              <a:rPr lang="en-US" sz="1400" dirty="0"/>
              <a:t>• If there’s no access token, or an expired or invalid access token: HTTP status code 401 and </a:t>
            </a:r>
            <a:r>
              <a:rPr lang="en-US" sz="1400" b="1" dirty="0"/>
              <a:t>WWW-Authenticate</a:t>
            </a:r>
            <a:r>
              <a:rPr lang="en-US" sz="1400" dirty="0"/>
              <a:t> header, ideally with </a:t>
            </a:r>
            <a:r>
              <a:rPr lang="en-US" sz="1400" b="1" dirty="0" err="1"/>
              <a:t>OperationOutcome</a:t>
            </a:r>
            <a:r>
              <a:rPr lang="en-US" sz="1400" dirty="0"/>
              <a:t> 	resource body. </a:t>
            </a:r>
          </a:p>
          <a:p>
            <a:r>
              <a:rPr lang="en-US" sz="1400" dirty="0"/>
              <a:t>• If the patient ID is wrong: HTTP status code 403, ideally with </a:t>
            </a:r>
            <a:r>
              <a:rPr lang="en-US" sz="1400" b="1" dirty="0" err="1"/>
              <a:t>OperationOutcome</a:t>
            </a:r>
            <a:r>
              <a:rPr lang="en-US" sz="1400" dirty="0"/>
              <a:t> resource. </a:t>
            </a:r>
          </a:p>
          <a:p>
            <a:endParaRPr lang="en-US" dirty="0"/>
          </a:p>
          <a:p>
            <a:r>
              <a:rPr lang="en-US" b="1" dirty="0">
                <a:latin typeface="Century Gothic" panose="020B0502020202020204" pitchFamily="34" charset="0"/>
              </a:rPr>
              <a:t>5. Use access token to read individual/referenced resources </a:t>
            </a:r>
          </a:p>
          <a:p>
            <a:endParaRPr lang="en-US" dirty="0"/>
          </a:p>
          <a:p>
            <a:r>
              <a:rPr lang="en-US" sz="1400" dirty="0"/>
              <a:t>• Issue GET request to </a:t>
            </a:r>
            <a:r>
              <a:rPr lang="en-US" sz="1400" b="1" dirty="0"/>
              <a:t>https://www.example.com/fhir/Medication/{resource ID} </a:t>
            </a:r>
            <a:r>
              <a:rPr lang="en-US" sz="1400" dirty="0"/>
              <a:t>with at least these headers: </a:t>
            </a:r>
          </a:p>
          <a:p>
            <a:r>
              <a:rPr lang="en-US" sz="1400" dirty="0"/>
              <a:t>	• </a:t>
            </a:r>
            <a:r>
              <a:rPr lang="en-US" sz="1400" b="1" dirty="0"/>
              <a:t>Authorize: Bearer {access token string} </a:t>
            </a:r>
          </a:p>
          <a:p>
            <a:r>
              <a:rPr lang="en-US" sz="1400" b="1" dirty="0"/>
              <a:t>	• Accept: application/</a:t>
            </a:r>
            <a:r>
              <a:rPr lang="en-US" sz="1400" b="1" dirty="0" err="1"/>
              <a:t>json+fhir</a:t>
            </a:r>
            <a:r>
              <a:rPr lang="en-US" sz="1400" b="1" dirty="0"/>
              <a:t> </a:t>
            </a:r>
          </a:p>
          <a:p>
            <a:r>
              <a:rPr lang="en-US" sz="1400" dirty="0"/>
              <a:t>• Repeat for other resource types as needed. </a:t>
            </a:r>
          </a:p>
          <a:p>
            <a:r>
              <a:rPr lang="en-US" sz="1400" dirty="0"/>
              <a:t>• Response: FHIR resource in JSON. </a:t>
            </a:r>
          </a:p>
          <a:p>
            <a:r>
              <a:rPr lang="en-US" sz="1400" dirty="0"/>
              <a:t>• If there’s no access token, or an expired or invalid access token: HTTP status code 401 and </a:t>
            </a:r>
            <a:r>
              <a:rPr lang="en-US" sz="1400" b="1" dirty="0"/>
              <a:t>WWW-Authenticate</a:t>
            </a:r>
            <a:r>
              <a:rPr lang="en-US" sz="1400" dirty="0"/>
              <a:t> header, ideally with </a:t>
            </a:r>
            <a:r>
              <a:rPr lang="en-US" sz="1400" b="1" dirty="0" err="1"/>
              <a:t>OperationOutcome</a:t>
            </a:r>
            <a:r>
              <a:rPr lang="en-US" sz="1400" dirty="0"/>
              <a:t> resource body.</a:t>
            </a:r>
          </a:p>
          <a:p>
            <a:r>
              <a:rPr lang="en-US" sz="1400" dirty="0"/>
              <a:t> • If no access to the requested resource: HTTP status code 403, ideally with </a:t>
            </a:r>
            <a:r>
              <a:rPr lang="en-US" sz="1400" b="1" dirty="0" err="1"/>
              <a:t>OperationOutcome</a:t>
            </a:r>
            <a:r>
              <a:rPr lang="en-US" sz="1400" dirty="0"/>
              <a:t> resource. </a:t>
            </a:r>
          </a:p>
          <a:p>
            <a:endParaRPr lang="en-US" dirty="0"/>
          </a:p>
          <a:p>
            <a:r>
              <a:rPr lang="en-US" b="1" dirty="0">
                <a:latin typeface="Century Gothic" panose="020B0502020202020204" pitchFamily="34" charset="0"/>
              </a:rPr>
              <a:t>6. Use refresh token to retrieve new access token</a:t>
            </a:r>
          </a:p>
          <a:p>
            <a:endParaRPr lang="en-US" dirty="0"/>
          </a:p>
          <a:p>
            <a:r>
              <a:rPr lang="en-US" sz="1400" dirty="0"/>
              <a:t> If the current access token has expired and the Health app is querying for new data: </a:t>
            </a:r>
          </a:p>
          <a:p>
            <a:r>
              <a:rPr lang="en-US" sz="1400" dirty="0"/>
              <a:t>• The Health app issues a POST request with www-form-encoded payload to </a:t>
            </a:r>
            <a:r>
              <a:rPr lang="en-US" sz="1400" b="1" dirty="0"/>
              <a:t>https:// www.example.com/auth/token</a:t>
            </a:r>
            <a:r>
              <a:rPr lang="en-US" sz="1400" dirty="0"/>
              <a:t>, with at least these headers: </a:t>
            </a:r>
          </a:p>
          <a:p>
            <a:r>
              <a:rPr lang="en-US" sz="1400" dirty="0"/>
              <a:t>	• </a:t>
            </a:r>
            <a:r>
              <a:rPr lang="en-US" sz="1400" b="1" dirty="0"/>
              <a:t>Authorize: Basic {</a:t>
            </a:r>
            <a:r>
              <a:rPr lang="en-US" sz="1400" b="1" dirty="0" err="1"/>
              <a:t>client-id:client-secret</a:t>
            </a:r>
            <a:r>
              <a:rPr lang="en-US" sz="1400" b="1" dirty="0"/>
              <a:t> in base64} </a:t>
            </a:r>
          </a:p>
          <a:p>
            <a:r>
              <a:rPr lang="en-US" sz="1400" b="1" dirty="0"/>
              <a:t>	• Accept: application/</a:t>
            </a:r>
            <a:r>
              <a:rPr lang="en-US" sz="1400" b="1" dirty="0" err="1"/>
              <a:t>json</a:t>
            </a:r>
            <a:r>
              <a:rPr lang="en-US" sz="1400" b="1" dirty="0"/>
              <a:t> </a:t>
            </a:r>
          </a:p>
          <a:p>
            <a:r>
              <a:rPr lang="en-US" sz="1400" dirty="0"/>
              <a:t>• The authorization server returns a JSON response containing an access token, and optionally a new refresh token and the patient ID.</a:t>
            </a:r>
          </a:p>
        </p:txBody>
      </p:sp>
    </p:spTree>
    <p:extLst>
      <p:ext uri="{BB962C8B-B14F-4D97-AF65-F5344CB8AC3E}">
        <p14:creationId xmlns:p14="http://schemas.microsoft.com/office/powerpoint/2010/main" val="41449327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60" y="2645461"/>
            <a:ext cx="12191999" cy="757130"/>
          </a:xfrm>
          <a:prstGeom prst="rect">
            <a:avLst/>
          </a:prstGeom>
          <a:noFill/>
        </p:spPr>
        <p:txBody>
          <a:bodyPr wrap="square" rtlCol="0">
            <a:spAutoFit/>
          </a:bodyPr>
          <a:lstStyle/>
          <a:p>
            <a:pPr algn="ctr">
              <a:lnSpc>
                <a:spcPct val="90000"/>
              </a:lnSpc>
              <a:spcBef>
                <a:spcPct val="0"/>
              </a:spcBef>
            </a:pPr>
            <a:r>
              <a:rPr lang="en-US" sz="4800" b="1" dirty="0">
                <a:latin typeface="Arial" panose="020B0604020202020204" pitchFamily="34" charset="0"/>
                <a:ea typeface="+mj-ea"/>
                <a:cs typeface="Arial" panose="020B0604020202020204" pitchFamily="34" charset="0"/>
              </a:rPr>
              <a:t>General Recommendations</a:t>
            </a:r>
          </a:p>
        </p:txBody>
      </p:sp>
    </p:spTree>
    <p:extLst>
      <p:ext uri="{BB962C8B-B14F-4D97-AF65-F5344CB8AC3E}">
        <p14:creationId xmlns:p14="http://schemas.microsoft.com/office/powerpoint/2010/main" val="8261125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59220"/>
            <a:ext cx="12192000" cy="6494085"/>
          </a:xfrm>
          <a:prstGeom prst="rect">
            <a:avLst/>
          </a:prstGeom>
        </p:spPr>
        <p:txBody>
          <a:bodyPr wrap="square">
            <a:spAutoFit/>
          </a:bodyPr>
          <a:lstStyle/>
          <a:p>
            <a:r>
              <a:rPr lang="en-US" sz="1600" b="1" dirty="0"/>
              <a:t>Overall OAuth 2.0 flow </a:t>
            </a:r>
          </a:p>
          <a:p>
            <a:r>
              <a:rPr lang="en-US" sz="1600" dirty="0"/>
              <a:t>Employ a mobile-first responsive design for the entire OAuth 2.0 flow, including: </a:t>
            </a:r>
          </a:p>
          <a:p>
            <a:r>
              <a:rPr lang="en-US" sz="1600" dirty="0"/>
              <a:t>• A simple, uncluttered layout. </a:t>
            </a:r>
          </a:p>
          <a:p>
            <a:r>
              <a:rPr lang="en-US" sz="1600" dirty="0"/>
              <a:t>• Tap targets large enough for fingers (not mouse cursors). </a:t>
            </a:r>
          </a:p>
          <a:p>
            <a:r>
              <a:rPr lang="en-US" sz="1600" dirty="0"/>
              <a:t>• Font sizes appropriate for 4” phones. </a:t>
            </a:r>
          </a:p>
          <a:p>
            <a:r>
              <a:rPr lang="en-US" sz="1600" dirty="0"/>
              <a:t>• Use of your health system branding and colors. Remember to avoid color combinations that are not accessible to color blind users, for example, green and brown or blue and grey. </a:t>
            </a:r>
          </a:p>
          <a:p>
            <a:r>
              <a:rPr lang="en-US" sz="1600" dirty="0"/>
              <a:t>• No large images or logos that result in unnecessary scrolling. Tall content may result in the login button being hidden. </a:t>
            </a:r>
          </a:p>
          <a:p>
            <a:r>
              <a:rPr lang="en-US" sz="1600" dirty="0"/>
              <a:t>• Only one primary action per step, with a secondary call as needed. Avoid requiring multiple button taps to proceed to the next step, including menus that need to be “unfolded” to reveal additional content.</a:t>
            </a:r>
          </a:p>
          <a:p>
            <a:endParaRPr lang="en-US" sz="1600" dirty="0"/>
          </a:p>
          <a:p>
            <a:r>
              <a:rPr lang="en-US" sz="1600" b="1" dirty="0"/>
              <a:t>Login page </a:t>
            </a:r>
          </a:p>
          <a:p>
            <a:r>
              <a:rPr lang="en-US" sz="1600" dirty="0"/>
              <a:t>• For users who haven't yet signed-up for a patient portal account, use this as an opportunity to help them sign up by including a button to create an account. </a:t>
            </a:r>
          </a:p>
          <a:p>
            <a:r>
              <a:rPr lang="en-US" sz="1600" dirty="0"/>
              <a:t>• Include basic troubleshooting mechanisms like “forgot username/password” links, a help page link, and contact information. </a:t>
            </a:r>
          </a:p>
          <a:p>
            <a:r>
              <a:rPr lang="en-US" sz="1600" dirty="0"/>
              <a:t>• Avoid displaying information about other health system services that could cause the OAuth flow to become confusing, for example, pop-ups or pop-overs describing additional functionality. </a:t>
            </a:r>
          </a:p>
          <a:p>
            <a:endParaRPr lang="en-US" sz="1600" dirty="0"/>
          </a:p>
          <a:p>
            <a:r>
              <a:rPr lang="en-US" sz="1600" b="1" dirty="0"/>
              <a:t> Authorization page </a:t>
            </a:r>
          </a:p>
          <a:p>
            <a:r>
              <a:rPr lang="en-US" sz="1600" dirty="0"/>
              <a:t>• Minimize detailed legal text as this often causes confusion and users don't read it. Here is some suggested text that should be reviewed by your legal and marketing departments: </a:t>
            </a:r>
          </a:p>
          <a:p>
            <a:r>
              <a:rPr lang="en-US" sz="1600" dirty="0"/>
              <a:t>	o This app was not created by your healthcare organization. Approving this request allows this app access to your personal health 	information with different privacy policies than your healthcare provider. Please review their terms of service and privacy policy. </a:t>
            </a:r>
          </a:p>
          <a:p>
            <a:r>
              <a:rPr lang="en-US" sz="1600" dirty="0"/>
              <a:t>• Avoid displaying large images that could cause the authorization page to become confusing (for example, trademarked logos like the FHIR logo). </a:t>
            </a:r>
          </a:p>
          <a:p>
            <a:endParaRPr lang="en-US" sz="1600" dirty="0"/>
          </a:p>
          <a:p>
            <a:endParaRPr lang="en-US" sz="1600" dirty="0"/>
          </a:p>
        </p:txBody>
      </p:sp>
      <p:sp>
        <p:nvSpPr>
          <p:cNvPr id="3" name="Title 1">
            <a:extLst>
              <a:ext uri="{FF2B5EF4-FFF2-40B4-BE49-F238E27FC236}">
                <a16:creationId xmlns:a16="http://schemas.microsoft.com/office/drawing/2014/main" id="{BA8858C4-0FC9-4F98-ABD8-F0ECF8FBBEFD}"/>
              </a:ext>
            </a:extLst>
          </p:cNvPr>
          <p:cNvSpPr txBox="1">
            <a:spLocks/>
          </p:cNvSpPr>
          <p:nvPr/>
        </p:nvSpPr>
        <p:spPr>
          <a:xfrm>
            <a:off x="0" y="13022"/>
            <a:ext cx="12192000" cy="4695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130" b="1" dirty="0">
                <a:latin typeface="Century Gothic" panose="020B0502020202020204" pitchFamily="34" charset="0"/>
              </a:rPr>
              <a:t>General Recommendations</a:t>
            </a:r>
          </a:p>
        </p:txBody>
      </p:sp>
    </p:spTree>
    <p:extLst>
      <p:ext uri="{BB962C8B-B14F-4D97-AF65-F5344CB8AC3E}">
        <p14:creationId xmlns:p14="http://schemas.microsoft.com/office/powerpoint/2010/main" val="20167712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43876"/>
            <a:ext cx="12192000" cy="2062103"/>
          </a:xfrm>
          <a:prstGeom prst="rect">
            <a:avLst/>
          </a:prstGeom>
        </p:spPr>
        <p:txBody>
          <a:bodyPr wrap="square">
            <a:spAutoFit/>
          </a:bodyPr>
          <a:lstStyle/>
          <a:p>
            <a:r>
              <a:rPr lang="en-US" sz="1600" b="1" dirty="0"/>
              <a:t> Page loading and navigation </a:t>
            </a:r>
          </a:p>
          <a:p>
            <a:r>
              <a:rPr lang="en-US" sz="1600" dirty="0"/>
              <a:t>• Ensure that the page loads quickly (less than 1 second) by avoiding large images or files, such as a detailed background image. </a:t>
            </a:r>
          </a:p>
          <a:p>
            <a:r>
              <a:rPr lang="en-US" sz="1600" dirty="0"/>
              <a:t>• Test the page on </a:t>
            </a:r>
            <a:r>
              <a:rPr lang="en-US" sz="1600" dirty="0" err="1"/>
              <a:t>iOS</a:t>
            </a:r>
            <a:r>
              <a:rPr lang="en-US" sz="1600" dirty="0"/>
              <a:t> devices within Mobile Safari or within the </a:t>
            </a:r>
            <a:r>
              <a:rPr lang="en-US" sz="1600" dirty="0" err="1"/>
              <a:t>MacOS</a:t>
            </a:r>
            <a:r>
              <a:rPr lang="en-US" sz="1600" dirty="0"/>
              <a:t> Safari Responsive Design Mode. </a:t>
            </a:r>
          </a:p>
          <a:p>
            <a:r>
              <a:rPr lang="en-US" sz="1600" dirty="0"/>
              <a:t>• Don't use redirects to native mobile apps like a patient portal app. Introducing custom URL scheme redirects can break the OAuth flow. </a:t>
            </a:r>
          </a:p>
          <a:p>
            <a:endParaRPr lang="en-US" sz="1600" dirty="0"/>
          </a:p>
          <a:p>
            <a:r>
              <a:rPr lang="en-US" sz="1600" dirty="0"/>
              <a:t> </a:t>
            </a:r>
            <a:r>
              <a:rPr lang="en-US" sz="1600" b="1" dirty="0"/>
              <a:t>Branding </a:t>
            </a:r>
          </a:p>
          <a:p>
            <a:r>
              <a:rPr lang="en-US" sz="1600" dirty="0"/>
              <a:t>• Use an </a:t>
            </a:r>
            <a:r>
              <a:rPr lang="en-US" sz="1600" b="1" dirty="0"/>
              <a:t>Extended Validation </a:t>
            </a:r>
            <a:r>
              <a:rPr lang="en-US" sz="1600" dirty="0"/>
              <a:t>(EV) Certificate that includes the EHR or health institution brand name. This adds credibility and makes a positive impression. </a:t>
            </a:r>
          </a:p>
        </p:txBody>
      </p:sp>
      <p:sp>
        <p:nvSpPr>
          <p:cNvPr id="3" name="Title 1">
            <a:extLst>
              <a:ext uri="{FF2B5EF4-FFF2-40B4-BE49-F238E27FC236}">
                <a16:creationId xmlns:a16="http://schemas.microsoft.com/office/drawing/2014/main" id="{BA8858C4-0FC9-4F98-ABD8-F0ECF8FBBEFD}"/>
              </a:ext>
            </a:extLst>
          </p:cNvPr>
          <p:cNvSpPr txBox="1">
            <a:spLocks/>
          </p:cNvSpPr>
          <p:nvPr/>
        </p:nvSpPr>
        <p:spPr>
          <a:xfrm>
            <a:off x="0" y="13022"/>
            <a:ext cx="12192000" cy="4695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130" b="1" dirty="0">
                <a:latin typeface="Century Gothic" panose="020B0502020202020204" pitchFamily="34" charset="0"/>
              </a:rPr>
              <a:t>General Recommendations</a:t>
            </a:r>
          </a:p>
        </p:txBody>
      </p:sp>
      <p:sp>
        <p:nvSpPr>
          <p:cNvPr id="4" name="TextBox 3"/>
          <p:cNvSpPr txBox="1"/>
          <p:nvPr/>
        </p:nvSpPr>
        <p:spPr>
          <a:xfrm>
            <a:off x="86065" y="2574104"/>
            <a:ext cx="3986797" cy="369332"/>
          </a:xfrm>
          <a:prstGeom prst="rect">
            <a:avLst/>
          </a:prstGeom>
          <a:noFill/>
        </p:spPr>
        <p:txBody>
          <a:bodyPr wrap="none" rtlCol="0">
            <a:spAutoFit/>
          </a:bodyPr>
          <a:lstStyle/>
          <a:p>
            <a:r>
              <a:rPr lang="en-US" b="1" dirty="0"/>
              <a:t>Example:</a:t>
            </a:r>
            <a:r>
              <a:rPr lang="en-US" dirty="0"/>
              <a:t> Extended Validation Certificate</a:t>
            </a:r>
          </a:p>
        </p:txBody>
      </p:sp>
      <p:grpSp>
        <p:nvGrpSpPr>
          <p:cNvPr id="5" name="Group 4"/>
          <p:cNvGrpSpPr/>
          <p:nvPr/>
        </p:nvGrpSpPr>
        <p:grpSpPr>
          <a:xfrm>
            <a:off x="3815597" y="3705069"/>
            <a:ext cx="3350591" cy="2766516"/>
            <a:chOff x="815009" y="1391478"/>
            <a:chExt cx="3350591" cy="2766516"/>
          </a:xfrm>
        </p:grpSpPr>
        <p:sp>
          <p:nvSpPr>
            <p:cNvPr id="6" name="Rectangle 5"/>
            <p:cNvSpPr/>
            <p:nvPr/>
          </p:nvSpPr>
          <p:spPr>
            <a:xfrm>
              <a:off x="815009" y="1391478"/>
              <a:ext cx="3190461" cy="2358589"/>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15009" y="3751594"/>
              <a:ext cx="3190461" cy="406400"/>
            </a:xfrm>
            <a:prstGeom prst="rect">
              <a:avLst/>
            </a:prstGeom>
            <a:solidFill>
              <a:schemeClr val="bg2"/>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75000"/>
                      <a:lumOff val="25000"/>
                    </a:schemeClr>
                  </a:solidFill>
                </a:rPr>
                <a:t>More Information</a:t>
              </a:r>
            </a:p>
          </p:txBody>
        </p:sp>
        <p:sp>
          <p:nvSpPr>
            <p:cNvPr id="8" name="TextBox 7"/>
            <p:cNvSpPr txBox="1"/>
            <p:nvPr/>
          </p:nvSpPr>
          <p:spPr>
            <a:xfrm>
              <a:off x="1164045" y="1422940"/>
              <a:ext cx="140294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MTBC, Inc. </a:t>
              </a:r>
            </a:p>
          </p:txBody>
        </p:sp>
        <p:sp>
          <p:nvSpPr>
            <p:cNvPr id="9" name="Rectangle 8"/>
            <p:cNvSpPr/>
            <p:nvPr/>
          </p:nvSpPr>
          <p:spPr>
            <a:xfrm>
              <a:off x="1051155" y="2814158"/>
              <a:ext cx="1377300" cy="369332"/>
            </a:xfrm>
            <a:prstGeom prst="rect">
              <a:avLst/>
            </a:prstGeom>
          </p:spPr>
          <p:txBody>
            <a:bodyPr wrap="none">
              <a:spAutoFit/>
            </a:bodyPr>
            <a:lstStyle/>
            <a:p>
              <a:r>
                <a:rPr lang="en-US" b="1" i="0" dirty="0">
                  <a:solidFill>
                    <a:schemeClr val="tx1">
                      <a:lumMod val="75000"/>
                      <a:lumOff val="25000"/>
                    </a:schemeClr>
                  </a:solidFill>
                  <a:effectLst/>
                  <a:latin typeface="Arial" panose="020B0604020202020204" pitchFamily="34" charset="0"/>
                  <a:cs typeface="Arial" panose="020B0604020202020204" pitchFamily="34" charset="0"/>
                </a:rPr>
                <a:t>MTBC, Inc.</a:t>
              </a:r>
            </a:p>
          </p:txBody>
        </p:sp>
        <p:sp>
          <p:nvSpPr>
            <p:cNvPr id="10" name="TextBox 9"/>
            <p:cNvSpPr txBox="1"/>
            <p:nvPr/>
          </p:nvSpPr>
          <p:spPr>
            <a:xfrm>
              <a:off x="1156811" y="1735827"/>
              <a:ext cx="1377172" cy="276999"/>
            </a:xfrm>
            <a:prstGeom prst="rect">
              <a:avLst/>
            </a:prstGeom>
            <a:noFill/>
          </p:spPr>
          <p:txBody>
            <a:bodyPr wrap="none" rtlCol="0">
              <a:spAutoFit/>
            </a:bodyPr>
            <a:lstStyle/>
            <a:p>
              <a:r>
                <a:rPr lang="en-US" sz="1200" dirty="0">
                  <a:solidFill>
                    <a:srgbClr val="7DB063"/>
                  </a:solidFill>
                </a:rPr>
                <a:t>Secure Connection</a:t>
              </a:r>
            </a:p>
          </p:txBody>
        </p:sp>
        <p:sp>
          <p:nvSpPr>
            <p:cNvPr id="11" name="Rectangle 10"/>
            <p:cNvSpPr/>
            <p:nvPr/>
          </p:nvSpPr>
          <p:spPr>
            <a:xfrm>
              <a:off x="1032632" y="2344869"/>
              <a:ext cx="2681411" cy="461665"/>
            </a:xfrm>
            <a:prstGeom prst="rect">
              <a:avLst/>
            </a:prstGeom>
          </p:spPr>
          <p:txBody>
            <a:bodyPr wrap="square">
              <a:spAutoFit/>
            </a:bodyPr>
            <a:lstStyle/>
            <a:p>
              <a:r>
                <a:rPr lang="en-US" sz="1200" b="0" i="0" dirty="0">
                  <a:solidFill>
                    <a:schemeClr val="tx1">
                      <a:lumMod val="75000"/>
                      <a:lumOff val="25000"/>
                    </a:schemeClr>
                  </a:solidFill>
                  <a:effectLst/>
                  <a:latin typeface="Arial" panose="020B0604020202020204" pitchFamily="34" charset="0"/>
                  <a:cs typeface="Arial" panose="020B0604020202020204" pitchFamily="34" charset="0"/>
                </a:rPr>
                <a:t>Your are securely connected to this site, owned by:</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12" name="Straight Connector 11"/>
            <p:cNvCxnSpPr/>
            <p:nvPr/>
          </p:nvCxnSpPr>
          <p:spPr>
            <a:xfrm>
              <a:off x="1118889" y="2178755"/>
              <a:ext cx="267417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51155" y="3127676"/>
              <a:ext cx="1372492" cy="276999"/>
            </a:xfrm>
            <a:prstGeom prst="rect">
              <a:avLst/>
            </a:prstGeom>
            <a:noFill/>
          </p:spPr>
          <p:txBody>
            <a:bodyPr wrap="none" rtlCol="0">
              <a:spAutoFit/>
            </a:bodyPr>
            <a:lstStyle/>
            <a:p>
              <a:r>
                <a:rPr lang="en-US" sz="1200" b="0" i="0" dirty="0">
                  <a:solidFill>
                    <a:schemeClr val="tx1">
                      <a:lumMod val="75000"/>
                      <a:lumOff val="25000"/>
                    </a:schemeClr>
                  </a:solidFill>
                  <a:effectLst/>
                  <a:latin typeface="Arial" panose="020B0604020202020204" pitchFamily="34" charset="0"/>
                  <a:cs typeface="Arial" panose="020B0604020202020204" pitchFamily="34" charset="0"/>
                </a:rPr>
                <a:t>Somerset NJ, US</a:t>
              </a:r>
              <a:endParaRPr lang="en-US"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4" name="Rectangle 13"/>
            <p:cNvSpPr/>
            <p:nvPr/>
          </p:nvSpPr>
          <p:spPr>
            <a:xfrm>
              <a:off x="1073733" y="3381996"/>
              <a:ext cx="3091867" cy="215444"/>
            </a:xfrm>
            <a:prstGeom prst="rect">
              <a:avLst/>
            </a:prstGeom>
          </p:spPr>
          <p:txBody>
            <a:bodyPr wrap="square">
              <a:spAutoFit/>
            </a:bodyPr>
            <a:lstStyle/>
            <a:p>
              <a:r>
                <a:rPr lang="en-US" sz="800" dirty="0">
                  <a:solidFill>
                    <a:schemeClr val="tx1">
                      <a:lumMod val="75000"/>
                      <a:lumOff val="25000"/>
                    </a:schemeClr>
                  </a:solidFill>
                  <a:latin typeface="Arial" panose="020B0604020202020204" pitchFamily="34" charset="0"/>
                  <a:cs typeface="Arial" panose="020B0604020202020204" pitchFamily="34" charset="0"/>
                </a:rPr>
                <a:t>Verified by: Go Daddy Secure Certificate Authority - G2 </a:t>
              </a:r>
            </a:p>
          </p:txBody>
        </p:sp>
        <p:sp>
          <p:nvSpPr>
            <p:cNvPr id="15" name="Freeform 92"/>
            <p:cNvSpPr>
              <a:spLocks noEditPoints="1"/>
            </p:cNvSpPr>
            <p:nvPr>
              <p:custDataLst>
                <p:custData r:id="rId1"/>
                <p:custData r:id="rId2"/>
              </p:custDataLst>
            </p:nvPr>
          </p:nvSpPr>
          <p:spPr bwMode="black">
            <a:xfrm>
              <a:off x="960708" y="1523119"/>
              <a:ext cx="172465" cy="213455"/>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4CD865"/>
            </a:solidFill>
            <a:ln>
              <a:noFill/>
            </a:ln>
            <a:extLst/>
          </p:spPr>
          <p:txBody>
            <a:bodyPr vert="horz" wrap="square" lIns="97576" tIns="48788" rIns="97576" bIns="48788"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848434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6"/>
          <a:stretch>
            <a:fillRect/>
          </a:stretch>
        </p:blipFill>
        <p:spPr>
          <a:xfrm>
            <a:off x="3093982" y="1959763"/>
            <a:ext cx="2720454" cy="4898235"/>
          </a:xfrm>
          <a:prstGeom prst="rect">
            <a:avLst/>
          </a:prstGeom>
        </p:spPr>
      </p:pic>
      <p:pic>
        <p:nvPicPr>
          <p:cNvPr id="2" name="Picture 1"/>
          <p:cNvPicPr>
            <a:picLocks noChangeAspect="1"/>
          </p:cNvPicPr>
          <p:nvPr/>
        </p:nvPicPr>
        <p:blipFill>
          <a:blip r:embed="rId7"/>
          <a:stretch>
            <a:fillRect/>
          </a:stretch>
        </p:blipFill>
        <p:spPr>
          <a:xfrm>
            <a:off x="0" y="1959765"/>
            <a:ext cx="2760140" cy="4898235"/>
          </a:xfrm>
          <a:prstGeom prst="rect">
            <a:avLst/>
          </a:prstGeom>
        </p:spPr>
      </p:pic>
      <p:pic>
        <p:nvPicPr>
          <p:cNvPr id="3" name="Picture 2"/>
          <p:cNvPicPr>
            <a:picLocks noChangeAspect="1"/>
          </p:cNvPicPr>
          <p:nvPr/>
        </p:nvPicPr>
        <p:blipFill>
          <a:blip r:embed="rId8"/>
          <a:stretch>
            <a:fillRect/>
          </a:stretch>
        </p:blipFill>
        <p:spPr>
          <a:xfrm>
            <a:off x="6263817" y="1959763"/>
            <a:ext cx="2720454" cy="4898237"/>
          </a:xfrm>
          <a:prstGeom prst="rect">
            <a:avLst/>
          </a:prstGeom>
        </p:spPr>
      </p:pic>
      <p:pic>
        <p:nvPicPr>
          <p:cNvPr id="13" name="Picture 2" descr="C:\Users\t-dantay\Documents\First24\cursorhandpointer.png"/>
          <p:cNvPicPr>
            <a:picLocks noChangeAspect="1" noChangeArrowheads="1"/>
          </p:cNvPicPr>
          <p:nvPr>
            <p:custDataLst>
              <p:custData r:id="rId1"/>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361841" y="4921183"/>
            <a:ext cx="229096" cy="30426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C:\Users\t-dantay\Documents\First24\cursorhandpointer.png"/>
          <p:cNvPicPr>
            <a:picLocks noChangeAspect="1" noChangeArrowheads="1"/>
          </p:cNvPicPr>
          <p:nvPr>
            <p:custDataLst>
              <p:custData r:id="rId2"/>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4623786" y="5117166"/>
            <a:ext cx="229096" cy="30426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C:\Users\t-dantay\Documents\First24\cursorhandpointer.png"/>
          <p:cNvPicPr>
            <a:picLocks noChangeAspect="1" noChangeArrowheads="1"/>
          </p:cNvPicPr>
          <p:nvPr>
            <p:custDataLst>
              <p:custData r:id="rId3"/>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7624044" y="5117166"/>
            <a:ext cx="229096" cy="304267"/>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p:nvPicPr>
        <p:blipFill>
          <a:blip r:embed="rId10"/>
          <a:stretch>
            <a:fillRect/>
          </a:stretch>
        </p:blipFill>
        <p:spPr>
          <a:xfrm>
            <a:off x="9469463" y="1959765"/>
            <a:ext cx="2720454" cy="4898235"/>
          </a:xfrm>
          <a:prstGeom prst="rect">
            <a:avLst/>
          </a:prstGeom>
        </p:spPr>
      </p:pic>
      <p:grpSp>
        <p:nvGrpSpPr>
          <p:cNvPr id="21" name="Group 20"/>
          <p:cNvGrpSpPr/>
          <p:nvPr/>
        </p:nvGrpSpPr>
        <p:grpSpPr>
          <a:xfrm>
            <a:off x="9798035" y="2721870"/>
            <a:ext cx="2011680" cy="173428"/>
            <a:chOff x="9808466" y="2721870"/>
            <a:chExt cx="2011680" cy="173428"/>
          </a:xfrm>
        </p:grpSpPr>
        <p:sp>
          <p:nvSpPr>
            <p:cNvPr id="19" name="TextBox 18"/>
            <p:cNvSpPr txBox="1"/>
            <p:nvPr/>
          </p:nvSpPr>
          <p:spPr>
            <a:xfrm>
              <a:off x="9808466" y="2721870"/>
              <a:ext cx="2011680" cy="173428"/>
            </a:xfrm>
            <a:prstGeom prst="rect">
              <a:avLst/>
            </a:prstGeom>
            <a:solidFill>
              <a:srgbClr val="EBEAED"/>
            </a:solidFill>
          </p:spPr>
          <p:txBody>
            <a:bodyPr wrap="square" lIns="0" tIns="0" rIns="0" bIns="91440" rtlCol="0">
              <a:spAutoFit/>
            </a:bodyPr>
            <a:lstStyle/>
            <a:p>
              <a:endParaRPr lang="en-US" sz="1050" dirty="0"/>
            </a:p>
          </p:txBody>
        </p:sp>
        <p:pic>
          <p:nvPicPr>
            <p:cNvPr id="20" name="Picture 2" descr="C:\Users\t-dantay\Documents\First24\cursoribeam.png"/>
            <p:cNvPicPr>
              <a:picLocks noChangeAspect="1" noChangeArrowheads="1"/>
            </p:cNvPicPr>
            <p:nvPr>
              <p:custDataLst>
                <p:custData r:id="rId4"/>
              </p:custDataLst>
            </p:nvPr>
          </p:nvPicPr>
          <p:blipFill>
            <a:blip r:embed="rId11" cstate="print">
              <a:extLst>
                <a:ext uri="{28A0092B-C50C-407E-A947-70E740481C1C}">
                  <a14:useLocalDpi xmlns:a14="http://schemas.microsoft.com/office/drawing/2010/main" val="0"/>
                </a:ext>
              </a:extLst>
            </a:blip>
            <a:srcRect/>
            <a:stretch>
              <a:fillRect/>
            </a:stretch>
          </p:blipFill>
          <p:spPr bwMode="auto">
            <a:xfrm>
              <a:off x="9826747" y="2746247"/>
              <a:ext cx="50219" cy="117307"/>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itle 1">
            <a:extLst>
              <a:ext uri="{FF2B5EF4-FFF2-40B4-BE49-F238E27FC236}">
                <a16:creationId xmlns:a16="http://schemas.microsoft.com/office/drawing/2014/main" id="{BA8858C4-0FC9-4F98-ABD8-F0ECF8FBBEFD}"/>
              </a:ext>
            </a:extLst>
          </p:cNvPr>
          <p:cNvSpPr txBox="1">
            <a:spLocks/>
          </p:cNvSpPr>
          <p:nvPr/>
        </p:nvSpPr>
        <p:spPr>
          <a:xfrm>
            <a:off x="0" y="13022"/>
            <a:ext cx="12192000" cy="4695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130" b="1" dirty="0">
                <a:latin typeface="Century Gothic" panose="020B0502020202020204" pitchFamily="34" charset="0"/>
              </a:rPr>
              <a:t>Health App Flow for MTBC PHR Patients</a:t>
            </a:r>
          </a:p>
        </p:txBody>
      </p:sp>
      <p:sp>
        <p:nvSpPr>
          <p:cNvPr id="4" name="Rectangle 3"/>
          <p:cNvSpPr/>
          <p:nvPr/>
        </p:nvSpPr>
        <p:spPr>
          <a:xfrm>
            <a:off x="45981" y="519828"/>
            <a:ext cx="12143935" cy="1200329"/>
          </a:xfrm>
          <a:prstGeom prst="rect">
            <a:avLst/>
          </a:prstGeom>
        </p:spPr>
        <p:txBody>
          <a:bodyPr wrap="square">
            <a:spAutoFit/>
          </a:bodyPr>
          <a:lstStyle/>
          <a:p>
            <a:pPr algn="just"/>
            <a:r>
              <a:rPr lang="en-US" dirty="0">
                <a:solidFill>
                  <a:srgbClr val="454545"/>
                </a:solidFill>
              </a:rPr>
              <a:t>Health App will follow the flow as:</a:t>
            </a:r>
          </a:p>
          <a:p>
            <a:pPr algn="just"/>
            <a:r>
              <a:rPr lang="en-US" dirty="0">
                <a:solidFill>
                  <a:srgbClr val="454545"/>
                </a:solidFill>
              </a:rPr>
              <a:t>By tapping on Health app, user redirect to Summary Screen.</a:t>
            </a:r>
          </a:p>
          <a:p>
            <a:pPr algn="just"/>
            <a:r>
              <a:rPr lang="en-US" dirty="0">
                <a:solidFill>
                  <a:srgbClr val="454545"/>
                </a:solidFill>
              </a:rPr>
              <a:t>By tapping Get started on Summary Screen of Health, new screen will be open where number of OAuth screen will appear.</a:t>
            </a:r>
          </a:p>
          <a:p>
            <a:pPr algn="just"/>
            <a:r>
              <a:rPr lang="en-US" dirty="0" err="1">
                <a:solidFill>
                  <a:schemeClr val="accent1">
                    <a:lumMod val="75000"/>
                  </a:schemeClr>
                </a:solidFill>
              </a:rPr>
              <a:t>OAuth</a:t>
            </a:r>
            <a:r>
              <a:rPr lang="en-US" dirty="0">
                <a:solidFill>
                  <a:schemeClr val="accent1">
                    <a:lumMod val="75000"/>
                  </a:schemeClr>
                </a:solidFill>
              </a:rPr>
              <a:t> screen is basically a web browser that allow PHR user to show their records on Apple Health App. </a:t>
            </a:r>
          </a:p>
        </p:txBody>
      </p:sp>
    </p:spTree>
    <p:extLst>
      <p:ext uri="{BB962C8B-B14F-4D97-AF65-F5344CB8AC3E}">
        <p14:creationId xmlns:p14="http://schemas.microsoft.com/office/powerpoint/2010/main" val="3502346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nodeType="clickEffect">
                                  <p:stCondLst>
                                    <p:cond delay="0"/>
                                  </p:stCondLst>
                                  <p:childTnLst>
                                    <p:animEffect transition="out" filter="fade">
                                      <p:cBhvr>
                                        <p:cTn id="10" dur="500" tmFilter="0, 0; .2, .5; .8, .5; 1, 0"/>
                                        <p:tgtEl>
                                          <p:spTgt spid="13"/>
                                        </p:tgtEl>
                                      </p:cBhvr>
                                    </p:animEffect>
                                    <p:animScale>
                                      <p:cBhvr>
                                        <p:cTn id="11" dur="250" autoRev="1" fill="hold"/>
                                        <p:tgtEl>
                                          <p:spTgt spid="13"/>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nodeType="clickEffect">
                                  <p:stCondLst>
                                    <p:cond delay="0"/>
                                  </p:stCondLst>
                                  <p:childTnLst>
                                    <p:animMotion origin="layout" path="M -1.875E-6 2.96296E-6 L -1.875E-6 -0.30857 " pathEditMode="relative" rAng="0" ptsTypes="AA">
                                      <p:cBhvr>
                                        <p:cTn id="23" dur="2000" fill="hold"/>
                                        <p:tgtEl>
                                          <p:spTgt spid="16"/>
                                        </p:tgtEl>
                                        <p:attrNameLst>
                                          <p:attrName>ppt_x</p:attrName>
                                          <p:attrName>ppt_y</p:attrName>
                                        </p:attrNameLst>
                                      </p:cBhvr>
                                      <p:rCtr x="0" y="-15440"/>
                                    </p:animMotion>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6" presetClass="emph" presetSubtype="0" fill="hold" nodeType="clickEffect">
                                  <p:stCondLst>
                                    <p:cond delay="0"/>
                                  </p:stCondLst>
                                  <p:childTnLst>
                                    <p:animEffect transition="out" filter="fade">
                                      <p:cBhvr>
                                        <p:cTn id="35" dur="500" tmFilter="0, 0; .2, .5; .8, .5; 1, 0"/>
                                        <p:tgtEl>
                                          <p:spTgt spid="17"/>
                                        </p:tgtEl>
                                      </p:cBhvr>
                                    </p:animEffect>
                                    <p:animScale>
                                      <p:cBhvr>
                                        <p:cTn id="36" dur="250" autoRev="1" fill="hold"/>
                                        <p:tgtEl>
                                          <p:spTgt spid="17"/>
                                        </p:tgtEl>
                                      </p:cBhvr>
                                      <p:by x="105000" y="105000"/>
                                    </p:animScale>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406400"/>
          </a:xfrm>
        </p:spPr>
        <p:txBody>
          <a:bodyPr>
            <a:noAutofit/>
          </a:bodyPr>
          <a:lstStyle/>
          <a:p>
            <a:r>
              <a:rPr lang="en-US" sz="2800" b="1" dirty="0">
                <a:latin typeface="+mn-lt"/>
              </a:rPr>
              <a:t>Impact Analysis</a:t>
            </a:r>
          </a:p>
        </p:txBody>
      </p:sp>
      <p:sp>
        <p:nvSpPr>
          <p:cNvPr id="3" name="Content Placeholder 2"/>
          <p:cNvSpPr>
            <a:spLocks noGrp="1"/>
          </p:cNvSpPr>
          <p:nvPr>
            <p:ph idx="1"/>
          </p:nvPr>
        </p:nvSpPr>
        <p:spPr>
          <a:xfrm>
            <a:off x="0" y="490996"/>
            <a:ext cx="10515600" cy="5310188"/>
          </a:xfrm>
        </p:spPr>
        <p:txBody>
          <a:bodyPr>
            <a:normAutofit/>
          </a:bodyPr>
          <a:lstStyle/>
          <a:p>
            <a:r>
              <a:rPr lang="en-US" sz="1600" dirty="0"/>
              <a:t>Integrating health data from Apple watch to </a:t>
            </a:r>
            <a:r>
              <a:rPr lang="en-US" sz="1600" dirty="0" err="1"/>
              <a:t>talkEHR</a:t>
            </a:r>
            <a:r>
              <a:rPr lang="en-US" sz="1600" dirty="0"/>
              <a:t>.</a:t>
            </a:r>
          </a:p>
        </p:txBody>
      </p:sp>
    </p:spTree>
    <p:extLst>
      <p:ext uri="{BB962C8B-B14F-4D97-AF65-F5344CB8AC3E}">
        <p14:creationId xmlns:p14="http://schemas.microsoft.com/office/powerpoint/2010/main" val="2024762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2192000" cy="560388"/>
          </a:xfrm>
        </p:spPr>
        <p:txBody>
          <a:bodyPr>
            <a:noAutofit/>
          </a:bodyPr>
          <a:lstStyle/>
          <a:p>
            <a:r>
              <a:rPr lang="en-US" sz="2400" b="1" dirty="0">
                <a:latin typeface="Arial" panose="020B0604020202020204" pitchFamily="34" charset="0"/>
                <a:cs typeface="Arial" panose="020B0604020202020204" pitchFamily="34" charset="0"/>
              </a:rPr>
              <a:t>Checklist</a:t>
            </a:r>
          </a:p>
        </p:txBody>
      </p:sp>
      <p:graphicFrame>
        <p:nvGraphicFramePr>
          <p:cNvPr id="4" name="Table 3"/>
          <p:cNvGraphicFramePr>
            <a:graphicFrameLocks noGrp="1"/>
          </p:cNvGraphicFramePr>
          <p:nvPr>
            <p:extLst/>
          </p:nvPr>
        </p:nvGraphicFramePr>
        <p:xfrm>
          <a:off x="1070264" y="1042554"/>
          <a:ext cx="9320644" cy="4911770"/>
        </p:xfrm>
        <a:graphic>
          <a:graphicData uri="http://schemas.openxmlformats.org/drawingml/2006/table">
            <a:tbl>
              <a:tblPr firstRow="1" firstCol="1" bandRow="1"/>
              <a:tblGrid>
                <a:gridCol w="521931">
                  <a:extLst>
                    <a:ext uri="{9D8B030D-6E8A-4147-A177-3AD203B41FA5}">
                      <a16:colId xmlns:a16="http://schemas.microsoft.com/office/drawing/2014/main" val="20000"/>
                    </a:ext>
                  </a:extLst>
                </a:gridCol>
                <a:gridCol w="7067736">
                  <a:extLst>
                    <a:ext uri="{9D8B030D-6E8A-4147-A177-3AD203B41FA5}">
                      <a16:colId xmlns:a16="http://schemas.microsoft.com/office/drawing/2014/main" val="20001"/>
                    </a:ext>
                  </a:extLst>
                </a:gridCol>
                <a:gridCol w="1730977">
                  <a:extLst>
                    <a:ext uri="{9D8B030D-6E8A-4147-A177-3AD203B41FA5}">
                      <a16:colId xmlns:a16="http://schemas.microsoft.com/office/drawing/2014/main" val="20002"/>
                    </a:ext>
                  </a:extLst>
                </a:gridCol>
              </a:tblGrid>
              <a:tr h="309109">
                <a:tc gridSpan="2">
                  <a:txBody>
                    <a:bodyPr/>
                    <a:lstStyle/>
                    <a:p>
                      <a:pPr marL="0" marR="0" algn="l">
                        <a:lnSpc>
                          <a:spcPct val="107000"/>
                        </a:lnSpc>
                        <a:spcBef>
                          <a:spcPts val="0"/>
                        </a:spcBef>
                        <a:spcAft>
                          <a:spcPts val="0"/>
                        </a:spcAft>
                      </a:pPr>
                      <a:r>
                        <a:rPr lang="en-US" sz="1600" b="1" dirty="0">
                          <a:solidFill>
                            <a:srgbClr val="FFFFFF"/>
                          </a:solidFill>
                          <a:effectLst/>
                          <a:latin typeface="Arial" panose="020B0604020202020204" pitchFamily="34" charset="0"/>
                          <a:ea typeface="Times New Roman"/>
                          <a:cs typeface="Arial" panose="020B0604020202020204" pitchFamily="34" charset="0"/>
                        </a:rPr>
                        <a:t> Points</a:t>
                      </a:r>
                      <a:endParaRPr lang="en-US" sz="1600" b="1" dirty="0">
                        <a:effectLst/>
                        <a:latin typeface="Arial" panose="020B0604020202020204" pitchFamily="34" charset="0"/>
                        <a:ea typeface="Calibri"/>
                        <a:cs typeface="Arial" panose="020B0604020202020204" pitchFamily="34" charset="0"/>
                      </a:endParaRPr>
                    </a:p>
                  </a:txBody>
                  <a:tcPr marL="43926" marR="43926"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E79"/>
                    </a:solidFill>
                  </a:tcPr>
                </a:tc>
                <a:tc hMerge="1">
                  <a:txBody>
                    <a:bodyPr/>
                    <a:lstStyle/>
                    <a:p>
                      <a:pPr marL="0" marR="0" algn="l">
                        <a:lnSpc>
                          <a:spcPct val="107000"/>
                        </a:lnSpc>
                        <a:spcBef>
                          <a:spcPts val="0"/>
                        </a:spcBef>
                        <a:spcAft>
                          <a:spcPts val="0"/>
                        </a:spcAft>
                      </a:pPr>
                      <a:endParaRPr lang="en-US" sz="700" b="1" dirty="0">
                        <a:effectLst/>
                        <a:latin typeface="+mn-lt"/>
                        <a:ea typeface="Calibri"/>
                        <a:cs typeface="Arial"/>
                      </a:endParaRPr>
                    </a:p>
                  </a:txBody>
                  <a:tcPr marL="43926" marR="4392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F4E79"/>
                    </a:solidFill>
                  </a:tcPr>
                </a:tc>
                <a:tc>
                  <a:txBody>
                    <a:bodyPr/>
                    <a:lstStyle/>
                    <a:p>
                      <a:pPr marL="0" marR="0" algn="l">
                        <a:lnSpc>
                          <a:spcPct val="107000"/>
                        </a:lnSpc>
                        <a:spcBef>
                          <a:spcPts val="0"/>
                        </a:spcBef>
                        <a:spcAft>
                          <a:spcPts val="0"/>
                        </a:spcAft>
                      </a:pPr>
                      <a:r>
                        <a:rPr lang="en-US" sz="1600" b="1" dirty="0">
                          <a:solidFill>
                            <a:srgbClr val="FFFFFF"/>
                          </a:solidFill>
                          <a:effectLst/>
                          <a:latin typeface="Arial" panose="020B0604020202020204" pitchFamily="34" charset="0"/>
                          <a:ea typeface="Times New Roman"/>
                          <a:cs typeface="Arial" panose="020B0604020202020204" pitchFamily="34" charset="0"/>
                        </a:rPr>
                        <a:t>Yes / No / NA</a:t>
                      </a:r>
                      <a:endParaRPr lang="en-US" sz="1600" b="1" dirty="0">
                        <a:effectLst/>
                        <a:latin typeface="Arial" panose="020B0604020202020204" pitchFamily="34" charset="0"/>
                        <a:ea typeface="Calibri"/>
                        <a:cs typeface="Arial" panose="020B0604020202020204" pitchFamily="34" charset="0"/>
                      </a:endParaRPr>
                    </a:p>
                  </a:txBody>
                  <a:tcPr marL="43926" marR="43926"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F4E79"/>
                    </a:solidFill>
                  </a:tcPr>
                </a:tc>
                <a:extLst>
                  <a:ext uri="{0D108BD9-81ED-4DB2-BD59-A6C34878D82A}">
                    <a16:rowId xmlns:a16="http://schemas.microsoft.com/office/drawing/2014/main" val="10000"/>
                  </a:ext>
                </a:extLst>
              </a:tr>
              <a:tr h="216545">
                <a:tc>
                  <a:txBody>
                    <a:bodyPr/>
                    <a:lstStyle/>
                    <a:p>
                      <a:pPr marL="0" marR="0" algn="l">
                        <a:lnSpc>
                          <a:spcPct val="107000"/>
                        </a:lnSpc>
                        <a:spcBef>
                          <a:spcPts val="0"/>
                        </a:spcBef>
                        <a:spcAft>
                          <a:spcPts val="0"/>
                        </a:spcAft>
                      </a:pPr>
                      <a:r>
                        <a:rPr lang="en-US" sz="1400">
                          <a:solidFill>
                            <a:srgbClr val="000000"/>
                          </a:solidFill>
                          <a:effectLst/>
                          <a:latin typeface="Arial" panose="020B0604020202020204" pitchFamily="34" charset="0"/>
                          <a:ea typeface="Times New Roman"/>
                          <a:cs typeface="Arial" panose="020B0604020202020204" pitchFamily="34" charset="0"/>
                        </a:rPr>
                        <a:t>1</a:t>
                      </a:r>
                      <a:endParaRPr lang="en-US" sz="1400">
                        <a:effectLst/>
                        <a:latin typeface="Arial" panose="020B0604020202020204" pitchFamily="34" charset="0"/>
                        <a:ea typeface="Calibri"/>
                        <a:cs typeface="Arial" panose="020B0604020202020204" pitchFamily="34" charset="0"/>
                      </a:endParaRPr>
                    </a:p>
                  </a:txBody>
                  <a:tcPr marL="43926" marR="43926"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07000"/>
                        </a:lnSpc>
                        <a:spcBef>
                          <a:spcPts val="0"/>
                        </a:spcBef>
                        <a:spcAft>
                          <a:spcPts val="0"/>
                        </a:spcAft>
                      </a:pPr>
                      <a:r>
                        <a:rPr lang="en-US" sz="1400" dirty="0">
                          <a:solidFill>
                            <a:srgbClr val="000000"/>
                          </a:solidFill>
                          <a:effectLst/>
                          <a:latin typeface="Arial" panose="020B0604020202020204" pitchFamily="34" charset="0"/>
                          <a:ea typeface="Times New Roman"/>
                          <a:cs typeface="Arial" panose="020B0604020202020204" pitchFamily="34" charset="0"/>
                        </a:rPr>
                        <a:t>Requirements are complete and finalized</a:t>
                      </a:r>
                      <a:endParaRPr lang="en-US" sz="1400" dirty="0">
                        <a:effectLst/>
                        <a:latin typeface="Arial" panose="020B0604020202020204" pitchFamily="34" charset="0"/>
                        <a:ea typeface="Calibri"/>
                        <a:cs typeface="Arial" panose="020B0604020202020204" pitchFamily="34" charset="0"/>
                      </a:endParaRPr>
                    </a:p>
                  </a:txBody>
                  <a:tcPr marL="43926" marR="43926"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07000"/>
                        </a:lnSpc>
                        <a:spcBef>
                          <a:spcPts val="0"/>
                        </a:spcBef>
                        <a:spcAft>
                          <a:spcPts val="0"/>
                        </a:spcAft>
                      </a:pPr>
                      <a:r>
                        <a:rPr lang="en-US" sz="1400" kern="1200" dirty="0">
                          <a:solidFill>
                            <a:schemeClr val="tx1"/>
                          </a:solidFill>
                          <a:effectLst/>
                          <a:latin typeface="Arial" panose="020B0604020202020204" pitchFamily="34" charset="0"/>
                          <a:ea typeface="+mn-ea"/>
                          <a:cs typeface="Arial" panose="020B0604020202020204" pitchFamily="34" charset="0"/>
                        </a:rPr>
                        <a:t>Yes</a:t>
                      </a:r>
                    </a:p>
                  </a:txBody>
                  <a:tcPr marL="43926" marR="43926"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16545">
                <a:tc>
                  <a:txBody>
                    <a:bodyPr/>
                    <a:lstStyle/>
                    <a:p>
                      <a:pPr marL="0" marR="0" algn="l">
                        <a:lnSpc>
                          <a:spcPct val="107000"/>
                        </a:lnSpc>
                        <a:spcBef>
                          <a:spcPts val="0"/>
                        </a:spcBef>
                        <a:spcAft>
                          <a:spcPts val="0"/>
                        </a:spcAft>
                      </a:pPr>
                      <a:r>
                        <a:rPr lang="en-US" sz="1400">
                          <a:solidFill>
                            <a:srgbClr val="000000"/>
                          </a:solidFill>
                          <a:effectLst/>
                          <a:latin typeface="Arial" panose="020B0604020202020204" pitchFamily="34" charset="0"/>
                          <a:ea typeface="Times New Roman"/>
                          <a:cs typeface="Arial" panose="020B0604020202020204" pitchFamily="34" charset="0"/>
                        </a:rPr>
                        <a:t>2</a:t>
                      </a:r>
                      <a:endParaRPr lang="en-US" sz="1400">
                        <a:effectLst/>
                        <a:latin typeface="Arial" panose="020B0604020202020204" pitchFamily="34" charset="0"/>
                        <a:ea typeface="Calibri"/>
                        <a:cs typeface="Arial" panose="020B0604020202020204" pitchFamily="34" charset="0"/>
                      </a:endParaRPr>
                    </a:p>
                  </a:txBody>
                  <a:tcPr marL="43926" marR="43926"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07000"/>
                        </a:lnSpc>
                        <a:spcBef>
                          <a:spcPts val="0"/>
                        </a:spcBef>
                        <a:spcAft>
                          <a:spcPts val="0"/>
                        </a:spcAft>
                      </a:pPr>
                      <a:r>
                        <a:rPr lang="en-US" sz="1400" dirty="0">
                          <a:solidFill>
                            <a:srgbClr val="000000"/>
                          </a:solidFill>
                          <a:effectLst/>
                          <a:latin typeface="Arial" panose="020B0604020202020204" pitchFamily="34" charset="0"/>
                          <a:ea typeface="Times New Roman"/>
                          <a:cs typeface="Arial" panose="020B0604020202020204" pitchFamily="34" charset="0"/>
                        </a:rPr>
                        <a:t>Requestor's sign off on requirements</a:t>
                      </a:r>
                      <a:endParaRPr lang="en-US" sz="1400" dirty="0">
                        <a:effectLst/>
                        <a:latin typeface="Arial" panose="020B0604020202020204" pitchFamily="34" charset="0"/>
                        <a:ea typeface="Calibri"/>
                        <a:cs typeface="Arial" panose="020B0604020202020204" pitchFamily="34" charset="0"/>
                      </a:endParaRPr>
                    </a:p>
                  </a:txBody>
                  <a:tcPr marL="43926" marR="43926"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7000"/>
                        </a:lnSpc>
                      </a:pPr>
                      <a:endParaRPr lang="en-US" sz="1400" kern="1200" dirty="0">
                        <a:solidFill>
                          <a:schemeClr val="tx1"/>
                        </a:solidFill>
                        <a:effectLst/>
                        <a:latin typeface="Arial" panose="020B0604020202020204" pitchFamily="34" charset="0"/>
                        <a:ea typeface="+mn-ea"/>
                        <a:cs typeface="Arial" panose="020B0604020202020204" pitchFamily="34" charset="0"/>
                      </a:endParaRPr>
                    </a:p>
                  </a:txBody>
                  <a:tcPr marL="43926" marR="43926"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16545">
                <a:tc>
                  <a:txBody>
                    <a:bodyPr/>
                    <a:lstStyle/>
                    <a:p>
                      <a:pPr marL="0" marR="0" algn="l">
                        <a:lnSpc>
                          <a:spcPct val="107000"/>
                        </a:lnSpc>
                        <a:spcBef>
                          <a:spcPts val="0"/>
                        </a:spcBef>
                        <a:spcAft>
                          <a:spcPts val="0"/>
                        </a:spcAft>
                      </a:pPr>
                      <a:r>
                        <a:rPr lang="en-US" sz="1400">
                          <a:solidFill>
                            <a:srgbClr val="000000"/>
                          </a:solidFill>
                          <a:effectLst/>
                          <a:latin typeface="Arial" panose="020B0604020202020204" pitchFamily="34" charset="0"/>
                          <a:ea typeface="Times New Roman"/>
                          <a:cs typeface="Arial" panose="020B0604020202020204" pitchFamily="34" charset="0"/>
                        </a:rPr>
                        <a:t>3</a:t>
                      </a:r>
                      <a:endParaRPr lang="en-US" sz="1400">
                        <a:effectLst/>
                        <a:latin typeface="Arial" panose="020B0604020202020204" pitchFamily="34" charset="0"/>
                        <a:ea typeface="Calibri"/>
                        <a:cs typeface="Arial" panose="020B0604020202020204" pitchFamily="34" charset="0"/>
                      </a:endParaRPr>
                    </a:p>
                  </a:txBody>
                  <a:tcPr marL="43926" marR="43926"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07000"/>
                        </a:lnSpc>
                        <a:spcBef>
                          <a:spcPts val="0"/>
                        </a:spcBef>
                        <a:spcAft>
                          <a:spcPts val="0"/>
                        </a:spcAft>
                      </a:pPr>
                      <a:r>
                        <a:rPr lang="en-US" sz="1400" dirty="0">
                          <a:solidFill>
                            <a:srgbClr val="000000"/>
                          </a:solidFill>
                          <a:effectLst/>
                          <a:latin typeface="Arial" panose="020B0604020202020204" pitchFamily="34" charset="0"/>
                          <a:ea typeface="Times New Roman"/>
                          <a:cs typeface="Arial" panose="020B0604020202020204" pitchFamily="34" charset="0"/>
                        </a:rPr>
                        <a:t>Analyzed requirements and system needs to be changed</a:t>
                      </a:r>
                      <a:endParaRPr lang="en-US" sz="1400" dirty="0">
                        <a:effectLst/>
                        <a:latin typeface="Arial" panose="020B0604020202020204" pitchFamily="34" charset="0"/>
                        <a:ea typeface="Calibri"/>
                        <a:cs typeface="Arial" panose="020B0604020202020204" pitchFamily="34" charset="0"/>
                      </a:endParaRPr>
                    </a:p>
                  </a:txBody>
                  <a:tcPr marL="43926" marR="43926"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endParaRPr lang="en-US" sz="1400" kern="1200" dirty="0">
                        <a:solidFill>
                          <a:schemeClr val="tx1"/>
                        </a:solidFill>
                        <a:effectLst/>
                        <a:latin typeface="Arial" panose="020B0604020202020204" pitchFamily="34" charset="0"/>
                        <a:ea typeface="+mn-ea"/>
                        <a:cs typeface="Arial" panose="020B0604020202020204" pitchFamily="34" charset="0"/>
                      </a:endParaRPr>
                    </a:p>
                    <a:p>
                      <a:pPr algn="l">
                        <a:lnSpc>
                          <a:spcPct val="107000"/>
                        </a:lnSpc>
                      </a:pPr>
                      <a:r>
                        <a:rPr lang="en-US" sz="1400" dirty="0">
                          <a:effectLst/>
                          <a:latin typeface="Arial" panose="020B0604020202020204" pitchFamily="34" charset="0"/>
                          <a:cs typeface="Arial" panose="020B0604020202020204" pitchFamily="34" charset="0"/>
                        </a:rPr>
                        <a:t>Yes</a:t>
                      </a:r>
                    </a:p>
                  </a:txBody>
                  <a:tcPr marL="43926" marR="43926"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16545">
                <a:tc>
                  <a:txBody>
                    <a:bodyPr/>
                    <a:lstStyle/>
                    <a:p>
                      <a:pPr marL="0" marR="0" algn="l">
                        <a:lnSpc>
                          <a:spcPct val="107000"/>
                        </a:lnSpc>
                        <a:spcBef>
                          <a:spcPts val="0"/>
                        </a:spcBef>
                        <a:spcAft>
                          <a:spcPts val="0"/>
                        </a:spcAft>
                      </a:pPr>
                      <a:r>
                        <a:rPr lang="en-US" sz="1400">
                          <a:solidFill>
                            <a:srgbClr val="000000"/>
                          </a:solidFill>
                          <a:effectLst/>
                          <a:latin typeface="Arial" panose="020B0604020202020204" pitchFamily="34" charset="0"/>
                          <a:ea typeface="Times New Roman"/>
                          <a:cs typeface="Arial" panose="020B0604020202020204" pitchFamily="34" charset="0"/>
                        </a:rPr>
                        <a:t>4</a:t>
                      </a:r>
                      <a:endParaRPr lang="en-US" sz="1400">
                        <a:effectLst/>
                        <a:latin typeface="Arial" panose="020B0604020202020204" pitchFamily="34" charset="0"/>
                        <a:ea typeface="Calibri"/>
                        <a:cs typeface="Arial" panose="020B0604020202020204" pitchFamily="34" charset="0"/>
                      </a:endParaRPr>
                    </a:p>
                  </a:txBody>
                  <a:tcPr marL="43926" marR="43926"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07000"/>
                        </a:lnSpc>
                        <a:spcBef>
                          <a:spcPts val="0"/>
                        </a:spcBef>
                        <a:spcAft>
                          <a:spcPts val="0"/>
                        </a:spcAft>
                      </a:pPr>
                      <a:r>
                        <a:rPr lang="en-US" sz="1400" dirty="0">
                          <a:solidFill>
                            <a:srgbClr val="000000"/>
                          </a:solidFill>
                          <a:effectLst/>
                          <a:latin typeface="Arial" panose="020B0604020202020204" pitchFamily="34" charset="0"/>
                          <a:ea typeface="Times New Roman"/>
                          <a:cs typeface="Arial" panose="020B0604020202020204" pitchFamily="34" charset="0"/>
                        </a:rPr>
                        <a:t>Analyzed current functionality completely</a:t>
                      </a:r>
                      <a:endParaRPr lang="en-US" sz="1400" dirty="0">
                        <a:effectLst/>
                        <a:latin typeface="Arial" panose="020B0604020202020204" pitchFamily="34" charset="0"/>
                        <a:ea typeface="Calibri"/>
                        <a:cs typeface="Arial" panose="020B0604020202020204" pitchFamily="34" charset="0"/>
                      </a:endParaRPr>
                    </a:p>
                  </a:txBody>
                  <a:tcPr marL="43926" marR="43926"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endParaRPr lang="en-US" sz="1400" kern="1200" dirty="0">
                        <a:solidFill>
                          <a:schemeClr val="tx1"/>
                        </a:solidFill>
                        <a:effectLst/>
                        <a:latin typeface="Arial" panose="020B0604020202020204" pitchFamily="34" charset="0"/>
                        <a:ea typeface="+mn-ea"/>
                        <a:cs typeface="Arial" panose="020B0604020202020204" pitchFamily="34" charset="0"/>
                      </a:endParaRPr>
                    </a:p>
                    <a:p>
                      <a:pPr algn="l">
                        <a:lnSpc>
                          <a:spcPct val="107000"/>
                        </a:lnSpc>
                      </a:pPr>
                      <a:r>
                        <a:rPr lang="en-US" sz="1400" dirty="0">
                          <a:effectLst/>
                          <a:latin typeface="Arial" panose="020B0604020202020204" pitchFamily="34" charset="0"/>
                          <a:cs typeface="Arial" panose="020B0604020202020204" pitchFamily="34" charset="0"/>
                        </a:rPr>
                        <a:t>Yes</a:t>
                      </a:r>
                    </a:p>
                  </a:txBody>
                  <a:tcPr marL="43926" marR="43926"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16545">
                <a:tc>
                  <a:txBody>
                    <a:bodyPr/>
                    <a:lstStyle/>
                    <a:p>
                      <a:pPr marL="0" marR="0" algn="l">
                        <a:lnSpc>
                          <a:spcPct val="107000"/>
                        </a:lnSpc>
                        <a:spcBef>
                          <a:spcPts val="0"/>
                        </a:spcBef>
                        <a:spcAft>
                          <a:spcPts val="0"/>
                        </a:spcAft>
                      </a:pPr>
                      <a:r>
                        <a:rPr lang="en-US" sz="1400">
                          <a:solidFill>
                            <a:srgbClr val="000000"/>
                          </a:solidFill>
                          <a:effectLst/>
                          <a:latin typeface="Arial" panose="020B0604020202020204" pitchFamily="34" charset="0"/>
                          <a:ea typeface="Times New Roman"/>
                          <a:cs typeface="Arial" panose="020B0604020202020204" pitchFamily="34" charset="0"/>
                        </a:rPr>
                        <a:t>5</a:t>
                      </a:r>
                      <a:endParaRPr lang="en-US" sz="1400">
                        <a:effectLst/>
                        <a:latin typeface="Arial" panose="020B0604020202020204" pitchFamily="34" charset="0"/>
                        <a:ea typeface="Calibri"/>
                        <a:cs typeface="Arial" panose="020B0604020202020204" pitchFamily="34" charset="0"/>
                      </a:endParaRPr>
                    </a:p>
                  </a:txBody>
                  <a:tcPr marL="43926" marR="43926"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07000"/>
                        </a:lnSpc>
                        <a:spcBef>
                          <a:spcPts val="0"/>
                        </a:spcBef>
                        <a:spcAft>
                          <a:spcPts val="0"/>
                        </a:spcAft>
                      </a:pPr>
                      <a:r>
                        <a:rPr lang="en-US" sz="1400" dirty="0">
                          <a:solidFill>
                            <a:srgbClr val="000000"/>
                          </a:solidFill>
                          <a:effectLst/>
                          <a:latin typeface="Arial" panose="020B0604020202020204" pitchFamily="34" charset="0"/>
                          <a:ea typeface="Times New Roman"/>
                          <a:cs typeface="Arial" panose="020B0604020202020204" pitchFamily="34" charset="0"/>
                        </a:rPr>
                        <a:t>Field validations are included for all fields(buttons, text boxes, drop down lists </a:t>
                      </a:r>
                      <a:r>
                        <a:rPr lang="en-US" sz="1400" dirty="0" err="1">
                          <a:solidFill>
                            <a:srgbClr val="000000"/>
                          </a:solidFill>
                          <a:effectLst/>
                          <a:latin typeface="Arial" panose="020B0604020202020204" pitchFamily="34" charset="0"/>
                          <a:ea typeface="Times New Roman"/>
                          <a:cs typeface="Arial" panose="020B0604020202020204" pitchFamily="34" charset="0"/>
                        </a:rPr>
                        <a:t>etc</a:t>
                      </a:r>
                      <a:r>
                        <a:rPr lang="en-US" sz="1400" dirty="0">
                          <a:solidFill>
                            <a:srgbClr val="000000"/>
                          </a:solidFill>
                          <a:effectLst/>
                          <a:latin typeface="Arial" panose="020B0604020202020204" pitchFamily="34" charset="0"/>
                          <a:ea typeface="Times New Roman"/>
                          <a:cs typeface="Arial" panose="020B0604020202020204" pitchFamily="34" charset="0"/>
                        </a:rPr>
                        <a:t>)</a:t>
                      </a:r>
                      <a:endParaRPr lang="en-US" sz="1400" dirty="0">
                        <a:effectLst/>
                        <a:latin typeface="Arial" panose="020B0604020202020204" pitchFamily="34" charset="0"/>
                        <a:ea typeface="Calibri"/>
                        <a:cs typeface="Arial" panose="020B0604020202020204" pitchFamily="34" charset="0"/>
                      </a:endParaRPr>
                    </a:p>
                  </a:txBody>
                  <a:tcPr marL="43926" marR="43926"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400" kern="1200" dirty="0">
                          <a:solidFill>
                            <a:schemeClr val="tx1"/>
                          </a:solidFill>
                          <a:effectLst/>
                          <a:latin typeface="Arial" panose="020B0604020202020204" pitchFamily="34" charset="0"/>
                          <a:ea typeface="+mn-ea"/>
                          <a:cs typeface="Arial" panose="020B0604020202020204" pitchFamily="34" charset="0"/>
                        </a:rPr>
                        <a:t>NA</a:t>
                      </a:r>
                    </a:p>
                    <a:p>
                      <a:pPr algn="l">
                        <a:lnSpc>
                          <a:spcPct val="107000"/>
                        </a:lnSpc>
                      </a:pPr>
                      <a:endParaRPr lang="en-US" sz="1400" dirty="0">
                        <a:effectLst/>
                        <a:latin typeface="Arial" panose="020B0604020202020204" pitchFamily="34" charset="0"/>
                        <a:cs typeface="Arial" panose="020B0604020202020204" pitchFamily="34" charset="0"/>
                      </a:endParaRPr>
                    </a:p>
                  </a:txBody>
                  <a:tcPr marL="43926" marR="43926"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16545">
                <a:tc>
                  <a:txBody>
                    <a:bodyPr/>
                    <a:lstStyle/>
                    <a:p>
                      <a:pPr marL="0" marR="0" algn="l">
                        <a:lnSpc>
                          <a:spcPct val="107000"/>
                        </a:lnSpc>
                        <a:spcBef>
                          <a:spcPts val="0"/>
                        </a:spcBef>
                        <a:spcAft>
                          <a:spcPts val="0"/>
                        </a:spcAft>
                      </a:pPr>
                      <a:r>
                        <a:rPr lang="en-US" sz="1400">
                          <a:solidFill>
                            <a:srgbClr val="000000"/>
                          </a:solidFill>
                          <a:effectLst/>
                          <a:latin typeface="Arial" panose="020B0604020202020204" pitchFamily="34" charset="0"/>
                          <a:ea typeface="Times New Roman"/>
                          <a:cs typeface="Arial" panose="020B0604020202020204" pitchFamily="34" charset="0"/>
                        </a:rPr>
                        <a:t>6</a:t>
                      </a:r>
                      <a:endParaRPr lang="en-US" sz="1400">
                        <a:effectLst/>
                        <a:latin typeface="Arial" panose="020B0604020202020204" pitchFamily="34" charset="0"/>
                        <a:ea typeface="Calibri"/>
                        <a:cs typeface="Arial" panose="020B0604020202020204" pitchFamily="34" charset="0"/>
                      </a:endParaRPr>
                    </a:p>
                  </a:txBody>
                  <a:tcPr marL="43926" marR="43926"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07000"/>
                        </a:lnSpc>
                        <a:spcBef>
                          <a:spcPts val="0"/>
                        </a:spcBef>
                        <a:spcAft>
                          <a:spcPts val="0"/>
                        </a:spcAft>
                      </a:pPr>
                      <a:r>
                        <a:rPr lang="en-US" sz="1400" dirty="0">
                          <a:solidFill>
                            <a:srgbClr val="000000"/>
                          </a:solidFill>
                          <a:effectLst/>
                          <a:latin typeface="Arial" panose="020B0604020202020204" pitchFamily="34" charset="0"/>
                          <a:ea typeface="Times New Roman"/>
                          <a:cs typeface="Arial" panose="020B0604020202020204" pitchFamily="34" charset="0"/>
                        </a:rPr>
                        <a:t>Text of the prompts are verified by Lo’ / marketing team</a:t>
                      </a:r>
                      <a:endParaRPr lang="en-US" sz="1400" dirty="0">
                        <a:effectLst/>
                        <a:latin typeface="Arial" panose="020B0604020202020204" pitchFamily="34" charset="0"/>
                        <a:ea typeface="Calibri"/>
                        <a:cs typeface="Arial" panose="020B0604020202020204" pitchFamily="34" charset="0"/>
                      </a:endParaRPr>
                    </a:p>
                  </a:txBody>
                  <a:tcPr marL="43926" marR="43926"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endParaRPr lang="en-US" sz="1400" kern="1200" dirty="0">
                        <a:solidFill>
                          <a:schemeClr val="tx1"/>
                        </a:solidFill>
                        <a:effectLst/>
                        <a:latin typeface="Arial" panose="020B0604020202020204" pitchFamily="34" charset="0"/>
                        <a:ea typeface="+mn-ea"/>
                        <a:cs typeface="Arial" panose="020B0604020202020204" pitchFamily="34" charset="0"/>
                      </a:endParaRPr>
                    </a:p>
                    <a:p>
                      <a:pPr algn="l">
                        <a:lnSpc>
                          <a:spcPct val="107000"/>
                        </a:lnSpc>
                      </a:pPr>
                      <a:r>
                        <a:rPr lang="en-US" sz="1400" dirty="0">
                          <a:effectLst/>
                          <a:latin typeface="Arial" panose="020B0604020202020204" pitchFamily="34" charset="0"/>
                          <a:cs typeface="Arial" panose="020B0604020202020204" pitchFamily="34" charset="0"/>
                        </a:rPr>
                        <a:t>NA</a:t>
                      </a:r>
                    </a:p>
                  </a:txBody>
                  <a:tcPr marL="43926" marR="43926"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16545">
                <a:tc>
                  <a:txBody>
                    <a:bodyPr/>
                    <a:lstStyle/>
                    <a:p>
                      <a:pPr marL="0" marR="0" algn="l">
                        <a:lnSpc>
                          <a:spcPct val="107000"/>
                        </a:lnSpc>
                        <a:spcBef>
                          <a:spcPts val="0"/>
                        </a:spcBef>
                        <a:spcAft>
                          <a:spcPts val="0"/>
                        </a:spcAft>
                      </a:pPr>
                      <a:r>
                        <a:rPr lang="en-US" sz="1400">
                          <a:solidFill>
                            <a:srgbClr val="000000"/>
                          </a:solidFill>
                          <a:effectLst/>
                          <a:latin typeface="Arial" panose="020B0604020202020204" pitchFamily="34" charset="0"/>
                          <a:ea typeface="Times New Roman"/>
                          <a:cs typeface="Arial" panose="020B0604020202020204" pitchFamily="34" charset="0"/>
                        </a:rPr>
                        <a:t>7</a:t>
                      </a:r>
                      <a:endParaRPr lang="en-US" sz="1400">
                        <a:effectLst/>
                        <a:latin typeface="Arial" panose="020B0604020202020204" pitchFamily="34" charset="0"/>
                        <a:ea typeface="Calibri"/>
                        <a:cs typeface="Arial" panose="020B0604020202020204" pitchFamily="34" charset="0"/>
                      </a:endParaRPr>
                    </a:p>
                  </a:txBody>
                  <a:tcPr marL="43926" marR="43926"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07000"/>
                        </a:lnSpc>
                        <a:spcBef>
                          <a:spcPts val="0"/>
                        </a:spcBef>
                        <a:spcAft>
                          <a:spcPts val="0"/>
                        </a:spcAft>
                      </a:pPr>
                      <a:r>
                        <a:rPr lang="en-US" sz="1400" dirty="0">
                          <a:solidFill>
                            <a:srgbClr val="000000"/>
                          </a:solidFill>
                          <a:effectLst/>
                          <a:latin typeface="Arial" panose="020B0604020202020204" pitchFamily="34" charset="0"/>
                          <a:ea typeface="Times New Roman"/>
                          <a:cs typeface="Arial" panose="020B0604020202020204" pitchFamily="34" charset="0"/>
                        </a:rPr>
                        <a:t>DB level changes are included in the storyboard</a:t>
                      </a:r>
                      <a:endParaRPr lang="en-US" sz="1400" dirty="0">
                        <a:effectLst/>
                        <a:latin typeface="Arial" panose="020B0604020202020204" pitchFamily="34" charset="0"/>
                        <a:ea typeface="Calibri"/>
                        <a:cs typeface="Arial" panose="020B0604020202020204" pitchFamily="34" charset="0"/>
                      </a:endParaRPr>
                    </a:p>
                  </a:txBody>
                  <a:tcPr marL="43926" marR="43926"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endParaRPr lang="en-US" sz="1400" kern="1200" dirty="0">
                        <a:solidFill>
                          <a:schemeClr val="tx1"/>
                        </a:solidFill>
                        <a:effectLst/>
                        <a:latin typeface="Arial" panose="020B0604020202020204" pitchFamily="34" charset="0"/>
                        <a:ea typeface="+mn-ea"/>
                        <a:cs typeface="Arial" panose="020B0604020202020204" pitchFamily="34" charset="0"/>
                      </a:endParaRPr>
                    </a:p>
                    <a:p>
                      <a:pPr algn="l">
                        <a:lnSpc>
                          <a:spcPct val="107000"/>
                        </a:lnSpc>
                      </a:pPr>
                      <a:r>
                        <a:rPr lang="en-US" sz="1400" dirty="0">
                          <a:effectLst/>
                          <a:latin typeface="Arial" panose="020B0604020202020204" pitchFamily="34" charset="0"/>
                          <a:cs typeface="Arial" panose="020B0604020202020204" pitchFamily="34" charset="0"/>
                        </a:rPr>
                        <a:t>NA</a:t>
                      </a:r>
                    </a:p>
                  </a:txBody>
                  <a:tcPr marL="43926" marR="43926"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16545">
                <a:tc>
                  <a:txBody>
                    <a:bodyPr/>
                    <a:lstStyle/>
                    <a:p>
                      <a:pPr marL="0" marR="0" algn="l">
                        <a:lnSpc>
                          <a:spcPct val="107000"/>
                        </a:lnSpc>
                        <a:spcBef>
                          <a:spcPts val="0"/>
                        </a:spcBef>
                        <a:spcAft>
                          <a:spcPts val="0"/>
                        </a:spcAft>
                      </a:pPr>
                      <a:r>
                        <a:rPr lang="en-US" sz="1400">
                          <a:solidFill>
                            <a:srgbClr val="000000"/>
                          </a:solidFill>
                          <a:effectLst/>
                          <a:latin typeface="Arial" panose="020B0604020202020204" pitchFamily="34" charset="0"/>
                          <a:ea typeface="Times New Roman"/>
                          <a:cs typeface="Arial" panose="020B0604020202020204" pitchFamily="34" charset="0"/>
                        </a:rPr>
                        <a:t>8</a:t>
                      </a:r>
                      <a:endParaRPr lang="en-US" sz="1400">
                        <a:effectLst/>
                        <a:latin typeface="Arial" panose="020B0604020202020204" pitchFamily="34" charset="0"/>
                        <a:ea typeface="Calibri"/>
                        <a:cs typeface="Arial" panose="020B0604020202020204" pitchFamily="34" charset="0"/>
                      </a:endParaRPr>
                    </a:p>
                  </a:txBody>
                  <a:tcPr marL="43926" marR="43926"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07000"/>
                        </a:lnSpc>
                        <a:spcBef>
                          <a:spcPts val="0"/>
                        </a:spcBef>
                        <a:spcAft>
                          <a:spcPts val="0"/>
                        </a:spcAft>
                      </a:pPr>
                      <a:r>
                        <a:rPr lang="en-US" sz="1400" dirty="0">
                          <a:solidFill>
                            <a:srgbClr val="000000"/>
                          </a:solidFill>
                          <a:effectLst/>
                          <a:latin typeface="Arial" panose="020B0604020202020204" pitchFamily="34" charset="0"/>
                          <a:ea typeface="Times New Roman"/>
                          <a:cs typeface="Arial" panose="020B0604020202020204" pitchFamily="34" charset="0"/>
                        </a:rPr>
                        <a:t>Scope of the change is defined</a:t>
                      </a:r>
                      <a:endParaRPr lang="en-US" sz="1400" dirty="0">
                        <a:effectLst/>
                        <a:latin typeface="Arial" panose="020B0604020202020204" pitchFamily="34" charset="0"/>
                        <a:ea typeface="Calibri"/>
                        <a:cs typeface="Arial" panose="020B0604020202020204" pitchFamily="34" charset="0"/>
                      </a:endParaRPr>
                    </a:p>
                  </a:txBody>
                  <a:tcPr marL="43926" marR="43926"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400" kern="1200" dirty="0">
                          <a:solidFill>
                            <a:schemeClr val="tx1"/>
                          </a:solidFill>
                          <a:effectLst/>
                          <a:latin typeface="Arial" panose="020B0604020202020204" pitchFamily="34" charset="0"/>
                          <a:ea typeface="+mn-ea"/>
                          <a:cs typeface="Arial" panose="020B0604020202020204" pitchFamily="34" charset="0"/>
                        </a:rPr>
                        <a:t>Yes</a:t>
                      </a:r>
                    </a:p>
                    <a:p>
                      <a:pPr algn="l">
                        <a:lnSpc>
                          <a:spcPct val="107000"/>
                        </a:lnSpc>
                      </a:pPr>
                      <a:endParaRPr lang="en-US" sz="1400" dirty="0">
                        <a:effectLst/>
                        <a:latin typeface="Arial" panose="020B0604020202020204" pitchFamily="34" charset="0"/>
                        <a:cs typeface="Arial" panose="020B0604020202020204" pitchFamily="34" charset="0"/>
                      </a:endParaRPr>
                    </a:p>
                  </a:txBody>
                  <a:tcPr marL="43926" marR="43926"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16545">
                <a:tc>
                  <a:txBody>
                    <a:bodyPr/>
                    <a:lstStyle/>
                    <a:p>
                      <a:pPr marL="0" marR="0" algn="l">
                        <a:lnSpc>
                          <a:spcPct val="107000"/>
                        </a:lnSpc>
                        <a:spcBef>
                          <a:spcPts val="0"/>
                        </a:spcBef>
                        <a:spcAft>
                          <a:spcPts val="0"/>
                        </a:spcAft>
                      </a:pPr>
                      <a:r>
                        <a:rPr lang="en-US" sz="1400">
                          <a:solidFill>
                            <a:srgbClr val="000000"/>
                          </a:solidFill>
                          <a:effectLst/>
                          <a:latin typeface="Arial" panose="020B0604020202020204" pitchFamily="34" charset="0"/>
                          <a:ea typeface="Times New Roman"/>
                          <a:cs typeface="Arial" panose="020B0604020202020204" pitchFamily="34" charset="0"/>
                        </a:rPr>
                        <a:t>9</a:t>
                      </a:r>
                      <a:endParaRPr lang="en-US" sz="1400">
                        <a:effectLst/>
                        <a:latin typeface="Arial" panose="020B0604020202020204" pitchFamily="34" charset="0"/>
                        <a:ea typeface="Calibri"/>
                        <a:cs typeface="Arial" panose="020B0604020202020204" pitchFamily="34" charset="0"/>
                      </a:endParaRPr>
                    </a:p>
                  </a:txBody>
                  <a:tcPr marL="43926" marR="43926"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07000"/>
                        </a:lnSpc>
                        <a:spcBef>
                          <a:spcPts val="0"/>
                        </a:spcBef>
                        <a:spcAft>
                          <a:spcPts val="0"/>
                        </a:spcAft>
                      </a:pPr>
                      <a:r>
                        <a:rPr lang="en-US" sz="1400" dirty="0">
                          <a:solidFill>
                            <a:srgbClr val="000000"/>
                          </a:solidFill>
                          <a:effectLst/>
                          <a:latin typeface="Arial" panose="020B0604020202020204" pitchFamily="34" charset="0"/>
                          <a:ea typeface="Times New Roman"/>
                          <a:cs typeface="Arial" panose="020B0604020202020204" pitchFamily="34" charset="0"/>
                        </a:rPr>
                        <a:t>Impact analysis is included in the document</a:t>
                      </a:r>
                      <a:endParaRPr lang="en-US" sz="1400" dirty="0">
                        <a:effectLst/>
                        <a:latin typeface="Arial" panose="020B0604020202020204" pitchFamily="34" charset="0"/>
                        <a:ea typeface="Calibri"/>
                        <a:cs typeface="Arial" panose="020B0604020202020204" pitchFamily="34" charset="0"/>
                      </a:endParaRPr>
                    </a:p>
                  </a:txBody>
                  <a:tcPr marL="43926" marR="43926"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7000"/>
                        </a:lnSpc>
                      </a:pPr>
                      <a:r>
                        <a:rPr lang="en-US" sz="1400" kern="1200" dirty="0">
                          <a:solidFill>
                            <a:schemeClr val="tx1"/>
                          </a:solidFill>
                          <a:effectLst/>
                          <a:latin typeface="Arial" panose="020B0604020202020204" pitchFamily="34" charset="0"/>
                          <a:ea typeface="+mn-ea"/>
                          <a:cs typeface="Arial" panose="020B0604020202020204" pitchFamily="34" charset="0"/>
                        </a:rPr>
                        <a:t>Yes</a:t>
                      </a:r>
                    </a:p>
                  </a:txBody>
                  <a:tcPr marL="43926" marR="43926"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16545">
                <a:tc>
                  <a:txBody>
                    <a:bodyPr/>
                    <a:lstStyle/>
                    <a:p>
                      <a:pPr marL="0" marR="0" algn="l">
                        <a:lnSpc>
                          <a:spcPct val="107000"/>
                        </a:lnSpc>
                        <a:spcBef>
                          <a:spcPts val="0"/>
                        </a:spcBef>
                        <a:spcAft>
                          <a:spcPts val="0"/>
                        </a:spcAft>
                      </a:pPr>
                      <a:r>
                        <a:rPr lang="en-US" sz="1400">
                          <a:solidFill>
                            <a:srgbClr val="000000"/>
                          </a:solidFill>
                          <a:effectLst/>
                          <a:latin typeface="Arial" panose="020B0604020202020204" pitchFamily="34" charset="0"/>
                          <a:ea typeface="Times New Roman"/>
                          <a:cs typeface="Arial" panose="020B0604020202020204" pitchFamily="34" charset="0"/>
                        </a:rPr>
                        <a:t>10</a:t>
                      </a:r>
                      <a:endParaRPr lang="en-US" sz="1400">
                        <a:effectLst/>
                        <a:latin typeface="Arial" panose="020B0604020202020204" pitchFamily="34" charset="0"/>
                        <a:ea typeface="Calibri"/>
                        <a:cs typeface="Arial" panose="020B0604020202020204" pitchFamily="34" charset="0"/>
                      </a:endParaRPr>
                    </a:p>
                  </a:txBody>
                  <a:tcPr marL="43926" marR="43926"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07000"/>
                        </a:lnSpc>
                        <a:spcBef>
                          <a:spcPts val="0"/>
                        </a:spcBef>
                        <a:spcAft>
                          <a:spcPts val="0"/>
                        </a:spcAft>
                      </a:pPr>
                      <a:r>
                        <a:rPr lang="en-US" sz="1400" dirty="0">
                          <a:solidFill>
                            <a:srgbClr val="000000"/>
                          </a:solidFill>
                          <a:effectLst/>
                          <a:latin typeface="Arial" panose="020B0604020202020204" pitchFamily="34" charset="0"/>
                          <a:ea typeface="Times New Roman"/>
                          <a:cs typeface="Arial" panose="020B0604020202020204" pitchFamily="34" charset="0"/>
                        </a:rPr>
                        <a:t>Storyboard is signed off by SA Team Lead and SA Team Manager</a:t>
                      </a:r>
                      <a:endParaRPr lang="en-US" sz="1400" dirty="0">
                        <a:effectLst/>
                        <a:latin typeface="Arial" panose="020B0604020202020204" pitchFamily="34" charset="0"/>
                        <a:ea typeface="Calibri"/>
                        <a:cs typeface="Arial" panose="020B0604020202020204" pitchFamily="34" charset="0"/>
                      </a:endParaRPr>
                    </a:p>
                  </a:txBody>
                  <a:tcPr marL="43926" marR="43926"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endParaRPr lang="en-US" sz="1400" kern="1200" dirty="0">
                        <a:solidFill>
                          <a:schemeClr val="tx1"/>
                        </a:solidFill>
                        <a:effectLst/>
                        <a:latin typeface="Arial" panose="020B0604020202020204" pitchFamily="34" charset="0"/>
                        <a:ea typeface="+mn-ea"/>
                        <a:cs typeface="Arial" panose="020B0604020202020204" pitchFamily="34" charset="0"/>
                      </a:endParaRPr>
                    </a:p>
                  </a:txBody>
                  <a:tcPr marL="43926" marR="43926"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16545">
                <a:tc>
                  <a:txBody>
                    <a:bodyPr/>
                    <a:lstStyle/>
                    <a:p>
                      <a:pPr marL="0" marR="0" algn="l">
                        <a:lnSpc>
                          <a:spcPct val="107000"/>
                        </a:lnSpc>
                        <a:spcBef>
                          <a:spcPts val="0"/>
                        </a:spcBef>
                        <a:spcAft>
                          <a:spcPts val="0"/>
                        </a:spcAft>
                      </a:pPr>
                      <a:r>
                        <a:rPr lang="en-US" sz="1400">
                          <a:solidFill>
                            <a:srgbClr val="000000"/>
                          </a:solidFill>
                          <a:effectLst/>
                          <a:latin typeface="Arial" panose="020B0604020202020204" pitchFamily="34" charset="0"/>
                          <a:ea typeface="Times New Roman"/>
                          <a:cs typeface="Arial" panose="020B0604020202020204" pitchFamily="34" charset="0"/>
                        </a:rPr>
                        <a:t>11</a:t>
                      </a:r>
                      <a:endParaRPr lang="en-US" sz="1400">
                        <a:effectLst/>
                        <a:latin typeface="Arial" panose="020B0604020202020204" pitchFamily="34" charset="0"/>
                        <a:ea typeface="Calibri"/>
                        <a:cs typeface="Arial" panose="020B0604020202020204" pitchFamily="34" charset="0"/>
                      </a:endParaRPr>
                    </a:p>
                  </a:txBody>
                  <a:tcPr marL="43926" marR="43926"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07000"/>
                        </a:lnSpc>
                        <a:spcBef>
                          <a:spcPts val="0"/>
                        </a:spcBef>
                        <a:spcAft>
                          <a:spcPts val="0"/>
                        </a:spcAft>
                      </a:pPr>
                      <a:r>
                        <a:rPr lang="en-US" sz="1400" dirty="0">
                          <a:solidFill>
                            <a:srgbClr val="000000"/>
                          </a:solidFill>
                          <a:effectLst/>
                          <a:latin typeface="Arial" panose="020B0604020202020204" pitchFamily="34" charset="0"/>
                          <a:ea typeface="Times New Roman"/>
                          <a:cs typeface="Arial" panose="020B0604020202020204" pitchFamily="34" charset="0"/>
                        </a:rPr>
                        <a:t>Requestor's sign off on proposed changes</a:t>
                      </a:r>
                      <a:endParaRPr lang="en-US" sz="1400" dirty="0">
                        <a:effectLst/>
                        <a:latin typeface="Arial" panose="020B0604020202020204" pitchFamily="34" charset="0"/>
                        <a:ea typeface="Calibri"/>
                        <a:cs typeface="Arial" panose="020B0604020202020204" pitchFamily="34" charset="0"/>
                      </a:endParaRPr>
                    </a:p>
                  </a:txBody>
                  <a:tcPr marL="43926" marR="43926"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endParaRPr lang="en-US" sz="1400" kern="1200" dirty="0">
                        <a:solidFill>
                          <a:schemeClr val="tx1"/>
                        </a:solidFill>
                        <a:effectLst/>
                        <a:latin typeface="Arial" panose="020B0604020202020204" pitchFamily="34" charset="0"/>
                        <a:ea typeface="+mn-ea"/>
                        <a:cs typeface="Arial" panose="020B0604020202020204" pitchFamily="34" charset="0"/>
                      </a:endParaRPr>
                    </a:p>
                    <a:p>
                      <a:pPr algn="l">
                        <a:lnSpc>
                          <a:spcPct val="107000"/>
                        </a:lnSpc>
                      </a:pPr>
                      <a:endParaRPr lang="en-US" sz="1400" dirty="0">
                        <a:effectLst/>
                        <a:latin typeface="Arial" panose="020B0604020202020204" pitchFamily="34" charset="0"/>
                        <a:cs typeface="Arial" panose="020B0604020202020204" pitchFamily="34" charset="0"/>
                      </a:endParaRPr>
                    </a:p>
                  </a:txBody>
                  <a:tcPr marL="43926" marR="43926"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16545">
                <a:tc>
                  <a:txBody>
                    <a:bodyPr/>
                    <a:lstStyle/>
                    <a:p>
                      <a:pPr marL="0" marR="0" algn="l">
                        <a:lnSpc>
                          <a:spcPct val="107000"/>
                        </a:lnSpc>
                        <a:spcBef>
                          <a:spcPts val="0"/>
                        </a:spcBef>
                        <a:spcAft>
                          <a:spcPts val="0"/>
                        </a:spcAft>
                      </a:pPr>
                      <a:r>
                        <a:rPr lang="en-US" sz="1400">
                          <a:solidFill>
                            <a:srgbClr val="000000"/>
                          </a:solidFill>
                          <a:effectLst/>
                          <a:latin typeface="Arial" panose="020B0604020202020204" pitchFamily="34" charset="0"/>
                          <a:ea typeface="Times New Roman"/>
                          <a:cs typeface="Arial" panose="020B0604020202020204" pitchFamily="34" charset="0"/>
                        </a:rPr>
                        <a:t>12</a:t>
                      </a:r>
                      <a:endParaRPr lang="en-US" sz="1400">
                        <a:effectLst/>
                        <a:latin typeface="Arial" panose="020B0604020202020204" pitchFamily="34" charset="0"/>
                        <a:ea typeface="Calibri"/>
                        <a:cs typeface="Arial" panose="020B0604020202020204" pitchFamily="34" charset="0"/>
                      </a:endParaRPr>
                    </a:p>
                  </a:txBody>
                  <a:tcPr marL="43926" marR="43926"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07000"/>
                        </a:lnSpc>
                        <a:spcBef>
                          <a:spcPts val="0"/>
                        </a:spcBef>
                        <a:spcAft>
                          <a:spcPts val="0"/>
                        </a:spcAft>
                      </a:pPr>
                      <a:r>
                        <a:rPr lang="en-US" sz="1400" dirty="0">
                          <a:solidFill>
                            <a:srgbClr val="000000"/>
                          </a:solidFill>
                          <a:effectLst/>
                          <a:latin typeface="Arial" panose="020B0604020202020204" pitchFamily="34" charset="0"/>
                          <a:ea typeface="Times New Roman"/>
                          <a:cs typeface="Arial" panose="020B0604020202020204" pitchFamily="34" charset="0"/>
                        </a:rPr>
                        <a:t>Storyboard is technically Signed off by Development Team Lead</a:t>
                      </a:r>
                      <a:endParaRPr lang="en-US" sz="1400" dirty="0">
                        <a:effectLst/>
                        <a:latin typeface="Arial" panose="020B0604020202020204" pitchFamily="34" charset="0"/>
                        <a:ea typeface="Calibri"/>
                        <a:cs typeface="Arial" panose="020B0604020202020204" pitchFamily="34" charset="0"/>
                      </a:endParaRPr>
                    </a:p>
                  </a:txBody>
                  <a:tcPr marL="43926" marR="43926"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endParaRPr lang="en-US" sz="1400" kern="1200" dirty="0">
                        <a:solidFill>
                          <a:schemeClr val="tx1"/>
                        </a:solidFill>
                        <a:effectLst/>
                        <a:latin typeface="Arial" panose="020B0604020202020204" pitchFamily="34" charset="0"/>
                        <a:ea typeface="+mn-ea"/>
                        <a:cs typeface="Arial" panose="020B0604020202020204" pitchFamily="34" charset="0"/>
                      </a:endParaRPr>
                    </a:p>
                    <a:p>
                      <a:pPr algn="l">
                        <a:lnSpc>
                          <a:spcPct val="107000"/>
                        </a:lnSpc>
                      </a:pPr>
                      <a:endParaRPr lang="en-US" sz="1400" dirty="0">
                        <a:effectLst/>
                        <a:latin typeface="Arial" panose="020B0604020202020204" pitchFamily="34" charset="0"/>
                        <a:cs typeface="Arial" panose="020B0604020202020204" pitchFamily="34" charset="0"/>
                      </a:endParaRPr>
                    </a:p>
                  </a:txBody>
                  <a:tcPr marL="43926" marR="43926"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16545">
                <a:tc>
                  <a:txBody>
                    <a:bodyPr/>
                    <a:lstStyle/>
                    <a:p>
                      <a:pPr marL="0" marR="0" algn="l">
                        <a:lnSpc>
                          <a:spcPct val="107000"/>
                        </a:lnSpc>
                        <a:spcBef>
                          <a:spcPts val="0"/>
                        </a:spcBef>
                        <a:spcAft>
                          <a:spcPts val="0"/>
                        </a:spcAft>
                      </a:pPr>
                      <a:r>
                        <a:rPr lang="en-US" sz="1400">
                          <a:solidFill>
                            <a:srgbClr val="000000"/>
                          </a:solidFill>
                          <a:effectLst/>
                          <a:latin typeface="Arial" panose="020B0604020202020204" pitchFamily="34" charset="0"/>
                          <a:ea typeface="Times New Roman"/>
                          <a:cs typeface="Arial" panose="020B0604020202020204" pitchFamily="34" charset="0"/>
                        </a:rPr>
                        <a:t>13</a:t>
                      </a:r>
                      <a:endParaRPr lang="en-US" sz="1400">
                        <a:effectLst/>
                        <a:latin typeface="Arial" panose="020B0604020202020204" pitchFamily="34" charset="0"/>
                        <a:ea typeface="Calibri"/>
                        <a:cs typeface="Arial" panose="020B0604020202020204" pitchFamily="34" charset="0"/>
                      </a:endParaRPr>
                    </a:p>
                  </a:txBody>
                  <a:tcPr marL="43926" marR="43926"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l">
                        <a:lnSpc>
                          <a:spcPct val="107000"/>
                        </a:lnSpc>
                        <a:spcBef>
                          <a:spcPts val="0"/>
                        </a:spcBef>
                        <a:spcAft>
                          <a:spcPts val="0"/>
                        </a:spcAft>
                      </a:pPr>
                      <a:r>
                        <a:rPr lang="en-US" sz="1400" dirty="0">
                          <a:solidFill>
                            <a:srgbClr val="000000"/>
                          </a:solidFill>
                          <a:effectLst/>
                          <a:latin typeface="Arial" panose="020B0604020202020204" pitchFamily="34" charset="0"/>
                          <a:ea typeface="Times New Roman"/>
                          <a:cs typeface="Arial" panose="020B0604020202020204" pitchFamily="34" charset="0"/>
                        </a:rPr>
                        <a:t>Comments:</a:t>
                      </a:r>
                      <a:endParaRPr lang="en-US" sz="1400" dirty="0">
                        <a:effectLst/>
                        <a:latin typeface="Arial" panose="020B0604020202020204" pitchFamily="34" charset="0"/>
                        <a:ea typeface="Calibri"/>
                        <a:cs typeface="Arial" panose="020B0604020202020204" pitchFamily="34" charset="0"/>
                      </a:endParaRPr>
                    </a:p>
                  </a:txBody>
                  <a:tcPr marL="43926" marR="43926"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2376047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0442" y="2745206"/>
            <a:ext cx="1199264" cy="1358373"/>
          </a:xfrm>
          <a:prstGeom prst="rect">
            <a:avLst/>
          </a:prstGeom>
        </p:spPr>
      </p:pic>
      <p:sp>
        <p:nvSpPr>
          <p:cNvPr id="2" name="Rectangle 1"/>
          <p:cNvSpPr/>
          <p:nvPr/>
        </p:nvSpPr>
        <p:spPr>
          <a:xfrm>
            <a:off x="4831773" y="552724"/>
            <a:ext cx="2899063" cy="9351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b="1" dirty="0">
                <a:solidFill>
                  <a:schemeClr val="tx1">
                    <a:lumMod val="95000"/>
                    <a:lumOff val="5000"/>
                  </a:schemeClr>
                </a:solidFill>
              </a:rPr>
              <a:t>Thank you</a:t>
            </a:r>
          </a:p>
        </p:txBody>
      </p:sp>
      <p:sp>
        <p:nvSpPr>
          <p:cNvPr id="10" name="DownArrow"/>
          <p:cNvSpPr>
            <a:spLocks noChangeAspect="1"/>
          </p:cNvSpPr>
          <p:nvPr/>
        </p:nvSpPr>
        <p:spPr>
          <a:xfrm rot="10800000">
            <a:off x="9461059" y="1988165"/>
            <a:ext cx="151197" cy="103924"/>
          </a:xfrm>
          <a:prstGeom prst="triangle">
            <a:avLst/>
          </a:prstGeom>
          <a:solidFill>
            <a:schemeClr val="bg1"/>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sp>
        <p:nvSpPr>
          <p:cNvPr id="31" name="DownArrow"/>
          <p:cNvSpPr>
            <a:spLocks noChangeAspect="1"/>
          </p:cNvSpPr>
          <p:nvPr/>
        </p:nvSpPr>
        <p:spPr>
          <a:xfrm rot="10800000">
            <a:off x="8842661" y="2073349"/>
            <a:ext cx="95961" cy="67004"/>
          </a:xfrm>
          <a:prstGeom prst="triangle">
            <a:avLst/>
          </a:prstGeom>
          <a:solidFill>
            <a:schemeClr val="bg1"/>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sp>
        <p:nvSpPr>
          <p:cNvPr id="32" name="DownArrow"/>
          <p:cNvSpPr>
            <a:spLocks noChangeAspect="1"/>
          </p:cNvSpPr>
          <p:nvPr/>
        </p:nvSpPr>
        <p:spPr>
          <a:xfrm rot="10800000">
            <a:off x="7077194" y="2065432"/>
            <a:ext cx="95961" cy="67004"/>
          </a:xfrm>
          <a:prstGeom prst="triangle">
            <a:avLst/>
          </a:prstGeom>
          <a:solidFill>
            <a:schemeClr val="bg1"/>
          </a:solidFill>
          <a:ln>
            <a:noFill/>
          </a:ln>
        </p:spPr>
        <p:style>
          <a:lnRef idx="2">
            <a:srgbClr val="4F81BD">
              <a:shade val="50000"/>
            </a:srgbClr>
          </a:lnRef>
          <a:fillRef idx="1">
            <a:srgbClr val="4F81BD"/>
          </a:fillRef>
          <a:effectRef idx="0">
            <a:srgbClr val="4F81BD"/>
          </a:effectRef>
          <a:fontRef idx="minor">
            <a:srgbClr val="000000"/>
          </a:fontRef>
        </p:style>
        <p:txBody>
          <a:bodyPr wrap="square" rtlCol="0" anchor="ctr"/>
          <a:lstStyle/>
          <a:p>
            <a:pPr algn="ctr"/>
            <a:endParaRPr lang="en-US" sz="2400" dirty="0"/>
          </a:p>
        </p:txBody>
      </p:sp>
    </p:spTree>
    <p:extLst>
      <p:ext uri="{BB962C8B-B14F-4D97-AF65-F5344CB8AC3E}">
        <p14:creationId xmlns:p14="http://schemas.microsoft.com/office/powerpoint/2010/main" val="3538505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997345" y="1948264"/>
            <a:ext cx="3069476" cy="4849909"/>
            <a:chOff x="8997345" y="1948264"/>
            <a:chExt cx="3069476" cy="4849909"/>
          </a:xfrm>
        </p:grpSpPr>
        <p:grpSp>
          <p:nvGrpSpPr>
            <p:cNvPr id="28" name="Group 27"/>
            <p:cNvGrpSpPr/>
            <p:nvPr/>
          </p:nvGrpSpPr>
          <p:grpSpPr>
            <a:xfrm>
              <a:off x="8997345" y="1948264"/>
              <a:ext cx="3069476" cy="4849909"/>
              <a:chOff x="3733805" y="1859454"/>
              <a:chExt cx="3069476" cy="4457143"/>
            </a:xfrm>
          </p:grpSpPr>
          <p:pic>
            <p:nvPicPr>
              <p:cNvPr id="29" name="Picture 28"/>
              <p:cNvPicPr>
                <a:picLocks noChangeAspect="1"/>
              </p:cNvPicPr>
              <p:nvPr/>
            </p:nvPicPr>
            <p:blipFill>
              <a:blip r:embed="rId8"/>
              <a:stretch>
                <a:fillRect/>
              </a:stretch>
            </p:blipFill>
            <p:spPr>
              <a:xfrm>
                <a:off x="3784233" y="1859454"/>
                <a:ext cx="3019048" cy="4457143"/>
              </a:xfrm>
              <a:prstGeom prst="rect">
                <a:avLst/>
              </a:prstGeom>
            </p:spPr>
          </p:pic>
          <p:sp>
            <p:nvSpPr>
              <p:cNvPr id="30" name="Rounded Rectangle 29"/>
              <p:cNvSpPr/>
              <p:nvPr/>
            </p:nvSpPr>
            <p:spPr>
              <a:xfrm>
                <a:off x="4028776" y="4888008"/>
                <a:ext cx="2598258" cy="414570"/>
              </a:xfrm>
              <a:prstGeom prst="roundRect">
                <a:avLst/>
              </a:prstGeom>
              <a:solidFill>
                <a:srgbClr val="2F55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Sign In</a:t>
                </a:r>
              </a:p>
            </p:txBody>
          </p:sp>
          <p:sp>
            <p:nvSpPr>
              <p:cNvPr id="32" name="TextBox 31"/>
              <p:cNvSpPr txBox="1"/>
              <p:nvPr/>
            </p:nvSpPr>
            <p:spPr>
              <a:xfrm>
                <a:off x="4854589" y="5763720"/>
                <a:ext cx="1149674" cy="226281"/>
              </a:xfrm>
              <a:prstGeom prst="rect">
                <a:avLst/>
              </a:prstGeom>
              <a:noFill/>
            </p:spPr>
            <p:txBody>
              <a:bodyPr wrap="none" rtlCol="0">
                <a:spAutoFit/>
              </a:bodyPr>
              <a:lstStyle/>
              <a:p>
                <a:r>
                  <a:rPr lang="en-US" sz="1000" u="sng" dirty="0">
                    <a:solidFill>
                      <a:schemeClr val="accent1">
                        <a:lumMod val="75000"/>
                      </a:schemeClr>
                    </a:solidFill>
                    <a:latin typeface="Arial" panose="020B0604020202020204" pitchFamily="34" charset="0"/>
                    <a:cs typeface="Arial" panose="020B0604020202020204" pitchFamily="34" charset="0"/>
                  </a:rPr>
                  <a:t>Forgot Password</a:t>
                </a:r>
              </a:p>
            </p:txBody>
          </p:sp>
          <p:sp>
            <p:nvSpPr>
              <p:cNvPr id="33" name="TextBox 32"/>
              <p:cNvSpPr txBox="1"/>
              <p:nvPr/>
            </p:nvSpPr>
            <p:spPr>
              <a:xfrm>
                <a:off x="5037587" y="3420319"/>
                <a:ext cx="495649" cy="282852"/>
              </a:xfrm>
              <a:prstGeom prst="rect">
                <a:avLst/>
              </a:prstGeom>
              <a:noFill/>
            </p:spPr>
            <p:txBody>
              <a:bodyPr wrap="none" rtlCol="0">
                <a:spAutoFit/>
              </a:bodyPr>
              <a:lstStyle/>
              <a:p>
                <a:r>
                  <a:rPr lang="en-US" sz="1400" b="1" dirty="0"/>
                  <a:t>PHR</a:t>
                </a:r>
                <a:endParaRPr lang="en-US" sz="1600" b="1" dirty="0"/>
              </a:p>
            </p:txBody>
          </p:sp>
          <p:sp>
            <p:nvSpPr>
              <p:cNvPr id="34" name="TextBox 33"/>
              <p:cNvSpPr txBox="1"/>
              <p:nvPr/>
            </p:nvSpPr>
            <p:spPr>
              <a:xfrm>
                <a:off x="3733805" y="2295250"/>
                <a:ext cx="562975" cy="261610"/>
              </a:xfrm>
              <a:prstGeom prst="rect">
                <a:avLst/>
              </a:prstGeom>
              <a:noFill/>
            </p:spPr>
            <p:txBody>
              <a:bodyPr wrap="none" rtlCol="0">
                <a:spAutoFit/>
              </a:bodyPr>
              <a:lstStyle/>
              <a:p>
                <a:r>
                  <a:rPr lang="en-US" sz="1050" dirty="0">
                    <a:solidFill>
                      <a:schemeClr val="bg1">
                        <a:lumMod val="65000"/>
                      </a:schemeClr>
                    </a:solidFill>
                  </a:rPr>
                  <a:t>Cancel</a:t>
                </a:r>
                <a:endParaRPr lang="en-US" dirty="0">
                  <a:solidFill>
                    <a:schemeClr val="bg1">
                      <a:lumMod val="65000"/>
                    </a:schemeClr>
                  </a:solidFill>
                </a:endParaRPr>
              </a:p>
            </p:txBody>
          </p:sp>
          <p:sp>
            <p:nvSpPr>
              <p:cNvPr id="35" name="Rounded Rectangle 34"/>
              <p:cNvSpPr/>
              <p:nvPr/>
            </p:nvSpPr>
            <p:spPr>
              <a:xfrm>
                <a:off x="4214161" y="2327524"/>
                <a:ext cx="2469657" cy="19655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baseline="-25000" dirty="0"/>
              </a:p>
            </p:txBody>
          </p:sp>
          <p:sp>
            <p:nvSpPr>
              <p:cNvPr id="36" name="TextBox 35"/>
              <p:cNvSpPr txBox="1"/>
              <p:nvPr/>
            </p:nvSpPr>
            <p:spPr>
              <a:xfrm>
                <a:off x="4999502" y="2298261"/>
                <a:ext cx="651140" cy="261610"/>
              </a:xfrm>
              <a:prstGeom prst="rect">
                <a:avLst/>
              </a:prstGeom>
              <a:noFill/>
            </p:spPr>
            <p:txBody>
              <a:bodyPr wrap="none" rtlCol="0">
                <a:spAutoFit/>
              </a:bodyPr>
              <a:lstStyle/>
              <a:p>
                <a:r>
                  <a:rPr lang="en-US" sz="1100" b="1" dirty="0">
                    <a:solidFill>
                      <a:srgbClr val="4CD865"/>
                    </a:solidFill>
                  </a:rPr>
                  <a:t>talkPHR</a:t>
                </a:r>
              </a:p>
            </p:txBody>
          </p:sp>
          <p:sp>
            <p:nvSpPr>
              <p:cNvPr id="37" name="Freeform 122"/>
              <p:cNvSpPr>
                <a:spLocks/>
              </p:cNvSpPr>
              <p:nvPr>
                <p:custDataLst>
                  <p:custData r:id="rId3"/>
                  <p:custData r:id="rId4"/>
                </p:custDataLst>
              </p:nvPr>
            </p:nvSpPr>
            <p:spPr bwMode="black">
              <a:xfrm rot="2894750">
                <a:off x="6500637" y="2357972"/>
                <a:ext cx="128323" cy="129334"/>
              </a:xfrm>
              <a:custGeom>
                <a:avLst/>
                <a:gdLst>
                  <a:gd name="T0" fmla="*/ 61 w 70"/>
                  <a:gd name="T1" fmla="*/ 11 h 71"/>
                  <a:gd name="T2" fmla="*/ 60 w 70"/>
                  <a:gd name="T3" fmla="*/ 11 h 71"/>
                  <a:gd name="T4" fmla="*/ 53 w 70"/>
                  <a:gd name="T5" fmla="*/ 18 h 71"/>
                  <a:gd name="T6" fmla="*/ 53 w 70"/>
                  <a:gd name="T7" fmla="*/ 19 h 71"/>
                  <a:gd name="T8" fmla="*/ 53 w 70"/>
                  <a:gd name="T9" fmla="*/ 19 h 71"/>
                  <a:gd name="T10" fmla="*/ 60 w 70"/>
                  <a:gd name="T11" fmla="*/ 35 h 71"/>
                  <a:gd name="T12" fmla="*/ 35 w 70"/>
                  <a:gd name="T13" fmla="*/ 60 h 71"/>
                  <a:gd name="T14" fmla="*/ 10 w 70"/>
                  <a:gd name="T15" fmla="*/ 36 h 71"/>
                  <a:gd name="T16" fmla="*/ 16 w 70"/>
                  <a:gd name="T17" fmla="*/ 21 h 71"/>
                  <a:gd name="T18" fmla="*/ 18 w 70"/>
                  <a:gd name="T19" fmla="*/ 18 h 71"/>
                  <a:gd name="T20" fmla="*/ 25 w 70"/>
                  <a:gd name="T21" fmla="*/ 26 h 71"/>
                  <a:gd name="T22" fmla="*/ 30 w 70"/>
                  <a:gd name="T23" fmla="*/ 0 h 71"/>
                  <a:gd name="T24" fmla="*/ 4 w 70"/>
                  <a:gd name="T25" fmla="*/ 2 h 71"/>
                  <a:gd name="T26" fmla="*/ 11 w 70"/>
                  <a:gd name="T27" fmla="*/ 10 h 71"/>
                  <a:gd name="T28" fmla="*/ 9 w 70"/>
                  <a:gd name="T29" fmla="*/ 12 h 71"/>
                  <a:gd name="T30" fmla="*/ 0 w 70"/>
                  <a:gd name="T31" fmla="*/ 36 h 71"/>
                  <a:gd name="T32" fmla="*/ 35 w 70"/>
                  <a:gd name="T33" fmla="*/ 71 h 71"/>
                  <a:gd name="T34" fmla="*/ 35 w 70"/>
                  <a:gd name="T35" fmla="*/ 71 h 71"/>
                  <a:gd name="T36" fmla="*/ 70 w 70"/>
                  <a:gd name="T37" fmla="*/ 35 h 71"/>
                  <a:gd name="T38" fmla="*/ 61 w 70"/>
                  <a:gd name="T39"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0" h="71">
                    <a:moveTo>
                      <a:pt x="61" y="11"/>
                    </a:moveTo>
                    <a:cubicBezTo>
                      <a:pt x="60" y="11"/>
                      <a:pt x="60" y="11"/>
                      <a:pt x="60" y="11"/>
                    </a:cubicBezTo>
                    <a:cubicBezTo>
                      <a:pt x="53" y="18"/>
                      <a:pt x="53" y="18"/>
                      <a:pt x="53" y="18"/>
                    </a:cubicBezTo>
                    <a:cubicBezTo>
                      <a:pt x="53" y="19"/>
                      <a:pt x="53" y="19"/>
                      <a:pt x="53" y="19"/>
                    </a:cubicBezTo>
                    <a:cubicBezTo>
                      <a:pt x="53" y="19"/>
                      <a:pt x="53" y="19"/>
                      <a:pt x="53" y="19"/>
                    </a:cubicBezTo>
                    <a:cubicBezTo>
                      <a:pt x="57" y="23"/>
                      <a:pt x="60" y="29"/>
                      <a:pt x="60" y="35"/>
                    </a:cubicBezTo>
                    <a:cubicBezTo>
                      <a:pt x="60" y="49"/>
                      <a:pt x="49" y="60"/>
                      <a:pt x="35" y="60"/>
                    </a:cubicBezTo>
                    <a:cubicBezTo>
                      <a:pt x="22" y="60"/>
                      <a:pt x="11" y="49"/>
                      <a:pt x="10" y="36"/>
                    </a:cubicBezTo>
                    <a:cubicBezTo>
                      <a:pt x="10" y="30"/>
                      <a:pt x="12" y="25"/>
                      <a:pt x="16" y="21"/>
                    </a:cubicBezTo>
                    <a:cubicBezTo>
                      <a:pt x="18" y="18"/>
                      <a:pt x="18" y="18"/>
                      <a:pt x="18" y="18"/>
                    </a:cubicBezTo>
                    <a:cubicBezTo>
                      <a:pt x="25" y="26"/>
                      <a:pt x="25" y="26"/>
                      <a:pt x="25" y="26"/>
                    </a:cubicBezTo>
                    <a:cubicBezTo>
                      <a:pt x="30" y="0"/>
                      <a:pt x="30" y="0"/>
                      <a:pt x="30" y="0"/>
                    </a:cubicBezTo>
                    <a:cubicBezTo>
                      <a:pt x="4" y="2"/>
                      <a:pt x="4" y="2"/>
                      <a:pt x="4" y="2"/>
                    </a:cubicBezTo>
                    <a:cubicBezTo>
                      <a:pt x="11" y="10"/>
                      <a:pt x="11" y="10"/>
                      <a:pt x="11" y="10"/>
                    </a:cubicBezTo>
                    <a:cubicBezTo>
                      <a:pt x="9" y="12"/>
                      <a:pt x="9" y="12"/>
                      <a:pt x="9" y="12"/>
                    </a:cubicBezTo>
                    <a:cubicBezTo>
                      <a:pt x="3" y="19"/>
                      <a:pt x="0" y="27"/>
                      <a:pt x="0" y="36"/>
                    </a:cubicBezTo>
                    <a:cubicBezTo>
                      <a:pt x="0" y="55"/>
                      <a:pt x="16" y="71"/>
                      <a:pt x="35" y="71"/>
                    </a:cubicBezTo>
                    <a:cubicBezTo>
                      <a:pt x="35" y="71"/>
                      <a:pt x="35" y="71"/>
                      <a:pt x="35" y="71"/>
                    </a:cubicBezTo>
                    <a:cubicBezTo>
                      <a:pt x="55" y="71"/>
                      <a:pt x="70" y="55"/>
                      <a:pt x="70" y="35"/>
                    </a:cubicBezTo>
                    <a:cubicBezTo>
                      <a:pt x="70" y="26"/>
                      <a:pt x="67" y="18"/>
                      <a:pt x="61" y="11"/>
                    </a:cubicBezTo>
                  </a:path>
                </a:pathLst>
              </a:custGeom>
              <a:solidFill>
                <a:srgbClr val="000000"/>
              </a:solidFill>
              <a:ln>
                <a:noFill/>
              </a:ln>
              <a:extLst/>
            </p:spPr>
            <p:txBody>
              <a:bodyPr vert="horz" wrap="square" lIns="97576" tIns="48788" rIns="97576" bIns="48788" numCol="1" anchor="t" anchorCtr="0" compatLnSpc="1">
                <a:prstTxWarp prst="textNoShape">
                  <a:avLst/>
                </a:prstTxWarp>
              </a:bodyPr>
              <a:lstStyle/>
              <a:p>
                <a:endParaRPr lang="en-US"/>
              </a:p>
            </p:txBody>
          </p:sp>
          <p:sp>
            <p:nvSpPr>
              <p:cNvPr id="38" name="Freeform 92"/>
              <p:cNvSpPr>
                <a:spLocks noEditPoints="1"/>
              </p:cNvSpPr>
              <p:nvPr>
                <p:custDataLst>
                  <p:custData r:id="rId5"/>
                  <p:custData r:id="rId6"/>
                </p:custDataLst>
              </p:nvPr>
            </p:nvSpPr>
            <p:spPr bwMode="black">
              <a:xfrm>
                <a:off x="4922682" y="2358205"/>
                <a:ext cx="97350" cy="132539"/>
              </a:xfrm>
              <a:custGeom>
                <a:avLst/>
                <a:gdLst>
                  <a:gd name="T0" fmla="*/ 15 w 48"/>
                  <a:gd name="T1" fmla="*/ 11 h 66"/>
                  <a:gd name="T2" fmla="*/ 24 w 48"/>
                  <a:gd name="T3" fmla="*/ 9 h 66"/>
                  <a:gd name="T4" fmla="*/ 33 w 48"/>
                  <a:gd name="T5" fmla="*/ 11 h 66"/>
                  <a:gd name="T6" fmla="*/ 35 w 48"/>
                  <a:gd name="T7" fmla="*/ 23 h 66"/>
                  <a:gd name="T8" fmla="*/ 35 w 48"/>
                  <a:gd name="T9" fmla="*/ 25 h 66"/>
                  <a:gd name="T10" fmla="*/ 35 w 48"/>
                  <a:gd name="T11" fmla="*/ 27 h 66"/>
                  <a:gd name="T12" fmla="*/ 14 w 48"/>
                  <a:gd name="T13" fmla="*/ 27 h 66"/>
                  <a:gd name="T14" fmla="*/ 14 w 48"/>
                  <a:gd name="T15" fmla="*/ 25 h 66"/>
                  <a:gd name="T16" fmla="*/ 14 w 48"/>
                  <a:gd name="T17" fmla="*/ 22 h 66"/>
                  <a:gd name="T18" fmla="*/ 15 w 48"/>
                  <a:gd name="T19" fmla="*/ 11 h 66"/>
                  <a:gd name="T20" fmla="*/ 44 w 48"/>
                  <a:gd name="T21" fmla="*/ 28 h 66"/>
                  <a:gd name="T22" fmla="*/ 44 w 48"/>
                  <a:gd name="T23" fmla="*/ 25 h 66"/>
                  <a:gd name="T24" fmla="*/ 44 w 48"/>
                  <a:gd name="T25" fmla="*/ 23 h 66"/>
                  <a:gd name="T26" fmla="*/ 39 w 48"/>
                  <a:gd name="T27" fmla="*/ 5 h 66"/>
                  <a:gd name="T28" fmla="*/ 24 w 48"/>
                  <a:gd name="T29" fmla="*/ 0 h 66"/>
                  <a:gd name="T30" fmla="*/ 9 w 48"/>
                  <a:gd name="T31" fmla="*/ 5 h 66"/>
                  <a:gd name="T32" fmla="*/ 5 w 48"/>
                  <a:gd name="T33" fmla="*/ 22 h 66"/>
                  <a:gd name="T34" fmla="*/ 5 w 48"/>
                  <a:gd name="T35" fmla="*/ 25 h 66"/>
                  <a:gd name="T36" fmla="*/ 5 w 48"/>
                  <a:gd name="T37" fmla="*/ 27 h 66"/>
                  <a:gd name="T38" fmla="*/ 0 w 48"/>
                  <a:gd name="T39" fmla="*/ 32 h 66"/>
                  <a:gd name="T40" fmla="*/ 0 w 48"/>
                  <a:gd name="T41" fmla="*/ 62 h 66"/>
                  <a:gd name="T42" fmla="*/ 5 w 48"/>
                  <a:gd name="T43" fmla="*/ 66 h 66"/>
                  <a:gd name="T44" fmla="*/ 43 w 48"/>
                  <a:gd name="T45" fmla="*/ 66 h 66"/>
                  <a:gd name="T46" fmla="*/ 48 w 48"/>
                  <a:gd name="T47" fmla="*/ 62 h 66"/>
                  <a:gd name="T48" fmla="*/ 48 w 48"/>
                  <a:gd name="T49" fmla="*/ 32 h 66"/>
                  <a:gd name="T50" fmla="*/ 44 w 48"/>
                  <a:gd name="T51" fmla="*/ 2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66">
                    <a:moveTo>
                      <a:pt x="15" y="11"/>
                    </a:moveTo>
                    <a:cubicBezTo>
                      <a:pt x="17" y="10"/>
                      <a:pt x="20" y="9"/>
                      <a:pt x="24" y="9"/>
                    </a:cubicBezTo>
                    <a:cubicBezTo>
                      <a:pt x="29" y="9"/>
                      <a:pt x="32" y="10"/>
                      <a:pt x="33" y="11"/>
                    </a:cubicBezTo>
                    <a:cubicBezTo>
                      <a:pt x="35" y="13"/>
                      <a:pt x="35" y="18"/>
                      <a:pt x="35" y="23"/>
                    </a:cubicBezTo>
                    <a:cubicBezTo>
                      <a:pt x="35" y="25"/>
                      <a:pt x="35" y="25"/>
                      <a:pt x="35" y="25"/>
                    </a:cubicBezTo>
                    <a:cubicBezTo>
                      <a:pt x="35" y="26"/>
                      <a:pt x="35" y="27"/>
                      <a:pt x="35" y="27"/>
                    </a:cubicBezTo>
                    <a:cubicBezTo>
                      <a:pt x="14" y="27"/>
                      <a:pt x="14" y="27"/>
                      <a:pt x="14" y="27"/>
                    </a:cubicBezTo>
                    <a:cubicBezTo>
                      <a:pt x="14" y="27"/>
                      <a:pt x="14" y="26"/>
                      <a:pt x="14" y="25"/>
                    </a:cubicBezTo>
                    <a:cubicBezTo>
                      <a:pt x="14" y="22"/>
                      <a:pt x="14" y="22"/>
                      <a:pt x="14" y="22"/>
                    </a:cubicBezTo>
                    <a:cubicBezTo>
                      <a:pt x="14" y="17"/>
                      <a:pt x="14" y="13"/>
                      <a:pt x="15" y="11"/>
                    </a:cubicBezTo>
                    <a:moveTo>
                      <a:pt x="44" y="28"/>
                    </a:moveTo>
                    <a:cubicBezTo>
                      <a:pt x="44" y="27"/>
                      <a:pt x="44" y="26"/>
                      <a:pt x="44" y="25"/>
                    </a:cubicBezTo>
                    <a:cubicBezTo>
                      <a:pt x="44" y="23"/>
                      <a:pt x="44" y="23"/>
                      <a:pt x="44" y="23"/>
                    </a:cubicBezTo>
                    <a:cubicBezTo>
                      <a:pt x="44" y="16"/>
                      <a:pt x="44" y="10"/>
                      <a:pt x="39" y="5"/>
                    </a:cubicBezTo>
                    <a:cubicBezTo>
                      <a:pt x="36" y="2"/>
                      <a:pt x="31" y="0"/>
                      <a:pt x="24" y="0"/>
                    </a:cubicBezTo>
                    <a:cubicBezTo>
                      <a:pt x="17" y="0"/>
                      <a:pt x="12" y="2"/>
                      <a:pt x="9" y="5"/>
                    </a:cubicBezTo>
                    <a:cubicBezTo>
                      <a:pt x="5" y="9"/>
                      <a:pt x="5" y="16"/>
                      <a:pt x="5" y="22"/>
                    </a:cubicBezTo>
                    <a:cubicBezTo>
                      <a:pt x="5" y="25"/>
                      <a:pt x="5" y="25"/>
                      <a:pt x="5" y="25"/>
                    </a:cubicBezTo>
                    <a:cubicBezTo>
                      <a:pt x="5" y="26"/>
                      <a:pt x="5" y="27"/>
                      <a:pt x="5" y="27"/>
                    </a:cubicBezTo>
                    <a:cubicBezTo>
                      <a:pt x="2" y="28"/>
                      <a:pt x="0" y="30"/>
                      <a:pt x="0" y="32"/>
                    </a:cubicBezTo>
                    <a:cubicBezTo>
                      <a:pt x="0" y="62"/>
                      <a:pt x="0" y="62"/>
                      <a:pt x="0" y="62"/>
                    </a:cubicBezTo>
                    <a:cubicBezTo>
                      <a:pt x="0" y="64"/>
                      <a:pt x="2" y="66"/>
                      <a:pt x="5" y="66"/>
                    </a:cubicBezTo>
                    <a:cubicBezTo>
                      <a:pt x="43" y="66"/>
                      <a:pt x="43" y="66"/>
                      <a:pt x="43" y="66"/>
                    </a:cubicBezTo>
                    <a:cubicBezTo>
                      <a:pt x="46" y="66"/>
                      <a:pt x="48" y="64"/>
                      <a:pt x="48" y="62"/>
                    </a:cubicBezTo>
                    <a:cubicBezTo>
                      <a:pt x="48" y="32"/>
                      <a:pt x="48" y="32"/>
                      <a:pt x="48" y="32"/>
                    </a:cubicBezTo>
                    <a:cubicBezTo>
                      <a:pt x="48" y="30"/>
                      <a:pt x="46" y="28"/>
                      <a:pt x="44" y="28"/>
                    </a:cubicBezTo>
                  </a:path>
                </a:pathLst>
              </a:custGeom>
              <a:solidFill>
                <a:srgbClr val="4CD865"/>
              </a:solidFill>
              <a:ln>
                <a:noFill/>
              </a:ln>
              <a:extLst/>
            </p:spPr>
            <p:txBody>
              <a:bodyPr vert="horz" wrap="square" lIns="97576" tIns="48788" rIns="97576" bIns="48788" numCol="1" anchor="t" anchorCtr="0" compatLnSpc="1">
                <a:prstTxWarp prst="textNoShape">
                  <a:avLst/>
                </a:prstTxWarp>
              </a:bodyPr>
              <a:lstStyle/>
              <a:p>
                <a:endParaRPr lang="en-US"/>
              </a:p>
            </p:txBody>
          </p:sp>
        </p:grpSp>
        <p:pic>
          <p:nvPicPr>
            <p:cNvPr id="46" name="Picture 6" descr="C:\Users\SHAHZE~1\AppData\Local\Temp\SNAGHTMLefad42f.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210901" y="3054846"/>
              <a:ext cx="687897" cy="683632"/>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9955848" y="5867469"/>
              <a:ext cx="1671145" cy="276999"/>
            </a:xfrm>
            <a:prstGeom prst="rect">
              <a:avLst/>
            </a:prstGeom>
            <a:noFill/>
          </p:spPr>
          <p:txBody>
            <a:bodyPr wrap="square" rtlCol="0">
              <a:spAutoFit/>
            </a:bodyPr>
            <a:lstStyle/>
            <a:p>
              <a:r>
                <a:rPr lang="en-US" sz="1200" b="1" dirty="0">
                  <a:solidFill>
                    <a:srgbClr val="6AABD8"/>
                  </a:solidFill>
                  <a:latin typeface="Arial" panose="020B0604020202020204" pitchFamily="34" charset="0"/>
                  <a:cs typeface="Arial" panose="020B0604020202020204" pitchFamily="34" charset="0"/>
                </a:rPr>
                <a:t>Create Account</a:t>
              </a:r>
            </a:p>
          </p:txBody>
        </p:sp>
      </p:grpSp>
      <p:grpSp>
        <p:nvGrpSpPr>
          <p:cNvPr id="9" name="Group 8"/>
          <p:cNvGrpSpPr/>
          <p:nvPr/>
        </p:nvGrpSpPr>
        <p:grpSpPr>
          <a:xfrm>
            <a:off x="189950" y="1948264"/>
            <a:ext cx="3031782" cy="4909737"/>
            <a:chOff x="4339231" y="1469942"/>
            <a:chExt cx="3029268" cy="4838154"/>
          </a:xfrm>
        </p:grpSpPr>
        <p:pic>
          <p:nvPicPr>
            <p:cNvPr id="10" name="Picture 9"/>
            <p:cNvPicPr>
              <a:picLocks noChangeAspect="1"/>
            </p:cNvPicPr>
            <p:nvPr/>
          </p:nvPicPr>
          <p:blipFill rotWithShape="1">
            <a:blip r:embed="rId10"/>
            <a:srcRect b="10206"/>
            <a:stretch/>
          </p:blipFill>
          <p:spPr>
            <a:xfrm>
              <a:off x="4339231" y="1469942"/>
              <a:ext cx="3029268" cy="4838154"/>
            </a:xfrm>
            <a:prstGeom prst="rect">
              <a:avLst/>
            </a:prstGeom>
          </p:spPr>
        </p:pic>
        <p:sp>
          <p:nvSpPr>
            <p:cNvPr id="12" name="TextBox 11"/>
            <p:cNvSpPr txBox="1"/>
            <p:nvPr/>
          </p:nvSpPr>
          <p:spPr>
            <a:xfrm>
              <a:off x="5100669" y="2286418"/>
              <a:ext cx="484026" cy="257796"/>
            </a:xfrm>
            <a:prstGeom prst="rect">
              <a:avLst/>
            </a:prstGeom>
            <a:noFill/>
          </p:spPr>
          <p:txBody>
            <a:bodyPr wrap="none" rtlCol="0">
              <a:spAutoFit/>
            </a:bodyPr>
            <a:lstStyle/>
            <a:p>
              <a:r>
                <a:rPr lang="en-US" sz="1100" b="1" dirty="0">
                  <a:solidFill>
                    <a:srgbClr val="868689"/>
                  </a:solidFill>
                  <a:latin typeface="Arial" panose="020B0604020202020204" pitchFamily="34" charset="0"/>
                  <a:cs typeface="Arial" panose="020B0604020202020204" pitchFamily="34" charset="0"/>
                </a:rPr>
                <a:t>PHR</a:t>
              </a:r>
              <a:endParaRPr lang="en-US" sz="1200" b="1" dirty="0">
                <a:solidFill>
                  <a:srgbClr val="868689"/>
                </a:solidFill>
                <a:latin typeface="Arial" panose="020B0604020202020204" pitchFamily="34" charset="0"/>
                <a:cs typeface="Arial" panose="020B0604020202020204" pitchFamily="34" charset="0"/>
              </a:endParaRPr>
            </a:p>
          </p:txBody>
        </p:sp>
        <p:sp>
          <p:nvSpPr>
            <p:cNvPr id="13" name="TextBox 12"/>
            <p:cNvSpPr txBox="1"/>
            <p:nvPr/>
          </p:nvSpPr>
          <p:spPr>
            <a:xfrm>
              <a:off x="5099934" y="2469292"/>
              <a:ext cx="1351652" cy="200055"/>
            </a:xfrm>
            <a:prstGeom prst="rect">
              <a:avLst/>
            </a:prstGeom>
            <a:noFill/>
          </p:spPr>
          <p:txBody>
            <a:bodyPr wrap="none" rtlCol="0">
              <a:spAutoFit/>
            </a:bodyPr>
            <a:lstStyle/>
            <a:p>
              <a:r>
                <a:rPr lang="en-US" sz="700" dirty="0">
                  <a:solidFill>
                    <a:schemeClr val="bg2">
                      <a:lumMod val="75000"/>
                    </a:schemeClr>
                  </a:solidFill>
                  <a:latin typeface="Arial" panose="020B0604020202020204" pitchFamily="34" charset="0"/>
                  <a:cs typeface="Arial" panose="020B0604020202020204" pitchFamily="34" charset="0"/>
                </a:rPr>
                <a:t>MTBC Patient Health System</a:t>
              </a:r>
              <a:endParaRPr lang="en-US" sz="600" dirty="0">
                <a:solidFill>
                  <a:schemeClr val="bg2">
                    <a:lumMod val="75000"/>
                  </a:schemeClr>
                </a:solidFill>
                <a:latin typeface="Arial" panose="020B0604020202020204" pitchFamily="34" charset="0"/>
                <a:cs typeface="Arial" panose="020B0604020202020204" pitchFamily="34" charset="0"/>
              </a:endParaRPr>
            </a:p>
          </p:txBody>
        </p:sp>
        <p:sp>
          <p:nvSpPr>
            <p:cNvPr id="14" name="TextBox 13"/>
            <p:cNvSpPr txBox="1"/>
            <p:nvPr/>
          </p:nvSpPr>
          <p:spPr>
            <a:xfrm>
              <a:off x="5093049" y="2594424"/>
              <a:ext cx="1425390" cy="200055"/>
            </a:xfrm>
            <a:prstGeom prst="rect">
              <a:avLst/>
            </a:prstGeom>
            <a:noFill/>
          </p:spPr>
          <p:txBody>
            <a:bodyPr wrap="none" rtlCol="0">
              <a:spAutoFit/>
            </a:bodyPr>
            <a:lstStyle/>
            <a:p>
              <a:r>
                <a:rPr lang="en-US" sz="700" dirty="0">
                  <a:solidFill>
                    <a:schemeClr val="bg2">
                      <a:lumMod val="75000"/>
                    </a:schemeClr>
                  </a:solidFill>
                </a:rPr>
                <a:t>7 Clyde Road, Somerset, NJ 08873</a:t>
              </a:r>
              <a:endParaRPr lang="en-US" sz="600" dirty="0">
                <a:solidFill>
                  <a:schemeClr val="bg2">
                    <a:lumMod val="75000"/>
                  </a:schemeClr>
                </a:solidFill>
              </a:endParaRPr>
            </a:p>
          </p:txBody>
        </p:sp>
      </p:grpSp>
      <p:graphicFrame>
        <p:nvGraphicFramePr>
          <p:cNvPr id="40" name="Table 39"/>
          <p:cNvGraphicFramePr>
            <a:graphicFrameLocks noGrp="1"/>
          </p:cNvGraphicFramePr>
          <p:nvPr>
            <p:extLst>
              <p:ext uri="{D42A27DB-BD31-4B8C-83A1-F6EECF244321}">
                <p14:modId xmlns:p14="http://schemas.microsoft.com/office/powerpoint/2010/main" val="192535195"/>
              </p:ext>
            </p:extLst>
          </p:nvPr>
        </p:nvGraphicFramePr>
        <p:xfrm>
          <a:off x="9193989" y="4211537"/>
          <a:ext cx="2715729" cy="807038"/>
        </p:xfrm>
        <a:graphic>
          <a:graphicData uri="http://schemas.openxmlformats.org/drawingml/2006/table">
            <a:tbl>
              <a:tblPr firstRow="1" bandRow="1">
                <a:tableStyleId>{2D5ABB26-0587-4C30-8999-92F81FD0307C}</a:tableStyleId>
              </a:tblPr>
              <a:tblGrid>
                <a:gridCol w="2715729">
                  <a:extLst>
                    <a:ext uri="{9D8B030D-6E8A-4147-A177-3AD203B41FA5}">
                      <a16:colId xmlns:a16="http://schemas.microsoft.com/office/drawing/2014/main" val="20000"/>
                    </a:ext>
                  </a:extLst>
                </a:gridCol>
              </a:tblGrid>
              <a:tr h="403519">
                <a:tc>
                  <a:txBody>
                    <a:bodyPr/>
                    <a:lstStyle/>
                    <a:p>
                      <a:r>
                        <a:rPr lang="en-US" sz="1200" dirty="0">
                          <a:solidFill>
                            <a:schemeClr val="bg1">
                              <a:lumMod val="65000"/>
                            </a:schemeClr>
                          </a:solidFill>
                          <a:latin typeface="Arial" panose="020B0604020202020204" pitchFamily="34" charset="0"/>
                          <a:cs typeface="Arial" panose="020B0604020202020204" pitchFamily="34" charset="0"/>
                        </a:rPr>
                        <a:t>Enter Email or Cell</a:t>
                      </a:r>
                      <a:r>
                        <a:rPr lang="en-US" sz="1200" baseline="0" dirty="0">
                          <a:solidFill>
                            <a:schemeClr val="bg1">
                              <a:lumMod val="65000"/>
                            </a:schemeClr>
                          </a:solidFill>
                          <a:latin typeface="Arial" panose="020B0604020202020204" pitchFamily="34" charset="0"/>
                          <a:cs typeface="Arial" panose="020B0604020202020204" pitchFamily="34" charset="0"/>
                        </a:rPr>
                        <a:t> </a:t>
                      </a:r>
                      <a:r>
                        <a:rPr lang="en-US" sz="1200" dirty="0">
                          <a:solidFill>
                            <a:schemeClr val="bg1">
                              <a:lumMod val="65000"/>
                            </a:schemeClr>
                          </a:solidFill>
                          <a:latin typeface="Arial" panose="020B0604020202020204" pitchFamily="34" charset="0"/>
                          <a:cs typeface="Arial" panose="020B0604020202020204" pitchFamily="34" charset="0"/>
                        </a:rPr>
                        <a:t>No *</a:t>
                      </a:r>
                      <a:endParaRPr lang="en-US" sz="1600" dirty="0">
                        <a:solidFill>
                          <a:schemeClr val="bg1">
                            <a:lumMod val="65000"/>
                          </a:schemeClr>
                        </a:solidFill>
                        <a:latin typeface="Arial" panose="020B0604020202020204" pitchFamily="34" charset="0"/>
                        <a:cs typeface="Arial" panose="020B0604020202020204" pitchFamily="34" charset="0"/>
                      </a:endParaRP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0000"/>
                  </a:ext>
                </a:extLst>
              </a:tr>
              <a:tr h="403519">
                <a:tc>
                  <a:txBody>
                    <a:bodyPr/>
                    <a:lstStyle/>
                    <a:p>
                      <a:r>
                        <a:rPr lang="en-US" sz="1200" dirty="0">
                          <a:solidFill>
                            <a:schemeClr val="bg1">
                              <a:lumMod val="65000"/>
                            </a:schemeClr>
                          </a:solidFill>
                          <a:latin typeface="Arial" panose="020B0604020202020204" pitchFamily="34" charset="0"/>
                          <a:cs typeface="Arial" panose="020B0604020202020204" pitchFamily="34" charset="0"/>
                        </a:rPr>
                        <a:t>Password *</a:t>
                      </a:r>
                    </a:p>
                  </a:txBody>
                  <a:tcPr>
                    <a:lnL w="12700" cap="flat" cmpd="sng" algn="ctr">
                      <a:solidFill>
                        <a:schemeClr val="bg2">
                          <a:lumMod val="90000"/>
                        </a:schemeClr>
                      </a:solidFill>
                      <a:prstDash val="solid"/>
                      <a:round/>
                      <a:headEnd type="none" w="med" len="med"/>
                      <a:tailEnd type="none" w="med" len="med"/>
                    </a:lnL>
                    <a:lnR w="12700" cap="flat" cmpd="sng" algn="ctr">
                      <a:solidFill>
                        <a:schemeClr val="bg2">
                          <a:lumMod val="90000"/>
                        </a:schemeClr>
                      </a:solidFill>
                      <a:prstDash val="solid"/>
                      <a:round/>
                      <a:headEnd type="none" w="med" len="med"/>
                      <a:tailEnd type="none" w="med" len="med"/>
                    </a:lnR>
                    <a:lnT w="12700" cap="flat" cmpd="sng" algn="ctr">
                      <a:solidFill>
                        <a:schemeClr val="bg2">
                          <a:lumMod val="90000"/>
                        </a:schemeClr>
                      </a:solidFill>
                      <a:prstDash val="solid"/>
                      <a:round/>
                      <a:headEnd type="none" w="med" len="med"/>
                      <a:tailEnd type="none" w="med" len="med"/>
                    </a:lnT>
                    <a:lnB w="12700" cap="flat" cmpd="sng" algn="ctr">
                      <a:solidFill>
                        <a:schemeClr val="bg2">
                          <a:lumMod val="9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43" name="Title 1">
            <a:extLst>
              <a:ext uri="{FF2B5EF4-FFF2-40B4-BE49-F238E27FC236}">
                <a16:creationId xmlns:a16="http://schemas.microsoft.com/office/drawing/2014/main" id="{BA8858C4-0FC9-4F98-ABD8-F0ECF8FBBEFD}"/>
              </a:ext>
            </a:extLst>
          </p:cNvPr>
          <p:cNvSpPr txBox="1">
            <a:spLocks/>
          </p:cNvSpPr>
          <p:nvPr/>
        </p:nvSpPr>
        <p:spPr>
          <a:xfrm>
            <a:off x="0" y="13022"/>
            <a:ext cx="12192000" cy="4695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130" b="1" dirty="0">
                <a:latin typeface="Century Gothic" panose="020B0502020202020204" pitchFamily="34" charset="0"/>
              </a:rPr>
              <a:t>Health App Flow for MTBC PHR Patients</a:t>
            </a:r>
          </a:p>
        </p:txBody>
      </p:sp>
      <p:grpSp>
        <p:nvGrpSpPr>
          <p:cNvPr id="3" name="Group 2"/>
          <p:cNvGrpSpPr/>
          <p:nvPr/>
        </p:nvGrpSpPr>
        <p:grpSpPr>
          <a:xfrm>
            <a:off x="4685841" y="1948264"/>
            <a:ext cx="3019048" cy="4874770"/>
            <a:chOff x="4685841" y="1948264"/>
            <a:chExt cx="3019048" cy="4874770"/>
          </a:xfrm>
        </p:grpSpPr>
        <p:grpSp>
          <p:nvGrpSpPr>
            <p:cNvPr id="44" name="Group 43"/>
            <p:cNvGrpSpPr/>
            <p:nvPr/>
          </p:nvGrpSpPr>
          <p:grpSpPr>
            <a:xfrm>
              <a:off x="4685841" y="1948264"/>
              <a:ext cx="3019048" cy="4874770"/>
              <a:chOff x="4685841" y="2365892"/>
              <a:chExt cx="3019048" cy="4457143"/>
            </a:xfrm>
          </p:grpSpPr>
          <p:grpSp>
            <p:nvGrpSpPr>
              <p:cNvPr id="15" name="Group 14"/>
              <p:cNvGrpSpPr/>
              <p:nvPr/>
            </p:nvGrpSpPr>
            <p:grpSpPr>
              <a:xfrm>
                <a:off x="4685841" y="2365892"/>
                <a:ext cx="3019048" cy="4457143"/>
                <a:chOff x="4487622" y="1859455"/>
                <a:chExt cx="3019048" cy="4457143"/>
              </a:xfrm>
            </p:grpSpPr>
            <p:pic>
              <p:nvPicPr>
                <p:cNvPr id="16" name="Picture 15"/>
                <p:cNvPicPr>
                  <a:picLocks noChangeAspect="1"/>
                </p:cNvPicPr>
                <p:nvPr/>
              </p:nvPicPr>
              <p:blipFill>
                <a:blip r:embed="rId11"/>
                <a:stretch>
                  <a:fillRect/>
                </a:stretch>
              </p:blipFill>
              <p:spPr>
                <a:xfrm>
                  <a:off x="4487622" y="1859455"/>
                  <a:ext cx="3019048" cy="4457143"/>
                </a:xfrm>
                <a:prstGeom prst="rect">
                  <a:avLst/>
                </a:prstGeom>
              </p:spPr>
            </p:pic>
            <p:sp>
              <p:nvSpPr>
                <p:cNvPr id="18" name="TextBox 17"/>
                <p:cNvSpPr txBox="1"/>
                <p:nvPr/>
              </p:nvSpPr>
              <p:spPr>
                <a:xfrm>
                  <a:off x="5779814" y="3445345"/>
                  <a:ext cx="495649" cy="281409"/>
                </a:xfrm>
                <a:prstGeom prst="rect">
                  <a:avLst/>
                </a:prstGeom>
                <a:noFill/>
              </p:spPr>
              <p:txBody>
                <a:bodyPr wrap="none" rtlCol="0">
                  <a:spAutoFit/>
                </a:bodyPr>
                <a:lstStyle/>
                <a:p>
                  <a:r>
                    <a:rPr lang="en-US" sz="1400" b="1" dirty="0"/>
                    <a:t>PHR</a:t>
                  </a:r>
                  <a:endParaRPr lang="en-US" sz="1200" b="1" dirty="0"/>
                </a:p>
              </p:txBody>
            </p:sp>
            <p:sp>
              <p:nvSpPr>
                <p:cNvPr id="19" name="TextBox 18"/>
                <p:cNvSpPr txBox="1"/>
                <p:nvPr/>
              </p:nvSpPr>
              <p:spPr>
                <a:xfrm>
                  <a:off x="5350351" y="3677265"/>
                  <a:ext cx="1524776" cy="215444"/>
                </a:xfrm>
                <a:prstGeom prst="rect">
                  <a:avLst/>
                </a:prstGeom>
                <a:noFill/>
              </p:spPr>
              <p:txBody>
                <a:bodyPr wrap="none" rtlCol="0">
                  <a:spAutoFit/>
                </a:bodyPr>
                <a:lstStyle/>
                <a:p>
                  <a:r>
                    <a:rPr lang="en-US" sz="800" dirty="0">
                      <a:solidFill>
                        <a:schemeClr val="tx1">
                          <a:lumMod val="95000"/>
                          <a:lumOff val="5000"/>
                        </a:schemeClr>
                      </a:solidFill>
                      <a:latin typeface="Arial" panose="020B0604020202020204" pitchFamily="34" charset="0"/>
                      <a:cs typeface="Arial" panose="020B0604020202020204" pitchFamily="34" charset="0"/>
                    </a:rPr>
                    <a:t>MTBC Patient Health System</a:t>
                  </a:r>
                  <a:endParaRPr lang="en-US" sz="7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20" name="TextBox 19"/>
                <p:cNvSpPr txBox="1"/>
                <p:nvPr/>
              </p:nvSpPr>
              <p:spPr>
                <a:xfrm>
                  <a:off x="5385375" y="3825258"/>
                  <a:ext cx="1425390" cy="200055"/>
                </a:xfrm>
                <a:prstGeom prst="rect">
                  <a:avLst/>
                </a:prstGeom>
                <a:noFill/>
              </p:spPr>
              <p:txBody>
                <a:bodyPr wrap="none" rtlCol="0">
                  <a:spAutoFit/>
                </a:bodyPr>
                <a:lstStyle/>
                <a:p>
                  <a:r>
                    <a:rPr lang="en-US" sz="700" dirty="0">
                      <a:solidFill>
                        <a:schemeClr val="bg2">
                          <a:lumMod val="50000"/>
                        </a:schemeClr>
                      </a:solidFill>
                    </a:rPr>
                    <a:t>7 Clyde Road, Somerset, NJ 08873</a:t>
                  </a:r>
                  <a:endParaRPr lang="en-US" sz="600" dirty="0">
                    <a:solidFill>
                      <a:schemeClr val="bg2">
                        <a:lumMod val="50000"/>
                      </a:schemeClr>
                    </a:solidFill>
                  </a:endParaRPr>
                </a:p>
              </p:txBody>
            </p:sp>
            <p:sp>
              <p:nvSpPr>
                <p:cNvPr id="21" name="Rounded Rectangle 20"/>
                <p:cNvSpPr/>
                <p:nvPr/>
              </p:nvSpPr>
              <p:spPr>
                <a:xfrm>
                  <a:off x="4674108" y="4626773"/>
                  <a:ext cx="2646075" cy="8102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4663372" y="4404158"/>
                  <a:ext cx="1338828" cy="230832"/>
                </a:xfrm>
                <a:prstGeom prst="rect">
                  <a:avLst/>
                </a:prstGeom>
                <a:noFill/>
              </p:spPr>
              <p:txBody>
                <a:bodyPr wrap="none" rtlCol="0">
                  <a:spAutoFit/>
                </a:bodyPr>
                <a:lstStyle/>
                <a:p>
                  <a:r>
                    <a:rPr lang="en-US" sz="900" dirty="0">
                      <a:solidFill>
                        <a:schemeClr val="bg2">
                          <a:lumMod val="50000"/>
                        </a:schemeClr>
                      </a:solidFill>
                    </a:rPr>
                    <a:t>AVAILABLE TO CONNECT</a:t>
                  </a:r>
                  <a:endParaRPr lang="en-US" sz="800" dirty="0">
                    <a:solidFill>
                      <a:schemeClr val="bg2">
                        <a:lumMod val="50000"/>
                      </a:schemeClr>
                    </a:solidFill>
                  </a:endParaRPr>
                </a:p>
              </p:txBody>
            </p:sp>
            <p:sp>
              <p:nvSpPr>
                <p:cNvPr id="24" name="TextBox 23"/>
                <p:cNvSpPr txBox="1"/>
                <p:nvPr/>
              </p:nvSpPr>
              <p:spPr>
                <a:xfrm>
                  <a:off x="5074947" y="4650341"/>
                  <a:ext cx="1712328" cy="246221"/>
                </a:xfrm>
                <a:prstGeom prst="rect">
                  <a:avLst/>
                </a:prstGeom>
                <a:noFill/>
              </p:spPr>
              <p:txBody>
                <a:bodyPr wrap="none" rtlCol="0">
                  <a:spAutoFit/>
                </a:bodyPr>
                <a:lstStyle/>
                <a:p>
                  <a:r>
                    <a:rPr lang="en-US" sz="1000" b="1" dirty="0"/>
                    <a:t>MTBC Patient Health System</a:t>
                  </a:r>
                  <a:endParaRPr lang="en-US" sz="900" b="1" dirty="0"/>
                </a:p>
              </p:txBody>
            </p:sp>
            <p:sp>
              <p:nvSpPr>
                <p:cNvPr id="25" name="TextBox 24"/>
                <p:cNvSpPr txBox="1"/>
                <p:nvPr/>
              </p:nvSpPr>
              <p:spPr>
                <a:xfrm>
                  <a:off x="5090713" y="4838308"/>
                  <a:ext cx="2130617" cy="492443"/>
                </a:xfrm>
                <a:prstGeom prst="rect">
                  <a:avLst/>
                </a:prstGeom>
                <a:noFill/>
              </p:spPr>
              <p:txBody>
                <a:bodyPr wrap="square" rtlCol="0">
                  <a:spAutoFit/>
                </a:bodyPr>
                <a:lstStyle/>
                <a:p>
                  <a:r>
                    <a:rPr lang="en-US" sz="800" dirty="0">
                      <a:solidFill>
                        <a:schemeClr val="bg2">
                          <a:lumMod val="50000"/>
                        </a:schemeClr>
                      </a:solidFill>
                    </a:rPr>
                    <a:t>Securely access and view Allergies, Clinical Vitals, Conditions, Immunizations, Lab Results, Medications and Procedures online</a:t>
                  </a:r>
                  <a:r>
                    <a:rPr lang="en-US" sz="900" dirty="0">
                      <a:solidFill>
                        <a:schemeClr val="bg2">
                          <a:lumMod val="50000"/>
                        </a:schemeClr>
                      </a:solidFill>
                    </a:rPr>
                    <a:t>. </a:t>
                  </a:r>
                </a:p>
              </p:txBody>
            </p:sp>
          </p:grpSp>
          <p:sp>
            <p:nvSpPr>
              <p:cNvPr id="26" name="TextBox 25"/>
              <p:cNvSpPr txBox="1"/>
              <p:nvPr/>
            </p:nvSpPr>
            <p:spPr>
              <a:xfrm>
                <a:off x="5287793" y="5748998"/>
                <a:ext cx="1007007" cy="215444"/>
              </a:xfrm>
              <a:prstGeom prst="rect">
                <a:avLst/>
              </a:prstGeom>
              <a:noFill/>
            </p:spPr>
            <p:txBody>
              <a:bodyPr wrap="none" rtlCol="0">
                <a:spAutoFit/>
              </a:bodyPr>
              <a:lstStyle/>
              <a:p>
                <a:r>
                  <a:rPr lang="en-US" sz="800" dirty="0">
                    <a:solidFill>
                      <a:schemeClr val="accent1">
                        <a:lumMod val="75000"/>
                      </a:schemeClr>
                    </a:solidFill>
                  </a:rPr>
                  <a:t>Connect to Account</a:t>
                </a:r>
                <a:endParaRPr lang="en-US" sz="700" dirty="0">
                  <a:solidFill>
                    <a:schemeClr val="accent1">
                      <a:lumMod val="75000"/>
                    </a:schemeClr>
                  </a:solidFill>
                </a:endParaRPr>
              </a:p>
            </p:txBody>
          </p:sp>
        </p:grpSp>
        <p:pic>
          <p:nvPicPr>
            <p:cNvPr id="2050" name="Picture 2" descr="C:\Users\SHAHZE~1\AppData\Local\Temp\SNAGHTMLefad42f.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909899" y="3083325"/>
              <a:ext cx="666523" cy="68268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SHAHZE~1\AppData\Local\Temp\SNAGHTMLefad42f.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916330" y="5029548"/>
              <a:ext cx="376235" cy="385356"/>
            </a:xfrm>
            <a:prstGeom prst="rect">
              <a:avLst/>
            </a:prstGeom>
            <a:noFill/>
            <a:extLst>
              <a:ext uri="{909E8E84-426E-40DD-AFC4-6F175D3DCCD1}">
                <a14:hiddenFill xmlns:a14="http://schemas.microsoft.com/office/drawing/2010/main">
                  <a:solidFill>
                    <a:srgbClr val="FFFFFF"/>
                  </a:solidFill>
                </a14:hiddenFill>
              </a:ext>
            </a:extLst>
          </p:spPr>
        </p:pic>
      </p:grpSp>
      <p:pic>
        <p:nvPicPr>
          <p:cNvPr id="49" name="Picture 2" descr="C:\Users\SHAHZE~1\AppData\Local\Temp\SNAGHTMLefad42f.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08788" y="2871446"/>
            <a:ext cx="342032" cy="350324"/>
          </a:xfrm>
          <a:prstGeom prst="rect">
            <a:avLst/>
          </a:prstGeom>
          <a:noFill/>
          <a:extLst>
            <a:ext uri="{909E8E84-426E-40DD-AFC4-6F175D3DCCD1}">
              <a14:hiddenFill xmlns:a14="http://schemas.microsoft.com/office/drawing/2010/main">
                <a:solidFill>
                  <a:srgbClr val="FFFFFF"/>
                </a:solidFill>
              </a14:hiddenFill>
            </a:ext>
          </a:extLst>
        </p:spPr>
      </p:pic>
      <p:sp>
        <p:nvSpPr>
          <p:cNvPr id="50" name="Rectangle 49"/>
          <p:cNvSpPr/>
          <p:nvPr/>
        </p:nvSpPr>
        <p:spPr>
          <a:xfrm>
            <a:off x="-2246" y="470936"/>
            <a:ext cx="12194246" cy="1477328"/>
          </a:xfrm>
          <a:prstGeom prst="rect">
            <a:avLst/>
          </a:prstGeom>
        </p:spPr>
        <p:txBody>
          <a:bodyPr wrap="square">
            <a:spAutoFit/>
          </a:bodyPr>
          <a:lstStyle/>
          <a:p>
            <a:pPr algn="just"/>
            <a:r>
              <a:rPr lang="en-US" dirty="0">
                <a:solidFill>
                  <a:srgbClr val="454545"/>
                </a:solidFill>
              </a:rPr>
              <a:t>By searching talkPHR, talkPHR OAuth screen will display.</a:t>
            </a:r>
          </a:p>
          <a:p>
            <a:pPr algn="just"/>
            <a:r>
              <a:rPr lang="en-US" dirty="0">
                <a:solidFill>
                  <a:srgbClr val="454545"/>
                </a:solidFill>
              </a:rPr>
              <a:t>By tapping on talkPHR, new screen will appear to connect with talkPHR.</a:t>
            </a:r>
          </a:p>
          <a:p>
            <a:pPr algn="just"/>
            <a:r>
              <a:rPr lang="en-US" dirty="0">
                <a:solidFill>
                  <a:srgbClr val="454545"/>
                </a:solidFill>
              </a:rPr>
              <a:t>By tapping on Connect to Account, OAuth screen will appear.</a:t>
            </a:r>
          </a:p>
          <a:p>
            <a:pPr algn="just"/>
            <a:r>
              <a:rPr lang="en-US" dirty="0">
                <a:solidFill>
                  <a:srgbClr val="454545"/>
                </a:solidFill>
              </a:rPr>
              <a:t>Here, user need to add credential for getting information of Health data.</a:t>
            </a:r>
          </a:p>
          <a:p>
            <a:pPr algn="just"/>
            <a:r>
              <a:rPr lang="en-US" dirty="0">
                <a:solidFill>
                  <a:srgbClr val="454545"/>
                </a:solidFill>
              </a:rPr>
              <a:t>  </a:t>
            </a:r>
          </a:p>
        </p:txBody>
      </p:sp>
      <p:pic>
        <p:nvPicPr>
          <p:cNvPr id="51" name="Picture 2" descr="C:\Users\t-dantay\Documents\First24\cursorhandpointer.png"/>
          <p:cNvPicPr>
            <a:picLocks noChangeAspect="1" noChangeArrowheads="1"/>
          </p:cNvPicPr>
          <p:nvPr>
            <p:custDataLst>
              <p:custData r:id="rId1"/>
            </p:custDataLst>
          </p:nvPr>
        </p:nvPicPr>
        <p:blipFill>
          <a:blip r:embed="rId14" cstate="print">
            <a:extLst>
              <a:ext uri="{28A0092B-C50C-407E-A947-70E740481C1C}">
                <a14:useLocalDpi xmlns:a14="http://schemas.microsoft.com/office/drawing/2010/main" val="0"/>
              </a:ext>
            </a:extLst>
          </a:blip>
          <a:srcRect/>
          <a:stretch>
            <a:fillRect/>
          </a:stretch>
        </p:blipFill>
        <p:spPr bwMode="auto">
          <a:xfrm>
            <a:off x="1083596" y="3146484"/>
            <a:ext cx="172123" cy="250178"/>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C:\Users\t-dantay\Documents\First24\cursorhandpointer.png"/>
          <p:cNvPicPr>
            <a:picLocks noChangeAspect="1" noChangeArrowheads="1"/>
          </p:cNvPicPr>
          <p:nvPr>
            <p:custDataLst>
              <p:custData r:id="rId2"/>
            </p:custDataLst>
          </p:nvPr>
        </p:nvPicPr>
        <p:blipFill>
          <a:blip r:embed="rId14" cstate="print">
            <a:extLst>
              <a:ext uri="{28A0092B-C50C-407E-A947-70E740481C1C}">
                <a14:useLocalDpi xmlns:a14="http://schemas.microsoft.com/office/drawing/2010/main" val="0"/>
              </a:ext>
            </a:extLst>
          </a:blip>
          <a:srcRect/>
          <a:stretch>
            <a:fillRect/>
          </a:stretch>
        </p:blipFill>
        <p:spPr bwMode="auto">
          <a:xfrm>
            <a:off x="5755750" y="5311276"/>
            <a:ext cx="172123" cy="248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676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mph" presetSubtype="0" fill="hold" nodeType="clickEffect">
                                  <p:stCondLst>
                                    <p:cond delay="0"/>
                                  </p:stCondLst>
                                  <p:childTnLst>
                                    <p:animEffect transition="out" filter="fade">
                                      <p:cBhvr>
                                        <p:cTn id="10" dur="500" tmFilter="0, 0; .2, .5; .8, .5; 1, 0"/>
                                        <p:tgtEl>
                                          <p:spTgt spid="51"/>
                                        </p:tgtEl>
                                      </p:cBhvr>
                                    </p:animEffect>
                                    <p:animScale>
                                      <p:cBhvr>
                                        <p:cTn id="11" dur="250" autoRev="1" fill="hold"/>
                                        <p:tgtEl>
                                          <p:spTgt spid="51"/>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6" presetClass="emph" presetSubtype="0" fill="hold" nodeType="clickEffect">
                                  <p:stCondLst>
                                    <p:cond delay="0"/>
                                  </p:stCondLst>
                                  <p:childTnLst>
                                    <p:animEffect transition="out" filter="fade">
                                      <p:cBhvr>
                                        <p:cTn id="23" dur="500" tmFilter="0, 0; .2, .5; .8, .5; 1, 0"/>
                                        <p:tgtEl>
                                          <p:spTgt spid="52"/>
                                        </p:tgtEl>
                                      </p:cBhvr>
                                    </p:animEffect>
                                    <p:animScale>
                                      <p:cBhvr>
                                        <p:cTn id="24" dur="250" autoRev="1" fill="hold"/>
                                        <p:tgtEl>
                                          <p:spTgt spid="52"/>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 In</a:t>
            </a:r>
            <a:r>
              <a:rPr lang="en-US" dirty="0">
                <a:sym typeface="Wingdings" panose="05000000000000000000" pitchFamily="2" charset="2"/>
              </a:rPr>
              <a:t> Validations</a:t>
            </a:r>
            <a:endParaRPr lang="en-US" dirty="0"/>
          </a:p>
        </p:txBody>
      </p:sp>
      <p:sp>
        <p:nvSpPr>
          <p:cNvPr id="4" name="TextBox 3"/>
          <p:cNvSpPr txBox="1"/>
          <p:nvPr/>
        </p:nvSpPr>
        <p:spPr>
          <a:xfrm>
            <a:off x="99290" y="594932"/>
            <a:ext cx="12092709" cy="5724644"/>
          </a:xfrm>
          <a:prstGeom prst="rect">
            <a:avLst/>
          </a:prstGeom>
          <a:noFill/>
        </p:spPr>
        <p:txBody>
          <a:bodyPr wrap="square" rtlCol="0">
            <a:spAutoFit/>
          </a:bodyPr>
          <a:lstStyle/>
          <a:p>
            <a:r>
              <a:rPr lang="en-US" b="1" dirty="0"/>
              <a:t>‘Email/Cell no’:</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Email format </a:t>
            </a:r>
            <a:r>
              <a:rPr lang="en-US" sz="1400" b="1" dirty="0">
                <a:hlinkClick r:id="rId2"/>
              </a:rPr>
              <a:t>example@example.com</a:t>
            </a:r>
            <a:r>
              <a:rPr lang="en-US" sz="1400" dirty="0"/>
              <a:t> with max length 50 characters should be allowed in email field.</a:t>
            </a:r>
          </a:p>
          <a:p>
            <a:pPr marL="285750" indent="-285750">
              <a:buFont typeface="Arial" panose="020B0604020202020204" pitchFamily="34" charset="0"/>
              <a:buChar char="•"/>
            </a:pPr>
            <a:r>
              <a:rPr lang="en-US" sz="1400" dirty="0"/>
              <a:t>Cell phone format will be </a:t>
            </a:r>
            <a:r>
              <a:rPr lang="en-US" sz="1400" b="1" dirty="0">
                <a:solidFill>
                  <a:schemeClr val="accent5">
                    <a:lumMod val="75000"/>
                  </a:schemeClr>
                </a:solidFill>
              </a:rPr>
              <a:t>(XXXX) XXX-XXX </a:t>
            </a:r>
            <a:r>
              <a:rPr lang="en-US" sz="1400" dirty="0"/>
              <a:t>and only 10 digits numeric characters are allowed, special character will be auto filed.</a:t>
            </a:r>
          </a:p>
          <a:p>
            <a:pPr marL="285750" indent="-285750">
              <a:buFont typeface="Arial" panose="020B0604020202020204" pitchFamily="34" charset="0"/>
              <a:buChar char="•"/>
            </a:pPr>
            <a:r>
              <a:rPr lang="en-US" sz="1400" dirty="0"/>
              <a:t>If user don’t enter Email/cell phone, then error message will display “Enter Email or Cell No”. </a:t>
            </a:r>
          </a:p>
          <a:p>
            <a:pPr marL="285750" indent="-285750">
              <a:buFont typeface="Arial" panose="020B0604020202020204" pitchFamily="34" charset="0"/>
              <a:buChar char="•"/>
            </a:pPr>
            <a:r>
              <a:rPr lang="en-US" sz="1400" dirty="0"/>
              <a:t>If user does not input valid email/cell phone “Invalid Email or Cell No” message should be displayed.</a:t>
            </a:r>
          </a:p>
          <a:p>
            <a:pPr marL="285750" indent="-285750">
              <a:buFont typeface="Arial" panose="020B0604020202020204" pitchFamily="34" charset="0"/>
              <a:buChar char="•"/>
            </a:pPr>
            <a:r>
              <a:rPr lang="en-US" sz="1400" dirty="0"/>
              <a:t>If user enter an email and not following format then “Enter valid Email” message should be displayed. </a:t>
            </a:r>
          </a:p>
          <a:p>
            <a:pPr marL="285750" indent="-285750">
              <a:buFont typeface="Arial" panose="020B0604020202020204" pitchFamily="34" charset="0"/>
              <a:buChar char="•"/>
            </a:pPr>
            <a:r>
              <a:rPr lang="en-US" sz="1400" dirty="0"/>
              <a:t>If user enter cell phone and not following format then “Enter valid Cell No” message should be displayed. </a:t>
            </a:r>
          </a:p>
          <a:p>
            <a:pPr marL="285750" indent="-285750">
              <a:buFont typeface="Arial" panose="020B0604020202020204" pitchFamily="34" charset="0"/>
              <a:buChar char="•"/>
            </a:pPr>
            <a:r>
              <a:rPr lang="en-US" sz="1400" dirty="0"/>
              <a:t>If user enter an email/cell number with password that not exist in talkPHR database then “Invalid Email or Cell No or Password” should be displayed.</a:t>
            </a:r>
          </a:p>
          <a:p>
            <a:pPr marL="285750" indent="-285750">
              <a:buFont typeface="Arial" panose="020B0604020202020204" pitchFamily="34" charset="0"/>
              <a:buChar char="•"/>
            </a:pPr>
            <a:r>
              <a:rPr lang="en-US" sz="1400" dirty="0"/>
              <a:t>If user does not input a valid password : “Invalid Email or Cell No or Password” should be displayed </a:t>
            </a:r>
          </a:p>
          <a:p>
            <a:endParaRPr lang="en-US" sz="1400" dirty="0"/>
          </a:p>
          <a:p>
            <a:r>
              <a:rPr lang="en-US" b="1" dirty="0"/>
              <a:t>‘Password’</a:t>
            </a:r>
          </a:p>
          <a:p>
            <a:endParaRPr lang="en-US" sz="1400" b="1" dirty="0"/>
          </a:p>
          <a:p>
            <a:pPr marL="285750" indent="-285750">
              <a:buFont typeface="Arial" panose="020B0604020202020204" pitchFamily="34" charset="0"/>
              <a:buChar char="•"/>
            </a:pPr>
            <a:r>
              <a:rPr lang="en-US" sz="1400" dirty="0"/>
              <a:t>If user does not input password : “Enter password” should be displayed.</a:t>
            </a:r>
          </a:p>
          <a:p>
            <a:pPr marL="285750" indent="-285750">
              <a:buFont typeface="Arial" panose="020B0604020202020204" pitchFamily="34" charset="0"/>
              <a:buChar char="•"/>
            </a:pPr>
            <a:r>
              <a:rPr lang="en-US" sz="1400" dirty="0"/>
              <a:t>If user does not input a valid password : “Enter a valid password” should be displayed.</a:t>
            </a:r>
          </a:p>
          <a:p>
            <a:r>
              <a:rPr lang="en-US" sz="1400" b="1" dirty="0">
                <a:solidFill>
                  <a:srgbClr val="333333"/>
                </a:solidFill>
                <a:latin typeface="&amp;quot"/>
              </a:rPr>
              <a:t> </a:t>
            </a:r>
          </a:p>
          <a:p>
            <a:r>
              <a:rPr lang="en-US" sz="1400" b="1" dirty="0">
                <a:solidFill>
                  <a:srgbClr val="333333"/>
                </a:solidFill>
                <a:latin typeface="&amp;quot"/>
              </a:rPr>
              <a:t>‘Password Instructions’</a:t>
            </a:r>
          </a:p>
          <a:p>
            <a:endParaRPr lang="en-US" sz="1400" b="1" dirty="0">
              <a:solidFill>
                <a:srgbClr val="333333"/>
              </a:solidFill>
              <a:latin typeface="&amp;quot"/>
            </a:endParaRPr>
          </a:p>
          <a:p>
            <a:pPr marL="285750" indent="-285750">
              <a:buFont typeface="Arial" panose="020B0604020202020204" pitchFamily="34" charset="0"/>
              <a:buChar char="•"/>
            </a:pPr>
            <a:r>
              <a:rPr lang="en-US" sz="1400" dirty="0"/>
              <a:t>Your password must be 8 to 32 characters long.</a:t>
            </a:r>
          </a:p>
          <a:p>
            <a:pPr marL="285750" indent="-285750">
              <a:buFont typeface="Arial" panose="020B0604020202020204" pitchFamily="34" charset="0"/>
              <a:buChar char="•"/>
            </a:pPr>
            <a:r>
              <a:rPr lang="en-US" sz="1400" dirty="0">
                <a:latin typeface="Times New Roman" panose="02020603050405020304" pitchFamily="18" charset="0"/>
              </a:rPr>
              <a:t>A number or symbol</a:t>
            </a:r>
            <a:endParaRPr lang="en-US" sz="1400" dirty="0"/>
          </a:p>
          <a:p>
            <a:pPr marL="285750" indent="-285750">
              <a:buFont typeface="Arial" panose="020B0604020202020204" pitchFamily="34" charset="0"/>
              <a:buChar char="•"/>
            </a:pPr>
            <a:r>
              <a:rPr lang="en-US" sz="1400" dirty="0">
                <a:latin typeface="Calibri (Body)"/>
              </a:rPr>
              <a:t>A lowercase letter.</a:t>
            </a:r>
          </a:p>
          <a:p>
            <a:pPr marL="285750" indent="-285750">
              <a:buFont typeface="Arial" panose="020B0604020202020204" pitchFamily="34" charset="0"/>
              <a:buChar char="•"/>
            </a:pPr>
            <a:r>
              <a:rPr lang="en-US" sz="1400" dirty="0">
                <a:latin typeface="Calibri (Body)"/>
              </a:rPr>
              <a:t>An UPPERCASE letter.</a:t>
            </a:r>
          </a:p>
          <a:p>
            <a:endParaRPr lang="en-US" sz="1400" dirty="0"/>
          </a:p>
          <a:p>
            <a:endParaRPr lang="en-US" sz="1400" dirty="0"/>
          </a:p>
          <a:p>
            <a:endParaRPr lang="en-US" dirty="0"/>
          </a:p>
        </p:txBody>
      </p:sp>
    </p:spTree>
    <p:extLst>
      <p:ext uri="{BB962C8B-B14F-4D97-AF65-F5344CB8AC3E}">
        <p14:creationId xmlns:p14="http://schemas.microsoft.com/office/powerpoint/2010/main" val="1121930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Forgot Password</a:t>
            </a:r>
          </a:p>
        </p:txBody>
      </p:sp>
      <p:sp>
        <p:nvSpPr>
          <p:cNvPr id="4" name="TextBox 3"/>
          <p:cNvSpPr txBox="1"/>
          <p:nvPr/>
        </p:nvSpPr>
        <p:spPr>
          <a:xfrm>
            <a:off x="99290" y="594932"/>
            <a:ext cx="12092709" cy="3016210"/>
          </a:xfrm>
          <a:prstGeom prst="rect">
            <a:avLst/>
          </a:prstGeom>
          <a:noFill/>
        </p:spPr>
        <p:txBody>
          <a:bodyPr wrap="square" rtlCol="0">
            <a:spAutoFit/>
          </a:bodyPr>
          <a:lstStyle/>
          <a:p>
            <a:pPr marL="285750" indent="-285750">
              <a:buFont typeface="Arial" panose="020B0604020202020204" pitchFamily="34" charset="0"/>
              <a:buChar char="•"/>
            </a:pPr>
            <a:r>
              <a:rPr lang="en-US" sz="1400" dirty="0"/>
              <a:t>When user click on Forgot Password a popup will open.</a:t>
            </a:r>
          </a:p>
          <a:p>
            <a:pPr marL="285750" indent="-285750">
              <a:buFont typeface="Arial" panose="020B0604020202020204" pitchFamily="34" charset="0"/>
              <a:buChar char="•"/>
            </a:pPr>
            <a:r>
              <a:rPr lang="en-US" sz="1400" dirty="0"/>
              <a:t>When user enters Cell No or Email, an email/message with Pin code will sent on given Email/Cell No.  </a:t>
            </a:r>
          </a:p>
          <a:p>
            <a:pPr marL="285750" indent="-285750">
              <a:buFont typeface="Arial" panose="020B0604020202020204" pitchFamily="34" charset="0"/>
              <a:buChar char="•"/>
            </a:pPr>
            <a:r>
              <a:rPr lang="en-US" sz="1400" dirty="0"/>
              <a:t>User enter that pin code on Account verification Page and can set new password.</a:t>
            </a:r>
          </a:p>
          <a:p>
            <a:pPr marL="285750" indent="-285750">
              <a:buFont typeface="Arial" panose="020B0604020202020204" pitchFamily="34" charset="0"/>
              <a:buChar char="•"/>
            </a:pPr>
            <a:r>
              <a:rPr lang="en-US" sz="1400" b="1" dirty="0">
                <a:solidFill>
                  <a:schemeClr val="accent5">
                    <a:lumMod val="75000"/>
                  </a:schemeClr>
                </a:solidFill>
              </a:rPr>
              <a:t>Pin Code sent on Email ID or Cell # will be expired after a 24 hours interval.</a:t>
            </a:r>
          </a:p>
          <a:p>
            <a:endParaRPr lang="en-US" sz="1400" b="1" dirty="0">
              <a:solidFill>
                <a:srgbClr val="333333"/>
              </a:solidFill>
              <a:latin typeface="&amp;quot"/>
            </a:endParaRPr>
          </a:p>
          <a:p>
            <a:r>
              <a:rPr lang="en-US" sz="1400" b="1" dirty="0">
                <a:solidFill>
                  <a:srgbClr val="333333"/>
                </a:solidFill>
                <a:latin typeface="&amp;quot"/>
              </a:rPr>
              <a:t>Reset Password Instructions</a:t>
            </a:r>
          </a:p>
          <a:p>
            <a:pPr marL="285750" indent="-285750">
              <a:buFont typeface="Arial" panose="020B0604020202020204" pitchFamily="34" charset="0"/>
              <a:buChar char="•"/>
            </a:pPr>
            <a:r>
              <a:rPr lang="en-US" sz="1400" dirty="0"/>
              <a:t>Your password must be 8 to 32 characters long.</a:t>
            </a:r>
          </a:p>
          <a:p>
            <a:pPr marL="285750" indent="-285750">
              <a:buFont typeface="Arial" panose="020B0604020202020204" pitchFamily="34" charset="0"/>
              <a:buChar char="•"/>
            </a:pPr>
            <a:r>
              <a:rPr lang="en-US" sz="1400" dirty="0"/>
              <a:t>Containing at least one number.</a:t>
            </a:r>
          </a:p>
          <a:p>
            <a:pPr marL="285750" indent="-285750">
              <a:buFont typeface="Arial" panose="020B0604020202020204" pitchFamily="34" charset="0"/>
              <a:buChar char="•"/>
            </a:pPr>
            <a:r>
              <a:rPr lang="en-US" sz="1400" dirty="0"/>
              <a:t>An optional special character !@#$%^&amp;*()</a:t>
            </a:r>
          </a:p>
          <a:p>
            <a:pPr marL="285750" indent="-285750">
              <a:buFont typeface="Arial" panose="020B0604020202020204" pitchFamily="34" charset="0"/>
              <a:buChar char="•"/>
            </a:pPr>
            <a:r>
              <a:rPr lang="en-US" sz="1400" dirty="0"/>
              <a:t>Password should be alphanumeric.</a:t>
            </a:r>
          </a:p>
          <a:p>
            <a:endParaRPr lang="en-US" sz="1400" dirty="0"/>
          </a:p>
          <a:p>
            <a:endParaRPr lang="en-US" sz="1400" dirty="0"/>
          </a:p>
          <a:p>
            <a:endParaRPr lang="en-US" dirty="0"/>
          </a:p>
        </p:txBody>
      </p:sp>
    </p:spTree>
    <p:extLst>
      <p:ext uri="{BB962C8B-B14F-4D97-AF65-F5344CB8AC3E}">
        <p14:creationId xmlns:p14="http://schemas.microsoft.com/office/powerpoint/2010/main" val="19605171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System.Storyboarding.Icons.HandPointer" Revision="1" Stencil="System.Storyboarding.Icons" StencilVersion="0.1"/>
</Control>
</file>

<file path=customXml/item10.xml><?xml version="1.0" encoding="utf-8"?>
<Control xmlns="http://schemas.microsoft.com/VisualStudio/2011/storyboarding/control">
  <Id Name="System.Storyboarding.Icons.HandPointer" Revision="1" Stencil="System.Storyboarding.Icons" StencilVersion="0.1"/>
</Control>
</file>

<file path=customXml/item11.xml><?xml version="1.0" encoding="utf-8"?>
<Control xmlns="http://schemas.microsoft.com/VisualStudio/2011/storyboarding/control">
  <Id Name="System.Storyboarding.Icons.TextCursor" Revision="1" Stencil="System.Storyboarding.Icons" StencilVersion="0.1"/>
</Control>
</file>

<file path=customXml/item12.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13.xml><?xml version="1.0" encoding="utf-8"?>
<Control xmlns="http://schemas.microsoft.com/VisualStudio/2011/storyboarding/control">
  <Id Name="System.Storyboarding.Icons.HandPointer" Revision="1" Stencil="System.Storyboarding.Icons" StencilVersion="0.1"/>
</Control>
</file>

<file path=customXml/item14.xml><?xml version="1.0" encoding="utf-8"?>
<Control xmlns="http://schemas.microsoft.com/VisualStudio/2011/storyboarding/control">
  <Id Name="System.Storyboarding.Icons.HandPointer" Revision="1" Stencil="System.Storyboarding.Icons" StencilVersion="0.1"/>
</Control>
</file>

<file path=customXml/item15.xml><?xml version="1.0" encoding="utf-8"?>
<Control xmlns="http://schemas.microsoft.com/VisualStudio/2011/storyboarding/control">
  <Id Name="System.Storyboarding.WindowsAppIcons.Rotate" Revision="1" Stencil="System.Storyboarding.WindowsAppIcons" StencilVersion="0.1"/>
</Control>
</file>

<file path=customXml/item16.xml><?xml version="1.0" encoding="utf-8"?>
<Control xmlns="http://schemas.microsoft.com/VisualStudio/2011/storyboarding/control">
  <Id Name="System.Storyboarding.WindowsAppIcons.Rotate" Revision="1" Stencil="System.Storyboarding.WindowsAppIcons" StencilVersion="0.1"/>
</Control>
</file>

<file path=customXml/item17.xml><?xml version="1.0" encoding="utf-8"?>
<Control xmlns="http://schemas.microsoft.com/VisualStudio/2011/storyboarding/control">
  <Id Name="System.Storyboarding.Icons.HandPointer" Revision="1" Stencil="System.Storyboarding.Icons" StencilVersion="0.1"/>
</Control>
</file>

<file path=customXml/item18.xml><?xml version="1.0" encoding="utf-8"?>
<Control xmlns="http://schemas.microsoft.com/VisualStudio/2011/storyboarding/control">
  <Id Name="System.Storyboarding.WindowsAppIcons.Secure" Revision="1" Stencil="System.Storyboarding.WindowsAppIcons" StencilVersion="0.1"/>
</Control>
</file>

<file path=customXml/item19.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2.xml><?xml version="1.0" encoding="utf-8"?>
<Control xmlns="http://schemas.microsoft.com/VisualStudio/2011/storyboarding/control">
  <Id Name="System.Storyboarding.Icons.HandPointer" Revision="1" Stencil="System.Storyboarding.Icons" StencilVersion="0.1"/>
</Control>
</file>

<file path=customXml/item20.xml><?xml version="1.0" encoding="utf-8"?>
<Control xmlns="http://schemas.microsoft.com/VisualStudio/2011/storyboarding/control">
  <Id Name="System.Storyboarding.WindowsAppIcons.Secure" Revision="1" Stencil="System.Storyboarding.WindowsAppIcons" StencilVersion="0.1"/>
</Control>
</file>

<file path=customXml/item21.xml><?xml version="1.0" encoding="utf-8"?>
<Control xmlns="http://schemas.microsoft.com/VisualStudio/2011/storyboarding/control">
  <Id Name="System.Storyboarding.Icons.HandPointer" Revision="1" Stencil="System.Storyboarding.Icons" StencilVersion="0.1"/>
</Control>
</file>

<file path=customXml/item22.xml><?xml version="1.0" encoding="utf-8"?>
<Control xmlns="http://schemas.microsoft.com/VisualStudio/2011/storyboarding/control">
  <Id Name="System.Storyboarding.Icons.HandPointer" Revision="1" Stencil="System.Storyboarding.Icons" StencilVersion="0.1"/>
</Control>
</file>

<file path=customXml/item23.xml><?xml version="1.0" encoding="utf-8"?>
<Control xmlns="http://schemas.microsoft.com/VisualStudio/2011/storyboarding/control">
  <Id Name="System.Storyboarding.Icons.HandPointer" Revision="1" Stencil="System.Storyboarding.Icons" StencilVersion="0.1"/>
</Control>
</file>

<file path=customXml/item24.xml><?xml version="1.0" encoding="utf-8"?>
<Control xmlns="http://schemas.microsoft.com/VisualStudio/2011/storyboarding/control">
  <Id Name="System.Storyboarding.Icons.HandPointer" Revision="1" Stencil="System.Storyboarding.Icons" StencilVersion="0.1"/>
</Control>
</file>

<file path=customXml/item25.xml><?xml version="1.0" encoding="utf-8"?>
<Control xmlns="http://schemas.microsoft.com/VisualStudio/2011/storyboarding/control">
  <Id Name="System.Storyboarding.WindowsPhoneIcons.Add" Revision="1" Stencil="System.Storyboarding.WindowsPhoneIcons" StencilVersion="0.1"/>
</Control>
</file>

<file path=customXml/item26.xml><?xml version="1.0" encoding="utf-8"?>
<Control xmlns="http://schemas.microsoft.com/VisualStudio/2011/storyboarding/control">
  <Id Name="System.Storyboarding.Icons.HandPointer" Revision="1" Stencil="System.Storyboarding.Icons" StencilVersion="0.1"/>
</Control>
</file>

<file path=customXml/item27.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28.xml><?xml version="1.0" encoding="utf-8"?>
<Control xmlns="http://schemas.microsoft.com/VisualStudio/2011/storyboarding/control">
  <Id Name="934bec57-988b-4f30-bf08-59746ccd296b" RevisionId="bfdeb599-0ec2-49ac-b7b9-7fd8a2389f3d" Stencil="172d6d98-e5c9-42e9-a209-79f7a94bbd38" StencilRevisionId="00000000-0000-0000-0000-000000000000" StencilVersion="0.0"/>
</Control>
</file>

<file path=customXml/item29.xml><?xml version="1.0" encoding="utf-8"?>
<Control xmlns="http://schemas.microsoft.com/VisualStudio/2011/storyboarding/control">
  <Id Name="System.Storyboarding.WindowsAppIcons.Secure" Revision="1" Stencil="System.Storyboarding.WindowsAppIcons" StencilVersion="0.1"/>
</Control>
</file>

<file path=customXml/item3.xml><?xml version="1.0" encoding="utf-8"?>
<Control xmlns="http://schemas.microsoft.com/VisualStudio/2011/storyboarding/control">
  <Id Name="System.Storyboarding.Icons.HandPointer" Revision="1" Stencil="System.Storyboarding.Icons" StencilVersion="0.1"/>
</Control>
</file>

<file path=customXml/item30.xml><?xml version="1.0" encoding="utf-8"?>
<Control xmlns="http://schemas.microsoft.com/VisualStudio/2011/storyboarding/control">
  <Id Name="System.Storyboarding.Icons.HandPointer" Revision="1" Stencil="System.Storyboarding.Icons" StencilVersion="0.1"/>
</Control>
</file>

<file path=customXml/item31.xml><?xml version="1.0" encoding="utf-8"?>
<Control xmlns="http://schemas.microsoft.com/VisualStudio/2011/storyboarding/control">
  <Id Name="System.Storyboarding.WindowsAppIcons.Secure" Revision="1" Stencil="System.Storyboarding.WindowsAppIcons" StencilVersion="0.1"/>
</Control>
</file>

<file path=customXml/item32.xml><?xml version="1.0" encoding="utf-8"?>
<Control xmlns="http://schemas.microsoft.com/VisualStudio/2011/storyboarding/control">
  <Id Name="System.Storyboarding.Icons.HandPointer" Revision="1" Stencil="System.Storyboarding.Icons" StencilVersion="0.1"/>
</Control>
</file>

<file path=customXml/item33.xml><?xml version="1.0" encoding="utf-8"?>
<Control xmlns="http://schemas.microsoft.com/VisualStudio/2011/storyboarding/control">
  <Id Name="System.Storyboarding.Icons.HandPointer" Revision="1" Stencil="System.Storyboarding.Icons" StencilVersion="0.1"/>
</Control>
</file>

<file path=customXml/item34.xml><?xml version="1.0" encoding="utf-8"?>
<Control xmlns="http://schemas.microsoft.com/VisualStudio/2011/storyboarding/control">
  <Id Name="System.Storyboarding.Icons.HandPointer" Revision="1" Stencil="System.Storyboarding.Icons" StencilVersion="0.1"/>
</Control>
</file>

<file path=customXml/item35.xml><?xml version="1.0" encoding="utf-8"?>
<Control xmlns="http://schemas.microsoft.com/VisualStudio/2011/storyboarding/control">
  <Id Name="System.Storyboarding.Icons.HandPointer" Revision="1" Stencil="System.Storyboarding.Icons" StencilVersion="0.1"/>
</Control>
</file>

<file path=customXml/item36.xml><?xml version="1.0" encoding="utf-8"?>
<Control xmlns="http://schemas.microsoft.com/VisualStudio/2011/storyboarding/control">
  <Id Name="System.Storyboarding.Icons.HandPointer" Revision="1" Stencil="System.Storyboarding.Icons" StencilVersion="0.1"/>
</Control>
</file>

<file path=customXml/item37.xml><?xml version="1.0" encoding="utf-8"?>
<Control xmlns="http://schemas.microsoft.com/VisualStudio/2011/storyboarding/control">
  <Id Name="System.Storyboarding.WindowsAppIcons.Secure" Revision="1" Stencil="System.Storyboarding.WindowsAppIcons" StencilVersion="0.1"/>
</Control>
</file>

<file path=customXml/item38.xml><?xml version="1.0" encoding="utf-8"?>
<Control xmlns="http://schemas.microsoft.com/VisualStudio/2011/storyboarding/control">
  <Id Name="System.Storyboarding.WindowsAppIcons.Secure" Revision="1" Stencil="System.Storyboarding.WindowsAppIcons" StencilVersion="0.1"/>
</Control>
</file>

<file path=customXml/item39.xml><?xml version="1.0" encoding="utf-8"?>
<Control xmlns="http://schemas.microsoft.com/VisualStudio/2011/storyboarding/control">
  <Id Name="System.Storyboarding.Icons.HandPointer" Revision="1" Stencil="System.Storyboarding.Icons" StencilVersion="0.1"/>
</Control>
</file>

<file path=customXml/item4.xml><?xml version="1.0" encoding="utf-8"?>
<Control xmlns="http://schemas.microsoft.com/VisualStudio/2011/storyboarding/control">
  <Id Name="System.Storyboarding.WindowsAppIcons.Secure" Revision="1" Stencil="System.Storyboarding.WindowsAppIcons" StencilVersion="0.1"/>
</Control>
</file>

<file path=customXml/item40.xml><?xml version="1.0" encoding="utf-8"?>
<Control xmlns="http://schemas.microsoft.com/VisualStudio/2011/storyboarding/control">
  <Id Name="System.Storyboarding.Icons.HandPointer" Revision="1" Stencil="System.Storyboarding.Icons" StencilVersion="0.1"/>
</Control>
</file>

<file path=customXml/item41.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42.xml><?xml version="1.0" encoding="utf-8"?>
<Control xmlns="http://schemas.microsoft.com/VisualStudio/2011/storyboarding/control">
  <Id Name="System.Storyboarding.WindowsAppIcons.Secure" Revision="1" Stencil="System.Storyboarding.WindowsAppIcons" StencilVersion="0.1"/>
</Control>
</file>

<file path=customXml/item43.xml><?xml version="1.0" encoding="utf-8"?>
<Control xmlns="http://schemas.microsoft.com/VisualStudio/2011/storyboarding/control">
  <Id Name="System.Storyboarding.Icons.HandPointer" Revision="1" Stencil="System.Storyboarding.Icons" StencilVersion="0.1"/>
</Control>
</file>

<file path=customXml/item44.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45.xml><?xml version="1.0" encoding="utf-8"?>
<Control xmlns="http://schemas.microsoft.com/VisualStudio/2011/storyboarding/control">
  <Id Name="System.Storyboarding.Icons.HandPointer" Revision="1" Stencil="System.Storyboarding.Icons" StencilVersion="0.1"/>
</Control>
</file>

<file path=customXml/item46.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47.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48.xml><?xml version="1.0" encoding="utf-8"?>
<Control xmlns="http://schemas.microsoft.com/VisualStudio/2011/storyboarding/control">
  <Id Name="System.Storyboarding.WindowsAppIcons.Secure" Revision="1" Stencil="System.Storyboarding.WindowsAppIcons" StencilVersion="0.1"/>
</Control>
</file>

<file path=customXml/item49.xml><?xml version="1.0" encoding="utf-8"?>
<Control xmlns="http://schemas.microsoft.com/VisualStudio/2011/storyboarding/control">
  <Id Name="System.Storyboarding.Icons.HandPointer" Revision="1" Stencil="System.Storyboarding.Icons" StencilVersion="0.1"/>
</Control>
</file>

<file path=customXml/item5.xml><?xml version="1.0" encoding="utf-8"?>
<Control xmlns="http://schemas.microsoft.com/VisualStudio/2011/storyboarding/control">
  <Id Name="System.Storyboarding.Icons.HandPointer" Revision="1" Stencil="System.Storyboarding.Icons" StencilVersion="0.1"/>
</Control>
</file>

<file path=customXml/item50.xml><?xml version="1.0" encoding="utf-8"?>
<Control xmlns="http://schemas.microsoft.com/VisualStudio/2011/storyboarding/control">
  <Id Name="System.Storyboarding.Icons.HandPointer" Revision="1" Stencil="System.Storyboarding.Icons" StencilVersion="0.1"/>
</Control>
</file>

<file path=customXml/item6.xml><?xml version="1.0" encoding="utf-8"?>
<Control xmlns="http://schemas.microsoft.com/VisualStudio/2011/storyboarding/control">
  <Id Name="System.Storyboarding.Icons.HandPointer" Revision="1" Stencil="System.Storyboarding.Icons" StencilVersion="0.1"/>
</Control>
</file>

<file path=customXml/item7.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8.xml><?xml version="1.0" encoding="utf-8"?>
<Control xmlns="http://schemas.microsoft.com/VisualStudio/2011/storyboarding/control">
  <Id Name="System.Storyboarding.WindowsAppIcons.Rotate" Revision="1" Stencil="System.Storyboarding.WindowsAppIcons" StencilVersion="0.1"/>
</Control>
</file>

<file path=customXml/item9.xml><?xml version="1.0" encoding="utf-8"?>
<Control xmlns="http://schemas.microsoft.com/VisualStudio/2011/storyboarding/control">
  <Id Name="9d9c56e0-6ca3-4298-b757-9c73dab947ac" RevisionId="993ea365-49c2-46dc-bf14-e971e460de1e" Stencil="172d6d98-e5c9-42e9-a209-79f7a94bbd38" StencilRevisionId="00000000-0000-0000-0000-000000000000" StencilVersion="0.0"/>
</Control>
</file>

<file path=customXml/itemProps1.xml><?xml version="1.0" encoding="utf-8"?>
<ds:datastoreItem xmlns:ds="http://schemas.openxmlformats.org/officeDocument/2006/customXml" ds:itemID="{5FBB2DF4-2008-4851-B678-E6A1615C2F22}">
  <ds:schemaRefs>
    <ds:schemaRef ds:uri="http://schemas.microsoft.com/VisualStudio/2011/storyboarding/control"/>
  </ds:schemaRefs>
</ds:datastoreItem>
</file>

<file path=customXml/itemProps10.xml><?xml version="1.0" encoding="utf-8"?>
<ds:datastoreItem xmlns:ds="http://schemas.openxmlformats.org/officeDocument/2006/customXml" ds:itemID="{05780AAE-9C40-49E1-8182-CE71D709BB8D}">
  <ds:schemaRefs>
    <ds:schemaRef ds:uri="http://schemas.microsoft.com/VisualStudio/2011/storyboarding/control"/>
  </ds:schemaRefs>
</ds:datastoreItem>
</file>

<file path=customXml/itemProps11.xml><?xml version="1.0" encoding="utf-8"?>
<ds:datastoreItem xmlns:ds="http://schemas.openxmlformats.org/officeDocument/2006/customXml" ds:itemID="{864FAD74-8E5F-4EE7-805E-824CBF771F77}">
  <ds:schemaRefs>
    <ds:schemaRef ds:uri="http://schemas.microsoft.com/VisualStudio/2011/storyboarding/control"/>
  </ds:schemaRefs>
</ds:datastoreItem>
</file>

<file path=customXml/itemProps12.xml><?xml version="1.0" encoding="utf-8"?>
<ds:datastoreItem xmlns:ds="http://schemas.openxmlformats.org/officeDocument/2006/customXml" ds:itemID="{2FD76920-93C1-491F-AA50-FDD87D8CEA96}">
  <ds:schemaRefs>
    <ds:schemaRef ds:uri="http://schemas.microsoft.com/VisualStudio/2011/storyboarding/control"/>
  </ds:schemaRefs>
</ds:datastoreItem>
</file>

<file path=customXml/itemProps13.xml><?xml version="1.0" encoding="utf-8"?>
<ds:datastoreItem xmlns:ds="http://schemas.openxmlformats.org/officeDocument/2006/customXml" ds:itemID="{4F99CC08-3EE8-4687-93FE-6D8BC498EF3A}">
  <ds:schemaRefs>
    <ds:schemaRef ds:uri="http://schemas.microsoft.com/VisualStudio/2011/storyboarding/control"/>
  </ds:schemaRefs>
</ds:datastoreItem>
</file>

<file path=customXml/itemProps14.xml><?xml version="1.0" encoding="utf-8"?>
<ds:datastoreItem xmlns:ds="http://schemas.openxmlformats.org/officeDocument/2006/customXml" ds:itemID="{E7A55A80-AECB-4C14-9104-DB6557EF3C00}">
  <ds:schemaRefs>
    <ds:schemaRef ds:uri="http://schemas.microsoft.com/VisualStudio/2011/storyboarding/control"/>
  </ds:schemaRefs>
</ds:datastoreItem>
</file>

<file path=customXml/itemProps15.xml><?xml version="1.0" encoding="utf-8"?>
<ds:datastoreItem xmlns:ds="http://schemas.openxmlformats.org/officeDocument/2006/customXml" ds:itemID="{E1433E07-A121-4DC0-8B9E-AAD725624F8B}">
  <ds:schemaRefs>
    <ds:schemaRef ds:uri="http://schemas.microsoft.com/VisualStudio/2011/storyboarding/control"/>
  </ds:schemaRefs>
</ds:datastoreItem>
</file>

<file path=customXml/itemProps16.xml><?xml version="1.0" encoding="utf-8"?>
<ds:datastoreItem xmlns:ds="http://schemas.openxmlformats.org/officeDocument/2006/customXml" ds:itemID="{EB12CC32-5979-4C29-A743-46B7B732D3FA}">
  <ds:schemaRefs>
    <ds:schemaRef ds:uri="http://schemas.microsoft.com/VisualStudio/2011/storyboarding/control"/>
  </ds:schemaRefs>
</ds:datastoreItem>
</file>

<file path=customXml/itemProps17.xml><?xml version="1.0" encoding="utf-8"?>
<ds:datastoreItem xmlns:ds="http://schemas.openxmlformats.org/officeDocument/2006/customXml" ds:itemID="{1F4D1366-1F5E-490A-9581-4C5478271C5A}">
  <ds:schemaRefs>
    <ds:schemaRef ds:uri="http://schemas.microsoft.com/VisualStudio/2011/storyboarding/control"/>
  </ds:schemaRefs>
</ds:datastoreItem>
</file>

<file path=customXml/itemProps18.xml><?xml version="1.0" encoding="utf-8"?>
<ds:datastoreItem xmlns:ds="http://schemas.openxmlformats.org/officeDocument/2006/customXml" ds:itemID="{A276D187-82A7-4A00-8D7E-CD1D3A5DF33F}">
  <ds:schemaRefs>
    <ds:schemaRef ds:uri="http://schemas.microsoft.com/VisualStudio/2011/storyboarding/control"/>
  </ds:schemaRefs>
</ds:datastoreItem>
</file>

<file path=customXml/itemProps19.xml><?xml version="1.0" encoding="utf-8"?>
<ds:datastoreItem xmlns:ds="http://schemas.openxmlformats.org/officeDocument/2006/customXml" ds:itemID="{DB0AE5D4-7DB9-4BF3-ABCE-38374B734172}">
  <ds:schemaRefs>
    <ds:schemaRef ds:uri="http://schemas.microsoft.com/VisualStudio/2011/storyboarding/control"/>
  </ds:schemaRefs>
</ds:datastoreItem>
</file>

<file path=customXml/itemProps2.xml><?xml version="1.0" encoding="utf-8"?>
<ds:datastoreItem xmlns:ds="http://schemas.openxmlformats.org/officeDocument/2006/customXml" ds:itemID="{126CDA87-A042-4BAF-BF97-5B4DB9369DAF}">
  <ds:schemaRefs>
    <ds:schemaRef ds:uri="http://schemas.microsoft.com/VisualStudio/2011/storyboarding/control"/>
  </ds:schemaRefs>
</ds:datastoreItem>
</file>

<file path=customXml/itemProps20.xml><?xml version="1.0" encoding="utf-8"?>
<ds:datastoreItem xmlns:ds="http://schemas.openxmlformats.org/officeDocument/2006/customXml" ds:itemID="{C6A00D89-9B0F-4C55-BF34-5602C4946312}">
  <ds:schemaRefs>
    <ds:schemaRef ds:uri="http://schemas.microsoft.com/VisualStudio/2011/storyboarding/control"/>
  </ds:schemaRefs>
</ds:datastoreItem>
</file>

<file path=customXml/itemProps21.xml><?xml version="1.0" encoding="utf-8"?>
<ds:datastoreItem xmlns:ds="http://schemas.openxmlformats.org/officeDocument/2006/customXml" ds:itemID="{471B2AB0-764B-419F-B0CA-B2E98105553A}">
  <ds:schemaRefs>
    <ds:schemaRef ds:uri="http://schemas.microsoft.com/VisualStudio/2011/storyboarding/control"/>
  </ds:schemaRefs>
</ds:datastoreItem>
</file>

<file path=customXml/itemProps22.xml><?xml version="1.0" encoding="utf-8"?>
<ds:datastoreItem xmlns:ds="http://schemas.openxmlformats.org/officeDocument/2006/customXml" ds:itemID="{E0AE84B4-72E0-4E1E-999C-93414B11B739}">
  <ds:schemaRefs>
    <ds:schemaRef ds:uri="http://schemas.microsoft.com/VisualStudio/2011/storyboarding/control"/>
  </ds:schemaRefs>
</ds:datastoreItem>
</file>

<file path=customXml/itemProps23.xml><?xml version="1.0" encoding="utf-8"?>
<ds:datastoreItem xmlns:ds="http://schemas.openxmlformats.org/officeDocument/2006/customXml" ds:itemID="{9D9D554E-1444-4A7E-9921-1FDB4CCD97FB}">
  <ds:schemaRefs>
    <ds:schemaRef ds:uri="http://schemas.microsoft.com/VisualStudio/2011/storyboarding/control"/>
  </ds:schemaRefs>
</ds:datastoreItem>
</file>

<file path=customXml/itemProps24.xml><?xml version="1.0" encoding="utf-8"?>
<ds:datastoreItem xmlns:ds="http://schemas.openxmlformats.org/officeDocument/2006/customXml" ds:itemID="{DB313237-47B1-4516-857C-ADD0F3EE91DB}">
  <ds:schemaRefs>
    <ds:schemaRef ds:uri="http://schemas.microsoft.com/VisualStudio/2011/storyboarding/control"/>
  </ds:schemaRefs>
</ds:datastoreItem>
</file>

<file path=customXml/itemProps25.xml><?xml version="1.0" encoding="utf-8"?>
<ds:datastoreItem xmlns:ds="http://schemas.openxmlformats.org/officeDocument/2006/customXml" ds:itemID="{BC29F7F4-BB7D-4A69-932E-CC087FF62E08}">
  <ds:schemaRefs>
    <ds:schemaRef ds:uri="http://schemas.microsoft.com/VisualStudio/2011/storyboarding/control"/>
  </ds:schemaRefs>
</ds:datastoreItem>
</file>

<file path=customXml/itemProps26.xml><?xml version="1.0" encoding="utf-8"?>
<ds:datastoreItem xmlns:ds="http://schemas.openxmlformats.org/officeDocument/2006/customXml" ds:itemID="{69E51ABF-2D29-4C9C-AFF3-E72EEC60D398}">
  <ds:schemaRefs>
    <ds:schemaRef ds:uri="http://schemas.microsoft.com/VisualStudio/2011/storyboarding/control"/>
  </ds:schemaRefs>
</ds:datastoreItem>
</file>

<file path=customXml/itemProps27.xml><?xml version="1.0" encoding="utf-8"?>
<ds:datastoreItem xmlns:ds="http://schemas.openxmlformats.org/officeDocument/2006/customXml" ds:itemID="{E8ABF398-E262-46E8-8194-735C0C665487}">
  <ds:schemaRefs>
    <ds:schemaRef ds:uri="http://schemas.microsoft.com/VisualStudio/2011/storyboarding/control"/>
  </ds:schemaRefs>
</ds:datastoreItem>
</file>

<file path=customXml/itemProps28.xml><?xml version="1.0" encoding="utf-8"?>
<ds:datastoreItem xmlns:ds="http://schemas.openxmlformats.org/officeDocument/2006/customXml" ds:itemID="{064182BB-0B21-40DF-89C4-2422CAFC8C81}">
  <ds:schemaRefs>
    <ds:schemaRef ds:uri="http://schemas.microsoft.com/VisualStudio/2011/storyboarding/control"/>
  </ds:schemaRefs>
</ds:datastoreItem>
</file>

<file path=customXml/itemProps29.xml><?xml version="1.0" encoding="utf-8"?>
<ds:datastoreItem xmlns:ds="http://schemas.openxmlformats.org/officeDocument/2006/customXml" ds:itemID="{69DABDEA-5484-40E9-8393-0577C359FDAA}">
  <ds:schemaRefs>
    <ds:schemaRef ds:uri="http://schemas.microsoft.com/VisualStudio/2011/storyboarding/control"/>
  </ds:schemaRefs>
</ds:datastoreItem>
</file>

<file path=customXml/itemProps3.xml><?xml version="1.0" encoding="utf-8"?>
<ds:datastoreItem xmlns:ds="http://schemas.openxmlformats.org/officeDocument/2006/customXml" ds:itemID="{36720A6D-9362-4DDA-A108-C5471BD13671}">
  <ds:schemaRefs>
    <ds:schemaRef ds:uri="http://schemas.microsoft.com/VisualStudio/2011/storyboarding/control"/>
  </ds:schemaRefs>
</ds:datastoreItem>
</file>

<file path=customXml/itemProps30.xml><?xml version="1.0" encoding="utf-8"?>
<ds:datastoreItem xmlns:ds="http://schemas.openxmlformats.org/officeDocument/2006/customXml" ds:itemID="{B3C4F4F3-BE3D-4E06-8609-E4480F67D23F}">
  <ds:schemaRefs>
    <ds:schemaRef ds:uri="http://schemas.microsoft.com/VisualStudio/2011/storyboarding/control"/>
  </ds:schemaRefs>
</ds:datastoreItem>
</file>

<file path=customXml/itemProps31.xml><?xml version="1.0" encoding="utf-8"?>
<ds:datastoreItem xmlns:ds="http://schemas.openxmlformats.org/officeDocument/2006/customXml" ds:itemID="{06240FC0-32DA-4C50-9D1A-66A7D89ED882}">
  <ds:schemaRefs>
    <ds:schemaRef ds:uri="http://schemas.microsoft.com/VisualStudio/2011/storyboarding/control"/>
  </ds:schemaRefs>
</ds:datastoreItem>
</file>

<file path=customXml/itemProps32.xml><?xml version="1.0" encoding="utf-8"?>
<ds:datastoreItem xmlns:ds="http://schemas.openxmlformats.org/officeDocument/2006/customXml" ds:itemID="{380E2437-D62B-41A5-A72D-95D6276AD8DE}">
  <ds:schemaRefs>
    <ds:schemaRef ds:uri="http://schemas.microsoft.com/VisualStudio/2011/storyboarding/control"/>
  </ds:schemaRefs>
</ds:datastoreItem>
</file>

<file path=customXml/itemProps33.xml><?xml version="1.0" encoding="utf-8"?>
<ds:datastoreItem xmlns:ds="http://schemas.openxmlformats.org/officeDocument/2006/customXml" ds:itemID="{486ADFFA-73D4-4E26-A48F-28311E5BBAC0}">
  <ds:schemaRefs>
    <ds:schemaRef ds:uri="http://schemas.microsoft.com/VisualStudio/2011/storyboarding/control"/>
  </ds:schemaRefs>
</ds:datastoreItem>
</file>

<file path=customXml/itemProps34.xml><?xml version="1.0" encoding="utf-8"?>
<ds:datastoreItem xmlns:ds="http://schemas.openxmlformats.org/officeDocument/2006/customXml" ds:itemID="{B2A286EE-109E-4485-B4C2-33CFCED7EC4E}">
  <ds:schemaRefs>
    <ds:schemaRef ds:uri="http://schemas.microsoft.com/VisualStudio/2011/storyboarding/control"/>
  </ds:schemaRefs>
</ds:datastoreItem>
</file>

<file path=customXml/itemProps35.xml><?xml version="1.0" encoding="utf-8"?>
<ds:datastoreItem xmlns:ds="http://schemas.openxmlformats.org/officeDocument/2006/customXml" ds:itemID="{EAABC928-F508-4D8E-989C-4F6528BCF2BB}">
  <ds:schemaRefs>
    <ds:schemaRef ds:uri="http://schemas.microsoft.com/VisualStudio/2011/storyboarding/control"/>
  </ds:schemaRefs>
</ds:datastoreItem>
</file>

<file path=customXml/itemProps36.xml><?xml version="1.0" encoding="utf-8"?>
<ds:datastoreItem xmlns:ds="http://schemas.openxmlformats.org/officeDocument/2006/customXml" ds:itemID="{ADEBD788-8222-4D21-901A-EE0F75A2B011}">
  <ds:schemaRefs>
    <ds:schemaRef ds:uri="http://schemas.microsoft.com/VisualStudio/2011/storyboarding/control"/>
  </ds:schemaRefs>
</ds:datastoreItem>
</file>

<file path=customXml/itemProps37.xml><?xml version="1.0" encoding="utf-8"?>
<ds:datastoreItem xmlns:ds="http://schemas.openxmlformats.org/officeDocument/2006/customXml" ds:itemID="{CD6CD7BF-DFE6-45D7-B6C6-58CA30576691}">
  <ds:schemaRefs>
    <ds:schemaRef ds:uri="http://schemas.microsoft.com/VisualStudio/2011/storyboarding/control"/>
  </ds:schemaRefs>
</ds:datastoreItem>
</file>

<file path=customXml/itemProps38.xml><?xml version="1.0" encoding="utf-8"?>
<ds:datastoreItem xmlns:ds="http://schemas.openxmlformats.org/officeDocument/2006/customXml" ds:itemID="{3D1DC526-9299-4992-AC13-0EBE1F6118BE}">
  <ds:schemaRefs>
    <ds:schemaRef ds:uri="http://schemas.microsoft.com/VisualStudio/2011/storyboarding/control"/>
  </ds:schemaRefs>
</ds:datastoreItem>
</file>

<file path=customXml/itemProps39.xml><?xml version="1.0" encoding="utf-8"?>
<ds:datastoreItem xmlns:ds="http://schemas.openxmlformats.org/officeDocument/2006/customXml" ds:itemID="{1EF2FE90-247E-462E-99F3-41FD36D676CE}">
  <ds:schemaRefs>
    <ds:schemaRef ds:uri="http://schemas.microsoft.com/VisualStudio/2011/storyboarding/control"/>
  </ds:schemaRefs>
</ds:datastoreItem>
</file>

<file path=customXml/itemProps4.xml><?xml version="1.0" encoding="utf-8"?>
<ds:datastoreItem xmlns:ds="http://schemas.openxmlformats.org/officeDocument/2006/customXml" ds:itemID="{4DC4D2A4-3973-4ABB-9B61-9019D6BE9654}">
  <ds:schemaRefs>
    <ds:schemaRef ds:uri="http://schemas.microsoft.com/VisualStudio/2011/storyboarding/control"/>
  </ds:schemaRefs>
</ds:datastoreItem>
</file>

<file path=customXml/itemProps40.xml><?xml version="1.0" encoding="utf-8"?>
<ds:datastoreItem xmlns:ds="http://schemas.openxmlformats.org/officeDocument/2006/customXml" ds:itemID="{DC579F03-9A9B-4208-BC5D-3E52AAFC66EA}">
  <ds:schemaRefs>
    <ds:schemaRef ds:uri="http://schemas.microsoft.com/VisualStudio/2011/storyboarding/control"/>
  </ds:schemaRefs>
</ds:datastoreItem>
</file>

<file path=customXml/itemProps41.xml><?xml version="1.0" encoding="utf-8"?>
<ds:datastoreItem xmlns:ds="http://schemas.openxmlformats.org/officeDocument/2006/customXml" ds:itemID="{5821A478-3038-4DF7-BF85-102AD5D84BC3}">
  <ds:schemaRefs>
    <ds:schemaRef ds:uri="http://schemas.microsoft.com/VisualStudio/2011/storyboarding/control"/>
  </ds:schemaRefs>
</ds:datastoreItem>
</file>

<file path=customXml/itemProps42.xml><?xml version="1.0" encoding="utf-8"?>
<ds:datastoreItem xmlns:ds="http://schemas.openxmlformats.org/officeDocument/2006/customXml" ds:itemID="{01E43D4D-716B-48F1-BDF9-687394773520}">
  <ds:schemaRefs>
    <ds:schemaRef ds:uri="http://schemas.microsoft.com/VisualStudio/2011/storyboarding/control"/>
  </ds:schemaRefs>
</ds:datastoreItem>
</file>

<file path=customXml/itemProps43.xml><?xml version="1.0" encoding="utf-8"?>
<ds:datastoreItem xmlns:ds="http://schemas.openxmlformats.org/officeDocument/2006/customXml" ds:itemID="{003256F6-50DB-4EB6-88DC-99B5F984AEC5}">
  <ds:schemaRefs>
    <ds:schemaRef ds:uri="http://schemas.microsoft.com/VisualStudio/2011/storyboarding/control"/>
  </ds:schemaRefs>
</ds:datastoreItem>
</file>

<file path=customXml/itemProps44.xml><?xml version="1.0" encoding="utf-8"?>
<ds:datastoreItem xmlns:ds="http://schemas.openxmlformats.org/officeDocument/2006/customXml" ds:itemID="{183F45BD-F484-42E9-B13F-D6F0FEC38E2E}">
  <ds:schemaRefs>
    <ds:schemaRef ds:uri="http://schemas.microsoft.com/VisualStudio/2011/storyboarding/control"/>
  </ds:schemaRefs>
</ds:datastoreItem>
</file>

<file path=customXml/itemProps45.xml><?xml version="1.0" encoding="utf-8"?>
<ds:datastoreItem xmlns:ds="http://schemas.openxmlformats.org/officeDocument/2006/customXml" ds:itemID="{D96BD3D5-E26F-4786-A31F-F11E22C3094A}">
  <ds:schemaRefs>
    <ds:schemaRef ds:uri="http://schemas.microsoft.com/VisualStudio/2011/storyboarding/control"/>
  </ds:schemaRefs>
</ds:datastoreItem>
</file>

<file path=customXml/itemProps46.xml><?xml version="1.0" encoding="utf-8"?>
<ds:datastoreItem xmlns:ds="http://schemas.openxmlformats.org/officeDocument/2006/customXml" ds:itemID="{8ACC7358-B2C8-43CB-8A22-AA23448103C5}">
  <ds:schemaRefs>
    <ds:schemaRef ds:uri="http://schemas.microsoft.com/VisualStudio/2011/storyboarding/control"/>
  </ds:schemaRefs>
</ds:datastoreItem>
</file>

<file path=customXml/itemProps47.xml><?xml version="1.0" encoding="utf-8"?>
<ds:datastoreItem xmlns:ds="http://schemas.openxmlformats.org/officeDocument/2006/customXml" ds:itemID="{841272B8-F251-4C40-A819-89C33302343C}">
  <ds:schemaRefs>
    <ds:schemaRef ds:uri="http://schemas.microsoft.com/VisualStudio/2011/storyboarding/control"/>
  </ds:schemaRefs>
</ds:datastoreItem>
</file>

<file path=customXml/itemProps48.xml><?xml version="1.0" encoding="utf-8"?>
<ds:datastoreItem xmlns:ds="http://schemas.openxmlformats.org/officeDocument/2006/customXml" ds:itemID="{8BCBB25E-E4BA-44DE-BECC-09D20FCA4BE4}">
  <ds:schemaRefs>
    <ds:schemaRef ds:uri="http://schemas.microsoft.com/VisualStudio/2011/storyboarding/control"/>
  </ds:schemaRefs>
</ds:datastoreItem>
</file>

<file path=customXml/itemProps49.xml><?xml version="1.0" encoding="utf-8"?>
<ds:datastoreItem xmlns:ds="http://schemas.openxmlformats.org/officeDocument/2006/customXml" ds:itemID="{B8CBC7FB-695D-45CC-BCC4-31410AB8EB71}">
  <ds:schemaRefs>
    <ds:schemaRef ds:uri="http://schemas.microsoft.com/VisualStudio/2011/storyboarding/control"/>
  </ds:schemaRefs>
</ds:datastoreItem>
</file>

<file path=customXml/itemProps5.xml><?xml version="1.0" encoding="utf-8"?>
<ds:datastoreItem xmlns:ds="http://schemas.openxmlformats.org/officeDocument/2006/customXml" ds:itemID="{28517247-8644-4B98-9168-F1FE51030A3C}">
  <ds:schemaRefs>
    <ds:schemaRef ds:uri="http://schemas.microsoft.com/VisualStudio/2011/storyboarding/control"/>
  </ds:schemaRefs>
</ds:datastoreItem>
</file>

<file path=customXml/itemProps50.xml><?xml version="1.0" encoding="utf-8"?>
<ds:datastoreItem xmlns:ds="http://schemas.openxmlformats.org/officeDocument/2006/customXml" ds:itemID="{5820E67E-01AA-4372-82C5-C008470C0E1D}">
  <ds:schemaRefs>
    <ds:schemaRef ds:uri="http://schemas.microsoft.com/VisualStudio/2011/storyboarding/control"/>
  </ds:schemaRefs>
</ds:datastoreItem>
</file>

<file path=customXml/itemProps6.xml><?xml version="1.0" encoding="utf-8"?>
<ds:datastoreItem xmlns:ds="http://schemas.openxmlformats.org/officeDocument/2006/customXml" ds:itemID="{9A2EE8F7-6799-4E5E-B402-94F8B76AB107}">
  <ds:schemaRefs>
    <ds:schemaRef ds:uri="http://schemas.microsoft.com/VisualStudio/2011/storyboarding/control"/>
  </ds:schemaRefs>
</ds:datastoreItem>
</file>

<file path=customXml/itemProps7.xml><?xml version="1.0" encoding="utf-8"?>
<ds:datastoreItem xmlns:ds="http://schemas.openxmlformats.org/officeDocument/2006/customXml" ds:itemID="{435BA57A-92C3-48AE-B1AF-467D56A83034}">
  <ds:schemaRefs>
    <ds:schemaRef ds:uri="http://schemas.microsoft.com/VisualStudio/2011/storyboarding/control"/>
  </ds:schemaRefs>
</ds:datastoreItem>
</file>

<file path=customXml/itemProps8.xml><?xml version="1.0" encoding="utf-8"?>
<ds:datastoreItem xmlns:ds="http://schemas.openxmlformats.org/officeDocument/2006/customXml" ds:itemID="{357B3FC2-BEC9-4050-AF86-E46BE256A07E}">
  <ds:schemaRefs>
    <ds:schemaRef ds:uri="http://schemas.microsoft.com/VisualStudio/2011/storyboarding/control"/>
  </ds:schemaRefs>
</ds:datastoreItem>
</file>

<file path=customXml/itemProps9.xml><?xml version="1.0" encoding="utf-8"?>
<ds:datastoreItem xmlns:ds="http://schemas.openxmlformats.org/officeDocument/2006/customXml" ds:itemID="{DAE01A2E-D7DF-411A-B5F7-EC9DA24F43CF}">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9625</TotalTime>
  <Words>5614</Words>
  <Application>Microsoft Office PowerPoint</Application>
  <PresentationFormat>Widescreen</PresentationFormat>
  <Paragraphs>846</Paragraphs>
  <Slides>62</Slides>
  <Notes>11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74" baseType="lpstr">
      <vt:lpstr>&amp;quot</vt:lpstr>
      <vt:lpstr>Arial</vt:lpstr>
      <vt:lpstr>Calibri</vt:lpstr>
      <vt:lpstr>Calibri (Body)</vt:lpstr>
      <vt:lpstr>Calibri Light</vt:lpstr>
      <vt:lpstr>Century Gothic</vt:lpstr>
      <vt:lpstr>Segoe UI</vt:lpstr>
      <vt:lpstr>Times New Roman</vt:lpstr>
      <vt:lpstr>Verdana</vt:lpstr>
      <vt:lpstr>Wingdings</vt:lpstr>
      <vt:lpstr>Office Theme</vt:lpstr>
      <vt:lpstr>Acrobat Document</vt:lpstr>
      <vt:lpstr>Task 191553: talkPHR Data in Health App (Apple OAuth) </vt:lpstr>
      <vt:lpstr>Storyboard Review Summary</vt:lpstr>
      <vt:lpstr>Current Status</vt:lpstr>
      <vt:lpstr>Industry Standard</vt:lpstr>
      <vt:lpstr>PowerPoint Presentation</vt:lpstr>
      <vt:lpstr>PowerPoint Presentation</vt:lpstr>
      <vt:lpstr>PowerPoint Presentation</vt:lpstr>
      <vt:lpstr>Sign In Validations</vt:lpstr>
      <vt:lpstr>Forgot Password</vt:lpstr>
      <vt:lpstr>Forgot Password</vt:lpstr>
      <vt:lpstr>Create an Account</vt:lpstr>
      <vt:lpstr>Database Details</vt:lpstr>
      <vt:lpstr>PowerPoint Presentation</vt:lpstr>
      <vt:lpstr>Database Details</vt:lpstr>
      <vt:lpstr>Concerns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Impact Analysis</vt:lpstr>
      <vt:lpstr>Checklist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Apple OAuth</dc:title>
  <dc:creator>SHAHZEB KHAN</dc:creator>
  <cp:lastModifiedBy>SHAHZEB KHAN</cp:lastModifiedBy>
  <cp:revision>164</cp:revision>
  <dcterms:created xsi:type="dcterms:W3CDTF">2019-08-03T06:05:32Z</dcterms:created>
  <dcterms:modified xsi:type="dcterms:W3CDTF">2019-09-06T18:53:45Z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y fmtid="{D5CDD505-2E9C-101B-9397-08002B2CF9AE}" pid="3" name="Tfs.LastKnownPath">
    <vt:lpwstr>\\filesrv1\Deptt's Shared\IT Shared\talkPHR Data in Health App (Apple OAuth)\Task 191553 talkPHR Data in Health App (Apple OAuth)V1.7.pptx</vt:lpwstr>
  </property>
</Properties>
</file>