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sldIdLst>
    <p:sldId id="256" r:id="rId5"/>
    <p:sldId id="257" r:id="rId6"/>
    <p:sldId id="259" r:id="rId7"/>
    <p:sldId id="261" r:id="rId8"/>
    <p:sldId id="269" r:id="rId9"/>
    <p:sldId id="271" r:id="rId10"/>
    <p:sldId id="264" r:id="rId11"/>
    <p:sldId id="270" r:id="rId12"/>
    <p:sldId id="272" r:id="rId13"/>
    <p:sldId id="265" r:id="rId14"/>
    <p:sldId id="282" r:id="rId15"/>
    <p:sldId id="283" r:id="rId16"/>
    <p:sldId id="284" r:id="rId17"/>
    <p:sldId id="280" r:id="rId18"/>
    <p:sldId id="281" r:id="rId19"/>
    <p:sldId id="273" r:id="rId20"/>
    <p:sldId id="274" r:id="rId21"/>
    <p:sldId id="276" r:id="rId22"/>
    <p:sldId id="278" r:id="rId23"/>
    <p:sldId id="279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078" autoAdjust="0"/>
  </p:normalViewPr>
  <p:slideViewPr>
    <p:cSldViewPr snapToGrid="0">
      <p:cViewPr varScale="1">
        <p:scale>
          <a:sx n="68" d="100"/>
          <a:sy n="68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A772B-06B1-4FAA-8544-07693D9F3CAF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A21F13-5A14-4C7F-8899-4489B2CD985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Road accidents have been very common in the present world with the prime cause being the careless driving. </a:t>
          </a:r>
        </a:p>
      </dgm:t>
    </dgm:pt>
    <dgm:pt modelId="{C1ADD123-953A-47B4-AE03-8FF2170B3359}" type="parTrans" cxnId="{F9D4CA6E-B4C7-41D3-B169-8FC6011D641F}">
      <dgm:prSet/>
      <dgm:spPr/>
      <dgm:t>
        <a:bodyPr/>
        <a:lstStyle/>
        <a:p>
          <a:endParaRPr lang="en-US"/>
        </a:p>
      </dgm:t>
    </dgm:pt>
    <dgm:pt modelId="{C9B03649-5FAD-4657-A77A-87F5591B3842}" type="sibTrans" cxnId="{F9D4CA6E-B4C7-41D3-B169-8FC6011D641F}">
      <dgm:prSet/>
      <dgm:spPr/>
      <dgm:t>
        <a:bodyPr/>
        <a:lstStyle/>
        <a:p>
          <a:endParaRPr lang="en-US"/>
        </a:p>
      </dgm:t>
    </dgm:pt>
    <dgm:pt modelId="{3B527F12-3004-4CD8-9690-A8CDE0B275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necessity to check this has been very essential and different methods have been used so far. </a:t>
          </a:r>
        </a:p>
      </dgm:t>
    </dgm:pt>
    <dgm:pt modelId="{696D6492-ABEF-4D7C-9A9D-DDF2699BFA52}" type="parTrans" cxnId="{BBCE58A5-DBF9-4ACF-8A76-E538BEE112B4}">
      <dgm:prSet/>
      <dgm:spPr/>
      <dgm:t>
        <a:bodyPr/>
        <a:lstStyle/>
        <a:p>
          <a:endParaRPr lang="en-US"/>
        </a:p>
      </dgm:t>
    </dgm:pt>
    <dgm:pt modelId="{A8AF5548-C204-4877-850B-912216470841}" type="sibTrans" cxnId="{BBCE58A5-DBF9-4ACF-8A76-E538BEE112B4}">
      <dgm:prSet/>
      <dgm:spPr/>
      <dgm:t>
        <a:bodyPr/>
        <a:lstStyle/>
        <a:p>
          <a:endParaRPr lang="en-US"/>
        </a:p>
      </dgm:t>
    </dgm:pt>
    <dgm:pt modelId="{BD2E183C-289F-48EB-B8FF-8B4A48005A1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However, with the advancement in the technology, different governing bodies are demanding some sort of computerized technology to control this problem of over speed driving.</a:t>
          </a:r>
        </a:p>
      </dgm:t>
    </dgm:pt>
    <dgm:pt modelId="{A3D54217-84E8-4769-B9AA-50A70FE2EA59}" type="parTrans" cxnId="{3E0E179E-2CC2-4496-B3B3-28EE69B8DD06}">
      <dgm:prSet/>
      <dgm:spPr/>
      <dgm:t>
        <a:bodyPr/>
        <a:lstStyle/>
        <a:p>
          <a:endParaRPr lang="en-US"/>
        </a:p>
      </dgm:t>
    </dgm:pt>
    <dgm:pt modelId="{2081156E-BECA-4A96-9D90-10F774B45869}" type="sibTrans" cxnId="{3E0E179E-2CC2-4496-B3B3-28EE69B8DD06}">
      <dgm:prSet/>
      <dgm:spPr/>
      <dgm:t>
        <a:bodyPr/>
        <a:lstStyle/>
        <a:p>
          <a:endParaRPr lang="en-US"/>
        </a:p>
      </dgm:t>
    </dgm:pt>
    <dgm:pt modelId="{070AF9D4-764B-4D4B-9C38-5D894FEA7175}" type="pres">
      <dgm:prSet presAssocID="{F60A772B-06B1-4FAA-8544-07693D9F3CAF}" presName="vert0" presStyleCnt="0">
        <dgm:presLayoutVars>
          <dgm:dir/>
          <dgm:animOne val="branch"/>
          <dgm:animLvl val="lvl"/>
        </dgm:presLayoutVars>
      </dgm:prSet>
      <dgm:spPr/>
    </dgm:pt>
    <dgm:pt modelId="{796C8468-AFF3-4B2E-B6B1-9474F5CD5B22}" type="pres">
      <dgm:prSet presAssocID="{7CA21F13-5A14-4C7F-8899-4489B2CD985B}" presName="thickLine" presStyleLbl="alignNode1" presStyleIdx="0" presStyleCnt="3"/>
      <dgm:spPr/>
    </dgm:pt>
    <dgm:pt modelId="{1ED96EEC-7811-4EB3-BCE5-89BFB4A7B80E}" type="pres">
      <dgm:prSet presAssocID="{7CA21F13-5A14-4C7F-8899-4489B2CD985B}" presName="horz1" presStyleCnt="0"/>
      <dgm:spPr/>
    </dgm:pt>
    <dgm:pt modelId="{0B8B7BE7-48FC-4011-8EE7-A6E6948D3F84}" type="pres">
      <dgm:prSet presAssocID="{7CA21F13-5A14-4C7F-8899-4489B2CD985B}" presName="tx1" presStyleLbl="revTx" presStyleIdx="0" presStyleCnt="3"/>
      <dgm:spPr/>
    </dgm:pt>
    <dgm:pt modelId="{1E9AF181-BCED-44A2-87C9-E35154913CA4}" type="pres">
      <dgm:prSet presAssocID="{7CA21F13-5A14-4C7F-8899-4489B2CD985B}" presName="vert1" presStyleCnt="0"/>
      <dgm:spPr/>
    </dgm:pt>
    <dgm:pt modelId="{DEEF1E6B-CF74-489F-898D-96DADCC5009C}" type="pres">
      <dgm:prSet presAssocID="{3B527F12-3004-4CD8-9690-A8CDE0B275A7}" presName="thickLine" presStyleLbl="alignNode1" presStyleIdx="1" presStyleCnt="3"/>
      <dgm:spPr/>
    </dgm:pt>
    <dgm:pt modelId="{36D01DDA-C4E7-4812-8654-B2BA2CF033CB}" type="pres">
      <dgm:prSet presAssocID="{3B527F12-3004-4CD8-9690-A8CDE0B275A7}" presName="horz1" presStyleCnt="0"/>
      <dgm:spPr/>
    </dgm:pt>
    <dgm:pt modelId="{2F7F6323-3E32-4F1E-A34D-CC8AA07D1010}" type="pres">
      <dgm:prSet presAssocID="{3B527F12-3004-4CD8-9690-A8CDE0B275A7}" presName="tx1" presStyleLbl="revTx" presStyleIdx="1" presStyleCnt="3"/>
      <dgm:spPr/>
    </dgm:pt>
    <dgm:pt modelId="{BAC5C87D-08E7-4BC7-9FC5-02FFEF0AEEFE}" type="pres">
      <dgm:prSet presAssocID="{3B527F12-3004-4CD8-9690-A8CDE0B275A7}" presName="vert1" presStyleCnt="0"/>
      <dgm:spPr/>
    </dgm:pt>
    <dgm:pt modelId="{CFDC0CEE-1580-489F-95C8-3C9EAEEF4EAB}" type="pres">
      <dgm:prSet presAssocID="{BD2E183C-289F-48EB-B8FF-8B4A48005A14}" presName="thickLine" presStyleLbl="alignNode1" presStyleIdx="2" presStyleCnt="3"/>
      <dgm:spPr/>
    </dgm:pt>
    <dgm:pt modelId="{ACC936E5-3BEB-4445-855F-7B4B22D00F6D}" type="pres">
      <dgm:prSet presAssocID="{BD2E183C-289F-48EB-B8FF-8B4A48005A14}" presName="horz1" presStyleCnt="0"/>
      <dgm:spPr/>
    </dgm:pt>
    <dgm:pt modelId="{FFAF0D89-DDF4-4EBA-A912-69BE3A8AC8A9}" type="pres">
      <dgm:prSet presAssocID="{BD2E183C-289F-48EB-B8FF-8B4A48005A14}" presName="tx1" presStyleLbl="revTx" presStyleIdx="2" presStyleCnt="3"/>
      <dgm:spPr/>
    </dgm:pt>
    <dgm:pt modelId="{95EDFBB8-2526-45E3-A04A-493EF340560A}" type="pres">
      <dgm:prSet presAssocID="{BD2E183C-289F-48EB-B8FF-8B4A48005A14}" presName="vert1" presStyleCnt="0"/>
      <dgm:spPr/>
    </dgm:pt>
  </dgm:ptLst>
  <dgm:cxnLst>
    <dgm:cxn modelId="{0EF85723-69ED-4E18-A575-5E421E8FE9CD}" type="presOf" srcId="{BD2E183C-289F-48EB-B8FF-8B4A48005A14}" destId="{FFAF0D89-DDF4-4EBA-A912-69BE3A8AC8A9}" srcOrd="0" destOrd="0" presId="urn:microsoft.com/office/officeart/2008/layout/LinedList"/>
    <dgm:cxn modelId="{F9D4CA6E-B4C7-41D3-B169-8FC6011D641F}" srcId="{F60A772B-06B1-4FAA-8544-07693D9F3CAF}" destId="{7CA21F13-5A14-4C7F-8899-4489B2CD985B}" srcOrd="0" destOrd="0" parTransId="{C1ADD123-953A-47B4-AE03-8FF2170B3359}" sibTransId="{C9B03649-5FAD-4657-A77A-87F5591B3842}"/>
    <dgm:cxn modelId="{80B1A54F-F0BA-4DF2-B7E2-FFB21673F3DD}" type="presOf" srcId="{3B527F12-3004-4CD8-9690-A8CDE0B275A7}" destId="{2F7F6323-3E32-4F1E-A34D-CC8AA07D1010}" srcOrd="0" destOrd="0" presId="urn:microsoft.com/office/officeart/2008/layout/LinedList"/>
    <dgm:cxn modelId="{3E0E179E-2CC2-4496-B3B3-28EE69B8DD06}" srcId="{F60A772B-06B1-4FAA-8544-07693D9F3CAF}" destId="{BD2E183C-289F-48EB-B8FF-8B4A48005A14}" srcOrd="2" destOrd="0" parTransId="{A3D54217-84E8-4769-B9AA-50A70FE2EA59}" sibTransId="{2081156E-BECA-4A96-9D90-10F774B45869}"/>
    <dgm:cxn modelId="{BBCE58A5-DBF9-4ACF-8A76-E538BEE112B4}" srcId="{F60A772B-06B1-4FAA-8544-07693D9F3CAF}" destId="{3B527F12-3004-4CD8-9690-A8CDE0B275A7}" srcOrd="1" destOrd="0" parTransId="{696D6492-ABEF-4D7C-9A9D-DDF2699BFA52}" sibTransId="{A8AF5548-C204-4877-850B-912216470841}"/>
    <dgm:cxn modelId="{69BFF6AA-7636-4334-B8C9-CF3A0A3958A7}" type="presOf" srcId="{F60A772B-06B1-4FAA-8544-07693D9F3CAF}" destId="{070AF9D4-764B-4D4B-9C38-5D894FEA7175}" srcOrd="0" destOrd="0" presId="urn:microsoft.com/office/officeart/2008/layout/LinedList"/>
    <dgm:cxn modelId="{E95EBFDF-A8E7-4088-A562-415EC713C3C8}" type="presOf" srcId="{7CA21F13-5A14-4C7F-8899-4489B2CD985B}" destId="{0B8B7BE7-48FC-4011-8EE7-A6E6948D3F84}" srcOrd="0" destOrd="0" presId="urn:microsoft.com/office/officeart/2008/layout/LinedList"/>
    <dgm:cxn modelId="{152AAC5A-5E76-4F79-99BB-72E7AC306894}" type="presParOf" srcId="{070AF9D4-764B-4D4B-9C38-5D894FEA7175}" destId="{796C8468-AFF3-4B2E-B6B1-9474F5CD5B22}" srcOrd="0" destOrd="0" presId="urn:microsoft.com/office/officeart/2008/layout/LinedList"/>
    <dgm:cxn modelId="{32318BA0-B1E1-4FC6-86D3-D53A84913E8E}" type="presParOf" srcId="{070AF9D4-764B-4D4B-9C38-5D894FEA7175}" destId="{1ED96EEC-7811-4EB3-BCE5-89BFB4A7B80E}" srcOrd="1" destOrd="0" presId="urn:microsoft.com/office/officeart/2008/layout/LinedList"/>
    <dgm:cxn modelId="{AB890172-F261-4B5C-BD2A-362CBDD6934D}" type="presParOf" srcId="{1ED96EEC-7811-4EB3-BCE5-89BFB4A7B80E}" destId="{0B8B7BE7-48FC-4011-8EE7-A6E6948D3F84}" srcOrd="0" destOrd="0" presId="urn:microsoft.com/office/officeart/2008/layout/LinedList"/>
    <dgm:cxn modelId="{5FDFEB89-47BD-4ECD-9FB2-AED3959D32D5}" type="presParOf" srcId="{1ED96EEC-7811-4EB3-BCE5-89BFB4A7B80E}" destId="{1E9AF181-BCED-44A2-87C9-E35154913CA4}" srcOrd="1" destOrd="0" presId="urn:microsoft.com/office/officeart/2008/layout/LinedList"/>
    <dgm:cxn modelId="{C1010798-3B4D-49AB-9010-B4AC7AE61C08}" type="presParOf" srcId="{070AF9D4-764B-4D4B-9C38-5D894FEA7175}" destId="{DEEF1E6B-CF74-489F-898D-96DADCC5009C}" srcOrd="2" destOrd="0" presId="urn:microsoft.com/office/officeart/2008/layout/LinedList"/>
    <dgm:cxn modelId="{9F4CD2FC-F952-46F9-B3E2-DBF52366D502}" type="presParOf" srcId="{070AF9D4-764B-4D4B-9C38-5D894FEA7175}" destId="{36D01DDA-C4E7-4812-8654-B2BA2CF033CB}" srcOrd="3" destOrd="0" presId="urn:microsoft.com/office/officeart/2008/layout/LinedList"/>
    <dgm:cxn modelId="{51D7B185-2DC6-411F-90B9-38C282DCC99F}" type="presParOf" srcId="{36D01DDA-C4E7-4812-8654-B2BA2CF033CB}" destId="{2F7F6323-3E32-4F1E-A34D-CC8AA07D1010}" srcOrd="0" destOrd="0" presId="urn:microsoft.com/office/officeart/2008/layout/LinedList"/>
    <dgm:cxn modelId="{20C8813F-5CDD-4599-A9D4-DDB574FCA314}" type="presParOf" srcId="{36D01DDA-C4E7-4812-8654-B2BA2CF033CB}" destId="{BAC5C87D-08E7-4BC7-9FC5-02FFEF0AEEFE}" srcOrd="1" destOrd="0" presId="urn:microsoft.com/office/officeart/2008/layout/LinedList"/>
    <dgm:cxn modelId="{B58E2021-67B3-4E7D-B582-1EC48B526A85}" type="presParOf" srcId="{070AF9D4-764B-4D4B-9C38-5D894FEA7175}" destId="{CFDC0CEE-1580-489F-95C8-3C9EAEEF4EAB}" srcOrd="4" destOrd="0" presId="urn:microsoft.com/office/officeart/2008/layout/LinedList"/>
    <dgm:cxn modelId="{8F89FF55-0D25-4AAE-9302-4B856EBD19EB}" type="presParOf" srcId="{070AF9D4-764B-4D4B-9C38-5D894FEA7175}" destId="{ACC936E5-3BEB-4445-855F-7B4B22D00F6D}" srcOrd="5" destOrd="0" presId="urn:microsoft.com/office/officeart/2008/layout/LinedList"/>
    <dgm:cxn modelId="{54BA9D14-3F5D-499F-9B9B-E31E9FDD4627}" type="presParOf" srcId="{ACC936E5-3BEB-4445-855F-7B4B22D00F6D}" destId="{FFAF0D89-DDF4-4EBA-A912-69BE3A8AC8A9}" srcOrd="0" destOrd="0" presId="urn:microsoft.com/office/officeart/2008/layout/LinedList"/>
    <dgm:cxn modelId="{13053111-7656-4D48-B538-01F3C5502C9F}" type="presParOf" srcId="{ACC936E5-3BEB-4445-855F-7B4B22D00F6D}" destId="{95EDFBB8-2526-45E3-A04A-493EF34056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C8468-AFF3-4B2E-B6B1-9474F5CD5B22}">
      <dsp:nvSpPr>
        <dsp:cNvPr id="0" name=""/>
        <dsp:cNvSpPr/>
      </dsp:nvSpPr>
      <dsp:spPr>
        <a:xfrm>
          <a:off x="0" y="1729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8B7BE7-48FC-4011-8EE7-A6E6948D3F84}">
      <dsp:nvSpPr>
        <dsp:cNvPr id="0" name=""/>
        <dsp:cNvSpPr/>
      </dsp:nvSpPr>
      <dsp:spPr>
        <a:xfrm>
          <a:off x="0" y="1729"/>
          <a:ext cx="9906000" cy="11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Road accidents have been very common in the present world with the prime cause being the careless driving. </a:t>
          </a:r>
        </a:p>
      </dsp:txBody>
      <dsp:txXfrm>
        <a:off x="0" y="1729"/>
        <a:ext cx="9906000" cy="1179417"/>
      </dsp:txXfrm>
    </dsp:sp>
    <dsp:sp modelId="{DEEF1E6B-CF74-489F-898D-96DADCC5009C}">
      <dsp:nvSpPr>
        <dsp:cNvPr id="0" name=""/>
        <dsp:cNvSpPr/>
      </dsp:nvSpPr>
      <dsp:spPr>
        <a:xfrm>
          <a:off x="0" y="1181147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7F6323-3E32-4F1E-A34D-CC8AA07D1010}">
      <dsp:nvSpPr>
        <dsp:cNvPr id="0" name=""/>
        <dsp:cNvSpPr/>
      </dsp:nvSpPr>
      <dsp:spPr>
        <a:xfrm>
          <a:off x="0" y="1181147"/>
          <a:ext cx="9906000" cy="11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The necessity to check this has been very essential and different methods have been used so far. </a:t>
          </a:r>
        </a:p>
      </dsp:txBody>
      <dsp:txXfrm>
        <a:off x="0" y="1181147"/>
        <a:ext cx="9906000" cy="1179417"/>
      </dsp:txXfrm>
    </dsp:sp>
    <dsp:sp modelId="{CFDC0CEE-1580-489F-95C8-3C9EAEEF4EAB}">
      <dsp:nvSpPr>
        <dsp:cNvPr id="0" name=""/>
        <dsp:cNvSpPr/>
      </dsp:nvSpPr>
      <dsp:spPr>
        <a:xfrm>
          <a:off x="0" y="2360564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AF0D89-DDF4-4EBA-A912-69BE3A8AC8A9}">
      <dsp:nvSpPr>
        <dsp:cNvPr id="0" name=""/>
        <dsp:cNvSpPr/>
      </dsp:nvSpPr>
      <dsp:spPr>
        <a:xfrm>
          <a:off x="0" y="2360564"/>
          <a:ext cx="9906000" cy="11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with the advancement in the technology, different governing bodies are demanding some sort of computerized technology to control this problem of over speed driving.</a:t>
          </a:r>
        </a:p>
      </dsp:txBody>
      <dsp:txXfrm>
        <a:off x="0" y="2360564"/>
        <a:ext cx="9906000" cy="117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43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8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7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65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en.wikipedia.org/wiki/File:Trafficjamdelhi.jpg" TargetMode="Externa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9C159-8861-4209-9807-956ADFA4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cap="none" spc="100">
                <a:latin typeface="Times New Roman"/>
              </a:rPr>
              <a:t>Traffic Violation Detection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4969D-39DA-4641-8488-CCE3F0B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56C5FF"/>
              </a:buClr>
              <a:buSzPct val="100000"/>
            </a:pPr>
            <a:r>
              <a:rPr lang="it-IT" spc="200" dirty="0">
                <a:latin typeface="Times New Roman"/>
              </a:rPr>
              <a:t>Final year project [csc-500]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7DDE3-5402-4E71-A609-762CBCBDD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57" r="38524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6419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5635626"/>
            <a:ext cx="10244138" cy="1198193"/>
          </a:xfrm>
        </p:spPr>
        <p:txBody>
          <a:bodyPr>
            <a:normAutofit/>
          </a:bodyPr>
          <a:lstStyle/>
          <a:p>
            <a:pPr algn="ctr"/>
            <a:r>
              <a:rPr lang="en-US" b="1" cap="none" spc="100" dirty="0">
                <a:latin typeface="Times New Roman"/>
              </a:rPr>
              <a:t>DETECTION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-13008"/>
            <a:ext cx="12239626" cy="5716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708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7" name="Rectangle 196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1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3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8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" r="547" b="-2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9580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47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6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8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Tensors</a:t>
            </a:r>
          </a:p>
        </p:txBody>
      </p:sp>
      <p:sp>
        <p:nvSpPr>
          <p:cNvPr id="302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118988" y="1915459"/>
            <a:ext cx="6112382" cy="30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3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D354-06F9-4FCC-8F19-060460F2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85" y="618518"/>
            <a:ext cx="3321372" cy="40695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FC35D-9667-480F-BE47-7A33E4B1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48" y="5181600"/>
            <a:ext cx="10598563" cy="105788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FBB6C2-1A27-41A2-AC2E-9D3A6E73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3" y="827314"/>
            <a:ext cx="6672357" cy="34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F8FA-B597-407D-8524-6B6FC180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(Seatbelt)</a:t>
            </a:r>
          </a:p>
        </p:txBody>
      </p:sp>
      <p:pic>
        <p:nvPicPr>
          <p:cNvPr id="5" name="Content Placeholder 4" descr="A person driving a car&#10;&#10;Description automatically generated">
            <a:extLst>
              <a:ext uri="{FF2B5EF4-FFF2-40B4-BE49-F238E27FC236}">
                <a16:creationId xmlns:a16="http://schemas.microsoft.com/office/drawing/2014/main" id="{01DBF73D-0152-4A83-A445-3E44D452F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3" r="3" b="8730"/>
          <a:stretch/>
        </p:blipFill>
        <p:spPr>
          <a:xfrm>
            <a:off x="6392335" y="2497720"/>
            <a:ext cx="4655075" cy="3047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Content Placeholder 11" descr="A person driving a car&#10;&#10;Description automatically generated">
            <a:extLst>
              <a:ext uri="{FF2B5EF4-FFF2-40B4-BE49-F238E27FC236}">
                <a16:creationId xmlns:a16="http://schemas.microsoft.com/office/drawing/2014/main" id="{73A01CB9-1575-4833-A8A6-D604E3802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59127" y="2500660"/>
            <a:ext cx="4059936" cy="30449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5116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F8FA-B597-407D-8524-6B6FC180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(No Seatbelt)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BF73D-0152-4A83-A445-3E44D452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87944" y="2497720"/>
            <a:ext cx="4063856" cy="3047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A01CB9-1575-4833-A8A6-D604E3802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1359127" y="2500660"/>
            <a:ext cx="4059936" cy="30449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5558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2BBFC2FC-43A1-478F-A518-F95DE065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32" r="1" b="5793"/>
          <a:stretch/>
        </p:blipFill>
        <p:spPr>
          <a:xfrm>
            <a:off x="973635" y="951493"/>
            <a:ext cx="10266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471" y="1563561"/>
            <a:ext cx="528637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seatbelt</a:t>
            </a:r>
          </a:p>
        </p:txBody>
      </p:sp>
      <p:sp>
        <p:nvSpPr>
          <p:cNvPr id="259" name="Round Diagonal Corner Rectangle 6">
            <a:extLst>
              <a:ext uri="{FF2B5EF4-FFF2-40B4-BE49-F238E27FC236}">
                <a16:creationId xmlns:a16="http://schemas.microsoft.com/office/drawing/2014/main" id="{B909F359-AF5D-4E1F-9773-67B14ECE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33" b="-1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1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52" y="1986185"/>
            <a:ext cx="47767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no seatbelt</a:t>
            </a:r>
          </a:p>
        </p:txBody>
      </p:sp>
      <p:sp>
        <p:nvSpPr>
          <p:cNvPr id="267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69"/>
          <a:stretch/>
        </p:blipFill>
        <p:spPr>
          <a:xfrm>
            <a:off x="6421396" y="2185988"/>
            <a:ext cx="4428574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1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seatbelt)</a:t>
            </a:r>
          </a:p>
        </p:txBody>
      </p:sp>
      <p:sp>
        <p:nvSpPr>
          <p:cNvPr id="196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BDCAB-E110-462E-BF89-6E55414C30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24062" y="951493"/>
            <a:ext cx="856581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none" spc="100">
                <a:latin typeface="Times New Roman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291F6-274F-4362-9A4C-F21552F9D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9087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80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(seatbelt)</a:t>
            </a:r>
          </a:p>
        </p:txBody>
      </p:sp>
      <p:sp>
        <p:nvSpPr>
          <p:cNvPr id="196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BDCAB-E110-462E-BF89-6E55414C30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24062" y="1013242"/>
            <a:ext cx="8565813" cy="28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9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93788"/>
            <a:ext cx="12196763" cy="57832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28" y="-100923"/>
            <a:ext cx="12275343" cy="1516973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spc="100" dirty="0">
                <a:latin typeface="Times New Roman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67371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6" name="Rectangle 115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47DDE3-5402-4E71-A609-762CBCBDD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3566" b="141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20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2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5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6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7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8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9C159-8861-4209-9807-956ADFA4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cap="none" spc="100" dirty="0">
                <a:latin typeface="Times New Roman"/>
              </a:rPr>
              <a:t>THANK YOU</a:t>
            </a:r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33E92-4818-45C5-A459-15058C3ABC29}"/>
              </a:ext>
            </a:extLst>
          </p:cNvPr>
          <p:cNvSpPr txBox="1"/>
          <p:nvPr/>
        </p:nvSpPr>
        <p:spPr>
          <a:xfrm>
            <a:off x="9942666" y="6657945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en.wikipedia.org/wiki/File:Trafficjamdelhi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none" spc="100">
                <a:latin typeface="Times New Roman"/>
              </a:rPr>
              <a:t>INTRODUCTION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EDE96E-203A-4739-9D9F-FEDE0454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1203" y="2105822"/>
            <a:ext cx="3096236" cy="26463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0319-0E9B-4DE4-B46E-5A1BBBEA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439" y="1880882"/>
            <a:ext cx="6615527" cy="4221652"/>
          </a:xfrm>
        </p:spPr>
        <p:txBody>
          <a:bodyPr>
            <a:normAutofit/>
          </a:bodyPr>
          <a:lstStyle/>
          <a:p>
            <a:r>
              <a:rPr lang="en-US" sz="3600" spc="100" dirty="0">
                <a:latin typeface="Times New Roman"/>
                <a:ea typeface="+mj-ea"/>
                <a:cs typeface="+mj-cs"/>
              </a:rPr>
              <a:t>We are proposing a system to detect traffic violations such as:</a:t>
            </a:r>
          </a:p>
          <a:p>
            <a:pPr lvl="1"/>
            <a:r>
              <a:rPr lang="en-US" sz="3200" spc="100" dirty="0">
                <a:latin typeface="Times New Roman"/>
                <a:ea typeface="+mj-ea"/>
                <a:cs typeface="+mj-cs"/>
              </a:rPr>
              <a:t>Not wearing seat belts </a:t>
            </a:r>
          </a:p>
        </p:txBody>
      </p:sp>
    </p:spTree>
    <p:extLst>
      <p:ext uri="{BB962C8B-B14F-4D97-AF65-F5344CB8AC3E}">
        <p14:creationId xmlns:p14="http://schemas.microsoft.com/office/powerpoint/2010/main" val="333576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spc="100" dirty="0">
                <a:latin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0319-0E9B-4DE4-B46E-5A1BBBEA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6" y="1611313"/>
            <a:ext cx="10990262" cy="4984750"/>
          </a:xfrm>
        </p:spPr>
        <p:txBody>
          <a:bodyPr anchor="t">
            <a:normAutofit/>
          </a:bodyPr>
          <a:lstStyle/>
          <a:p>
            <a:r>
              <a:rPr lang="en-US" sz="3000" spc="100" dirty="0">
                <a:latin typeface="Times New Roman"/>
                <a:ea typeface="+mj-ea"/>
                <a:cs typeface="+mj-cs"/>
              </a:rPr>
              <a:t>develop a real-time traffic violation detection system that will work efficiently under the supervision of human</a:t>
            </a:r>
          </a:p>
          <a:p>
            <a:r>
              <a:rPr lang="en-US" sz="3000" spc="100" dirty="0">
                <a:latin typeface="Times New Roman"/>
                <a:ea typeface="+mj-ea"/>
                <a:cs typeface="+mj-cs"/>
              </a:rPr>
              <a:t>Detect the objects that are merged into the background due to a temporary stop </a:t>
            </a:r>
          </a:p>
          <a:p>
            <a:r>
              <a:rPr lang="en-US" sz="3000" spc="100" dirty="0">
                <a:latin typeface="Times New Roman"/>
                <a:ea typeface="+mj-ea"/>
                <a:cs typeface="+mj-cs"/>
              </a:rPr>
              <a:t>Adapting different traffic environment conditions, robustness against progressive or sudden illumination changes.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582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107991"/>
            <a:ext cx="9905998" cy="1478570"/>
          </a:xfrm>
        </p:spPr>
        <p:txBody>
          <a:bodyPr/>
          <a:lstStyle/>
          <a:p>
            <a:pPr algn="ctr"/>
            <a:r>
              <a:rPr lang="en-US" b="1" cap="none" spc="100">
                <a:solidFill>
                  <a:schemeClr val="tx1">
                    <a:lumMod val="85000"/>
                  </a:schemeClr>
                </a:solidFill>
                <a:latin typeface="Times New Roman"/>
              </a:rPr>
              <a:t>OBJECTIVES</a:t>
            </a:r>
            <a:endParaRPr lang="en-US" b="1" cap="none" spc="100" dirty="0">
              <a:solidFill>
                <a:schemeClr val="tx1">
                  <a:lumMod val="85000"/>
                </a:schemeClr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0319-0E9B-4DE4-B46E-5A1BBBEA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1008876"/>
            <a:ext cx="11411211" cy="5604865"/>
          </a:xfrm>
        </p:spPr>
        <p:txBody>
          <a:bodyPr>
            <a:normAutofit/>
          </a:bodyPr>
          <a:lstStyle/>
          <a:p>
            <a:r>
              <a:rPr lang="en-US" sz="36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This work is aimed at developing an android application that depicts smart traffic offence analysis tool.</a:t>
            </a:r>
          </a:p>
          <a:p>
            <a:r>
              <a:rPr lang="en-US" sz="36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To develop an application that is faster, efficient and manageable.</a:t>
            </a:r>
          </a:p>
          <a:p>
            <a:r>
              <a:rPr lang="en-US" sz="36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To prepare complete, integrated solution for traffic offence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6421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107991"/>
            <a:ext cx="9905998" cy="1818326"/>
          </a:xfrm>
        </p:spPr>
        <p:txBody>
          <a:bodyPr>
            <a:normAutofit/>
          </a:bodyPr>
          <a:lstStyle/>
          <a:p>
            <a:pPr algn="ctr"/>
            <a:r>
              <a:rPr lang="en-US" b="1" cap="none" spc="100" dirty="0">
                <a:solidFill>
                  <a:schemeClr val="tx1">
                    <a:lumMod val="85000"/>
                  </a:schemeClr>
                </a:solidFill>
                <a:latin typeface="Times New Roman"/>
              </a:rPr>
              <a:t>POPULATION, ROAD TRAFFIC DEATHS AND REGISTERED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0319-0E9B-4DE4-B46E-5A1BBBEA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40" y="1710335"/>
            <a:ext cx="11411211" cy="5604865"/>
          </a:xfrm>
        </p:spPr>
        <p:txBody>
          <a:bodyPr>
            <a:normAutofit/>
          </a:bodyPr>
          <a:lstStyle/>
          <a:p>
            <a:r>
              <a:rPr lang="en-US" sz="28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Ninety-percent of road traffic deaths occur in low- and middle-income countries. </a:t>
            </a:r>
          </a:p>
          <a:p>
            <a:r>
              <a:rPr lang="en-US" sz="28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These countries account for 82% of the world’s</a:t>
            </a:r>
          </a:p>
          <a:p>
            <a:r>
              <a:rPr lang="en-US" sz="28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Population</a:t>
            </a:r>
          </a:p>
          <a:p>
            <a:r>
              <a:rPr lang="en-US" sz="2800" spc="100" dirty="0">
                <a:solidFill>
                  <a:prstClr val="white"/>
                </a:solidFill>
                <a:latin typeface="Times New Roman"/>
                <a:ea typeface="+mj-ea"/>
                <a:cs typeface="+mj-cs"/>
              </a:rPr>
              <a:t>A disproportionate number of deaths relative to their level of motorization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417732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5178993"/>
            <a:ext cx="942700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- Death – registered in countries with income status </a:t>
            </a:r>
          </a:p>
        </p:txBody>
      </p:sp>
      <p:sp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991270" y="951493"/>
            <a:ext cx="623139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913" y="2308522"/>
            <a:ext cx="4729162" cy="1748445"/>
          </a:xfrm>
        </p:spPr>
        <p:txBody>
          <a:bodyPr>
            <a:normAutofit/>
          </a:bodyPr>
          <a:lstStyle/>
          <a:p>
            <a:r>
              <a:rPr lang="en-US" b="1" cap="none" spc="100" dirty="0">
                <a:latin typeface="Times New Roman"/>
              </a:rPr>
              <a:t>SYSTEM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03591" y="10"/>
            <a:ext cx="55143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D4BB3E6-192C-4808-80A8-B80C34656635}"/>
              </a:ext>
            </a:extLst>
          </p:cNvPr>
          <p:cNvSpPr/>
          <p:nvPr/>
        </p:nvSpPr>
        <p:spPr>
          <a:xfrm>
            <a:off x="11858625" y="2166938"/>
            <a:ext cx="338138" cy="5413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00659-38CD-4719-89FF-DA3D9B9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2305052"/>
            <a:ext cx="4729162" cy="1748445"/>
          </a:xfrm>
        </p:spPr>
        <p:txBody>
          <a:bodyPr>
            <a:normAutofit/>
          </a:bodyPr>
          <a:lstStyle/>
          <a:p>
            <a:r>
              <a:rPr lang="en-US" b="1" cap="none" spc="100" dirty="0">
                <a:latin typeface="Times New Roman"/>
              </a:rPr>
              <a:t>APP </a:t>
            </a:r>
            <a:br>
              <a:rPr lang="en-US" b="1" cap="none" spc="100" dirty="0">
                <a:latin typeface="Times New Roman"/>
              </a:rPr>
            </a:br>
            <a:r>
              <a:rPr lang="en-US" b="1" cap="none" spc="100" dirty="0">
                <a:latin typeface="Times New Roman"/>
              </a:rPr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688FA-0FB9-42C8-9C47-EB760D109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455769" y="363"/>
            <a:ext cx="6731467" cy="68385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9807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8BCDC2ABFAC49BBF88F6566907DED" ma:contentTypeVersion="11" ma:contentTypeDescription="Create a new document." ma:contentTypeScope="" ma:versionID="e50ba7999a0398c3ecbfd4d6bcd285fb">
  <xsd:schema xmlns:xsd="http://www.w3.org/2001/XMLSchema" xmlns:xs="http://www.w3.org/2001/XMLSchema" xmlns:p="http://schemas.microsoft.com/office/2006/metadata/properties" xmlns:ns3="53926d17-c223-4571-9a3b-f76b9cdfe132" xmlns:ns4="bd1dba58-6248-46eb-a62b-f0b8c9282408" targetNamespace="http://schemas.microsoft.com/office/2006/metadata/properties" ma:root="true" ma:fieldsID="392d14a4edad9f047017f543e4fdca1f" ns3:_="" ns4:_="">
    <xsd:import namespace="53926d17-c223-4571-9a3b-f76b9cdfe132"/>
    <xsd:import namespace="bd1dba58-6248-46eb-a62b-f0b8c92824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26d17-c223-4571-9a3b-f76b9cdfe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ba58-6248-46eb-a62b-f0b8c92824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A1B64-3020-4B77-819A-78080D4D6D7E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3926d17-c223-4571-9a3b-f76b9cdfe132"/>
    <ds:schemaRef ds:uri="bd1dba58-6248-46eb-a62b-f0b8c928240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437B76-6DBB-44CC-BE4A-D21C4FE8E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926d17-c223-4571-9a3b-f76b9cdfe132"/>
    <ds:schemaRef ds:uri="bd1dba58-6248-46eb-a62b-f0b8c92824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C2183E-FAB3-45FA-81FE-4D290B0A9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296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Tw Cen MT</vt:lpstr>
      <vt:lpstr>Circuit</vt:lpstr>
      <vt:lpstr>Traffic Violation Detection System</vt:lpstr>
      <vt:lpstr>INTRODUCTION</vt:lpstr>
      <vt:lpstr>INTRODUCTION</vt:lpstr>
      <vt:lpstr>PROBLEM STATEMENT</vt:lpstr>
      <vt:lpstr>OBJECTIVES</vt:lpstr>
      <vt:lpstr>POPULATION, ROAD TRAFFIC DEATHS AND REGISTERED VEHICLES</vt:lpstr>
      <vt:lpstr>Population - Death – registered in countries with income status </vt:lpstr>
      <vt:lpstr>SYSTEM OVERVIEW</vt:lpstr>
      <vt:lpstr>APP  OVERVIEW</vt:lpstr>
      <vt:lpstr>DETECTION MODEL</vt:lpstr>
      <vt:lpstr>Libraries Used</vt:lpstr>
      <vt:lpstr>Training Tensors</vt:lpstr>
      <vt:lpstr>Generating model</vt:lpstr>
      <vt:lpstr>Training data (Seatbelt)</vt:lpstr>
      <vt:lpstr>Training data (No Seatbelt)</vt:lpstr>
      <vt:lpstr>Model Evaluation</vt:lpstr>
      <vt:lpstr>Evaluation for seatbelt</vt:lpstr>
      <vt:lpstr>Evaluation for no seatbelt</vt:lpstr>
      <vt:lpstr>Model Evaluation (No seatbelt)</vt:lpstr>
      <vt:lpstr>Model Evaluation (seatbelt)</vt:lpstr>
      <vt:lpstr>USE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Violation Detection System</dc:title>
  <dc:creator>16SBSCSM081</dc:creator>
  <cp:lastModifiedBy>16SBSCSM007</cp:lastModifiedBy>
  <cp:revision>3</cp:revision>
  <dcterms:created xsi:type="dcterms:W3CDTF">2020-01-25T01:38:53Z</dcterms:created>
  <dcterms:modified xsi:type="dcterms:W3CDTF">2021-09-22T12:15:41Z</dcterms:modified>
</cp:coreProperties>
</file>