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89" r:id="rId7"/>
    <p:sldId id="292" r:id="rId8"/>
    <p:sldId id="290" r:id="rId9"/>
    <p:sldId id="291" r:id="rId10"/>
    <p:sldId id="293" r:id="rId11"/>
    <p:sldId id="296" r:id="rId12"/>
    <p:sldId id="272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049" autoAdjust="0"/>
  </p:normalViewPr>
  <p:slideViewPr>
    <p:cSldViewPr snapToGrid="0">
      <p:cViewPr varScale="1">
        <p:scale>
          <a:sx n="67" d="100"/>
          <a:sy n="67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ED90D7-DC3C-4F6E-B8A1-2976326EBCB4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B87FF11-9DB2-47F5-9068-CADAA8554496}">
      <dgm:prSet/>
      <dgm:spPr/>
      <dgm:t>
        <a:bodyPr/>
        <a:lstStyle/>
        <a:p>
          <a:r>
            <a:rPr lang="en-US" b="1"/>
            <a:t>Corpus preparation </a:t>
          </a:r>
          <a:endParaRPr lang="en-US"/>
        </a:p>
      </dgm:t>
    </dgm:pt>
    <dgm:pt modelId="{2CDC49C5-CE75-41D8-88D1-697B5AF65BE9}" type="parTrans" cxnId="{FFB6677C-521B-42C6-9D5A-BEB589F0E756}">
      <dgm:prSet/>
      <dgm:spPr/>
      <dgm:t>
        <a:bodyPr/>
        <a:lstStyle/>
        <a:p>
          <a:endParaRPr lang="en-US"/>
        </a:p>
      </dgm:t>
    </dgm:pt>
    <dgm:pt modelId="{2AE558DF-883C-4F5F-B2A0-389BF1DEB7BD}" type="sibTrans" cxnId="{FFB6677C-521B-42C6-9D5A-BEB589F0E756}">
      <dgm:prSet/>
      <dgm:spPr/>
      <dgm:t>
        <a:bodyPr/>
        <a:lstStyle/>
        <a:p>
          <a:endParaRPr lang="en-US"/>
        </a:p>
      </dgm:t>
    </dgm:pt>
    <dgm:pt modelId="{E7D363E4-7743-4886-98CE-CEA0855259A2}">
      <dgm:prSet/>
      <dgm:spPr/>
      <dgm:t>
        <a:bodyPr/>
        <a:lstStyle/>
        <a:p>
          <a:r>
            <a:rPr lang="en-US" dirty="0"/>
            <a:t>keyword extraction, spell check, highlighting the query syntax in content and content analysis</a:t>
          </a:r>
        </a:p>
      </dgm:t>
    </dgm:pt>
    <dgm:pt modelId="{CBDE423C-AD44-4261-9496-D580E686C79A}" type="parTrans" cxnId="{3E6CFA0F-05ED-48DC-A30A-35C7FA2ADFD6}">
      <dgm:prSet/>
      <dgm:spPr/>
      <dgm:t>
        <a:bodyPr/>
        <a:lstStyle/>
        <a:p>
          <a:endParaRPr lang="en-US"/>
        </a:p>
      </dgm:t>
    </dgm:pt>
    <dgm:pt modelId="{54F4ABCD-9F79-4CF2-B1B4-0B85AE25C0F2}" type="sibTrans" cxnId="{3E6CFA0F-05ED-48DC-A30A-35C7FA2ADFD6}">
      <dgm:prSet/>
      <dgm:spPr/>
      <dgm:t>
        <a:bodyPr/>
        <a:lstStyle/>
        <a:p>
          <a:endParaRPr lang="en-US"/>
        </a:p>
      </dgm:t>
    </dgm:pt>
    <dgm:pt modelId="{000CA441-C6C1-4C50-884E-38402B691DA4}">
      <dgm:prSet/>
      <dgm:spPr/>
      <dgm:t>
        <a:bodyPr/>
        <a:lstStyle/>
        <a:p>
          <a:r>
            <a:rPr lang="en-US" b="1" i="0" baseline="0"/>
            <a:t>Term frequency calculation</a:t>
          </a:r>
          <a:endParaRPr lang="en-US"/>
        </a:p>
      </dgm:t>
    </dgm:pt>
    <dgm:pt modelId="{14458DEB-2220-4443-B03D-8BC412A7D152}" type="parTrans" cxnId="{C2FBB52D-25BC-4F93-9FB3-8E67DF8FE038}">
      <dgm:prSet/>
      <dgm:spPr/>
      <dgm:t>
        <a:bodyPr/>
        <a:lstStyle/>
        <a:p>
          <a:endParaRPr lang="en-US"/>
        </a:p>
      </dgm:t>
    </dgm:pt>
    <dgm:pt modelId="{054EB0B9-5262-46F2-B85E-3BDAC37C54A1}" type="sibTrans" cxnId="{C2FBB52D-25BC-4F93-9FB3-8E67DF8FE038}">
      <dgm:prSet/>
      <dgm:spPr/>
      <dgm:t>
        <a:bodyPr/>
        <a:lstStyle/>
        <a:p>
          <a:endParaRPr lang="en-US"/>
        </a:p>
      </dgm:t>
    </dgm:pt>
    <dgm:pt modelId="{4EFAFC46-1F57-418D-9369-10350368590C}">
      <dgm:prSet/>
      <dgm:spPr/>
      <dgm:t>
        <a:bodyPr/>
        <a:lstStyle/>
        <a:p>
          <a:r>
            <a:rPr lang="en-US"/>
            <a:t>counting the occurrences of keywords</a:t>
          </a:r>
        </a:p>
      </dgm:t>
    </dgm:pt>
    <dgm:pt modelId="{757FF52E-B2A1-4E42-AD96-505183DF9319}" type="parTrans" cxnId="{F3CD408A-7990-4113-80A1-964F6BF2F001}">
      <dgm:prSet/>
      <dgm:spPr/>
      <dgm:t>
        <a:bodyPr/>
        <a:lstStyle/>
        <a:p>
          <a:endParaRPr lang="en-US"/>
        </a:p>
      </dgm:t>
    </dgm:pt>
    <dgm:pt modelId="{E164625F-12E6-4E51-9E87-959AE7DE6C8C}" type="sibTrans" cxnId="{F3CD408A-7990-4113-80A1-964F6BF2F001}">
      <dgm:prSet/>
      <dgm:spPr/>
      <dgm:t>
        <a:bodyPr/>
        <a:lstStyle/>
        <a:p>
          <a:endParaRPr lang="en-US"/>
        </a:p>
      </dgm:t>
    </dgm:pt>
    <dgm:pt modelId="{5FECDF27-05BD-4A2B-9FA8-814412A20768}">
      <dgm:prSet/>
      <dgm:spPr/>
      <dgm:t>
        <a:bodyPr/>
        <a:lstStyle/>
        <a:p>
          <a:r>
            <a:rPr lang="en-US" b="1"/>
            <a:t>Inverse document frequency </a:t>
          </a:r>
          <a:endParaRPr lang="en-US"/>
        </a:p>
      </dgm:t>
    </dgm:pt>
    <dgm:pt modelId="{2CFE6F43-CCE3-43A0-B6B7-E487F6D86C3F}" type="parTrans" cxnId="{02F66D68-7CE6-4FA8-88CE-78C6B29E746E}">
      <dgm:prSet/>
      <dgm:spPr/>
      <dgm:t>
        <a:bodyPr/>
        <a:lstStyle/>
        <a:p>
          <a:endParaRPr lang="en-US"/>
        </a:p>
      </dgm:t>
    </dgm:pt>
    <dgm:pt modelId="{F5483128-57CD-4EFA-B65D-F2BAA95B5854}" type="sibTrans" cxnId="{02F66D68-7CE6-4FA8-88CE-78C6B29E746E}">
      <dgm:prSet/>
      <dgm:spPr/>
      <dgm:t>
        <a:bodyPr/>
        <a:lstStyle/>
        <a:p>
          <a:endParaRPr lang="en-US"/>
        </a:p>
      </dgm:t>
    </dgm:pt>
    <dgm:pt modelId="{145C5246-D4AD-4B53-94B5-ED7DE668FFEC}">
      <dgm:prSet/>
      <dgm:spPr/>
      <dgm:t>
        <a:bodyPr/>
        <a:lstStyle/>
        <a:p>
          <a:r>
            <a:rPr lang="en-US"/>
            <a:t>includes analyzing the occurrence of keywords across documents, </a:t>
          </a:r>
        </a:p>
      </dgm:t>
    </dgm:pt>
    <dgm:pt modelId="{18D30B9C-DA90-4ECF-A7C8-6E7D35FDA541}" type="parTrans" cxnId="{094B43B1-71D5-4F58-B4A9-FF29875398F4}">
      <dgm:prSet/>
      <dgm:spPr/>
      <dgm:t>
        <a:bodyPr/>
        <a:lstStyle/>
        <a:p>
          <a:endParaRPr lang="en-US"/>
        </a:p>
      </dgm:t>
    </dgm:pt>
    <dgm:pt modelId="{4A282AD8-FEB3-4DFA-9149-327233EB8BA3}" type="sibTrans" cxnId="{094B43B1-71D5-4F58-B4A9-FF29875398F4}">
      <dgm:prSet/>
      <dgm:spPr/>
      <dgm:t>
        <a:bodyPr/>
        <a:lstStyle/>
        <a:p>
          <a:endParaRPr lang="en-US"/>
        </a:p>
      </dgm:t>
    </dgm:pt>
    <dgm:pt modelId="{93028518-7432-40A5-A3FC-088AED7793E6}" type="pres">
      <dgm:prSet presAssocID="{B4ED90D7-DC3C-4F6E-B8A1-2976326EBCB4}" presName="Name0" presStyleCnt="0">
        <dgm:presLayoutVars>
          <dgm:dir/>
          <dgm:animLvl val="lvl"/>
          <dgm:resizeHandles val="exact"/>
        </dgm:presLayoutVars>
      </dgm:prSet>
      <dgm:spPr/>
    </dgm:pt>
    <dgm:pt modelId="{C1273A11-CD05-4BF9-BA22-1388CE6FB301}" type="pres">
      <dgm:prSet presAssocID="{1B87FF11-9DB2-47F5-9068-CADAA8554496}" presName="linNode" presStyleCnt="0"/>
      <dgm:spPr/>
    </dgm:pt>
    <dgm:pt modelId="{2FE119E4-2A2E-441E-A0F8-22B63F7EC22F}" type="pres">
      <dgm:prSet presAssocID="{1B87FF11-9DB2-47F5-9068-CADAA855449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8EA7896-F8F4-4DAB-9A7F-0C3AD5EC1580}" type="pres">
      <dgm:prSet presAssocID="{1B87FF11-9DB2-47F5-9068-CADAA8554496}" presName="descendantText" presStyleLbl="alignAccFollowNode1" presStyleIdx="0" presStyleCnt="3">
        <dgm:presLayoutVars>
          <dgm:bulletEnabled val="1"/>
        </dgm:presLayoutVars>
      </dgm:prSet>
      <dgm:spPr/>
    </dgm:pt>
    <dgm:pt modelId="{0DCD007C-A825-4111-B163-D48EFF250909}" type="pres">
      <dgm:prSet presAssocID="{2AE558DF-883C-4F5F-B2A0-389BF1DEB7BD}" presName="sp" presStyleCnt="0"/>
      <dgm:spPr/>
    </dgm:pt>
    <dgm:pt modelId="{DF14FB39-13B4-443B-83C0-1E7D81E6B7F7}" type="pres">
      <dgm:prSet presAssocID="{000CA441-C6C1-4C50-884E-38402B691DA4}" presName="linNode" presStyleCnt="0"/>
      <dgm:spPr/>
    </dgm:pt>
    <dgm:pt modelId="{C9F0A2B3-6491-4E68-89B9-4DF3FE9643C4}" type="pres">
      <dgm:prSet presAssocID="{000CA441-C6C1-4C50-884E-38402B691DA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476FF01-B127-4220-B47D-46A1659A75A0}" type="pres">
      <dgm:prSet presAssocID="{000CA441-C6C1-4C50-884E-38402B691DA4}" presName="descendantText" presStyleLbl="alignAccFollowNode1" presStyleIdx="1" presStyleCnt="3">
        <dgm:presLayoutVars>
          <dgm:bulletEnabled val="1"/>
        </dgm:presLayoutVars>
      </dgm:prSet>
      <dgm:spPr/>
    </dgm:pt>
    <dgm:pt modelId="{58C10851-BD3F-4164-A9F7-5427E113A9BF}" type="pres">
      <dgm:prSet presAssocID="{054EB0B9-5262-46F2-B85E-3BDAC37C54A1}" presName="sp" presStyleCnt="0"/>
      <dgm:spPr/>
    </dgm:pt>
    <dgm:pt modelId="{1B234FCA-B9D6-4419-91EB-554121F0F580}" type="pres">
      <dgm:prSet presAssocID="{5FECDF27-05BD-4A2B-9FA8-814412A20768}" presName="linNode" presStyleCnt="0"/>
      <dgm:spPr/>
    </dgm:pt>
    <dgm:pt modelId="{1C872224-1971-43CB-A700-7266B1C27AB0}" type="pres">
      <dgm:prSet presAssocID="{5FECDF27-05BD-4A2B-9FA8-814412A2076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BE3B16DE-7092-41EA-924A-2DAB1F21C301}" type="pres">
      <dgm:prSet presAssocID="{5FECDF27-05BD-4A2B-9FA8-814412A2076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E6CFA0F-05ED-48DC-A30A-35C7FA2ADFD6}" srcId="{1B87FF11-9DB2-47F5-9068-CADAA8554496}" destId="{E7D363E4-7743-4886-98CE-CEA0855259A2}" srcOrd="0" destOrd="0" parTransId="{CBDE423C-AD44-4261-9496-D580E686C79A}" sibTransId="{54F4ABCD-9F79-4CF2-B1B4-0B85AE25C0F2}"/>
    <dgm:cxn modelId="{A75A0611-AFF9-4F88-AB43-DF6A70B535E2}" type="presOf" srcId="{1B87FF11-9DB2-47F5-9068-CADAA8554496}" destId="{2FE119E4-2A2E-441E-A0F8-22B63F7EC22F}" srcOrd="0" destOrd="0" presId="urn:microsoft.com/office/officeart/2005/8/layout/vList5"/>
    <dgm:cxn modelId="{C2FBB52D-25BC-4F93-9FB3-8E67DF8FE038}" srcId="{B4ED90D7-DC3C-4F6E-B8A1-2976326EBCB4}" destId="{000CA441-C6C1-4C50-884E-38402B691DA4}" srcOrd="1" destOrd="0" parTransId="{14458DEB-2220-4443-B03D-8BC412A7D152}" sibTransId="{054EB0B9-5262-46F2-B85E-3BDAC37C54A1}"/>
    <dgm:cxn modelId="{DD95023E-5393-4FA7-917E-7D3C3036168A}" type="presOf" srcId="{B4ED90D7-DC3C-4F6E-B8A1-2976326EBCB4}" destId="{93028518-7432-40A5-A3FC-088AED7793E6}" srcOrd="0" destOrd="0" presId="urn:microsoft.com/office/officeart/2005/8/layout/vList5"/>
    <dgm:cxn modelId="{6343EC5C-7D3F-4738-B337-81EF3B120B17}" type="presOf" srcId="{E7D363E4-7743-4886-98CE-CEA0855259A2}" destId="{28EA7896-F8F4-4DAB-9A7F-0C3AD5EC1580}" srcOrd="0" destOrd="0" presId="urn:microsoft.com/office/officeart/2005/8/layout/vList5"/>
    <dgm:cxn modelId="{02F66D68-7CE6-4FA8-88CE-78C6B29E746E}" srcId="{B4ED90D7-DC3C-4F6E-B8A1-2976326EBCB4}" destId="{5FECDF27-05BD-4A2B-9FA8-814412A20768}" srcOrd="2" destOrd="0" parTransId="{2CFE6F43-CCE3-43A0-B6B7-E487F6D86C3F}" sibTransId="{F5483128-57CD-4EFA-B65D-F2BAA95B5854}"/>
    <dgm:cxn modelId="{F2D12D6F-1719-4FC9-A04E-25D13A06D157}" type="presOf" srcId="{000CA441-C6C1-4C50-884E-38402B691DA4}" destId="{C9F0A2B3-6491-4E68-89B9-4DF3FE9643C4}" srcOrd="0" destOrd="0" presId="urn:microsoft.com/office/officeart/2005/8/layout/vList5"/>
    <dgm:cxn modelId="{FFB6677C-521B-42C6-9D5A-BEB589F0E756}" srcId="{B4ED90D7-DC3C-4F6E-B8A1-2976326EBCB4}" destId="{1B87FF11-9DB2-47F5-9068-CADAA8554496}" srcOrd="0" destOrd="0" parTransId="{2CDC49C5-CE75-41D8-88D1-697B5AF65BE9}" sibTransId="{2AE558DF-883C-4F5F-B2A0-389BF1DEB7BD}"/>
    <dgm:cxn modelId="{F3CD408A-7990-4113-80A1-964F6BF2F001}" srcId="{000CA441-C6C1-4C50-884E-38402B691DA4}" destId="{4EFAFC46-1F57-418D-9369-10350368590C}" srcOrd="0" destOrd="0" parTransId="{757FF52E-B2A1-4E42-AD96-505183DF9319}" sibTransId="{E164625F-12E6-4E51-9E87-959AE7DE6C8C}"/>
    <dgm:cxn modelId="{094B43B1-71D5-4F58-B4A9-FF29875398F4}" srcId="{5FECDF27-05BD-4A2B-9FA8-814412A20768}" destId="{145C5246-D4AD-4B53-94B5-ED7DE668FFEC}" srcOrd="0" destOrd="0" parTransId="{18D30B9C-DA90-4ECF-A7C8-6E7D35FDA541}" sibTransId="{4A282AD8-FEB3-4DFA-9149-327233EB8BA3}"/>
    <dgm:cxn modelId="{2B23F0EE-BAB9-4512-9540-1875F30EF3B6}" type="presOf" srcId="{145C5246-D4AD-4B53-94B5-ED7DE668FFEC}" destId="{BE3B16DE-7092-41EA-924A-2DAB1F21C301}" srcOrd="0" destOrd="0" presId="urn:microsoft.com/office/officeart/2005/8/layout/vList5"/>
    <dgm:cxn modelId="{85BD9DFA-C479-4EBD-BE6D-6B943F845514}" type="presOf" srcId="{4EFAFC46-1F57-418D-9369-10350368590C}" destId="{B476FF01-B127-4220-B47D-46A1659A75A0}" srcOrd="0" destOrd="0" presId="urn:microsoft.com/office/officeart/2005/8/layout/vList5"/>
    <dgm:cxn modelId="{A0A6F4FE-1258-469F-BE19-94206CC85C52}" type="presOf" srcId="{5FECDF27-05BD-4A2B-9FA8-814412A20768}" destId="{1C872224-1971-43CB-A700-7266B1C27AB0}" srcOrd="0" destOrd="0" presId="urn:microsoft.com/office/officeart/2005/8/layout/vList5"/>
    <dgm:cxn modelId="{4B20B01C-F5C6-413C-8F4F-47CC05FFCF52}" type="presParOf" srcId="{93028518-7432-40A5-A3FC-088AED7793E6}" destId="{C1273A11-CD05-4BF9-BA22-1388CE6FB301}" srcOrd="0" destOrd="0" presId="urn:microsoft.com/office/officeart/2005/8/layout/vList5"/>
    <dgm:cxn modelId="{08BFB184-32E2-4FB7-A40A-C84DE6E8C890}" type="presParOf" srcId="{C1273A11-CD05-4BF9-BA22-1388CE6FB301}" destId="{2FE119E4-2A2E-441E-A0F8-22B63F7EC22F}" srcOrd="0" destOrd="0" presId="urn:microsoft.com/office/officeart/2005/8/layout/vList5"/>
    <dgm:cxn modelId="{D4041F65-4AA0-4DBD-B201-01EAE1AE2A80}" type="presParOf" srcId="{C1273A11-CD05-4BF9-BA22-1388CE6FB301}" destId="{28EA7896-F8F4-4DAB-9A7F-0C3AD5EC1580}" srcOrd="1" destOrd="0" presId="urn:microsoft.com/office/officeart/2005/8/layout/vList5"/>
    <dgm:cxn modelId="{A54814D7-513E-4E31-81E2-4A83BEB865B1}" type="presParOf" srcId="{93028518-7432-40A5-A3FC-088AED7793E6}" destId="{0DCD007C-A825-4111-B163-D48EFF250909}" srcOrd="1" destOrd="0" presId="urn:microsoft.com/office/officeart/2005/8/layout/vList5"/>
    <dgm:cxn modelId="{1D8F3FCA-BCB5-4327-A3A0-6713A69F37E8}" type="presParOf" srcId="{93028518-7432-40A5-A3FC-088AED7793E6}" destId="{DF14FB39-13B4-443B-83C0-1E7D81E6B7F7}" srcOrd="2" destOrd="0" presId="urn:microsoft.com/office/officeart/2005/8/layout/vList5"/>
    <dgm:cxn modelId="{51FE24F8-792C-4261-8E1A-202345D2C76E}" type="presParOf" srcId="{DF14FB39-13B4-443B-83C0-1E7D81E6B7F7}" destId="{C9F0A2B3-6491-4E68-89B9-4DF3FE9643C4}" srcOrd="0" destOrd="0" presId="urn:microsoft.com/office/officeart/2005/8/layout/vList5"/>
    <dgm:cxn modelId="{E0FB53D0-D0BF-49A3-A438-DBEEA08BEC84}" type="presParOf" srcId="{DF14FB39-13B4-443B-83C0-1E7D81E6B7F7}" destId="{B476FF01-B127-4220-B47D-46A1659A75A0}" srcOrd="1" destOrd="0" presId="urn:microsoft.com/office/officeart/2005/8/layout/vList5"/>
    <dgm:cxn modelId="{16522F44-AE87-450A-BFD2-32CDCB9B41F2}" type="presParOf" srcId="{93028518-7432-40A5-A3FC-088AED7793E6}" destId="{58C10851-BD3F-4164-A9F7-5427E113A9BF}" srcOrd="3" destOrd="0" presId="urn:microsoft.com/office/officeart/2005/8/layout/vList5"/>
    <dgm:cxn modelId="{1CB16DFA-A660-4C99-889A-4840D65ED58E}" type="presParOf" srcId="{93028518-7432-40A5-A3FC-088AED7793E6}" destId="{1B234FCA-B9D6-4419-91EB-554121F0F580}" srcOrd="4" destOrd="0" presId="urn:microsoft.com/office/officeart/2005/8/layout/vList5"/>
    <dgm:cxn modelId="{B4F6CD04-57F9-4572-8213-DD8CC290E037}" type="presParOf" srcId="{1B234FCA-B9D6-4419-91EB-554121F0F580}" destId="{1C872224-1971-43CB-A700-7266B1C27AB0}" srcOrd="0" destOrd="0" presId="urn:microsoft.com/office/officeart/2005/8/layout/vList5"/>
    <dgm:cxn modelId="{7B98054D-3EBD-4683-B841-1E868F78671D}" type="presParOf" srcId="{1B234FCA-B9D6-4419-91EB-554121F0F580}" destId="{BE3B16DE-7092-41EA-924A-2DAB1F21C30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EA7896-F8F4-4DAB-9A7F-0C3AD5EC1580}">
      <dsp:nvSpPr>
        <dsp:cNvPr id="0" name=""/>
        <dsp:cNvSpPr/>
      </dsp:nvSpPr>
      <dsp:spPr>
        <a:xfrm rot="5400000">
          <a:off x="3843091" y="-1432075"/>
          <a:ext cx="961283" cy="406939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keyword extraction, spell check, highlighting the query syntax in content and content analysis</a:t>
          </a:r>
        </a:p>
      </dsp:txBody>
      <dsp:txXfrm rot="-5400000">
        <a:off x="2289035" y="168907"/>
        <a:ext cx="4022470" cy="867431"/>
      </dsp:txXfrm>
    </dsp:sp>
    <dsp:sp modelId="{2FE119E4-2A2E-441E-A0F8-22B63F7EC22F}">
      <dsp:nvSpPr>
        <dsp:cNvPr id="0" name=""/>
        <dsp:cNvSpPr/>
      </dsp:nvSpPr>
      <dsp:spPr>
        <a:xfrm>
          <a:off x="0" y="1820"/>
          <a:ext cx="2289035" cy="120160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Corpus preparation </a:t>
          </a:r>
          <a:endParaRPr lang="en-US" sz="2300" kern="1200"/>
        </a:p>
      </dsp:txBody>
      <dsp:txXfrm>
        <a:off x="58657" y="60477"/>
        <a:ext cx="2171721" cy="1084290"/>
      </dsp:txXfrm>
    </dsp:sp>
    <dsp:sp modelId="{B476FF01-B127-4220-B47D-46A1659A75A0}">
      <dsp:nvSpPr>
        <dsp:cNvPr id="0" name=""/>
        <dsp:cNvSpPr/>
      </dsp:nvSpPr>
      <dsp:spPr>
        <a:xfrm rot="5400000">
          <a:off x="3843091" y="-170390"/>
          <a:ext cx="961283" cy="406939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counting the occurrences of keywords</a:t>
          </a:r>
        </a:p>
      </dsp:txBody>
      <dsp:txXfrm rot="-5400000">
        <a:off x="2289035" y="1430592"/>
        <a:ext cx="4022470" cy="867431"/>
      </dsp:txXfrm>
    </dsp:sp>
    <dsp:sp modelId="{C9F0A2B3-6491-4E68-89B9-4DF3FE9643C4}">
      <dsp:nvSpPr>
        <dsp:cNvPr id="0" name=""/>
        <dsp:cNvSpPr/>
      </dsp:nvSpPr>
      <dsp:spPr>
        <a:xfrm>
          <a:off x="0" y="1263505"/>
          <a:ext cx="2289035" cy="120160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0" kern="1200" baseline="0"/>
            <a:t>Term frequency calculation</a:t>
          </a:r>
          <a:endParaRPr lang="en-US" sz="2300" kern="1200"/>
        </a:p>
      </dsp:txBody>
      <dsp:txXfrm>
        <a:off x="58657" y="1322162"/>
        <a:ext cx="2171721" cy="1084290"/>
      </dsp:txXfrm>
    </dsp:sp>
    <dsp:sp modelId="{BE3B16DE-7092-41EA-924A-2DAB1F21C301}">
      <dsp:nvSpPr>
        <dsp:cNvPr id="0" name=""/>
        <dsp:cNvSpPr/>
      </dsp:nvSpPr>
      <dsp:spPr>
        <a:xfrm rot="5400000">
          <a:off x="3843091" y="1091293"/>
          <a:ext cx="961283" cy="4069396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includes analyzing the occurrence of keywords across documents, </a:t>
          </a:r>
        </a:p>
      </dsp:txBody>
      <dsp:txXfrm rot="-5400000">
        <a:off x="2289035" y="2692275"/>
        <a:ext cx="4022470" cy="867431"/>
      </dsp:txXfrm>
    </dsp:sp>
    <dsp:sp modelId="{1C872224-1971-43CB-A700-7266B1C27AB0}">
      <dsp:nvSpPr>
        <dsp:cNvPr id="0" name=""/>
        <dsp:cNvSpPr/>
      </dsp:nvSpPr>
      <dsp:spPr>
        <a:xfrm>
          <a:off x="0" y="2525189"/>
          <a:ext cx="2289035" cy="1201604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Inverse document frequency </a:t>
          </a:r>
          <a:endParaRPr lang="en-US" sz="2300" kern="1200"/>
        </a:p>
      </dsp:txBody>
      <dsp:txXfrm>
        <a:off x="58657" y="2583846"/>
        <a:ext cx="2171721" cy="1084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FA8B4-A4B1-498B-BF6B-EFC6C6CADACD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A2C91-29A8-4A59-B6D7-18D98F5BB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44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2C66-EB4F-8718-38AD-944933937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15308-F10B-B9FB-D492-A84AED9FD2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33F07-05CB-2C7A-5E92-49A82EE5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89417-D8A4-46CC-A20E-F094AAC15C47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DCDC3-9585-9F40-DF0E-F305DE78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2781B-4CD8-23C7-06FB-ACB4C0445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7028-C071-40E1-AF65-57427D26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5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C111E-8E07-3D55-C99B-BF02610B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D6BC76-2895-15C6-0551-01BDFD870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38E33-6C5D-5D0B-9E7C-FA20AA33B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CA4C0-7F1D-409C-9D80-7B4186F58C51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558FD-60C8-5D6D-C02D-5EAAD555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D927D-D75F-4A33-465D-1D29B1A0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7028-C071-40E1-AF65-57427D26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2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E5FB2-BCCE-1F1A-01A2-6810807C7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39FA3F-194F-CB03-1BBB-8E5828D6E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CFF53-9633-7B6A-DB7A-01C072FA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D45A-559A-4FE5-BD0A-4C8741E94E51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1AFC0-C9C6-1F0D-25A9-84A70AB7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38A7A-0FD7-A135-6B11-7048943C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7028-C071-40E1-AF65-57427D26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2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3E27-D994-E606-8D5F-0F1D4F082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D7F4D-26AD-9346-DC0A-98490CD9A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C7648-AB41-9938-9F65-25F111FA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4F26-B85B-4EEA-B812-049C50495933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85D8D-AAD5-0C06-605D-497EB951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F4B7-4607-B96F-DFC8-B1517221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7028-C071-40E1-AF65-57427D26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5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EFCFA-FEEE-06FC-E50A-A012304E1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4F3B3-B786-90A0-4A14-211B5B135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DDDA9-C4A9-65D9-567E-DC94A834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C2634-8BD5-450A-94D6-9F511782634B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1BEB3-D969-2678-E02F-A0B4463D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3DEA8-1237-8E32-EBE4-1AAC65E9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7028-C071-40E1-AF65-57427D26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3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BC87-6C31-CEB8-D7BE-82D64DD0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37C1-0C96-EB36-CD87-49F22F701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B48A2-EB56-D5E6-47D6-760767079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504FB-C7D4-547C-66FD-6362EA0A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36AA7-2DDD-4E8B-AE04-76C7E3FA0D44}" type="datetime1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5CC6-3985-AC7E-4A85-F2D92F690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9A2A8-8FD7-9E8E-2752-0923ED865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7028-C071-40E1-AF65-57427D26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8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32C7D-3317-6B4E-59DC-DBA246EC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48507-047A-5D5A-5AE6-CF7A8EEF8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AEDA2-FBBC-9D2A-2760-2873755F1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31B50-E4F6-112C-986F-4854D12A8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82BD62-DFA0-FC67-FA27-5D15A7D02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FD01B6-2378-8B9B-04BD-E3C954747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6B95-DBBE-4718-88D4-5CC2C12F2300}" type="datetime1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0EFB2-94BA-9DB7-DD6B-F6AAB8B9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39002-EC45-A408-BF36-989C8FC9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7028-C071-40E1-AF65-57427D26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BF33A-A4A2-B91C-1CB7-A1F645EEB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487291-304B-C306-5194-29BA5C31C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111B-358B-42D8-9A00-D6CD5052F438}" type="datetime1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5015D-F95D-29C2-8CDB-696095F83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B74F0-D5A9-073B-779C-1C6C5F3C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7028-C071-40E1-AF65-57427D26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8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B1C740-63A7-055E-F0A1-B5ABFA0B4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6D5A8-7BE7-4236-A918-4F2ED8B03F41}" type="datetime1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B8CB1-2165-9B9A-B323-324917D3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0E7A8-0843-9913-B072-7887EDED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7028-C071-40E1-AF65-57427D26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2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1901-2C42-EC00-948B-D5897D78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FA87B-6687-FD0F-E175-137506BAA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F2C26-C03D-B7D8-DE3A-262E6BCD5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E1A5E-0676-9069-FAB3-6980E63F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BC55-CB59-45CE-B2B0-DFB287358717}" type="datetime1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4E65C-79EC-9BEA-995B-973F92677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EB436-C915-C98E-F5AC-C03A1569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7028-C071-40E1-AF65-57427D26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5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05CC-3744-9B0C-DA39-AD55E18D1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B78673-BDF8-D3C7-53B7-81B961A6B9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424DD-0124-3D1F-BF2E-7DAED7C2D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39193-D0B9-A496-273E-7DE0AE89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78B83-662C-46AC-A759-991AB85DE3AB}" type="datetime1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3829E-EE94-1B15-6004-0763089F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915FA-6DA0-F043-9CFF-29D1512E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7028-C071-40E1-AF65-57427D26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9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6C26A-3263-1210-89AE-5882CF38B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89069-087E-B02D-8545-181FAF1F0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B09C6-5F8A-673A-86DC-92F9E5A1D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9A8F1-7DBE-4C7B-BA56-04B281580BFD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BD748-7D71-E1CA-0329-44422499E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6728E-816B-D0A9-27F6-0E5BD34A1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07028-C071-40E1-AF65-57427D26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2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cial_graph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99192C51-B764-4A9B-9587-5EF8B628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EE38E-AA47-6498-53D2-5BBB7E19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335510"/>
            <a:ext cx="6002844" cy="16715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RankIT</a:t>
            </a: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Search </a:t>
            </a:r>
            <a:r>
              <a:rPr lang="en-US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Engiue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and black network&#10;&#10;Description automatically generated">
            <a:extLst>
              <a:ext uri="{FF2B5EF4-FFF2-40B4-BE49-F238E27FC236}">
                <a16:creationId xmlns:a16="http://schemas.microsoft.com/office/drawing/2014/main" id="{BCFB9104-BB1A-6BC7-39F7-3C8E9BC681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606" r="2" b="2"/>
          <a:stretch/>
        </p:blipFill>
        <p:spPr>
          <a:xfrm>
            <a:off x="6458673" y="10"/>
            <a:ext cx="5733326" cy="6857990"/>
          </a:xfrm>
          <a:prstGeom prst="rect">
            <a:avLst/>
          </a:prstGeom>
          <a:effectLst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A6ADC0E-815A-0B60-E3C1-18660252A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359" y="1979271"/>
            <a:ext cx="7048982" cy="3784921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Kashif Khan BSCS-2021-14 </a:t>
            </a:r>
          </a:p>
          <a:p>
            <a:pPr algn="l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Faisal BSCS-2021-10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Algorithm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Department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Namal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Mianwali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green shield with gold letters and a gold laurel wreath&#10;&#10;Description automatically generated">
            <a:extLst>
              <a:ext uri="{FF2B5EF4-FFF2-40B4-BE49-F238E27FC236}">
                <a16:creationId xmlns:a16="http://schemas.microsoft.com/office/drawing/2014/main" id="{2318B0D6-1DE5-DE2D-1AA0-CCF748BAC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0700"/>
            <a:ext cx="1257300" cy="12573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797D10B-6530-9813-C740-73C1F378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7028-C071-40E1-AF65-57427D26BDF7}" type="slidenum">
              <a:rPr lang="en-US" sz="2400" b="1" smtClean="0"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293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09D69-554F-FDBE-C038-EA63AC118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6100" b="1"/>
              <a:t>Program Execution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508DA-D796-2BC6-B7FB-E4634E611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000" b="1" dirty="0"/>
              <a:t>Step 3: ( Tokenization)</a:t>
            </a:r>
          </a:p>
          <a:p>
            <a:r>
              <a:rPr lang="en-US" sz="2000" b="1" dirty="0"/>
              <a:t>D1</a:t>
            </a:r>
            <a:r>
              <a:rPr lang="en-US" sz="2000" dirty="0"/>
              <a:t> = [“discover”, “collection”, “easy”, “healthy”, “recepies”, “everyday”, “cooking”].</a:t>
            </a:r>
          </a:p>
          <a:p>
            <a:r>
              <a:rPr lang="en-US" sz="2000" b="1" dirty="0"/>
              <a:t>D2</a:t>
            </a:r>
            <a:r>
              <a:rPr lang="en-US" sz="2000" dirty="0"/>
              <a:t> = [“explore”, “delicious”, “vegetarian”, “</a:t>
            </a:r>
            <a:r>
              <a:rPr lang="en-US" sz="2000" dirty="0" err="1"/>
              <a:t>recipies</a:t>
            </a:r>
            <a:r>
              <a:rPr lang="en-US" sz="2000" dirty="0"/>
              <a:t>”, “maintain”, “healthy”, “lifestyle”].</a:t>
            </a:r>
          </a:p>
          <a:p>
            <a:r>
              <a:rPr lang="en-US" sz="2000" b="1" dirty="0"/>
              <a:t>D3</a:t>
            </a:r>
            <a:r>
              <a:rPr lang="en-US" sz="2000" dirty="0"/>
              <a:t> = [“get”, “excess”, “quick”, “nutritious”, “</a:t>
            </a:r>
            <a:r>
              <a:rPr lang="en-US" sz="2000" dirty="0" err="1"/>
              <a:t>recipies</a:t>
            </a:r>
            <a:r>
              <a:rPr lang="en-US" sz="2000" dirty="0"/>
              <a:t>”, “perfect”, “busy”, “individuals”].</a:t>
            </a:r>
          </a:p>
          <a:p>
            <a:r>
              <a:rPr lang="en-US" sz="2000" b="1" dirty="0"/>
              <a:t>Updated Query</a:t>
            </a:r>
            <a:r>
              <a:rPr lang="en-US" sz="2000" dirty="0"/>
              <a:t> : [“healthy”, “recepies”]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A1C7A-F3DC-9E01-DA16-5E6EA254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EB07028-C071-40E1-AF65-57427D26BDF7}" type="slidenum">
              <a:rPr lang="en-US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6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242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3">
            <a:extLst>
              <a:ext uri="{FF2B5EF4-FFF2-40B4-BE49-F238E27FC236}">
                <a16:creationId xmlns:a16="http://schemas.microsoft.com/office/drawing/2014/main" id="{F5897CCA-486C-491C-B4C1-5E5C95A82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C356F-185D-4ED7-6A1B-F9FE794ED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988" y="371187"/>
            <a:ext cx="6356606" cy="18432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altLang="en-US" sz="4000" b="1" i="0" u="none" strike="noStrike" cap="none" normalizeH="0" baseline="0">
                <a:ln>
                  <a:noFill/>
                </a:ln>
                <a:effectLst/>
              </a:rPr>
              <a:t>Time complexity</a:t>
            </a:r>
            <a:endParaRPr lang="en-US" sz="4000"/>
          </a:p>
        </p:txBody>
      </p:sp>
      <p:pic>
        <p:nvPicPr>
          <p:cNvPr id="7" name="Picture Placeholder 6" descr="A clock in a tunnel of numbers">
            <a:extLst>
              <a:ext uri="{FF2B5EF4-FFF2-40B4-BE49-F238E27FC236}">
                <a16:creationId xmlns:a16="http://schemas.microsoft.com/office/drawing/2014/main" id="{15A0C86E-63C2-FD72-F4EE-7DB64C3B1F6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82" r="26066" b="1"/>
          <a:stretch/>
        </p:blipFill>
        <p:spPr>
          <a:xfrm>
            <a:off x="7556409" y="557190"/>
            <a:ext cx="3995928" cy="5571896"/>
          </a:xfrm>
          <a:prstGeom prst="rect">
            <a:avLst/>
          </a:prstGeom>
          <a:effectLst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0D808-319C-574B-86D7-ED0CC715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B07028-C071-40E1-AF65-57427D26BDF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graphicFrame>
        <p:nvGraphicFramePr>
          <p:cNvPr id="9" name="Text Placeholder 3">
            <a:extLst>
              <a:ext uri="{FF2B5EF4-FFF2-40B4-BE49-F238E27FC236}">
                <a16:creationId xmlns:a16="http://schemas.microsoft.com/office/drawing/2014/main" id="{B7D5D7B9-69D9-33D3-A6A2-AE37D5DA62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0866200"/>
              </p:ext>
            </p:extLst>
          </p:nvPr>
        </p:nvGraphicFramePr>
        <p:xfrm>
          <a:off x="831987" y="2400472"/>
          <a:ext cx="6358432" cy="3728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05260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Top view of cubes connected with black lines">
            <a:extLst>
              <a:ext uri="{FF2B5EF4-FFF2-40B4-BE49-F238E27FC236}">
                <a16:creationId xmlns:a16="http://schemas.microsoft.com/office/drawing/2014/main" id="{335A3A3D-1126-1315-8663-97003B6FB1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95" r="5073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4" name="Freeform: Shape 38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6E877-E23F-7C2D-FF6D-2D022749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5" name="Rectangle 40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95854-A2AF-6FC3-4AA2-6443F84AE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" y="2487311"/>
            <a:ext cx="6481128" cy="3674368"/>
          </a:xfrm>
        </p:spPr>
        <p:txBody>
          <a:bodyPr anchor="t">
            <a:normAutofit/>
          </a:bodyPr>
          <a:lstStyle/>
          <a:p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 in identifying the shortest path with optimal efficiency.</a:t>
            </a:r>
          </a:p>
          <a:p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Guarantees the selection of the least costly path for resource optimization.</a:t>
            </a:r>
          </a:p>
          <a:p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 applications in network routing and transportation planning.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41B83-DBAC-0B3C-71A9-569E09AF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7028-C071-40E1-AF65-57427D26BDF7}" type="slidenum">
              <a:rPr lang="en-US" sz="2400" b="1" smtClean="0"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7936932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Clock and calendar on table">
            <a:extLst>
              <a:ext uri="{FF2B5EF4-FFF2-40B4-BE49-F238E27FC236}">
                <a16:creationId xmlns:a16="http://schemas.microsoft.com/office/drawing/2014/main" id="{EACF5CFA-309B-16F3-229D-25E3E3C056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207E1-B73A-2947-B0A9-B51B285CD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719" y="3248612"/>
            <a:ext cx="6617301" cy="129830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B8049-6D9D-7B09-14E7-660E51C72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19" y="4692994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time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47336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2C8C76-2B6E-F927-9869-A68CA4ADAB5A}"/>
              </a:ext>
            </a:extLst>
          </p:cNvPr>
          <p:cNvSpPr txBox="1"/>
          <p:nvPr/>
        </p:nvSpPr>
        <p:spPr>
          <a:xfrm>
            <a:off x="490728" y="431345"/>
            <a:ext cx="4619621" cy="3843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effectLst/>
            </a:endParaRPr>
          </a:p>
        </p:txBody>
      </p:sp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B5894B37-F1AC-8004-2E74-BFAD18F3C3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9" r="41194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E1F123-78B4-7891-E5F4-34986B6EBA0C}"/>
              </a:ext>
            </a:extLst>
          </p:cNvPr>
          <p:cNvSpPr txBox="1"/>
          <p:nvPr/>
        </p:nvSpPr>
        <p:spPr>
          <a:xfrm>
            <a:off x="338328" y="598994"/>
            <a:ext cx="617220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5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4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Aim and Objectives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Analysis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Code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Findings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FEFF9-7AE1-6011-A15E-177D277A2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7028-C071-40E1-AF65-57427D26BDF7}" type="slidenum">
              <a:rPr lang="en-US" sz="2400" b="1" smtClean="0"/>
              <a:t>2</a:t>
            </a:fld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7035308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E1A6A-6228-8456-1DBD-D66042FA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44B07F-F11C-721C-0BBC-1F352BC07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1953491"/>
            <a:ext cx="6002110" cy="4767984"/>
          </a:xfrm>
        </p:spPr>
        <p:txBody>
          <a:bodyPr>
            <a:normAutofit/>
          </a:bodyPr>
          <a:lstStyle/>
          <a:p>
            <a:r>
              <a:rPr lang="en-US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Search Engine Optimization + page rank</a:t>
            </a:r>
          </a:p>
          <a:p>
            <a:r>
              <a:rPr lang="en-US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Purpose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Design User-friendly Search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Enigue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Using, inner space products and other techniques to enhance User Experience.</a:t>
            </a:r>
          </a:p>
          <a:p>
            <a:r>
              <a:rPr lang="en-US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Information Retrieval,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Polagrism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Detection, and Topic Based Search.</a:t>
            </a:r>
          </a:p>
        </p:txBody>
      </p:sp>
      <p:pic>
        <p:nvPicPr>
          <p:cNvPr id="7" name="Picture 4" descr="Web of wires connecting pins">
            <a:extLst>
              <a:ext uri="{FF2B5EF4-FFF2-40B4-BE49-F238E27FC236}">
                <a16:creationId xmlns:a16="http://schemas.microsoft.com/office/drawing/2014/main" id="{E1E08023-4369-012F-55CE-545A886142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37" r="36068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85B724-FAAE-FDAA-553D-1752827A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7028-C071-40E1-AF65-57427D26BDF7}" type="slidenum">
              <a:rPr lang="en-US" sz="2400" b="1" smtClean="0"/>
              <a:t>3</a:t>
            </a:fld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9290242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arrows going to the red target">
            <a:extLst>
              <a:ext uri="{FF2B5EF4-FFF2-40B4-BE49-F238E27FC236}">
                <a16:creationId xmlns:a16="http://schemas.microsoft.com/office/drawing/2014/main" id="{30DA8757-4760-1E9C-A353-44B23B069D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40" r="-1" b="-1"/>
          <a:stretch/>
        </p:blipFill>
        <p:spPr>
          <a:xfrm>
            <a:off x="621675" y="623275"/>
            <a:ext cx="5474323" cy="5607882"/>
          </a:xfrm>
          <a:prstGeom prst="rect">
            <a:avLst/>
          </a:prstGeom>
        </p:spPr>
      </p:pic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C18E1-BC41-6BEA-45BF-73D60FA89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6919" y="843368"/>
            <a:ext cx="4218138" cy="1597228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B2C3A-D454-FA83-761C-DD6E480DB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831" y="2440595"/>
            <a:ext cx="4422603" cy="3335867"/>
          </a:xfrm>
        </p:spPr>
        <p:txBody>
          <a:bodyPr anchor="t">
            <a:normAutofit fontScale="92500"/>
          </a:bodyPr>
          <a:lstStyle/>
          <a:p>
            <a:pPr>
              <a:buNone/>
            </a:pP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an efficient 	search engine</a:t>
            </a:r>
          </a:p>
          <a:p>
            <a:pPr>
              <a:buNone/>
            </a:pP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GB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Accurate search results</a:t>
            </a:r>
          </a:p>
          <a:p>
            <a:pPr lvl="1"/>
            <a:r>
              <a:rPr lang="en-GB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</a:p>
          <a:p>
            <a:pPr lvl="1"/>
            <a:r>
              <a:rPr lang="en-GB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features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20C2D-E8F9-D470-8799-D33F7F43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7028-C071-40E1-AF65-57427D26BDF7}" type="slidenum">
              <a:rPr lang="en-US" sz="2400" b="1" smtClean="0"/>
              <a:t>4</a:t>
            </a:fld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6296505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F87D-79EE-3FD2-03BF-984D1117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651204" cy="699679"/>
          </a:xfrm>
        </p:spPr>
        <p:txBody>
          <a:bodyPr anchor="t">
            <a:normAutofit/>
          </a:bodyPr>
          <a:lstStyle/>
          <a:p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496A1-03CA-D860-7244-4FFFFAE7C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69" y="2295897"/>
            <a:ext cx="5936439" cy="424301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crawling algorithm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stopword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removal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algorithms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Indexing system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Spell check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crawling techniques</a:t>
            </a:r>
          </a:p>
        </p:txBody>
      </p:sp>
      <p:pic>
        <p:nvPicPr>
          <p:cNvPr id="5" name="Picture 4" descr="A network formed by white dots">
            <a:extLst>
              <a:ext uri="{FF2B5EF4-FFF2-40B4-BE49-F238E27FC236}">
                <a16:creationId xmlns:a16="http://schemas.microsoft.com/office/drawing/2014/main" id="{D229229E-1E77-1D8A-1AC7-9A6082E1BE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83" r="3" b="3"/>
          <a:stretch/>
        </p:blipFill>
        <p:spPr>
          <a:xfrm>
            <a:off x="6096000" y="838013"/>
            <a:ext cx="5234538" cy="518626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6AED9-5D6C-5D04-AA39-2F4CE903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7028-C071-40E1-AF65-57427D26BDF7}" type="slidenum">
              <a:rPr lang="en-US" sz="2400" b="1" smtClean="0"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9068387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F87D-79EE-3FD2-03BF-984D1117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651204" cy="699679"/>
          </a:xfrm>
        </p:spPr>
        <p:txBody>
          <a:bodyPr anchor="t">
            <a:normAutofit/>
          </a:bodyPr>
          <a:lstStyle/>
          <a:p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496A1-03CA-D860-7244-4FFFFAE7C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69" y="2295897"/>
            <a:ext cx="5936439" cy="4243015"/>
          </a:xfrm>
        </p:spPr>
        <p:txBody>
          <a:bodyPr>
            <a:normAutofit/>
          </a:bodyPr>
          <a:lstStyle/>
          <a:p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accuracy</a:t>
            </a:r>
          </a:p>
          <a:p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time</a:t>
            </a:r>
          </a:p>
          <a:p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network formed by white dots">
            <a:extLst>
              <a:ext uri="{FF2B5EF4-FFF2-40B4-BE49-F238E27FC236}">
                <a16:creationId xmlns:a16="http://schemas.microsoft.com/office/drawing/2014/main" id="{D229229E-1E77-1D8A-1AC7-9A6082E1BE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83" r="3" b="3"/>
          <a:stretch/>
        </p:blipFill>
        <p:spPr>
          <a:xfrm>
            <a:off x="6096000" y="838013"/>
            <a:ext cx="5234538" cy="518626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6AED9-5D6C-5D04-AA39-2F4CE903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7028-C071-40E1-AF65-57427D26BDF7}" type="slidenum">
              <a:rPr lang="en-US" sz="2400" b="1" smtClean="0"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0457163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5" descr="Graph on document with pen">
            <a:extLst>
              <a:ext uri="{FF2B5EF4-FFF2-40B4-BE49-F238E27FC236}">
                <a16:creationId xmlns:a16="http://schemas.microsoft.com/office/drawing/2014/main" id="{41DC5D9B-EAC0-B2D6-2FBD-116E359C4F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09D69-554F-FDBE-C038-EA63AC118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/>
              <a:t>Program Execution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508DA-D796-2BC6-B7FB-E4634E611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D1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“Discover a collection of easy and healthy recepies for everyday cooking”.</a:t>
            </a: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“Explore delicious vegetarian </a:t>
            </a: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recipies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maintain healthy lifestyle”.</a:t>
            </a: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D3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“Get excess to quick and nutritious </a:t>
            </a:r>
            <a:r>
              <a:rPr lang="en-US" sz="1700">
                <a:latin typeface="Times New Roman" panose="02020603050405020304" pitchFamily="18" charset="0"/>
                <a:cs typeface="Times New Roman" panose="02020603050405020304" pitchFamily="18" charset="0"/>
              </a:rPr>
              <a:t>recipies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are perfect for busy individuals”.</a:t>
            </a:r>
          </a:p>
          <a:p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( Query input from User )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Query: “The Haelthy Recepies”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A1C7A-F3DC-9E01-DA16-5E6EA254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EB07028-C071-40E1-AF65-57427D26BDF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3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09D69-554F-FDBE-C038-EA63AC118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Program Execution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508DA-D796-2BC6-B7FB-E4634E611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Step 1: ( Convert to lowercase)</a:t>
            </a:r>
          </a:p>
          <a:p>
            <a:endParaRPr lang="en-US" sz="2000" b="1" dirty="0"/>
          </a:p>
          <a:p>
            <a:r>
              <a:rPr lang="en-US" sz="2000" b="1" dirty="0"/>
              <a:t>Updated Pages</a:t>
            </a:r>
          </a:p>
          <a:p>
            <a:r>
              <a:rPr lang="en-US" sz="2000" dirty="0"/>
              <a:t>D1 = “discover a collection of easy and healthy recepies for everyday cooking”.</a:t>
            </a:r>
          </a:p>
          <a:p>
            <a:r>
              <a:rPr lang="en-US" sz="2000" dirty="0"/>
              <a:t>D2 = “explore delicious vegetarian </a:t>
            </a:r>
            <a:r>
              <a:rPr lang="en-US" sz="2000" dirty="0" err="1"/>
              <a:t>recipies</a:t>
            </a:r>
            <a:r>
              <a:rPr lang="en-US" sz="2000" dirty="0"/>
              <a:t> to maintain healthy lifestyle”.</a:t>
            </a:r>
          </a:p>
          <a:p>
            <a:r>
              <a:rPr lang="en-US" sz="2000" dirty="0"/>
              <a:t>D3 = “get excess to quick and nutritious </a:t>
            </a:r>
            <a:r>
              <a:rPr lang="en-US" sz="2000" dirty="0" err="1"/>
              <a:t>recipies</a:t>
            </a:r>
            <a:r>
              <a:rPr lang="en-US" sz="2000" dirty="0"/>
              <a:t> that are perfect for busy individuals”.</a:t>
            </a:r>
          </a:p>
          <a:p>
            <a:r>
              <a:rPr lang="en-US" sz="2000" b="1" dirty="0"/>
              <a:t>Updated Query</a:t>
            </a:r>
            <a:r>
              <a:rPr lang="en-US" sz="2000" dirty="0"/>
              <a:t> : “</a:t>
            </a:r>
            <a:r>
              <a:rPr lang="en-US" b="1" dirty="0"/>
              <a:t>the haelthy recepies</a:t>
            </a:r>
            <a:r>
              <a:rPr lang="en-US" sz="2000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A1C7A-F3DC-9E01-DA16-5E6EA254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EB07028-C071-40E1-AF65-57427D26BDF7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381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09D69-554F-FDBE-C038-EA63AC118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Program Execution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508DA-D796-2BC6-B7FB-E4634E611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Step 3: ( Remove </a:t>
            </a:r>
            <a:r>
              <a:rPr lang="en-US" sz="2000" b="1" dirty="0" err="1"/>
              <a:t>Stopwords</a:t>
            </a:r>
            <a:r>
              <a:rPr lang="en-US" sz="2000" b="1" dirty="0"/>
              <a:t>)</a:t>
            </a:r>
          </a:p>
          <a:p>
            <a:r>
              <a:rPr lang="en-US" sz="2000" dirty="0"/>
              <a:t>Updated Data:</a:t>
            </a:r>
          </a:p>
          <a:p>
            <a:r>
              <a:rPr lang="en-US" sz="2000" b="1" dirty="0"/>
              <a:t>D1</a:t>
            </a:r>
            <a:r>
              <a:rPr lang="en-US" sz="2000" dirty="0"/>
              <a:t> = “discover collection easy healthy recepies everyday cooking”.</a:t>
            </a:r>
          </a:p>
          <a:p>
            <a:r>
              <a:rPr lang="en-US" sz="2000" b="1" dirty="0"/>
              <a:t>D2</a:t>
            </a:r>
            <a:r>
              <a:rPr lang="en-US" sz="2000" dirty="0"/>
              <a:t> = “explore delicious vegetarian </a:t>
            </a:r>
            <a:r>
              <a:rPr lang="en-US" sz="2000" dirty="0" err="1"/>
              <a:t>recipies</a:t>
            </a:r>
            <a:r>
              <a:rPr lang="en-US" sz="2000" dirty="0"/>
              <a:t> maintain healthy lifestyle”.</a:t>
            </a:r>
          </a:p>
          <a:p>
            <a:r>
              <a:rPr lang="en-US" sz="2000" b="1" dirty="0"/>
              <a:t>D3</a:t>
            </a:r>
            <a:r>
              <a:rPr lang="en-US" sz="2000" dirty="0"/>
              <a:t> = “get excess quick nutritious </a:t>
            </a:r>
            <a:r>
              <a:rPr lang="en-US" sz="2000" dirty="0" err="1"/>
              <a:t>recipies</a:t>
            </a:r>
            <a:r>
              <a:rPr lang="en-US" sz="2000" dirty="0"/>
              <a:t> perfect busy individuals”.</a:t>
            </a:r>
          </a:p>
          <a:p>
            <a:r>
              <a:rPr lang="en-US" sz="2000" b="1" dirty="0"/>
              <a:t>Updated Query</a:t>
            </a:r>
            <a:r>
              <a:rPr lang="en-US" sz="2000" dirty="0"/>
              <a:t> : “haelthy recepies”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A1C7A-F3DC-9E01-DA16-5E6EA254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431"/>
            <a:ext cx="44591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EB07028-C071-40E1-AF65-57427D26BDF7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14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488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RankIT Search Engiue</vt:lpstr>
      <vt:lpstr>PowerPoint Presentation</vt:lpstr>
      <vt:lpstr>Introduction</vt:lpstr>
      <vt:lpstr>Aim and Objectives</vt:lpstr>
      <vt:lpstr>Algorithm Design</vt:lpstr>
      <vt:lpstr>Algorithm Analysis</vt:lpstr>
      <vt:lpstr>Program Execution Steps</vt:lpstr>
      <vt:lpstr>Program Execution Steps</vt:lpstr>
      <vt:lpstr>Program Execution Steps</vt:lpstr>
      <vt:lpstr>Program Execution Steps</vt:lpstr>
      <vt:lpstr>Time complexity</vt:lpstr>
      <vt:lpstr>Conclusion</vt:lpstr>
      <vt:lpstr>Any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MSTSP Algorithm</dc:title>
  <dc:creator>Muhammad Kashif Khan</dc:creator>
  <cp:lastModifiedBy>Muhammad Kashif</cp:lastModifiedBy>
  <cp:revision>15</cp:revision>
  <dcterms:created xsi:type="dcterms:W3CDTF">2023-07-08T12:07:26Z</dcterms:created>
  <dcterms:modified xsi:type="dcterms:W3CDTF">2023-07-16T13:06:55Z</dcterms:modified>
</cp:coreProperties>
</file>