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5"/>
  </p:notesMasterIdLst>
  <p:handoutMasterIdLst>
    <p:handoutMasterId r:id="rId36"/>
  </p:handoutMasterIdLst>
  <p:sldIdLst>
    <p:sldId id="772" r:id="rId2"/>
    <p:sldId id="867" r:id="rId3"/>
    <p:sldId id="954" r:id="rId4"/>
    <p:sldId id="955" r:id="rId5"/>
    <p:sldId id="966" r:id="rId6"/>
    <p:sldId id="967" r:id="rId7"/>
    <p:sldId id="956" r:id="rId8"/>
    <p:sldId id="993" r:id="rId9"/>
    <p:sldId id="969" r:id="rId10"/>
    <p:sldId id="970" r:id="rId11"/>
    <p:sldId id="971" r:id="rId12"/>
    <p:sldId id="972" r:id="rId13"/>
    <p:sldId id="965" r:id="rId14"/>
    <p:sldId id="973" r:id="rId15"/>
    <p:sldId id="974" r:id="rId16"/>
    <p:sldId id="977" r:id="rId17"/>
    <p:sldId id="995" r:id="rId18"/>
    <p:sldId id="996" r:id="rId19"/>
    <p:sldId id="997" r:id="rId20"/>
    <p:sldId id="978" r:id="rId21"/>
    <p:sldId id="1005" r:id="rId22"/>
    <p:sldId id="1000" r:id="rId23"/>
    <p:sldId id="1004" r:id="rId24"/>
    <p:sldId id="1006" r:id="rId25"/>
    <p:sldId id="1007" r:id="rId26"/>
    <p:sldId id="1001" r:id="rId27"/>
    <p:sldId id="1009" r:id="rId28"/>
    <p:sldId id="1010" r:id="rId29"/>
    <p:sldId id="1012" r:id="rId30"/>
    <p:sldId id="1011" r:id="rId31"/>
    <p:sldId id="1013" r:id="rId32"/>
    <p:sldId id="1014" r:id="rId33"/>
    <p:sldId id="1015" r:id="rId34"/>
  </p:sldIdLst>
  <p:sldSz cx="12192000" cy="6858000"/>
  <p:notesSz cx="7315200" cy="9601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9999"/>
    <a:srgbClr val="CCECFF"/>
    <a:srgbClr val="C39BE1"/>
    <a:srgbClr val="C198E0"/>
    <a:srgbClr val="BD92DE"/>
    <a:srgbClr val="BEE395"/>
    <a:srgbClr val="3399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5" autoAdjust="0"/>
    <p:restoredTop sz="80380" autoAdjust="0"/>
  </p:normalViewPr>
  <p:slideViewPr>
    <p:cSldViewPr>
      <p:cViewPr varScale="1">
        <p:scale>
          <a:sx n="55" d="100"/>
          <a:sy n="55" d="100"/>
        </p:scale>
        <p:origin x="9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963147F5-8EB9-406F-9119-AB0022D58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F4042F3-6AC5-4F69-BFDB-D78DEF387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8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df3b6b9a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df3b6b9a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6239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</a:t>
            </a:r>
            <a:r>
              <a:rPr lang="en-US" baseline="0" dirty="0"/>
              <a:t> (R1 | u1) = P(u1 | R1) P (R1) / P (u1)</a:t>
            </a:r>
          </a:p>
          <a:p>
            <a:endParaRPr lang="en-US" baseline="0" dirty="0"/>
          </a:p>
          <a:p>
            <a:r>
              <a:rPr lang="en-US" baseline="0" dirty="0"/>
              <a:t>Remove P (u1) for division to get approximation</a:t>
            </a:r>
          </a:p>
          <a:p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a = show approximation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dirty="0">
              <a:solidFill>
                <a:srgbClr val="CC00CC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</a:t>
            </a:r>
            <a:r>
              <a:rPr lang="en-US" baseline="0" dirty="0"/>
              <a:t> (R1 | u1) = a P(u1 | R1) P (R1)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baseline="0" dirty="0">
              <a:solidFill>
                <a:srgbClr val="CC00CC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</a:t>
            </a:r>
            <a:r>
              <a:rPr lang="en-US" baseline="0" dirty="0"/>
              <a:t> (R1 | u1)  = 0.45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baseline="0" dirty="0">
              <a:solidFill>
                <a:srgbClr val="CC00CC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baseline="0" dirty="0">
                <a:solidFill>
                  <a:srgbClr val="CC00CC"/>
                </a:solidFill>
                <a:latin typeface="Calibri"/>
                <a:cs typeface="Calibri"/>
              </a:rPr>
              <a:t>P(u1) = 0.55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baseline="0" dirty="0">
              <a:solidFill>
                <a:srgbClr val="CC00CC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</a:t>
            </a:r>
            <a:r>
              <a:rPr lang="en-US" baseline="0" dirty="0"/>
              <a:t> (R1 | u1)  = 0.45 / 1.1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eaLnBrk="1" hangingPunct="1"/>
            <a:r>
              <a:rPr lang="en-US" sz="2400" dirty="0"/>
              <a:t>Procedure:</a:t>
            </a:r>
          </a:p>
          <a:p>
            <a:pPr lvl="1"/>
            <a:r>
              <a:rPr lang="en-US" sz="2000" dirty="0"/>
              <a:t>Step 1: Compute Z = sum over all entries</a:t>
            </a:r>
          </a:p>
          <a:p>
            <a:pPr lvl="1"/>
            <a:r>
              <a:rPr lang="en-US" sz="2000" dirty="0"/>
              <a:t>Step 2: Divide every entry by 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baseline="0" dirty="0">
              <a:solidFill>
                <a:srgbClr val="CC00CC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dirty="0">
              <a:solidFill>
                <a:srgbClr val="CC00CC"/>
              </a:solidFill>
              <a:latin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3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2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73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62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84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8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a = show approximation</a:t>
            </a:r>
          </a:p>
          <a:p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C00CC"/>
                </a:solidFill>
                <a:latin typeface="Calibri"/>
                <a:cs typeface="Calibri"/>
              </a:rPr>
              <a:t>Sunny|Happy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a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Happy|Sunny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1400" i="1" dirty="0">
                <a:solidFill>
                  <a:srgbClr val="CC00CC"/>
                </a:solidFill>
                <a:sym typeface="Symbol"/>
              </a:rPr>
              <a:t>sunny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</a:t>
            </a:r>
          </a:p>
          <a:p>
            <a:r>
              <a:rPr lang="en-US" i="1" dirty="0">
                <a:solidFill>
                  <a:srgbClr val="CC00CC"/>
                </a:solidFill>
                <a:sym typeface="Symbol"/>
              </a:rPr>
              <a:t>                           = a 0.8 * 0.67 = 0.536</a:t>
            </a:r>
          </a:p>
          <a:p>
            <a:endParaRPr lang="en-US" i="1" dirty="0">
              <a:solidFill>
                <a:srgbClr val="CC00CC"/>
              </a:solidFill>
              <a:sym typeface="Symbol"/>
            </a:endParaRPr>
          </a:p>
          <a:p>
            <a:r>
              <a:rPr lang="en-US" i="1" dirty="0">
                <a:solidFill>
                  <a:srgbClr val="CC00CC"/>
                </a:solidFill>
                <a:sym typeface="Symbol"/>
              </a:rPr>
              <a:t>P (rainy | happy) = a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Happy|rainy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1400" i="1" dirty="0">
                <a:solidFill>
                  <a:srgbClr val="CC00CC"/>
                </a:solidFill>
                <a:sym typeface="Symbol"/>
              </a:rPr>
              <a:t>rainy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</a:t>
            </a:r>
          </a:p>
          <a:p>
            <a:r>
              <a:rPr lang="en-US" i="1" dirty="0">
                <a:solidFill>
                  <a:srgbClr val="CC00CC"/>
                </a:solidFill>
                <a:sym typeface="Symbol"/>
              </a:rPr>
              <a:t>	</a:t>
            </a:r>
            <a:r>
              <a:rPr lang="en-US" i="1" baseline="0" dirty="0">
                <a:solidFill>
                  <a:srgbClr val="CC00CC"/>
                </a:solidFill>
                <a:sym typeface="Symbol"/>
              </a:rPr>
              <a:t>   =  a 0.4 *  0.33 = 0.132</a:t>
            </a:r>
          </a:p>
          <a:p>
            <a:endParaRPr lang="en-US" i="1" baseline="0" dirty="0">
              <a:solidFill>
                <a:srgbClr val="CC00CC"/>
              </a:solidFill>
              <a:sym typeface="Symbol"/>
            </a:endParaRPr>
          </a:p>
          <a:p>
            <a:r>
              <a:rPr lang="en-US" i="1" baseline="0" dirty="0">
                <a:solidFill>
                  <a:srgbClr val="CC00CC"/>
                </a:solidFill>
                <a:sym typeface="Symbol"/>
              </a:rPr>
              <a:t>So after approximation ~~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C00CC"/>
                </a:solidFill>
                <a:latin typeface="Calibri"/>
                <a:cs typeface="Calibri"/>
              </a:rPr>
              <a:t>Sunny|Happy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 = &lt;0.546&gt; = &lt;0.8&gt;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7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0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0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286081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9765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P(rain)</a:t>
            </a:r>
            <a:r>
              <a:rPr lang="en-US" baseline="0" dirty="0"/>
              <a:t> = &gt; P(rain | sun)  P(sun) + P (</a:t>
            </a:r>
            <a:r>
              <a:rPr lang="en-US" baseline="0" dirty="0" err="1"/>
              <a:t>rain|rain</a:t>
            </a:r>
            <a:r>
              <a:rPr lang="en-US" baseline="0" dirty="0"/>
              <a:t>) P(rain)</a:t>
            </a:r>
          </a:p>
          <a:p>
            <a:r>
              <a:rPr lang="en-US" baseline="0" dirty="0"/>
              <a:t> </a:t>
            </a:r>
          </a:p>
          <a:p>
            <a:r>
              <a:rPr lang="en-US" baseline="0" dirty="0"/>
              <a:t>0.1 * 1 + 0.7 * 0 = 0.1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13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P(sun)</a:t>
            </a:r>
            <a:r>
              <a:rPr lang="en-US" baseline="0" dirty="0"/>
              <a:t> = &gt; P(sun | sun)  P(sun) + P (sun | rain) P(rain)</a:t>
            </a:r>
          </a:p>
          <a:p>
            <a:r>
              <a:rPr lang="en-US" baseline="0" dirty="0"/>
              <a:t> </a:t>
            </a:r>
          </a:p>
          <a:p>
            <a:r>
              <a:rPr lang="en-US" baseline="0" dirty="0"/>
              <a:t>0.9 * 0.9 + 0.3 * 0.1 = 0.84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P(rain)</a:t>
            </a:r>
            <a:r>
              <a:rPr lang="en-US" baseline="0" dirty="0"/>
              <a:t> = &gt; P(rain | sun)  P(sun) + P (rain | rain) P(rain)</a:t>
            </a:r>
          </a:p>
          <a:p>
            <a:r>
              <a:rPr lang="en-US" baseline="0" dirty="0"/>
              <a:t> </a:t>
            </a:r>
          </a:p>
          <a:p>
            <a:r>
              <a:rPr lang="en-US" baseline="0" dirty="0"/>
              <a:t>0.1 * 0.9 + 0.7 * 0.1 = 0.09 + 0.07 = 0.16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9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9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7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formula for normalization is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 (Sunny,</a:t>
            </a:r>
            <a:r>
              <a:rPr lang="en-US" baseline="0" dirty="0"/>
              <a:t> Cool</a:t>
            </a:r>
            <a:r>
              <a:rPr lang="en-US" dirty="0"/>
              <a:t>) / P (Sunny,</a:t>
            </a:r>
            <a:r>
              <a:rPr lang="en-US" baseline="0" dirty="0"/>
              <a:t> Cool</a:t>
            </a:r>
            <a:r>
              <a:rPr lang="en-US" dirty="0"/>
              <a:t>) + P (rain,</a:t>
            </a:r>
            <a:r>
              <a:rPr lang="en-US" baseline="0" dirty="0"/>
              <a:t> Cool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  <a:p>
            <a:r>
              <a:rPr lang="en-US" dirty="0"/>
              <a:t>0.45 / 0.45 + 0.1 </a:t>
            </a:r>
          </a:p>
          <a:p>
            <a:r>
              <a:rPr lang="en-US" dirty="0"/>
              <a:t>= 0.45/ 0.55 </a:t>
            </a:r>
          </a:p>
          <a:p>
            <a:r>
              <a:rPr lang="en-US" dirty="0"/>
              <a:t>= 0.818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0.1/ 0.55 = 0.1818 </a:t>
            </a:r>
          </a:p>
          <a:p>
            <a:br>
              <a:rPr lang="en-US" dirty="0"/>
            </a:b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P(rain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0" dirty="0"/>
              <a:t> = &gt; P(rain</a:t>
            </a:r>
            <a:r>
              <a:rPr lang="en-US" baseline="-25000" dirty="0"/>
              <a:t>1</a:t>
            </a:r>
            <a:r>
              <a:rPr lang="en-US" baseline="0" dirty="0"/>
              <a:t> | rain</a:t>
            </a:r>
            <a:r>
              <a:rPr lang="en-US" baseline="-25000" dirty="0"/>
              <a:t>0</a:t>
            </a:r>
            <a:r>
              <a:rPr lang="en-US" baseline="0" dirty="0"/>
              <a:t>)  P(rain</a:t>
            </a:r>
            <a:r>
              <a:rPr lang="en-US" baseline="-25000" dirty="0"/>
              <a:t>0</a:t>
            </a:r>
            <a:r>
              <a:rPr lang="en-US" baseline="0" dirty="0"/>
              <a:t>) + P (rain</a:t>
            </a:r>
            <a:r>
              <a:rPr lang="en-US" baseline="-25000" dirty="0"/>
              <a:t>1</a:t>
            </a:r>
            <a:r>
              <a:rPr lang="en-US" baseline="0" dirty="0"/>
              <a:t> | - rain</a:t>
            </a:r>
            <a:r>
              <a:rPr lang="en-US" baseline="-25000" dirty="0"/>
              <a:t>0</a:t>
            </a:r>
            <a:r>
              <a:rPr lang="en-US" baseline="0" dirty="0"/>
              <a:t>) P(- rain</a:t>
            </a:r>
            <a:r>
              <a:rPr lang="en-US" baseline="-25000" dirty="0"/>
              <a:t>0</a:t>
            </a:r>
            <a:r>
              <a:rPr lang="en-US" baseline="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P(rain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0" dirty="0"/>
              <a:t>  = 0.7 * 0.5 + 0.3 * 0.5 = 0.5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6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10AB1-FB9A-4CFC-A058-E74AFD1029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76918-8EE8-41BC-8655-5862D016B2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4A49B-9F02-4A5C-B982-4DFD370F18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71E20-2558-4548-9145-31A1CE74B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36CE-9816-47A4-A648-59C94611F2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67DB1-08A8-4DA3-8792-9FE41D7CAC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15A0-5737-488C-ABBC-0B423BC025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99FA-73C5-4A44-820B-A2808797D6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93802-8813-400D-A5BB-9C50C37AC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85C0E-EF3F-4D12-BC26-7AC478A256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DD5B9B9-0596-4755-A407-4C3F5264CB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2.png"/><Relationship Id="rId3" Type="http://schemas.openxmlformats.org/officeDocument/2006/relationships/tags" Target="../tags/tag13.xml"/><Relationship Id="rId21" Type="http://schemas.openxmlformats.org/officeDocument/2006/relationships/image" Target="../media/image25.png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image" Target="../media/image21.png"/><Relationship Id="rId2" Type="http://schemas.openxmlformats.org/officeDocument/2006/relationships/tags" Target="../tags/tag1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28.png"/><Relationship Id="rId5" Type="http://schemas.openxmlformats.org/officeDocument/2006/relationships/tags" Target="../tags/tag15.xml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tags" Target="../tags/tag20.xml"/><Relationship Id="rId19" Type="http://schemas.openxmlformats.org/officeDocument/2006/relationships/image" Target="../media/image23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notesSlide" Target="../notesSlides/notesSlide5.xml"/><Relationship Id="rId2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0.emf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ctrTitle"/>
          </p:nvPr>
        </p:nvSpPr>
        <p:spPr>
          <a:xfrm>
            <a:off x="0" y="228600"/>
            <a:ext cx="12003200" cy="23356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5400" dirty="0">
                <a:sym typeface="Lato Light"/>
              </a:rPr>
              <a:t>Week 9: </a:t>
            </a:r>
            <a:r>
              <a:rPr lang="en-US" sz="5400" dirty="0">
                <a:sym typeface="Lato Light"/>
              </a:rPr>
              <a:t>  </a:t>
            </a:r>
            <a:br>
              <a:rPr lang="en-US" sz="5333" dirty="0">
                <a:solidFill>
                  <a:srgbClr val="92D050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5400" dirty="0"/>
              <a:t>Hidden Markov Models</a:t>
            </a:r>
            <a:br>
              <a:rPr lang="en" sz="5333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1867" b="1" dirty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Russell &amp; </a:t>
            </a:r>
            <a:r>
              <a:rPr lang="en-US" sz="1867" b="1" dirty="0" err="1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Norvig</a:t>
            </a:r>
            <a:r>
              <a:rPr lang="en-US" sz="1867" b="1" dirty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, Chapter 15.</a:t>
            </a:r>
            <a:endParaRPr sz="1867" b="1" dirty="0">
              <a:solidFill>
                <a:srgbClr val="40458B"/>
              </a:solidFill>
              <a:latin typeface="Tahoma" panose="020B0604030504040204" pitchFamily="34" charset="0"/>
              <a:sym typeface="Lat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6200" y="5965448"/>
            <a:ext cx="73798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</a:rPr>
              <a:t> </a:t>
            </a:r>
            <a:r>
              <a:rPr lang="en-US" dirty="0">
                <a:solidFill>
                  <a:srgbClr val="40458B"/>
                </a:solidFill>
                <a:latin typeface="Tahoma" panose="020B0604030504040204" pitchFamily="34" charset="0"/>
              </a:rPr>
              <a:t>(Most of slides from </a:t>
            </a:r>
            <a:r>
              <a:rPr lang="en-US" b="1" dirty="0">
                <a:solidFill>
                  <a:srgbClr val="40458B"/>
                </a:solidFill>
                <a:latin typeface="Tahoma" panose="020B0604030504040204" pitchFamily="34" charset="0"/>
              </a:rPr>
              <a:t>Dan Klein, Pieter </a:t>
            </a:r>
            <a:r>
              <a:rPr lang="en-US" b="1" dirty="0" err="1">
                <a:solidFill>
                  <a:srgbClr val="40458B"/>
                </a:solidFill>
                <a:latin typeface="Tahoma" panose="020B0604030504040204" pitchFamily="34" charset="0"/>
              </a:rPr>
              <a:t>Abbeel</a:t>
            </a:r>
            <a:r>
              <a:rPr lang="en-US" b="1" dirty="0">
                <a:solidFill>
                  <a:srgbClr val="40458B"/>
                </a:solidFill>
                <a:latin typeface="Tahoma" panose="020B0604030504040204" pitchFamily="34" charset="0"/>
              </a:rPr>
              <a:t>)</a:t>
            </a:r>
          </a:p>
          <a:p>
            <a:r>
              <a:rPr lang="en-US" b="1" dirty="0">
                <a:solidFill>
                  <a:srgbClr val="40458B"/>
                </a:solidFill>
                <a:latin typeface="Tahoma" panose="020B0604030504040204" pitchFamily="34" charset="0"/>
              </a:rPr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38401"/>
            <a:ext cx="595424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Markov Chain: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distribution: 1.0 sun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probability distribution after one step?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529513" y="1919288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rain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977313" y="1919288"/>
            <a:ext cx="609600" cy="60960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sun</a:t>
            </a:r>
          </a:p>
        </p:txBody>
      </p:sp>
      <p:cxnSp>
        <p:nvCxnSpPr>
          <p:cNvPr id="7" name="AutoShape 6"/>
          <p:cNvCxnSpPr>
            <a:cxnSpLocks noChangeShapeType="1"/>
            <a:stCxn id="5" idx="0"/>
            <a:endCxn id="6" idx="0"/>
          </p:cNvCxnSpPr>
          <p:nvPr/>
        </p:nvCxnSpPr>
        <p:spPr bwMode="auto">
          <a:xfrm rot="5400000" flipV="1">
            <a:off x="8557419" y="1181894"/>
            <a:ext cx="1588" cy="1447800"/>
          </a:xfrm>
          <a:prstGeom prst="curvedConnector3">
            <a:avLst>
              <a:gd name="adj1" fmla="val -25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AutoShape 7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>
            <a:off x="8557419" y="1820069"/>
            <a:ext cx="1588" cy="1447800"/>
          </a:xfrm>
          <a:prstGeom prst="curvedConnector3">
            <a:avLst>
              <a:gd name="adj1" fmla="val 28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  <a:stCxn id="6" idx="7"/>
            <a:endCxn id="6" idx="6"/>
          </p:cNvCxnSpPr>
          <p:nvPr/>
        </p:nvCxnSpPr>
        <p:spPr bwMode="auto">
          <a:xfrm rot="5400000" flipV="1">
            <a:off x="9434513" y="2057400"/>
            <a:ext cx="230188" cy="103187"/>
          </a:xfrm>
          <a:prstGeom prst="curvedConnector4">
            <a:avLst>
              <a:gd name="adj1" fmla="val -212417"/>
              <a:gd name="adj2" fmla="val 47230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9"/>
          <p:cNvCxnSpPr>
            <a:cxnSpLocks noChangeShapeType="1"/>
            <a:stCxn id="5" idx="3"/>
            <a:endCxn id="5" idx="2"/>
          </p:cNvCxnSpPr>
          <p:nvPr/>
        </p:nvCxnSpPr>
        <p:spPr bwMode="auto">
          <a:xfrm rot="16200000" flipV="1">
            <a:off x="7451725" y="2287588"/>
            <a:ext cx="230187" cy="103188"/>
          </a:xfrm>
          <a:prstGeom prst="curvedConnector4">
            <a:avLst>
              <a:gd name="adj1" fmla="val -249657"/>
              <a:gd name="adj2" fmla="val 47845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829800" y="1371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315200" y="29098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305800" y="1538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8305800" y="3062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pic>
        <p:nvPicPr>
          <p:cNvPr id="16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8200"/>
            <a:ext cx="8497887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400" y="6019800"/>
            <a:ext cx="3632200" cy="2551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420635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Mini-Forward Algorithm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Question: What’</a:t>
            </a:r>
            <a:r>
              <a:rPr lang="en-US" altLang="ja-JP" sz="2800" dirty="0">
                <a:ea typeface="ＭＳ Ｐゴシック" pitchFamily="34" charset="-128"/>
              </a:rPr>
              <a:t>s P(X) on some day t?</a:t>
            </a:r>
          </a:p>
        </p:txBody>
      </p:sp>
      <p:pic>
        <p:nvPicPr>
          <p:cNvPr id="10265" name="Picture 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43400"/>
            <a:ext cx="26050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6" name="Line 29"/>
          <p:cNvSpPr>
            <a:spLocks noChangeShapeType="1"/>
          </p:cNvSpPr>
          <p:nvPr/>
        </p:nvSpPr>
        <p:spPr bwMode="auto">
          <a:xfrm flipH="1" flipV="1">
            <a:off x="4114800" y="62484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Text Box 30"/>
          <p:cNvSpPr txBox="1">
            <a:spLocks noChangeArrowheads="1"/>
          </p:cNvSpPr>
          <p:nvPr/>
        </p:nvSpPr>
        <p:spPr bwMode="auto">
          <a:xfrm>
            <a:off x="5105400" y="63246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 dirty="0">
                <a:solidFill>
                  <a:srgbClr val="000000"/>
                </a:solidFill>
              </a:rPr>
              <a:t>Forward simulation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2514600"/>
            <a:ext cx="4480838" cy="2743199"/>
          </a:xfrm>
          <a:prstGeom prst="rect">
            <a:avLst/>
          </a:prstGeom>
        </p:spPr>
      </p:pic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56388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24384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31" name="AutoShape 6"/>
          <p:cNvCxnSpPr>
            <a:cxnSpLocks noChangeShapeType="1"/>
            <a:stCxn id="32" idx="6"/>
            <a:endCxn id="30" idx="2"/>
          </p:cNvCxnSpPr>
          <p:nvPr/>
        </p:nvCxnSpPr>
        <p:spPr bwMode="auto">
          <a:xfrm>
            <a:off x="2071688" y="2781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15240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3352800" y="2514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34" name="AutoShape 9"/>
          <p:cNvCxnSpPr>
            <a:cxnSpLocks noChangeShapeType="1"/>
            <a:stCxn id="33" idx="6"/>
            <a:endCxn id="36" idx="2"/>
          </p:cNvCxnSpPr>
          <p:nvPr/>
        </p:nvCxnSpPr>
        <p:spPr bwMode="auto">
          <a:xfrm>
            <a:off x="3900488" y="2781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10"/>
          <p:cNvCxnSpPr>
            <a:cxnSpLocks noChangeShapeType="1"/>
            <a:stCxn id="30" idx="6"/>
            <a:endCxn id="33" idx="2"/>
          </p:cNvCxnSpPr>
          <p:nvPr/>
        </p:nvCxnSpPr>
        <p:spPr bwMode="auto">
          <a:xfrm>
            <a:off x="2986088" y="2781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42672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37" name="AutoShape 12"/>
          <p:cNvCxnSpPr>
            <a:cxnSpLocks noChangeShapeType="1"/>
            <a:stCxn id="36" idx="6"/>
            <a:endCxn id="29" idx="2"/>
          </p:cNvCxnSpPr>
          <p:nvPr/>
        </p:nvCxnSpPr>
        <p:spPr bwMode="auto">
          <a:xfrm>
            <a:off x="4814888" y="2781300"/>
            <a:ext cx="809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029200"/>
            <a:ext cx="1282700" cy="382741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029200"/>
            <a:ext cx="1905000" cy="643038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791200"/>
            <a:ext cx="358330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72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12192000" cy="1143000"/>
          </a:xfrm>
        </p:spPr>
        <p:txBody>
          <a:bodyPr/>
          <a:lstStyle/>
          <a:p>
            <a:r>
              <a:rPr lang="en-US" sz="4000" dirty="0">
                <a:ea typeface="ＭＳ Ｐゴシック" pitchFamily="34" charset="-128"/>
              </a:rPr>
              <a:t>Example Run of Mini-Forward Algorithm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8229600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From initial observation of sun</a:t>
            </a:r>
          </a:p>
          <a:p>
            <a:pPr lvl="1">
              <a:buFont typeface="Wingdings" charset="0"/>
              <a:buChar char="§"/>
              <a:defRPr/>
            </a:pPr>
            <a:endParaRPr lang="en-US" sz="2400" dirty="0"/>
          </a:p>
          <a:p>
            <a:pPr lvl="1">
              <a:buFont typeface="Wingdings" charset="0"/>
              <a:buChar char="§"/>
              <a:defRPr/>
            </a:pP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	</a:t>
            </a:r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From initial observation of rain</a:t>
            </a:r>
          </a:p>
          <a:p>
            <a:pPr>
              <a:buFont typeface="Wingdings" charset="0"/>
              <a:buChar char="§"/>
              <a:defRPr/>
            </a:pPr>
            <a:endParaRPr lang="en-US" sz="2800" dirty="0"/>
          </a:p>
          <a:p>
            <a:pPr>
              <a:buFont typeface="Wingdings" charset="0"/>
              <a:buChar char="§"/>
              <a:defRPr/>
            </a:pPr>
            <a:endParaRPr lang="en-US" sz="2800" dirty="0"/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From yet another initial distribution P(X</a:t>
            </a:r>
            <a:r>
              <a:rPr lang="en-US" sz="2800" baseline="-25000" dirty="0"/>
              <a:t>1</a:t>
            </a:r>
            <a:r>
              <a:rPr lang="en-US" sz="2800" dirty="0"/>
              <a:t>):</a:t>
            </a:r>
          </a:p>
        </p:txBody>
      </p:sp>
      <p:pic>
        <p:nvPicPr>
          <p:cNvPr id="3072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71" y="1795463"/>
            <a:ext cx="10509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716" y="1792287"/>
            <a:ext cx="1231084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0725" name="AutoShape 8"/>
          <p:cNvSpPr>
            <a:spLocks noChangeArrowheads="1"/>
          </p:cNvSpPr>
          <p:nvPr/>
        </p:nvSpPr>
        <p:spPr bwMode="auto">
          <a:xfrm>
            <a:off x="7625171" y="2024063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17577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27" name="Text Box 10"/>
          <p:cNvSpPr txBox="1">
            <a:spLocks noChangeArrowheads="1"/>
          </p:cNvSpPr>
          <p:nvPr/>
        </p:nvSpPr>
        <p:spPr bwMode="auto">
          <a:xfrm>
            <a:off x="32055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371" y="1792287"/>
            <a:ext cx="1050925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7171" y="1792287"/>
            <a:ext cx="1230312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48057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87681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1232" y="1792287"/>
            <a:ext cx="1440365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0734" name="Text Box 11"/>
          <p:cNvSpPr txBox="1">
            <a:spLocks noChangeArrowheads="1"/>
          </p:cNvSpPr>
          <p:nvPr/>
        </p:nvSpPr>
        <p:spPr bwMode="auto">
          <a:xfrm>
            <a:off x="6405971" y="2586038"/>
            <a:ext cx="91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1571" y="3736975"/>
            <a:ext cx="1050925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371" y="3733800"/>
            <a:ext cx="1050925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7171" y="3733800"/>
            <a:ext cx="1230312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716" y="3733800"/>
            <a:ext cx="1231084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0739" name="AutoShape 8"/>
          <p:cNvSpPr>
            <a:spLocks noChangeArrowheads="1"/>
          </p:cNvSpPr>
          <p:nvPr/>
        </p:nvSpPr>
        <p:spPr bwMode="auto">
          <a:xfrm>
            <a:off x="7625171" y="3965575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Text Box 9"/>
          <p:cNvSpPr txBox="1">
            <a:spLocks noChangeArrowheads="1"/>
          </p:cNvSpPr>
          <p:nvPr/>
        </p:nvSpPr>
        <p:spPr bwMode="auto">
          <a:xfrm>
            <a:off x="17577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1" name="Text Box 10"/>
          <p:cNvSpPr txBox="1">
            <a:spLocks noChangeArrowheads="1"/>
          </p:cNvSpPr>
          <p:nvPr/>
        </p:nvSpPr>
        <p:spPr bwMode="auto">
          <a:xfrm>
            <a:off x="32055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2" name="Text Box 11"/>
          <p:cNvSpPr txBox="1">
            <a:spLocks noChangeArrowheads="1"/>
          </p:cNvSpPr>
          <p:nvPr/>
        </p:nvSpPr>
        <p:spPr bwMode="auto">
          <a:xfrm>
            <a:off x="48057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3" name="Text Box 12"/>
          <p:cNvSpPr txBox="1">
            <a:spLocks noChangeArrowheads="1"/>
          </p:cNvSpPr>
          <p:nvPr/>
        </p:nvSpPr>
        <p:spPr bwMode="auto">
          <a:xfrm>
            <a:off x="87681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3" name="Picture 12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1232" y="3733800"/>
            <a:ext cx="1440365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0745" name="Text Box 11"/>
          <p:cNvSpPr txBox="1">
            <a:spLocks noChangeArrowheads="1"/>
          </p:cNvSpPr>
          <p:nvPr/>
        </p:nvSpPr>
        <p:spPr bwMode="auto">
          <a:xfrm>
            <a:off x="6405971" y="44196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2652" y="5565775"/>
            <a:ext cx="1321163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0" name="Picture 49" descr="txp_fig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916" y="5562600"/>
            <a:ext cx="1231084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1833971" y="62515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9" name="Text Box 12"/>
          <p:cNvSpPr txBox="1">
            <a:spLocks noChangeArrowheads="1"/>
          </p:cNvSpPr>
          <p:nvPr/>
        </p:nvSpPr>
        <p:spPr bwMode="auto">
          <a:xfrm>
            <a:off x="8844371" y="62515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50" name="AutoShape 8"/>
          <p:cNvSpPr>
            <a:spLocks noChangeArrowheads="1"/>
          </p:cNvSpPr>
          <p:nvPr/>
        </p:nvSpPr>
        <p:spPr bwMode="auto">
          <a:xfrm>
            <a:off x="7625171" y="5794375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TextBox 15"/>
          <p:cNvSpPr txBox="1">
            <a:spLocks noChangeArrowheads="1"/>
          </p:cNvSpPr>
          <p:nvPr/>
        </p:nvSpPr>
        <p:spPr bwMode="auto">
          <a:xfrm>
            <a:off x="4119971" y="58705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37800" y="6477000"/>
            <a:ext cx="194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[Demo: L13D1,2,3]</a:t>
            </a:r>
          </a:p>
        </p:txBody>
      </p:sp>
    </p:spTree>
    <p:extLst>
      <p:ext uri="{BB962C8B-B14F-4D97-AF65-F5344CB8AC3E}">
        <p14:creationId xmlns:p14="http://schemas.microsoft.com/office/powerpoint/2010/main" val="401608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7" grpId="0"/>
      <p:bldP spid="30730" grpId="0"/>
      <p:bldP spid="30731" grpId="0"/>
      <p:bldP spid="30734" grpId="0"/>
      <p:bldP spid="30739" grpId="0" animBg="1"/>
      <p:bldP spid="30740" grpId="0"/>
      <p:bldP spid="30741" grpId="0"/>
      <p:bldP spid="30742" grpId="0"/>
      <p:bldP spid="30743" grpId="0"/>
      <p:bldP spid="30745" grpId="0"/>
      <p:bldP spid="30748" grpId="0"/>
      <p:bldP spid="30749" grpId="0"/>
      <p:bldP spid="30750" grpId="0" animBg="1"/>
      <p:bldP spid="307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 (simple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50799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state at time </a:t>
            </a:r>
            <a:r>
              <a:rPr lang="en-US" i="1" dirty="0">
                <a:solidFill>
                  <a:srgbClr val="CC00CC"/>
                </a:solidFill>
              </a:rPr>
              <a:t>t</a:t>
            </a:r>
            <a:r>
              <a:rPr lang="en-US" dirty="0"/>
              <a:t>?</a:t>
            </a:r>
          </a:p>
          <a:p>
            <a:pPr lvl="1"/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51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400" baseline="-51000" dirty="0">
                <a:solidFill>
                  <a:srgbClr val="CC00CC"/>
                </a:solidFill>
                <a:sym typeface="Symbol"/>
              </a:rPr>
              <a:t>-1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,X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=x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          = 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51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400" baseline="-51000" dirty="0">
                <a:solidFill>
                  <a:srgbClr val="CC00CC"/>
                </a:solidFill>
                <a:sym typeface="Symbol"/>
              </a:rPr>
              <a:t>-1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=x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|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=x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</a:p>
          <a:p>
            <a:r>
              <a:rPr lang="en-US" dirty="0">
                <a:solidFill>
                  <a:srgbClr val="000090"/>
                </a:solidFill>
              </a:rPr>
              <a:t>Iterate this update starting at </a:t>
            </a:r>
            <a:r>
              <a:rPr lang="en-US" i="1" dirty="0">
                <a:solidFill>
                  <a:srgbClr val="CC00CC"/>
                </a:solidFill>
              </a:rPr>
              <a:t>t</a:t>
            </a:r>
            <a:r>
              <a:rPr lang="en-US" dirty="0">
                <a:solidFill>
                  <a:srgbClr val="CC00CC"/>
                </a:solidFill>
              </a:rPr>
              <a:t>=0</a:t>
            </a:r>
          </a:p>
          <a:p>
            <a:pPr lvl="1"/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1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</a:p>
          <a:p>
            <a:pPr lvl="1"/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1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  <a:p>
            <a:pPr lvl="1"/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P 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) =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</a:p>
          <a:p>
            <a:pPr lvl="1"/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1,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2,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1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</a:p>
          <a:p>
            <a:pPr marL="457176" lvl="1" indent="0">
              <a:buNone/>
            </a:pPr>
            <a:endParaRPr lang="en-US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953000" y="1447800"/>
            <a:ext cx="2209800" cy="685800"/>
          </a:xfrm>
          <a:prstGeom prst="wedgeRoundRectCallout">
            <a:avLst>
              <a:gd name="adj1" fmla="val -88649"/>
              <a:gd name="adj2" fmla="val 193981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Probability from previous iteration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7086600" y="1905000"/>
            <a:ext cx="2209800" cy="685800"/>
          </a:xfrm>
          <a:prstGeom prst="wedgeRoundRectCallout">
            <a:avLst>
              <a:gd name="adj1" fmla="val -77730"/>
              <a:gd name="adj2" fmla="val 147685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Transition model</a:t>
            </a:r>
          </a:p>
        </p:txBody>
      </p:sp>
    </p:spTree>
    <p:extLst>
      <p:ext uri="{BB962C8B-B14F-4D97-AF65-F5344CB8AC3E}">
        <p14:creationId xmlns:p14="http://schemas.microsoft.com/office/powerpoint/2010/main" val="152634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Hidden Markov Models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Markov chains not so useful for most agents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Need observations to update your beliefs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Hidden Markov models (HMMs)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Underlying Markov chain over states X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You observe outputs (effects) at each time step</a:t>
            </a:r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109728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36868" name="AutoShape 5"/>
          <p:cNvCxnSpPr>
            <a:cxnSpLocks noChangeShapeType="1"/>
            <a:stCxn id="36867" idx="4"/>
            <a:endCxn id="36883" idx="0"/>
          </p:cNvCxnSpPr>
          <p:nvPr/>
        </p:nvCxnSpPr>
        <p:spPr bwMode="auto">
          <a:xfrm>
            <a:off x="112395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76200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2</a:t>
            </a:r>
          </a:p>
        </p:txBody>
      </p:sp>
      <p:cxnSp>
        <p:nvCxnSpPr>
          <p:cNvPr id="36870" name="AutoShape 7"/>
          <p:cNvCxnSpPr>
            <a:cxnSpLocks noChangeShapeType="1"/>
            <a:stCxn id="36869" idx="4"/>
            <a:endCxn id="36880" idx="0"/>
          </p:cNvCxnSpPr>
          <p:nvPr/>
        </p:nvCxnSpPr>
        <p:spPr bwMode="auto">
          <a:xfrm>
            <a:off x="78867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6705600" y="53340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36872" name="AutoShape 9"/>
          <p:cNvCxnSpPr>
            <a:cxnSpLocks noChangeShapeType="1"/>
            <a:stCxn id="36873" idx="6"/>
            <a:endCxn id="36869" idx="2"/>
          </p:cNvCxnSpPr>
          <p:nvPr/>
        </p:nvCxnSpPr>
        <p:spPr bwMode="auto">
          <a:xfrm>
            <a:off x="7253288" y="45339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67056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36874" name="AutoShape 11"/>
          <p:cNvCxnSpPr>
            <a:cxnSpLocks noChangeShapeType="1"/>
            <a:stCxn id="36873" idx="4"/>
            <a:endCxn id="36871" idx="0"/>
          </p:cNvCxnSpPr>
          <p:nvPr/>
        </p:nvCxnSpPr>
        <p:spPr bwMode="auto">
          <a:xfrm>
            <a:off x="69723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75" name="Oval 12"/>
          <p:cNvSpPr>
            <a:spLocks noChangeArrowheads="1"/>
          </p:cNvSpPr>
          <p:nvPr/>
        </p:nvSpPr>
        <p:spPr bwMode="auto">
          <a:xfrm>
            <a:off x="85344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3</a:t>
            </a:r>
          </a:p>
        </p:txBody>
      </p:sp>
      <p:cxnSp>
        <p:nvCxnSpPr>
          <p:cNvPr id="36876" name="AutoShape 13"/>
          <p:cNvCxnSpPr>
            <a:cxnSpLocks noChangeShapeType="1"/>
            <a:stCxn id="36875" idx="6"/>
            <a:endCxn id="36878" idx="2"/>
          </p:cNvCxnSpPr>
          <p:nvPr/>
        </p:nvCxnSpPr>
        <p:spPr bwMode="auto">
          <a:xfrm>
            <a:off x="9082088" y="45339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77" name="AutoShape 14"/>
          <p:cNvCxnSpPr>
            <a:cxnSpLocks noChangeShapeType="1"/>
            <a:stCxn id="36869" idx="6"/>
            <a:endCxn id="36875" idx="2"/>
          </p:cNvCxnSpPr>
          <p:nvPr/>
        </p:nvCxnSpPr>
        <p:spPr bwMode="auto">
          <a:xfrm>
            <a:off x="8167688" y="45339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78" name="Oval 15"/>
          <p:cNvSpPr>
            <a:spLocks noChangeArrowheads="1"/>
          </p:cNvSpPr>
          <p:nvPr/>
        </p:nvSpPr>
        <p:spPr bwMode="auto">
          <a:xfrm>
            <a:off x="94488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4</a:t>
            </a:r>
          </a:p>
        </p:txBody>
      </p:sp>
      <p:cxnSp>
        <p:nvCxnSpPr>
          <p:cNvPr id="36879" name="AutoShape 16"/>
          <p:cNvCxnSpPr>
            <a:cxnSpLocks noChangeShapeType="1"/>
            <a:stCxn id="36878" idx="6"/>
            <a:endCxn id="36867" idx="2"/>
          </p:cNvCxnSpPr>
          <p:nvPr/>
        </p:nvCxnSpPr>
        <p:spPr bwMode="auto">
          <a:xfrm>
            <a:off x="9996488" y="45339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880" name="Oval 17"/>
          <p:cNvSpPr>
            <a:spLocks noChangeArrowheads="1"/>
          </p:cNvSpPr>
          <p:nvPr/>
        </p:nvSpPr>
        <p:spPr bwMode="auto">
          <a:xfrm>
            <a:off x="7620000" y="53340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E</a:t>
            </a:r>
            <a:r>
              <a:rPr lang="en-US" sz="2400" baseline="-25000" dirty="0">
                <a:latin typeface="Calibri"/>
                <a:cs typeface="Calibri"/>
              </a:rPr>
              <a:t>2</a:t>
            </a:r>
          </a:p>
        </p:txBody>
      </p:sp>
      <p:sp>
        <p:nvSpPr>
          <p:cNvPr id="36881" name="Oval 18"/>
          <p:cNvSpPr>
            <a:spLocks noChangeArrowheads="1"/>
          </p:cNvSpPr>
          <p:nvPr/>
        </p:nvSpPr>
        <p:spPr bwMode="auto">
          <a:xfrm>
            <a:off x="8534400" y="53340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3</a:t>
            </a:r>
          </a:p>
        </p:txBody>
      </p:sp>
      <p:sp>
        <p:nvSpPr>
          <p:cNvPr id="36882" name="Oval 19"/>
          <p:cNvSpPr>
            <a:spLocks noChangeArrowheads="1"/>
          </p:cNvSpPr>
          <p:nvPr/>
        </p:nvSpPr>
        <p:spPr bwMode="auto">
          <a:xfrm>
            <a:off x="9448800" y="53340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4</a:t>
            </a:r>
          </a:p>
        </p:txBody>
      </p:sp>
      <p:sp>
        <p:nvSpPr>
          <p:cNvPr id="36883" name="Oval 20"/>
          <p:cNvSpPr>
            <a:spLocks noChangeArrowheads="1"/>
          </p:cNvSpPr>
          <p:nvPr/>
        </p:nvSpPr>
        <p:spPr bwMode="auto">
          <a:xfrm>
            <a:off x="10972800" y="5334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36884" name="AutoShape 21"/>
          <p:cNvCxnSpPr>
            <a:cxnSpLocks noChangeShapeType="1"/>
            <a:stCxn id="36875" idx="4"/>
            <a:endCxn id="36881" idx="0"/>
          </p:cNvCxnSpPr>
          <p:nvPr/>
        </p:nvCxnSpPr>
        <p:spPr bwMode="auto">
          <a:xfrm>
            <a:off x="88011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85" name="AutoShape 22"/>
          <p:cNvCxnSpPr>
            <a:cxnSpLocks noChangeShapeType="1"/>
            <a:stCxn id="36878" idx="4"/>
            <a:endCxn id="36882" idx="0"/>
          </p:cNvCxnSpPr>
          <p:nvPr/>
        </p:nvCxnSpPr>
        <p:spPr bwMode="auto">
          <a:xfrm>
            <a:off x="97155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174172" y="4057472"/>
            <a:ext cx="62520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/>
                <a:ea typeface="ＭＳ Ｐゴシック" pitchFamily="34" charset="-128"/>
                <a:cs typeface="Calibri"/>
              </a:rPr>
              <a:t>An HMM is a temporal probabilistic model in which the state of the process is described by a single, discrete random variable</a:t>
            </a:r>
          </a:p>
          <a:p>
            <a:endParaRPr lang="en-US" sz="2000" dirty="0">
              <a:solidFill>
                <a:schemeClr val="accent2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/>
                <a:ea typeface="ＭＳ Ｐゴシック" pitchFamily="34" charset="-128"/>
                <a:cs typeface="Calibri"/>
              </a:rPr>
              <a:t>HMMs require the state to be a single, discrete variable, there is no corresponding restriction on the evidence variables.</a:t>
            </a:r>
          </a:p>
        </p:txBody>
      </p:sp>
    </p:spTree>
    <p:extLst>
      <p:ext uri="{BB962C8B-B14F-4D97-AF65-F5344CB8AC3E}">
        <p14:creationId xmlns:p14="http://schemas.microsoft.com/office/powerpoint/2010/main" val="389403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Weather HMM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3124200" y="2057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82870"/>
              </p:ext>
            </p:extLst>
          </p:nvPr>
        </p:nvGraphicFramePr>
        <p:xfrm>
          <a:off x="7467600" y="4572001"/>
          <a:ext cx="2209800" cy="146316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75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t-1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t-1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2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1371600" y="2941638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t-1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2362200" y="2438400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446338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5410200" y="2057400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34200" y="2454276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80696"/>
              </p:ext>
            </p:extLst>
          </p:nvPr>
        </p:nvGraphicFramePr>
        <p:xfrm>
          <a:off x="9829800" y="4526876"/>
          <a:ext cx="2209800" cy="149292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3657600" y="29718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err="1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 err="1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43600" y="29718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t+1</a:t>
            </a:r>
          </a:p>
        </p:txBody>
      </p:sp>
      <p:sp>
        <p:nvSpPr>
          <p:cNvPr id="51" name="Oval 50"/>
          <p:cNvSpPr/>
          <p:nvPr/>
        </p:nvSpPr>
        <p:spPr>
          <a:xfrm>
            <a:off x="1371600" y="16764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t-1</a:t>
            </a:r>
          </a:p>
        </p:txBody>
      </p:sp>
      <p:sp>
        <p:nvSpPr>
          <p:cNvPr id="52" name="Oval 51"/>
          <p:cNvSpPr/>
          <p:nvPr/>
        </p:nvSpPr>
        <p:spPr>
          <a:xfrm>
            <a:off x="3657600" y="16764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err="1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 err="1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943600" y="16764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t+1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90600" y="2057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24800" y="2057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Rectangle 3"/>
          <p:cNvSpPr>
            <a:spLocks noGrp="1" noChangeArrowheads="1"/>
          </p:cNvSpPr>
          <p:nvPr>
            <p:ph idx="1"/>
          </p:nvPr>
        </p:nvSpPr>
        <p:spPr>
          <a:xfrm>
            <a:off x="108857" y="4604545"/>
            <a:ext cx="8229600" cy="16303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An HMM is defined by: (Markov Chains + observed Variables)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Initial distribution: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Transitions: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Emissions:</a:t>
            </a:r>
          </a:p>
        </p:txBody>
      </p:sp>
      <p:pic>
        <p:nvPicPr>
          <p:cNvPr id="6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79" y="5421312"/>
            <a:ext cx="896021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693" y="5787873"/>
            <a:ext cx="1905907" cy="348035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36" y="6239893"/>
            <a:ext cx="1479551" cy="334092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5400"/>
            <a:ext cx="1600200" cy="29221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14600"/>
            <a:ext cx="1250951" cy="2824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78" y="1600200"/>
            <a:ext cx="2621611" cy="8900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28700" y="3773489"/>
            <a:ext cx="1059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Figure 2: Bayesian network structure and conditional distributions describing the umbrella world. The transition model is </a:t>
            </a:r>
            <a:r>
              <a:rPr lang="en-US" dirty="0">
                <a:latin typeface="CMMI10"/>
              </a:rPr>
              <a:t>P</a:t>
            </a:r>
            <a:r>
              <a:rPr lang="en-US" dirty="0">
                <a:latin typeface="CMR10"/>
              </a:rPr>
              <a:t>(</a:t>
            </a:r>
            <a:r>
              <a:rPr lang="en-US" dirty="0" err="1">
                <a:latin typeface="CMTI10"/>
              </a:rPr>
              <a:t>Rain</a:t>
            </a:r>
            <a:r>
              <a:rPr lang="en-US" sz="800" dirty="0" err="1">
                <a:latin typeface="CMMI7"/>
              </a:rPr>
              <a:t>t</a:t>
            </a:r>
            <a:r>
              <a:rPr lang="en-US" sz="800" dirty="0">
                <a:latin typeface="CMMI7"/>
              </a:rPr>
              <a:t> </a:t>
            </a:r>
            <a:r>
              <a:rPr lang="en-US" dirty="0">
                <a:latin typeface="CMSY10"/>
              </a:rPr>
              <a:t>| </a:t>
            </a:r>
            <a:r>
              <a:rPr lang="en-US" dirty="0">
                <a:latin typeface="CMTI10"/>
              </a:rPr>
              <a:t>Rain</a:t>
            </a:r>
            <a:r>
              <a:rPr lang="en-US" sz="800" dirty="0">
                <a:latin typeface="CMMI7"/>
              </a:rPr>
              <a:t>t</a:t>
            </a:r>
            <a:r>
              <a:rPr lang="en-US" sz="800" dirty="0">
                <a:latin typeface="CMSY7"/>
              </a:rPr>
              <a:t>−</a:t>
            </a:r>
            <a:r>
              <a:rPr lang="en-US" sz="800" dirty="0">
                <a:latin typeface="CMR7"/>
              </a:rPr>
              <a:t>1</a:t>
            </a:r>
            <a:r>
              <a:rPr lang="en-US" dirty="0">
                <a:latin typeface="CMR10"/>
              </a:rPr>
              <a:t>) </a:t>
            </a:r>
            <a:r>
              <a:rPr lang="en-US" dirty="0">
                <a:latin typeface="Times-Roman"/>
              </a:rPr>
              <a:t>and the sensor model is </a:t>
            </a:r>
            <a:r>
              <a:rPr lang="en-US" dirty="0">
                <a:latin typeface="CMMI10"/>
              </a:rPr>
              <a:t>P</a:t>
            </a:r>
            <a:r>
              <a:rPr lang="en-US" dirty="0">
                <a:latin typeface="CMR10"/>
              </a:rPr>
              <a:t>(</a:t>
            </a:r>
            <a:r>
              <a:rPr lang="en-US" dirty="0" err="1">
                <a:latin typeface="CMTI10"/>
              </a:rPr>
              <a:t>Umbrella</a:t>
            </a:r>
            <a:r>
              <a:rPr lang="en-US" sz="800" dirty="0" err="1">
                <a:latin typeface="CMMI7"/>
              </a:rPr>
              <a:t>t</a:t>
            </a:r>
            <a:r>
              <a:rPr lang="en-US" sz="800" dirty="0">
                <a:latin typeface="CMMI7"/>
              </a:rPr>
              <a:t> </a:t>
            </a:r>
            <a:r>
              <a:rPr lang="en-US" dirty="0">
                <a:latin typeface="CMSY10"/>
              </a:rPr>
              <a:t>| </a:t>
            </a:r>
            <a:r>
              <a:rPr lang="en-US" dirty="0" err="1">
                <a:latin typeface="CMTI10"/>
              </a:rPr>
              <a:t>Rain</a:t>
            </a:r>
            <a:r>
              <a:rPr lang="en-US" sz="800" dirty="0" err="1">
                <a:latin typeface="CMMI7"/>
              </a:rPr>
              <a:t>t</a:t>
            </a:r>
            <a:r>
              <a:rPr lang="en-US" dirty="0">
                <a:latin typeface="CMR10"/>
              </a:rPr>
              <a:t>)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0786" y="5762625"/>
            <a:ext cx="52197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Formally Joint Distribution of an HMM</a:t>
            </a:r>
          </a:p>
        </p:txBody>
      </p:sp>
      <p:sp>
        <p:nvSpPr>
          <p:cNvPr id="41987" name="Oval 4"/>
          <p:cNvSpPr>
            <a:spLocks noChangeArrowheads="1"/>
          </p:cNvSpPr>
          <p:nvPr/>
        </p:nvSpPr>
        <p:spPr bwMode="auto">
          <a:xfrm>
            <a:off x="7848600" y="320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sp>
        <p:nvSpPr>
          <p:cNvPr id="42003" name="Oval 20"/>
          <p:cNvSpPr>
            <a:spLocks noChangeArrowheads="1"/>
          </p:cNvSpPr>
          <p:nvPr/>
        </p:nvSpPr>
        <p:spPr bwMode="auto">
          <a:xfrm>
            <a:off x="78486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6" name="AutoShape 5"/>
          <p:cNvCxnSpPr>
            <a:cxnSpLocks noChangeShapeType="1"/>
          </p:cNvCxnSpPr>
          <p:nvPr/>
        </p:nvCxnSpPr>
        <p:spPr bwMode="auto">
          <a:xfrm>
            <a:off x="7734300" y="1919288"/>
            <a:ext cx="0" cy="50482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114800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cxnSp>
        <p:nvCxnSpPr>
          <p:cNvPr id="8" name="AutoShape 7"/>
          <p:cNvCxnSpPr>
            <a:cxnSpLocks noChangeShapeType="1"/>
            <a:stCxn id="7" idx="4"/>
            <a:endCxn id="18" idx="0"/>
          </p:cNvCxnSpPr>
          <p:nvPr/>
        </p:nvCxnSpPr>
        <p:spPr bwMode="auto">
          <a:xfrm>
            <a:off x="4381500" y="1919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200400" y="2438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E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10" name="AutoShape 9"/>
          <p:cNvCxnSpPr>
            <a:cxnSpLocks noChangeShapeType="1"/>
            <a:stCxn id="11" idx="6"/>
            <a:endCxn id="7" idx="2"/>
          </p:cNvCxnSpPr>
          <p:nvPr/>
        </p:nvCxnSpPr>
        <p:spPr bwMode="auto">
          <a:xfrm>
            <a:off x="3748088" y="1638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200400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12" name="AutoShape 11"/>
          <p:cNvCxnSpPr>
            <a:cxnSpLocks noChangeShapeType="1"/>
            <a:stCxn id="11" idx="4"/>
            <a:endCxn id="9" idx="0"/>
          </p:cNvCxnSpPr>
          <p:nvPr/>
        </p:nvCxnSpPr>
        <p:spPr bwMode="auto">
          <a:xfrm>
            <a:off x="3467100" y="1919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29200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3</a:t>
            </a:r>
          </a:p>
        </p:txBody>
      </p:sp>
      <p:cxnSp>
        <p:nvCxnSpPr>
          <p:cNvPr id="15" name="AutoShape 14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4662488" y="1638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5591175" y="16383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114800" y="2438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r>
              <a:rPr lang="en-US" sz="2800" baseline="-250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029200" y="2438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E</a:t>
            </a:r>
            <a:r>
              <a:rPr lang="en-US" sz="2800" baseline="-25000">
                <a:latin typeface="Calibri"/>
                <a:cs typeface="Calibri"/>
              </a:rPr>
              <a:t>3</a:t>
            </a:r>
          </a:p>
        </p:txBody>
      </p:sp>
      <p:cxnSp>
        <p:nvCxnSpPr>
          <p:cNvPr id="21" name="AutoShape 21"/>
          <p:cNvCxnSpPr>
            <a:cxnSpLocks noChangeShapeType="1"/>
            <a:stCxn id="13" idx="4"/>
            <a:endCxn id="19" idx="0"/>
          </p:cNvCxnSpPr>
          <p:nvPr/>
        </p:nvCxnSpPr>
        <p:spPr bwMode="auto">
          <a:xfrm>
            <a:off x="5295900" y="1919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381000" y="4363823"/>
            <a:ext cx="1142999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1,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E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1,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2,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E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2,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3,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E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1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</a:p>
          <a:p>
            <a:pPr lvl="1">
              <a:lnSpc>
                <a:spcPct val="90000"/>
              </a:lnSpc>
            </a:pP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0451" y="3832554"/>
            <a:ext cx="2963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Joint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distribution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52868" y="5636669"/>
            <a:ext cx="8619796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1,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E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3200" dirty="0">
                <a:solidFill>
                  <a:srgbClr val="CC00CC"/>
                </a:solidFill>
                <a:latin typeface="Calibri"/>
                <a:cs typeface="Calibri"/>
              </a:rPr>
              <a:t>,…,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 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T,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32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3200" i="1" baseline="30000" dirty="0">
                <a:solidFill>
                  <a:srgbClr val="CC00CC"/>
                </a:solidFill>
                <a:sym typeface="Symbol"/>
              </a:rPr>
              <a:t>2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</a:p>
          <a:p>
            <a:pPr lvl="1">
              <a:lnSpc>
                <a:spcPct val="90000"/>
              </a:lnSpc>
            </a:pP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3000" y="5039380"/>
            <a:ext cx="2675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More generally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5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Weather HMM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2133600" y="432752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5438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3657600" y="4716463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4419600" y="4327525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43600" y="4724401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99060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2667000" y="5241925"/>
            <a:ext cx="1981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4953000" y="5241925"/>
            <a:ext cx="1981200" cy="762000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381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4953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6934200" y="43275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2895600"/>
            <a:ext cx="116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B(+r) = 0.5</a:t>
            </a:r>
          </a:p>
          <a:p>
            <a:r>
              <a:rPr lang="en-US" dirty="0">
                <a:latin typeface="Calibri"/>
                <a:cs typeface="Calibri"/>
              </a:rPr>
              <a:t>B(-r)  = 0.5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1608731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On day 0, we have no observations, only the security guard’s prior beliefs; </a:t>
            </a:r>
            <a:r>
              <a:rPr lang="en-US">
                <a:latin typeface="Times-Roman"/>
              </a:rPr>
              <a:t>let’s assume that </a:t>
            </a:r>
            <a:r>
              <a:rPr lang="en-US" dirty="0">
                <a:latin typeface="Times-Roman"/>
              </a:rPr>
              <a:t>consists of </a:t>
            </a:r>
            <a:r>
              <a:rPr lang="en-US" b="1" dirty="0">
                <a:latin typeface="Times-Bold"/>
              </a:rPr>
              <a:t>P</a:t>
            </a:r>
            <a:r>
              <a:rPr lang="en-US" dirty="0">
                <a:latin typeface="CMR10"/>
              </a:rPr>
              <a:t>(</a:t>
            </a:r>
            <a:r>
              <a:rPr lang="en-US" dirty="0">
                <a:latin typeface="CMMI10"/>
              </a:rPr>
              <a:t>R</a:t>
            </a:r>
            <a:r>
              <a:rPr lang="en-US" sz="1100" dirty="0">
                <a:latin typeface="CMR8"/>
              </a:rPr>
              <a:t>0</a:t>
            </a:r>
            <a:r>
              <a:rPr lang="en-US" dirty="0">
                <a:latin typeface="CMR10"/>
              </a:rPr>
              <a:t>) = 0</a:t>
            </a:r>
            <a:r>
              <a:rPr lang="en-US" dirty="0">
                <a:latin typeface="CMMI10"/>
              </a:rPr>
              <a:t>.</a:t>
            </a:r>
            <a:r>
              <a:rPr lang="en-US" dirty="0">
                <a:latin typeface="CMR10"/>
              </a:rPr>
              <a:t>5</a:t>
            </a:r>
            <a:r>
              <a:rPr lang="en-US" dirty="0">
                <a:latin typeface="CMMI10"/>
              </a:rPr>
              <a:t>, </a:t>
            </a:r>
            <a:r>
              <a:rPr lang="en-US" dirty="0">
                <a:latin typeface="CMR10"/>
              </a:rPr>
              <a:t>0</a:t>
            </a:r>
            <a:r>
              <a:rPr lang="en-US" dirty="0">
                <a:latin typeface="CMMI10"/>
              </a:rPr>
              <a:t>.</a:t>
            </a:r>
            <a:r>
              <a:rPr lang="en-US" dirty="0">
                <a:latin typeface="CMR10"/>
              </a:rPr>
              <a:t>5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353300" y="366939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Transition Probabilities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9753600" y="3669393"/>
            <a:ext cx="3124200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Emission Probabilities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2526268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 =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Calibri"/>
                <a:cs typeface="Calibri"/>
              </a:rPr>
              <a:t>o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o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67000" y="3091934"/>
            <a:ext cx="4926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 =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(+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Calibri"/>
                <a:cs typeface="Calibri"/>
              </a:rPr>
              <a:t>o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(+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+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o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+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(-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Calibri"/>
                <a:cs typeface="Calibri"/>
              </a:rPr>
              <a:t>o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(-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-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o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4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Weather HMM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2133600" y="432752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5438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3657600" y="4716463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4419600" y="4327525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43600" y="4724401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99060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2667000" y="5241925"/>
            <a:ext cx="1981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4953000" y="5241925"/>
            <a:ext cx="1981200" cy="762000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381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4953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6934200" y="43275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4230" y="4791598"/>
            <a:ext cx="116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B(+r) = 0.5</a:t>
            </a:r>
          </a:p>
          <a:p>
            <a:r>
              <a:rPr lang="en-US" dirty="0">
                <a:latin typeface="Calibri"/>
                <a:cs typeface="Calibri"/>
              </a:rPr>
              <a:t>B(-r)  = 0.5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1608731"/>
            <a:ext cx="9220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On day 1, </a:t>
            </a:r>
            <a:r>
              <a:rPr lang="en-US" dirty="0"/>
              <a:t>the umbrella appears, so U = true</a:t>
            </a:r>
            <a:r>
              <a:rPr lang="en-US" dirty="0">
                <a:latin typeface="Times-Roman"/>
              </a:rPr>
              <a:t>, </a:t>
            </a:r>
            <a:r>
              <a:rPr lang="en-US" dirty="0"/>
              <a:t>The prediction from t = 0 to t == 1 is </a:t>
            </a:r>
          </a:p>
          <a:p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1400" i="1" baseline="-51000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| r</a:t>
            </a:r>
            <a:r>
              <a:rPr lang="en-US" sz="1100" i="1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)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1200" i="1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sz="2000" i="1" baseline="-51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947285"/>
            <a:ext cx="4333875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4536" y="2194996"/>
            <a:ext cx="4530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and updating it with the evidence for </a:t>
            </a:r>
            <a:r>
              <a:rPr lang="en-US" sz="2000" dirty="0">
                <a:latin typeface="Times New Roman" panose="02020603050405020304" pitchFamily="18" charset="0"/>
              </a:rPr>
              <a:t>t </a:t>
            </a:r>
            <a:r>
              <a:rPr lang="en-US" sz="1200" dirty="0">
                <a:latin typeface="Arial" panose="020B0604020202020204" pitchFamily="34" charset="0"/>
              </a:rPr>
              <a:t>= </a:t>
            </a:r>
            <a:r>
              <a:rPr lang="en-US" sz="1400" dirty="0">
                <a:latin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</a:rPr>
              <a:t>gives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391" y="2637774"/>
            <a:ext cx="5486400" cy="742950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353300" y="366939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Transition Probabilities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9753600" y="3669393"/>
            <a:ext cx="3124200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Emission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35881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Weather 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71600" y="1608731"/>
            <a:ext cx="9220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On day 1, </a:t>
            </a:r>
            <a:r>
              <a:rPr lang="en-US" dirty="0"/>
              <a:t>the umbrella appears, so U = true</a:t>
            </a:r>
            <a:r>
              <a:rPr lang="en-US" dirty="0">
                <a:latin typeface="Times-Roman"/>
              </a:rPr>
              <a:t>, </a:t>
            </a:r>
            <a:r>
              <a:rPr lang="en-US" dirty="0"/>
              <a:t>The prediction from t = 0 to t == 1 is </a:t>
            </a:r>
          </a:p>
          <a:p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1400" i="1" baseline="-51000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| r</a:t>
            </a:r>
            <a:r>
              <a:rPr lang="en-US" sz="1100" i="1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)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1200" i="1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sz="2000" i="1" baseline="-51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947285"/>
            <a:ext cx="4333875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4536" y="2194996"/>
            <a:ext cx="4530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and updating it with the evidence for </a:t>
            </a:r>
            <a:r>
              <a:rPr lang="en-US" sz="2000" dirty="0">
                <a:latin typeface="Times New Roman" panose="02020603050405020304" pitchFamily="18" charset="0"/>
              </a:rPr>
              <a:t>t </a:t>
            </a:r>
            <a:r>
              <a:rPr lang="en-US" sz="1200" dirty="0">
                <a:latin typeface="Arial" panose="020B0604020202020204" pitchFamily="34" charset="0"/>
              </a:rPr>
              <a:t>= </a:t>
            </a:r>
            <a:r>
              <a:rPr lang="en-US" sz="1400" dirty="0">
                <a:latin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</a:rPr>
              <a:t>gives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391" y="2637774"/>
            <a:ext cx="5486400" cy="742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7552" y="3886200"/>
            <a:ext cx="9025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On day 2, </a:t>
            </a:r>
            <a:r>
              <a:rPr lang="en-US" dirty="0"/>
              <a:t>the umbrella appears, so U = true</a:t>
            </a:r>
            <a:r>
              <a:rPr lang="en-US" dirty="0">
                <a:latin typeface="Times-Roman"/>
              </a:rPr>
              <a:t>, </a:t>
            </a:r>
            <a:r>
              <a:rPr lang="en-US" dirty="0"/>
              <a:t>The prediction from t = 1 to t == 2 is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4536" y="4423872"/>
            <a:ext cx="6791325" cy="111442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524000" y="5410200"/>
            <a:ext cx="4644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and updating it with the evidence for </a:t>
            </a:r>
            <a:r>
              <a:rPr lang="en-US" sz="2000" dirty="0">
                <a:latin typeface="Times New Roman" panose="02020603050405020304" pitchFamily="18" charset="0"/>
              </a:rPr>
              <a:t>t = 2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gives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2391" y="6035652"/>
            <a:ext cx="6562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7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04799" y="1600200"/>
            <a:ext cx="11201401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Conditional probability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Product rule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Chain rule </a:t>
            </a: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X, Y independent if and only if:</a:t>
            </a:r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 and Y are conditionally independent given Z if and only if: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6" y="2570706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67520"/>
            <a:ext cx="37957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6316662"/>
            <a:ext cx="4841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63373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6737" y="3505200"/>
            <a:ext cx="6646512" cy="970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41138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Weather HMM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2133600" y="432752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5438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3657600" y="4716463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4419600" y="4327525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43600" y="4724401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99060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2667000" y="5241925"/>
            <a:ext cx="1981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4953000" y="5241925"/>
            <a:ext cx="1981200" cy="762000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381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4953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6934200" y="43275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2895600"/>
            <a:ext cx="116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B(+r) = 0.5</a:t>
            </a:r>
          </a:p>
          <a:p>
            <a:r>
              <a:rPr lang="en-US" dirty="0">
                <a:latin typeface="Calibri"/>
                <a:cs typeface="Calibri"/>
              </a:rPr>
              <a:t>B(-r)  = 0.5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5405" y="1828800"/>
            <a:ext cx="122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B’(+r) = 0.5</a:t>
            </a:r>
          </a:p>
          <a:p>
            <a:r>
              <a:rPr lang="en-US" dirty="0">
                <a:latin typeface="Calibri"/>
                <a:cs typeface="Calibri"/>
              </a:rPr>
              <a:t>B’(-r)  = 0.5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000" y="2858869"/>
            <a:ext cx="13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B(+r) = 0.818</a:t>
            </a:r>
          </a:p>
          <a:p>
            <a:r>
              <a:rPr lang="en-US" dirty="0">
                <a:latin typeface="Calibri"/>
                <a:cs typeface="Calibri"/>
              </a:rPr>
              <a:t>B(-r)  = 0.182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65205" y="1828800"/>
            <a:ext cx="145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B’(+r) = 0.627</a:t>
            </a:r>
          </a:p>
          <a:p>
            <a:r>
              <a:rPr lang="en-US" dirty="0">
                <a:latin typeface="Calibri"/>
                <a:cs typeface="Calibri"/>
              </a:rPr>
              <a:t>B’(-r)  = 0.373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57800" y="2895600"/>
            <a:ext cx="13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B(+r) = 0.883</a:t>
            </a:r>
          </a:p>
          <a:p>
            <a:r>
              <a:rPr lang="en-US" dirty="0">
                <a:latin typeface="Calibri"/>
                <a:cs typeface="Calibri"/>
              </a:rPr>
              <a:t>B(-r)  = 0.117</a:t>
            </a:r>
          </a:p>
        </p:txBody>
      </p:sp>
      <p:cxnSp>
        <p:nvCxnSpPr>
          <p:cNvPr id="32" name="Straight Arrow Connector 31"/>
          <p:cNvCxnSpPr>
            <a:stCxn id="3" idx="3"/>
            <a:endCxn id="27" idx="1"/>
          </p:cNvCxnSpPr>
          <p:nvPr/>
        </p:nvCxnSpPr>
        <p:spPr>
          <a:xfrm flipV="1">
            <a:off x="1927140" y="2151966"/>
            <a:ext cx="1128265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0"/>
          </p:cNvCxnSpPr>
          <p:nvPr/>
        </p:nvCxnSpPr>
        <p:spPr>
          <a:xfrm flipH="1">
            <a:off x="3747564" y="2514600"/>
            <a:ext cx="62436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019800" y="2514600"/>
            <a:ext cx="10376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3"/>
            <a:endCxn id="29" idx="1"/>
          </p:cNvCxnSpPr>
          <p:nvPr/>
        </p:nvCxnSpPr>
        <p:spPr>
          <a:xfrm flipV="1">
            <a:off x="4447128" y="2151966"/>
            <a:ext cx="818077" cy="1030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9753600" y="3669393"/>
            <a:ext cx="3124200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Emission Probabilities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7353300" y="366939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Transition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68242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2: Weather and Mode 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656" y="1271588"/>
            <a:ext cx="10178143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dirty="0"/>
              <a:t>Consider the example which elaborates how a person feels on different climates.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1" y="1752600"/>
            <a:ext cx="533400" cy="470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07" y="1759554"/>
            <a:ext cx="533400" cy="470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13" y="1752600"/>
            <a:ext cx="533400" cy="470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19" y="1759554"/>
            <a:ext cx="533400" cy="470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37" y="1771877"/>
            <a:ext cx="557963" cy="4466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407" y="1771877"/>
            <a:ext cx="557963" cy="4466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77" y="1771877"/>
            <a:ext cx="557963" cy="4466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82" y="1761331"/>
            <a:ext cx="533400" cy="4700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88" y="1768285"/>
            <a:ext cx="533400" cy="47002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94" y="1761331"/>
            <a:ext cx="533400" cy="4700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68285"/>
            <a:ext cx="533400" cy="4700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761331"/>
            <a:ext cx="557963" cy="44665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570" y="1761331"/>
            <a:ext cx="557963" cy="44665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761331"/>
            <a:ext cx="533400" cy="4700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06" y="1768285"/>
            <a:ext cx="533400" cy="470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47508"/>
            <a:ext cx="545936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9" y="2689297"/>
            <a:ext cx="476837" cy="42610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807" y="2733802"/>
            <a:ext cx="545936" cy="3905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468" y="2724881"/>
            <a:ext cx="545936" cy="3905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437" y="2657673"/>
            <a:ext cx="476837" cy="42610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407" y="2660798"/>
            <a:ext cx="476837" cy="4261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88" y="2692874"/>
            <a:ext cx="545936" cy="3905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868" y="2657290"/>
            <a:ext cx="476837" cy="4261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06" y="2689297"/>
            <a:ext cx="545936" cy="3905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658" y="2668369"/>
            <a:ext cx="545936" cy="3905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310" y="2657290"/>
            <a:ext cx="545936" cy="3905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715" y="2588985"/>
            <a:ext cx="476837" cy="42610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521" y="2625064"/>
            <a:ext cx="545936" cy="3905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412" y="2601879"/>
            <a:ext cx="545936" cy="3905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064" y="2590800"/>
            <a:ext cx="545936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5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2: Weather and Mode HMM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2133600" y="432752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57600" y="4716463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4419600" y="4327525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43600" y="4724401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67000" y="5241925"/>
            <a:ext cx="1981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grumpy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4953000" y="5241925"/>
            <a:ext cx="1981200" cy="762000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Happy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381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Sunny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4953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Sunny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6934200" y="43275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28600" y="5219701"/>
            <a:ext cx="1981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Happy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19200" y="4724400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656" y="1271588"/>
            <a:ext cx="10178143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dirty="0"/>
              <a:t>Consider the example which elaborates how a person feels on different climates.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1" y="1752600"/>
            <a:ext cx="533400" cy="470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07" y="1759554"/>
            <a:ext cx="533400" cy="470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13" y="1752600"/>
            <a:ext cx="533400" cy="470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19" y="1759554"/>
            <a:ext cx="533400" cy="470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37" y="1771877"/>
            <a:ext cx="557963" cy="4466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407" y="1771877"/>
            <a:ext cx="557963" cy="4466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77" y="1771877"/>
            <a:ext cx="557963" cy="4466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82" y="1761331"/>
            <a:ext cx="533400" cy="4700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88" y="1768285"/>
            <a:ext cx="533400" cy="47002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94" y="1761331"/>
            <a:ext cx="533400" cy="4700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68285"/>
            <a:ext cx="533400" cy="4700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761331"/>
            <a:ext cx="557963" cy="44665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570" y="1761331"/>
            <a:ext cx="557963" cy="44665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761331"/>
            <a:ext cx="533400" cy="4700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06" y="1768285"/>
            <a:ext cx="533400" cy="470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47508"/>
            <a:ext cx="545936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9" y="2689297"/>
            <a:ext cx="476837" cy="42610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807" y="2733802"/>
            <a:ext cx="545936" cy="3905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468" y="2724881"/>
            <a:ext cx="545936" cy="3905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437" y="2657673"/>
            <a:ext cx="476837" cy="42610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407" y="2660798"/>
            <a:ext cx="476837" cy="4261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88" y="2692874"/>
            <a:ext cx="545936" cy="3905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868" y="2657290"/>
            <a:ext cx="476837" cy="4261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06" y="2689297"/>
            <a:ext cx="545936" cy="3905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658" y="2668369"/>
            <a:ext cx="545936" cy="3905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310" y="2657290"/>
            <a:ext cx="545936" cy="3905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715" y="2588985"/>
            <a:ext cx="476837" cy="42610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521" y="2625064"/>
            <a:ext cx="545936" cy="3905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412" y="2601879"/>
            <a:ext cx="545936" cy="3905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064" y="2590800"/>
            <a:ext cx="545936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8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2: Weather and Mode 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656" y="1271588"/>
            <a:ext cx="10178143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dirty="0"/>
              <a:t>Consider the example which elaborates how a person feels on different climates.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1" y="1752600"/>
            <a:ext cx="533400" cy="470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07" y="1759554"/>
            <a:ext cx="533400" cy="470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13" y="1752600"/>
            <a:ext cx="533400" cy="470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19" y="1759554"/>
            <a:ext cx="533400" cy="470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37" y="1771877"/>
            <a:ext cx="557963" cy="4466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407" y="1771877"/>
            <a:ext cx="557963" cy="4466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77" y="1771877"/>
            <a:ext cx="557963" cy="4466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82" y="1761331"/>
            <a:ext cx="533400" cy="4700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88" y="1768285"/>
            <a:ext cx="533400" cy="47002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94" y="1761331"/>
            <a:ext cx="533400" cy="4700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68285"/>
            <a:ext cx="533400" cy="4700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761331"/>
            <a:ext cx="557963" cy="44665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570" y="1761331"/>
            <a:ext cx="557963" cy="44665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761331"/>
            <a:ext cx="533400" cy="4700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06" y="1768285"/>
            <a:ext cx="533400" cy="470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47508"/>
            <a:ext cx="545936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9" y="2689297"/>
            <a:ext cx="476837" cy="42610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807" y="2733802"/>
            <a:ext cx="545936" cy="3905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468" y="2724881"/>
            <a:ext cx="545936" cy="3905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437" y="2657673"/>
            <a:ext cx="476837" cy="42610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407" y="2660798"/>
            <a:ext cx="476837" cy="4261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88" y="2692874"/>
            <a:ext cx="545936" cy="3905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868" y="2657290"/>
            <a:ext cx="476837" cy="4261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06" y="2689297"/>
            <a:ext cx="545936" cy="3905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658" y="2668369"/>
            <a:ext cx="545936" cy="3905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310" y="2657290"/>
            <a:ext cx="545936" cy="3905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715" y="2588985"/>
            <a:ext cx="476837" cy="42610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521" y="2625064"/>
            <a:ext cx="545936" cy="3905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412" y="2601879"/>
            <a:ext cx="545936" cy="3905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064" y="2590800"/>
            <a:ext cx="545936" cy="390525"/>
          </a:xfrm>
          <a:prstGeom prst="rect">
            <a:avLst/>
          </a:prstGeom>
        </p:spPr>
      </p:pic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843639" y="357512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Transition Probabilities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13" y="4184723"/>
            <a:ext cx="533400" cy="47002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586" y="4121170"/>
            <a:ext cx="533400" cy="470026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 flipV="1">
            <a:off x="1527794" y="43434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13" y="5029336"/>
            <a:ext cx="533400" cy="47002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50" y="5715000"/>
            <a:ext cx="557963" cy="44665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13" y="6336286"/>
            <a:ext cx="557963" cy="44665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304" y="5691628"/>
            <a:ext cx="533400" cy="470026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023" y="4985128"/>
            <a:ext cx="557963" cy="44665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460" y="6336286"/>
            <a:ext cx="557963" cy="446654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 flipV="1">
            <a:off x="1524000" y="52578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544096" y="5926316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524000" y="65532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762146" y="4098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62146" y="4946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27232" y="56719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727232" y="62892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16846" y="4128271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68357" y="496610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378693" y="567194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80407" y="62484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0.6</a:t>
            </a:r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78802"/>
              </p:ext>
            </p:extLst>
          </p:nvPr>
        </p:nvGraphicFramePr>
        <p:xfrm>
          <a:off x="7020811" y="4271809"/>
          <a:ext cx="3048001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rainy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7" name="Content Placeholder 2"/>
          <p:cNvSpPr txBox="1">
            <a:spLocks/>
          </p:cNvSpPr>
          <p:nvPr/>
        </p:nvSpPr>
        <p:spPr bwMode="auto">
          <a:xfrm>
            <a:off x="6982712" y="3680438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Transition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41375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2: Weather and Mode 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656" y="1271588"/>
            <a:ext cx="10178143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dirty="0"/>
              <a:t>Consider the example which elaborates how a person feels on different climates.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1" y="1752600"/>
            <a:ext cx="533400" cy="470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07" y="1759554"/>
            <a:ext cx="533400" cy="470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13" y="1752600"/>
            <a:ext cx="533400" cy="470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19" y="1759554"/>
            <a:ext cx="533400" cy="470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37" y="1771877"/>
            <a:ext cx="557963" cy="4466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407" y="1771877"/>
            <a:ext cx="557963" cy="4466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77" y="1771877"/>
            <a:ext cx="557963" cy="4466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82" y="1761331"/>
            <a:ext cx="533400" cy="4700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88" y="1768285"/>
            <a:ext cx="533400" cy="47002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94" y="1761331"/>
            <a:ext cx="533400" cy="4700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68285"/>
            <a:ext cx="533400" cy="4700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761331"/>
            <a:ext cx="557963" cy="44665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570" y="1761331"/>
            <a:ext cx="557963" cy="44665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761331"/>
            <a:ext cx="533400" cy="4700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06" y="1768285"/>
            <a:ext cx="533400" cy="470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47508"/>
            <a:ext cx="545936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9" y="2689297"/>
            <a:ext cx="476837" cy="42610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807" y="2733802"/>
            <a:ext cx="545936" cy="3905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468" y="2724881"/>
            <a:ext cx="545936" cy="3905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437" y="2657673"/>
            <a:ext cx="476837" cy="42610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407" y="2660798"/>
            <a:ext cx="476837" cy="4261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88" y="2692874"/>
            <a:ext cx="545936" cy="3905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868" y="2657290"/>
            <a:ext cx="476837" cy="4261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06" y="2689297"/>
            <a:ext cx="545936" cy="3905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658" y="2668369"/>
            <a:ext cx="545936" cy="3905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310" y="2657290"/>
            <a:ext cx="545936" cy="3905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715" y="2588985"/>
            <a:ext cx="476837" cy="42610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521" y="2625064"/>
            <a:ext cx="545936" cy="3905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412" y="2601879"/>
            <a:ext cx="545936" cy="3905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064" y="2590800"/>
            <a:ext cx="545936" cy="390525"/>
          </a:xfrm>
          <a:prstGeom prst="rect">
            <a:avLst/>
          </a:prstGeom>
        </p:spPr>
      </p:pic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843639" y="357512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Emission Probabilities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13" y="4184723"/>
            <a:ext cx="533400" cy="470026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V="1">
            <a:off x="1527794" y="43434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13" y="5029336"/>
            <a:ext cx="533400" cy="4700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50" y="5715000"/>
            <a:ext cx="557963" cy="4466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13" y="6336286"/>
            <a:ext cx="557963" cy="44665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460" y="6336286"/>
            <a:ext cx="557963" cy="446654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1524000" y="52578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544096" y="5926316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524000" y="65532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62146" y="4098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62146" y="4946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27232" y="56719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27232" y="62892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416846" y="4128271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68357" y="496610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78693" y="567194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80407" y="62484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0.6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581" y="4163840"/>
            <a:ext cx="545936" cy="390525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9080" y="5005411"/>
            <a:ext cx="476837" cy="426109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528" y="5743080"/>
            <a:ext cx="545936" cy="390525"/>
          </a:xfrm>
          <a:prstGeom prst="rect">
            <a:avLst/>
          </a:prstGeom>
        </p:spPr>
      </p:pic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16765"/>
              </p:ext>
            </p:extLst>
          </p:nvPr>
        </p:nvGraphicFramePr>
        <p:xfrm>
          <a:off x="6778006" y="4421074"/>
          <a:ext cx="3051795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Content Placeholder 2"/>
          <p:cNvSpPr txBox="1">
            <a:spLocks/>
          </p:cNvSpPr>
          <p:nvPr/>
        </p:nvSpPr>
        <p:spPr bwMode="auto">
          <a:xfrm>
            <a:off x="6553200" y="3886200"/>
            <a:ext cx="3124200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Emission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8329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5" grpId="0"/>
      <p:bldP spid="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2: Weather and Mode 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656" y="1271588"/>
            <a:ext cx="10178143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dirty="0"/>
              <a:t>Consider the example which elaborates how a person feels on different climates.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1" y="1752600"/>
            <a:ext cx="533400" cy="470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07" y="1759554"/>
            <a:ext cx="533400" cy="470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13" y="1752600"/>
            <a:ext cx="533400" cy="470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19" y="1759554"/>
            <a:ext cx="533400" cy="470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37" y="1771877"/>
            <a:ext cx="557963" cy="4466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407" y="1771877"/>
            <a:ext cx="557963" cy="4466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77" y="1771877"/>
            <a:ext cx="557963" cy="4466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82" y="1761331"/>
            <a:ext cx="533400" cy="4700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88" y="1768285"/>
            <a:ext cx="533400" cy="47002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94" y="1761331"/>
            <a:ext cx="533400" cy="4700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68285"/>
            <a:ext cx="533400" cy="4700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761331"/>
            <a:ext cx="557963" cy="44665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570" y="1761331"/>
            <a:ext cx="557963" cy="44665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761331"/>
            <a:ext cx="533400" cy="4700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06" y="1768285"/>
            <a:ext cx="533400" cy="470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47508"/>
            <a:ext cx="545936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9" y="2689297"/>
            <a:ext cx="476837" cy="42610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807" y="2733802"/>
            <a:ext cx="545936" cy="3905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468" y="2724881"/>
            <a:ext cx="545936" cy="3905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437" y="2657673"/>
            <a:ext cx="476837" cy="42610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407" y="2660798"/>
            <a:ext cx="476837" cy="4261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88" y="2692874"/>
            <a:ext cx="545936" cy="3905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868" y="2657290"/>
            <a:ext cx="476837" cy="4261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06" y="2689297"/>
            <a:ext cx="545936" cy="3905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658" y="2668369"/>
            <a:ext cx="545936" cy="3905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310" y="2657290"/>
            <a:ext cx="545936" cy="3905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715" y="2588985"/>
            <a:ext cx="476837" cy="42610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521" y="2625064"/>
            <a:ext cx="545936" cy="3905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412" y="2601879"/>
            <a:ext cx="545936" cy="3905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064" y="2590800"/>
            <a:ext cx="545936" cy="390525"/>
          </a:xfrm>
          <a:prstGeom prst="rect">
            <a:avLst/>
          </a:prstGeom>
        </p:spPr>
      </p:pic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843639" y="357512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Probability of sunny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13" y="4184723"/>
            <a:ext cx="533400" cy="47002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880855" y="4195669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10 / 15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60181" y="4193084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0.67</a:t>
            </a:r>
          </a:p>
        </p:txBody>
      </p:sp>
      <p:sp>
        <p:nvSpPr>
          <p:cNvPr id="89" name="Content Placeholder 2"/>
          <p:cNvSpPr txBox="1">
            <a:spLocks/>
          </p:cNvSpPr>
          <p:nvPr/>
        </p:nvSpPr>
        <p:spPr bwMode="auto">
          <a:xfrm>
            <a:off x="6770483" y="357512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Probability of rainy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437" y="4125346"/>
            <a:ext cx="557963" cy="446654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7781977" y="406432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5 / 15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300319" y="4026197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0.33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536" y="5867400"/>
            <a:ext cx="545936" cy="390525"/>
          </a:xfrm>
          <a:prstGeom prst="rect">
            <a:avLst/>
          </a:prstGeom>
        </p:spPr>
      </p:pic>
      <p:sp>
        <p:nvSpPr>
          <p:cNvPr id="94" name="Content Placeholder 2"/>
          <p:cNvSpPr txBox="1">
            <a:spLocks/>
          </p:cNvSpPr>
          <p:nvPr/>
        </p:nvSpPr>
        <p:spPr bwMode="auto">
          <a:xfrm>
            <a:off x="669487" y="5172932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Probability of happy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19400" y="5710535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10 / 15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98726" y="5707950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0.67</a:t>
            </a:r>
          </a:p>
        </p:txBody>
      </p:sp>
      <p:sp>
        <p:nvSpPr>
          <p:cNvPr id="97" name="Content Placeholder 2"/>
          <p:cNvSpPr txBox="1">
            <a:spLocks/>
          </p:cNvSpPr>
          <p:nvPr/>
        </p:nvSpPr>
        <p:spPr bwMode="auto">
          <a:xfrm>
            <a:off x="6781800" y="517532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Probability of grumpy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793294" y="566452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5 / 15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311636" y="5626397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0.33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0710" y="5723438"/>
            <a:ext cx="476837" cy="4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5" grpId="0"/>
      <p:bldP spid="89" grpId="0"/>
      <p:bldP spid="94" grpId="0"/>
      <p:bldP spid="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2: Weather and Mode HMM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47582"/>
              </p:ext>
            </p:extLst>
          </p:nvPr>
        </p:nvGraphicFramePr>
        <p:xfrm>
          <a:off x="7543800" y="4251325"/>
          <a:ext cx="3048001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rainy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39218"/>
              </p:ext>
            </p:extLst>
          </p:nvPr>
        </p:nvGraphicFramePr>
        <p:xfrm>
          <a:off x="7540006" y="1795236"/>
          <a:ext cx="3051795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89030" y="1671196"/>
            <a:ext cx="5840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If Happy today, what is probability its sunny or rainy?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2099866"/>
            <a:ext cx="6858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C00CC"/>
                </a:solidFill>
                <a:latin typeface="Calibri"/>
                <a:cs typeface="Calibri"/>
              </a:rPr>
              <a:t>Sunny|Happy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Happy|Sunny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sunny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 / P(Happy) =&gt; 0.8 * 0.67/ 0.67 =&gt; 0.8</a:t>
            </a:r>
          </a:p>
          <a:p>
            <a:endParaRPr lang="en-US" dirty="0"/>
          </a:p>
          <a:p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C00CC"/>
                </a:solidFill>
                <a:latin typeface="Calibri"/>
                <a:cs typeface="Calibri"/>
              </a:rPr>
              <a:t>rainy|Happy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Happy|rainy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rainy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)/ P(Happy) =&gt; 0.4 *  0.33 / 0.67 = 0.2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2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2: Weather and Mode HMM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41806"/>
              </p:ext>
            </p:extLst>
          </p:nvPr>
        </p:nvGraphicFramePr>
        <p:xfrm>
          <a:off x="8752114" y="4268107"/>
          <a:ext cx="3048001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rainy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69553"/>
              </p:ext>
            </p:extLst>
          </p:nvPr>
        </p:nvGraphicFramePr>
        <p:xfrm>
          <a:off x="8763000" y="1762125"/>
          <a:ext cx="3051795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1671196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If </a:t>
            </a:r>
            <a:r>
              <a:rPr lang="en-US" b="1" dirty="0">
                <a:latin typeface="Calibri"/>
                <a:cs typeface="Calibri"/>
              </a:rPr>
              <a:t>Happy-grumpy</a:t>
            </a:r>
            <a:r>
              <a:rPr lang="en-US" dirty="0">
                <a:latin typeface="Calibri"/>
                <a:cs typeface="Calibri"/>
              </a:rPr>
              <a:t>, what is weather for 2 days?</a:t>
            </a:r>
          </a:p>
          <a:p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P(Sunny, Rainy) = P(Sunny) P(Happy | Sunny) P (Rainy | Sunny) P(grumpy | Rainy)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P(Sunny, Rainy) = 0.67 * 0.8 * 0.2 * 0.6 =&gt; 0.064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P(Sunny, Sunny) = P(Sunny) P(Happy | Sunny) P (Sunny | Sunny) P(grumpy | Sunny)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P(Sunny, Rainy) = 0.67 * 0.8 * 0.8 * 0.2 =&gt; 0.085</a:t>
            </a:r>
          </a:p>
          <a:p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P(Rainy, Sunny) = P(Rainy) P(Happy | Rainy) P (Rainy | Sunny) P(grumpy | Sunny)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P(Rainy, Sunny) = 0.33 * 0.4 * 0.4 * 0.2 =&gt; 0.010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627" y="4436634"/>
            <a:ext cx="533400" cy="4700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4353463"/>
            <a:ext cx="533400" cy="47002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926610" y="4591317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627" y="5029336"/>
            <a:ext cx="533400" cy="4700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064" y="5715000"/>
            <a:ext cx="557963" cy="4466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627" y="6336286"/>
            <a:ext cx="557963" cy="4466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118" y="5691628"/>
            <a:ext cx="533400" cy="4700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837" y="4985128"/>
            <a:ext cx="557963" cy="4466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274" y="6336286"/>
            <a:ext cx="557963" cy="44665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6922814" y="52578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942910" y="5926316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922814" y="65532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2: Weather and Mode 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280160"/>
            <a:ext cx="931227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7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8B79-716A-ECA1-4698-73FFE055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9E60-B938-9DF9-273D-2C1550075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5CD97-FEB1-114F-F075-66DEEB4B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F1410-1DF6-6D20-A785-9D8F5A22C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97001"/>
            <a:ext cx="9293826" cy="437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5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Reasoning over Time or Space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828800"/>
            <a:ext cx="9220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Often, we want to </a:t>
            </a:r>
            <a:r>
              <a:rPr lang="en-US" sz="2800" dirty="0">
                <a:solidFill>
                  <a:srgbClr val="000090"/>
                </a:solidFill>
                <a:latin typeface="Calibri"/>
                <a:ea typeface="ＭＳ Ｐゴシック" pitchFamily="34" charset="-128"/>
                <a:cs typeface="Calibri"/>
              </a:rPr>
              <a:t>reason about a </a:t>
            </a:r>
            <a:r>
              <a:rPr lang="en-US" sz="2800" b="1" i="1" dirty="0">
                <a:solidFill>
                  <a:srgbClr val="0000FF"/>
                </a:solidFill>
                <a:latin typeface="Calibri"/>
                <a:ea typeface="ＭＳ Ｐゴシック" pitchFamily="34" charset="-128"/>
                <a:cs typeface="Calibri"/>
              </a:rPr>
              <a:t>sequence</a:t>
            </a: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 of observations where the state of the underlying system is </a:t>
            </a:r>
            <a:r>
              <a:rPr lang="en-US" sz="2800" b="1" i="1" dirty="0">
                <a:solidFill>
                  <a:srgbClr val="3333FF"/>
                </a:solidFill>
                <a:latin typeface="Calibri"/>
                <a:ea typeface="ＭＳ Ｐゴシック" pitchFamily="34" charset="-128"/>
                <a:cs typeface="Calibri"/>
              </a:rPr>
              <a:t>changing</a:t>
            </a:r>
          </a:p>
          <a:p>
            <a:pPr lvl="4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Speech recognition</a:t>
            </a:r>
          </a:p>
          <a:p>
            <a:pPr lvl="4">
              <a:lnSpc>
                <a:spcPct val="90000"/>
              </a:lnSpc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Robot localization</a:t>
            </a:r>
          </a:p>
          <a:p>
            <a:pPr lvl="5">
              <a:lnSpc>
                <a:spcPct val="90000"/>
              </a:lnSpc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User attention</a:t>
            </a:r>
          </a:p>
          <a:p>
            <a:pPr lvl="5">
              <a:lnSpc>
                <a:spcPct val="90000"/>
              </a:lnSpc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Medical monitoring</a:t>
            </a:r>
          </a:p>
          <a:p>
            <a:pPr lvl="1">
              <a:lnSpc>
                <a:spcPct val="90000"/>
              </a:lnSpc>
              <a:spcBef>
                <a:spcPts val="1176"/>
              </a:spcBef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Global climate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Need to introduce time into our models</a:t>
            </a:r>
          </a:p>
        </p:txBody>
      </p:sp>
    </p:spTree>
    <p:extLst>
      <p:ext uri="{BB962C8B-B14F-4D97-AF65-F5344CB8AC3E}">
        <p14:creationId xmlns:p14="http://schemas.microsoft.com/office/powerpoint/2010/main" val="565527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BB4E-B76F-B112-2F1E-58C823AA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EBFF-47EB-65AB-6B8A-3C1B4B85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D160-D64D-8CB6-97F5-00F22BAB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2E65D-3E0C-863B-3C34-7031C8516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6" y="1562894"/>
            <a:ext cx="9349047" cy="43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18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A58B-0648-3D57-6A10-EFBCD5FE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172E-2A4E-7756-086A-DD33395A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328A7-4E9E-D10C-5EF2-C68DB3B0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ACE5E-7D9F-8789-857C-72765B956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69163"/>
            <a:ext cx="9897163" cy="46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59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1BF6-8ACD-D5B0-7C51-9E757214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D41C-875C-8C50-68C8-44F71CFB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CDA92-1DE5-0306-2EBA-7EBB6FB6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BCCB6-14C8-29C8-0DCC-CA94C8A7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31939"/>
            <a:ext cx="9190011" cy="44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01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5C8F-975D-C883-BC58-C0776EF9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7BE0-7FD3-0FDB-E952-CF97CE0D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5BBF8-2B3C-54C5-D137-60993F15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AF279-9002-2DF5-C784-4F0F3B4C4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41" y="1489866"/>
            <a:ext cx="9157517" cy="469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 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828800"/>
            <a:ext cx="9220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/>
              <a:t>Markov assumption</a:t>
            </a:r>
            <a:r>
              <a:rPr lang="en-US" sz="3600" dirty="0"/>
              <a:t>: The assumption that the current state depends on only a finite fixed number of previous states. </a:t>
            </a:r>
          </a:p>
          <a:p>
            <a:pPr>
              <a:lnSpc>
                <a:spcPct val="90000"/>
              </a:lnSpc>
            </a:pPr>
            <a:endParaRPr lang="en-US" sz="3600" b="1" i="1" dirty="0">
              <a:solidFill>
                <a:srgbClr val="3333FF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b="1" dirty="0"/>
              <a:t>Markov chain: </a:t>
            </a:r>
            <a:r>
              <a:rPr lang="en-US" dirty="0"/>
              <a:t>a sequence of random variables where the distribution of each variable follows the Markov assumption </a:t>
            </a:r>
            <a:endParaRPr lang="en-US" sz="3600" b="1" i="1" dirty="0">
              <a:solidFill>
                <a:srgbClr val="3333FF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50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 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9216625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3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 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112520"/>
            <a:ext cx="9299251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Models (aka Markov chain/process)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11277600" cy="5029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Value of X at a given time is called the </a:t>
            </a: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 (usually discrete, finite)</a:t>
            </a:r>
            <a:endParaRPr lang="en-US" sz="2400" b="1" i="1" dirty="0">
              <a:solidFill>
                <a:srgbClr val="FF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marL="457176" lvl="1" indent="0">
              <a:lnSpc>
                <a:spcPct val="90000"/>
              </a:lnSpc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transition model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specifies how the state evolves over time 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Stationarity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assumption: transition probabilities are the same at all times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Markov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assumption: “future is independent of the past given the present”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800" baseline="-25000" dirty="0">
                <a:solidFill>
                  <a:srgbClr val="CC00CC"/>
                </a:solidFill>
                <a:latin typeface="Calibri"/>
                <a:cs typeface="Calibri"/>
              </a:rPr>
              <a:t>+1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 is independent of </a:t>
            </a:r>
            <a:r>
              <a:rPr lang="en-US" sz="20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,…,</a:t>
            </a:r>
            <a:r>
              <a:rPr lang="en-US" sz="2000" i="1" dirty="0">
                <a:solidFill>
                  <a:srgbClr val="CC00CC"/>
                </a:solidFill>
                <a:latin typeface="Calibri"/>
                <a:cs typeface="Calibri"/>
              </a:rPr>
              <a:t> X</a:t>
            </a:r>
            <a:r>
              <a:rPr lang="en-US" sz="28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8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000" i="1" kern="12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given </a:t>
            </a:r>
            <a:r>
              <a:rPr lang="en-US" sz="20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28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endParaRPr lang="en-US" sz="28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2000" kern="1200" dirty="0">
                <a:latin typeface="Calibri"/>
                <a:ea typeface="ＭＳ Ｐゴシック" pitchFamily="34" charset="-128"/>
                <a:cs typeface="Calibri"/>
              </a:rPr>
              <a:t>This is a</a:t>
            </a:r>
            <a:r>
              <a:rPr lang="en-US" sz="2000" b="1" i="1" kern="1200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first-order </a:t>
            </a:r>
            <a:r>
              <a:rPr lang="en-US" sz="2000" kern="1200" dirty="0">
                <a:latin typeface="Calibri"/>
                <a:ea typeface="ＭＳ Ｐゴシック" pitchFamily="34" charset="-128"/>
                <a:cs typeface="Calibri"/>
              </a:rPr>
              <a:t>Markov model (a </a:t>
            </a:r>
            <a:r>
              <a:rPr lang="en-US" sz="2000" i="1" kern="12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k</a:t>
            </a:r>
            <a:r>
              <a:rPr lang="en-US" sz="2000" kern="1200" dirty="0">
                <a:latin typeface="Calibri"/>
                <a:ea typeface="ＭＳ Ｐゴシック" pitchFamily="34" charset="-128"/>
                <a:cs typeface="Calibri"/>
              </a:rPr>
              <a:t>th-order model allows dependencies on</a:t>
            </a:r>
            <a:r>
              <a:rPr lang="en-US" sz="2000" i="1" kern="12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k </a:t>
            </a:r>
            <a:r>
              <a:rPr lang="en-US" sz="2000" kern="1200" dirty="0">
                <a:latin typeface="Calibri"/>
                <a:ea typeface="ＭＳ Ｐゴシック" pitchFamily="34" charset="-128"/>
                <a:cs typeface="Calibri"/>
              </a:rPr>
              <a:t>earlier steps)</a:t>
            </a:r>
          </a:p>
          <a:p>
            <a:pPr lvl="1">
              <a:lnSpc>
                <a:spcPct val="90000"/>
              </a:lnSpc>
            </a:pPr>
            <a:r>
              <a:rPr lang="en-US" sz="2400" kern="1200" dirty="0">
                <a:latin typeface="Calibri"/>
                <a:ea typeface="ＭＳ Ｐゴシック" pitchFamily="34" charset="-128"/>
                <a:cs typeface="Calibri"/>
              </a:rPr>
              <a:t>Joint distribution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3200" dirty="0">
                <a:solidFill>
                  <a:srgbClr val="CC00CC"/>
                </a:solidFill>
                <a:latin typeface="Calibri"/>
                <a:cs typeface="Calibri"/>
              </a:rPr>
              <a:t>,…,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 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32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05200" y="2133600"/>
            <a:ext cx="4657642" cy="533400"/>
            <a:chOff x="3895276" y="2590800"/>
            <a:chExt cx="4657642" cy="533400"/>
          </a:xfrm>
        </p:grpSpPr>
        <p:sp>
          <p:nvSpPr>
            <p:cNvPr id="22531" name="Oval 4"/>
            <p:cNvSpPr>
              <a:spLocks noChangeArrowheads="1"/>
            </p:cNvSpPr>
            <p:nvPr/>
          </p:nvSpPr>
          <p:spPr bwMode="auto">
            <a:xfrm>
              <a:off x="80100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32" name="Oval 5"/>
            <p:cNvSpPr>
              <a:spLocks noChangeArrowheads="1"/>
            </p:cNvSpPr>
            <p:nvPr/>
          </p:nvSpPr>
          <p:spPr bwMode="auto">
            <a:xfrm>
              <a:off x="48096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cxnSp>
          <p:nvCxnSpPr>
            <p:cNvPr id="22533" name="AutoShape 6"/>
            <p:cNvCxnSpPr>
              <a:cxnSpLocks noChangeShapeType="1"/>
              <a:stCxn id="22534" idx="6"/>
              <a:endCxn id="22532" idx="2"/>
            </p:cNvCxnSpPr>
            <p:nvPr/>
          </p:nvCxnSpPr>
          <p:spPr bwMode="auto">
            <a:xfrm>
              <a:off x="4438118" y="2857500"/>
              <a:ext cx="371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534" name="Oval 7"/>
            <p:cNvSpPr>
              <a:spLocks noChangeArrowheads="1"/>
            </p:cNvSpPr>
            <p:nvPr/>
          </p:nvSpPr>
          <p:spPr bwMode="auto">
            <a:xfrm>
              <a:off x="38952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535" name="Oval 8"/>
            <p:cNvSpPr>
              <a:spLocks noChangeArrowheads="1"/>
            </p:cNvSpPr>
            <p:nvPr/>
          </p:nvSpPr>
          <p:spPr bwMode="auto">
            <a:xfrm>
              <a:off x="57240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cxnSp>
          <p:nvCxnSpPr>
            <p:cNvPr id="22536" name="AutoShape 9"/>
            <p:cNvCxnSpPr>
              <a:cxnSpLocks noChangeShapeType="1"/>
              <a:stCxn id="22535" idx="6"/>
              <a:endCxn id="22538" idx="2"/>
            </p:cNvCxnSpPr>
            <p:nvPr/>
          </p:nvCxnSpPr>
          <p:spPr bwMode="auto">
            <a:xfrm>
              <a:off x="6266918" y="2857500"/>
              <a:ext cx="371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537" name="AutoShape 10"/>
            <p:cNvCxnSpPr>
              <a:cxnSpLocks noChangeShapeType="1"/>
              <a:stCxn id="22532" idx="6"/>
              <a:endCxn id="22535" idx="2"/>
            </p:cNvCxnSpPr>
            <p:nvPr/>
          </p:nvCxnSpPr>
          <p:spPr bwMode="auto">
            <a:xfrm>
              <a:off x="5352518" y="2857500"/>
              <a:ext cx="371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538" name="Oval 11"/>
            <p:cNvSpPr>
              <a:spLocks noChangeArrowheads="1"/>
            </p:cNvSpPr>
            <p:nvPr/>
          </p:nvSpPr>
          <p:spPr bwMode="auto">
            <a:xfrm>
              <a:off x="66384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22539" name="AutoShape 12"/>
            <p:cNvCxnSpPr>
              <a:cxnSpLocks noChangeShapeType="1"/>
              <a:stCxn id="22538" idx="6"/>
              <a:endCxn id="22531" idx="2"/>
            </p:cNvCxnSpPr>
            <p:nvPr/>
          </p:nvCxnSpPr>
          <p:spPr bwMode="auto">
            <a:xfrm>
              <a:off x="7181318" y="2857500"/>
              <a:ext cx="8287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3352800" y="2971800"/>
            <a:ext cx="864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57800" y="2971800"/>
            <a:ext cx="15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649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Models (aka Markov chain/process)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11277600" cy="5029200"/>
          </a:xfrm>
        </p:spPr>
        <p:txBody>
          <a:bodyPr/>
          <a:lstStyle/>
          <a:p>
            <a:pPr marL="457176" lvl="1" indent="0">
              <a:lnSpc>
                <a:spcPct val="90000"/>
              </a:lnSpc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marL="457176" lvl="1" indent="0">
              <a:lnSpc>
                <a:spcPct val="90000"/>
              </a:lnSpc>
              <a:buNone/>
            </a:pPr>
            <a:endParaRPr lang="en-US" kern="1200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8236" y="1595735"/>
            <a:ext cx="15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389982"/>
            <a:ext cx="100584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First-order Markov process</a:t>
            </a:r>
            <a:r>
              <a:rPr lang="en-US" dirty="0"/>
              <a:t>: the current state depends only on the previous state and not on any earlier states.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5600" y="1593648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0:t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=</a:t>
            </a:r>
          </a:p>
        </p:txBody>
      </p:sp>
      <p:sp>
        <p:nvSpPr>
          <p:cNvPr id="7" name="Rectangle 6"/>
          <p:cNvSpPr/>
          <p:nvPr/>
        </p:nvSpPr>
        <p:spPr>
          <a:xfrm>
            <a:off x="690521" y="2311113"/>
            <a:ext cx="10810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Current t-1 state provides enough information to make the future conditionally independent of the past</a:t>
            </a:r>
            <a:r>
              <a:rPr lang="en-US" dirty="0">
                <a:latin typeface="Times-Roman"/>
              </a:rPr>
              <a:t>,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5197" y="3010645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Second-order Markov process</a:t>
            </a:r>
            <a:r>
              <a:rPr lang="en-US" dirty="0"/>
              <a:t>: The transition model for a second-order Markov process is the conditional distribution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6516" y="3333810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t-2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,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695556"/>
            <a:ext cx="1479551" cy="3340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0600" y="4766905"/>
            <a:ext cx="546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Sensor Markov assumption (</a:t>
            </a:r>
            <a:r>
              <a:rPr lang="en-US" b="1" dirty="0"/>
              <a:t>observation model</a:t>
            </a:r>
            <a:r>
              <a:rPr lang="en-US" b="1" dirty="0">
                <a:latin typeface="Times-Bold"/>
              </a:rPr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5558135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0:t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, 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0:t-1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222867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121920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 Markov Chain: Weather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4267200" cy="838200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States: X = {rain, sun}</a:t>
            </a:r>
          </a:p>
          <a:p>
            <a:pPr marL="457176" lvl="1" indent="0">
              <a:buNone/>
            </a:pPr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8675" name="Oval 4"/>
          <p:cNvSpPr>
            <a:spLocks noChangeArrowheads="1"/>
          </p:cNvSpPr>
          <p:nvPr/>
        </p:nvSpPr>
        <p:spPr bwMode="auto">
          <a:xfrm>
            <a:off x="5853113" y="5057775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rain</a:t>
            </a:r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7300913" y="5057775"/>
            <a:ext cx="609600" cy="60960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sun</a:t>
            </a:r>
          </a:p>
        </p:txBody>
      </p:sp>
      <p:cxnSp>
        <p:nvCxnSpPr>
          <p:cNvPr id="28677" name="AutoShape 6"/>
          <p:cNvCxnSpPr>
            <a:cxnSpLocks noChangeShapeType="1"/>
            <a:stCxn id="28675" idx="0"/>
            <a:endCxn id="28676" idx="0"/>
          </p:cNvCxnSpPr>
          <p:nvPr/>
        </p:nvCxnSpPr>
        <p:spPr bwMode="auto">
          <a:xfrm rot="5400000" flipV="1">
            <a:off x="6881019" y="4320381"/>
            <a:ext cx="1588" cy="1447800"/>
          </a:xfrm>
          <a:prstGeom prst="curvedConnector3">
            <a:avLst>
              <a:gd name="adj1" fmla="val -25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78" name="AutoShape 7"/>
          <p:cNvCxnSpPr>
            <a:cxnSpLocks noChangeShapeType="1"/>
            <a:stCxn id="28676" idx="4"/>
            <a:endCxn id="28675" idx="4"/>
          </p:cNvCxnSpPr>
          <p:nvPr/>
        </p:nvCxnSpPr>
        <p:spPr bwMode="auto">
          <a:xfrm rot="5400000">
            <a:off x="6881019" y="4958556"/>
            <a:ext cx="1588" cy="1447800"/>
          </a:xfrm>
          <a:prstGeom prst="curvedConnector3">
            <a:avLst>
              <a:gd name="adj1" fmla="val 28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79" name="AutoShape 8"/>
          <p:cNvCxnSpPr>
            <a:cxnSpLocks noChangeShapeType="1"/>
            <a:stCxn id="28676" idx="7"/>
            <a:endCxn id="28676" idx="6"/>
          </p:cNvCxnSpPr>
          <p:nvPr/>
        </p:nvCxnSpPr>
        <p:spPr bwMode="auto">
          <a:xfrm rot="5400000" flipV="1">
            <a:off x="7758113" y="5195887"/>
            <a:ext cx="230188" cy="103187"/>
          </a:xfrm>
          <a:prstGeom prst="curvedConnector4">
            <a:avLst>
              <a:gd name="adj1" fmla="val -212417"/>
              <a:gd name="adj2" fmla="val 47230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80" name="AutoShape 9"/>
          <p:cNvCxnSpPr>
            <a:cxnSpLocks noChangeShapeType="1"/>
            <a:stCxn id="28675" idx="3"/>
            <a:endCxn id="28675" idx="2"/>
          </p:cNvCxnSpPr>
          <p:nvPr/>
        </p:nvCxnSpPr>
        <p:spPr bwMode="auto">
          <a:xfrm rot="16200000" flipV="1">
            <a:off x="5775325" y="5426075"/>
            <a:ext cx="230187" cy="103188"/>
          </a:xfrm>
          <a:prstGeom prst="curvedConnector4">
            <a:avLst>
              <a:gd name="adj1" fmla="val -249657"/>
              <a:gd name="adj2" fmla="val 47845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8153400" y="45100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5638800" y="60483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6629400" y="46767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6629400" y="62007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sp>
        <p:nvSpPr>
          <p:cNvPr id="28685" name="AutoShape 14"/>
          <p:cNvSpPr>
            <a:spLocks noChangeArrowheads="1"/>
          </p:cNvSpPr>
          <p:nvPr/>
        </p:nvSpPr>
        <p:spPr bwMode="auto">
          <a:xfrm>
            <a:off x="5562600" y="3810000"/>
            <a:ext cx="6019800" cy="457200"/>
          </a:xfrm>
          <a:prstGeom prst="wedgeRectCallout">
            <a:avLst>
              <a:gd name="adj1" fmla="val -49866"/>
              <a:gd name="adj2" fmla="val -2607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Two new ways of representing the same CPT</a:t>
            </a:r>
          </a:p>
        </p:txBody>
      </p:sp>
      <p:grpSp>
        <p:nvGrpSpPr>
          <p:cNvPr id="28687" name="Group 1"/>
          <p:cNvGrpSpPr>
            <a:grpSpLocks/>
          </p:cNvGrpSpPr>
          <p:nvPr/>
        </p:nvGrpSpPr>
        <p:grpSpPr bwMode="auto">
          <a:xfrm>
            <a:off x="8839200" y="5029200"/>
            <a:ext cx="2133600" cy="1066800"/>
            <a:chOff x="2057400" y="3260725"/>
            <a:chExt cx="2133600" cy="1066800"/>
          </a:xfrm>
        </p:grpSpPr>
        <p:sp>
          <p:nvSpPr>
            <p:cNvPr id="28718" name="Rectangle 7"/>
            <p:cNvSpPr>
              <a:spLocks noChangeArrowheads="1"/>
            </p:cNvSpPr>
            <p:nvPr/>
          </p:nvSpPr>
          <p:spPr bwMode="auto">
            <a:xfrm>
              <a:off x="2057400" y="326072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sun</a:t>
              </a:r>
            </a:p>
          </p:txBody>
        </p:sp>
        <p:sp>
          <p:nvSpPr>
            <p:cNvPr id="28719" name="Rectangle 8"/>
            <p:cNvSpPr>
              <a:spLocks noChangeArrowheads="1"/>
            </p:cNvSpPr>
            <p:nvPr/>
          </p:nvSpPr>
          <p:spPr bwMode="auto">
            <a:xfrm>
              <a:off x="2057400" y="394652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rain</a:t>
              </a:r>
            </a:p>
          </p:txBody>
        </p:sp>
        <p:sp>
          <p:nvSpPr>
            <p:cNvPr id="28720" name="Rectangle 9"/>
            <p:cNvSpPr>
              <a:spLocks noChangeArrowheads="1"/>
            </p:cNvSpPr>
            <p:nvPr/>
          </p:nvSpPr>
          <p:spPr bwMode="auto">
            <a:xfrm>
              <a:off x="3505200" y="326072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sun</a:t>
              </a:r>
            </a:p>
          </p:txBody>
        </p:sp>
        <p:sp>
          <p:nvSpPr>
            <p:cNvPr id="28721" name="Rectangle 10"/>
            <p:cNvSpPr>
              <a:spLocks noChangeArrowheads="1"/>
            </p:cNvSpPr>
            <p:nvPr/>
          </p:nvSpPr>
          <p:spPr bwMode="auto">
            <a:xfrm>
              <a:off x="3505200" y="394652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rain</a:t>
              </a:r>
            </a:p>
          </p:txBody>
        </p:sp>
        <p:cxnSp>
          <p:nvCxnSpPr>
            <p:cNvPr id="28722" name="AutoShape 15"/>
            <p:cNvCxnSpPr>
              <a:cxnSpLocks noChangeShapeType="1"/>
              <a:stCxn id="28718" idx="3"/>
              <a:endCxn id="28720" idx="1"/>
            </p:cNvCxnSpPr>
            <p:nvPr/>
          </p:nvCxnSpPr>
          <p:spPr bwMode="auto">
            <a:xfrm>
              <a:off x="2743200" y="3451225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723" name="AutoShape 16"/>
            <p:cNvCxnSpPr>
              <a:cxnSpLocks noChangeShapeType="1"/>
              <a:stCxn id="28718" idx="3"/>
              <a:endCxn id="28721" idx="1"/>
            </p:cNvCxnSpPr>
            <p:nvPr/>
          </p:nvCxnSpPr>
          <p:spPr bwMode="auto">
            <a:xfrm>
              <a:off x="2743200" y="3451225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724" name="AutoShape 17"/>
            <p:cNvCxnSpPr>
              <a:cxnSpLocks noChangeShapeType="1"/>
              <a:stCxn id="28719" idx="3"/>
              <a:endCxn id="28720" idx="1"/>
            </p:cNvCxnSpPr>
            <p:nvPr/>
          </p:nvCxnSpPr>
          <p:spPr bwMode="auto">
            <a:xfrm flipV="1">
              <a:off x="2743200" y="3451225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725" name="AutoShape 18"/>
            <p:cNvCxnSpPr>
              <a:cxnSpLocks noChangeShapeType="1"/>
              <a:stCxn id="28719" idx="3"/>
              <a:endCxn id="28721" idx="1"/>
            </p:cNvCxnSpPr>
            <p:nvPr/>
          </p:nvCxnSpPr>
          <p:spPr bwMode="auto">
            <a:xfrm>
              <a:off x="2743200" y="4137025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8688" name="Text Box 12"/>
          <p:cNvSpPr txBox="1">
            <a:spLocks noChangeArrowheads="1"/>
          </p:cNvSpPr>
          <p:nvPr/>
        </p:nvSpPr>
        <p:spPr bwMode="auto">
          <a:xfrm>
            <a:off x="9829800" y="5181600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sp>
        <p:nvSpPr>
          <p:cNvPr id="28689" name="Text Box 10"/>
          <p:cNvSpPr txBox="1">
            <a:spLocks noChangeArrowheads="1"/>
          </p:cNvSpPr>
          <p:nvPr/>
        </p:nvSpPr>
        <p:spPr bwMode="auto">
          <a:xfrm>
            <a:off x="9829800" y="48148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28690" name="Text Box 10"/>
          <p:cNvSpPr txBox="1">
            <a:spLocks noChangeArrowheads="1"/>
          </p:cNvSpPr>
          <p:nvPr/>
        </p:nvSpPr>
        <p:spPr bwMode="auto">
          <a:xfrm>
            <a:off x="9829800" y="5943600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28691" name="Text Box 10"/>
          <p:cNvSpPr txBox="1">
            <a:spLocks noChangeArrowheads="1"/>
          </p:cNvSpPr>
          <p:nvPr/>
        </p:nvSpPr>
        <p:spPr bwMode="auto">
          <a:xfrm>
            <a:off x="9829800" y="55006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219200" y="4495800"/>
          <a:ext cx="2220913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6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1" i="0" u="none" baseline="-250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sun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57200" y="28194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>
                <a:ea typeface="ＭＳ Ｐゴシック" pitchFamily="34" charset="-128"/>
              </a:rPr>
              <a:t>Initial distribution: 1.0 sun</a:t>
            </a:r>
          </a:p>
          <a:p>
            <a:pPr lvl="2"/>
            <a:endParaRPr lang="en-US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CPT P(</a:t>
            </a:r>
            <a:r>
              <a:rPr lang="en-US" sz="2800" dirty="0" err="1">
                <a:ea typeface="ＭＳ Ｐゴシック" pitchFamily="34" charset="-128"/>
              </a:rPr>
              <a:t>X</a:t>
            </a:r>
            <a:r>
              <a:rPr lang="en-US" sz="2800" baseline="-25000" dirty="0" err="1">
                <a:ea typeface="ＭＳ Ｐゴシック" pitchFamily="34" charset="-128"/>
              </a:rPr>
              <a:t>t</a:t>
            </a:r>
            <a:r>
              <a:rPr lang="en-US" sz="2800" dirty="0">
                <a:ea typeface="ＭＳ Ｐゴシック" pitchFamily="34" charset="-128"/>
              </a:rPr>
              <a:t> | X</a:t>
            </a:r>
            <a:r>
              <a:rPr lang="en-US" sz="2800" baseline="-25000" dirty="0">
                <a:ea typeface="ＭＳ Ｐゴシック" pitchFamily="34" charset="-128"/>
              </a:rPr>
              <a:t>t-1</a:t>
            </a:r>
            <a:r>
              <a:rPr lang="en-US" sz="2800" dirty="0">
                <a:ea typeface="ＭＳ Ｐゴシック" pitchFamily="34" charset="-128"/>
              </a:rPr>
              <a:t>):</a:t>
            </a: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143000"/>
            <a:ext cx="5298851" cy="22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3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6" grpId="0" animBg="1"/>
      <p:bldP spid="28681" grpId="0"/>
      <p:bldP spid="28682" grpId="0"/>
      <p:bldP spid="28683" grpId="0"/>
      <p:bldP spid="28684" grpId="0"/>
      <p:bldP spid="28685" grpId="0" animBg="1"/>
      <p:bldP spid="28688" grpId="0"/>
      <p:bldP spid="28689" grpId="0"/>
      <p:bldP spid="28690" grpId="0"/>
      <p:bldP spid="286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P(x_1)} = \mbox{known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52"/>
  <p:tag name="PICTUREFILESIZE" val="1116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left&lt;&#10;\begin{array}{c}&#10;\textcolor{YellowOrange}{1.0}\\&#10;\textcolor{RoyalBlue}{0.0}&#10;\end{array}&#10;\right&gt;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70"/>
  <p:tag name="PICTUREFILESIZE" val="121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9}\\&#10;\textcolor{RoyalBlue}{0.1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7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84}\\&#10;\textcolor{RoyalBlue}{0.16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46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804}\\&#10;\textcolor{RoyalBlue}{0.196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178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0}\\&#10;\textcolor{RoyalBlue}{1.0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25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3}\\&#10;\textcolor{RoyalBlue}{0.7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9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48}\\&#10;\textcolor{RoyalBlue}{0.52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84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588}\\&#10;\textcolor{RoyalBlue}{0.412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1748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p}\\&#10;\textcolor{RoyalBlue}{1-p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8"/>
  <p:tag name="PICTUREFILESIZE" val="1263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begin{eqnarray*}&#10;P(X_2 = \mbox{sun}) = &amp;&amp; \textcolor{YellowOrange}{P(X_2 = \mbox{sun} | X_1 = \mbox{sun}) P(X_1 = \mbox{sun})}+\\&#10;                      &amp;&amp; \textcolor{RoyalBlue}{P(X_2 = \mbox{sun} | X_1 = \mbox{rain}) P(X_1 = \mbox{rain})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566"/>
  <p:tag name="PICTUREFILESIZE" val="636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YellowOrange}{0.9 \cdot 1.0}+ \textcolor{RoyalBlue}{0.3 \cdot 0.0} = 0.9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42"/>
  <p:tag name="PICTUREFILESIZE" val="1501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42018</TotalTime>
  <Words>2466</Words>
  <Application>Microsoft Office PowerPoint</Application>
  <PresentationFormat>Widescreen</PresentationFormat>
  <Paragraphs>610</Paragraphs>
  <Slides>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0" baseType="lpstr">
      <vt:lpstr>Arial</vt:lpstr>
      <vt:lpstr>Calibri</vt:lpstr>
      <vt:lpstr>CMMI10</vt:lpstr>
      <vt:lpstr>CMMI7</vt:lpstr>
      <vt:lpstr>CMR10</vt:lpstr>
      <vt:lpstr>CMR7</vt:lpstr>
      <vt:lpstr>CMR8</vt:lpstr>
      <vt:lpstr>CMSY10</vt:lpstr>
      <vt:lpstr>CMSY7</vt:lpstr>
      <vt:lpstr>CMTI10</vt:lpstr>
      <vt:lpstr>Lato Light</vt:lpstr>
      <vt:lpstr>Tahoma</vt:lpstr>
      <vt:lpstr>Times New Roman</vt:lpstr>
      <vt:lpstr>Times-Bold</vt:lpstr>
      <vt:lpstr>Times-Roman</vt:lpstr>
      <vt:lpstr>Wingdings</vt:lpstr>
      <vt:lpstr>dan-berkeley-nlp-v1</vt:lpstr>
      <vt:lpstr>Week 9:    Hidden Markov Models Russell &amp; Norvig, Chapter 15.</vt:lpstr>
      <vt:lpstr>Probability Recap</vt:lpstr>
      <vt:lpstr>Reasoning over Time or Space</vt:lpstr>
      <vt:lpstr>Markov assumption </vt:lpstr>
      <vt:lpstr>Markov assumption </vt:lpstr>
      <vt:lpstr>Markov assumption </vt:lpstr>
      <vt:lpstr>Markov Models (aka Markov chain/process)</vt:lpstr>
      <vt:lpstr>Markov Models (aka Markov chain/process)</vt:lpstr>
      <vt:lpstr>Example Markov Chain: Weather</vt:lpstr>
      <vt:lpstr>Example Markov Chain: Weather</vt:lpstr>
      <vt:lpstr>Mini-Forward Algorithm</vt:lpstr>
      <vt:lpstr>Example Run of Mini-Forward Algorithm</vt:lpstr>
      <vt:lpstr>Forward algorithm (simple form)</vt:lpstr>
      <vt:lpstr>Hidden Markov Models</vt:lpstr>
      <vt:lpstr>Example: Weather HMM</vt:lpstr>
      <vt:lpstr>Formally Joint Distribution of an HMM</vt:lpstr>
      <vt:lpstr>Example: Weather HMM</vt:lpstr>
      <vt:lpstr>Example: Weather HMM</vt:lpstr>
      <vt:lpstr>Example: Weather HMM</vt:lpstr>
      <vt:lpstr>Example: Weather HMM</vt:lpstr>
      <vt:lpstr>Example 2: Weather and Mode HMM</vt:lpstr>
      <vt:lpstr>Example 2: Weather and Mode HMM</vt:lpstr>
      <vt:lpstr>Example 2: Weather and Mode HMM</vt:lpstr>
      <vt:lpstr>Example 2: Weather and Mode HMM</vt:lpstr>
      <vt:lpstr>Example 2: Weather and Mode HMM</vt:lpstr>
      <vt:lpstr>Example 2: Weather and Mode HMM</vt:lpstr>
      <vt:lpstr>Example 2: Weather and Mode HMM</vt:lpstr>
      <vt:lpstr>Example 2: Weather and Mode HMM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Farrukh</cp:lastModifiedBy>
  <cp:revision>2303</cp:revision>
  <cp:lastPrinted>2016-02-04T17:52:29Z</cp:lastPrinted>
  <dcterms:created xsi:type="dcterms:W3CDTF">2004-08-27T04:16:05Z</dcterms:created>
  <dcterms:modified xsi:type="dcterms:W3CDTF">2023-05-02T07:56:37Z</dcterms:modified>
</cp:coreProperties>
</file>