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2"/>
  </p:notesMasterIdLst>
  <p:handoutMasterIdLst>
    <p:handoutMasterId r:id="rId83"/>
  </p:handoutMasterIdLst>
  <p:sldIdLst>
    <p:sldId id="293" r:id="rId2"/>
    <p:sldId id="369" r:id="rId3"/>
    <p:sldId id="383" r:id="rId4"/>
    <p:sldId id="445" r:id="rId5"/>
    <p:sldId id="393" r:id="rId6"/>
    <p:sldId id="396" r:id="rId7"/>
    <p:sldId id="447" r:id="rId8"/>
    <p:sldId id="395" r:id="rId9"/>
    <p:sldId id="448" r:id="rId10"/>
    <p:sldId id="404" r:id="rId11"/>
    <p:sldId id="397" r:id="rId12"/>
    <p:sldId id="449" r:id="rId13"/>
    <p:sldId id="400" r:id="rId14"/>
    <p:sldId id="450" r:id="rId15"/>
    <p:sldId id="451" r:id="rId16"/>
    <p:sldId id="452" r:id="rId17"/>
    <p:sldId id="453" r:id="rId18"/>
    <p:sldId id="454" r:id="rId19"/>
    <p:sldId id="402" r:id="rId20"/>
    <p:sldId id="401" r:id="rId21"/>
    <p:sldId id="405" r:id="rId22"/>
    <p:sldId id="406" r:id="rId23"/>
    <p:sldId id="455" r:id="rId24"/>
    <p:sldId id="463" r:id="rId25"/>
    <p:sldId id="456" r:id="rId26"/>
    <p:sldId id="483" r:id="rId27"/>
    <p:sldId id="407" r:id="rId28"/>
    <p:sldId id="408" r:id="rId29"/>
    <p:sldId id="409" r:id="rId30"/>
    <p:sldId id="457" r:id="rId31"/>
    <p:sldId id="458" r:id="rId32"/>
    <p:sldId id="461" r:id="rId33"/>
    <p:sldId id="459" r:id="rId34"/>
    <p:sldId id="460" r:id="rId35"/>
    <p:sldId id="410" r:id="rId36"/>
    <p:sldId id="413" r:id="rId37"/>
    <p:sldId id="414" r:id="rId38"/>
    <p:sldId id="415" r:id="rId39"/>
    <p:sldId id="416" r:id="rId40"/>
    <p:sldId id="417" r:id="rId41"/>
    <p:sldId id="418" r:id="rId42"/>
    <p:sldId id="465" r:id="rId43"/>
    <p:sldId id="419" r:id="rId44"/>
    <p:sldId id="420" r:id="rId45"/>
    <p:sldId id="421" r:id="rId46"/>
    <p:sldId id="466" r:id="rId47"/>
    <p:sldId id="467" r:id="rId48"/>
    <p:sldId id="464" r:id="rId49"/>
    <p:sldId id="468" r:id="rId50"/>
    <p:sldId id="469" r:id="rId51"/>
    <p:sldId id="470" r:id="rId52"/>
    <p:sldId id="471" r:id="rId53"/>
    <p:sldId id="426" r:id="rId54"/>
    <p:sldId id="428" r:id="rId55"/>
    <p:sldId id="429" r:id="rId56"/>
    <p:sldId id="439" r:id="rId57"/>
    <p:sldId id="472" r:id="rId58"/>
    <p:sldId id="430" r:id="rId59"/>
    <p:sldId id="441" r:id="rId60"/>
    <p:sldId id="440" r:id="rId61"/>
    <p:sldId id="474" r:id="rId62"/>
    <p:sldId id="433" r:id="rId63"/>
    <p:sldId id="473" r:id="rId64"/>
    <p:sldId id="442" r:id="rId65"/>
    <p:sldId id="434" r:id="rId66"/>
    <p:sldId id="443" r:id="rId67"/>
    <p:sldId id="475" r:id="rId68"/>
    <p:sldId id="476" r:id="rId69"/>
    <p:sldId id="435" r:id="rId70"/>
    <p:sldId id="477" r:id="rId71"/>
    <p:sldId id="478" r:id="rId72"/>
    <p:sldId id="437" r:id="rId73"/>
    <p:sldId id="444" r:id="rId74"/>
    <p:sldId id="438" r:id="rId75"/>
    <p:sldId id="479" r:id="rId76"/>
    <p:sldId id="481" r:id="rId77"/>
    <p:sldId id="480" r:id="rId78"/>
    <p:sldId id="482" r:id="rId79"/>
    <p:sldId id="446" r:id="rId80"/>
    <p:sldId id="462" r:id="rId81"/>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D3FF"/>
    <a:srgbClr val="CCCC00"/>
    <a:srgbClr val="DDDDDD"/>
    <a:srgbClr val="FFE7C3"/>
    <a:srgbClr val="FFFFCC"/>
    <a:srgbClr val="CCFFCC"/>
    <a:srgbClr val="FFFF8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94660"/>
  </p:normalViewPr>
  <p:slideViewPr>
    <p:cSldViewPr>
      <p:cViewPr varScale="1">
        <p:scale>
          <a:sx n="65" d="100"/>
          <a:sy n="65" d="100"/>
        </p:scale>
        <p:origin x="14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5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4506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6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3F56338E-0686-4A7B-8E8D-43557162F80F}" type="slidenum">
              <a:rPr lang="en-US"/>
              <a:pPr>
                <a:defRPr/>
              </a:pPr>
              <a:t>‹#›</a:t>
            </a:fld>
            <a:endParaRPr lang="en-US"/>
          </a:p>
        </p:txBody>
      </p:sp>
    </p:spTree>
    <p:extLst>
      <p:ext uri="{BB962C8B-B14F-4D97-AF65-F5344CB8AC3E}">
        <p14:creationId xmlns:p14="http://schemas.microsoft.com/office/powerpoint/2010/main" val="2370087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569F122F-2FE8-4C91-8156-4688BDAE7969}" type="slidenum">
              <a:rPr lang="en-US"/>
              <a:pPr>
                <a:defRPr/>
              </a:pPr>
              <a:t>‹#›</a:t>
            </a:fld>
            <a:endParaRPr lang="en-US"/>
          </a:p>
        </p:txBody>
      </p:sp>
    </p:spTree>
    <p:extLst>
      <p:ext uri="{BB962C8B-B14F-4D97-AF65-F5344CB8AC3E}">
        <p14:creationId xmlns:p14="http://schemas.microsoft.com/office/powerpoint/2010/main" val="6176931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1</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49178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233359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729311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1482817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35A53B61-4687-4D73-8012-5C4B70960154}" type="slidenum">
              <a:rPr lang="en-US" smtClean="0">
                <a:cs typeface="Arial" charset="0"/>
              </a:rPr>
              <a:pPr/>
              <a:t>27</a:t>
            </a:fld>
            <a:endParaRPr lang="en-US">
              <a:cs typeface="Arial" charset="0"/>
            </a:endParaRPr>
          </a:p>
        </p:txBody>
      </p:sp>
    </p:spTree>
    <p:extLst>
      <p:ext uri="{BB962C8B-B14F-4D97-AF65-F5344CB8AC3E}">
        <p14:creationId xmlns:p14="http://schemas.microsoft.com/office/powerpoint/2010/main" val="1842011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306092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69809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1756753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3479070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1468118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386781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2</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334707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76403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3976316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1033808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789833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01105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005777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985867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4082345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319388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551579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3</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353375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3982902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526813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119300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3807763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4248579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538393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179630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1700640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3659532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995047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5</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507291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301509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1917670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409152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56C1B61-A4D3-4B13-B987-E2121156126B}" type="slidenum">
              <a:rPr lang="en-US" smtClean="0">
                <a:cs typeface="Arial" charset="0"/>
              </a:rPr>
              <a:pPr/>
              <a:t>6</a:t>
            </a:fld>
            <a:endParaRPr lang="en-US">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043515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8BAF232-B32F-4F5D-B928-442F6CE15948}" type="slidenum">
              <a:rPr lang="en-US" smtClean="0">
                <a:cs typeface="Arial" charset="0"/>
              </a:rPr>
              <a:pPr/>
              <a:t>8</a:t>
            </a:fld>
            <a:endParaRPr lang="en-US">
              <a:cs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09822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8BAF232-B32F-4F5D-B928-442F6CE15948}" type="slidenum">
              <a:rPr lang="en-US" smtClean="0">
                <a:cs typeface="Arial" charset="0"/>
              </a:rPr>
              <a:pPr/>
              <a:t>10</a:t>
            </a:fld>
            <a:endParaRPr lang="en-US">
              <a:cs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37619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422960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731838" y="4560888"/>
            <a:ext cx="5851525" cy="4319587"/>
          </a:xfrm>
          <a:noFill/>
          <a:ln/>
        </p:spPr>
        <p:txBody>
          <a:bodyPr/>
          <a:lstStyle/>
          <a:p>
            <a:endParaRPr lang="en-US">
              <a:latin typeface="Times New Roman" charset="0"/>
            </a:endParaRPr>
          </a:p>
        </p:txBody>
      </p:sp>
    </p:spTree>
    <p:extLst>
      <p:ext uri="{BB962C8B-B14F-4D97-AF65-F5344CB8AC3E}">
        <p14:creationId xmlns:p14="http://schemas.microsoft.com/office/powerpoint/2010/main" val="263941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ln/>
        </p:spPr>
        <p:txBody>
          <a:bodyPr/>
          <a:lstStyle>
            <a:lvl1pPr>
              <a:defRPr/>
            </a:lvl1pPr>
          </a:lstStyle>
          <a:p>
            <a:pPr>
              <a:defRPr/>
            </a:pPr>
            <a:fld id="{F0382DD3-DC17-4A69-BB46-45082E46F7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381254-E7A9-42B2-BBA6-4F390B8B1B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2BEA4B-F9EC-4AED-924D-21C157D131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7C10A6-6903-4872-B91B-3E0B6589A34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152400" y="1295400"/>
            <a:ext cx="8839200" cy="4830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32C7C4F8-C15F-44B1-8719-C4B0BB76F0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FCEE5-5864-4177-8B32-562563A5D9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C7C840-FA4D-40C9-A2A8-405AAC255E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18215D7-7171-44DA-A7F8-0379C74DB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14400"/>
          </a:xfrm>
        </p:spPr>
        <p:txBody>
          <a:bodyPr/>
          <a:lstStyle>
            <a:lvl1pPr>
              <a:defRPr sz="3600"/>
            </a:lvl1pPr>
          </a:lstStyle>
          <a:p>
            <a:r>
              <a:rPr lang="en-US" dirty="0"/>
              <a:t>Click to edit Master title style</a:t>
            </a:r>
          </a:p>
        </p:txBody>
      </p:sp>
      <p:sp>
        <p:nvSpPr>
          <p:cNvPr id="5" name="Rectangle 6"/>
          <p:cNvSpPr>
            <a:spLocks noGrp="1" noChangeArrowheads="1"/>
          </p:cNvSpPr>
          <p:nvPr>
            <p:ph type="sldNum" sz="quarter" idx="12"/>
          </p:nvPr>
        </p:nvSpPr>
        <p:spPr>
          <a:ln/>
        </p:spPr>
        <p:txBody>
          <a:bodyPr/>
          <a:lstStyle>
            <a:lvl1pPr>
              <a:defRPr/>
            </a:lvl1pPr>
          </a:lstStyle>
          <a:p>
            <a:pPr>
              <a:defRPr/>
            </a:pPr>
            <a:fld id="{463C8A4B-124F-43F9-9E25-3253CCAF3F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E70DDFE-E6BA-40F7-A955-C8FD1E6734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30305B-2385-41DD-A7E1-E3AEB4B62D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8E60C2-90BA-4311-8674-F2C05334BC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auto">
          <a:xfrm>
            <a:off x="152400" y="990600"/>
            <a:ext cx="88392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6070"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fld id="{4AF264E9-1BC2-4290-B8C9-A8C5BC6552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228600" y="1905000"/>
            <a:ext cx="8686800" cy="2133600"/>
          </a:xfrm>
        </p:spPr>
        <p:txBody>
          <a:bodyPr/>
          <a:lstStyle/>
          <a:p>
            <a:pPr eaLnBrk="1" hangingPunct="1"/>
            <a:r>
              <a:rPr lang="en-US" sz="4400" b="1" dirty="0">
                <a:solidFill>
                  <a:schemeClr val="accent2"/>
                </a:solidFill>
              </a:rPr>
              <a:t>CS401 – Artificial Intelligence</a:t>
            </a:r>
            <a:br>
              <a:rPr lang="en-US" sz="4000" b="1" dirty="0">
                <a:solidFill>
                  <a:schemeClr val="accent2"/>
                </a:solidFill>
              </a:rPr>
            </a:br>
            <a:br>
              <a:rPr lang="en-US" sz="4000" b="1" dirty="0">
                <a:solidFill>
                  <a:srgbClr val="C00000"/>
                </a:solidFill>
              </a:rPr>
            </a:br>
            <a:br>
              <a:rPr lang="en-US" sz="4000" b="1" dirty="0">
                <a:solidFill>
                  <a:srgbClr val="C00000"/>
                </a:solidFill>
              </a:rPr>
            </a:br>
            <a:r>
              <a:rPr lang="en-US" sz="4000" b="1" dirty="0">
                <a:solidFill>
                  <a:schemeClr val="accent6"/>
                </a:solidFill>
              </a:rPr>
              <a:t>Intelligent Agents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endParaRPr lang="en-US" dirty="0">
              <a:latin typeface="Arial" charset="0"/>
              <a:cs typeface="Arial" charset="0"/>
            </a:endParaRPr>
          </a:p>
          <a:p>
            <a:fld id="{379CDCE8-C20C-40BC-B3C9-30424F920CFC}" type="slidenum">
              <a:rPr lang="en-US" smtClean="0">
                <a:latin typeface="Arial" charset="0"/>
                <a:cs typeface="Arial" charset="0"/>
              </a:rPr>
              <a:pPr/>
              <a:t>10</a:t>
            </a:fld>
            <a:endParaRPr lang="en-US" dirty="0">
              <a:latin typeface="Arial" charset="0"/>
              <a:cs typeface="Arial" charset="0"/>
            </a:endParaRPr>
          </a:p>
        </p:txBody>
      </p:sp>
      <p:sp>
        <p:nvSpPr>
          <p:cNvPr id="17411" name="Rectangle 2"/>
          <p:cNvSpPr>
            <a:spLocks noGrp="1" noChangeArrowheads="1"/>
          </p:cNvSpPr>
          <p:nvPr>
            <p:ph type="title"/>
          </p:nvPr>
        </p:nvSpPr>
        <p:spPr>
          <a:xfrm>
            <a:off x="152400" y="0"/>
            <a:ext cx="8839200" cy="685800"/>
          </a:xfrm>
        </p:spPr>
        <p:txBody>
          <a:bodyPr/>
          <a:lstStyle/>
          <a:p>
            <a:pPr eaLnBrk="1" hangingPunct="1"/>
            <a:r>
              <a:rPr lang="en-US" b="1" dirty="0">
                <a:solidFill>
                  <a:schemeClr val="accent2"/>
                </a:solidFill>
                <a:latin typeface="Comic Sans MS" pitchFamily="66" charset="0"/>
              </a:rPr>
              <a:t>Agent and Environment</a:t>
            </a:r>
          </a:p>
        </p:txBody>
      </p:sp>
      <p:pic>
        <p:nvPicPr>
          <p:cNvPr id="110595" name="Picture 3"/>
          <p:cNvPicPr>
            <a:picLocks noChangeAspect="1" noChangeArrowheads="1"/>
          </p:cNvPicPr>
          <p:nvPr/>
        </p:nvPicPr>
        <p:blipFill>
          <a:blip r:embed="rId3" cstate="print">
            <a:duotone>
              <a:schemeClr val="accent4">
                <a:shade val="45000"/>
                <a:satMod val="135000"/>
              </a:schemeClr>
              <a:prstClr val="white"/>
            </a:duotone>
            <a:lum bright="-3000" contrast="20000"/>
          </a:blip>
          <a:srcRect/>
          <a:stretch>
            <a:fillRect/>
          </a:stretch>
        </p:blipFill>
        <p:spPr bwMode="auto">
          <a:xfrm>
            <a:off x="990600" y="685800"/>
            <a:ext cx="7010400" cy="6019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0"/>
            <a:ext cx="8839200" cy="762000"/>
          </a:xfrm>
        </p:spPr>
        <p:txBody>
          <a:bodyPr/>
          <a:lstStyle/>
          <a:p>
            <a:r>
              <a:rPr lang="en-US" dirty="0">
                <a:solidFill>
                  <a:srgbClr val="C00000"/>
                </a:solidFill>
                <a:latin typeface="+mn-lt"/>
              </a:rPr>
              <a:t>Example: Vacuum-Cleaner Agent</a:t>
            </a:r>
          </a:p>
        </p:txBody>
      </p:sp>
      <p:sp>
        <p:nvSpPr>
          <p:cNvPr id="7171" name="Rectangle 3"/>
          <p:cNvSpPr>
            <a:spLocks noGrp="1" noChangeArrowheads="1"/>
          </p:cNvSpPr>
          <p:nvPr>
            <p:ph idx="1"/>
          </p:nvPr>
        </p:nvSpPr>
        <p:spPr>
          <a:xfrm>
            <a:off x="228600" y="914400"/>
            <a:ext cx="8915400" cy="5486399"/>
          </a:xfrm>
        </p:spPr>
        <p:txBody>
          <a:bodyPr/>
          <a:lstStyle/>
          <a:p>
            <a:r>
              <a:rPr lang="en-US" sz="2800" dirty="0"/>
              <a:t>Percepts: </a:t>
            </a:r>
            <a:br>
              <a:rPr lang="en-US" sz="2800" dirty="0"/>
            </a:br>
            <a:r>
              <a:rPr lang="en-US" sz="2800" dirty="0"/>
              <a:t>Location and Status, </a:t>
            </a:r>
            <a:br>
              <a:rPr lang="en-US" sz="2800" dirty="0"/>
            </a:br>
            <a:r>
              <a:rPr lang="en-US" sz="2800" dirty="0"/>
              <a:t>e.g., </a:t>
            </a:r>
            <a:r>
              <a:rPr lang="en-US" sz="2800" dirty="0">
                <a:solidFill>
                  <a:schemeClr val="accent2"/>
                </a:solidFill>
              </a:rPr>
              <a:t>[</a:t>
            </a:r>
            <a:r>
              <a:rPr lang="en-US" sz="2800" dirty="0" err="1">
                <a:solidFill>
                  <a:schemeClr val="accent2"/>
                </a:solidFill>
              </a:rPr>
              <a:t>A,Dirty</a:t>
            </a:r>
            <a:r>
              <a:rPr lang="en-US" sz="2800" dirty="0">
                <a:solidFill>
                  <a:schemeClr val="accent2"/>
                </a:solidFill>
              </a:rPr>
              <a:t>]</a:t>
            </a:r>
          </a:p>
          <a:p>
            <a:r>
              <a:rPr lang="en-US" sz="2800" dirty="0"/>
              <a:t>Actions: </a:t>
            </a:r>
            <a:br>
              <a:rPr lang="en-US" sz="2800" dirty="0"/>
            </a:br>
            <a:r>
              <a:rPr lang="en-US" sz="2800" dirty="0">
                <a:solidFill>
                  <a:srgbClr val="C00000"/>
                </a:solidFill>
              </a:rPr>
              <a:t>Left, Right, Clean, </a:t>
            </a:r>
            <a:r>
              <a:rPr lang="en-US" sz="2800" dirty="0" err="1">
                <a:solidFill>
                  <a:srgbClr val="C00000"/>
                </a:solidFill>
              </a:rPr>
              <a:t>NoOp</a:t>
            </a:r>
            <a:endParaRPr lang="en-US" sz="2800" dirty="0">
              <a:solidFill>
                <a:srgbClr val="C00000"/>
              </a:solidFill>
            </a:endParaRPr>
          </a:p>
          <a:p>
            <a:pPr>
              <a:buNone/>
            </a:pPr>
            <a:endParaRPr lang="en-US" b="1" dirty="0">
              <a:solidFill>
                <a:schemeClr val="tx1"/>
              </a:solidFill>
            </a:endParaRPr>
          </a:p>
          <a:p>
            <a:pPr>
              <a:buNone/>
            </a:pPr>
            <a:r>
              <a:rPr lang="en-US" sz="2600" dirty="0">
                <a:solidFill>
                  <a:schemeClr val="tx1"/>
                </a:solidFill>
                <a:cs typeface="Consolas" pitchFamily="49" charset="0"/>
              </a:rPr>
              <a:t>	</a:t>
            </a:r>
            <a:r>
              <a:rPr lang="en-US" sz="2400" dirty="0">
                <a:solidFill>
                  <a:schemeClr val="tx1"/>
                </a:solidFill>
                <a:cs typeface="Consolas" pitchFamily="49" charset="0"/>
              </a:rPr>
              <a:t>function Vacuum-Agent(</a:t>
            </a:r>
            <a:r>
              <a:rPr lang="en-US" sz="2400" dirty="0" err="1">
                <a:solidFill>
                  <a:schemeClr val="accent2"/>
                </a:solidFill>
                <a:cs typeface="Consolas" pitchFamily="49" charset="0"/>
              </a:rPr>
              <a:t>location,status</a:t>
            </a:r>
            <a:r>
              <a:rPr lang="en-US" sz="2400" dirty="0">
                <a:solidFill>
                  <a:schemeClr val="tx1"/>
                </a:solidFill>
                <a:cs typeface="Consolas" pitchFamily="49" charset="0"/>
              </a:rPr>
              <a:t>) returns an </a:t>
            </a:r>
            <a:r>
              <a:rPr lang="en-US" sz="2400" dirty="0">
                <a:solidFill>
                  <a:srgbClr val="C00000"/>
                </a:solidFill>
                <a:cs typeface="Consolas" pitchFamily="49" charset="0"/>
              </a:rPr>
              <a:t>action</a:t>
            </a:r>
          </a:p>
          <a:p>
            <a:pPr>
              <a:buNone/>
            </a:pPr>
            <a:r>
              <a:rPr lang="en-US" sz="2400" dirty="0">
                <a:solidFill>
                  <a:schemeClr val="tx1"/>
                </a:solidFill>
                <a:cs typeface="Consolas" pitchFamily="49" charset="0"/>
              </a:rPr>
              <a:t>		if </a:t>
            </a:r>
            <a:r>
              <a:rPr lang="en-US" sz="2400" dirty="0">
                <a:solidFill>
                  <a:schemeClr val="accent2"/>
                </a:solidFill>
                <a:cs typeface="Consolas" pitchFamily="49" charset="0"/>
              </a:rPr>
              <a:t>status = Dirty </a:t>
            </a:r>
            <a:r>
              <a:rPr lang="en-US" sz="2400" dirty="0">
                <a:solidFill>
                  <a:schemeClr val="tx1"/>
                </a:solidFill>
                <a:cs typeface="Consolas" pitchFamily="49" charset="0"/>
              </a:rPr>
              <a:t>then return </a:t>
            </a:r>
            <a:r>
              <a:rPr lang="en-US" sz="2400" dirty="0">
                <a:solidFill>
                  <a:srgbClr val="C00000"/>
                </a:solidFill>
                <a:cs typeface="Consolas" pitchFamily="49" charset="0"/>
              </a:rPr>
              <a:t>Clean</a:t>
            </a:r>
          </a:p>
          <a:p>
            <a:pPr>
              <a:buNone/>
            </a:pPr>
            <a:r>
              <a:rPr lang="en-US" sz="2400" dirty="0">
                <a:solidFill>
                  <a:schemeClr val="tx1"/>
                </a:solidFill>
                <a:cs typeface="Consolas" pitchFamily="49" charset="0"/>
              </a:rPr>
              <a:t>		</a:t>
            </a:r>
            <a:r>
              <a:rPr lang="en-US" sz="2400" dirty="0" err="1">
                <a:solidFill>
                  <a:schemeClr val="tx1"/>
                </a:solidFill>
                <a:cs typeface="Consolas" pitchFamily="49" charset="0"/>
              </a:rPr>
              <a:t>elseif</a:t>
            </a:r>
            <a:r>
              <a:rPr lang="en-US" sz="2400" dirty="0">
                <a:solidFill>
                  <a:schemeClr val="tx1"/>
                </a:solidFill>
                <a:cs typeface="Consolas" pitchFamily="49" charset="0"/>
              </a:rPr>
              <a:t> </a:t>
            </a:r>
            <a:r>
              <a:rPr lang="en-US" sz="2400" dirty="0">
                <a:solidFill>
                  <a:schemeClr val="accent2"/>
                </a:solidFill>
                <a:cs typeface="Consolas" pitchFamily="49" charset="0"/>
              </a:rPr>
              <a:t>location = A </a:t>
            </a:r>
            <a:r>
              <a:rPr lang="en-US" sz="2400" dirty="0">
                <a:solidFill>
                  <a:schemeClr val="tx1"/>
                </a:solidFill>
                <a:cs typeface="Consolas" pitchFamily="49" charset="0"/>
              </a:rPr>
              <a:t>then return </a:t>
            </a:r>
            <a:r>
              <a:rPr lang="en-US" sz="2400" dirty="0">
                <a:solidFill>
                  <a:srgbClr val="C00000"/>
                </a:solidFill>
                <a:cs typeface="Consolas" pitchFamily="49" charset="0"/>
              </a:rPr>
              <a:t>Right</a:t>
            </a:r>
          </a:p>
          <a:p>
            <a:pPr>
              <a:buNone/>
            </a:pPr>
            <a:r>
              <a:rPr lang="en-US" sz="2400" dirty="0">
                <a:solidFill>
                  <a:schemeClr val="tx1"/>
                </a:solidFill>
                <a:cs typeface="Consolas" pitchFamily="49" charset="0"/>
              </a:rPr>
              <a:t>		</a:t>
            </a:r>
            <a:r>
              <a:rPr lang="en-US" sz="2400" dirty="0" err="1">
                <a:solidFill>
                  <a:schemeClr val="tx1"/>
                </a:solidFill>
                <a:cs typeface="Consolas" pitchFamily="49" charset="0"/>
              </a:rPr>
              <a:t>elseif</a:t>
            </a:r>
            <a:r>
              <a:rPr lang="en-US" sz="2400" dirty="0">
                <a:solidFill>
                  <a:schemeClr val="tx1"/>
                </a:solidFill>
                <a:cs typeface="Consolas" pitchFamily="49" charset="0"/>
              </a:rPr>
              <a:t> </a:t>
            </a:r>
            <a:r>
              <a:rPr lang="en-US" sz="2400" dirty="0">
                <a:solidFill>
                  <a:schemeClr val="accent2"/>
                </a:solidFill>
                <a:cs typeface="Consolas" pitchFamily="49" charset="0"/>
              </a:rPr>
              <a:t>location = B </a:t>
            </a:r>
            <a:r>
              <a:rPr lang="en-US" sz="2400" dirty="0">
                <a:solidFill>
                  <a:schemeClr val="tx1"/>
                </a:solidFill>
                <a:cs typeface="Consolas" pitchFamily="49" charset="0"/>
              </a:rPr>
              <a:t>then return </a:t>
            </a:r>
            <a:r>
              <a:rPr lang="en-US" sz="2400" dirty="0">
                <a:solidFill>
                  <a:srgbClr val="C00000"/>
                </a:solidFill>
                <a:cs typeface="Consolas" pitchFamily="49" charset="0"/>
              </a:rPr>
              <a:t>Left</a:t>
            </a:r>
          </a:p>
        </p:txBody>
      </p:sp>
      <p:pic>
        <p:nvPicPr>
          <p:cNvPr id="7172" name="Picture 4" descr="vacuum2-environment"/>
          <p:cNvPicPr>
            <a:picLocks noChangeAspect="1" noChangeArrowheads="1"/>
          </p:cNvPicPr>
          <p:nvPr/>
        </p:nvPicPr>
        <p:blipFill>
          <a:blip r:embed="rId3" cstate="print"/>
          <a:srcRect/>
          <a:stretch>
            <a:fillRect/>
          </a:stretch>
        </p:blipFill>
        <p:spPr bwMode="auto">
          <a:xfrm>
            <a:off x="5195455" y="1143000"/>
            <a:ext cx="3872345" cy="1981200"/>
          </a:xfrm>
          <a:prstGeom prst="rect">
            <a:avLst/>
          </a:prstGeom>
          <a:noFill/>
        </p:spPr>
      </p:pic>
      <p:sp>
        <p:nvSpPr>
          <p:cNvPr id="5" name="Slide Number Placeholder 5"/>
          <p:cNvSpPr>
            <a:spLocks noGrp="1"/>
          </p:cNvSpPr>
          <p:nvPr>
            <p:ph type="sldNum" sz="quarter" idx="12"/>
          </p:nvPr>
        </p:nvSpPr>
        <p:spPr>
          <a:xfrm>
            <a:off x="7010400" y="6381750"/>
            <a:ext cx="21336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11</a:t>
            </a:fld>
            <a:endParaRPr lang="en-US" dirty="0">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3400"/>
            <a:ext cx="6477000" cy="573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77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0"/>
            <a:ext cx="8763000" cy="838200"/>
          </a:xfrm>
        </p:spPr>
        <p:txBody>
          <a:bodyPr/>
          <a:lstStyle/>
          <a:p>
            <a:pPr>
              <a:defRPr/>
            </a:pPr>
            <a:r>
              <a:rPr lang="en-US" sz="3600" b="1" dirty="0">
                <a:solidFill>
                  <a:schemeClr val="accent2"/>
                </a:solidFill>
                <a:latin typeface="+mn-lt"/>
              </a:rPr>
              <a:t>Rational Agent</a:t>
            </a:r>
          </a:p>
        </p:txBody>
      </p:sp>
      <p:sp>
        <p:nvSpPr>
          <p:cNvPr id="8195" name="Rectangle 3"/>
          <p:cNvSpPr>
            <a:spLocks noGrp="1" noChangeArrowheads="1"/>
          </p:cNvSpPr>
          <p:nvPr>
            <p:ph type="body" idx="1"/>
          </p:nvPr>
        </p:nvSpPr>
        <p:spPr>
          <a:xfrm>
            <a:off x="228600" y="838200"/>
            <a:ext cx="8686800" cy="5715000"/>
          </a:xfrm>
        </p:spPr>
        <p:txBody>
          <a:bodyPr/>
          <a:lstStyle/>
          <a:p>
            <a:pPr algn="just">
              <a:lnSpc>
                <a:spcPct val="90000"/>
              </a:lnSpc>
            </a:pPr>
            <a:r>
              <a:rPr lang="en-US" sz="2800" dirty="0">
                <a:solidFill>
                  <a:srgbClr val="C00000"/>
                </a:solidFill>
              </a:rPr>
              <a:t>Rational Agent:</a:t>
            </a:r>
            <a:r>
              <a:rPr lang="en-US" sz="2800" dirty="0"/>
              <a:t> </a:t>
            </a:r>
          </a:p>
          <a:p>
            <a:pPr lvl="1" algn="just">
              <a:lnSpc>
                <a:spcPct val="90000"/>
              </a:lnSpc>
            </a:pPr>
            <a:r>
              <a:rPr lang="en-US" sz="2400" dirty="0"/>
              <a:t>A rational agent is one that does the right thing—conceptually speaking, every entry in the table for the agent function is filled out correctly.</a:t>
            </a:r>
          </a:p>
          <a:p>
            <a:pPr lvl="1" algn="just">
              <a:lnSpc>
                <a:spcPct val="90000"/>
              </a:lnSpc>
            </a:pPr>
            <a:r>
              <a:rPr lang="en-US" sz="2400" dirty="0"/>
              <a:t>a rational agent should select an action that is </a:t>
            </a:r>
            <a:r>
              <a:rPr lang="en-US" sz="2400" dirty="0">
                <a:solidFill>
                  <a:schemeClr val="accent2"/>
                </a:solidFill>
              </a:rPr>
              <a:t>expected to maximize</a:t>
            </a:r>
            <a:r>
              <a:rPr lang="en-US" sz="2400" dirty="0"/>
              <a:t> its </a:t>
            </a:r>
            <a:r>
              <a:rPr lang="en-US" sz="2400" dirty="0">
                <a:solidFill>
                  <a:schemeClr val="accent2"/>
                </a:solidFill>
              </a:rPr>
              <a:t>performance measure</a:t>
            </a:r>
            <a:r>
              <a:rPr lang="en-US" sz="2400" dirty="0"/>
              <a:t>, based on the evidence provided by the </a:t>
            </a:r>
            <a:r>
              <a:rPr lang="en-US" sz="2400" dirty="0">
                <a:solidFill>
                  <a:schemeClr val="accent2"/>
                </a:solidFill>
              </a:rPr>
              <a:t>percept sequence</a:t>
            </a:r>
            <a:r>
              <a:rPr lang="en-US" sz="2400" dirty="0"/>
              <a:t> and whatever </a:t>
            </a:r>
            <a:r>
              <a:rPr lang="en-US" sz="2400" dirty="0">
                <a:solidFill>
                  <a:schemeClr val="accent2"/>
                </a:solidFill>
              </a:rPr>
              <a:t>built-in knowledge</a:t>
            </a:r>
            <a:r>
              <a:rPr lang="en-US" sz="2400" dirty="0"/>
              <a:t> the agent has.</a:t>
            </a:r>
          </a:p>
          <a:p>
            <a:pPr algn="just">
              <a:lnSpc>
                <a:spcPct val="90000"/>
              </a:lnSpc>
            </a:pPr>
            <a:r>
              <a:rPr lang="en-US" sz="2800" dirty="0">
                <a:solidFill>
                  <a:srgbClr val="C00000"/>
                </a:solidFill>
              </a:rPr>
              <a:t>Performance Measure (Utility Function):</a:t>
            </a:r>
          </a:p>
          <a:p>
            <a:pPr lvl="1" algn="just">
              <a:lnSpc>
                <a:spcPct val="90000"/>
              </a:lnSpc>
            </a:pPr>
            <a:r>
              <a:rPr lang="en-US" sz="2400" dirty="0"/>
              <a:t>An objective criterion for success of an agent's behavior</a:t>
            </a:r>
          </a:p>
          <a:p>
            <a:pPr lvl="1" algn="just">
              <a:lnSpc>
                <a:spcPct val="90000"/>
              </a:lnSpc>
            </a:pPr>
            <a:r>
              <a:rPr lang="en-US" sz="2400" dirty="0">
                <a:solidFill>
                  <a:srgbClr val="0000CC"/>
                </a:solidFill>
              </a:rPr>
              <a:t>e.g.,</a:t>
            </a:r>
            <a:r>
              <a:rPr lang="en-US" sz="2400" dirty="0"/>
              <a:t> performance measure of a vacuum-cleaner agent could be </a:t>
            </a:r>
            <a:r>
              <a:rPr lang="en-US" sz="2400" dirty="0">
                <a:solidFill>
                  <a:srgbClr val="33CC33"/>
                </a:solidFill>
              </a:rPr>
              <a:t>amount of dirt cleaned up</a:t>
            </a:r>
            <a:r>
              <a:rPr lang="en-US" sz="2400" dirty="0"/>
              <a:t>, </a:t>
            </a:r>
            <a:r>
              <a:rPr lang="en-US" sz="2400" dirty="0">
                <a:solidFill>
                  <a:srgbClr val="33CC33"/>
                </a:solidFill>
              </a:rPr>
              <a:t>amount of time taken</a:t>
            </a:r>
            <a:r>
              <a:rPr lang="en-US" sz="2400" dirty="0"/>
              <a:t>, </a:t>
            </a:r>
            <a:r>
              <a:rPr lang="en-US" sz="2400" dirty="0">
                <a:solidFill>
                  <a:srgbClr val="33CC33"/>
                </a:solidFill>
              </a:rPr>
              <a:t>amount of electricity consumed</a:t>
            </a:r>
            <a:r>
              <a:rPr lang="en-US" sz="2400" dirty="0"/>
              <a:t>, </a:t>
            </a:r>
            <a:r>
              <a:rPr lang="en-US" sz="2400" dirty="0">
                <a:solidFill>
                  <a:srgbClr val="33CC33"/>
                </a:solidFill>
              </a:rPr>
              <a:t>amount of noise generated</a:t>
            </a:r>
            <a:r>
              <a:rPr lang="en-US" sz="2400" dirty="0"/>
              <a:t>, etc.</a:t>
            </a:r>
          </a:p>
        </p:txBody>
      </p:sp>
      <p:sp>
        <p:nvSpPr>
          <p:cNvPr id="4" name="Slide Number Placeholder 5"/>
          <p:cNvSpPr>
            <a:spLocks noGrp="1"/>
          </p:cNvSpPr>
          <p:nvPr>
            <p:ph type="sldNum" sz="quarter" idx="12"/>
          </p:nvPr>
        </p:nvSpPr>
        <p:spPr>
          <a:xfrm>
            <a:off x="7010400" y="6381750"/>
            <a:ext cx="21336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13</a:t>
            </a:fld>
            <a:endParaRPr lang="en-US" dirty="0">
              <a:latin typeface="+mn-lt"/>
              <a:cs typeface="Arial"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5897563"/>
          </a:xfrm>
        </p:spPr>
        <p:txBody>
          <a:bodyPr/>
          <a:lstStyle/>
          <a:p>
            <a:r>
              <a:rPr lang="en-US" dirty="0"/>
              <a:t>When an agent is plunked down in an environment, it </a:t>
            </a:r>
            <a:r>
              <a:rPr lang="en-US" b="1" dirty="0"/>
              <a:t>generates a sequence of actions</a:t>
            </a:r>
            <a:r>
              <a:rPr lang="en-US" dirty="0"/>
              <a:t> according to the </a:t>
            </a:r>
            <a:r>
              <a:rPr lang="en-US" b="1" dirty="0"/>
              <a:t>percepts it receives</a:t>
            </a:r>
            <a:r>
              <a:rPr lang="en-US" dirty="0"/>
              <a:t>. This sequence of actions causes the </a:t>
            </a:r>
            <a:r>
              <a:rPr lang="en-US" b="1" dirty="0"/>
              <a:t>environment</a:t>
            </a:r>
            <a:r>
              <a:rPr lang="en-US" dirty="0"/>
              <a:t> to go through a </a:t>
            </a:r>
            <a:r>
              <a:rPr lang="en-US" b="1" dirty="0"/>
              <a:t>sequence of states</a:t>
            </a:r>
            <a:r>
              <a:rPr lang="en-US" dirty="0"/>
              <a:t>. If the sequence is desirable, then the agent has performed well.</a:t>
            </a:r>
          </a:p>
          <a:p>
            <a:r>
              <a:rPr lang="en-US" dirty="0"/>
              <a:t>This notion of desirability is captured by a performance measure that evaluates any given sequence of environment states.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14</a:t>
            </a:fld>
            <a:endParaRPr lang="en-US"/>
          </a:p>
        </p:txBody>
      </p:sp>
    </p:spTree>
    <p:extLst>
      <p:ext uri="{BB962C8B-B14F-4D97-AF65-F5344CB8AC3E}">
        <p14:creationId xmlns:p14="http://schemas.microsoft.com/office/powerpoint/2010/main" val="1426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Rationality</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3491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83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04809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492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But, what will happen once all the dust has been cleaned?</a:t>
            </a:r>
          </a:p>
          <a:p>
            <a:r>
              <a:rPr lang="en-US" sz="2800" dirty="0">
                <a:solidFill>
                  <a:srgbClr val="FF0000"/>
                </a:solidFill>
              </a:rPr>
              <a:t>Is this agent rational?</a:t>
            </a:r>
          </a:p>
          <a:p>
            <a:pPr lvl="1" algn="just"/>
            <a:r>
              <a:rPr lang="en-US" sz="2400" dirty="0">
                <a:solidFill>
                  <a:srgbClr val="33CC33"/>
                </a:solidFill>
              </a:rPr>
              <a:t>depends on performance measure and environment’s properties</a:t>
            </a:r>
          </a:p>
          <a:p>
            <a:endParaRPr lang="en-US" dirty="0"/>
          </a:p>
          <a:p>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17</a:t>
            </a:fld>
            <a:endParaRPr lang="en-US"/>
          </a:p>
        </p:txBody>
      </p:sp>
    </p:spTree>
    <p:extLst>
      <p:ext uri="{BB962C8B-B14F-4D97-AF65-F5344CB8AC3E}">
        <p14:creationId xmlns:p14="http://schemas.microsoft.com/office/powerpoint/2010/main" val="103700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Careful to distinguish between rationality and omniscience.</a:t>
            </a:r>
          </a:p>
          <a:p>
            <a:r>
              <a:rPr lang="en-US" dirty="0"/>
              <a:t>An omniscient agent knows the actual outcome of its actions and can act accordingly; but omniscience is impossible in reality.</a:t>
            </a:r>
            <a:endParaRPr lang="en-GB" dirty="0"/>
          </a:p>
          <a:p>
            <a:r>
              <a:rPr lang="en-US" dirty="0"/>
              <a:t>So </a:t>
            </a:r>
            <a:r>
              <a:rPr lang="en-US" b="1" dirty="0"/>
              <a:t>Rationality</a:t>
            </a:r>
            <a:r>
              <a:rPr lang="en-US" dirty="0"/>
              <a:t> </a:t>
            </a:r>
            <a:r>
              <a:rPr lang="en-US" b="1" dirty="0"/>
              <a:t>maximizes expected performance.</a:t>
            </a:r>
            <a:endParaRPr lang="en-GB" b="1"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18</a:t>
            </a:fld>
            <a:endParaRPr lang="en-US"/>
          </a:p>
        </p:txBody>
      </p:sp>
    </p:spTree>
    <p:extLst>
      <p:ext uri="{BB962C8B-B14F-4D97-AF65-F5344CB8AC3E}">
        <p14:creationId xmlns:p14="http://schemas.microsoft.com/office/powerpoint/2010/main" val="301367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0"/>
            <a:ext cx="8763000" cy="685800"/>
          </a:xfrm>
        </p:spPr>
        <p:txBody>
          <a:bodyPr/>
          <a:lstStyle/>
          <a:p>
            <a:pPr>
              <a:defRPr/>
            </a:pPr>
            <a:r>
              <a:rPr lang="en-US" sz="3600" b="1" dirty="0">
                <a:solidFill>
                  <a:schemeClr val="accent2"/>
                </a:solidFill>
                <a:latin typeface="+mn-lt"/>
              </a:rPr>
              <a:t>Rational Agent</a:t>
            </a:r>
          </a:p>
        </p:txBody>
      </p:sp>
      <p:sp>
        <p:nvSpPr>
          <p:cNvPr id="8195" name="Rectangle 3"/>
          <p:cNvSpPr>
            <a:spLocks noGrp="1" noChangeArrowheads="1"/>
          </p:cNvSpPr>
          <p:nvPr>
            <p:ph type="body" idx="1"/>
          </p:nvPr>
        </p:nvSpPr>
        <p:spPr>
          <a:xfrm>
            <a:off x="228600" y="762000"/>
            <a:ext cx="8686800" cy="5638800"/>
          </a:xfrm>
        </p:spPr>
        <p:txBody>
          <a:bodyPr/>
          <a:lstStyle/>
          <a:p>
            <a:pPr algn="just"/>
            <a:r>
              <a:rPr lang="en-US" sz="2800" dirty="0"/>
              <a:t>Rational is not </a:t>
            </a:r>
            <a:r>
              <a:rPr lang="en-US" sz="2800" dirty="0">
                <a:solidFill>
                  <a:srgbClr val="FF0000"/>
                </a:solidFill>
              </a:rPr>
              <a:t>omniscient</a:t>
            </a:r>
          </a:p>
          <a:p>
            <a:pPr lvl="1" algn="just"/>
            <a:r>
              <a:rPr lang="en-US" sz="2400" dirty="0">
                <a:solidFill>
                  <a:srgbClr val="FF0000"/>
                </a:solidFill>
              </a:rPr>
              <a:t>as percepts may not supply all relevant information</a:t>
            </a:r>
          </a:p>
          <a:p>
            <a:pPr algn="just"/>
            <a:r>
              <a:rPr lang="en-US" sz="2800" dirty="0"/>
              <a:t>Rational is not </a:t>
            </a:r>
            <a:r>
              <a:rPr lang="en-US" sz="2800" dirty="0">
                <a:solidFill>
                  <a:srgbClr val="FF0000"/>
                </a:solidFill>
              </a:rPr>
              <a:t>clairvoyant</a:t>
            </a:r>
          </a:p>
          <a:p>
            <a:pPr lvl="1" algn="just"/>
            <a:r>
              <a:rPr lang="en-US" sz="2400" dirty="0">
                <a:solidFill>
                  <a:srgbClr val="FF0000"/>
                </a:solidFill>
              </a:rPr>
              <a:t>as action outcomes may not be as expected</a:t>
            </a:r>
          </a:p>
          <a:p>
            <a:pPr algn="just"/>
            <a:r>
              <a:rPr lang="en-US" sz="2800" dirty="0">
                <a:solidFill>
                  <a:srgbClr val="002060"/>
                </a:solidFill>
              </a:rPr>
              <a:t>Hence, rational is not necessarily </a:t>
            </a:r>
            <a:r>
              <a:rPr lang="en-US" sz="2800" dirty="0">
                <a:solidFill>
                  <a:srgbClr val="FF0000"/>
                </a:solidFill>
              </a:rPr>
              <a:t>successful</a:t>
            </a:r>
          </a:p>
        </p:txBody>
      </p:sp>
      <p:sp>
        <p:nvSpPr>
          <p:cNvPr id="4" name="Slide Number Placeholder 5"/>
          <p:cNvSpPr>
            <a:spLocks noGrp="1"/>
          </p:cNvSpPr>
          <p:nvPr>
            <p:ph type="sldNum" sz="quarter" idx="12"/>
          </p:nvPr>
        </p:nvSpPr>
        <p:spPr>
          <a:xfrm>
            <a:off x="7010400" y="6381750"/>
            <a:ext cx="21336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19</a:t>
            </a:fld>
            <a:endParaRPr lang="en-US" dirty="0">
              <a:latin typeface="+mn-lt"/>
              <a:cs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mn-lt"/>
              <a:cs typeface="Arial" charset="0"/>
            </a:endParaRPr>
          </a:p>
          <a:p>
            <a:fld id="{F925071C-6FAC-4FF8-9247-1B182FA886EF}" type="slidenum">
              <a:rPr lang="en-US" smtClean="0">
                <a:latin typeface="+mn-lt"/>
                <a:cs typeface="Arial" charset="0"/>
              </a:rPr>
              <a:pPr/>
              <a:t>2</a:t>
            </a:fld>
            <a:endParaRPr lang="en-US" dirty="0">
              <a:latin typeface="+mn-lt"/>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Today’s Agenda</a:t>
            </a:r>
          </a:p>
        </p:txBody>
      </p:sp>
      <p:sp>
        <p:nvSpPr>
          <p:cNvPr id="6148" name="Rectangle 3"/>
          <p:cNvSpPr>
            <a:spLocks noGrp="1" noChangeArrowheads="1"/>
          </p:cNvSpPr>
          <p:nvPr>
            <p:ph type="body" idx="4294967295"/>
          </p:nvPr>
        </p:nvSpPr>
        <p:spPr>
          <a:xfrm>
            <a:off x="228600" y="1371600"/>
            <a:ext cx="8686800" cy="1905000"/>
          </a:xfrm>
        </p:spPr>
        <p:txBody>
          <a:bodyPr/>
          <a:lstStyle/>
          <a:p>
            <a:pPr eaLnBrk="1" hangingPunct="1">
              <a:buClr>
                <a:srgbClr val="3333CC"/>
              </a:buClr>
              <a:buFont typeface="Wingdings" pitchFamily="2" charset="2"/>
              <a:buChar char="§"/>
            </a:pPr>
            <a:r>
              <a:rPr lang="en-US" dirty="0"/>
              <a:t>Intelligent Agents</a:t>
            </a:r>
            <a:br>
              <a:rPr lang="en-US" dirty="0"/>
            </a:br>
            <a:r>
              <a:rPr lang="en-US" sz="2800" dirty="0"/>
              <a:t>(Russell and </a:t>
            </a:r>
            <a:r>
              <a:rPr lang="en-US" sz="2800" dirty="0" err="1"/>
              <a:t>Norvig</a:t>
            </a:r>
            <a:r>
              <a:rPr lang="en-US" sz="2800" dirty="0"/>
              <a:t>: Chap. 2)</a:t>
            </a:r>
            <a:r>
              <a:rPr lang="en-US" sz="3600" dirty="0"/>
              <a:t> </a:t>
            </a:r>
          </a:p>
          <a:p>
            <a:pPr eaLnBrk="1" hangingPunct="1">
              <a:buClr>
                <a:srgbClr val="3333CC"/>
              </a:buClr>
              <a:buFont typeface="Wingdings" pitchFamily="2" charset="2"/>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0"/>
            <a:ext cx="8763000" cy="685800"/>
          </a:xfrm>
        </p:spPr>
        <p:txBody>
          <a:bodyPr/>
          <a:lstStyle/>
          <a:p>
            <a:pPr>
              <a:defRPr/>
            </a:pPr>
            <a:r>
              <a:rPr lang="en-US" sz="3600" b="1" dirty="0">
                <a:solidFill>
                  <a:schemeClr val="accent2"/>
                </a:solidFill>
                <a:latin typeface="+mn-lt"/>
              </a:rPr>
              <a:t>Rational Agent</a:t>
            </a:r>
          </a:p>
        </p:txBody>
      </p:sp>
      <p:sp>
        <p:nvSpPr>
          <p:cNvPr id="8195" name="Rectangle 3"/>
          <p:cNvSpPr>
            <a:spLocks noGrp="1" noChangeArrowheads="1"/>
          </p:cNvSpPr>
          <p:nvPr>
            <p:ph type="body" idx="1"/>
          </p:nvPr>
        </p:nvSpPr>
        <p:spPr>
          <a:xfrm>
            <a:off x="228600" y="762000"/>
            <a:ext cx="8686800" cy="5562600"/>
          </a:xfrm>
        </p:spPr>
        <p:txBody>
          <a:bodyPr/>
          <a:lstStyle/>
          <a:p>
            <a:pPr algn="just"/>
            <a:r>
              <a:rPr lang="en-US" sz="2800" dirty="0"/>
              <a:t>Properties of rational agents:</a:t>
            </a:r>
          </a:p>
          <a:p>
            <a:pPr lvl="1" algn="just"/>
            <a:r>
              <a:rPr lang="en-US" sz="2400" dirty="0">
                <a:solidFill>
                  <a:schemeClr val="accent2"/>
                </a:solidFill>
              </a:rPr>
              <a:t>Autonomy (they decide);</a:t>
            </a:r>
          </a:p>
          <a:p>
            <a:pPr lvl="2" algn="just"/>
            <a:r>
              <a:rPr lang="en-US" sz="2000" dirty="0">
                <a:solidFill>
                  <a:schemeClr val="accent2"/>
                </a:solidFill>
              </a:rPr>
              <a:t>To the extent that an agent relies on the prior knowledge of its designer rather than on its own percepts, we say that the agent lacks autonomy.</a:t>
            </a:r>
          </a:p>
          <a:p>
            <a:pPr lvl="2" algn="just"/>
            <a:r>
              <a:rPr lang="en-US" sz="2000" dirty="0">
                <a:solidFill>
                  <a:schemeClr val="accent2"/>
                </a:solidFill>
              </a:rPr>
              <a:t>After sufficient experience of its environment, the behavior of a rational agent can become effectively independent of its prior knowledge.</a:t>
            </a:r>
          </a:p>
          <a:p>
            <a:pPr lvl="1" algn="just"/>
            <a:r>
              <a:rPr lang="en-US" sz="2400" dirty="0">
                <a:solidFill>
                  <a:schemeClr val="accent2"/>
                </a:solidFill>
              </a:rPr>
              <a:t>Proactiveness (they try to achieve their goals);</a:t>
            </a:r>
          </a:p>
          <a:p>
            <a:pPr lvl="1" algn="just"/>
            <a:r>
              <a:rPr lang="en-US" sz="2400" dirty="0">
                <a:solidFill>
                  <a:schemeClr val="accent2"/>
                </a:solidFill>
              </a:rPr>
              <a:t>Reactivity (they react to changes in the environment);</a:t>
            </a:r>
          </a:p>
          <a:p>
            <a:pPr lvl="1" algn="just"/>
            <a:r>
              <a:rPr lang="en-US" sz="2400" dirty="0">
                <a:solidFill>
                  <a:schemeClr val="accent2"/>
                </a:solidFill>
              </a:rPr>
              <a:t>Social ability (they negotiate and cooperate with other agents).</a:t>
            </a:r>
          </a:p>
          <a:p>
            <a:pPr algn="just">
              <a:lnSpc>
                <a:spcPct val="90000"/>
              </a:lnSpc>
            </a:pPr>
            <a:r>
              <a:rPr lang="en-US" sz="2800" dirty="0"/>
              <a:t>A rational agent is said to be </a:t>
            </a:r>
            <a:r>
              <a:rPr lang="en-US" sz="2800" dirty="0">
                <a:solidFill>
                  <a:srgbClr val="C00000"/>
                </a:solidFill>
              </a:rPr>
              <a:t>autonomous</a:t>
            </a:r>
            <a:r>
              <a:rPr lang="en-US" sz="2800" dirty="0"/>
              <a:t> if its </a:t>
            </a:r>
            <a:r>
              <a:rPr lang="en-US" sz="2800" dirty="0">
                <a:solidFill>
                  <a:srgbClr val="C00000"/>
                </a:solidFill>
              </a:rPr>
              <a:t>behavior</a:t>
            </a:r>
            <a:r>
              <a:rPr lang="en-US" sz="2800" dirty="0"/>
              <a:t> is determined by its </a:t>
            </a:r>
            <a:r>
              <a:rPr lang="en-US" sz="2800" dirty="0">
                <a:solidFill>
                  <a:srgbClr val="C00000"/>
                </a:solidFill>
              </a:rPr>
              <a:t>own percepts &amp; experience </a:t>
            </a:r>
            <a:r>
              <a:rPr lang="en-US" sz="2800" dirty="0"/>
              <a:t>(with ability to </a:t>
            </a:r>
            <a:r>
              <a:rPr lang="en-US" sz="2800" dirty="0">
                <a:solidFill>
                  <a:schemeClr val="accent2"/>
                </a:solidFill>
              </a:rPr>
              <a:t>learn and adapt</a:t>
            </a:r>
            <a:r>
              <a:rPr lang="en-US" sz="2800" dirty="0"/>
              <a:t>) without depending solely on </a:t>
            </a:r>
            <a:r>
              <a:rPr lang="en-US" sz="2800" dirty="0">
                <a:solidFill>
                  <a:srgbClr val="C00000"/>
                </a:solidFill>
              </a:rPr>
              <a:t>built-in knowledge</a:t>
            </a:r>
          </a:p>
        </p:txBody>
      </p:sp>
      <p:sp>
        <p:nvSpPr>
          <p:cNvPr id="4" name="Slide Number Placeholder 5"/>
          <p:cNvSpPr>
            <a:spLocks noGrp="1"/>
          </p:cNvSpPr>
          <p:nvPr>
            <p:ph type="sldNum" sz="quarter" idx="12"/>
          </p:nvPr>
        </p:nvSpPr>
        <p:spPr>
          <a:xfrm>
            <a:off x="7010400" y="6381750"/>
            <a:ext cx="21336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20</a:t>
            </a:fld>
            <a:endParaRPr lang="en-US" dirty="0">
              <a:latin typeface="+mn-lt"/>
              <a:cs typeface="Arial"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0"/>
            <a:ext cx="8839200" cy="838200"/>
          </a:xfrm>
        </p:spPr>
        <p:txBody>
          <a:bodyPr/>
          <a:lstStyle/>
          <a:p>
            <a:pPr>
              <a:defRPr/>
            </a:pPr>
            <a:r>
              <a:rPr lang="en-US" sz="3600" b="1" dirty="0">
                <a:solidFill>
                  <a:schemeClr val="accent2"/>
                </a:solidFill>
                <a:latin typeface="+mn-lt"/>
              </a:rPr>
              <a:t>Task Environment</a:t>
            </a:r>
          </a:p>
        </p:txBody>
      </p:sp>
      <p:sp>
        <p:nvSpPr>
          <p:cNvPr id="10243" name="Rectangle 3"/>
          <p:cNvSpPr>
            <a:spLocks noGrp="1" noChangeArrowheads="1"/>
          </p:cNvSpPr>
          <p:nvPr>
            <p:ph type="body" idx="1"/>
          </p:nvPr>
        </p:nvSpPr>
        <p:spPr>
          <a:xfrm>
            <a:off x="152400" y="914400"/>
            <a:ext cx="8839200" cy="5211763"/>
          </a:xfrm>
        </p:spPr>
        <p:txBody>
          <a:bodyPr/>
          <a:lstStyle/>
          <a:p>
            <a:pPr algn="just">
              <a:lnSpc>
                <a:spcPct val="90000"/>
              </a:lnSpc>
            </a:pPr>
            <a:r>
              <a:rPr lang="en-US" sz="2800" dirty="0"/>
              <a:t>Before designing an intelligent agent, we must specify its “task environment”:</a:t>
            </a:r>
          </a:p>
          <a:p>
            <a:pPr algn="just">
              <a:lnSpc>
                <a:spcPct val="90000"/>
              </a:lnSpc>
            </a:pPr>
            <a:r>
              <a:rPr lang="en-US" sz="2800" dirty="0"/>
              <a:t>PEAS:</a:t>
            </a:r>
          </a:p>
          <a:p>
            <a:pPr lvl="1" algn="just">
              <a:lnSpc>
                <a:spcPct val="90000"/>
              </a:lnSpc>
            </a:pPr>
            <a:r>
              <a:rPr lang="en-US" dirty="0">
                <a:solidFill>
                  <a:srgbClr val="0000CC"/>
                </a:solidFill>
              </a:rPr>
              <a:t>Performance measure</a:t>
            </a:r>
            <a:endParaRPr lang="en-US" dirty="0"/>
          </a:p>
          <a:p>
            <a:pPr lvl="1" algn="just">
              <a:lnSpc>
                <a:spcPct val="90000"/>
              </a:lnSpc>
            </a:pPr>
            <a:r>
              <a:rPr lang="en-US" dirty="0">
                <a:solidFill>
                  <a:srgbClr val="006600"/>
                </a:solidFill>
              </a:rPr>
              <a:t>Environment</a:t>
            </a:r>
            <a:endParaRPr lang="en-US" dirty="0"/>
          </a:p>
          <a:p>
            <a:pPr lvl="1" algn="just">
              <a:lnSpc>
                <a:spcPct val="90000"/>
              </a:lnSpc>
            </a:pPr>
            <a:r>
              <a:rPr lang="en-US" dirty="0">
                <a:solidFill>
                  <a:srgbClr val="FF0000"/>
                </a:solidFill>
              </a:rPr>
              <a:t>Actuators</a:t>
            </a:r>
            <a:endParaRPr lang="en-US" dirty="0"/>
          </a:p>
          <a:p>
            <a:pPr lvl="1" algn="just">
              <a:lnSpc>
                <a:spcPct val="90000"/>
              </a:lnSpc>
            </a:pPr>
            <a:r>
              <a:rPr lang="en-US" dirty="0">
                <a:solidFill>
                  <a:srgbClr val="800080"/>
                </a:solidFill>
              </a:rPr>
              <a:t>Sensors</a:t>
            </a:r>
          </a:p>
          <a:p>
            <a:pPr algn="just">
              <a:lnSpc>
                <a:spcPct val="90000"/>
              </a:lnSpc>
              <a:buFontTx/>
              <a:buNone/>
            </a:pPr>
            <a:endParaRPr lang="en-US" sz="2800" dirty="0"/>
          </a:p>
        </p:txBody>
      </p:sp>
      <p:sp>
        <p:nvSpPr>
          <p:cNvPr id="4" name="Slide Number Placeholder 5"/>
          <p:cNvSpPr>
            <a:spLocks noGrp="1"/>
          </p:cNvSpPr>
          <p:nvPr>
            <p:ph type="sldNum" sz="quarter" idx="12"/>
          </p:nvPr>
        </p:nvSpPr>
        <p:spPr>
          <a:xfrm>
            <a:off x="7010400" y="6381750"/>
            <a:ext cx="21336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21</a:t>
            </a:fld>
            <a:endParaRPr lang="en-US" dirty="0">
              <a:latin typeface="+mn-lt"/>
              <a:cs typeface="Arial" charset="0"/>
            </a:endParaRPr>
          </a:p>
        </p:txBody>
      </p:sp>
      <p:pic>
        <p:nvPicPr>
          <p:cNvPr id="1026" name="Picture 2" descr="C:\Users\KASHIF\Desktop\NCI_peas_in_pod.jpg"/>
          <p:cNvPicPr>
            <a:picLocks noChangeAspect="1" noChangeArrowheads="1"/>
          </p:cNvPicPr>
          <p:nvPr/>
        </p:nvPicPr>
        <p:blipFill>
          <a:blip r:embed="rId3" cstate="print"/>
          <a:srcRect/>
          <a:stretch>
            <a:fillRect/>
          </a:stretch>
        </p:blipFill>
        <p:spPr bwMode="auto">
          <a:xfrm>
            <a:off x="3657600" y="2590800"/>
            <a:ext cx="5410200" cy="2453640"/>
          </a:xfrm>
          <a:prstGeom prst="rect">
            <a:avLst/>
          </a:prstGeom>
          <a:noFill/>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a:xfrm>
            <a:off x="152400" y="0"/>
            <a:ext cx="8839200" cy="609600"/>
          </a:xfrm>
        </p:spPr>
        <p:txBody>
          <a:bodyPr/>
          <a:lstStyle/>
          <a:p>
            <a:pPr eaLnBrk="1" hangingPunct="1">
              <a:defRPr/>
            </a:pPr>
            <a:br>
              <a:rPr lang="en-US" b="1" dirty="0">
                <a:solidFill>
                  <a:schemeClr val="accent2"/>
                </a:solidFill>
                <a:latin typeface="+mn-lt"/>
              </a:rPr>
            </a:br>
            <a:r>
              <a:rPr lang="en-US" b="1" dirty="0">
                <a:solidFill>
                  <a:schemeClr val="accent2"/>
                </a:solidFill>
                <a:latin typeface="+mn-lt"/>
              </a:rPr>
              <a:t> Task Environment </a:t>
            </a:r>
            <a:br>
              <a:rPr lang="en-US" sz="2800" dirty="0">
                <a:solidFill>
                  <a:srgbClr val="FF0000"/>
                </a:solidFill>
                <a:latin typeface="+mn-lt"/>
              </a:rPr>
            </a:br>
            <a:endParaRPr lang="en-US" sz="2800" dirty="0">
              <a:solidFill>
                <a:srgbClr val="FF0000"/>
              </a:solidFill>
              <a:latin typeface="+mn-lt"/>
            </a:endParaRPr>
          </a:p>
        </p:txBody>
      </p:sp>
      <p:sp>
        <p:nvSpPr>
          <p:cNvPr id="1295363" name="Rectangle 3"/>
          <p:cNvSpPr>
            <a:spLocks noGrp="1" noChangeArrowheads="1"/>
          </p:cNvSpPr>
          <p:nvPr>
            <p:ph type="body" idx="1"/>
          </p:nvPr>
        </p:nvSpPr>
        <p:spPr>
          <a:xfrm>
            <a:off x="228600" y="762000"/>
            <a:ext cx="8686800" cy="5791200"/>
          </a:xfrm>
        </p:spPr>
        <p:txBody>
          <a:bodyPr/>
          <a:lstStyle/>
          <a:p>
            <a:pPr eaLnBrk="1" hangingPunct="1">
              <a:lnSpc>
                <a:spcPct val="80000"/>
              </a:lnSpc>
              <a:buFont typeface="Wingdings" pitchFamily="2" charset="2"/>
              <a:buChar char="§"/>
              <a:defRPr/>
            </a:pPr>
            <a:r>
              <a:rPr lang="en-US" sz="2800" dirty="0"/>
              <a:t>The task of designing a </a:t>
            </a:r>
            <a:r>
              <a:rPr lang="en-US" sz="2800" dirty="0">
                <a:solidFill>
                  <a:srgbClr val="FF0000"/>
                </a:solidFill>
              </a:rPr>
              <a:t>self-driving car</a:t>
            </a:r>
            <a:endParaRPr lang="en-US" sz="2800" dirty="0"/>
          </a:p>
          <a:p>
            <a:pPr eaLnBrk="1" hangingPunct="1">
              <a:lnSpc>
                <a:spcPct val="80000"/>
              </a:lnSpc>
              <a:defRPr/>
            </a:pPr>
            <a:endParaRPr lang="en-US" sz="2800" dirty="0"/>
          </a:p>
          <a:p>
            <a:pPr eaLnBrk="1" hangingPunct="1">
              <a:lnSpc>
                <a:spcPct val="80000"/>
              </a:lnSpc>
              <a:defRPr/>
            </a:pPr>
            <a:endParaRPr lang="en-US" sz="2800" dirty="0"/>
          </a:p>
          <a:p>
            <a:pPr eaLnBrk="1" hangingPunct="1">
              <a:lnSpc>
                <a:spcPct val="80000"/>
              </a:lnSpc>
              <a:defRPr/>
            </a:pPr>
            <a:endParaRPr lang="en-US" sz="2800" dirty="0"/>
          </a:p>
        </p:txBody>
      </p:sp>
      <p:pic>
        <p:nvPicPr>
          <p:cNvPr id="4" name="Picture 3" descr="front_stanley_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1066800"/>
            <a:ext cx="3505200" cy="150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22</a:t>
            </a:fld>
            <a:endParaRPr lang="en-US" dirty="0">
              <a:latin typeface="+mn-lt"/>
              <a:cs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76603"/>
            <a:ext cx="887464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5363">
                                            <p:txEl>
                                              <p:pRg st="0" end="0"/>
                                            </p:txEl>
                                          </p:spTgt>
                                        </p:tgtEl>
                                        <p:attrNameLst>
                                          <p:attrName>style.visibility</p:attrName>
                                        </p:attrNameLst>
                                      </p:cBhvr>
                                      <p:to>
                                        <p:strVal val="visible"/>
                                      </p:to>
                                    </p:set>
                                    <p:anim calcmode="lin" valueType="num">
                                      <p:cBhvr additive="base">
                                        <p:cTn id="7" dur="500" fill="hold"/>
                                        <p:tgtEl>
                                          <p:spTgt spid="129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5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Drive on right side or left?</a:t>
            </a:r>
          </a:p>
          <a:p>
            <a:r>
              <a:rPr lang="en-US" dirty="0"/>
              <a:t>Sunny, rain, snow, Karachi roads?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23</a:t>
            </a:fld>
            <a:endParaRPr lang="en-US"/>
          </a:p>
        </p:txBody>
      </p:sp>
    </p:spTree>
    <p:extLst>
      <p:ext uri="{BB962C8B-B14F-4D97-AF65-F5344CB8AC3E}">
        <p14:creationId xmlns:p14="http://schemas.microsoft.com/office/powerpoint/2010/main" val="407862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9" y="1676400"/>
            <a:ext cx="806767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214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7161654"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788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D8C8-62D7-41C1-8167-6D424D87A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822331-5889-4A51-8953-FD283663406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BCCAD45-0C13-428E-951D-6237299F8E56}"/>
              </a:ext>
            </a:extLst>
          </p:cNvPr>
          <p:cNvSpPr>
            <a:spLocks noGrp="1"/>
          </p:cNvSpPr>
          <p:nvPr>
            <p:ph type="sldNum" sz="quarter" idx="12"/>
          </p:nvPr>
        </p:nvSpPr>
        <p:spPr/>
        <p:txBody>
          <a:bodyPr/>
          <a:lstStyle/>
          <a:p>
            <a:pPr>
              <a:defRPr/>
            </a:pPr>
            <a:fld id="{32C7C4F8-C15F-44B1-8719-C4B0BB76F013}" type="slidenum">
              <a:rPr lang="en-US" smtClean="0"/>
              <a:pPr>
                <a:defRPr/>
              </a:pPr>
              <a:t>26</a:t>
            </a:fld>
            <a:endParaRPr lang="en-US"/>
          </a:p>
        </p:txBody>
      </p:sp>
      <p:pic>
        <p:nvPicPr>
          <p:cNvPr id="6" name="Picture 5">
            <a:extLst>
              <a:ext uri="{FF2B5EF4-FFF2-40B4-BE49-F238E27FC236}">
                <a16:creationId xmlns:a16="http://schemas.microsoft.com/office/drawing/2014/main" id="{DC1D0076-6BEF-45EF-A887-37AE5D9DF01D}"/>
              </a:ext>
            </a:extLst>
          </p:cNvPr>
          <p:cNvPicPr>
            <a:picLocks noChangeAspect="1"/>
          </p:cNvPicPr>
          <p:nvPr/>
        </p:nvPicPr>
        <p:blipFill>
          <a:blip r:embed="rId2"/>
          <a:stretch>
            <a:fillRect/>
          </a:stretch>
        </p:blipFill>
        <p:spPr>
          <a:xfrm>
            <a:off x="707231" y="731837"/>
            <a:ext cx="7729538" cy="5327902"/>
          </a:xfrm>
          <a:prstGeom prst="rect">
            <a:avLst/>
          </a:prstGeom>
        </p:spPr>
      </p:pic>
    </p:spTree>
    <p:extLst>
      <p:ext uri="{BB962C8B-B14F-4D97-AF65-F5344CB8AC3E}">
        <p14:creationId xmlns:p14="http://schemas.microsoft.com/office/powerpoint/2010/main" val="1706426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0"/>
            <a:ext cx="8839200" cy="838200"/>
          </a:xfrm>
        </p:spPr>
        <p:txBody>
          <a:bodyPr/>
          <a:lstStyle/>
          <a:p>
            <a:pPr>
              <a:defRPr/>
            </a:pPr>
            <a:r>
              <a:rPr lang="en-US" sz="3600" b="1" dirty="0">
                <a:solidFill>
                  <a:schemeClr val="accent2"/>
                </a:solidFill>
                <a:latin typeface="+mn-lt"/>
              </a:rPr>
              <a:t>Environment Types</a:t>
            </a:r>
          </a:p>
        </p:txBody>
      </p:sp>
      <p:sp>
        <p:nvSpPr>
          <p:cNvPr id="15363" name="Rectangle 3"/>
          <p:cNvSpPr>
            <a:spLocks noGrp="1" noChangeArrowheads="1"/>
          </p:cNvSpPr>
          <p:nvPr>
            <p:ph idx="1"/>
          </p:nvPr>
        </p:nvSpPr>
        <p:spPr>
          <a:xfrm>
            <a:off x="152400" y="990600"/>
            <a:ext cx="8839200" cy="5562600"/>
          </a:xfrm>
        </p:spPr>
        <p:txBody>
          <a:bodyPr/>
          <a:lstStyle/>
          <a:p>
            <a:pPr marL="514350" indent="-514350">
              <a:buFont typeface="+mj-lt"/>
              <a:buAutoNum type="arabicPeriod"/>
            </a:pPr>
            <a:r>
              <a:rPr lang="en-US" dirty="0">
                <a:solidFill>
                  <a:srgbClr val="C00000"/>
                </a:solidFill>
              </a:rPr>
              <a:t>Fully Observable</a:t>
            </a:r>
            <a:r>
              <a:rPr lang="en-US" dirty="0">
                <a:solidFill>
                  <a:srgbClr val="7030A0"/>
                </a:solidFill>
              </a:rPr>
              <a:t> </a:t>
            </a:r>
            <a:r>
              <a:rPr lang="en-US" dirty="0"/>
              <a:t>vs.</a:t>
            </a:r>
            <a:r>
              <a:rPr lang="en-US" dirty="0">
                <a:solidFill>
                  <a:srgbClr val="7030A0"/>
                </a:solidFill>
              </a:rPr>
              <a:t> </a:t>
            </a:r>
            <a:r>
              <a:rPr lang="en-US" dirty="0">
                <a:solidFill>
                  <a:srgbClr val="00B050"/>
                </a:solidFill>
              </a:rPr>
              <a:t>Partially Observable</a:t>
            </a:r>
          </a:p>
          <a:p>
            <a:pPr marL="514350" indent="-514350">
              <a:buFont typeface="+mj-lt"/>
              <a:buAutoNum type="arabicPeriod"/>
            </a:pPr>
            <a:r>
              <a:rPr lang="en-US" dirty="0">
                <a:solidFill>
                  <a:srgbClr val="C00000"/>
                </a:solidFill>
              </a:rPr>
              <a:t>Deterministic</a:t>
            </a:r>
            <a:r>
              <a:rPr lang="en-US" dirty="0">
                <a:solidFill>
                  <a:srgbClr val="7030A0"/>
                </a:solidFill>
              </a:rPr>
              <a:t> </a:t>
            </a:r>
            <a:r>
              <a:rPr lang="en-US" dirty="0"/>
              <a:t>vs.</a:t>
            </a:r>
            <a:r>
              <a:rPr lang="en-US" dirty="0">
                <a:solidFill>
                  <a:srgbClr val="7030A0"/>
                </a:solidFill>
              </a:rPr>
              <a:t> </a:t>
            </a:r>
            <a:r>
              <a:rPr lang="en-US" dirty="0">
                <a:solidFill>
                  <a:srgbClr val="00B050"/>
                </a:solidFill>
              </a:rPr>
              <a:t>Stochastic</a:t>
            </a:r>
          </a:p>
          <a:p>
            <a:pPr marL="514350" indent="-514350">
              <a:buFont typeface="+mj-lt"/>
              <a:buAutoNum type="arabicPeriod"/>
            </a:pPr>
            <a:r>
              <a:rPr lang="en-US" dirty="0">
                <a:solidFill>
                  <a:srgbClr val="C00000"/>
                </a:solidFill>
              </a:rPr>
              <a:t>Episodic</a:t>
            </a:r>
            <a:r>
              <a:rPr lang="en-US" dirty="0">
                <a:solidFill>
                  <a:srgbClr val="7030A0"/>
                </a:solidFill>
              </a:rPr>
              <a:t> </a:t>
            </a:r>
            <a:r>
              <a:rPr lang="en-US" dirty="0">
                <a:solidFill>
                  <a:schemeClr val="tx2"/>
                </a:solidFill>
              </a:rPr>
              <a:t>vs.</a:t>
            </a:r>
            <a:r>
              <a:rPr lang="en-US" dirty="0">
                <a:solidFill>
                  <a:srgbClr val="7030A0"/>
                </a:solidFill>
              </a:rPr>
              <a:t> </a:t>
            </a:r>
            <a:r>
              <a:rPr lang="en-US" dirty="0">
                <a:solidFill>
                  <a:srgbClr val="00B050"/>
                </a:solidFill>
              </a:rPr>
              <a:t>Sequential</a:t>
            </a:r>
          </a:p>
          <a:p>
            <a:pPr marL="514350" indent="-514350">
              <a:buFont typeface="+mj-lt"/>
              <a:buAutoNum type="arabicPeriod"/>
            </a:pPr>
            <a:r>
              <a:rPr lang="en-US" dirty="0">
                <a:solidFill>
                  <a:srgbClr val="C00000"/>
                </a:solidFill>
              </a:rPr>
              <a:t>Static</a:t>
            </a:r>
            <a:r>
              <a:rPr lang="en-US" dirty="0">
                <a:solidFill>
                  <a:srgbClr val="7030A0"/>
                </a:solidFill>
              </a:rPr>
              <a:t> </a:t>
            </a:r>
            <a:r>
              <a:rPr lang="en-US" dirty="0"/>
              <a:t>vs.</a:t>
            </a:r>
            <a:r>
              <a:rPr lang="en-US" dirty="0">
                <a:solidFill>
                  <a:srgbClr val="7030A0"/>
                </a:solidFill>
              </a:rPr>
              <a:t> </a:t>
            </a:r>
            <a:r>
              <a:rPr lang="en-US" dirty="0">
                <a:solidFill>
                  <a:srgbClr val="00B050"/>
                </a:solidFill>
              </a:rPr>
              <a:t>Dynamic</a:t>
            </a:r>
          </a:p>
          <a:p>
            <a:pPr marL="514350" indent="-514350">
              <a:buFont typeface="+mj-lt"/>
              <a:buAutoNum type="arabicPeriod"/>
            </a:pPr>
            <a:r>
              <a:rPr lang="en-US" dirty="0">
                <a:solidFill>
                  <a:srgbClr val="C00000"/>
                </a:solidFill>
              </a:rPr>
              <a:t>Discrete</a:t>
            </a:r>
            <a:r>
              <a:rPr lang="en-US" dirty="0">
                <a:solidFill>
                  <a:srgbClr val="7030A0"/>
                </a:solidFill>
              </a:rPr>
              <a:t> </a:t>
            </a:r>
            <a:r>
              <a:rPr lang="en-US" dirty="0"/>
              <a:t>vs.</a:t>
            </a:r>
            <a:r>
              <a:rPr lang="en-US" dirty="0">
                <a:solidFill>
                  <a:srgbClr val="7030A0"/>
                </a:solidFill>
              </a:rPr>
              <a:t> </a:t>
            </a:r>
            <a:r>
              <a:rPr lang="en-US" dirty="0">
                <a:solidFill>
                  <a:srgbClr val="00B050"/>
                </a:solidFill>
              </a:rPr>
              <a:t>Continuous</a:t>
            </a:r>
          </a:p>
          <a:p>
            <a:pPr marL="514350" indent="-514350">
              <a:buFont typeface="+mj-lt"/>
              <a:buAutoNum type="arabicPeriod"/>
            </a:pPr>
            <a:r>
              <a:rPr lang="en-US" dirty="0">
                <a:solidFill>
                  <a:srgbClr val="C00000"/>
                </a:solidFill>
              </a:rPr>
              <a:t>Single-agent</a:t>
            </a:r>
            <a:r>
              <a:rPr lang="en-US" dirty="0">
                <a:solidFill>
                  <a:srgbClr val="7030A0"/>
                </a:solidFill>
              </a:rPr>
              <a:t> </a:t>
            </a:r>
            <a:r>
              <a:rPr lang="en-US" dirty="0"/>
              <a:t>vs.</a:t>
            </a:r>
            <a:r>
              <a:rPr lang="en-US" dirty="0">
                <a:solidFill>
                  <a:srgbClr val="7030A0"/>
                </a:solidFill>
              </a:rPr>
              <a:t> </a:t>
            </a:r>
            <a:r>
              <a:rPr lang="en-US" dirty="0">
                <a:solidFill>
                  <a:srgbClr val="00B050"/>
                </a:solidFill>
              </a:rPr>
              <a:t>Multi-agent</a:t>
            </a:r>
          </a:p>
          <a:p>
            <a:pPr>
              <a:buFontTx/>
              <a:buNone/>
            </a:pPr>
            <a:endParaRPr lang="en-US" sz="2800" dirty="0">
              <a:solidFill>
                <a:srgbClr val="7030A0"/>
              </a:solidFill>
            </a:endParaRPr>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r>
              <a:rPr lang="en-US" dirty="0">
                <a:latin typeface="+mn-lt"/>
                <a:cs typeface="Arial" charset="0"/>
              </a:rPr>
              <a:t>  </a:t>
            </a:r>
            <a:fld id="{379CDCE8-C20C-40BC-B3C9-30424F920CFC}" type="slidenum">
              <a:rPr lang="en-US" smtClean="0">
                <a:latin typeface="+mn-lt"/>
                <a:cs typeface="Arial" charset="0"/>
              </a:rPr>
              <a:pPr/>
              <a:t>27</a:t>
            </a:fld>
            <a:endParaRPr lang="en-US" dirty="0">
              <a:latin typeface="+mn-lt"/>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 y="0"/>
            <a:ext cx="8991600" cy="609600"/>
          </a:xfrm>
        </p:spPr>
        <p:txBody>
          <a:bodyPr/>
          <a:lstStyle/>
          <a:p>
            <a:pPr marL="514350" indent="-514350">
              <a:buFont typeface="+mj-lt"/>
              <a:buAutoNum type="arabicPeriod"/>
            </a:pPr>
            <a:r>
              <a:rPr lang="en-US" sz="3200" b="1" dirty="0">
                <a:solidFill>
                  <a:srgbClr val="C00000"/>
                </a:solidFill>
                <a:latin typeface="+mn-lt"/>
              </a:rPr>
              <a:t>Fully Observable</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Partially Observable</a:t>
            </a:r>
          </a:p>
        </p:txBody>
      </p:sp>
      <p:sp>
        <p:nvSpPr>
          <p:cNvPr id="14339" name="Rectangle 3"/>
          <p:cNvSpPr>
            <a:spLocks noGrp="1" noChangeArrowheads="1"/>
          </p:cNvSpPr>
          <p:nvPr>
            <p:ph type="body" idx="1"/>
          </p:nvPr>
        </p:nvSpPr>
        <p:spPr>
          <a:xfrm>
            <a:off x="228600" y="685800"/>
            <a:ext cx="8610600" cy="6172200"/>
          </a:xfrm>
        </p:spPr>
        <p:txBody>
          <a:bodyPr/>
          <a:lstStyle/>
          <a:p>
            <a:pPr algn="just">
              <a:lnSpc>
                <a:spcPct val="90000"/>
              </a:lnSpc>
              <a:defRPr/>
            </a:pPr>
            <a:r>
              <a:rPr lang="en-US" sz="2800" dirty="0"/>
              <a:t>If an agent's sensors give it access to the complete state of the environment at each point in time, then the environment is </a:t>
            </a:r>
            <a:r>
              <a:rPr lang="en-US" sz="2800" dirty="0">
                <a:solidFill>
                  <a:srgbClr val="C00000"/>
                </a:solidFill>
              </a:rPr>
              <a:t>fully observable</a:t>
            </a:r>
            <a:endParaRPr lang="en-US" sz="2800" dirty="0"/>
          </a:p>
          <a:p>
            <a:pPr lvl="1" algn="just">
              <a:lnSpc>
                <a:spcPct val="90000"/>
              </a:lnSpc>
              <a:defRPr/>
            </a:pPr>
            <a:r>
              <a:rPr lang="en-US" sz="2400" dirty="0">
                <a:ea typeface="+mn-ea"/>
              </a:rPr>
              <a:t>Sensors detect all aspects that are relevant to the choice of action.</a:t>
            </a:r>
          </a:p>
          <a:p>
            <a:pPr lvl="1" algn="just">
              <a:lnSpc>
                <a:spcPct val="90000"/>
              </a:lnSpc>
              <a:defRPr/>
            </a:pPr>
            <a:r>
              <a:rPr lang="en-US" sz="2400" dirty="0">
                <a:ea typeface="+mn-ea"/>
              </a:rPr>
              <a:t>fully observable environments are convenient because the agent need not maintain any internal state to keep track of the world. </a:t>
            </a:r>
          </a:p>
          <a:p>
            <a:pPr lvl="1" algn="just">
              <a:lnSpc>
                <a:spcPct val="90000"/>
              </a:lnSpc>
              <a:defRPr/>
            </a:pPr>
            <a:r>
              <a:rPr lang="en-US" sz="2400" dirty="0">
                <a:ea typeface="+mn-ea"/>
              </a:rPr>
              <a:t>for example: </a:t>
            </a:r>
            <a:r>
              <a:rPr lang="en-US" sz="2400" dirty="0">
                <a:solidFill>
                  <a:srgbClr val="C00000"/>
                </a:solidFill>
                <a:ea typeface="+mn-ea"/>
              </a:rPr>
              <a:t>Chess</a:t>
            </a:r>
          </a:p>
          <a:p>
            <a:pPr lvl="1" algn="just">
              <a:lnSpc>
                <a:spcPct val="90000"/>
              </a:lnSpc>
              <a:defRPr/>
            </a:pPr>
            <a:r>
              <a:rPr lang="en-US" sz="2400" dirty="0">
                <a:solidFill>
                  <a:srgbClr val="C00000"/>
                </a:solidFill>
                <a:ea typeface="+mn-ea"/>
              </a:rPr>
              <a:t>a vacuum agent with only a local dirt sensor cannot tell whether there is dirt in other squares</a:t>
            </a:r>
          </a:p>
          <a:p>
            <a:pPr algn="just">
              <a:lnSpc>
                <a:spcPct val="90000"/>
              </a:lnSpc>
              <a:defRPr/>
            </a:pPr>
            <a:r>
              <a:rPr lang="en-US" sz="2800" dirty="0"/>
              <a:t>An environment might be </a:t>
            </a:r>
            <a:r>
              <a:rPr lang="en-US" sz="2800" dirty="0">
                <a:solidFill>
                  <a:srgbClr val="00B050"/>
                </a:solidFill>
              </a:rPr>
              <a:t>partially observable </a:t>
            </a:r>
            <a:r>
              <a:rPr lang="en-US" sz="2800" dirty="0"/>
              <a:t>because of </a:t>
            </a:r>
            <a:r>
              <a:rPr lang="en-US" sz="2800" b="1" dirty="0"/>
              <a:t>noisy and inaccurate sensors </a:t>
            </a:r>
            <a:r>
              <a:rPr lang="en-US" sz="2800" dirty="0"/>
              <a:t>or because </a:t>
            </a:r>
            <a:r>
              <a:rPr lang="en-US" sz="2800" b="1" dirty="0"/>
              <a:t>parts of the state are simply missing </a:t>
            </a:r>
            <a:r>
              <a:rPr lang="en-US" sz="2800" dirty="0"/>
              <a:t>from the sensor data</a:t>
            </a:r>
          </a:p>
          <a:p>
            <a:pPr lvl="1" algn="just">
              <a:lnSpc>
                <a:spcPct val="90000"/>
              </a:lnSpc>
              <a:defRPr/>
            </a:pPr>
            <a:r>
              <a:rPr lang="en-US" sz="2400" dirty="0">
                <a:ea typeface="+mn-ea"/>
              </a:rPr>
              <a:t>for example: </a:t>
            </a:r>
            <a:r>
              <a:rPr lang="en-US" sz="2400" dirty="0">
                <a:solidFill>
                  <a:srgbClr val="00B050"/>
                </a:solidFill>
                <a:ea typeface="+mn-ea"/>
              </a:rPr>
              <a:t>Cards</a:t>
            </a:r>
            <a:endParaRPr lang="en-US" sz="24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28</a:t>
            </a:fld>
            <a:endParaRPr lang="en-US" dirty="0">
              <a:latin typeface="+mn-lt"/>
              <a:cs typeface="Arial"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0"/>
            <a:ext cx="8686800" cy="685800"/>
          </a:xfrm>
        </p:spPr>
        <p:txBody>
          <a:bodyPr/>
          <a:lstStyle/>
          <a:p>
            <a:pPr>
              <a:lnSpc>
                <a:spcPct val="90000"/>
              </a:lnSpc>
            </a:pPr>
            <a:r>
              <a:rPr lang="en-US" sz="3200" b="1" dirty="0">
                <a:solidFill>
                  <a:srgbClr val="C00000"/>
                </a:solidFill>
                <a:latin typeface="+mn-lt"/>
              </a:rPr>
              <a:t>Fully Observable</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Partially Observable</a:t>
            </a:r>
            <a:endParaRPr lang="en-US" sz="3200" b="1" dirty="0">
              <a:solidFill>
                <a:srgbClr val="FF0000"/>
              </a:solidFill>
              <a:latin typeface="+mn-lt"/>
            </a:endParaRPr>
          </a:p>
        </p:txBody>
      </p:sp>
      <p:sp>
        <p:nvSpPr>
          <p:cNvPr id="17411" name="TextBox 4"/>
          <p:cNvSpPr txBox="1">
            <a:spLocks noChangeArrowheads="1"/>
          </p:cNvSpPr>
          <p:nvPr/>
        </p:nvSpPr>
        <p:spPr bwMode="auto">
          <a:xfrm>
            <a:off x="4210050" y="2630488"/>
            <a:ext cx="774700" cy="646112"/>
          </a:xfrm>
          <a:prstGeom prst="rect">
            <a:avLst/>
          </a:prstGeom>
          <a:noFill/>
          <a:ln w="9525">
            <a:noFill/>
            <a:miter lim="800000"/>
            <a:headEnd/>
            <a:tailEnd/>
          </a:ln>
        </p:spPr>
        <p:txBody>
          <a:bodyPr wrap="none">
            <a:spAutoFit/>
          </a:bodyPr>
          <a:lstStyle/>
          <a:p>
            <a:r>
              <a:rPr lang="en-US" sz="3600" dirty="0">
                <a:latin typeface="+mn-lt"/>
              </a:rPr>
              <a:t>vs.</a:t>
            </a:r>
          </a:p>
        </p:txBody>
      </p:sp>
      <p:pic>
        <p:nvPicPr>
          <p:cNvPr id="2050" name="Picture 2" descr="http://www.activityvillage.co.uk/sites/default/files/images/chess-board-layout.jpg"/>
          <p:cNvPicPr>
            <a:picLocks noChangeAspect="1" noChangeArrowheads="1"/>
          </p:cNvPicPr>
          <p:nvPr/>
        </p:nvPicPr>
        <p:blipFill>
          <a:blip r:embed="rId3" cstate="print"/>
          <a:srcRect/>
          <a:stretch>
            <a:fillRect/>
          </a:stretch>
        </p:blipFill>
        <p:spPr bwMode="auto">
          <a:xfrm>
            <a:off x="304800" y="1600200"/>
            <a:ext cx="3810000" cy="3829051"/>
          </a:xfrm>
          <a:prstGeom prst="rect">
            <a:avLst/>
          </a:prstGeom>
          <a:noFill/>
        </p:spPr>
      </p:pic>
      <p:sp>
        <p:nvSpPr>
          <p:cNvPr id="9" name="TextBox 8"/>
          <p:cNvSpPr txBox="1"/>
          <p:nvPr/>
        </p:nvSpPr>
        <p:spPr>
          <a:xfrm>
            <a:off x="1524000" y="6091535"/>
            <a:ext cx="1143000" cy="461665"/>
          </a:xfrm>
          <a:prstGeom prst="rect">
            <a:avLst/>
          </a:prstGeom>
          <a:noFill/>
        </p:spPr>
        <p:txBody>
          <a:bodyPr wrap="square" rtlCol="0">
            <a:spAutoFit/>
          </a:bodyPr>
          <a:lstStyle/>
          <a:p>
            <a:r>
              <a:rPr lang="en-US" sz="2400" dirty="0">
                <a:solidFill>
                  <a:srgbClr val="C00000"/>
                </a:solidFill>
                <a:latin typeface="+mn-lt"/>
              </a:rPr>
              <a:t>Chess</a:t>
            </a:r>
          </a:p>
        </p:txBody>
      </p:sp>
      <p:sp>
        <p:nvSpPr>
          <p:cNvPr id="10" name="TextBox 9"/>
          <p:cNvSpPr txBox="1"/>
          <p:nvPr/>
        </p:nvSpPr>
        <p:spPr>
          <a:xfrm>
            <a:off x="6400800" y="6019800"/>
            <a:ext cx="1600200" cy="461665"/>
          </a:xfrm>
          <a:prstGeom prst="rect">
            <a:avLst/>
          </a:prstGeom>
          <a:noFill/>
        </p:spPr>
        <p:txBody>
          <a:bodyPr wrap="square" rtlCol="0">
            <a:spAutoFit/>
          </a:bodyPr>
          <a:lstStyle/>
          <a:p>
            <a:r>
              <a:rPr lang="en-US" sz="2400" dirty="0">
                <a:solidFill>
                  <a:srgbClr val="00B050"/>
                </a:solidFill>
                <a:latin typeface="+mn-lt"/>
              </a:rPr>
              <a:t>Cards</a:t>
            </a:r>
          </a:p>
        </p:txBody>
      </p:sp>
      <p:sp>
        <p:nvSpPr>
          <p:cNvPr id="11"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29</a:t>
            </a:fld>
            <a:endParaRPr lang="en-US" dirty="0">
              <a:latin typeface="+mn-lt"/>
              <a:cs typeface="Arial"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050" y="2026444"/>
            <a:ext cx="4489826" cy="297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mn-lt"/>
              <a:cs typeface="Arial" charset="0"/>
            </a:endParaRPr>
          </a:p>
          <a:p>
            <a:fld id="{F925071C-6FAC-4FF8-9247-1B182FA886EF}" type="slidenum">
              <a:rPr lang="en-US" smtClean="0">
                <a:latin typeface="+mn-lt"/>
                <a:cs typeface="Arial" charset="0"/>
              </a:rPr>
              <a:pPr/>
              <a:t>3</a:t>
            </a:fld>
            <a:endParaRPr lang="en-US" dirty="0">
              <a:latin typeface="+mn-lt"/>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Acknowledgements</a:t>
            </a:r>
          </a:p>
        </p:txBody>
      </p:sp>
      <p:sp>
        <p:nvSpPr>
          <p:cNvPr id="6148" name="Rectangle 3"/>
          <p:cNvSpPr>
            <a:spLocks noGrp="1" noChangeArrowheads="1"/>
          </p:cNvSpPr>
          <p:nvPr>
            <p:ph type="body" idx="4294967295"/>
          </p:nvPr>
        </p:nvSpPr>
        <p:spPr>
          <a:xfrm>
            <a:off x="228600" y="1371600"/>
            <a:ext cx="8686800" cy="2895600"/>
          </a:xfrm>
        </p:spPr>
        <p:txBody>
          <a:bodyPr/>
          <a:lstStyle/>
          <a:p>
            <a:pPr marL="514350" indent="-514350" eaLnBrk="1" hangingPunct="1">
              <a:buClr>
                <a:srgbClr val="3333CC"/>
              </a:buClr>
              <a:buFont typeface="+mj-lt"/>
              <a:buAutoNum type="arabicPeriod"/>
            </a:pPr>
            <a:r>
              <a:rPr lang="en-US" sz="2800" dirty="0">
                <a:cs typeface="Calibri"/>
              </a:rPr>
              <a:t>Stuart Russell and Pat Virtue, Berkeley</a:t>
            </a:r>
            <a:endParaRPr lang="en-US" sz="2800" dirty="0"/>
          </a:p>
          <a:p>
            <a:pPr marL="514350" indent="-514350" eaLnBrk="1" hangingPunct="1">
              <a:buClr>
                <a:srgbClr val="3333CC"/>
              </a:buClr>
              <a:buFont typeface="+mj-lt"/>
              <a:buAutoNum type="arabicPeriod"/>
            </a:pPr>
            <a:r>
              <a:rPr lang="en-US" sz="2800" dirty="0"/>
              <a:t>Jean-Claude </a:t>
            </a:r>
            <a:r>
              <a:rPr lang="en-US" sz="2800" dirty="0" err="1"/>
              <a:t>Latombe</a:t>
            </a:r>
            <a:r>
              <a:rPr lang="en-US" sz="2800" dirty="0"/>
              <a:t>, Stanford University</a:t>
            </a:r>
          </a:p>
          <a:p>
            <a:pPr marL="514350" indent="-514350" eaLnBrk="1" hangingPunct="1">
              <a:buClr>
                <a:srgbClr val="3333CC"/>
              </a:buClr>
              <a:buFont typeface="+mj-lt"/>
              <a:buAutoNum type="arabicPeriod"/>
            </a:pPr>
            <a:r>
              <a:rPr lang="en-US" sz="2800" dirty="0"/>
              <a:t>Richard H. Lathrop, University of California</a:t>
            </a:r>
          </a:p>
          <a:p>
            <a:pPr marL="514350" indent="-514350" eaLnBrk="1" hangingPunct="1">
              <a:buClr>
                <a:srgbClr val="3333CC"/>
              </a:buClr>
              <a:buFont typeface="+mj-lt"/>
              <a:buAutoNum type="arabicPeriod"/>
            </a:pPr>
            <a:r>
              <a:rPr lang="en-US" sz="2800" dirty="0"/>
              <a:t>Svetlana </a:t>
            </a:r>
            <a:r>
              <a:rPr lang="en-US" sz="2800" dirty="0" err="1"/>
              <a:t>Lazebnik</a:t>
            </a:r>
            <a:r>
              <a:rPr lang="en-US" sz="2800" dirty="0"/>
              <a:t>, University of Illinois</a:t>
            </a:r>
          </a:p>
          <a:p>
            <a:pPr eaLnBrk="1" hangingPunct="1">
              <a:buClr>
                <a:srgbClr val="3333CC"/>
              </a:buClr>
              <a:buNone/>
            </a:pPr>
            <a:br>
              <a:rPr lang="en-US" sz="2800" dirty="0"/>
            </a:br>
            <a:endParaRPr lang="en-US" sz="3600" dirty="0"/>
          </a:p>
          <a:p>
            <a:pPr eaLnBrk="1" hangingPunct="1">
              <a:buClr>
                <a:srgbClr val="3333CC"/>
              </a:buClr>
              <a:buFont typeface="Wingdings" pitchFamily="2" charset="2"/>
              <a:buNone/>
            </a:pPr>
            <a:endParaRPr lang="en-US" sz="10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0"/>
            <a:ext cx="8686800" cy="762000"/>
          </a:xfrm>
        </p:spPr>
        <p:txBody>
          <a:bodyPr/>
          <a:lstStyle/>
          <a:p>
            <a:pPr marL="514350" indent="-514350">
              <a:buFont typeface="+mj-lt"/>
              <a:buAutoNum type="arabicPeriod" startAt="2"/>
            </a:pPr>
            <a:r>
              <a:rPr lang="en-US" sz="3200" b="1" dirty="0">
                <a:solidFill>
                  <a:srgbClr val="C00000"/>
                </a:solidFill>
                <a:latin typeface="+mn-lt"/>
              </a:rPr>
              <a:t>Single-agent</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Multi-agent</a:t>
            </a:r>
          </a:p>
        </p:txBody>
      </p:sp>
      <p:sp>
        <p:nvSpPr>
          <p:cNvPr id="30723" name="Rectangle 3"/>
          <p:cNvSpPr>
            <a:spLocks noGrp="1" noChangeArrowheads="1"/>
          </p:cNvSpPr>
          <p:nvPr>
            <p:ph type="body" idx="1"/>
          </p:nvPr>
        </p:nvSpPr>
        <p:spPr>
          <a:xfrm>
            <a:off x="381000" y="838200"/>
            <a:ext cx="8382000" cy="5562600"/>
          </a:xfrm>
        </p:spPr>
        <p:txBody>
          <a:bodyPr/>
          <a:lstStyle/>
          <a:p>
            <a:pPr algn="just"/>
            <a:r>
              <a:rPr lang="en-US" sz="2600" dirty="0"/>
              <a:t>A </a:t>
            </a:r>
            <a:r>
              <a:rPr lang="en-US" sz="2600" dirty="0">
                <a:solidFill>
                  <a:srgbClr val="C00000"/>
                </a:solidFill>
              </a:rPr>
              <a:t>single-agent</a:t>
            </a:r>
            <a:r>
              <a:rPr lang="en-US" sz="2600" dirty="0"/>
              <a:t> environment is one which consists of only one agent. This means that this one agent does not have to account for other agents in the environment and can be solely concerned only with how its own actions affect the world.</a:t>
            </a:r>
          </a:p>
          <a:p>
            <a:pPr algn="just"/>
            <a:r>
              <a:rPr lang="en-US" sz="2600" dirty="0"/>
              <a:t>In a </a:t>
            </a:r>
            <a:r>
              <a:rPr lang="en-US" sz="2600" dirty="0">
                <a:solidFill>
                  <a:srgbClr val="00B050"/>
                </a:solidFill>
              </a:rPr>
              <a:t>multi-agent</a:t>
            </a:r>
            <a:r>
              <a:rPr lang="en-US" sz="2600" dirty="0"/>
              <a:t> environment, agents need to account for the actions of other agents. </a:t>
            </a:r>
          </a:p>
          <a:p>
            <a:pPr algn="just"/>
            <a:endParaRPr lang="en-US" sz="26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30</a:t>
            </a:fld>
            <a:endParaRPr lang="en-US" dirty="0">
              <a:latin typeface="+mn-lt"/>
              <a:cs typeface="Arial" charset="0"/>
            </a:endParaRPr>
          </a:p>
        </p:txBody>
      </p:sp>
    </p:spTree>
    <p:extLst>
      <p:ext uri="{BB962C8B-B14F-4D97-AF65-F5344CB8AC3E}">
        <p14:creationId xmlns:p14="http://schemas.microsoft.com/office/powerpoint/2010/main" val="273881245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Agent or Object: The key distinction is whether B’s behavior is best described as maximizing a performance measure whose value depends on agent A’s behavior.</a:t>
            </a:r>
          </a:p>
          <a:p>
            <a:r>
              <a:rPr lang="en-US" dirty="0"/>
              <a:t>In particular, if the other agents are directly in competition with each other, it is said that the environment is </a:t>
            </a:r>
            <a:r>
              <a:rPr lang="en-US" b="1" dirty="0"/>
              <a:t>competitive</a:t>
            </a:r>
            <a:r>
              <a:rPr lang="en-US" dirty="0"/>
              <a:t>, whereas if the agents are existing in unity, it is said that the environment is </a:t>
            </a:r>
            <a:r>
              <a:rPr lang="en-US" b="1" dirty="0"/>
              <a:t>cooperative</a:t>
            </a:r>
            <a:r>
              <a:rPr lang="en-US" dirty="0"/>
              <a:t>. </a:t>
            </a:r>
          </a:p>
          <a:p>
            <a:endParaRPr lang="en-US" dirty="0"/>
          </a:p>
          <a:p>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31</a:t>
            </a:fld>
            <a:endParaRPr lang="en-US"/>
          </a:p>
        </p:txBody>
      </p:sp>
    </p:spTree>
    <p:extLst>
      <p:ext uri="{BB962C8B-B14F-4D97-AF65-F5344CB8AC3E}">
        <p14:creationId xmlns:p14="http://schemas.microsoft.com/office/powerpoint/2010/main" val="244995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32</a:t>
            </a:fld>
            <a:endParaRPr lang="en-US"/>
          </a:p>
        </p:txBody>
      </p:sp>
      <p:pic>
        <p:nvPicPr>
          <p:cNvPr id="5" name="Picture 2" descr="http://upload.wikimedia.org/wikipedia/en/0/02/Counter-Strike_screenshot.png"/>
          <p:cNvPicPr>
            <a:picLocks noChangeAspect="1" noChangeArrowheads="1"/>
          </p:cNvPicPr>
          <p:nvPr/>
        </p:nvPicPr>
        <p:blipFill>
          <a:blip r:embed="rId2" cstate="print"/>
          <a:srcRect/>
          <a:stretch>
            <a:fillRect/>
          </a:stretch>
        </p:blipFill>
        <p:spPr bwMode="auto">
          <a:xfrm>
            <a:off x="2019300" y="2133600"/>
            <a:ext cx="5295900" cy="3200400"/>
          </a:xfrm>
          <a:prstGeom prst="rect">
            <a:avLst/>
          </a:prstGeom>
          <a:noFill/>
        </p:spPr>
      </p:pic>
    </p:spTree>
    <p:extLst>
      <p:ext uri="{BB962C8B-B14F-4D97-AF65-F5344CB8AC3E}">
        <p14:creationId xmlns:p14="http://schemas.microsoft.com/office/powerpoint/2010/main" val="247122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b="1" dirty="0"/>
              <a:t>Communication</a:t>
            </a:r>
            <a:r>
              <a:rPr lang="en-US" dirty="0"/>
              <a:t> may also be required</a:t>
            </a:r>
          </a:p>
          <a:p>
            <a:r>
              <a:rPr lang="en-US" dirty="0"/>
              <a:t>Sometimes </a:t>
            </a:r>
            <a:r>
              <a:rPr lang="en-US" b="1" dirty="0"/>
              <a:t>randomized</a:t>
            </a:r>
            <a:r>
              <a:rPr lang="en-US" dirty="0"/>
              <a:t> behavior is rational in competitive environments </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33</a:t>
            </a:fld>
            <a:endParaRPr lang="en-US"/>
          </a:p>
        </p:txBody>
      </p:sp>
    </p:spTree>
    <p:extLst>
      <p:ext uri="{BB962C8B-B14F-4D97-AF65-F5344CB8AC3E}">
        <p14:creationId xmlns:p14="http://schemas.microsoft.com/office/powerpoint/2010/main" val="332595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0"/>
            <a:ext cx="8534400" cy="762000"/>
          </a:xfrm>
        </p:spPr>
        <p:txBody>
          <a:bodyPr/>
          <a:lstStyle/>
          <a:p>
            <a:pPr>
              <a:defRPr/>
            </a:pPr>
            <a:r>
              <a:rPr lang="en-US" sz="3200" b="1" dirty="0">
                <a:solidFill>
                  <a:srgbClr val="C00000"/>
                </a:solidFill>
                <a:latin typeface="+mn-lt"/>
              </a:rPr>
              <a:t>Single-agent</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Multi-agent</a:t>
            </a:r>
            <a:endParaRPr lang="en-US" sz="3200" b="1" dirty="0">
              <a:solidFill>
                <a:schemeClr val="accent2"/>
              </a:solidFill>
              <a:latin typeface="+mn-lt"/>
            </a:endParaRPr>
          </a:p>
        </p:txBody>
      </p:sp>
      <p:sp>
        <p:nvSpPr>
          <p:cNvPr id="32771" name="TextBox 3"/>
          <p:cNvSpPr txBox="1">
            <a:spLocks noChangeArrowheads="1"/>
          </p:cNvSpPr>
          <p:nvPr/>
        </p:nvSpPr>
        <p:spPr bwMode="auto">
          <a:xfrm>
            <a:off x="4330700" y="2514600"/>
            <a:ext cx="774700" cy="646113"/>
          </a:xfrm>
          <a:prstGeom prst="rect">
            <a:avLst/>
          </a:prstGeom>
          <a:noFill/>
          <a:ln w="9525">
            <a:noFill/>
            <a:miter lim="800000"/>
            <a:headEnd/>
            <a:tailEnd/>
          </a:ln>
        </p:spPr>
        <p:txBody>
          <a:bodyPr wrap="none">
            <a:spAutoFit/>
          </a:bodyPr>
          <a:lstStyle/>
          <a:p>
            <a:r>
              <a:rPr lang="en-US" sz="3600" dirty="0">
                <a:latin typeface="+mn-lt"/>
              </a:rPr>
              <a:t>vs.</a:t>
            </a:r>
          </a:p>
        </p:txBody>
      </p:sp>
      <p:pic>
        <p:nvPicPr>
          <p:cNvPr id="32772" name="Picture 2" descr="http://www.seas.upenn.edu/~mubbasir/images/ppr.jpg"/>
          <p:cNvPicPr>
            <a:picLocks noChangeAspect="1" noChangeArrowheads="1"/>
          </p:cNvPicPr>
          <p:nvPr/>
        </p:nvPicPr>
        <p:blipFill>
          <a:blip r:embed="rId3" cstate="print"/>
          <a:srcRect/>
          <a:stretch>
            <a:fillRect/>
          </a:stretch>
        </p:blipFill>
        <p:spPr bwMode="auto">
          <a:xfrm>
            <a:off x="5181600" y="1371600"/>
            <a:ext cx="3759200" cy="2846388"/>
          </a:xfrm>
          <a:prstGeom prst="rect">
            <a:avLst/>
          </a:prstGeom>
          <a:noFill/>
          <a:ln w="9525">
            <a:noFill/>
            <a:miter lim="800000"/>
            <a:headEnd/>
            <a:tailEnd/>
          </a:ln>
        </p:spPr>
      </p:pic>
      <p:pic>
        <p:nvPicPr>
          <p:cNvPr id="32773" name="Picture 4" descr="http://kyliemcgirr.com/wp-content/uploads/2012/02/Rat-in-Maze.jpg"/>
          <p:cNvPicPr>
            <a:picLocks noChangeAspect="1" noChangeArrowheads="1"/>
          </p:cNvPicPr>
          <p:nvPr/>
        </p:nvPicPr>
        <p:blipFill>
          <a:blip r:embed="rId4" cstate="print"/>
          <a:srcRect/>
          <a:stretch>
            <a:fillRect/>
          </a:stretch>
        </p:blipFill>
        <p:spPr bwMode="auto">
          <a:xfrm>
            <a:off x="23813" y="1409700"/>
            <a:ext cx="4319587" cy="3238500"/>
          </a:xfrm>
          <a:prstGeom prst="rect">
            <a:avLst/>
          </a:prstGeom>
          <a:noFill/>
          <a:ln w="9525">
            <a:noFill/>
            <a:miter lim="800000"/>
            <a:headEnd/>
            <a:tailEnd/>
          </a:ln>
        </p:spPr>
      </p:pic>
      <p:sp>
        <p:nvSpPr>
          <p:cNvPr id="6" name="TextBox 5"/>
          <p:cNvSpPr txBox="1"/>
          <p:nvPr/>
        </p:nvSpPr>
        <p:spPr>
          <a:xfrm>
            <a:off x="1719305" y="5029200"/>
            <a:ext cx="947695" cy="461665"/>
          </a:xfrm>
          <a:prstGeom prst="rect">
            <a:avLst/>
          </a:prstGeom>
          <a:noFill/>
        </p:spPr>
        <p:txBody>
          <a:bodyPr wrap="none" rtlCol="0">
            <a:spAutoFit/>
          </a:bodyPr>
          <a:lstStyle/>
          <a:p>
            <a:r>
              <a:rPr lang="en-US" sz="2400" dirty="0">
                <a:solidFill>
                  <a:srgbClr val="C00000"/>
                </a:solidFill>
                <a:latin typeface="+mn-lt"/>
              </a:rPr>
              <a:t>Maze</a:t>
            </a:r>
          </a:p>
        </p:txBody>
      </p:sp>
      <p:sp>
        <p:nvSpPr>
          <p:cNvPr id="7" name="TextBox 6"/>
          <p:cNvSpPr txBox="1"/>
          <p:nvPr/>
        </p:nvSpPr>
        <p:spPr>
          <a:xfrm>
            <a:off x="6596105" y="4953000"/>
            <a:ext cx="1342034" cy="461665"/>
          </a:xfrm>
          <a:prstGeom prst="rect">
            <a:avLst/>
          </a:prstGeom>
          <a:noFill/>
        </p:spPr>
        <p:txBody>
          <a:bodyPr wrap="none" rtlCol="0">
            <a:spAutoFit/>
          </a:bodyPr>
          <a:lstStyle/>
          <a:p>
            <a:r>
              <a:rPr lang="en-US" sz="2400" dirty="0" err="1">
                <a:solidFill>
                  <a:srgbClr val="00B050"/>
                </a:solidFill>
                <a:latin typeface="+mn-lt"/>
              </a:rPr>
              <a:t>Simwalk</a:t>
            </a:r>
            <a:endParaRPr lang="en-US" sz="2400" dirty="0">
              <a:solidFill>
                <a:srgbClr val="00B050"/>
              </a:solidFill>
              <a:latin typeface="+mn-lt"/>
            </a:endParaRPr>
          </a:p>
        </p:txBody>
      </p:sp>
      <p:sp>
        <p:nvSpPr>
          <p:cNvPr id="8"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34</a:t>
            </a:fld>
            <a:endParaRPr lang="en-US" dirty="0">
              <a:latin typeface="+mn-lt"/>
              <a:cs typeface="Arial" charset="0"/>
            </a:endParaRPr>
          </a:p>
        </p:txBody>
      </p:sp>
    </p:spTree>
    <p:extLst>
      <p:ext uri="{BB962C8B-B14F-4D97-AF65-F5344CB8AC3E}">
        <p14:creationId xmlns:p14="http://schemas.microsoft.com/office/powerpoint/2010/main" val="198798716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686800" cy="685800"/>
          </a:xfrm>
        </p:spPr>
        <p:txBody>
          <a:bodyPr/>
          <a:lstStyle/>
          <a:p>
            <a:pPr marL="514350" indent="-514350">
              <a:buFont typeface="+mj-lt"/>
              <a:buAutoNum type="arabicPeriod" startAt="3"/>
            </a:pPr>
            <a:r>
              <a:rPr lang="en-US" sz="3200" b="1" dirty="0">
                <a:solidFill>
                  <a:srgbClr val="C00000"/>
                </a:solidFill>
                <a:latin typeface="+mn-lt"/>
              </a:rPr>
              <a:t>Deterministic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Stochastic</a:t>
            </a:r>
          </a:p>
        </p:txBody>
      </p:sp>
      <p:sp>
        <p:nvSpPr>
          <p:cNvPr id="18435" name="Rectangle 3"/>
          <p:cNvSpPr>
            <a:spLocks noGrp="1" noChangeArrowheads="1"/>
          </p:cNvSpPr>
          <p:nvPr>
            <p:ph type="body" idx="1"/>
          </p:nvPr>
        </p:nvSpPr>
        <p:spPr>
          <a:xfrm>
            <a:off x="228600" y="762000"/>
            <a:ext cx="8610600" cy="5867400"/>
          </a:xfrm>
        </p:spPr>
        <p:txBody>
          <a:bodyPr/>
          <a:lstStyle/>
          <a:p>
            <a:pPr algn="just">
              <a:lnSpc>
                <a:spcPct val="90000"/>
              </a:lnSpc>
            </a:pPr>
            <a:r>
              <a:rPr lang="en-US" sz="2800" dirty="0"/>
              <a:t>If the next state of the environment is completely determined by the </a:t>
            </a:r>
            <a:r>
              <a:rPr lang="en-US" sz="2800" b="1" dirty="0"/>
              <a:t>current state </a:t>
            </a:r>
            <a:r>
              <a:rPr lang="en-US" sz="2800" dirty="0"/>
              <a:t>and the </a:t>
            </a:r>
            <a:r>
              <a:rPr lang="en-US" sz="2800" b="1" dirty="0"/>
              <a:t>action executed by the agent</a:t>
            </a:r>
            <a:r>
              <a:rPr lang="en-US" sz="2800" dirty="0"/>
              <a:t>, then the environment is </a:t>
            </a:r>
            <a:r>
              <a:rPr lang="en-US" sz="2800" dirty="0">
                <a:solidFill>
                  <a:srgbClr val="C00000"/>
                </a:solidFill>
              </a:rPr>
              <a:t>deterministic</a:t>
            </a:r>
          </a:p>
          <a:p>
            <a:pPr algn="just">
              <a:lnSpc>
                <a:spcPct val="90000"/>
              </a:lnSpc>
            </a:pPr>
            <a:r>
              <a:rPr lang="en-US" sz="2800" dirty="0"/>
              <a:t>If the next state of the environment is uncertain to be determined by the current state and the action executed by the agent, then the environment is </a:t>
            </a:r>
            <a:r>
              <a:rPr lang="en-US" sz="2800" dirty="0">
                <a:solidFill>
                  <a:srgbClr val="00B050"/>
                </a:solidFill>
              </a:rPr>
              <a:t>stochastic.</a:t>
            </a:r>
          </a:p>
          <a:p>
            <a:pPr algn="just">
              <a:lnSpc>
                <a:spcPct val="90000"/>
              </a:lnSpc>
            </a:pPr>
            <a:r>
              <a:rPr lang="en-US" sz="2800" dirty="0"/>
              <a:t>"Stochastic” generally implies that uncertainty about outcomes is quantified in terms of probabilities.</a:t>
            </a:r>
          </a:p>
          <a:p>
            <a:pPr algn="just">
              <a:lnSpc>
                <a:spcPct val="90000"/>
              </a:lnSpc>
            </a:pPr>
            <a:r>
              <a:rPr lang="en-US" sz="2800" dirty="0"/>
              <a:t>A "nondeterministic" environment is one in which actions are characterized by their possible outcomes, but no probabilities are attached to them.</a:t>
            </a:r>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35</a:t>
            </a:fld>
            <a:endParaRPr lang="en-US" dirty="0">
              <a:latin typeface="+mn-lt"/>
              <a:cs typeface="Arial"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686800" cy="762000"/>
          </a:xfrm>
        </p:spPr>
        <p:txBody>
          <a:bodyPr/>
          <a:lstStyle/>
          <a:p>
            <a:pPr>
              <a:defRPr/>
            </a:pPr>
            <a:r>
              <a:rPr lang="en-US" sz="3200" b="1" dirty="0">
                <a:solidFill>
                  <a:srgbClr val="C00000"/>
                </a:solidFill>
                <a:latin typeface="+mn-lt"/>
              </a:rPr>
              <a:t>Deterministic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Stochastic </a:t>
            </a:r>
            <a:r>
              <a:rPr lang="en-US" sz="3200" b="1" dirty="0">
                <a:latin typeface="+mn-lt"/>
              </a:rPr>
              <a:t>vs. </a:t>
            </a:r>
            <a:r>
              <a:rPr lang="en-US" sz="3200" b="1" dirty="0">
                <a:solidFill>
                  <a:srgbClr val="00B050"/>
                </a:solidFill>
                <a:latin typeface="+mn-lt"/>
              </a:rPr>
              <a:t>Strategic</a:t>
            </a:r>
            <a:endParaRPr lang="en-US" sz="3200" b="1" dirty="0">
              <a:solidFill>
                <a:schemeClr val="accent2"/>
              </a:solidFill>
              <a:latin typeface="+mn-lt"/>
            </a:endParaRPr>
          </a:p>
        </p:txBody>
      </p:sp>
      <p:sp>
        <p:nvSpPr>
          <p:cNvPr id="21507" name="Rectangle 3"/>
          <p:cNvSpPr>
            <a:spLocks noGrp="1" noChangeArrowheads="1"/>
          </p:cNvSpPr>
          <p:nvPr>
            <p:ph type="body" idx="1"/>
          </p:nvPr>
        </p:nvSpPr>
        <p:spPr>
          <a:xfrm>
            <a:off x="228600" y="838200"/>
            <a:ext cx="8686800" cy="1219200"/>
          </a:xfrm>
        </p:spPr>
        <p:txBody>
          <a:bodyPr/>
          <a:lstStyle/>
          <a:p>
            <a:pPr algn="just">
              <a:lnSpc>
                <a:spcPct val="90000"/>
              </a:lnSpc>
            </a:pPr>
            <a:r>
              <a:rPr lang="en-US" sz="2600" dirty="0"/>
              <a:t>If the environment is deterministic except for the actions of other agents, then the environment is </a:t>
            </a:r>
            <a:r>
              <a:rPr lang="en-US" sz="2600" dirty="0">
                <a:solidFill>
                  <a:srgbClr val="00B050"/>
                </a:solidFill>
              </a:rPr>
              <a:t>strategic.</a:t>
            </a:r>
          </a:p>
          <a:p>
            <a:pPr algn="just">
              <a:lnSpc>
                <a:spcPct val="90000"/>
              </a:lnSpc>
            </a:pPr>
            <a:endParaRPr lang="en-US" sz="2600" dirty="0">
              <a:solidFill>
                <a:srgbClr val="00B050"/>
              </a:solidFill>
            </a:endParaRPr>
          </a:p>
          <a:p>
            <a:pPr algn="just">
              <a:lnSpc>
                <a:spcPct val="90000"/>
              </a:lnSpc>
            </a:pPr>
            <a:r>
              <a:rPr lang="en-US" sz="2600" dirty="0">
                <a:solidFill>
                  <a:srgbClr val="00B050"/>
                </a:solidFill>
              </a:rPr>
              <a:t>Most of real environment is?</a:t>
            </a:r>
          </a:p>
        </p:txBody>
      </p:sp>
      <p:sp>
        <p:nvSpPr>
          <p:cNvPr id="6"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36</a:t>
            </a:fld>
            <a:endParaRPr lang="en-US" dirty="0">
              <a:latin typeface="+mn-lt"/>
              <a:cs typeface="Arial"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686800" cy="762000"/>
          </a:xfrm>
        </p:spPr>
        <p:txBody>
          <a:bodyPr/>
          <a:lstStyle/>
          <a:p>
            <a:pPr marL="514350" indent="-514350">
              <a:buFont typeface="+mj-lt"/>
              <a:buAutoNum type="arabicPeriod" startAt="4"/>
            </a:pPr>
            <a:r>
              <a:rPr lang="en-US" sz="3200" b="1" dirty="0">
                <a:solidFill>
                  <a:srgbClr val="C00000"/>
                </a:solidFill>
                <a:latin typeface="+mn-lt"/>
              </a:rPr>
              <a:t>Episodic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Sequential</a:t>
            </a:r>
          </a:p>
        </p:txBody>
      </p:sp>
      <p:sp>
        <p:nvSpPr>
          <p:cNvPr id="14339" name="Rectangle 3"/>
          <p:cNvSpPr>
            <a:spLocks noGrp="1" noChangeArrowheads="1"/>
          </p:cNvSpPr>
          <p:nvPr>
            <p:ph type="body" idx="1"/>
          </p:nvPr>
        </p:nvSpPr>
        <p:spPr>
          <a:xfrm>
            <a:off x="304800" y="762000"/>
            <a:ext cx="8534400" cy="5715000"/>
          </a:xfrm>
        </p:spPr>
        <p:txBody>
          <a:bodyPr/>
          <a:lstStyle/>
          <a:p>
            <a:pPr algn="just">
              <a:lnSpc>
                <a:spcPct val="90000"/>
              </a:lnSpc>
              <a:defRPr/>
            </a:pPr>
            <a:r>
              <a:rPr lang="en-US" sz="2800" dirty="0"/>
              <a:t>In an </a:t>
            </a:r>
            <a:r>
              <a:rPr lang="en-US" sz="2800" dirty="0">
                <a:solidFill>
                  <a:srgbClr val="C00000"/>
                </a:solidFill>
              </a:rPr>
              <a:t>episodic</a:t>
            </a:r>
            <a:r>
              <a:rPr lang="en-US" sz="2800" dirty="0"/>
              <a:t> environment, the agent's experience is divided into atomic episodes </a:t>
            </a:r>
          </a:p>
          <a:p>
            <a:pPr lvl="1" algn="just">
              <a:lnSpc>
                <a:spcPct val="90000"/>
              </a:lnSpc>
              <a:defRPr/>
            </a:pPr>
            <a:r>
              <a:rPr lang="en-US" sz="2400" dirty="0">
                <a:ea typeface="+mn-ea"/>
              </a:rPr>
              <a:t>each episode consists of the agent perception and an appropriate action. </a:t>
            </a:r>
          </a:p>
          <a:p>
            <a:pPr lvl="1" algn="just">
              <a:lnSpc>
                <a:spcPct val="90000"/>
              </a:lnSpc>
              <a:defRPr/>
            </a:pPr>
            <a:r>
              <a:rPr lang="en-US" sz="2400" dirty="0">
                <a:ea typeface="+mn-ea"/>
              </a:rPr>
              <a:t>crucially, the next episode </a:t>
            </a:r>
            <a:r>
              <a:rPr lang="en-US" sz="2400" b="1" dirty="0">
                <a:ea typeface="+mn-ea"/>
              </a:rPr>
              <a:t>does not </a:t>
            </a:r>
            <a:r>
              <a:rPr lang="en-US" sz="2400" dirty="0">
                <a:ea typeface="+mn-ea"/>
              </a:rPr>
              <a:t>depend on the actions taken in previous episodes. </a:t>
            </a:r>
          </a:p>
          <a:p>
            <a:pPr lvl="1" algn="just">
              <a:lnSpc>
                <a:spcPct val="90000"/>
              </a:lnSpc>
              <a:defRPr/>
            </a:pPr>
            <a:r>
              <a:rPr lang="en-US" sz="2400" dirty="0">
                <a:ea typeface="+mn-ea"/>
              </a:rPr>
              <a:t>the choice of action in each episode depends only on the episode itself. </a:t>
            </a:r>
          </a:p>
          <a:p>
            <a:pPr lvl="1" algn="just">
              <a:lnSpc>
                <a:spcPct val="90000"/>
              </a:lnSpc>
              <a:defRPr/>
            </a:pPr>
            <a:r>
              <a:rPr lang="en-US" sz="2400" dirty="0">
                <a:ea typeface="+mn-ea"/>
              </a:rPr>
              <a:t>many classification tasks are episodic. </a:t>
            </a:r>
          </a:p>
          <a:p>
            <a:pPr lvl="1" algn="just">
              <a:lnSpc>
                <a:spcPct val="90000"/>
              </a:lnSpc>
              <a:defRPr/>
            </a:pPr>
            <a:r>
              <a:rPr lang="en-US" sz="2400" dirty="0">
                <a:ea typeface="+mn-ea"/>
              </a:rPr>
              <a:t>for example: an agent that has to classify emails as spam or non-spam on an incoming emails bases each decision on the current email, regardless of previous decisions; moreover, the current decision doesn't affect whether the next email is spam.</a:t>
            </a:r>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37</a:t>
            </a:fld>
            <a:endParaRPr lang="en-US" dirty="0">
              <a:latin typeface="+mn-lt"/>
              <a:cs typeface="Arial"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686800" cy="762000"/>
          </a:xfrm>
        </p:spPr>
        <p:txBody>
          <a:bodyPr/>
          <a:lstStyle/>
          <a:p>
            <a:pPr>
              <a:defRPr/>
            </a:pPr>
            <a:r>
              <a:rPr lang="en-US" sz="3200" b="1" dirty="0">
                <a:solidFill>
                  <a:srgbClr val="C00000"/>
                </a:solidFill>
                <a:latin typeface="+mn-lt"/>
              </a:rPr>
              <a:t>Episodic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Sequential</a:t>
            </a:r>
            <a:endParaRPr lang="en-US" sz="3200" b="1" dirty="0">
              <a:solidFill>
                <a:schemeClr val="accent2"/>
              </a:solidFill>
              <a:latin typeface="+mn-lt"/>
            </a:endParaRPr>
          </a:p>
        </p:txBody>
      </p:sp>
      <p:sp>
        <p:nvSpPr>
          <p:cNvPr id="14339" name="Rectangle 3"/>
          <p:cNvSpPr>
            <a:spLocks noGrp="1" noChangeArrowheads="1"/>
          </p:cNvSpPr>
          <p:nvPr>
            <p:ph type="body" idx="1"/>
          </p:nvPr>
        </p:nvSpPr>
        <p:spPr>
          <a:xfrm>
            <a:off x="304800" y="762000"/>
            <a:ext cx="8534400" cy="6096000"/>
          </a:xfrm>
        </p:spPr>
        <p:txBody>
          <a:bodyPr/>
          <a:lstStyle/>
          <a:p>
            <a:pPr algn="just">
              <a:lnSpc>
                <a:spcPct val="90000"/>
              </a:lnSpc>
              <a:defRPr/>
            </a:pPr>
            <a:r>
              <a:rPr lang="en-US" sz="2800" dirty="0"/>
              <a:t>In </a:t>
            </a:r>
            <a:r>
              <a:rPr lang="en-US" sz="2800" dirty="0">
                <a:solidFill>
                  <a:srgbClr val="00B050"/>
                </a:solidFill>
              </a:rPr>
              <a:t>sequential</a:t>
            </a:r>
            <a:r>
              <a:rPr lang="en-US" sz="2800" dirty="0"/>
              <a:t> environment, the current decision could affect all future decisions (also known as Sequential Decision Process-SDP) </a:t>
            </a:r>
          </a:p>
          <a:p>
            <a:pPr lvl="1" algn="just">
              <a:defRPr/>
            </a:pPr>
            <a:r>
              <a:rPr lang="en-US" sz="2400" dirty="0"/>
              <a:t>In SDP, the agent’s goal is to select optimal actions at each episode in order to win at the end of the SDP (make Pacman moves so as to catch all the ghosts at the end)</a:t>
            </a:r>
          </a:p>
          <a:p>
            <a:pPr lvl="1" algn="just">
              <a:defRPr/>
            </a:pPr>
            <a:r>
              <a:rPr lang="en-US" sz="2400" dirty="0"/>
              <a:t>This concept is similar to those used by economists, Design a foreign policy now, so as to maximize your profits in the long run, e.g., by the end of 5  years.</a:t>
            </a:r>
          </a:p>
          <a:p>
            <a:pPr lvl="1" algn="just">
              <a:defRPr/>
            </a:pPr>
            <a:r>
              <a:rPr lang="en-US" sz="2400" dirty="0"/>
              <a:t>Its also similar to how we act, e.g., start saving money in order to start buying a car after 5 years.</a:t>
            </a:r>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38</a:t>
            </a:fld>
            <a:endParaRPr lang="en-US" dirty="0">
              <a:latin typeface="+mn-lt"/>
              <a:cs typeface="Arial"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610600" cy="762000"/>
          </a:xfrm>
        </p:spPr>
        <p:txBody>
          <a:bodyPr/>
          <a:lstStyle/>
          <a:p>
            <a:pPr>
              <a:defRPr/>
            </a:pPr>
            <a:r>
              <a:rPr lang="en-US" sz="3200" b="1" dirty="0">
                <a:solidFill>
                  <a:srgbClr val="C00000"/>
                </a:solidFill>
                <a:latin typeface="+mn-lt"/>
              </a:rPr>
              <a:t>Episodic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Sequential</a:t>
            </a:r>
            <a:endParaRPr lang="en-US" sz="3200" b="1" dirty="0">
              <a:solidFill>
                <a:schemeClr val="accent2"/>
              </a:solidFill>
              <a:latin typeface="+mn-lt"/>
            </a:endParaRPr>
          </a:p>
        </p:txBody>
      </p:sp>
      <p:sp>
        <p:nvSpPr>
          <p:cNvPr id="24579" name="TextBox 3"/>
          <p:cNvSpPr txBox="1">
            <a:spLocks noChangeArrowheads="1"/>
          </p:cNvSpPr>
          <p:nvPr/>
        </p:nvSpPr>
        <p:spPr bwMode="auto">
          <a:xfrm>
            <a:off x="4343400" y="2859088"/>
            <a:ext cx="774700" cy="646112"/>
          </a:xfrm>
          <a:prstGeom prst="rect">
            <a:avLst/>
          </a:prstGeom>
          <a:noFill/>
          <a:ln w="9525">
            <a:noFill/>
            <a:miter lim="800000"/>
            <a:headEnd/>
            <a:tailEnd/>
          </a:ln>
        </p:spPr>
        <p:txBody>
          <a:bodyPr wrap="none">
            <a:spAutoFit/>
          </a:bodyPr>
          <a:lstStyle/>
          <a:p>
            <a:r>
              <a:rPr lang="en-US" sz="3600" dirty="0">
                <a:latin typeface="+mn-lt"/>
              </a:rPr>
              <a:t>vs.</a:t>
            </a:r>
          </a:p>
        </p:txBody>
      </p:sp>
      <p:pic>
        <p:nvPicPr>
          <p:cNvPr id="24580" name="Picture 2"/>
          <p:cNvPicPr>
            <a:picLocks noChangeAspect="1" noChangeArrowheads="1"/>
          </p:cNvPicPr>
          <p:nvPr/>
        </p:nvPicPr>
        <p:blipFill>
          <a:blip r:embed="rId3" cstate="print"/>
          <a:srcRect/>
          <a:stretch>
            <a:fillRect/>
          </a:stretch>
        </p:blipFill>
        <p:spPr bwMode="auto">
          <a:xfrm>
            <a:off x="5229225" y="2392363"/>
            <a:ext cx="3533775" cy="1951037"/>
          </a:xfrm>
          <a:prstGeom prst="rect">
            <a:avLst/>
          </a:prstGeom>
          <a:noFill/>
          <a:ln w="9525">
            <a:noFill/>
            <a:miter lim="800000"/>
            <a:headEnd/>
            <a:tailEnd/>
          </a:ln>
        </p:spPr>
      </p:pic>
      <p:pic>
        <p:nvPicPr>
          <p:cNvPr id="24581" name="Picture 4" descr="http://www.rickconner.net/spamweb/blackbox.gif"/>
          <p:cNvPicPr>
            <a:picLocks noChangeAspect="1" noChangeArrowheads="1"/>
          </p:cNvPicPr>
          <p:nvPr/>
        </p:nvPicPr>
        <p:blipFill>
          <a:blip r:embed="rId4" cstate="print"/>
          <a:srcRect/>
          <a:stretch>
            <a:fillRect/>
          </a:stretch>
        </p:blipFill>
        <p:spPr bwMode="auto">
          <a:xfrm>
            <a:off x="255588" y="1600200"/>
            <a:ext cx="4011612" cy="3000375"/>
          </a:xfrm>
          <a:prstGeom prst="rect">
            <a:avLst/>
          </a:prstGeom>
          <a:noFill/>
          <a:ln w="9525">
            <a:noFill/>
            <a:miter lim="800000"/>
            <a:headEnd/>
            <a:tailEnd/>
          </a:ln>
        </p:spPr>
      </p:pic>
      <p:sp>
        <p:nvSpPr>
          <p:cNvPr id="6"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39</a:t>
            </a:fld>
            <a:endParaRPr lang="en-US" dirty="0">
              <a:latin typeface="+mn-lt"/>
              <a:cs typeface="Arial" charset="0"/>
            </a:endParaRPr>
          </a:p>
        </p:txBody>
      </p:sp>
      <p:sp>
        <p:nvSpPr>
          <p:cNvPr id="7" name="TextBox 6"/>
          <p:cNvSpPr txBox="1"/>
          <p:nvPr/>
        </p:nvSpPr>
        <p:spPr>
          <a:xfrm>
            <a:off x="1447800" y="5638800"/>
            <a:ext cx="1758815" cy="461665"/>
          </a:xfrm>
          <a:prstGeom prst="rect">
            <a:avLst/>
          </a:prstGeom>
          <a:noFill/>
        </p:spPr>
        <p:txBody>
          <a:bodyPr wrap="none" rtlCol="0">
            <a:spAutoFit/>
          </a:bodyPr>
          <a:lstStyle/>
          <a:p>
            <a:r>
              <a:rPr lang="en-US" sz="2400" dirty="0">
                <a:solidFill>
                  <a:srgbClr val="C00000"/>
                </a:solidFill>
                <a:latin typeface="+mn-lt"/>
              </a:rPr>
              <a:t>Spam Filter</a:t>
            </a:r>
          </a:p>
        </p:txBody>
      </p:sp>
      <p:sp>
        <p:nvSpPr>
          <p:cNvPr id="8" name="TextBox 7"/>
          <p:cNvSpPr txBox="1"/>
          <p:nvPr/>
        </p:nvSpPr>
        <p:spPr>
          <a:xfrm>
            <a:off x="6276478" y="5562600"/>
            <a:ext cx="1314784" cy="461665"/>
          </a:xfrm>
          <a:prstGeom prst="rect">
            <a:avLst/>
          </a:prstGeom>
          <a:noFill/>
        </p:spPr>
        <p:txBody>
          <a:bodyPr wrap="none" rtlCol="0">
            <a:spAutoFit/>
          </a:bodyPr>
          <a:lstStyle/>
          <a:p>
            <a:r>
              <a:rPr lang="en-US" sz="2400" dirty="0">
                <a:solidFill>
                  <a:srgbClr val="00B050"/>
                </a:solidFill>
                <a:latin typeface="+mn-lt"/>
              </a:rPr>
              <a:t>Pacman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latin typeface="+mn-lt"/>
              </a:rPr>
              <a:t>Outline</a:t>
            </a:r>
          </a:p>
        </p:txBody>
      </p:sp>
      <p:sp>
        <p:nvSpPr>
          <p:cNvPr id="3" name="Content Placeholder 2"/>
          <p:cNvSpPr>
            <a:spLocks noGrp="1"/>
          </p:cNvSpPr>
          <p:nvPr>
            <p:ph idx="1"/>
          </p:nvPr>
        </p:nvSpPr>
        <p:spPr/>
        <p:txBody>
          <a:bodyPr/>
          <a:lstStyle/>
          <a:p>
            <a:r>
              <a:rPr lang="en-US" sz="2800" dirty="0"/>
              <a:t>Agents and Environments</a:t>
            </a:r>
          </a:p>
          <a:p>
            <a:r>
              <a:rPr lang="en-US" sz="2800" dirty="0"/>
              <a:t>Rationality</a:t>
            </a:r>
          </a:p>
          <a:p>
            <a:r>
              <a:rPr lang="en-US" sz="2800" dirty="0"/>
              <a:t>PEAS (Performance Measure, Environment, Actuators, Sensors)</a:t>
            </a:r>
          </a:p>
          <a:p>
            <a:r>
              <a:rPr lang="en-US" sz="2800" dirty="0"/>
              <a:t>Environment Types</a:t>
            </a:r>
          </a:p>
          <a:p>
            <a:r>
              <a:rPr lang="en-US" sz="2800" dirty="0"/>
              <a:t>Agent Types </a:t>
            </a:r>
          </a:p>
          <a:p>
            <a:endParaRPr lang="en-US" dirty="0"/>
          </a:p>
        </p:txBody>
      </p:sp>
      <p:sp>
        <p:nvSpPr>
          <p:cNvPr id="4" name="Slide Number Placeholder 5"/>
          <p:cNvSpPr>
            <a:spLocks noGrp="1"/>
          </p:cNvSpPr>
          <p:nvPr>
            <p:ph type="sldNum" sz="quarter" idx="12"/>
          </p:nvPr>
        </p:nvSpPr>
        <p:spPr>
          <a:xfrm>
            <a:off x="7010400" y="6381750"/>
            <a:ext cx="2133600" cy="476250"/>
          </a:xfrm>
          <a:noFill/>
        </p:spPr>
        <p:txBody>
          <a:bodyPr/>
          <a:lstStyle/>
          <a:p>
            <a:endParaRPr lang="en-US" dirty="0">
              <a:latin typeface="+mn-lt"/>
              <a:cs typeface="Arial" charset="0"/>
            </a:endParaRPr>
          </a:p>
          <a:p>
            <a:r>
              <a:rPr lang="en-US" dirty="0">
                <a:latin typeface="+mn-lt"/>
                <a:cs typeface="Arial" charset="0"/>
              </a:rPr>
              <a:t>4</a:t>
            </a:r>
          </a:p>
        </p:txBody>
      </p:sp>
    </p:spTree>
    <p:extLst>
      <p:ext uri="{BB962C8B-B14F-4D97-AF65-F5344CB8AC3E}">
        <p14:creationId xmlns:p14="http://schemas.microsoft.com/office/powerpoint/2010/main" val="2078812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0"/>
            <a:ext cx="8610600" cy="685800"/>
          </a:xfrm>
        </p:spPr>
        <p:txBody>
          <a:bodyPr/>
          <a:lstStyle/>
          <a:p>
            <a:pPr marL="514350" indent="-514350">
              <a:buFont typeface="+mj-lt"/>
              <a:buAutoNum type="arabicPeriod" startAt="5"/>
            </a:pPr>
            <a:r>
              <a:rPr lang="en-US" sz="3200" b="1" dirty="0">
                <a:solidFill>
                  <a:srgbClr val="C00000"/>
                </a:solidFill>
                <a:latin typeface="+mn-lt"/>
              </a:rPr>
              <a:t>Static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Dynamic</a:t>
            </a:r>
          </a:p>
        </p:txBody>
      </p:sp>
      <p:sp>
        <p:nvSpPr>
          <p:cNvPr id="25603" name="Rectangle 3"/>
          <p:cNvSpPr>
            <a:spLocks noGrp="1" noChangeArrowheads="1"/>
          </p:cNvSpPr>
          <p:nvPr>
            <p:ph type="body" idx="1"/>
          </p:nvPr>
        </p:nvSpPr>
        <p:spPr>
          <a:xfrm>
            <a:off x="228600" y="762000"/>
            <a:ext cx="8610600" cy="5715000"/>
          </a:xfrm>
        </p:spPr>
        <p:txBody>
          <a:bodyPr/>
          <a:lstStyle/>
          <a:p>
            <a:pPr algn="just"/>
            <a:r>
              <a:rPr lang="en-US" sz="2800" dirty="0"/>
              <a:t>If the environment cannot change while an agent is deliberating, then the environment is </a:t>
            </a:r>
            <a:r>
              <a:rPr lang="en-US" sz="2800" dirty="0">
                <a:solidFill>
                  <a:srgbClr val="C00000"/>
                </a:solidFill>
              </a:rPr>
              <a:t>static</a:t>
            </a:r>
            <a:r>
              <a:rPr lang="en-US" sz="2800" dirty="0"/>
              <a:t> for that agent</a:t>
            </a:r>
          </a:p>
          <a:p>
            <a:pPr lvl="1" algn="just"/>
            <a:r>
              <a:rPr lang="en-US" sz="2400" dirty="0"/>
              <a:t>Static environments are easy to deal with because the agent need not keep looking at the world while it is deciding on an action, nor need it worry about the passage of time. </a:t>
            </a:r>
          </a:p>
          <a:p>
            <a:pPr algn="just"/>
            <a:r>
              <a:rPr lang="en-US" sz="2800" dirty="0"/>
              <a:t>If the environment can change while an agent is deliberating, then the environment is </a:t>
            </a:r>
            <a:r>
              <a:rPr lang="en-US" sz="2800" dirty="0">
                <a:solidFill>
                  <a:srgbClr val="00B050"/>
                </a:solidFill>
              </a:rPr>
              <a:t>dynamic</a:t>
            </a:r>
            <a:r>
              <a:rPr lang="en-US" sz="2800" dirty="0"/>
              <a:t> for that agent</a:t>
            </a:r>
          </a:p>
          <a:p>
            <a:pPr lvl="1" algn="just"/>
            <a:r>
              <a:rPr lang="en-US" sz="2400" dirty="0"/>
              <a:t>Dynamic environments are continuously asking the agent what it wants to do; if it hasn't decided yet, that counts as deciding to do nothing.</a:t>
            </a:r>
          </a:p>
          <a:p>
            <a:pPr algn="just"/>
            <a:endParaRPr lang="en-US" sz="2600" dirty="0"/>
          </a:p>
          <a:p>
            <a:pPr algn="just"/>
            <a:endParaRPr lang="en-US" sz="26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40</a:t>
            </a:fld>
            <a:endParaRPr lang="en-US" dirty="0">
              <a:latin typeface="+mn-lt"/>
              <a:cs typeface="Arial"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914400"/>
          </a:xfrm>
        </p:spPr>
        <p:txBody>
          <a:bodyPr/>
          <a:lstStyle/>
          <a:p>
            <a:r>
              <a:rPr lang="en-US" sz="3200" b="1" dirty="0">
                <a:solidFill>
                  <a:srgbClr val="C00000"/>
                </a:solidFill>
                <a:latin typeface="+mn-lt"/>
              </a:rPr>
              <a:t>Static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Dynamic</a:t>
            </a:r>
          </a:p>
        </p:txBody>
      </p:sp>
      <p:sp>
        <p:nvSpPr>
          <p:cNvPr id="26627" name="TextBox 3"/>
          <p:cNvSpPr txBox="1">
            <a:spLocks noChangeArrowheads="1"/>
          </p:cNvSpPr>
          <p:nvPr/>
        </p:nvSpPr>
        <p:spPr bwMode="auto">
          <a:xfrm>
            <a:off x="4267200" y="2743200"/>
            <a:ext cx="774700" cy="646113"/>
          </a:xfrm>
          <a:prstGeom prst="rect">
            <a:avLst/>
          </a:prstGeom>
          <a:noFill/>
          <a:ln w="9525">
            <a:noFill/>
            <a:miter lim="800000"/>
            <a:headEnd/>
            <a:tailEnd/>
          </a:ln>
        </p:spPr>
        <p:txBody>
          <a:bodyPr wrap="none">
            <a:spAutoFit/>
          </a:bodyPr>
          <a:lstStyle/>
          <a:p>
            <a:r>
              <a:rPr lang="en-US" sz="3600" dirty="0">
                <a:latin typeface="+mn-lt"/>
              </a:rPr>
              <a:t>vs.</a:t>
            </a:r>
          </a:p>
        </p:txBody>
      </p:sp>
      <p:pic>
        <p:nvPicPr>
          <p:cNvPr id="26628" name="Picture 2" descr="http://www.dan-dare.org/Dan%20FRD/TomAndJerryWallpaper800.jpg"/>
          <p:cNvPicPr>
            <a:picLocks noChangeAspect="1" noChangeArrowheads="1"/>
          </p:cNvPicPr>
          <p:nvPr/>
        </p:nvPicPr>
        <p:blipFill>
          <a:blip r:embed="rId3" cstate="print"/>
          <a:srcRect/>
          <a:stretch>
            <a:fillRect/>
          </a:stretch>
        </p:blipFill>
        <p:spPr bwMode="auto">
          <a:xfrm>
            <a:off x="5410200" y="2057400"/>
            <a:ext cx="2946400" cy="2209800"/>
          </a:xfrm>
          <a:prstGeom prst="rect">
            <a:avLst/>
          </a:prstGeom>
          <a:noFill/>
          <a:ln w="9525">
            <a:noFill/>
            <a:miter lim="800000"/>
            <a:headEnd/>
            <a:tailEnd/>
          </a:ln>
        </p:spPr>
      </p:pic>
      <p:pic>
        <p:nvPicPr>
          <p:cNvPr id="26629" name="Picture 4" descr="http://www.memphisflyer.com/binary/db6e/1351792080-rubiks-cube-original.jpg"/>
          <p:cNvPicPr>
            <a:picLocks noChangeAspect="1" noChangeArrowheads="1"/>
          </p:cNvPicPr>
          <p:nvPr/>
        </p:nvPicPr>
        <p:blipFill>
          <a:blip r:embed="rId4" cstate="print"/>
          <a:srcRect/>
          <a:stretch>
            <a:fillRect/>
          </a:stretch>
        </p:blipFill>
        <p:spPr bwMode="auto">
          <a:xfrm>
            <a:off x="685800" y="1524000"/>
            <a:ext cx="3276600" cy="3276600"/>
          </a:xfrm>
          <a:prstGeom prst="rect">
            <a:avLst/>
          </a:prstGeom>
          <a:noFill/>
          <a:ln w="9525">
            <a:noFill/>
            <a:miter lim="800000"/>
            <a:headEnd/>
            <a:tailEnd/>
          </a:ln>
        </p:spPr>
      </p:pic>
      <p:sp>
        <p:nvSpPr>
          <p:cNvPr id="6"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41</a:t>
            </a:fld>
            <a:endParaRPr lang="en-US" dirty="0">
              <a:latin typeface="+mn-lt"/>
              <a:cs typeface="Arial" charset="0"/>
            </a:endParaRPr>
          </a:p>
        </p:txBody>
      </p:sp>
      <p:sp>
        <p:nvSpPr>
          <p:cNvPr id="7" name="TextBox 6"/>
          <p:cNvSpPr txBox="1"/>
          <p:nvPr/>
        </p:nvSpPr>
        <p:spPr>
          <a:xfrm>
            <a:off x="1447800" y="5257800"/>
            <a:ext cx="2012923" cy="461665"/>
          </a:xfrm>
          <a:prstGeom prst="rect">
            <a:avLst/>
          </a:prstGeom>
          <a:noFill/>
        </p:spPr>
        <p:txBody>
          <a:bodyPr wrap="none" rtlCol="0">
            <a:spAutoFit/>
          </a:bodyPr>
          <a:lstStyle/>
          <a:p>
            <a:r>
              <a:rPr lang="en-US" sz="2400" dirty="0">
                <a:solidFill>
                  <a:srgbClr val="C00000"/>
                </a:solidFill>
                <a:latin typeface="+mn-lt"/>
              </a:rPr>
              <a:t>Rubik’s Cube</a:t>
            </a:r>
          </a:p>
        </p:txBody>
      </p:sp>
      <p:sp>
        <p:nvSpPr>
          <p:cNvPr id="8" name="TextBox 7"/>
          <p:cNvSpPr txBox="1"/>
          <p:nvPr/>
        </p:nvSpPr>
        <p:spPr>
          <a:xfrm>
            <a:off x="5846358" y="5253335"/>
            <a:ext cx="2135072" cy="461665"/>
          </a:xfrm>
          <a:prstGeom prst="rect">
            <a:avLst/>
          </a:prstGeom>
          <a:noFill/>
        </p:spPr>
        <p:txBody>
          <a:bodyPr wrap="none" rtlCol="0">
            <a:spAutoFit/>
          </a:bodyPr>
          <a:lstStyle/>
          <a:p>
            <a:r>
              <a:rPr lang="en-US" sz="2400" dirty="0">
                <a:solidFill>
                  <a:srgbClr val="00B050"/>
                </a:solidFill>
                <a:latin typeface="+mn-lt"/>
              </a:rPr>
              <a:t>Tom and Jerry</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Crossing the road?</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42</a:t>
            </a:fld>
            <a:endParaRPr lang="en-US"/>
          </a:p>
        </p:txBody>
      </p:sp>
    </p:spTree>
    <p:extLst>
      <p:ext uri="{BB962C8B-B14F-4D97-AF65-F5344CB8AC3E}">
        <p14:creationId xmlns:p14="http://schemas.microsoft.com/office/powerpoint/2010/main" val="216616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0"/>
            <a:ext cx="8610600" cy="762000"/>
          </a:xfrm>
        </p:spPr>
        <p:txBody>
          <a:bodyPr/>
          <a:lstStyle/>
          <a:p>
            <a:pPr>
              <a:defRPr/>
            </a:pPr>
            <a:r>
              <a:rPr lang="en-US" sz="3200" b="1" dirty="0">
                <a:solidFill>
                  <a:srgbClr val="C00000"/>
                </a:solidFill>
                <a:latin typeface="+mn-lt"/>
              </a:rPr>
              <a:t>Static</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Dynamic </a:t>
            </a:r>
            <a:r>
              <a:rPr lang="en-US" sz="3200" b="1" dirty="0">
                <a:latin typeface="+mn-lt"/>
              </a:rPr>
              <a:t>vs. </a:t>
            </a:r>
            <a:r>
              <a:rPr lang="en-US" sz="3200" b="1" dirty="0">
                <a:solidFill>
                  <a:srgbClr val="00B050"/>
                </a:solidFill>
                <a:latin typeface="+mn-lt"/>
              </a:rPr>
              <a:t>Semidynamic</a:t>
            </a:r>
          </a:p>
        </p:txBody>
      </p:sp>
      <p:sp>
        <p:nvSpPr>
          <p:cNvPr id="27651" name="Rectangle 3"/>
          <p:cNvSpPr>
            <a:spLocks noGrp="1" noChangeArrowheads="1"/>
          </p:cNvSpPr>
          <p:nvPr>
            <p:ph type="body" idx="1"/>
          </p:nvPr>
        </p:nvSpPr>
        <p:spPr>
          <a:xfrm>
            <a:off x="381000" y="838200"/>
            <a:ext cx="8382000" cy="6019800"/>
          </a:xfrm>
        </p:spPr>
        <p:txBody>
          <a:bodyPr/>
          <a:lstStyle/>
          <a:p>
            <a:pPr algn="just"/>
            <a:r>
              <a:rPr lang="en-US" sz="2600" dirty="0"/>
              <a:t>If the environment itself does not change with the passage of time but the agent's performance score does, then the environment is </a:t>
            </a:r>
            <a:r>
              <a:rPr lang="en-US" sz="2600" dirty="0">
                <a:solidFill>
                  <a:srgbClr val="00B050"/>
                </a:solidFill>
              </a:rPr>
              <a:t>semidynamic</a:t>
            </a:r>
          </a:p>
          <a:p>
            <a:pPr lvl="1" algn="just"/>
            <a:r>
              <a:rPr lang="en-US" sz="2400" dirty="0"/>
              <a:t>for example: Minesweeper</a:t>
            </a:r>
          </a:p>
        </p:txBody>
      </p:sp>
      <p:sp>
        <p:nvSpPr>
          <p:cNvPr id="7"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43</a:t>
            </a:fld>
            <a:endParaRPr lang="en-US" dirty="0">
              <a:latin typeface="+mn-lt"/>
              <a:cs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743200"/>
            <a:ext cx="16192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0"/>
            <a:ext cx="8686800" cy="685800"/>
          </a:xfrm>
        </p:spPr>
        <p:txBody>
          <a:bodyPr/>
          <a:lstStyle/>
          <a:p>
            <a:pPr marL="514350" indent="-514350">
              <a:buFont typeface="+mj-lt"/>
              <a:buAutoNum type="arabicPeriod" startAt="6"/>
              <a:defRPr/>
            </a:pPr>
            <a:r>
              <a:rPr lang="en-US" sz="3200" b="1" dirty="0">
                <a:solidFill>
                  <a:srgbClr val="C00000"/>
                </a:solidFill>
                <a:latin typeface="+mn-lt"/>
              </a:rPr>
              <a:t>Discrete</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Continuous</a:t>
            </a:r>
            <a:endParaRPr lang="en-US" sz="3200" b="1" dirty="0">
              <a:solidFill>
                <a:schemeClr val="accent2"/>
              </a:solidFill>
              <a:latin typeface="+mn-lt"/>
            </a:endParaRPr>
          </a:p>
        </p:txBody>
      </p:sp>
      <p:sp>
        <p:nvSpPr>
          <p:cNvPr id="28675" name="Rectangle 3"/>
          <p:cNvSpPr>
            <a:spLocks noGrp="1" noChangeArrowheads="1"/>
          </p:cNvSpPr>
          <p:nvPr>
            <p:ph type="body" idx="1"/>
          </p:nvPr>
        </p:nvSpPr>
        <p:spPr>
          <a:xfrm>
            <a:off x="228600" y="685800"/>
            <a:ext cx="8610600" cy="5943600"/>
          </a:xfrm>
        </p:spPr>
        <p:txBody>
          <a:bodyPr/>
          <a:lstStyle/>
          <a:p>
            <a:pPr algn="just" eaLnBrk="1" hangingPunct="1">
              <a:defRPr/>
            </a:pPr>
            <a:r>
              <a:rPr lang="en-US" sz="2800" dirty="0"/>
              <a:t>If the number of distinct percepts and actions is limited, the environment is </a:t>
            </a:r>
            <a:r>
              <a:rPr lang="en-US" sz="2800" dirty="0">
                <a:solidFill>
                  <a:srgbClr val="C00000"/>
                </a:solidFill>
              </a:rPr>
              <a:t>discrete</a:t>
            </a:r>
            <a:r>
              <a:rPr lang="en-US" sz="2800" dirty="0"/>
              <a:t>, otherwise it is </a:t>
            </a:r>
            <a:r>
              <a:rPr lang="en-US" sz="2800" dirty="0">
                <a:solidFill>
                  <a:schemeClr val="accent2"/>
                </a:solidFill>
              </a:rPr>
              <a:t>continuous</a:t>
            </a:r>
            <a:r>
              <a:rPr lang="en-US" sz="2800" dirty="0"/>
              <a:t>.</a:t>
            </a:r>
          </a:p>
          <a:p>
            <a:pPr lvl="1" algn="just"/>
            <a:r>
              <a:rPr lang="en-US" sz="2400" dirty="0"/>
              <a:t>for example: a discrete-state environment such as a chess has a discrete set of percepts and actions. </a:t>
            </a:r>
          </a:p>
          <a:p>
            <a:pPr lvl="1" algn="just"/>
            <a:r>
              <a:rPr lang="en-US" sz="2400" dirty="0"/>
              <a:t>for example: autonomous car is a continuous-state and continuous-time problem. The speed and location of the car and of the other vehicles sweep through a range of continuous values and do so smoothly over time. Car driving actions are also continuous (steering angles, etc.). Input from digital cameras is discrete, strictly speaking, but is typically treated as representing continuously varying intensities and locations.</a:t>
            </a:r>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44</a:t>
            </a:fld>
            <a:endParaRPr lang="en-US" dirty="0">
              <a:latin typeface="+mn-lt"/>
              <a:cs typeface="Arial"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914400"/>
          </a:xfrm>
        </p:spPr>
        <p:txBody>
          <a:bodyPr/>
          <a:lstStyle/>
          <a:p>
            <a:pPr>
              <a:defRPr/>
            </a:pPr>
            <a:r>
              <a:rPr lang="en-US" sz="3200" b="1" dirty="0">
                <a:solidFill>
                  <a:srgbClr val="C00000"/>
                </a:solidFill>
                <a:latin typeface="+mn-lt"/>
              </a:rPr>
              <a:t>Discrete</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Continuous</a:t>
            </a:r>
            <a:endParaRPr lang="en-US" sz="3200" b="1" dirty="0">
              <a:solidFill>
                <a:schemeClr val="accent2"/>
              </a:solidFill>
              <a:latin typeface="+mn-lt"/>
            </a:endParaRPr>
          </a:p>
        </p:txBody>
      </p:sp>
      <p:sp>
        <p:nvSpPr>
          <p:cNvPr id="29699" name="TextBox 3"/>
          <p:cNvSpPr txBox="1">
            <a:spLocks noChangeArrowheads="1"/>
          </p:cNvSpPr>
          <p:nvPr/>
        </p:nvSpPr>
        <p:spPr bwMode="auto">
          <a:xfrm>
            <a:off x="5930900" y="2133600"/>
            <a:ext cx="774700" cy="646112"/>
          </a:xfrm>
          <a:prstGeom prst="rect">
            <a:avLst/>
          </a:prstGeom>
          <a:noFill/>
          <a:ln w="9525">
            <a:noFill/>
            <a:miter lim="800000"/>
            <a:headEnd/>
            <a:tailEnd/>
          </a:ln>
        </p:spPr>
        <p:txBody>
          <a:bodyPr wrap="none">
            <a:spAutoFit/>
          </a:bodyPr>
          <a:lstStyle/>
          <a:p>
            <a:r>
              <a:rPr lang="en-US" sz="3600" dirty="0">
                <a:latin typeface="+mn-lt"/>
              </a:rPr>
              <a:t>vs.</a:t>
            </a:r>
          </a:p>
        </p:txBody>
      </p:sp>
      <p:pic>
        <p:nvPicPr>
          <p:cNvPr id="105474" name="Picture 2" descr="http://www.riphort.com/wp-content/uploads/2013/11/google-car-628.jpg"/>
          <p:cNvPicPr>
            <a:picLocks noChangeAspect="1" noChangeArrowheads="1"/>
          </p:cNvPicPr>
          <p:nvPr/>
        </p:nvPicPr>
        <p:blipFill>
          <a:blip r:embed="rId3" cstate="print"/>
          <a:srcRect/>
          <a:stretch>
            <a:fillRect/>
          </a:stretch>
        </p:blipFill>
        <p:spPr bwMode="auto">
          <a:xfrm>
            <a:off x="3657600" y="2819400"/>
            <a:ext cx="5257800" cy="3352800"/>
          </a:xfrm>
          <a:prstGeom prst="rect">
            <a:avLst/>
          </a:prstGeom>
          <a:noFill/>
        </p:spPr>
      </p:pic>
      <p:pic>
        <p:nvPicPr>
          <p:cNvPr id="105476" name="Picture 4" descr="http://www.poker-cash.org/wp-content/uploads/2013/09/The-Necessity-of-Poker-Lessons-for-a-Beginner.jpeg"/>
          <p:cNvPicPr>
            <a:picLocks noChangeAspect="1" noChangeArrowheads="1"/>
          </p:cNvPicPr>
          <p:nvPr/>
        </p:nvPicPr>
        <p:blipFill>
          <a:blip r:embed="rId4" cstate="print"/>
          <a:srcRect/>
          <a:stretch>
            <a:fillRect/>
          </a:stretch>
        </p:blipFill>
        <p:spPr bwMode="auto">
          <a:xfrm>
            <a:off x="0" y="838200"/>
            <a:ext cx="3657600" cy="3886200"/>
          </a:xfrm>
          <a:prstGeom prst="rect">
            <a:avLst/>
          </a:prstGeom>
          <a:noFill/>
        </p:spPr>
      </p:pic>
      <p:sp>
        <p:nvSpPr>
          <p:cNvPr id="8" name="TextBox 7"/>
          <p:cNvSpPr txBox="1"/>
          <p:nvPr/>
        </p:nvSpPr>
        <p:spPr>
          <a:xfrm>
            <a:off x="1068027" y="5715000"/>
            <a:ext cx="989373" cy="461665"/>
          </a:xfrm>
          <a:prstGeom prst="rect">
            <a:avLst/>
          </a:prstGeom>
          <a:noFill/>
        </p:spPr>
        <p:txBody>
          <a:bodyPr wrap="none" rtlCol="0">
            <a:spAutoFit/>
          </a:bodyPr>
          <a:lstStyle/>
          <a:p>
            <a:r>
              <a:rPr lang="en-US" sz="2400" dirty="0">
                <a:solidFill>
                  <a:srgbClr val="C00000"/>
                </a:solidFill>
                <a:latin typeface="+mn-lt"/>
              </a:rPr>
              <a:t>Poker</a:t>
            </a:r>
          </a:p>
        </p:txBody>
      </p:sp>
      <p:sp>
        <p:nvSpPr>
          <p:cNvPr id="9" name="TextBox 8"/>
          <p:cNvSpPr txBox="1"/>
          <p:nvPr/>
        </p:nvSpPr>
        <p:spPr>
          <a:xfrm>
            <a:off x="5030427" y="6320135"/>
            <a:ext cx="2491388" cy="461665"/>
          </a:xfrm>
          <a:prstGeom prst="rect">
            <a:avLst/>
          </a:prstGeom>
          <a:noFill/>
        </p:spPr>
        <p:txBody>
          <a:bodyPr wrap="none" rtlCol="0">
            <a:spAutoFit/>
          </a:bodyPr>
          <a:lstStyle/>
          <a:p>
            <a:r>
              <a:rPr lang="en-US" sz="2400" dirty="0">
                <a:solidFill>
                  <a:srgbClr val="00B050"/>
                </a:solidFill>
                <a:latin typeface="+mn-lt"/>
              </a:rPr>
              <a:t>Autonomous Car</a:t>
            </a:r>
          </a:p>
        </p:txBody>
      </p:sp>
      <p:sp>
        <p:nvSpPr>
          <p:cNvPr id="10"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45</a:t>
            </a:fld>
            <a:endParaRPr lang="en-US" dirty="0">
              <a:latin typeface="+mn-lt"/>
              <a:cs typeface="Arial"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5440363"/>
          </a:xfrm>
        </p:spPr>
        <p:txBody>
          <a:bodyPr/>
          <a:lstStyle/>
          <a:p>
            <a:r>
              <a:rPr lang="en-US" sz="2800" dirty="0"/>
              <a:t>This distinction refers not to the environment itself but to the agent’s (or designer’s) state of knowledge about the “laws of physics” of the </a:t>
            </a:r>
            <a:r>
              <a:rPr lang="en-US" sz="2800" dirty="0" err="1"/>
              <a:t>environment.This</a:t>
            </a:r>
            <a:r>
              <a:rPr lang="en-US" sz="2800" dirty="0"/>
              <a:t> distinction refers not to the environment itself but to the agent’s (or designer’s) state of knowledge about the “laws of physics” of the environment.</a:t>
            </a:r>
          </a:p>
          <a:p>
            <a:r>
              <a:rPr lang="en-US" sz="2800" dirty="0"/>
              <a:t>In a known environment, the outcomes (or outcome probabilities if the environment is stochastic) for all actions are given.</a:t>
            </a:r>
          </a:p>
          <a:p>
            <a:r>
              <a:rPr lang="en-US" sz="2800" dirty="0"/>
              <a:t>If the environment is unknown, the agent will have to learn how it works in order to make good decisions.</a:t>
            </a:r>
            <a:endParaRPr lang="en-GB" sz="2800"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46</a:t>
            </a:fld>
            <a:endParaRPr lang="en-US"/>
          </a:p>
        </p:txBody>
      </p:sp>
      <p:sp>
        <p:nvSpPr>
          <p:cNvPr id="5" name="Rectangle 2"/>
          <p:cNvSpPr>
            <a:spLocks noGrp="1" noChangeArrowheads="1"/>
          </p:cNvSpPr>
          <p:nvPr>
            <p:ph type="title"/>
          </p:nvPr>
        </p:nvSpPr>
        <p:spPr>
          <a:xfrm>
            <a:off x="228600" y="0"/>
            <a:ext cx="8686800" cy="685800"/>
          </a:xfrm>
        </p:spPr>
        <p:txBody>
          <a:bodyPr/>
          <a:lstStyle/>
          <a:p>
            <a:pPr marL="514350" indent="-514350">
              <a:buFont typeface="+mj-lt"/>
              <a:buAutoNum type="arabicPeriod" startAt="7"/>
              <a:defRPr/>
            </a:pPr>
            <a:r>
              <a:rPr lang="en-US" sz="3200" b="1" dirty="0">
                <a:solidFill>
                  <a:srgbClr val="C00000"/>
                </a:solidFill>
                <a:latin typeface="+mn-lt"/>
              </a:rPr>
              <a:t>Known</a:t>
            </a:r>
            <a:r>
              <a:rPr lang="en-US" sz="3200" b="1" dirty="0">
                <a:solidFill>
                  <a:srgbClr val="7030A0"/>
                </a:solidFill>
                <a:latin typeface="+mn-lt"/>
              </a:rPr>
              <a:t> </a:t>
            </a:r>
            <a:r>
              <a:rPr lang="en-US" sz="3200" b="1" dirty="0">
                <a:latin typeface="+mn-lt"/>
              </a:rPr>
              <a:t>vs.</a:t>
            </a:r>
            <a:r>
              <a:rPr lang="en-US" sz="3200" b="1" dirty="0">
                <a:solidFill>
                  <a:srgbClr val="7030A0"/>
                </a:solidFill>
                <a:latin typeface="+mn-lt"/>
              </a:rPr>
              <a:t> </a:t>
            </a:r>
            <a:r>
              <a:rPr lang="en-US" sz="3200" b="1" dirty="0">
                <a:solidFill>
                  <a:srgbClr val="00B050"/>
                </a:solidFill>
                <a:latin typeface="+mn-lt"/>
              </a:rPr>
              <a:t>Unknown</a:t>
            </a:r>
            <a:endParaRPr lang="en-US" sz="3200" b="1" dirty="0">
              <a:solidFill>
                <a:schemeClr val="accent2"/>
              </a:solidFill>
              <a:latin typeface="+mn-lt"/>
            </a:endParaRPr>
          </a:p>
        </p:txBody>
      </p:sp>
    </p:spTree>
    <p:extLst>
      <p:ext uri="{BB962C8B-B14F-4D97-AF65-F5344CB8AC3E}">
        <p14:creationId xmlns:p14="http://schemas.microsoft.com/office/powerpoint/2010/main" val="150022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47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320210"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29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48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166813"/>
            <a:ext cx="80391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614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Several of the answers in the tables depend on how the task environment is defined.</a:t>
            </a:r>
          </a:p>
          <a:p>
            <a:r>
              <a:rPr lang="en-US" dirty="0"/>
              <a:t>A medical-diagnosis system might also have to deal with recalcitrant patients and skeptical staff, so the environment could have a </a:t>
            </a:r>
            <a:r>
              <a:rPr lang="en-US" dirty="0" err="1"/>
              <a:t>multiagent</a:t>
            </a:r>
            <a:r>
              <a:rPr lang="en-US" dirty="0"/>
              <a:t> aspect.</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49</a:t>
            </a:fld>
            <a:endParaRPr lang="en-US"/>
          </a:p>
        </p:txBody>
      </p:sp>
    </p:spTree>
    <p:extLst>
      <p:ext uri="{BB962C8B-B14F-4D97-AF65-F5344CB8AC3E}">
        <p14:creationId xmlns:p14="http://schemas.microsoft.com/office/powerpoint/2010/main" val="69094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p>
            <a:endParaRPr lang="en-US" dirty="0">
              <a:latin typeface="+mj-lt"/>
              <a:cs typeface="Arial" charset="0"/>
            </a:endParaRPr>
          </a:p>
          <a:p>
            <a:fld id="{EFE885DC-E09F-480C-B5D6-D5D65A6F5539}" type="slidenum">
              <a:rPr lang="en-US" smtClean="0">
                <a:latin typeface="+mj-lt"/>
                <a:cs typeface="Arial" charset="0"/>
              </a:rPr>
              <a:pPr/>
              <a:t>5</a:t>
            </a:fld>
            <a:endParaRPr lang="en-US" dirty="0">
              <a:latin typeface="+mj-lt"/>
              <a:cs typeface="Arial" charset="0"/>
            </a:endParaRPr>
          </a:p>
        </p:txBody>
      </p:sp>
      <p:sp>
        <p:nvSpPr>
          <p:cNvPr id="3075" name="Rectangle 2"/>
          <p:cNvSpPr>
            <a:spLocks noGrp="1" noChangeArrowheads="1"/>
          </p:cNvSpPr>
          <p:nvPr>
            <p:ph type="ctrTitle"/>
          </p:nvPr>
        </p:nvSpPr>
        <p:spPr>
          <a:xfrm>
            <a:off x="228600" y="2286000"/>
            <a:ext cx="8686800" cy="1828800"/>
          </a:xfrm>
        </p:spPr>
        <p:txBody>
          <a:bodyPr/>
          <a:lstStyle/>
          <a:p>
            <a:pPr eaLnBrk="1" hangingPunct="1"/>
            <a:r>
              <a:rPr lang="en-US" b="1" dirty="0">
                <a:solidFill>
                  <a:schemeClr val="accent2"/>
                </a:solidFill>
              </a:rPr>
              <a:t>Intelligent Agents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Agents</a:t>
            </a:r>
            <a:endParaRPr lang="en-GB" dirty="0"/>
          </a:p>
        </p:txBody>
      </p:sp>
      <p:sp>
        <p:nvSpPr>
          <p:cNvPr id="3" name="Content Placeholder 2"/>
          <p:cNvSpPr>
            <a:spLocks noGrp="1"/>
          </p:cNvSpPr>
          <p:nvPr>
            <p:ph idx="1"/>
          </p:nvPr>
        </p:nvSpPr>
        <p:spPr/>
        <p:txBody>
          <a:bodyPr/>
          <a:lstStyle/>
          <a:p>
            <a:r>
              <a:rPr lang="en-US" dirty="0"/>
              <a:t>An agent program that implements the agent function.</a:t>
            </a:r>
          </a:p>
          <a:p>
            <a:r>
              <a:rPr lang="en-US" dirty="0"/>
              <a:t>The program will run on some sort of computing device with physical sensors and actuators—we call this the architecture</a:t>
            </a:r>
          </a:p>
          <a:p>
            <a:r>
              <a:rPr lang="en-US" dirty="0"/>
              <a:t>agent = architecture + program </a:t>
            </a:r>
          </a:p>
          <a:p>
            <a:r>
              <a:rPr lang="en-US" dirty="0"/>
              <a:t>The architecture must support proposed actions.</a:t>
            </a:r>
          </a:p>
          <a:p>
            <a:r>
              <a:rPr lang="en-US" dirty="0"/>
              <a:t>The program must take available architecture into account.</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50</a:t>
            </a:fld>
            <a:endParaRPr lang="en-US"/>
          </a:p>
        </p:txBody>
      </p:sp>
    </p:spTree>
    <p:extLst>
      <p:ext uri="{BB962C8B-B14F-4D97-AF65-F5344CB8AC3E}">
        <p14:creationId xmlns:p14="http://schemas.microsoft.com/office/powerpoint/2010/main" val="2497732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51</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26921"/>
            <a:ext cx="844324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432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Why the table driven approach is not feasible</a:t>
            </a:r>
          </a:p>
          <a:p>
            <a:r>
              <a:rPr lang="en-US" dirty="0"/>
              <a:t>Total entries </a:t>
            </a:r>
          </a:p>
          <a:p>
            <a:endParaRPr lang="en-US" dirty="0"/>
          </a:p>
          <a:p>
            <a:r>
              <a:rPr lang="en-US" dirty="0"/>
              <a:t>So</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52</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05000"/>
            <a:ext cx="2133600" cy="63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40479"/>
            <a:ext cx="775290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906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0"/>
            <a:ext cx="8686800" cy="762000"/>
          </a:xfrm>
        </p:spPr>
        <p:txBody>
          <a:bodyPr/>
          <a:lstStyle/>
          <a:p>
            <a:r>
              <a:rPr lang="en-US" sz="3600" b="1" dirty="0">
                <a:solidFill>
                  <a:schemeClr val="accent2"/>
                </a:solidFill>
                <a:latin typeface="+mn-lt"/>
              </a:rPr>
              <a:t>Agent Types</a:t>
            </a:r>
          </a:p>
        </p:txBody>
      </p:sp>
      <p:sp>
        <p:nvSpPr>
          <p:cNvPr id="34819" name="Rectangle 3"/>
          <p:cNvSpPr>
            <a:spLocks noGrp="1" noChangeArrowheads="1"/>
          </p:cNvSpPr>
          <p:nvPr>
            <p:ph type="body" idx="1"/>
          </p:nvPr>
        </p:nvSpPr>
        <p:spPr>
          <a:xfrm>
            <a:off x="228600" y="838200"/>
            <a:ext cx="8610600" cy="5715000"/>
          </a:xfrm>
        </p:spPr>
        <p:txBody>
          <a:bodyPr/>
          <a:lstStyle/>
          <a:p>
            <a:pPr algn="just">
              <a:buNone/>
            </a:pPr>
            <a:r>
              <a:rPr lang="en-US" sz="2800" dirty="0"/>
              <a:t>Five basic types in order of increasing generality:</a:t>
            </a:r>
          </a:p>
          <a:p>
            <a:pPr>
              <a:buFontTx/>
              <a:buAutoNum type="arabicPeriod"/>
            </a:pPr>
            <a:r>
              <a:rPr lang="en-US" sz="2800" dirty="0">
                <a:solidFill>
                  <a:srgbClr val="C00000"/>
                </a:solidFill>
              </a:rPr>
              <a:t>Simple reflex agent</a:t>
            </a:r>
          </a:p>
          <a:p>
            <a:pPr>
              <a:buFontTx/>
              <a:buAutoNum type="arabicPeriod"/>
            </a:pPr>
            <a:r>
              <a:rPr lang="en-US" sz="2800" dirty="0">
                <a:solidFill>
                  <a:srgbClr val="C00000"/>
                </a:solidFill>
              </a:rPr>
              <a:t>Model-based reflex agent</a:t>
            </a:r>
          </a:p>
          <a:p>
            <a:pPr>
              <a:buFontTx/>
              <a:buAutoNum type="arabicPeriod"/>
            </a:pPr>
            <a:r>
              <a:rPr lang="en-US" sz="2800" dirty="0">
                <a:solidFill>
                  <a:srgbClr val="C00000"/>
                </a:solidFill>
              </a:rPr>
              <a:t>Goal-based agent</a:t>
            </a:r>
          </a:p>
          <a:p>
            <a:pPr>
              <a:buFontTx/>
              <a:buAutoNum type="arabicPeriod"/>
            </a:pPr>
            <a:r>
              <a:rPr lang="en-US" sz="2800" dirty="0">
                <a:solidFill>
                  <a:srgbClr val="C00000"/>
                </a:solidFill>
              </a:rPr>
              <a:t>Utility-based agent</a:t>
            </a:r>
          </a:p>
          <a:p>
            <a:pPr>
              <a:buFontTx/>
              <a:buAutoNum type="arabicPeriod"/>
            </a:pPr>
            <a:r>
              <a:rPr lang="en-US" sz="2800" dirty="0">
                <a:solidFill>
                  <a:srgbClr val="C00000"/>
                </a:solidFill>
              </a:rPr>
              <a:t>Learning agent</a:t>
            </a:r>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53</a:t>
            </a:fld>
            <a:endParaRPr lang="en-US" dirty="0">
              <a:latin typeface="+mn-lt"/>
              <a:cs typeface="Arial"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0"/>
            <a:ext cx="8610600" cy="762000"/>
          </a:xfrm>
        </p:spPr>
        <p:txBody>
          <a:bodyPr/>
          <a:lstStyle/>
          <a:p>
            <a:r>
              <a:rPr lang="en-US" sz="3200" b="1" dirty="0">
                <a:solidFill>
                  <a:srgbClr val="C00000"/>
                </a:solidFill>
                <a:latin typeface="+mn-lt"/>
              </a:rPr>
              <a:t>1. Simple Reflex Agent</a:t>
            </a:r>
          </a:p>
        </p:txBody>
      </p:sp>
      <p:sp>
        <p:nvSpPr>
          <p:cNvPr id="36867" name="Rectangle 3"/>
          <p:cNvSpPr>
            <a:spLocks noGrp="1" noChangeArrowheads="1"/>
          </p:cNvSpPr>
          <p:nvPr>
            <p:ph type="body" idx="1"/>
          </p:nvPr>
        </p:nvSpPr>
        <p:spPr>
          <a:xfrm>
            <a:off x="228600" y="762000"/>
            <a:ext cx="8610600" cy="5791200"/>
          </a:xfrm>
        </p:spPr>
        <p:txBody>
          <a:bodyPr/>
          <a:lstStyle/>
          <a:p>
            <a:pPr algn="just"/>
            <a:r>
              <a:rPr lang="en-US" sz="2800" dirty="0"/>
              <a:t>Agents select actions on the basis of the current percept, ignoring the rest of the percept history.</a:t>
            </a:r>
          </a:p>
          <a:p>
            <a:pPr algn="just"/>
            <a:r>
              <a:rPr lang="en-US" sz="2800" dirty="0"/>
              <a:t>Simple Reflex Agent work as follows: </a:t>
            </a:r>
          </a:p>
          <a:p>
            <a:pPr lvl="1" algn="just"/>
            <a:r>
              <a:rPr lang="en-US" sz="2400" dirty="0"/>
              <a:t>information comes from </a:t>
            </a:r>
            <a:r>
              <a:rPr lang="en-US" sz="2400" b="1" dirty="0"/>
              <a:t>sensors </a:t>
            </a:r>
            <a:r>
              <a:rPr lang="en-US" sz="2400" dirty="0"/>
              <a:t>- </a:t>
            </a:r>
            <a:r>
              <a:rPr lang="en-US" sz="2400" b="1" dirty="0"/>
              <a:t>percepts </a:t>
            </a:r>
            <a:endParaRPr lang="en-US" sz="2400" dirty="0"/>
          </a:p>
          <a:p>
            <a:pPr lvl="1" algn="just"/>
            <a:r>
              <a:rPr lang="en-US" sz="2400" dirty="0"/>
              <a:t>changes the agents current </a:t>
            </a:r>
            <a:r>
              <a:rPr lang="en-US" sz="2400" b="1" dirty="0"/>
              <a:t>state of the world </a:t>
            </a:r>
            <a:endParaRPr lang="en-US" sz="2400" dirty="0"/>
          </a:p>
          <a:p>
            <a:pPr lvl="1" algn="just"/>
            <a:r>
              <a:rPr lang="en-US" sz="2400" dirty="0"/>
              <a:t>triggers </a:t>
            </a:r>
            <a:r>
              <a:rPr lang="en-US" sz="2400" b="1" dirty="0"/>
              <a:t>actions </a:t>
            </a:r>
            <a:r>
              <a:rPr lang="en-US" sz="2400" dirty="0"/>
              <a:t>through the </a:t>
            </a:r>
            <a:r>
              <a:rPr lang="en-US" sz="2400" b="1" dirty="0"/>
              <a:t>actuators</a:t>
            </a:r>
          </a:p>
          <a:p>
            <a:pPr algn="just"/>
            <a:r>
              <a:rPr lang="en-US" sz="2800" dirty="0"/>
              <a:t>The following are some of the characteristics of simple reflex agent: </a:t>
            </a:r>
          </a:p>
          <a:p>
            <a:pPr lvl="1" algn="just"/>
            <a:r>
              <a:rPr lang="en-US" sz="2400" dirty="0"/>
              <a:t>efficient </a:t>
            </a:r>
          </a:p>
          <a:p>
            <a:pPr lvl="1" algn="just"/>
            <a:r>
              <a:rPr lang="en-US" sz="2400" dirty="0"/>
              <a:t>no internal representation for reasoning</a:t>
            </a:r>
          </a:p>
          <a:p>
            <a:pPr lvl="1" algn="just"/>
            <a:r>
              <a:rPr lang="en-US" sz="2400" dirty="0"/>
              <a:t>simple reflex agents are not good for multiple, opposing goals as they have limited applicability.</a:t>
            </a:r>
          </a:p>
          <a:p>
            <a:pPr marL="171450" indent="-171450" algn="just">
              <a:spcBef>
                <a:spcPts val="600"/>
              </a:spcBef>
              <a:buClr>
                <a:schemeClr val="accent1"/>
              </a:buClr>
              <a:buSzPct val="76000"/>
              <a:defRPr/>
            </a:pPr>
            <a:endParaRPr lang="en-US" sz="28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54</a:t>
            </a:fld>
            <a:endParaRPr lang="en-US" dirty="0">
              <a:latin typeface="+mn-lt"/>
              <a:cs typeface="Arial"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0"/>
            <a:ext cx="8686800" cy="762000"/>
          </a:xfrm>
        </p:spPr>
        <p:txBody>
          <a:bodyPr/>
          <a:lstStyle/>
          <a:p>
            <a:r>
              <a:rPr lang="en-US" sz="3200" b="1" dirty="0">
                <a:solidFill>
                  <a:srgbClr val="C00000"/>
                </a:solidFill>
                <a:latin typeface="+mn-lt"/>
              </a:rPr>
              <a:t>1. Simple Reflex Agent</a:t>
            </a:r>
            <a:endParaRPr lang="en-US" sz="3200" b="1" dirty="0">
              <a:latin typeface="+mn-lt"/>
            </a:endParaRPr>
          </a:p>
        </p:txBody>
      </p:sp>
      <p:pic>
        <p:nvPicPr>
          <p:cNvPr id="37891" name="Picture 3" descr="simple-reflex-agent"/>
          <p:cNvPicPr>
            <a:picLocks noGrp="1" noChangeAspect="1" noChangeArrowheads="1"/>
          </p:cNvPicPr>
          <p:nvPr>
            <p:ph idx="1"/>
          </p:nvPr>
        </p:nvPicPr>
        <p:blipFill>
          <a:blip r:embed="rId3" cstate="print"/>
          <a:srcRect/>
          <a:stretch>
            <a:fillRect/>
          </a:stretch>
        </p:blipFill>
        <p:spPr>
          <a:xfrm>
            <a:off x="457200" y="1371600"/>
            <a:ext cx="8153400" cy="5191125"/>
          </a:xfrm>
          <a:noFill/>
        </p:spPr>
      </p:pic>
      <p:sp>
        <p:nvSpPr>
          <p:cNvPr id="37892" name="WordArt 4"/>
          <p:cNvSpPr>
            <a:spLocks noChangeArrowheads="1" noChangeShapeType="1" noTextEdit="1"/>
          </p:cNvSpPr>
          <p:nvPr/>
        </p:nvSpPr>
        <p:spPr bwMode="auto">
          <a:xfrm>
            <a:off x="609600" y="2514600"/>
            <a:ext cx="3533775" cy="874713"/>
          </a:xfrm>
          <a:prstGeom prst="rect">
            <a:avLst/>
          </a:prstGeom>
        </p:spPr>
        <p:txBody>
          <a:bodyPr wrap="none" fromWordArt="1">
            <a:prstTxWarp prst="textCascadeUp">
              <a:avLst>
                <a:gd name="adj" fmla="val 44444"/>
              </a:avLst>
            </a:prstTxWarp>
            <a:scene3d>
              <a:camera prst="legacyPerspectiveFront">
                <a:rot lat="2051997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mn-lt"/>
              </a:rPr>
              <a:t>Fast but too simple</a:t>
            </a:r>
          </a:p>
        </p:txBody>
      </p:sp>
      <p:sp>
        <p:nvSpPr>
          <p:cNvPr id="37894" name="Text Box 7"/>
          <p:cNvSpPr txBox="1">
            <a:spLocks noChangeArrowheads="1"/>
          </p:cNvSpPr>
          <p:nvPr/>
        </p:nvSpPr>
        <p:spPr bwMode="auto">
          <a:xfrm>
            <a:off x="1828800" y="3429000"/>
            <a:ext cx="2874505" cy="1015663"/>
          </a:xfrm>
          <a:prstGeom prst="rect">
            <a:avLst/>
          </a:prstGeom>
          <a:noFill/>
          <a:ln w="12700">
            <a:noFill/>
            <a:miter lim="800000"/>
            <a:headEnd/>
            <a:tailEnd/>
          </a:ln>
        </p:spPr>
        <p:txBody>
          <a:bodyPr wrap="none">
            <a:spAutoFit/>
          </a:bodyPr>
          <a:lstStyle/>
          <a:p>
            <a:r>
              <a:rPr lang="en-US" b="1">
                <a:solidFill>
                  <a:srgbClr val="0000CC"/>
                </a:solidFill>
                <a:latin typeface="+mn-lt"/>
              </a:rPr>
              <a:t>NO MEMORY</a:t>
            </a:r>
          </a:p>
          <a:p>
            <a:r>
              <a:rPr lang="en-US" b="1">
                <a:solidFill>
                  <a:srgbClr val="0000CC"/>
                </a:solidFill>
                <a:latin typeface="+mn-lt"/>
              </a:rPr>
              <a:t>Fails if environment</a:t>
            </a:r>
          </a:p>
          <a:p>
            <a:r>
              <a:rPr lang="en-US" b="1">
                <a:solidFill>
                  <a:srgbClr val="0000CC"/>
                </a:solidFill>
                <a:latin typeface="+mn-lt"/>
              </a:rPr>
              <a:t>is partially observable</a:t>
            </a:r>
          </a:p>
        </p:txBody>
      </p:sp>
      <p:sp>
        <p:nvSpPr>
          <p:cNvPr id="7"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55</a:t>
            </a:fld>
            <a:endParaRPr lang="en-US" dirty="0">
              <a:latin typeface="+mn-lt"/>
              <a:cs typeface="Arial"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0"/>
            <a:ext cx="8610600" cy="762000"/>
          </a:xfrm>
        </p:spPr>
        <p:txBody>
          <a:bodyPr/>
          <a:lstStyle/>
          <a:p>
            <a:r>
              <a:rPr lang="en-US" sz="3200" dirty="0">
                <a:solidFill>
                  <a:schemeClr val="accent2"/>
                </a:solidFill>
                <a:latin typeface="+mn-lt"/>
              </a:rPr>
              <a:t>Example: Simple Reflex Taxi Driver Agent</a:t>
            </a:r>
          </a:p>
        </p:txBody>
      </p:sp>
      <p:sp>
        <p:nvSpPr>
          <p:cNvPr id="36867" name="Rectangle 3"/>
          <p:cNvSpPr>
            <a:spLocks noGrp="1" noChangeArrowheads="1"/>
          </p:cNvSpPr>
          <p:nvPr>
            <p:ph type="body" idx="1"/>
          </p:nvPr>
        </p:nvSpPr>
        <p:spPr>
          <a:xfrm>
            <a:off x="228600" y="762000"/>
            <a:ext cx="8610600" cy="5791200"/>
          </a:xfrm>
        </p:spPr>
        <p:txBody>
          <a:bodyPr/>
          <a:lstStyle/>
          <a:p>
            <a:pPr algn="just"/>
            <a:r>
              <a:rPr lang="en-US" sz="2800" dirty="0"/>
              <a:t>We cannot implement it as a table-lookup: the percepts are too complex.</a:t>
            </a:r>
          </a:p>
          <a:p>
            <a:pPr algn="just"/>
            <a:r>
              <a:rPr lang="en-US" sz="2800" dirty="0"/>
              <a:t>But we can abstract some portions of the table by coding common input/output associations.</a:t>
            </a:r>
          </a:p>
          <a:p>
            <a:pPr algn="just"/>
            <a:r>
              <a:rPr lang="en-US" sz="2800" dirty="0"/>
              <a:t>We do this with a list of </a:t>
            </a:r>
            <a:r>
              <a:rPr lang="en-US" sz="2800" b="1" dirty="0"/>
              <a:t>condition/action rules</a:t>
            </a:r>
            <a:r>
              <a:rPr lang="en-US" sz="2800" dirty="0"/>
              <a:t>:</a:t>
            </a:r>
          </a:p>
          <a:p>
            <a:pPr lvl="1" algn="just"/>
            <a:r>
              <a:rPr lang="en-US" sz="2400" b="1" dirty="0"/>
              <a:t>if </a:t>
            </a:r>
            <a:r>
              <a:rPr lang="en-US" sz="2400" dirty="0"/>
              <a:t>car-in-front-is-braking </a:t>
            </a:r>
            <a:r>
              <a:rPr lang="en-US" sz="2400" b="1" dirty="0"/>
              <a:t>then </a:t>
            </a:r>
            <a:r>
              <a:rPr lang="en-US" sz="2400" dirty="0"/>
              <a:t>brake</a:t>
            </a:r>
          </a:p>
          <a:p>
            <a:pPr lvl="1" algn="just"/>
            <a:r>
              <a:rPr lang="en-US" sz="2400" b="1" dirty="0"/>
              <a:t>if </a:t>
            </a:r>
            <a:r>
              <a:rPr lang="en-US" sz="2400" dirty="0"/>
              <a:t>light-becomes-green </a:t>
            </a:r>
            <a:r>
              <a:rPr lang="en-US" sz="2400" b="1" dirty="0"/>
              <a:t>then </a:t>
            </a:r>
            <a:r>
              <a:rPr lang="en-US" sz="2400" dirty="0"/>
              <a:t>move-forward</a:t>
            </a:r>
          </a:p>
          <a:p>
            <a:pPr lvl="1" algn="just"/>
            <a:r>
              <a:rPr lang="en-US" sz="2400" b="1" dirty="0"/>
              <a:t>if </a:t>
            </a:r>
            <a:r>
              <a:rPr lang="en-US" sz="2400" dirty="0"/>
              <a:t>intersection-has-stop-sign </a:t>
            </a:r>
            <a:r>
              <a:rPr lang="en-US" sz="2400" b="1" dirty="0"/>
              <a:t>then </a:t>
            </a:r>
            <a:r>
              <a:rPr lang="en-US" sz="2400" dirty="0"/>
              <a:t>stop</a:t>
            </a:r>
          </a:p>
          <a:p>
            <a:pPr marL="171450" indent="-171450" algn="just">
              <a:spcBef>
                <a:spcPts val="600"/>
              </a:spcBef>
              <a:buClr>
                <a:schemeClr val="accent1"/>
              </a:buClr>
              <a:buSzPct val="76000"/>
              <a:defRPr/>
            </a:pPr>
            <a:endParaRPr lang="en-US" sz="28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56</a:t>
            </a:fld>
            <a:endParaRPr lang="en-US" dirty="0">
              <a:latin typeface="+mn-lt"/>
              <a:cs typeface="Arial"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Only if the correct decision can be made on the basis of only the current percept—that is, only if the environment is fully observable.</a:t>
            </a:r>
          </a:p>
          <a:p>
            <a:r>
              <a:rPr lang="en-US" dirty="0"/>
              <a:t>What happens if the location sensor gets broken?</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57</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37" y="228600"/>
            <a:ext cx="826057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40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0"/>
            <a:ext cx="8686800" cy="762000"/>
          </a:xfrm>
        </p:spPr>
        <p:txBody>
          <a:bodyPr/>
          <a:lstStyle/>
          <a:p>
            <a:r>
              <a:rPr lang="en-US" sz="3200" b="1" dirty="0">
                <a:solidFill>
                  <a:srgbClr val="C00000"/>
                </a:solidFill>
                <a:latin typeface="+mn-lt"/>
              </a:rPr>
              <a:t>2. Model-based Reflex Agent</a:t>
            </a:r>
          </a:p>
        </p:txBody>
      </p:sp>
      <p:sp>
        <p:nvSpPr>
          <p:cNvPr id="38915" name="Rectangle 3"/>
          <p:cNvSpPr>
            <a:spLocks noGrp="1" noChangeArrowheads="1"/>
          </p:cNvSpPr>
          <p:nvPr>
            <p:ph type="body" idx="1"/>
          </p:nvPr>
        </p:nvSpPr>
        <p:spPr>
          <a:xfrm>
            <a:off x="228600" y="762000"/>
            <a:ext cx="8686800" cy="5791200"/>
          </a:xfrm>
        </p:spPr>
        <p:txBody>
          <a:bodyPr/>
          <a:lstStyle/>
          <a:p>
            <a:pPr algn="just">
              <a:lnSpc>
                <a:spcPct val="90000"/>
              </a:lnSpc>
            </a:pPr>
            <a:r>
              <a:rPr lang="en-US" sz="2800" dirty="0"/>
              <a:t>Knowledge about “</a:t>
            </a:r>
            <a:r>
              <a:rPr lang="en-US" sz="2800" b="1" dirty="0"/>
              <a:t>how the world works</a:t>
            </a:r>
            <a:r>
              <a:rPr lang="en-US" sz="2800" dirty="0"/>
              <a:t>”—whether implemented in simple Boolean circuits or in complete scientific theories—is called a model of the world. An agent that uses such a model is called a model-based agent.</a:t>
            </a:r>
          </a:p>
          <a:p>
            <a:pPr algn="just">
              <a:lnSpc>
                <a:spcPct val="90000"/>
              </a:lnSpc>
            </a:pPr>
            <a:r>
              <a:rPr lang="en-US" sz="2800" dirty="0"/>
              <a:t>Model-based agents differ from simple reflex agents in that such agents maintain some sort of state based on the percept sequence received so far</a:t>
            </a:r>
            <a:r>
              <a:rPr lang="en-US" sz="2800" i="1" dirty="0"/>
              <a:t>. “Keep track of the part of the world it can’t see now.”</a:t>
            </a:r>
          </a:p>
          <a:p>
            <a:pPr algn="just">
              <a:lnSpc>
                <a:spcPct val="90000"/>
              </a:lnSpc>
            </a:pPr>
            <a:r>
              <a:rPr lang="en-US" sz="2800" dirty="0"/>
              <a:t>The state is updated regularly based on what the agent senses, and the agent’s actions.</a:t>
            </a:r>
          </a:p>
          <a:p>
            <a:pPr algn="just">
              <a:lnSpc>
                <a:spcPct val="90000"/>
              </a:lnSpc>
            </a:pPr>
            <a:r>
              <a:rPr lang="en-US" sz="2800" dirty="0"/>
              <a:t>Keeping track of the state requires that the agent has knowledge about how the world evolves, and how the agent’s actions affect the world. </a:t>
            </a:r>
          </a:p>
          <a:p>
            <a:pPr marL="171450" indent="-171450" algn="just">
              <a:spcBef>
                <a:spcPts val="600"/>
              </a:spcBef>
              <a:buClr>
                <a:schemeClr val="accent1"/>
              </a:buClr>
              <a:buSzPct val="76000"/>
              <a:defRPr/>
            </a:pPr>
            <a:endParaRPr lang="en-US" sz="28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58</a:t>
            </a:fld>
            <a:endParaRPr lang="en-US" dirty="0">
              <a:latin typeface="+mn-lt"/>
              <a:cs typeface="Arial"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0"/>
            <a:ext cx="8686800" cy="762000"/>
          </a:xfrm>
        </p:spPr>
        <p:txBody>
          <a:bodyPr/>
          <a:lstStyle/>
          <a:p>
            <a:r>
              <a:rPr lang="en-US" sz="3200" b="1" dirty="0">
                <a:solidFill>
                  <a:srgbClr val="C00000"/>
                </a:solidFill>
                <a:latin typeface="+mn-lt"/>
              </a:rPr>
              <a:t>2. Model-based Reflex Agent</a:t>
            </a:r>
          </a:p>
        </p:txBody>
      </p:sp>
      <p:sp>
        <p:nvSpPr>
          <p:cNvPr id="38915" name="Rectangle 3"/>
          <p:cNvSpPr>
            <a:spLocks noGrp="1" noChangeArrowheads="1"/>
          </p:cNvSpPr>
          <p:nvPr>
            <p:ph type="body" idx="1"/>
          </p:nvPr>
        </p:nvSpPr>
        <p:spPr>
          <a:xfrm>
            <a:off x="228600" y="762000"/>
            <a:ext cx="8686800" cy="5791200"/>
          </a:xfrm>
        </p:spPr>
        <p:txBody>
          <a:bodyPr/>
          <a:lstStyle/>
          <a:p>
            <a:pPr algn="just"/>
            <a:r>
              <a:rPr lang="en-US" sz="2800" dirty="0"/>
              <a:t>Model-based agent works as follows: </a:t>
            </a:r>
          </a:p>
          <a:p>
            <a:pPr lvl="1" algn="just"/>
            <a:r>
              <a:rPr lang="en-US" sz="2400" dirty="0"/>
              <a:t>information comes from </a:t>
            </a:r>
            <a:r>
              <a:rPr lang="en-US" sz="2400" b="1" dirty="0"/>
              <a:t>sensors </a:t>
            </a:r>
            <a:r>
              <a:rPr lang="en-US" sz="2400" dirty="0"/>
              <a:t>- </a:t>
            </a:r>
            <a:r>
              <a:rPr lang="en-US" sz="2400" b="1" dirty="0"/>
              <a:t>percepts </a:t>
            </a:r>
            <a:endParaRPr lang="en-US" sz="2400" dirty="0"/>
          </a:p>
          <a:p>
            <a:pPr lvl="1" algn="just"/>
            <a:r>
              <a:rPr lang="en-US" sz="2400" dirty="0"/>
              <a:t>based on this, the agent changes the current </a:t>
            </a:r>
            <a:r>
              <a:rPr lang="en-US" sz="2400" b="1" dirty="0"/>
              <a:t>state of the world </a:t>
            </a:r>
            <a:endParaRPr lang="en-US" sz="2400" dirty="0"/>
          </a:p>
          <a:p>
            <a:pPr lvl="1" algn="just"/>
            <a:r>
              <a:rPr lang="en-US" sz="2400" dirty="0"/>
              <a:t>based on </a:t>
            </a:r>
            <a:r>
              <a:rPr lang="en-US" sz="2400" b="1" dirty="0"/>
              <a:t>state of the world </a:t>
            </a:r>
            <a:r>
              <a:rPr lang="en-US" sz="2400" dirty="0"/>
              <a:t>and </a:t>
            </a:r>
            <a:r>
              <a:rPr lang="en-US" sz="2400" b="1" dirty="0"/>
              <a:t>knowledge (memory)</a:t>
            </a:r>
            <a:r>
              <a:rPr lang="en-US" sz="2400" dirty="0"/>
              <a:t>, it triggers </a:t>
            </a:r>
            <a:r>
              <a:rPr lang="en-US" sz="2400" b="1" dirty="0"/>
              <a:t>actions </a:t>
            </a:r>
            <a:r>
              <a:rPr lang="en-US" sz="2400" dirty="0"/>
              <a:t>through the </a:t>
            </a:r>
            <a:r>
              <a:rPr lang="en-US" sz="2400" b="1" dirty="0"/>
              <a:t>actuators </a:t>
            </a:r>
            <a:endParaRPr lang="en-US" sz="2400" dirty="0"/>
          </a:p>
          <a:p>
            <a:pPr marL="171450" indent="-171450" algn="just">
              <a:spcBef>
                <a:spcPts val="600"/>
              </a:spcBef>
              <a:buClr>
                <a:schemeClr val="accent1"/>
              </a:buClr>
              <a:buSzPct val="76000"/>
              <a:defRPr/>
            </a:pPr>
            <a:endParaRPr lang="en-US" sz="28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59</a:t>
            </a:fld>
            <a:endParaRPr lang="en-US" dirty="0">
              <a:latin typeface="+mn-lt"/>
              <a:cs typeface="Arial"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xfrm>
            <a:off x="7010400" y="6381750"/>
            <a:ext cx="2133600" cy="476250"/>
          </a:xfrm>
          <a:noFill/>
        </p:spPr>
        <p:txBody>
          <a:bodyPr/>
          <a:lstStyle/>
          <a:p>
            <a:endParaRPr lang="en-US" dirty="0">
              <a:latin typeface="+mn-lt"/>
              <a:cs typeface="Arial" charset="0"/>
            </a:endParaRPr>
          </a:p>
          <a:p>
            <a:fld id="{2536EB0D-D95F-4F87-813A-4E57E49E6FD5}" type="slidenum">
              <a:rPr lang="en-US" smtClean="0">
                <a:latin typeface="+mn-lt"/>
                <a:cs typeface="Arial" charset="0"/>
              </a:rPr>
              <a:pPr/>
              <a:t>6</a:t>
            </a:fld>
            <a:endParaRPr lang="en-US" dirty="0">
              <a:latin typeface="+mn-lt"/>
              <a:cs typeface="Arial" charset="0"/>
            </a:endParaRPr>
          </a:p>
        </p:txBody>
      </p:sp>
      <p:sp>
        <p:nvSpPr>
          <p:cNvPr id="4099" name="Rectangle 3"/>
          <p:cNvSpPr>
            <a:spLocks noGrp="1" noChangeArrowheads="1"/>
          </p:cNvSpPr>
          <p:nvPr>
            <p:ph type="body" idx="1"/>
          </p:nvPr>
        </p:nvSpPr>
        <p:spPr>
          <a:xfrm>
            <a:off x="228600" y="762000"/>
            <a:ext cx="8610600" cy="4876800"/>
          </a:xfrm>
        </p:spPr>
        <p:txBody>
          <a:bodyPr/>
          <a:lstStyle/>
          <a:p>
            <a:pPr algn="just" eaLnBrk="1" hangingPunct="1">
              <a:buClr>
                <a:srgbClr val="3333CC"/>
              </a:buClr>
              <a:buFont typeface="Wingdings" charset="2"/>
              <a:buChar char="§"/>
            </a:pPr>
            <a:r>
              <a:rPr lang="en-US" sz="2800" dirty="0"/>
              <a:t>An </a:t>
            </a:r>
            <a:r>
              <a:rPr lang="en-US" sz="2800" dirty="0">
                <a:solidFill>
                  <a:srgbClr val="FF0000"/>
                </a:solidFill>
              </a:rPr>
              <a:t>agent</a:t>
            </a:r>
            <a:r>
              <a:rPr lang="en-US" sz="2800" dirty="0"/>
              <a:t> is anything that can be viewed as </a:t>
            </a:r>
            <a:r>
              <a:rPr lang="en-US" sz="2800" dirty="0">
                <a:solidFill>
                  <a:srgbClr val="FF0000"/>
                </a:solidFill>
              </a:rPr>
              <a:t>perceiving</a:t>
            </a:r>
            <a:r>
              <a:rPr lang="en-US" sz="2800" dirty="0"/>
              <a:t> its </a:t>
            </a:r>
            <a:r>
              <a:rPr lang="en-US" sz="2800" dirty="0">
                <a:solidFill>
                  <a:srgbClr val="FF0000"/>
                </a:solidFill>
              </a:rPr>
              <a:t>environment </a:t>
            </a:r>
            <a:r>
              <a:rPr lang="en-US" sz="2800" dirty="0"/>
              <a:t>through </a:t>
            </a:r>
            <a:r>
              <a:rPr lang="en-US" sz="2800" dirty="0">
                <a:solidFill>
                  <a:srgbClr val="FF0000"/>
                </a:solidFill>
              </a:rPr>
              <a:t>sensors</a:t>
            </a:r>
            <a:r>
              <a:rPr lang="en-US" sz="2800" dirty="0"/>
              <a:t> and </a:t>
            </a:r>
            <a:r>
              <a:rPr lang="en-US" sz="2800" dirty="0">
                <a:solidFill>
                  <a:srgbClr val="FF0000"/>
                </a:solidFill>
              </a:rPr>
              <a:t>acting</a:t>
            </a:r>
            <a:r>
              <a:rPr lang="en-US" sz="2800" dirty="0"/>
              <a:t> upon that environment through </a:t>
            </a:r>
            <a:r>
              <a:rPr lang="en-US" sz="2800" dirty="0">
                <a:solidFill>
                  <a:srgbClr val="FF0000"/>
                </a:solidFill>
              </a:rPr>
              <a:t>actuators</a:t>
            </a:r>
          </a:p>
          <a:p>
            <a:pPr algn="just">
              <a:lnSpc>
                <a:spcPct val="90000"/>
              </a:lnSpc>
            </a:pPr>
            <a:r>
              <a:rPr lang="en-US" sz="2600" dirty="0">
                <a:solidFill>
                  <a:srgbClr val="0000CC"/>
                </a:solidFill>
              </a:rPr>
              <a:t>Human Agent:</a:t>
            </a:r>
            <a:r>
              <a:rPr lang="en-US" sz="2600" dirty="0"/>
              <a:t> </a:t>
            </a:r>
          </a:p>
          <a:p>
            <a:pPr lvl="1" algn="just">
              <a:lnSpc>
                <a:spcPct val="90000"/>
              </a:lnSpc>
            </a:pPr>
            <a:r>
              <a:rPr lang="en-US" sz="2400" dirty="0"/>
              <a:t>eyes, ears, and other organs for sensors; </a:t>
            </a:r>
          </a:p>
          <a:p>
            <a:pPr lvl="1" algn="just">
              <a:lnSpc>
                <a:spcPct val="90000"/>
              </a:lnSpc>
            </a:pPr>
            <a:r>
              <a:rPr lang="en-US" sz="2400" dirty="0"/>
              <a:t>hands, legs, mouth, and other body parts for actuators</a:t>
            </a:r>
          </a:p>
          <a:p>
            <a:pPr algn="just">
              <a:lnSpc>
                <a:spcPct val="90000"/>
              </a:lnSpc>
            </a:pPr>
            <a:r>
              <a:rPr lang="en-US" sz="2600" dirty="0">
                <a:solidFill>
                  <a:srgbClr val="0000CC"/>
                </a:solidFill>
              </a:rPr>
              <a:t>Robotic Agent:</a:t>
            </a:r>
            <a:r>
              <a:rPr lang="en-US" sz="2600" dirty="0"/>
              <a:t> </a:t>
            </a:r>
          </a:p>
          <a:p>
            <a:pPr lvl="1" algn="just">
              <a:lnSpc>
                <a:spcPct val="90000"/>
              </a:lnSpc>
            </a:pPr>
            <a:r>
              <a:rPr lang="en-US" sz="2400" dirty="0"/>
              <a:t>cameras and infrared range finders for sensors; </a:t>
            </a:r>
          </a:p>
          <a:p>
            <a:pPr lvl="1" algn="just">
              <a:lnSpc>
                <a:spcPct val="90000"/>
              </a:lnSpc>
            </a:pPr>
            <a:r>
              <a:rPr lang="en-US" sz="2400" dirty="0"/>
              <a:t>various motors for actuators</a:t>
            </a:r>
          </a:p>
          <a:p>
            <a:pPr algn="just" eaLnBrk="1" hangingPunct="1">
              <a:buClr>
                <a:srgbClr val="3333CC"/>
              </a:buClr>
              <a:buFont typeface="Wingdings" charset="2"/>
              <a:buChar char="§"/>
            </a:pPr>
            <a:endParaRPr lang="en-US" sz="2800" dirty="0">
              <a:solidFill>
                <a:srgbClr val="FF0000"/>
              </a:solidFill>
            </a:endParaRPr>
          </a:p>
          <a:p>
            <a:pPr eaLnBrk="1" hangingPunct="1">
              <a:buClr>
                <a:srgbClr val="3333CC"/>
              </a:buClr>
              <a:buFont typeface="Wingdings" charset="2"/>
              <a:buChar char="§"/>
            </a:pPr>
            <a:endParaRPr lang="en-US" dirty="0">
              <a:solidFill>
                <a:srgbClr val="FF0000"/>
              </a:solidFill>
            </a:endParaRPr>
          </a:p>
          <a:p>
            <a:pPr eaLnBrk="1" hangingPunct="1">
              <a:buClr>
                <a:srgbClr val="3333CC"/>
              </a:buClr>
              <a:buFont typeface="Wingdings" charset="2"/>
              <a:buChar char="§"/>
            </a:pPr>
            <a:endParaRPr lang="en-US" dirty="0"/>
          </a:p>
        </p:txBody>
      </p:sp>
      <p:sp>
        <p:nvSpPr>
          <p:cNvPr id="4100" name="Rectangle 24"/>
          <p:cNvSpPr>
            <a:spLocks noGrp="1" noChangeArrowheads="1"/>
          </p:cNvSpPr>
          <p:nvPr>
            <p:ph type="title"/>
          </p:nvPr>
        </p:nvSpPr>
        <p:spPr>
          <a:xfrm>
            <a:off x="152400" y="0"/>
            <a:ext cx="8763000" cy="685800"/>
          </a:xfrm>
        </p:spPr>
        <p:txBody>
          <a:bodyPr/>
          <a:lstStyle/>
          <a:p>
            <a:pPr eaLnBrk="1" hangingPunct="1">
              <a:defRPr/>
            </a:pPr>
            <a:r>
              <a:rPr lang="en-US" sz="3600" b="1" dirty="0">
                <a:solidFill>
                  <a:schemeClr val="accent2"/>
                </a:solidFill>
                <a:latin typeface="+mn-lt"/>
              </a:rPr>
              <a:t>Agent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0"/>
            <a:ext cx="8763000" cy="685800"/>
          </a:xfrm>
        </p:spPr>
        <p:txBody>
          <a:bodyPr/>
          <a:lstStyle/>
          <a:p>
            <a:r>
              <a:rPr lang="en-US" sz="3200" dirty="0">
                <a:solidFill>
                  <a:schemeClr val="accent2"/>
                </a:solidFill>
                <a:latin typeface="+mn-lt"/>
              </a:rPr>
              <a:t>Example: Model-based taxi Driver Agent</a:t>
            </a:r>
          </a:p>
        </p:txBody>
      </p:sp>
      <p:sp>
        <p:nvSpPr>
          <p:cNvPr id="38915" name="Rectangle 3"/>
          <p:cNvSpPr>
            <a:spLocks noGrp="1" noChangeArrowheads="1"/>
          </p:cNvSpPr>
          <p:nvPr>
            <p:ph type="body" idx="1"/>
          </p:nvPr>
        </p:nvSpPr>
        <p:spPr>
          <a:xfrm>
            <a:off x="228600" y="609600"/>
            <a:ext cx="8686800" cy="6248400"/>
          </a:xfrm>
        </p:spPr>
        <p:txBody>
          <a:bodyPr/>
          <a:lstStyle/>
          <a:p>
            <a:pPr algn="just">
              <a:spcBef>
                <a:spcPts val="0"/>
              </a:spcBef>
            </a:pPr>
            <a:r>
              <a:rPr lang="en-US" sz="2800" dirty="0"/>
              <a:t>Often, the agent must remember some of its percepts to take an action.</a:t>
            </a:r>
          </a:p>
          <a:p>
            <a:pPr lvl="1" algn="just">
              <a:spcBef>
                <a:spcPts val="0"/>
              </a:spcBef>
            </a:pPr>
            <a:r>
              <a:rPr lang="en-US" sz="2400" dirty="0"/>
              <a:t>e.g.; car in front signals it is turning left.</a:t>
            </a:r>
          </a:p>
          <a:p>
            <a:pPr algn="just">
              <a:spcBef>
                <a:spcPts val="0"/>
              </a:spcBef>
            </a:pPr>
            <a:r>
              <a:rPr lang="en-US" sz="2800" dirty="0"/>
              <a:t>It must also remember which actions it has taken.</a:t>
            </a:r>
          </a:p>
          <a:p>
            <a:pPr lvl="1" algn="just">
              <a:spcBef>
                <a:spcPts val="0"/>
              </a:spcBef>
            </a:pPr>
            <a:r>
              <a:rPr lang="en-US" sz="2400" dirty="0"/>
              <a:t>e.g.; loaded/unloaded passenger.</a:t>
            </a:r>
          </a:p>
          <a:p>
            <a:pPr algn="just">
              <a:spcBef>
                <a:spcPts val="0"/>
              </a:spcBef>
              <a:buNone/>
            </a:pPr>
            <a:r>
              <a:rPr lang="en-US" sz="2600" dirty="0">
                <a:sym typeface="Wingdings" pitchFamily="2" charset="2"/>
              </a:rPr>
              <a:t>	 </a:t>
            </a:r>
            <a:r>
              <a:rPr lang="en-US" sz="2400" dirty="0"/>
              <a:t>it must have internal </a:t>
            </a:r>
            <a:r>
              <a:rPr lang="en-US" sz="2400" b="1" dirty="0"/>
              <a:t>state</a:t>
            </a:r>
            <a:r>
              <a:rPr lang="en-US" sz="2400" dirty="0"/>
              <a:t>.</a:t>
            </a:r>
          </a:p>
          <a:p>
            <a:pPr algn="just">
              <a:spcBef>
                <a:spcPts val="0"/>
              </a:spcBef>
            </a:pPr>
            <a:r>
              <a:rPr lang="en-US" sz="2800" dirty="0"/>
              <a:t>To update its state the agent needs two kinds of knowledge:</a:t>
            </a:r>
          </a:p>
          <a:p>
            <a:pPr marL="514350" indent="-514350" algn="just">
              <a:spcBef>
                <a:spcPts val="0"/>
              </a:spcBef>
              <a:buFont typeface="+mj-lt"/>
              <a:buAutoNum type="arabicPeriod"/>
            </a:pPr>
            <a:r>
              <a:rPr lang="en-US" sz="2400" dirty="0"/>
              <a:t>how the world evolves independently from the agent;</a:t>
            </a:r>
          </a:p>
          <a:p>
            <a:pPr lvl="1" algn="just">
              <a:spcBef>
                <a:spcPts val="0"/>
              </a:spcBef>
            </a:pPr>
            <a:r>
              <a:rPr lang="en-US" sz="2400" dirty="0"/>
              <a:t>e.g.; an overtaking car gets closer with time.</a:t>
            </a:r>
          </a:p>
          <a:p>
            <a:pPr marL="514350" indent="-514350" algn="just">
              <a:spcBef>
                <a:spcPts val="0"/>
              </a:spcBef>
              <a:buFont typeface="+mj-lt"/>
              <a:buAutoNum type="arabicPeriod"/>
            </a:pPr>
            <a:r>
              <a:rPr lang="en-US" sz="2400" dirty="0"/>
              <a:t>how the world is affected by the agent’s actions.</a:t>
            </a:r>
          </a:p>
          <a:p>
            <a:pPr lvl="1" algn="just">
              <a:spcBef>
                <a:spcPts val="0"/>
              </a:spcBef>
            </a:pPr>
            <a:r>
              <a:rPr lang="en-US" sz="2400" dirty="0"/>
              <a:t>e.g.; if I turn left, what was to my right is now behind me.</a:t>
            </a:r>
          </a:p>
          <a:p>
            <a:pPr marL="171450" indent="-171450" algn="just">
              <a:spcBef>
                <a:spcPts val="600"/>
              </a:spcBef>
              <a:buClr>
                <a:schemeClr val="accent1"/>
              </a:buClr>
              <a:buSzPct val="76000"/>
              <a:defRPr/>
            </a:pPr>
            <a:endParaRPr lang="en-US" sz="28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60</a:t>
            </a:fld>
            <a:endParaRPr lang="en-US" dirty="0">
              <a:latin typeface="+mn-lt"/>
              <a:cs typeface="Arial"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box labeled “what the world is like now” represents the agent’s “best guess” (or sometimes best guesses)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61</a:t>
            </a:fld>
            <a:endParaRPr lang="en-US"/>
          </a:p>
        </p:txBody>
      </p:sp>
    </p:spTree>
    <p:extLst>
      <p:ext uri="{BB962C8B-B14F-4D97-AF65-F5344CB8AC3E}">
        <p14:creationId xmlns:p14="http://schemas.microsoft.com/office/powerpoint/2010/main" val="360312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0"/>
            <a:ext cx="8686800" cy="609600"/>
          </a:xfrm>
        </p:spPr>
        <p:txBody>
          <a:bodyPr/>
          <a:lstStyle/>
          <a:p>
            <a:r>
              <a:rPr lang="en-US" sz="3200" b="1" dirty="0">
                <a:solidFill>
                  <a:srgbClr val="C00000"/>
                </a:solidFill>
                <a:latin typeface="+mn-lt"/>
              </a:rPr>
              <a:t>2. Model-based Reflex Agent</a:t>
            </a:r>
            <a:endParaRPr lang="en-US" sz="3200" b="1" dirty="0">
              <a:latin typeface="+mn-lt"/>
            </a:endParaRPr>
          </a:p>
        </p:txBody>
      </p:sp>
      <p:pic>
        <p:nvPicPr>
          <p:cNvPr id="41987" name="Picture 3" descr="reflex+state-agent"/>
          <p:cNvPicPr>
            <a:picLocks noGrp="1" noChangeAspect="1" noChangeArrowheads="1"/>
          </p:cNvPicPr>
          <p:nvPr>
            <p:ph idx="1"/>
          </p:nvPr>
        </p:nvPicPr>
        <p:blipFill>
          <a:blip r:embed="rId3" cstate="print"/>
          <a:srcRect/>
          <a:stretch>
            <a:fillRect/>
          </a:stretch>
        </p:blipFill>
        <p:spPr>
          <a:xfrm>
            <a:off x="609600" y="1524000"/>
            <a:ext cx="8001000" cy="5092700"/>
          </a:xfrm>
          <a:noFill/>
        </p:spPr>
      </p:pic>
      <p:sp>
        <p:nvSpPr>
          <p:cNvPr id="41988" name="Text Box 4"/>
          <p:cNvSpPr txBox="1">
            <a:spLocks noChangeArrowheads="1"/>
          </p:cNvSpPr>
          <p:nvPr/>
        </p:nvSpPr>
        <p:spPr bwMode="auto">
          <a:xfrm>
            <a:off x="2667000" y="533400"/>
            <a:ext cx="4038600" cy="1006475"/>
          </a:xfrm>
          <a:prstGeom prst="rect">
            <a:avLst/>
          </a:prstGeom>
          <a:noFill/>
          <a:ln w="12700">
            <a:noFill/>
            <a:miter lim="800000"/>
            <a:headEnd/>
            <a:tailEnd/>
          </a:ln>
        </p:spPr>
        <p:txBody>
          <a:bodyPr>
            <a:spAutoFit/>
          </a:bodyPr>
          <a:lstStyle/>
          <a:p>
            <a:r>
              <a:rPr lang="en-US">
                <a:solidFill>
                  <a:srgbClr val="FF0000"/>
                </a:solidFill>
                <a:latin typeface="+mn-lt"/>
              </a:rPr>
              <a:t>Model the state of the world by:</a:t>
            </a:r>
          </a:p>
          <a:p>
            <a:r>
              <a:rPr lang="en-US">
                <a:solidFill>
                  <a:srgbClr val="FF0000"/>
                </a:solidFill>
                <a:latin typeface="+mn-lt"/>
              </a:rPr>
              <a:t>modeling how the world changes</a:t>
            </a:r>
          </a:p>
          <a:p>
            <a:r>
              <a:rPr lang="en-US">
                <a:solidFill>
                  <a:srgbClr val="FF0000"/>
                </a:solidFill>
                <a:latin typeface="+mn-lt"/>
              </a:rPr>
              <a:t>how it’s actions change the world </a:t>
            </a:r>
          </a:p>
        </p:txBody>
      </p:sp>
      <p:sp>
        <p:nvSpPr>
          <p:cNvPr id="41989" name="Line 6"/>
          <p:cNvSpPr>
            <a:spLocks noChangeShapeType="1"/>
          </p:cNvSpPr>
          <p:nvPr/>
        </p:nvSpPr>
        <p:spPr bwMode="auto">
          <a:xfrm>
            <a:off x="1524000" y="1295400"/>
            <a:ext cx="685800" cy="838200"/>
          </a:xfrm>
          <a:prstGeom prst="line">
            <a:avLst/>
          </a:prstGeom>
          <a:noFill/>
          <a:ln w="12700">
            <a:solidFill>
              <a:schemeClr val="tx1"/>
            </a:solidFill>
            <a:round/>
            <a:headEnd/>
            <a:tailEnd type="triangle" w="med" len="med"/>
          </a:ln>
        </p:spPr>
        <p:txBody>
          <a:bodyPr/>
          <a:lstStyle/>
          <a:p>
            <a:endParaRPr lang="en-US">
              <a:latin typeface="+mn-lt"/>
            </a:endParaRPr>
          </a:p>
        </p:txBody>
      </p:sp>
      <p:sp>
        <p:nvSpPr>
          <p:cNvPr id="41990" name="Text Box 7"/>
          <p:cNvSpPr txBox="1">
            <a:spLocks noChangeArrowheads="1"/>
          </p:cNvSpPr>
          <p:nvPr/>
        </p:nvSpPr>
        <p:spPr bwMode="auto">
          <a:xfrm>
            <a:off x="152400" y="587375"/>
            <a:ext cx="2362200" cy="708025"/>
          </a:xfrm>
          <a:prstGeom prst="rect">
            <a:avLst/>
          </a:prstGeom>
          <a:noFill/>
          <a:ln w="12700">
            <a:noFill/>
            <a:miter lim="800000"/>
            <a:headEnd/>
            <a:tailEnd/>
          </a:ln>
        </p:spPr>
        <p:txBody>
          <a:bodyPr>
            <a:spAutoFit/>
          </a:bodyPr>
          <a:lstStyle/>
          <a:p>
            <a:r>
              <a:rPr lang="en-US">
                <a:solidFill>
                  <a:srgbClr val="0000CC"/>
                </a:solidFill>
                <a:latin typeface="+mn-lt"/>
              </a:rPr>
              <a:t>description of</a:t>
            </a:r>
          </a:p>
          <a:p>
            <a:r>
              <a:rPr lang="en-US">
                <a:solidFill>
                  <a:srgbClr val="0000CC"/>
                </a:solidFill>
                <a:latin typeface="+mn-lt"/>
              </a:rPr>
              <a:t>current world state</a:t>
            </a:r>
          </a:p>
        </p:txBody>
      </p:sp>
      <p:sp>
        <p:nvSpPr>
          <p:cNvPr id="41991" name="Text Box 8"/>
          <p:cNvSpPr txBox="1">
            <a:spLocks noChangeArrowheads="1"/>
          </p:cNvSpPr>
          <p:nvPr/>
        </p:nvSpPr>
        <p:spPr bwMode="auto">
          <a:xfrm>
            <a:off x="1066800" y="3962400"/>
            <a:ext cx="5118709" cy="1015663"/>
          </a:xfrm>
          <a:prstGeom prst="rect">
            <a:avLst/>
          </a:prstGeom>
          <a:noFill/>
          <a:ln w="12700">
            <a:noFill/>
            <a:miter lim="800000"/>
            <a:headEnd/>
            <a:tailEnd/>
          </a:ln>
        </p:spPr>
        <p:txBody>
          <a:bodyPr wrap="none">
            <a:spAutoFit/>
          </a:bodyPr>
          <a:lstStyle/>
          <a:p>
            <a:pPr>
              <a:buFontTx/>
              <a:buChar char="•"/>
            </a:pPr>
            <a:r>
              <a:rPr lang="en-US">
                <a:solidFill>
                  <a:srgbClr val="FF0000"/>
                </a:solidFill>
                <a:latin typeface="+mn-lt"/>
              </a:rPr>
              <a:t>This can work even with partial information</a:t>
            </a:r>
          </a:p>
          <a:p>
            <a:pPr>
              <a:buFontTx/>
              <a:buChar char="•"/>
            </a:pPr>
            <a:r>
              <a:rPr lang="en-US">
                <a:solidFill>
                  <a:srgbClr val="FF0000"/>
                </a:solidFill>
                <a:latin typeface="+mn-lt"/>
              </a:rPr>
              <a:t>It’s is unclear what to do</a:t>
            </a:r>
          </a:p>
          <a:p>
            <a:r>
              <a:rPr lang="en-US">
                <a:solidFill>
                  <a:srgbClr val="FF0000"/>
                </a:solidFill>
                <a:latin typeface="+mn-lt"/>
              </a:rPr>
              <a:t>  without a clear goal</a:t>
            </a:r>
          </a:p>
        </p:txBody>
      </p:sp>
      <p:sp>
        <p:nvSpPr>
          <p:cNvPr id="8"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62</a:t>
            </a:fld>
            <a:endParaRPr lang="en-US" dirty="0">
              <a:latin typeface="+mn-lt"/>
              <a:cs typeface="Arial"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63</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98394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532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0"/>
            <a:ext cx="8686800" cy="762000"/>
          </a:xfrm>
        </p:spPr>
        <p:txBody>
          <a:bodyPr/>
          <a:lstStyle/>
          <a:p>
            <a:r>
              <a:rPr lang="en-US" sz="3200" b="1" dirty="0">
                <a:solidFill>
                  <a:srgbClr val="C00000"/>
                </a:solidFill>
                <a:latin typeface="+mn-lt"/>
              </a:rPr>
              <a:t>3. Goal-based Agent</a:t>
            </a:r>
          </a:p>
        </p:txBody>
      </p:sp>
      <p:sp>
        <p:nvSpPr>
          <p:cNvPr id="38915" name="Rectangle 3"/>
          <p:cNvSpPr>
            <a:spLocks noGrp="1" noChangeArrowheads="1"/>
          </p:cNvSpPr>
          <p:nvPr>
            <p:ph type="body" idx="1"/>
          </p:nvPr>
        </p:nvSpPr>
        <p:spPr>
          <a:xfrm>
            <a:off x="228600" y="762000"/>
            <a:ext cx="8686800" cy="5791200"/>
          </a:xfrm>
        </p:spPr>
        <p:txBody>
          <a:bodyPr/>
          <a:lstStyle/>
          <a:p>
            <a:pPr algn="just"/>
            <a:r>
              <a:rPr lang="en-US" sz="2800" dirty="0"/>
              <a:t>The goal-based agent has some goal which forms a basis of its actions. </a:t>
            </a:r>
          </a:p>
          <a:p>
            <a:pPr algn="just"/>
            <a:r>
              <a:rPr lang="en-US" sz="2800" dirty="0"/>
              <a:t>Goal-based agent work as follows: </a:t>
            </a:r>
          </a:p>
          <a:p>
            <a:pPr lvl="1" algn="just"/>
            <a:r>
              <a:rPr lang="en-US" sz="2400" dirty="0"/>
              <a:t>information comes from </a:t>
            </a:r>
            <a:r>
              <a:rPr lang="en-US" sz="2400" b="1" dirty="0"/>
              <a:t>sensors </a:t>
            </a:r>
            <a:r>
              <a:rPr lang="en-US" sz="2400" dirty="0"/>
              <a:t>- </a:t>
            </a:r>
            <a:r>
              <a:rPr lang="en-US" sz="2400" b="1" dirty="0"/>
              <a:t>percepts </a:t>
            </a:r>
            <a:endParaRPr lang="en-US" sz="2400" dirty="0"/>
          </a:p>
          <a:p>
            <a:pPr lvl="1" algn="just"/>
            <a:r>
              <a:rPr lang="en-US" sz="2400" dirty="0"/>
              <a:t>changes the agents current </a:t>
            </a:r>
            <a:r>
              <a:rPr lang="en-US" sz="2400" b="1" dirty="0"/>
              <a:t>state of the world </a:t>
            </a:r>
            <a:endParaRPr lang="en-US" sz="2400" dirty="0"/>
          </a:p>
          <a:p>
            <a:pPr lvl="1" algn="just"/>
            <a:r>
              <a:rPr lang="en-US" sz="2400" dirty="0"/>
              <a:t>based on </a:t>
            </a:r>
            <a:r>
              <a:rPr lang="en-US" sz="2400" b="1" dirty="0"/>
              <a:t>state of the world </a:t>
            </a:r>
            <a:r>
              <a:rPr lang="en-US" sz="2400" dirty="0"/>
              <a:t>and </a:t>
            </a:r>
            <a:r>
              <a:rPr lang="en-US" sz="2400" b="1" dirty="0"/>
              <a:t>knowledge (memory) </a:t>
            </a:r>
            <a:r>
              <a:rPr lang="en-US" sz="2400" dirty="0"/>
              <a:t>and </a:t>
            </a:r>
            <a:r>
              <a:rPr lang="en-US" sz="2400" b="1" dirty="0"/>
              <a:t>goals/intentions</a:t>
            </a:r>
            <a:r>
              <a:rPr lang="en-US" sz="2400" dirty="0"/>
              <a:t>, it chooses </a:t>
            </a:r>
            <a:r>
              <a:rPr lang="en-US" sz="2400" b="1" dirty="0"/>
              <a:t>actions </a:t>
            </a:r>
            <a:r>
              <a:rPr lang="en-US" sz="2400" dirty="0"/>
              <a:t>and does them through the </a:t>
            </a:r>
            <a:r>
              <a:rPr lang="en-US" sz="2400" b="1" dirty="0"/>
              <a:t>actuators</a:t>
            </a:r>
            <a:r>
              <a:rPr lang="en-US" sz="2400" dirty="0"/>
              <a:t>. </a:t>
            </a:r>
          </a:p>
          <a:p>
            <a:pPr algn="just"/>
            <a:r>
              <a:rPr lang="en-US" sz="2800" dirty="0"/>
              <a:t>Goal-based agents are much more flexible in:</a:t>
            </a:r>
          </a:p>
          <a:p>
            <a:pPr lvl="1" algn="just"/>
            <a:r>
              <a:rPr lang="en-US" sz="2400" dirty="0"/>
              <a:t>responding to a changing environment;</a:t>
            </a:r>
          </a:p>
          <a:p>
            <a:pPr lvl="1" algn="just"/>
            <a:r>
              <a:rPr lang="en-US" sz="2400" dirty="0"/>
              <a:t>accepting different goals.</a:t>
            </a:r>
          </a:p>
          <a:p>
            <a:pPr marL="171450" indent="-171450" algn="just">
              <a:spcBef>
                <a:spcPts val="600"/>
              </a:spcBef>
              <a:buClr>
                <a:schemeClr val="accent1"/>
              </a:buClr>
              <a:buSzPct val="76000"/>
              <a:defRPr/>
            </a:pPr>
            <a:endParaRPr lang="en-US" sz="28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64</a:t>
            </a:fld>
            <a:endParaRPr lang="en-US" dirty="0">
              <a:latin typeface="+mn-lt"/>
              <a:cs typeface="Arial"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0"/>
            <a:ext cx="8686800" cy="762000"/>
          </a:xfrm>
        </p:spPr>
        <p:txBody>
          <a:bodyPr/>
          <a:lstStyle/>
          <a:p>
            <a:r>
              <a:rPr lang="en-US" sz="3200" b="1" dirty="0">
                <a:solidFill>
                  <a:srgbClr val="C00000"/>
                </a:solidFill>
                <a:latin typeface="+mn-lt"/>
              </a:rPr>
              <a:t>3. Goal-based Agent</a:t>
            </a:r>
          </a:p>
        </p:txBody>
      </p:sp>
      <p:pic>
        <p:nvPicPr>
          <p:cNvPr id="44035" name="Picture 4" descr="goal-based-agent"/>
          <p:cNvPicPr>
            <a:picLocks noGrp="1" noChangeAspect="1" noChangeArrowheads="1"/>
          </p:cNvPicPr>
          <p:nvPr>
            <p:ph idx="1"/>
          </p:nvPr>
        </p:nvPicPr>
        <p:blipFill>
          <a:blip r:embed="rId3" cstate="print"/>
          <a:srcRect/>
          <a:stretch>
            <a:fillRect/>
          </a:stretch>
        </p:blipFill>
        <p:spPr>
          <a:xfrm>
            <a:off x="533400" y="1619250"/>
            <a:ext cx="8229600" cy="5238750"/>
          </a:xfrm>
          <a:noFill/>
        </p:spPr>
      </p:pic>
      <p:sp>
        <p:nvSpPr>
          <p:cNvPr id="44036" name="Text Box 5"/>
          <p:cNvSpPr txBox="1">
            <a:spLocks noChangeArrowheads="1"/>
          </p:cNvSpPr>
          <p:nvPr/>
        </p:nvSpPr>
        <p:spPr bwMode="auto">
          <a:xfrm>
            <a:off x="1905000" y="898525"/>
            <a:ext cx="6603346" cy="707886"/>
          </a:xfrm>
          <a:prstGeom prst="rect">
            <a:avLst/>
          </a:prstGeom>
          <a:noFill/>
          <a:ln w="12700">
            <a:noFill/>
            <a:miter lim="800000"/>
            <a:headEnd/>
            <a:tailEnd/>
          </a:ln>
        </p:spPr>
        <p:txBody>
          <a:bodyPr wrap="none">
            <a:spAutoFit/>
          </a:bodyPr>
          <a:lstStyle/>
          <a:p>
            <a:r>
              <a:rPr lang="en-US">
                <a:solidFill>
                  <a:srgbClr val="FF0000"/>
                </a:solidFill>
                <a:latin typeface="+mn-lt"/>
              </a:rPr>
              <a:t>Goals provide reason to prefer one action over the other.</a:t>
            </a:r>
          </a:p>
          <a:p>
            <a:r>
              <a:rPr lang="en-US">
                <a:solidFill>
                  <a:srgbClr val="FF0000"/>
                </a:solidFill>
                <a:latin typeface="+mn-lt"/>
              </a:rPr>
              <a:t>We need to predict the future: we need to plan &amp; search</a:t>
            </a:r>
          </a:p>
        </p:txBody>
      </p:sp>
      <p:sp>
        <p:nvSpPr>
          <p:cNvPr id="5"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65</a:t>
            </a:fld>
            <a:endParaRPr lang="en-US" dirty="0">
              <a:latin typeface="+mn-lt"/>
              <a:cs typeface="Arial" charset="0"/>
            </a:endParaRPr>
          </a:p>
        </p:txBody>
      </p:sp>
      <p:sp>
        <p:nvSpPr>
          <p:cNvPr id="2" name="Oval 1"/>
          <p:cNvSpPr/>
          <p:nvPr/>
        </p:nvSpPr>
        <p:spPr bwMode="auto">
          <a:xfrm>
            <a:off x="4191000" y="3124200"/>
            <a:ext cx="2971800" cy="1447800"/>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0"/>
            <a:ext cx="8686800" cy="685800"/>
          </a:xfrm>
        </p:spPr>
        <p:txBody>
          <a:bodyPr/>
          <a:lstStyle/>
          <a:p>
            <a:r>
              <a:rPr lang="en-US" sz="3200" dirty="0">
                <a:solidFill>
                  <a:schemeClr val="accent2"/>
                </a:solidFill>
                <a:latin typeface="+mn-lt"/>
              </a:rPr>
              <a:t>Example: Goal-based Taxi Driver Agent</a:t>
            </a:r>
          </a:p>
        </p:txBody>
      </p:sp>
      <p:sp>
        <p:nvSpPr>
          <p:cNvPr id="38915" name="Rectangle 3"/>
          <p:cNvSpPr>
            <a:spLocks noGrp="1" noChangeArrowheads="1"/>
          </p:cNvSpPr>
          <p:nvPr>
            <p:ph type="body" idx="1"/>
          </p:nvPr>
        </p:nvSpPr>
        <p:spPr>
          <a:xfrm>
            <a:off x="228600" y="838200"/>
            <a:ext cx="8686800" cy="5715000"/>
          </a:xfrm>
        </p:spPr>
        <p:txBody>
          <a:bodyPr/>
          <a:lstStyle/>
          <a:p>
            <a:pPr algn="just">
              <a:lnSpc>
                <a:spcPct val="80000"/>
              </a:lnSpc>
            </a:pPr>
            <a:r>
              <a:rPr lang="en-US" sz="2800" dirty="0"/>
              <a:t>Knowing about the world is not always enough to decide what to do.</a:t>
            </a:r>
          </a:p>
          <a:p>
            <a:pPr lvl="1" algn="just">
              <a:lnSpc>
                <a:spcPct val="80000"/>
              </a:lnSpc>
            </a:pPr>
            <a:r>
              <a:rPr lang="en-US" sz="2400" dirty="0"/>
              <a:t>e.g.; what direction do I take at an intersection?</a:t>
            </a:r>
          </a:p>
          <a:p>
            <a:pPr algn="just">
              <a:lnSpc>
                <a:spcPct val="80000"/>
              </a:lnSpc>
            </a:pPr>
            <a:r>
              <a:rPr lang="en-US" sz="2800" dirty="0"/>
              <a:t>The agent needs </a:t>
            </a:r>
            <a:r>
              <a:rPr lang="en-US" sz="2800" b="1" dirty="0"/>
              <a:t>goal </a:t>
            </a:r>
            <a:r>
              <a:rPr lang="en-US" sz="2800" dirty="0"/>
              <a:t>information.</a:t>
            </a:r>
          </a:p>
          <a:p>
            <a:pPr lvl="1" algn="just">
              <a:lnSpc>
                <a:spcPct val="80000"/>
              </a:lnSpc>
            </a:pPr>
            <a:r>
              <a:rPr lang="en-US" sz="2400" dirty="0"/>
              <a:t>e.g.; passenger’s destination</a:t>
            </a:r>
          </a:p>
          <a:p>
            <a:pPr algn="just">
              <a:lnSpc>
                <a:spcPct val="80000"/>
              </a:lnSpc>
            </a:pPr>
            <a:r>
              <a:rPr lang="en-US" sz="2800" dirty="0"/>
              <a:t>Combining goal information with the knowledge of its actions, the agent can choose those actions that will achieve the goal.</a:t>
            </a:r>
          </a:p>
          <a:p>
            <a:pPr algn="just">
              <a:lnSpc>
                <a:spcPct val="80000"/>
              </a:lnSpc>
            </a:pPr>
            <a:r>
              <a:rPr lang="en-US" sz="2800" dirty="0"/>
              <a:t>A new kind of decision-making is required (“what-if reasoning”).</a:t>
            </a:r>
          </a:p>
          <a:p>
            <a:pPr marL="171450" indent="-171450" algn="just">
              <a:spcBef>
                <a:spcPts val="600"/>
              </a:spcBef>
              <a:buClr>
                <a:schemeClr val="accent1"/>
              </a:buClr>
              <a:buSzPct val="76000"/>
              <a:defRPr/>
            </a:pPr>
            <a:endParaRPr lang="en-US" sz="28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66</a:t>
            </a:fld>
            <a:endParaRPr lang="en-US" dirty="0">
              <a:latin typeface="+mn-lt"/>
              <a:cs typeface="Arial"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Sometimes goal-based action selection is straightforward—for example, when goal satisfaction results immediately from a single action.</a:t>
            </a:r>
          </a:p>
          <a:p>
            <a:r>
              <a:rPr lang="en-US" dirty="0"/>
              <a:t>Sometimes agent has to consider long sequences of twists and turns in order to find a way to achieve the goal.</a:t>
            </a:r>
          </a:p>
          <a:p>
            <a:r>
              <a:rPr lang="en-US" dirty="0"/>
              <a:t>“Will that make me happy?” = Will my goal be achieved? (From figure)</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67</a:t>
            </a:fld>
            <a:endParaRPr lang="en-US"/>
          </a:p>
        </p:txBody>
      </p:sp>
    </p:spTree>
    <p:extLst>
      <p:ext uri="{BB962C8B-B14F-4D97-AF65-F5344CB8AC3E}">
        <p14:creationId xmlns:p14="http://schemas.microsoft.com/office/powerpoint/2010/main" val="474994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Reflex </a:t>
            </a:r>
            <a:r>
              <a:rPr lang="en-US" dirty="0" err="1"/>
              <a:t>vs</a:t>
            </a:r>
            <a:r>
              <a:rPr lang="en-US" dirty="0"/>
              <a:t> Goal based</a:t>
            </a:r>
            <a:endParaRPr lang="en-GB" dirty="0"/>
          </a:p>
        </p:txBody>
      </p:sp>
      <p:sp>
        <p:nvSpPr>
          <p:cNvPr id="3" name="Content Placeholder 2"/>
          <p:cNvSpPr>
            <a:spLocks noGrp="1"/>
          </p:cNvSpPr>
          <p:nvPr>
            <p:ph idx="1"/>
          </p:nvPr>
        </p:nvSpPr>
        <p:spPr/>
        <p:txBody>
          <a:bodyPr/>
          <a:lstStyle/>
          <a:p>
            <a:r>
              <a:rPr lang="en-US" dirty="0"/>
              <a:t>Reflex based: Brakes when it sees brake lights.</a:t>
            </a:r>
          </a:p>
          <a:p>
            <a:endParaRPr lang="en-US" dirty="0"/>
          </a:p>
          <a:p>
            <a:r>
              <a:rPr lang="en-US" dirty="0"/>
              <a:t>Goal based: If the car in front has its brake lights on, it will slow down. Given the way the world usually evolves, the only action that will achieve the goal of not hitting other cars is to brake.</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68</a:t>
            </a:fld>
            <a:endParaRPr lang="en-US"/>
          </a:p>
        </p:txBody>
      </p:sp>
    </p:spTree>
    <p:extLst>
      <p:ext uri="{BB962C8B-B14F-4D97-AF65-F5344CB8AC3E}">
        <p14:creationId xmlns:p14="http://schemas.microsoft.com/office/powerpoint/2010/main" val="15793995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0"/>
            <a:ext cx="8686800" cy="762000"/>
          </a:xfrm>
        </p:spPr>
        <p:txBody>
          <a:bodyPr/>
          <a:lstStyle/>
          <a:p>
            <a:r>
              <a:rPr lang="en-US" sz="3200" b="1" dirty="0">
                <a:solidFill>
                  <a:srgbClr val="C00000"/>
                </a:solidFill>
                <a:latin typeface="+mn-lt"/>
              </a:rPr>
              <a:t>4. Utility-based Agent</a:t>
            </a:r>
          </a:p>
        </p:txBody>
      </p:sp>
      <p:sp>
        <p:nvSpPr>
          <p:cNvPr id="43011" name="Rectangle 3"/>
          <p:cNvSpPr>
            <a:spLocks noGrp="1" noChangeArrowheads="1"/>
          </p:cNvSpPr>
          <p:nvPr>
            <p:ph type="body" idx="1"/>
          </p:nvPr>
        </p:nvSpPr>
        <p:spPr>
          <a:xfrm>
            <a:off x="228600" y="762000"/>
            <a:ext cx="8610600" cy="5791200"/>
          </a:xfrm>
        </p:spPr>
        <p:txBody>
          <a:bodyPr/>
          <a:lstStyle/>
          <a:p>
            <a:pPr algn="just"/>
            <a:r>
              <a:rPr lang="en-US" sz="2800" dirty="0"/>
              <a:t>Utility based agents provides a more general agent framework. In case that the agent has multiple goals, this framework can accommodate different preferences for the different goals. </a:t>
            </a:r>
          </a:p>
          <a:p>
            <a:pPr algn="just"/>
            <a:r>
              <a:rPr lang="en-US" sz="2800" dirty="0"/>
              <a:t>Such systems are characterized by a utility function that maps a state or a sequence of states to a real valued utility. The agent acts so as to maximize expected utility </a:t>
            </a:r>
          </a:p>
          <a:p>
            <a:pPr algn="just">
              <a:defRPr/>
            </a:pPr>
            <a:endParaRPr lang="en-US" sz="2400" dirty="0"/>
          </a:p>
          <a:p>
            <a:pPr marL="171450" indent="-171450" algn="just">
              <a:spcBef>
                <a:spcPts val="600"/>
              </a:spcBef>
              <a:buClr>
                <a:schemeClr val="accent1"/>
              </a:buClr>
              <a:buSzPct val="76000"/>
              <a:buNone/>
              <a:defRPr/>
            </a:pPr>
            <a:r>
              <a:rPr lang="en-US" sz="2800" dirty="0"/>
              <a:t> </a:t>
            </a:r>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69</a:t>
            </a:fld>
            <a:endParaRPr lang="en-US" dirty="0">
              <a:latin typeface="+mn-lt"/>
              <a:cs typeface="Arial"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Percept to refer to the agent’s perceptual inputs at any given instant.</a:t>
            </a:r>
          </a:p>
          <a:p>
            <a:r>
              <a:rPr lang="en-US" dirty="0"/>
              <a:t>Percept sequence is the complete history of everything the agent has ever perceived.</a:t>
            </a:r>
          </a:p>
          <a:p>
            <a:r>
              <a:rPr lang="en-US" dirty="0"/>
              <a:t>An agent’s choice of action at any given instant can depend on the entire percept sequence observed to date, but not on anything it hasn’t perceived.</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a:t>
            </a:fld>
            <a:endParaRPr lang="en-US"/>
          </a:p>
        </p:txBody>
      </p:sp>
    </p:spTree>
    <p:extLst>
      <p:ext uri="{BB962C8B-B14F-4D97-AF65-F5344CB8AC3E}">
        <p14:creationId xmlns:p14="http://schemas.microsoft.com/office/powerpoint/2010/main" val="2854492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Goals just provide a crude binary distinction between “happy” and “unhappy” states.</a:t>
            </a:r>
          </a:p>
          <a:p>
            <a:r>
              <a:rPr lang="en-US" dirty="0"/>
              <a:t>More general performance measure should allow a comparison of different world states according to exactly how happy.</a:t>
            </a:r>
          </a:p>
          <a:p>
            <a:r>
              <a:rPr lang="en-US" dirty="0"/>
              <a:t>Computer scientists use the term utility.</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70</a:t>
            </a:fld>
            <a:endParaRPr lang="en-US"/>
          </a:p>
        </p:txBody>
      </p:sp>
    </p:spTree>
    <p:extLst>
      <p:ext uri="{BB962C8B-B14F-4D97-AF65-F5344CB8AC3E}">
        <p14:creationId xmlns:p14="http://schemas.microsoft.com/office/powerpoint/2010/main" val="20379861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Usefulness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When there are conflicting goals, only some of which can be achieved (for example, speed and safety).</a:t>
            </a:r>
          </a:p>
          <a:p>
            <a:pPr marL="514350" indent="-514350">
              <a:buFont typeface="+mj-lt"/>
              <a:buAutoNum type="arabicPeriod"/>
            </a:pPr>
            <a:endParaRPr lang="en-US" dirty="0"/>
          </a:p>
          <a:p>
            <a:pPr marL="514350" indent="-514350">
              <a:buFont typeface="+mj-lt"/>
              <a:buAutoNum type="arabicPeriod"/>
            </a:pPr>
            <a:r>
              <a:rPr lang="en-US" dirty="0"/>
              <a:t>When there are several goals that the agent can aim for, none of which can be achieved with certainty, utility provides a way in which the likelihood of success can be weighed against the importance of the goals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71</a:t>
            </a:fld>
            <a:endParaRPr lang="en-US"/>
          </a:p>
        </p:txBody>
      </p:sp>
    </p:spTree>
    <p:extLst>
      <p:ext uri="{BB962C8B-B14F-4D97-AF65-F5344CB8AC3E}">
        <p14:creationId xmlns:p14="http://schemas.microsoft.com/office/powerpoint/2010/main" val="122086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0"/>
            <a:ext cx="8534400" cy="609600"/>
          </a:xfrm>
        </p:spPr>
        <p:txBody>
          <a:bodyPr/>
          <a:lstStyle/>
          <a:p>
            <a:r>
              <a:rPr lang="en-US" sz="3200" b="1" dirty="0">
                <a:solidFill>
                  <a:srgbClr val="C00000"/>
                </a:solidFill>
                <a:latin typeface="+mn-lt"/>
              </a:rPr>
              <a:t>4. Utility-based Agent</a:t>
            </a:r>
            <a:endParaRPr lang="en-US" sz="3200" b="1" dirty="0">
              <a:latin typeface="+mn-lt"/>
            </a:endParaRPr>
          </a:p>
        </p:txBody>
      </p:sp>
      <p:pic>
        <p:nvPicPr>
          <p:cNvPr id="47107" name="Picture 3" descr="utility-based-agent"/>
          <p:cNvPicPr>
            <a:picLocks noGrp="1" noChangeAspect="1" noChangeArrowheads="1"/>
          </p:cNvPicPr>
          <p:nvPr>
            <p:ph idx="1"/>
          </p:nvPr>
        </p:nvPicPr>
        <p:blipFill>
          <a:blip r:embed="rId3" cstate="print"/>
          <a:srcRect/>
          <a:stretch>
            <a:fillRect/>
          </a:stretch>
        </p:blipFill>
        <p:spPr>
          <a:xfrm>
            <a:off x="304800" y="1522413"/>
            <a:ext cx="8382000" cy="5335587"/>
          </a:xfrm>
          <a:noFill/>
        </p:spPr>
      </p:pic>
      <p:sp>
        <p:nvSpPr>
          <p:cNvPr id="47108" name="Text Box 4"/>
          <p:cNvSpPr txBox="1">
            <a:spLocks noChangeArrowheads="1"/>
          </p:cNvSpPr>
          <p:nvPr/>
        </p:nvSpPr>
        <p:spPr bwMode="auto">
          <a:xfrm>
            <a:off x="1905000" y="533400"/>
            <a:ext cx="6118983" cy="1015663"/>
          </a:xfrm>
          <a:prstGeom prst="rect">
            <a:avLst/>
          </a:prstGeom>
          <a:noFill/>
          <a:ln w="12700">
            <a:noFill/>
            <a:miter lim="800000"/>
            <a:headEnd/>
            <a:tailEnd/>
          </a:ln>
        </p:spPr>
        <p:txBody>
          <a:bodyPr wrap="none">
            <a:spAutoFit/>
          </a:bodyPr>
          <a:lstStyle/>
          <a:p>
            <a:r>
              <a:rPr lang="en-US">
                <a:solidFill>
                  <a:srgbClr val="FF0000"/>
                </a:solidFill>
                <a:latin typeface="+mn-lt"/>
              </a:rPr>
              <a:t>Some solutions to goal states are better than others.</a:t>
            </a:r>
          </a:p>
          <a:p>
            <a:r>
              <a:rPr lang="en-US">
                <a:solidFill>
                  <a:srgbClr val="FF0000"/>
                </a:solidFill>
                <a:latin typeface="+mn-lt"/>
              </a:rPr>
              <a:t>Which one is best is given by a utility function.</a:t>
            </a:r>
          </a:p>
          <a:p>
            <a:r>
              <a:rPr lang="en-US">
                <a:solidFill>
                  <a:srgbClr val="FF0000"/>
                </a:solidFill>
                <a:latin typeface="+mn-lt"/>
              </a:rPr>
              <a:t>Which combination of goals is preferred?</a:t>
            </a:r>
          </a:p>
        </p:txBody>
      </p:sp>
      <p:sp>
        <p:nvSpPr>
          <p:cNvPr id="5"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72</a:t>
            </a:fld>
            <a:endParaRPr lang="en-US" dirty="0">
              <a:latin typeface="+mn-lt"/>
              <a:cs typeface="Arial"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0"/>
            <a:ext cx="8610600" cy="609600"/>
          </a:xfrm>
        </p:spPr>
        <p:txBody>
          <a:bodyPr/>
          <a:lstStyle/>
          <a:p>
            <a:r>
              <a:rPr lang="en-US" sz="3200" dirty="0">
                <a:solidFill>
                  <a:schemeClr val="accent2"/>
                </a:solidFill>
                <a:latin typeface="+mn-lt"/>
              </a:rPr>
              <a:t>Example: Utility-based Taxi Driver Agent</a:t>
            </a:r>
          </a:p>
        </p:txBody>
      </p:sp>
      <p:sp>
        <p:nvSpPr>
          <p:cNvPr id="46083" name="Rectangle 3"/>
          <p:cNvSpPr>
            <a:spLocks noGrp="1" noChangeArrowheads="1"/>
          </p:cNvSpPr>
          <p:nvPr>
            <p:ph type="body" idx="1"/>
          </p:nvPr>
        </p:nvSpPr>
        <p:spPr>
          <a:xfrm>
            <a:off x="228600" y="685800"/>
            <a:ext cx="8610600" cy="5867400"/>
          </a:xfrm>
        </p:spPr>
        <p:txBody>
          <a:bodyPr/>
          <a:lstStyle/>
          <a:p>
            <a:pPr algn="just">
              <a:lnSpc>
                <a:spcPct val="90000"/>
              </a:lnSpc>
            </a:pPr>
            <a:r>
              <a:rPr lang="en-US" sz="2800" dirty="0"/>
              <a:t>There may be many ways to get to a destination but some may be better than others.</a:t>
            </a:r>
          </a:p>
          <a:p>
            <a:pPr lvl="1" algn="just">
              <a:lnSpc>
                <a:spcPct val="90000"/>
              </a:lnSpc>
            </a:pPr>
            <a:r>
              <a:rPr lang="en-US" sz="2400" dirty="0"/>
              <a:t>e.g.; this way is faster/cheaper/more comfortable/. . .</a:t>
            </a:r>
          </a:p>
          <a:p>
            <a:pPr algn="just">
              <a:lnSpc>
                <a:spcPct val="90000"/>
              </a:lnSpc>
            </a:pPr>
            <a:r>
              <a:rPr lang="en-US" sz="2800" dirty="0"/>
              <a:t>A particular configuration of the world, a </a:t>
            </a:r>
            <a:r>
              <a:rPr lang="en-US" sz="2800" b="1" dirty="0"/>
              <a:t>world state</a:t>
            </a:r>
            <a:r>
              <a:rPr lang="en-US" sz="2800" dirty="0"/>
              <a:t>, can be assigned a </a:t>
            </a:r>
            <a:r>
              <a:rPr lang="en-US" sz="2800" b="1" dirty="0"/>
              <a:t>utility </a:t>
            </a:r>
            <a:r>
              <a:rPr lang="en-US" sz="2800" dirty="0"/>
              <a:t>(the quality of being useful) value for the agent.</a:t>
            </a:r>
          </a:p>
          <a:p>
            <a:pPr algn="just">
              <a:lnSpc>
                <a:spcPct val="90000"/>
              </a:lnSpc>
            </a:pPr>
            <a:r>
              <a:rPr lang="en-US" sz="2800" dirty="0"/>
              <a:t>A sequence of actions is preferred if it leads to a goal state with higher utility value.</a:t>
            </a:r>
          </a:p>
          <a:p>
            <a:pPr algn="just">
              <a:lnSpc>
                <a:spcPct val="90000"/>
              </a:lnSpc>
            </a:pPr>
            <a:r>
              <a:rPr lang="en-US" sz="2800" dirty="0"/>
              <a:t>A </a:t>
            </a:r>
            <a:r>
              <a:rPr lang="en-US" sz="2800" b="1" dirty="0"/>
              <a:t>utility function </a:t>
            </a:r>
            <a:r>
              <a:rPr lang="en-US" sz="2800" dirty="0"/>
              <a:t>helps the agent’s decision-making in case of</a:t>
            </a:r>
          </a:p>
          <a:p>
            <a:pPr algn="just">
              <a:lnSpc>
                <a:spcPct val="90000"/>
              </a:lnSpc>
              <a:buFont typeface="Wingdings" pitchFamily="2" charset="2"/>
              <a:buNone/>
            </a:pPr>
            <a:r>
              <a:rPr lang="en-US" sz="2800" dirty="0"/>
              <a:t>	</a:t>
            </a:r>
            <a:r>
              <a:rPr lang="en-US" sz="2400" dirty="0"/>
              <a:t>1. conflicting goals (by helping find a trade-off).</a:t>
            </a:r>
          </a:p>
          <a:p>
            <a:pPr lvl="1" algn="just">
              <a:lnSpc>
                <a:spcPct val="90000"/>
              </a:lnSpc>
            </a:pPr>
            <a:r>
              <a:rPr lang="en-US" sz="2400" dirty="0"/>
              <a:t>e.g.; minimize trip time and also fuel consumption.</a:t>
            </a:r>
          </a:p>
          <a:p>
            <a:pPr algn="just">
              <a:lnSpc>
                <a:spcPct val="90000"/>
              </a:lnSpc>
              <a:buFont typeface="Wingdings" pitchFamily="2" charset="2"/>
              <a:buNone/>
            </a:pPr>
            <a:r>
              <a:rPr lang="en-US" sz="2400" dirty="0"/>
              <a:t>	2. several possible goals, none of which is achievable with certainty.</a:t>
            </a:r>
          </a:p>
          <a:p>
            <a:pPr lvl="1" algn="just"/>
            <a:endParaRPr lang="en-US" sz="2600" dirty="0"/>
          </a:p>
        </p:txBody>
      </p:sp>
      <p:sp>
        <p:nvSpPr>
          <p:cNvPr id="4"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73</a:t>
            </a:fld>
            <a:endParaRPr lang="en-US" dirty="0">
              <a:latin typeface="+mn-lt"/>
              <a:cs typeface="Arial"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0"/>
            <a:ext cx="7772400" cy="609600"/>
          </a:xfrm>
        </p:spPr>
        <p:txBody>
          <a:bodyPr/>
          <a:lstStyle/>
          <a:p>
            <a:pPr marL="514350" indent="-514350">
              <a:buFont typeface="+mj-lt"/>
              <a:buAutoNum type="arabicPeriod" startAt="5"/>
            </a:pPr>
            <a:r>
              <a:rPr lang="en-US" sz="3200" b="1" dirty="0">
                <a:solidFill>
                  <a:srgbClr val="C00000"/>
                </a:solidFill>
                <a:latin typeface="+mn-lt"/>
              </a:rPr>
              <a:t>Learning Agent</a:t>
            </a:r>
          </a:p>
        </p:txBody>
      </p:sp>
      <p:pic>
        <p:nvPicPr>
          <p:cNvPr id="48131" name="Picture 3" descr="learning-agent"/>
          <p:cNvPicPr>
            <a:picLocks noGrp="1" noChangeAspect="1" noChangeArrowheads="1"/>
          </p:cNvPicPr>
          <p:nvPr>
            <p:ph idx="1"/>
          </p:nvPr>
        </p:nvPicPr>
        <p:blipFill>
          <a:blip r:embed="rId3" cstate="print"/>
          <a:srcRect/>
          <a:stretch>
            <a:fillRect/>
          </a:stretch>
        </p:blipFill>
        <p:spPr>
          <a:xfrm>
            <a:off x="762000" y="1549062"/>
            <a:ext cx="7620000" cy="5232737"/>
          </a:xfrm>
          <a:noFill/>
        </p:spPr>
      </p:pic>
      <p:sp>
        <p:nvSpPr>
          <p:cNvPr id="48132" name="Text Box 4"/>
          <p:cNvSpPr txBox="1">
            <a:spLocks noChangeArrowheads="1"/>
          </p:cNvSpPr>
          <p:nvPr/>
        </p:nvSpPr>
        <p:spPr bwMode="auto">
          <a:xfrm>
            <a:off x="304800" y="533400"/>
            <a:ext cx="8534400" cy="1015663"/>
          </a:xfrm>
          <a:prstGeom prst="rect">
            <a:avLst/>
          </a:prstGeom>
          <a:noFill/>
          <a:ln w="12700">
            <a:noFill/>
            <a:miter lim="800000"/>
            <a:headEnd/>
            <a:tailEnd/>
          </a:ln>
        </p:spPr>
        <p:txBody>
          <a:bodyPr wrap="square">
            <a:spAutoFit/>
          </a:bodyPr>
          <a:lstStyle/>
          <a:p>
            <a:pPr algn="just"/>
            <a:r>
              <a:rPr lang="en-US" dirty="0">
                <a:solidFill>
                  <a:srgbClr val="FF0000"/>
                </a:solidFill>
                <a:latin typeface="+mn-lt"/>
              </a:rPr>
              <a:t>How does an agent improve over time?</a:t>
            </a:r>
          </a:p>
          <a:p>
            <a:pPr algn="just"/>
            <a:r>
              <a:rPr lang="en-US" dirty="0">
                <a:solidFill>
                  <a:srgbClr val="FF0000"/>
                </a:solidFill>
                <a:latin typeface="+mn-lt"/>
              </a:rPr>
              <a:t>By monitoring it’s performance and suggesting better modeling, new action rules, etc.</a:t>
            </a:r>
          </a:p>
        </p:txBody>
      </p:sp>
      <p:sp>
        <p:nvSpPr>
          <p:cNvPr id="48133" name="Text Box 5"/>
          <p:cNvSpPr txBox="1">
            <a:spLocks noChangeArrowheads="1"/>
          </p:cNvSpPr>
          <p:nvPr/>
        </p:nvSpPr>
        <p:spPr bwMode="auto">
          <a:xfrm>
            <a:off x="762000" y="1981200"/>
            <a:ext cx="1382110" cy="1323439"/>
          </a:xfrm>
          <a:prstGeom prst="rect">
            <a:avLst/>
          </a:prstGeom>
          <a:noFill/>
          <a:ln w="12700">
            <a:noFill/>
            <a:miter lim="800000"/>
            <a:headEnd/>
            <a:tailEnd/>
          </a:ln>
        </p:spPr>
        <p:txBody>
          <a:bodyPr wrap="none">
            <a:spAutoFit/>
          </a:bodyPr>
          <a:lstStyle/>
          <a:p>
            <a:r>
              <a:rPr lang="en-US" b="1">
                <a:solidFill>
                  <a:srgbClr val="FF0000"/>
                </a:solidFill>
                <a:latin typeface="+mn-lt"/>
              </a:rPr>
              <a:t>Evaluates</a:t>
            </a:r>
          </a:p>
          <a:p>
            <a:r>
              <a:rPr lang="en-US" b="1">
                <a:solidFill>
                  <a:srgbClr val="FF0000"/>
                </a:solidFill>
                <a:latin typeface="+mn-lt"/>
              </a:rPr>
              <a:t>current </a:t>
            </a:r>
          </a:p>
          <a:p>
            <a:r>
              <a:rPr lang="en-US" b="1">
                <a:solidFill>
                  <a:srgbClr val="FF0000"/>
                </a:solidFill>
                <a:latin typeface="+mn-lt"/>
              </a:rPr>
              <a:t>world </a:t>
            </a:r>
          </a:p>
          <a:p>
            <a:r>
              <a:rPr lang="en-US" b="1">
                <a:solidFill>
                  <a:srgbClr val="FF0000"/>
                </a:solidFill>
                <a:latin typeface="+mn-lt"/>
              </a:rPr>
              <a:t>state</a:t>
            </a:r>
          </a:p>
        </p:txBody>
      </p:sp>
      <p:sp>
        <p:nvSpPr>
          <p:cNvPr id="48134" name="Text Box 6"/>
          <p:cNvSpPr txBox="1">
            <a:spLocks noChangeArrowheads="1"/>
          </p:cNvSpPr>
          <p:nvPr/>
        </p:nvSpPr>
        <p:spPr bwMode="auto">
          <a:xfrm>
            <a:off x="838200" y="3810000"/>
            <a:ext cx="1226618" cy="1323439"/>
          </a:xfrm>
          <a:prstGeom prst="rect">
            <a:avLst/>
          </a:prstGeom>
          <a:noFill/>
          <a:ln w="12700">
            <a:noFill/>
            <a:miter lim="800000"/>
            <a:headEnd/>
            <a:tailEnd/>
          </a:ln>
        </p:spPr>
        <p:txBody>
          <a:bodyPr wrap="none">
            <a:spAutoFit/>
          </a:bodyPr>
          <a:lstStyle/>
          <a:p>
            <a:r>
              <a:rPr lang="en-US" b="1">
                <a:solidFill>
                  <a:srgbClr val="FF0000"/>
                </a:solidFill>
                <a:latin typeface="+mn-lt"/>
              </a:rPr>
              <a:t>changes</a:t>
            </a:r>
          </a:p>
          <a:p>
            <a:r>
              <a:rPr lang="en-US" b="1">
                <a:solidFill>
                  <a:srgbClr val="FF0000"/>
                </a:solidFill>
                <a:latin typeface="+mn-lt"/>
              </a:rPr>
              <a:t>action </a:t>
            </a:r>
          </a:p>
          <a:p>
            <a:r>
              <a:rPr lang="en-US" b="1">
                <a:solidFill>
                  <a:srgbClr val="FF0000"/>
                </a:solidFill>
                <a:latin typeface="+mn-lt"/>
              </a:rPr>
              <a:t>rules</a:t>
            </a:r>
          </a:p>
          <a:p>
            <a:endParaRPr lang="en-US" b="1">
              <a:solidFill>
                <a:srgbClr val="0000CC"/>
              </a:solidFill>
              <a:latin typeface="+mn-lt"/>
            </a:endParaRPr>
          </a:p>
        </p:txBody>
      </p:sp>
      <p:sp>
        <p:nvSpPr>
          <p:cNvPr id="48135" name="Text Box 7"/>
          <p:cNvSpPr txBox="1">
            <a:spLocks noChangeArrowheads="1"/>
          </p:cNvSpPr>
          <p:nvPr/>
        </p:nvSpPr>
        <p:spPr bwMode="auto">
          <a:xfrm>
            <a:off x="685800" y="5257800"/>
            <a:ext cx="1709122" cy="707886"/>
          </a:xfrm>
          <a:prstGeom prst="rect">
            <a:avLst/>
          </a:prstGeom>
          <a:noFill/>
          <a:ln w="12700">
            <a:noFill/>
            <a:miter lim="800000"/>
            <a:headEnd/>
            <a:tailEnd/>
          </a:ln>
        </p:spPr>
        <p:txBody>
          <a:bodyPr wrap="none">
            <a:spAutoFit/>
          </a:bodyPr>
          <a:lstStyle/>
          <a:p>
            <a:r>
              <a:rPr lang="en-US" b="1">
                <a:solidFill>
                  <a:srgbClr val="FF0000"/>
                </a:solidFill>
                <a:latin typeface="+mn-lt"/>
              </a:rPr>
              <a:t>suggests</a:t>
            </a:r>
          </a:p>
          <a:p>
            <a:r>
              <a:rPr lang="en-US" b="1">
                <a:solidFill>
                  <a:srgbClr val="FF0000"/>
                </a:solidFill>
                <a:latin typeface="+mn-lt"/>
              </a:rPr>
              <a:t>explorations</a:t>
            </a:r>
          </a:p>
        </p:txBody>
      </p:sp>
      <p:sp>
        <p:nvSpPr>
          <p:cNvPr id="48136" name="Text Box 8"/>
          <p:cNvSpPr txBox="1">
            <a:spLocks noChangeArrowheads="1"/>
          </p:cNvSpPr>
          <p:nvPr/>
        </p:nvSpPr>
        <p:spPr bwMode="auto">
          <a:xfrm>
            <a:off x="5486400" y="4343400"/>
            <a:ext cx="1620957" cy="1323439"/>
          </a:xfrm>
          <a:prstGeom prst="rect">
            <a:avLst/>
          </a:prstGeom>
          <a:noFill/>
          <a:ln w="12700">
            <a:noFill/>
            <a:miter lim="800000"/>
            <a:headEnd/>
            <a:tailEnd/>
          </a:ln>
        </p:spPr>
        <p:txBody>
          <a:bodyPr wrap="none">
            <a:spAutoFit/>
          </a:bodyPr>
          <a:lstStyle/>
          <a:p>
            <a:r>
              <a:rPr lang="en-US" sz="1600" b="1" dirty="0">
                <a:solidFill>
                  <a:srgbClr val="FF0000"/>
                </a:solidFill>
                <a:latin typeface="+mn-lt"/>
              </a:rPr>
              <a:t>“old agent”=</a:t>
            </a:r>
          </a:p>
          <a:p>
            <a:r>
              <a:rPr lang="en-US" sz="1600" b="1" dirty="0">
                <a:solidFill>
                  <a:srgbClr val="FF0000"/>
                </a:solidFill>
                <a:latin typeface="+mn-lt"/>
              </a:rPr>
              <a:t>model world</a:t>
            </a:r>
          </a:p>
          <a:p>
            <a:r>
              <a:rPr lang="en-US" sz="1600" b="1" dirty="0">
                <a:solidFill>
                  <a:srgbClr val="FF0000"/>
                </a:solidFill>
                <a:latin typeface="+mn-lt"/>
              </a:rPr>
              <a:t>and decide on </a:t>
            </a:r>
          </a:p>
          <a:p>
            <a:r>
              <a:rPr lang="en-US" sz="1600" b="1" dirty="0">
                <a:solidFill>
                  <a:srgbClr val="FF0000"/>
                </a:solidFill>
                <a:latin typeface="+mn-lt"/>
              </a:rPr>
              <a:t>actions </a:t>
            </a:r>
          </a:p>
          <a:p>
            <a:r>
              <a:rPr lang="en-US" sz="1600" b="1" dirty="0">
                <a:solidFill>
                  <a:srgbClr val="FF0000"/>
                </a:solidFill>
                <a:latin typeface="+mn-lt"/>
              </a:rPr>
              <a:t>to be taken</a:t>
            </a:r>
          </a:p>
        </p:txBody>
      </p:sp>
      <p:sp>
        <p:nvSpPr>
          <p:cNvPr id="9" name="Slide Number Placeholder 5"/>
          <p:cNvSpPr>
            <a:spLocks noGrp="1"/>
          </p:cNvSpPr>
          <p:nvPr>
            <p:ph type="sldNum" sz="quarter" idx="12"/>
          </p:nvPr>
        </p:nvSpPr>
        <p:spPr>
          <a:xfrm>
            <a:off x="8610600" y="6381750"/>
            <a:ext cx="533400" cy="476250"/>
          </a:xfrm>
          <a:noFill/>
        </p:spPr>
        <p:txBody>
          <a:bodyPr/>
          <a:lstStyle/>
          <a:p>
            <a:endParaRPr lang="en-US" dirty="0">
              <a:latin typeface="+mn-lt"/>
              <a:cs typeface="Arial" charset="0"/>
            </a:endParaRPr>
          </a:p>
          <a:p>
            <a:fld id="{379CDCE8-C20C-40BC-B3C9-30424F920CFC}" type="slidenum">
              <a:rPr lang="en-US" smtClean="0">
                <a:latin typeface="+mn-lt"/>
                <a:cs typeface="Arial" charset="0"/>
              </a:rPr>
              <a:pPr/>
              <a:t>74</a:t>
            </a:fld>
            <a:endParaRPr lang="en-US" dirty="0">
              <a:latin typeface="+mn-lt"/>
              <a:cs typeface="Arial"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Allows the agent to operate in initially unknown environments and to become more competent than its initial knowledge alone might allow.</a:t>
            </a:r>
          </a:p>
          <a:p>
            <a:r>
              <a:rPr lang="en-US" b="1" dirty="0"/>
              <a:t>Performance element</a:t>
            </a:r>
            <a:r>
              <a:rPr lang="en-US" dirty="0"/>
              <a:t>, which is responsible for selecting external actions, is what we previously considered to be the entire agent: it takes in percepts and decides on actions.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75</a:t>
            </a:fld>
            <a:endParaRPr lang="en-US"/>
          </a:p>
        </p:txBody>
      </p:sp>
    </p:spTree>
    <p:extLst>
      <p:ext uri="{BB962C8B-B14F-4D97-AF65-F5344CB8AC3E}">
        <p14:creationId xmlns:p14="http://schemas.microsoft.com/office/powerpoint/2010/main" val="4043381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critic tells the learning element how well the agent is doing with respect to a fixed</a:t>
            </a:r>
          </a:p>
          <a:p>
            <a:r>
              <a:rPr lang="en-GB" dirty="0"/>
              <a:t>performance standard.</a:t>
            </a:r>
            <a:endParaRPr lang="en-US" dirty="0"/>
          </a:p>
          <a:p>
            <a:r>
              <a:rPr lang="en-US" dirty="0"/>
              <a:t>E.g. After the taxi makes a quick left turn across three lanes of traffic, the critic observes the shocking language used by other drivers.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76</a:t>
            </a:fld>
            <a:endParaRPr lang="en-US"/>
          </a:p>
        </p:txBody>
      </p:sp>
    </p:spTree>
    <p:extLst>
      <p:ext uri="{BB962C8B-B14F-4D97-AF65-F5344CB8AC3E}">
        <p14:creationId xmlns:p14="http://schemas.microsoft.com/office/powerpoint/2010/main" val="3319853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b="1" dirty="0"/>
              <a:t>Problem generator </a:t>
            </a:r>
            <a:r>
              <a:rPr lang="en-US" dirty="0"/>
              <a:t>is responsible for suggesting actions that will lead to new and informative experiences. The point is that if the performance element had its way, it would keep doing the actions that are best, given what it knows. But if the agent is willing to explore a little and do some perhaps suboptimal actions in the short run, it might discover much better actions for the long run. The problem generator’s job is to suggest these exploratory actions.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77</a:t>
            </a:fld>
            <a:endParaRPr lang="en-US"/>
          </a:p>
        </p:txBody>
      </p:sp>
    </p:spTree>
    <p:extLst>
      <p:ext uri="{BB962C8B-B14F-4D97-AF65-F5344CB8AC3E}">
        <p14:creationId xmlns:p14="http://schemas.microsoft.com/office/powerpoint/2010/main" val="3122943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w.r.t. expressiveness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027433"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4197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14400"/>
          </a:xfrm>
        </p:spPr>
        <p:txBody>
          <a:bodyPr/>
          <a:lstStyle/>
          <a:p>
            <a:r>
              <a:rPr lang="en-US" sz="3400" b="1" dirty="0">
                <a:solidFill>
                  <a:schemeClr val="accent6"/>
                </a:solidFill>
                <a:latin typeface="+mn-lt"/>
              </a:rPr>
              <a:t>Complete Architecture for Intelligence?</a:t>
            </a:r>
          </a:p>
        </p:txBody>
      </p:sp>
      <p:sp>
        <p:nvSpPr>
          <p:cNvPr id="3" name="Content Placeholder 2"/>
          <p:cNvSpPr>
            <a:spLocks noGrp="1"/>
          </p:cNvSpPr>
          <p:nvPr>
            <p:ph idx="1"/>
          </p:nvPr>
        </p:nvSpPr>
        <p:spPr>
          <a:xfrm>
            <a:off x="152400" y="914400"/>
            <a:ext cx="8839200" cy="5715000"/>
          </a:xfrm>
        </p:spPr>
        <p:txBody>
          <a:bodyPr/>
          <a:lstStyle/>
          <a:p>
            <a:pPr algn="just"/>
            <a:r>
              <a:rPr lang="en-US" dirty="0">
                <a:solidFill>
                  <a:srgbClr val="C00000"/>
                </a:solidFill>
              </a:rPr>
              <a:t>Searching?</a:t>
            </a:r>
          </a:p>
          <a:p>
            <a:pPr lvl="1" algn="just"/>
            <a:r>
              <a:rPr lang="en-US" dirty="0"/>
              <a:t>Solve the problem of what to do.</a:t>
            </a:r>
          </a:p>
          <a:p>
            <a:pPr algn="just"/>
            <a:r>
              <a:rPr lang="en-US" dirty="0">
                <a:solidFill>
                  <a:srgbClr val="C00000"/>
                </a:solidFill>
              </a:rPr>
              <a:t>Reasoning?</a:t>
            </a:r>
          </a:p>
          <a:p>
            <a:pPr lvl="1" algn="just"/>
            <a:r>
              <a:rPr lang="en-US" dirty="0"/>
              <a:t>Reason about what to do.</a:t>
            </a:r>
          </a:p>
          <a:p>
            <a:pPr lvl="1" algn="just"/>
            <a:r>
              <a:rPr lang="en-US" dirty="0"/>
              <a:t>Encoded Knowledge/”Expert Systems”?</a:t>
            </a:r>
          </a:p>
          <a:p>
            <a:pPr lvl="2" algn="just"/>
            <a:r>
              <a:rPr lang="en-US" dirty="0"/>
              <a:t>Know what to do.</a:t>
            </a:r>
          </a:p>
          <a:p>
            <a:pPr algn="just"/>
            <a:r>
              <a:rPr lang="en-US" dirty="0">
                <a:solidFill>
                  <a:srgbClr val="C00000"/>
                </a:solidFill>
              </a:rPr>
              <a:t>Learning?</a:t>
            </a:r>
          </a:p>
          <a:p>
            <a:pPr lvl="1" algn="just"/>
            <a:r>
              <a:rPr lang="en-US" dirty="0"/>
              <a:t>Learn what to do.</a:t>
            </a:r>
          </a:p>
          <a:p>
            <a:pPr algn="just"/>
            <a:r>
              <a:rPr lang="en-US" dirty="0">
                <a:solidFill>
                  <a:srgbClr val="33CC33"/>
                </a:solidFill>
              </a:rPr>
              <a:t>Modern View: It’s complex &amp; multi-faceted.</a:t>
            </a:r>
          </a:p>
        </p:txBody>
      </p:sp>
      <p:sp>
        <p:nvSpPr>
          <p:cNvPr id="4" name="Slide Number Placeholder 3"/>
          <p:cNvSpPr>
            <a:spLocks noGrp="1"/>
          </p:cNvSpPr>
          <p:nvPr>
            <p:ph type="sldNum" sz="quarter" idx="12"/>
          </p:nvPr>
        </p:nvSpPr>
        <p:spPr/>
        <p:txBody>
          <a:bodyPr/>
          <a:lstStyle/>
          <a:p>
            <a:pPr>
              <a:defRPr/>
            </a:pPr>
            <a:endParaRPr lang="en-US">
              <a:latin typeface="+mn-lt"/>
            </a:endParaRPr>
          </a:p>
          <a:p>
            <a:pPr>
              <a:defRPr/>
            </a:pPr>
            <a:fld id="{32C7C4F8-C15F-44B1-8719-C4B0BB76F013}" type="slidenum">
              <a:rPr lang="en-US" smtClean="0">
                <a:latin typeface="+mn-lt"/>
              </a:rPr>
              <a:pPr>
                <a:defRPr/>
              </a:pPr>
              <a:t>79</a:t>
            </a:fld>
            <a:endParaRPr lang="en-US" dirty="0">
              <a:latin typeface="+mn-lt"/>
            </a:endParaRPr>
          </a:p>
        </p:txBody>
      </p:sp>
    </p:spTree>
    <p:extLst>
      <p:ext uri="{BB962C8B-B14F-4D97-AF65-F5344CB8AC3E}">
        <p14:creationId xmlns:p14="http://schemas.microsoft.com/office/powerpoint/2010/main" val="365358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endParaRPr lang="en-US" dirty="0">
              <a:latin typeface="+mn-lt"/>
              <a:cs typeface="Arial" charset="0"/>
            </a:endParaRPr>
          </a:p>
          <a:p>
            <a:fld id="{379CDCE8-C20C-40BC-B3C9-30424F920CFC}" type="slidenum">
              <a:rPr lang="en-US" smtClean="0">
                <a:latin typeface="+mn-lt"/>
                <a:cs typeface="Arial" charset="0"/>
              </a:rPr>
              <a:pPr/>
              <a:t>8</a:t>
            </a:fld>
            <a:endParaRPr lang="en-US" dirty="0">
              <a:latin typeface="+mn-lt"/>
              <a:cs typeface="Arial" charset="0"/>
            </a:endParaRPr>
          </a:p>
        </p:txBody>
      </p:sp>
      <p:sp>
        <p:nvSpPr>
          <p:cNvPr id="17411" name="Rectangle 2"/>
          <p:cNvSpPr>
            <a:spLocks noGrp="1" noChangeArrowheads="1"/>
          </p:cNvSpPr>
          <p:nvPr>
            <p:ph type="title"/>
          </p:nvPr>
        </p:nvSpPr>
        <p:spPr>
          <a:xfrm>
            <a:off x="152400" y="0"/>
            <a:ext cx="8839200" cy="685800"/>
          </a:xfrm>
        </p:spPr>
        <p:txBody>
          <a:bodyPr/>
          <a:lstStyle/>
          <a:p>
            <a:pPr eaLnBrk="1" hangingPunct="1"/>
            <a:r>
              <a:rPr lang="en-US" b="1" dirty="0">
                <a:solidFill>
                  <a:schemeClr val="accent2"/>
                </a:solidFill>
                <a:latin typeface="+mn-lt"/>
              </a:rPr>
              <a:t>Agent and Environment</a:t>
            </a:r>
          </a:p>
        </p:txBody>
      </p:sp>
      <p:sp>
        <p:nvSpPr>
          <p:cNvPr id="17412" name="Rectangle 3"/>
          <p:cNvSpPr>
            <a:spLocks noGrp="1" noChangeArrowheads="1"/>
          </p:cNvSpPr>
          <p:nvPr>
            <p:ph type="body" idx="1"/>
          </p:nvPr>
        </p:nvSpPr>
        <p:spPr>
          <a:xfrm>
            <a:off x="304800" y="838200"/>
            <a:ext cx="8534400" cy="5562600"/>
          </a:xfrm>
        </p:spPr>
        <p:txBody>
          <a:bodyPr/>
          <a:lstStyle/>
          <a:p>
            <a:pPr algn="just"/>
            <a:r>
              <a:rPr lang="en-US" sz="2800" dirty="0"/>
              <a:t>The </a:t>
            </a:r>
            <a:r>
              <a:rPr lang="en-US" sz="2800" dirty="0">
                <a:solidFill>
                  <a:srgbClr val="C00000"/>
                </a:solidFill>
              </a:rPr>
              <a:t>agent function</a:t>
            </a:r>
            <a:r>
              <a:rPr lang="en-US" sz="2800" dirty="0"/>
              <a:t> maps from percept histories to actions:</a:t>
            </a:r>
          </a:p>
          <a:p>
            <a:pPr algn="ctr">
              <a:buFontTx/>
              <a:buNone/>
            </a:pPr>
            <a:r>
              <a:rPr lang="en-US" sz="2800" dirty="0"/>
              <a:t>	[</a:t>
            </a:r>
            <a:r>
              <a:rPr lang="en-US" sz="2800" i="1" dirty="0"/>
              <a:t>f</a:t>
            </a:r>
            <a:r>
              <a:rPr lang="en-US" sz="2800" dirty="0"/>
              <a:t>: P* </a:t>
            </a:r>
            <a:r>
              <a:rPr lang="en-US" sz="2800" dirty="0">
                <a:sym typeface="Wingdings" charset="2"/>
              </a:rPr>
              <a:t> </a:t>
            </a:r>
            <a:r>
              <a:rPr lang="en-US" sz="2800" dirty="0"/>
              <a:t>A]</a:t>
            </a:r>
          </a:p>
          <a:p>
            <a:pPr algn="just"/>
            <a:r>
              <a:rPr lang="en-US" sz="2800" dirty="0"/>
              <a:t>The </a:t>
            </a:r>
            <a:r>
              <a:rPr lang="en-US" sz="2800" dirty="0">
                <a:solidFill>
                  <a:srgbClr val="C00000"/>
                </a:solidFill>
              </a:rPr>
              <a:t>agent program</a:t>
            </a:r>
            <a:r>
              <a:rPr lang="en-US" sz="2800" dirty="0"/>
              <a:t> runs on the </a:t>
            </a:r>
            <a:r>
              <a:rPr lang="en-US" sz="2800" dirty="0">
                <a:solidFill>
                  <a:srgbClr val="C00000"/>
                </a:solidFill>
              </a:rPr>
              <a:t>physical</a:t>
            </a:r>
            <a:r>
              <a:rPr lang="en-US" sz="2800" dirty="0"/>
              <a:t> </a:t>
            </a:r>
            <a:r>
              <a:rPr lang="en-US" sz="2800" dirty="0">
                <a:solidFill>
                  <a:srgbClr val="C00000"/>
                </a:solidFill>
              </a:rPr>
              <a:t>architecture</a:t>
            </a:r>
            <a:r>
              <a:rPr lang="en-US" sz="2800" dirty="0"/>
              <a:t> to produce </a:t>
            </a:r>
            <a:r>
              <a:rPr lang="en-US" sz="2800" i="1" dirty="0"/>
              <a:t>f</a:t>
            </a:r>
          </a:p>
          <a:p>
            <a:pPr algn="just"/>
            <a:r>
              <a:rPr lang="en-US" sz="2800" dirty="0">
                <a:solidFill>
                  <a:srgbClr val="0000CC"/>
                </a:solidFill>
              </a:rPr>
              <a:t>agent = architecture + program</a:t>
            </a:r>
            <a:endParaRPr lang="en-US" sz="2800" dirty="0"/>
          </a:p>
        </p:txBody>
      </p:sp>
      <p:pic>
        <p:nvPicPr>
          <p:cNvPr id="5" name="Picture 2"/>
          <p:cNvPicPr>
            <a:picLocks noChangeAspect="1" noChangeArrowheads="1"/>
          </p:cNvPicPr>
          <p:nvPr/>
        </p:nvPicPr>
        <p:blipFill>
          <a:blip r:embed="rId3" cstate="print"/>
          <a:srcRect/>
          <a:stretch>
            <a:fillRect/>
          </a:stretch>
        </p:blipFill>
        <p:spPr bwMode="auto">
          <a:xfrm>
            <a:off x="1676399" y="3810000"/>
            <a:ext cx="5715001" cy="233362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p:txBody>
          <a:bodyPr/>
          <a:lstStyle/>
          <a:p>
            <a:r>
              <a:rPr lang="en-US" dirty="0"/>
              <a:t>Slides by Mr. </a:t>
            </a:r>
            <a:r>
              <a:rPr lang="en-US" dirty="0" err="1"/>
              <a:t>Kashif</a:t>
            </a:r>
            <a:r>
              <a:rPr lang="en-US" dirty="0"/>
              <a:t> Khan</a:t>
            </a:r>
          </a:p>
          <a:p>
            <a:r>
              <a:rPr lang="en-GB" dirty="0"/>
              <a:t>http://aima.eecs.berkeley.edu/slides-pdf/</a:t>
            </a:r>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80</a:t>
            </a:fld>
            <a:endParaRPr lang="en-US"/>
          </a:p>
        </p:txBody>
      </p:sp>
    </p:spTree>
    <p:extLst>
      <p:ext uri="{BB962C8B-B14F-4D97-AF65-F5344CB8AC3E}">
        <p14:creationId xmlns:p14="http://schemas.microsoft.com/office/powerpoint/2010/main" val="140390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Agent function is an abstract mathematical description.</a:t>
            </a:r>
          </a:p>
          <a:p>
            <a:r>
              <a:rPr lang="en-US" dirty="0"/>
              <a:t>Agent program is a concrete implementation, running within some physical system.</a:t>
            </a:r>
          </a:p>
          <a:p>
            <a:r>
              <a:rPr lang="en-US" dirty="0"/>
              <a:t>A table may be used for External characterization of the agent.</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9</a:t>
            </a:fld>
            <a:endParaRPr lang="en-US"/>
          </a:p>
        </p:txBody>
      </p:sp>
    </p:spTree>
    <p:extLst>
      <p:ext uri="{BB962C8B-B14F-4D97-AF65-F5344CB8AC3E}">
        <p14:creationId xmlns:p14="http://schemas.microsoft.com/office/powerpoint/2010/main" val="19806011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10026</TotalTime>
  <Words>3610</Words>
  <Application>Microsoft Office PowerPoint</Application>
  <PresentationFormat>On-screen Show (4:3)</PresentationFormat>
  <Paragraphs>465</Paragraphs>
  <Slides>80</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Comic Sans MS</vt:lpstr>
      <vt:lpstr>Tahoma</vt:lpstr>
      <vt:lpstr>Times New Roman</vt:lpstr>
      <vt:lpstr>Wingdings</vt:lpstr>
      <vt:lpstr>Default Design</vt:lpstr>
      <vt:lpstr>CS401 – Artificial Intelligence   Intelligent Agents</vt:lpstr>
      <vt:lpstr>Today’s Agenda</vt:lpstr>
      <vt:lpstr>Acknowledgements</vt:lpstr>
      <vt:lpstr>Outline</vt:lpstr>
      <vt:lpstr>Intelligent Agents</vt:lpstr>
      <vt:lpstr>Agent</vt:lpstr>
      <vt:lpstr>PowerPoint Presentation</vt:lpstr>
      <vt:lpstr>Agent and Environment</vt:lpstr>
      <vt:lpstr>PowerPoint Presentation</vt:lpstr>
      <vt:lpstr>Agent and Environment</vt:lpstr>
      <vt:lpstr>Example: Vacuum-Cleaner Agent</vt:lpstr>
      <vt:lpstr>PowerPoint Presentation</vt:lpstr>
      <vt:lpstr>Rational Agent</vt:lpstr>
      <vt:lpstr>PowerPoint Presentation</vt:lpstr>
      <vt:lpstr>Rationality</vt:lpstr>
      <vt:lpstr>PowerPoint Presentation</vt:lpstr>
      <vt:lpstr>PowerPoint Presentation</vt:lpstr>
      <vt:lpstr>PowerPoint Presentation</vt:lpstr>
      <vt:lpstr>Rational Agent</vt:lpstr>
      <vt:lpstr>Rational Agent</vt:lpstr>
      <vt:lpstr>Task Environment</vt:lpstr>
      <vt:lpstr>  Task Environment  </vt:lpstr>
      <vt:lpstr>PowerPoint Presentation</vt:lpstr>
      <vt:lpstr>PowerPoint Presentation</vt:lpstr>
      <vt:lpstr>PowerPoint Presentation</vt:lpstr>
      <vt:lpstr>PowerPoint Presentation</vt:lpstr>
      <vt:lpstr>Environment Types</vt:lpstr>
      <vt:lpstr>Fully Observable vs. Partially Observable</vt:lpstr>
      <vt:lpstr>Fully Observable vs. Partially Observable</vt:lpstr>
      <vt:lpstr>Single-agent vs. Multi-agent</vt:lpstr>
      <vt:lpstr>PowerPoint Presentation</vt:lpstr>
      <vt:lpstr>PowerPoint Presentation</vt:lpstr>
      <vt:lpstr>PowerPoint Presentation</vt:lpstr>
      <vt:lpstr>Single-agent vs. Multi-agent</vt:lpstr>
      <vt:lpstr>Deterministic vs. Stochastic</vt:lpstr>
      <vt:lpstr>Deterministic vs. Stochastic vs. Strategic</vt:lpstr>
      <vt:lpstr>Episodic vs. Sequential</vt:lpstr>
      <vt:lpstr>Episodic vs. Sequential</vt:lpstr>
      <vt:lpstr>Episodic vs. Sequential</vt:lpstr>
      <vt:lpstr>Static vs. Dynamic</vt:lpstr>
      <vt:lpstr>Static vs. Dynamic</vt:lpstr>
      <vt:lpstr>PowerPoint Presentation</vt:lpstr>
      <vt:lpstr>Static vs. Dynamic vs. Semidynamic</vt:lpstr>
      <vt:lpstr>Discrete vs. Continuous</vt:lpstr>
      <vt:lpstr>Discrete vs. Continuous</vt:lpstr>
      <vt:lpstr>Known vs. Unknown</vt:lpstr>
      <vt:lpstr>PowerPoint Presentation</vt:lpstr>
      <vt:lpstr>PowerPoint Presentation</vt:lpstr>
      <vt:lpstr>PowerPoint Presentation</vt:lpstr>
      <vt:lpstr>Structure of Agents</vt:lpstr>
      <vt:lpstr>PowerPoint Presentation</vt:lpstr>
      <vt:lpstr>PowerPoint Presentation</vt:lpstr>
      <vt:lpstr>Agent Types</vt:lpstr>
      <vt:lpstr>1. Simple Reflex Agent</vt:lpstr>
      <vt:lpstr>1. Simple Reflex Agent</vt:lpstr>
      <vt:lpstr>Example: Simple Reflex Taxi Driver Agent</vt:lpstr>
      <vt:lpstr>PowerPoint Presentation</vt:lpstr>
      <vt:lpstr>2. Model-based Reflex Agent</vt:lpstr>
      <vt:lpstr>2. Model-based Reflex Agent</vt:lpstr>
      <vt:lpstr>Example: Model-based taxi Driver Agent</vt:lpstr>
      <vt:lpstr>PowerPoint Presentation</vt:lpstr>
      <vt:lpstr>2. Model-based Reflex Agent</vt:lpstr>
      <vt:lpstr>PowerPoint Presentation</vt:lpstr>
      <vt:lpstr>3. Goal-based Agent</vt:lpstr>
      <vt:lpstr>3. Goal-based Agent</vt:lpstr>
      <vt:lpstr>Example: Goal-based Taxi Driver Agent</vt:lpstr>
      <vt:lpstr>PowerPoint Presentation</vt:lpstr>
      <vt:lpstr>Reflex vs Goal based</vt:lpstr>
      <vt:lpstr>4. Utility-based Agent</vt:lpstr>
      <vt:lpstr>PowerPoint Presentation</vt:lpstr>
      <vt:lpstr>Usefulness</vt:lpstr>
      <vt:lpstr>4. Utility-based Agent</vt:lpstr>
      <vt:lpstr>Example: Utility-based Taxi Driver Agent</vt:lpstr>
      <vt:lpstr>Learning Agent</vt:lpstr>
      <vt:lpstr>PowerPoint Presentation</vt:lpstr>
      <vt:lpstr>PowerPoint Presentation</vt:lpstr>
      <vt:lpstr>PowerPoint Presentation</vt:lpstr>
      <vt:lpstr>Representation w.r.t. expressiveness</vt:lpstr>
      <vt:lpstr>Complete Architecture for Intelligence?</vt:lpstr>
      <vt:lpstr>References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Jean-Claude Latombe</dc:creator>
  <cp:lastModifiedBy>Faculty</cp:lastModifiedBy>
  <cp:revision>340</cp:revision>
  <cp:lastPrinted>1601-01-01T00:00:00Z</cp:lastPrinted>
  <dcterms:created xsi:type="dcterms:W3CDTF">2000-01-10T15:15:18Z</dcterms:created>
  <dcterms:modified xsi:type="dcterms:W3CDTF">2021-09-16T07:05:19Z</dcterms:modified>
</cp:coreProperties>
</file>