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4"/>
  </p:notesMasterIdLst>
  <p:handoutMasterIdLst>
    <p:handoutMasterId r:id="rId35"/>
  </p:handoutMasterIdLst>
  <p:sldIdLst>
    <p:sldId id="293" r:id="rId2"/>
    <p:sldId id="369" r:id="rId3"/>
    <p:sldId id="383" r:id="rId4"/>
    <p:sldId id="392" r:id="rId5"/>
    <p:sldId id="495" r:id="rId6"/>
    <p:sldId id="404" r:id="rId7"/>
    <p:sldId id="498" r:id="rId8"/>
    <p:sldId id="407" r:id="rId9"/>
    <p:sldId id="499" r:id="rId10"/>
    <p:sldId id="500" r:id="rId11"/>
    <p:sldId id="408" r:id="rId12"/>
    <p:sldId id="409" r:id="rId13"/>
    <p:sldId id="410" r:id="rId14"/>
    <p:sldId id="501" r:id="rId15"/>
    <p:sldId id="502" r:id="rId16"/>
    <p:sldId id="411" r:id="rId17"/>
    <p:sldId id="412" r:id="rId18"/>
    <p:sldId id="413" r:id="rId19"/>
    <p:sldId id="503" r:id="rId20"/>
    <p:sldId id="414" r:id="rId21"/>
    <p:sldId id="415" r:id="rId22"/>
    <p:sldId id="416" r:id="rId23"/>
    <p:sldId id="496" r:id="rId24"/>
    <p:sldId id="506" r:id="rId25"/>
    <p:sldId id="497" r:id="rId26"/>
    <p:sldId id="421" r:id="rId27"/>
    <p:sldId id="420" r:id="rId28"/>
    <p:sldId id="504" r:id="rId29"/>
    <p:sldId id="505" r:id="rId30"/>
    <p:sldId id="507" r:id="rId31"/>
    <p:sldId id="423" r:id="rId32"/>
    <p:sldId id="424" r:id="rId33"/>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FFD3FF"/>
    <a:srgbClr val="CCCC00"/>
    <a:srgbClr val="DDDDDD"/>
    <a:srgbClr val="FFE7C3"/>
    <a:srgbClr val="FFFFCC"/>
    <a:srgbClr val="CCFFCC"/>
    <a:srgbClr val="FFFF8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7" autoAdjust="0"/>
    <p:restoredTop sz="94660"/>
  </p:normalViewPr>
  <p:slideViewPr>
    <p:cSldViewPr>
      <p:cViewPr varScale="1">
        <p:scale>
          <a:sx n="64" d="100"/>
          <a:sy n="64" d="100"/>
        </p:scale>
        <p:origin x="160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ahoma" pitchFamily="34" charset="0"/>
                <a:cs typeface="Arial" pitchFamily="34" charset="0"/>
              </a:defRPr>
            </a:lvl1pPr>
          </a:lstStyle>
          <a:p>
            <a:pPr>
              <a:defRPr/>
            </a:pPr>
            <a:endParaRPr lang="en-US"/>
          </a:p>
        </p:txBody>
      </p:sp>
      <p:sp>
        <p:nvSpPr>
          <p:cNvPr id="4505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ahoma" pitchFamily="34" charset="0"/>
                <a:cs typeface="Arial" pitchFamily="34" charset="0"/>
              </a:defRPr>
            </a:lvl1pPr>
          </a:lstStyle>
          <a:p>
            <a:pPr>
              <a:defRPr/>
            </a:pPr>
            <a:endParaRPr lang="en-US"/>
          </a:p>
        </p:txBody>
      </p:sp>
      <p:sp>
        <p:nvSpPr>
          <p:cNvPr id="4506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ahoma" pitchFamily="34" charset="0"/>
                <a:cs typeface="Arial" pitchFamily="34" charset="0"/>
              </a:defRPr>
            </a:lvl1pPr>
          </a:lstStyle>
          <a:p>
            <a:pPr>
              <a:defRPr/>
            </a:pPr>
            <a:endParaRPr lang="en-US"/>
          </a:p>
        </p:txBody>
      </p:sp>
      <p:sp>
        <p:nvSpPr>
          <p:cNvPr id="4506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ahoma" pitchFamily="34" charset="0"/>
                <a:cs typeface="Arial" pitchFamily="34" charset="0"/>
              </a:defRPr>
            </a:lvl1pPr>
          </a:lstStyle>
          <a:p>
            <a:pPr>
              <a:defRPr/>
            </a:pPr>
            <a:fld id="{3F56338E-0686-4A7B-8E8D-43557162F80F}" type="slidenum">
              <a:rPr lang="en-US"/>
              <a:pPr>
                <a:defRPr/>
              </a:pPr>
              <a:t>‹#›</a:t>
            </a:fld>
            <a:endParaRPr lang="en-US"/>
          </a:p>
        </p:txBody>
      </p:sp>
    </p:spTree>
    <p:extLst>
      <p:ext uri="{BB962C8B-B14F-4D97-AF65-F5344CB8AC3E}">
        <p14:creationId xmlns:p14="http://schemas.microsoft.com/office/powerpoint/2010/main" val="4213531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ahoma" pitchFamily="34" charset="0"/>
                <a:cs typeface="Arial" pitchFamily="34" charset="0"/>
              </a:defRPr>
            </a:lvl1pPr>
          </a:lstStyle>
          <a:p>
            <a:pPr>
              <a:defRPr/>
            </a:pPr>
            <a:endParaRPr lang="en-US"/>
          </a:p>
        </p:txBody>
      </p:sp>
      <p:sp>
        <p:nvSpPr>
          <p:cNvPr id="58371"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ahoma" pitchFamily="34" charset="0"/>
                <a:cs typeface="Arial" pitchFamily="34" charset="0"/>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58373"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374"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ahoma" pitchFamily="34" charset="0"/>
                <a:cs typeface="Arial" pitchFamily="34" charset="0"/>
              </a:defRPr>
            </a:lvl1pPr>
          </a:lstStyle>
          <a:p>
            <a:pPr>
              <a:defRPr/>
            </a:pPr>
            <a:endParaRPr lang="en-US"/>
          </a:p>
        </p:txBody>
      </p:sp>
      <p:sp>
        <p:nvSpPr>
          <p:cNvPr id="58375"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ahoma" pitchFamily="34" charset="0"/>
                <a:cs typeface="Arial" pitchFamily="34" charset="0"/>
              </a:defRPr>
            </a:lvl1pPr>
          </a:lstStyle>
          <a:p>
            <a:pPr>
              <a:defRPr/>
            </a:pPr>
            <a:fld id="{569F122F-2FE8-4C91-8156-4688BDAE7969}" type="slidenum">
              <a:rPr lang="en-US"/>
              <a:pPr>
                <a:defRPr/>
              </a:pPr>
              <a:t>‹#›</a:t>
            </a:fld>
            <a:endParaRPr lang="en-US"/>
          </a:p>
        </p:txBody>
      </p:sp>
    </p:spTree>
    <p:extLst>
      <p:ext uri="{BB962C8B-B14F-4D97-AF65-F5344CB8AC3E}">
        <p14:creationId xmlns:p14="http://schemas.microsoft.com/office/powerpoint/2010/main" val="29583457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945931A7-12E2-442F-8D29-4BDF55068086}" type="slidenum">
              <a:rPr lang="en-US" smtClean="0">
                <a:cs typeface="Arial" charset="0"/>
              </a:rPr>
              <a:pPr/>
              <a:t>1</a:t>
            </a:fld>
            <a:endParaRPr lang="en-US">
              <a:cs typeface="Arial"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endParaRPr lang="en-US">
              <a:latin typeface="Arial" charset="0"/>
            </a:endParaRPr>
          </a:p>
        </p:txBody>
      </p:sp>
    </p:spTree>
    <p:extLst>
      <p:ext uri="{BB962C8B-B14F-4D97-AF65-F5344CB8AC3E}">
        <p14:creationId xmlns:p14="http://schemas.microsoft.com/office/powerpoint/2010/main" val="2136830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3524D4D0-41BB-4F12-A997-9CC5B608EC21}" type="slidenum">
              <a:rPr lang="en-US" smtClean="0">
                <a:cs typeface="Arial" charset="0"/>
              </a:rPr>
              <a:pPr/>
              <a:t>2</a:t>
            </a:fld>
            <a:endParaRPr lang="en-US">
              <a:cs typeface="Arial"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a:latin typeface="Arial" charset="0"/>
            </a:endParaRPr>
          </a:p>
        </p:txBody>
      </p:sp>
    </p:spTree>
    <p:extLst>
      <p:ext uri="{BB962C8B-B14F-4D97-AF65-F5344CB8AC3E}">
        <p14:creationId xmlns:p14="http://schemas.microsoft.com/office/powerpoint/2010/main" val="1105728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3524D4D0-41BB-4F12-A997-9CC5B608EC21}" type="slidenum">
              <a:rPr lang="en-US" smtClean="0">
                <a:cs typeface="Arial" charset="0"/>
              </a:rPr>
              <a:pPr/>
              <a:t>3</a:t>
            </a:fld>
            <a:endParaRPr lang="en-US">
              <a:cs typeface="Arial"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a:latin typeface="Arial" charset="0"/>
            </a:endParaRPr>
          </a:p>
        </p:txBody>
      </p:sp>
    </p:spTree>
    <p:extLst>
      <p:ext uri="{BB962C8B-B14F-4D97-AF65-F5344CB8AC3E}">
        <p14:creationId xmlns:p14="http://schemas.microsoft.com/office/powerpoint/2010/main" val="332346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945931A7-12E2-442F-8D29-4BDF55068086}" type="slidenum">
              <a:rPr lang="en-US" smtClean="0">
                <a:cs typeface="Arial" charset="0"/>
              </a:rPr>
              <a:pPr/>
              <a:t>4</a:t>
            </a:fld>
            <a:endParaRPr lang="en-US">
              <a:cs typeface="Arial"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endParaRPr lang="en-US">
              <a:latin typeface="Arial" charset="0"/>
            </a:endParaRPr>
          </a:p>
        </p:txBody>
      </p:sp>
    </p:spTree>
    <p:extLst>
      <p:ext uri="{BB962C8B-B14F-4D97-AF65-F5344CB8AC3E}">
        <p14:creationId xmlns:p14="http://schemas.microsoft.com/office/powerpoint/2010/main" val="3404126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43AB616B-679E-4C06-AE2D-71D80E03F86E}" type="slidenum">
              <a:rPr lang="en-US" smtClean="0"/>
              <a:pPr/>
              <a:t>31</a:t>
            </a:fld>
            <a:endParaRPr lang="en-US"/>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56177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0827B363-619A-45A8-ADCD-7E33420BFCF5}" type="slidenum">
              <a:rPr lang="en-US" smtClean="0"/>
              <a:pPr/>
              <a:t>32</a:t>
            </a:fld>
            <a:endParaRPr 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57936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010400" y="6381750"/>
            <a:ext cx="2133600" cy="476250"/>
          </a:xfrm>
          <a:ln/>
        </p:spPr>
        <p:txBody>
          <a:bodyPr/>
          <a:lstStyle>
            <a:lvl1pPr>
              <a:defRPr/>
            </a:lvl1pPr>
          </a:lstStyle>
          <a:p>
            <a:pPr>
              <a:defRPr/>
            </a:pPr>
            <a:fld id="{F0382DD3-DC17-4A69-BB46-45082E46F78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5381254-E7A9-42B2-BBA6-4F390B8B1B1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B2BEA4B-F9EC-4AED-924D-21C157D1311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97C10A6-6903-4872-B91B-3E0B6589A34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1143000"/>
          </a:xfrm>
        </p:spPr>
        <p:txBody>
          <a:bodyPr/>
          <a:lstStyle>
            <a:lvl1pPr>
              <a:defRPr sz="3600"/>
            </a:lvl1pPr>
          </a:lstStyle>
          <a:p>
            <a:r>
              <a:rPr lang="en-US" dirty="0"/>
              <a:t>Click to edit Master title style</a:t>
            </a:r>
          </a:p>
        </p:txBody>
      </p:sp>
      <p:sp>
        <p:nvSpPr>
          <p:cNvPr id="3" name="Content Placeholder 2"/>
          <p:cNvSpPr>
            <a:spLocks noGrp="1"/>
          </p:cNvSpPr>
          <p:nvPr>
            <p:ph idx="1"/>
          </p:nvPr>
        </p:nvSpPr>
        <p:spPr>
          <a:xfrm>
            <a:off x="152400" y="1295400"/>
            <a:ext cx="8839200" cy="4830763"/>
          </a:xfrm>
        </p:spPr>
        <p:txBody>
          <a:bodyPr/>
          <a:lstStyle>
            <a:lvl1pPr algn="just">
              <a:defRPr/>
            </a:lvl1pPr>
            <a:lvl2pPr algn="just">
              <a:defRPr/>
            </a:lvl2pPr>
            <a:lvl3pPr algn="just">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6"/>
          <p:cNvSpPr>
            <a:spLocks noGrp="1" noChangeArrowheads="1"/>
          </p:cNvSpPr>
          <p:nvPr>
            <p:ph type="sldNum" sz="quarter" idx="12"/>
          </p:nvPr>
        </p:nvSpPr>
        <p:spPr>
          <a:ln/>
        </p:spPr>
        <p:txBody>
          <a:bodyPr/>
          <a:lstStyle>
            <a:lvl1pPr>
              <a:defRPr/>
            </a:lvl1pPr>
          </a:lstStyle>
          <a:p>
            <a:pPr>
              <a:defRPr/>
            </a:pPr>
            <a:fld id="{32C7C4F8-C15F-44B1-8719-C4B0BB76F01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7BFCEE5-5864-4177-8B32-562563A5D9B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EC7C840-FA4D-40C9-A2A8-405AAC255EA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18215D7-7171-44DA-A7F8-0379C74DBDD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914400"/>
          </a:xfrm>
        </p:spPr>
        <p:txBody>
          <a:bodyPr/>
          <a:lstStyle>
            <a:lvl1pPr>
              <a:defRPr sz="3600"/>
            </a:lvl1pPr>
          </a:lstStyle>
          <a:p>
            <a:r>
              <a:rPr lang="en-US" dirty="0"/>
              <a:t>Click to edit Master title style</a:t>
            </a:r>
          </a:p>
        </p:txBody>
      </p:sp>
      <p:sp>
        <p:nvSpPr>
          <p:cNvPr id="5" name="Rectangle 6"/>
          <p:cNvSpPr>
            <a:spLocks noGrp="1" noChangeArrowheads="1"/>
          </p:cNvSpPr>
          <p:nvPr>
            <p:ph type="sldNum" sz="quarter" idx="12"/>
          </p:nvPr>
        </p:nvSpPr>
        <p:spPr>
          <a:ln/>
        </p:spPr>
        <p:txBody>
          <a:bodyPr/>
          <a:lstStyle>
            <a:lvl1pPr>
              <a:defRPr/>
            </a:lvl1pPr>
          </a:lstStyle>
          <a:p>
            <a:pPr>
              <a:defRPr/>
            </a:pPr>
            <a:fld id="{463C8A4B-124F-43F9-9E25-3253CCAF3F8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E70DDFE-E6BA-40F7-A955-C8FD1E6734D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530305B-2385-41DD-A7E1-E3AEB4B62D5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C8E60C2-90BA-4311-8674-F2C05334BC7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52400" y="0"/>
            <a:ext cx="88392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2051" name="Rectangle 3"/>
          <p:cNvSpPr>
            <a:spLocks noGrp="1" noChangeArrowheads="1"/>
          </p:cNvSpPr>
          <p:nvPr>
            <p:ph type="body" idx="1"/>
          </p:nvPr>
        </p:nvSpPr>
        <p:spPr bwMode="auto">
          <a:xfrm>
            <a:off x="152400" y="990600"/>
            <a:ext cx="8839200" cy="5135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6070" name="Rectangle 6"/>
          <p:cNvSpPr>
            <a:spLocks noGrp="1" noChangeArrowheads="1"/>
          </p:cNvSpPr>
          <p:nvPr>
            <p:ph type="sldNum" sz="quarter" idx="4"/>
          </p:nvPr>
        </p:nvSpPr>
        <p:spPr bwMode="auto">
          <a:xfrm>
            <a:off x="70104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cs typeface="Arial" pitchFamily="34" charset="0"/>
              </a:defRPr>
            </a:lvl1pPr>
          </a:lstStyle>
          <a:p>
            <a:pPr>
              <a:defRPr/>
            </a:pPr>
            <a:fld id="{4AF264E9-1BC2-4290-B8C9-A8C5BC6552C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hf hdr="0" ft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cs typeface="Arial" pitchFamily="34"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0" y="152400"/>
            <a:ext cx="9144000" cy="2057400"/>
          </a:xfrm>
        </p:spPr>
        <p:txBody>
          <a:bodyPr/>
          <a:lstStyle/>
          <a:p>
            <a:pPr eaLnBrk="1" hangingPunct="1"/>
            <a:r>
              <a:rPr lang="en-US" sz="4400" b="1">
                <a:solidFill>
                  <a:schemeClr val="accent2"/>
                </a:solidFill>
              </a:rPr>
              <a:t>AI2002 </a:t>
            </a:r>
            <a:r>
              <a:rPr lang="en-US" sz="4400" b="1" dirty="0">
                <a:solidFill>
                  <a:schemeClr val="accent2"/>
                </a:solidFill>
              </a:rPr>
              <a:t>– Artificial Intelligence</a:t>
            </a:r>
            <a:br>
              <a:rPr lang="en-US" sz="3200" b="1" dirty="0">
                <a:solidFill>
                  <a:schemeClr val="accent2"/>
                </a:solidFill>
              </a:rPr>
            </a:br>
            <a:r>
              <a:rPr lang="en-US" b="1" dirty="0">
                <a:solidFill>
                  <a:srgbClr val="C00000"/>
                </a:solidFill>
              </a:rPr>
              <a:t>Spring – 2023</a:t>
            </a:r>
            <a:br>
              <a:rPr lang="en-US" b="1" dirty="0">
                <a:solidFill>
                  <a:srgbClr val="C00000"/>
                </a:solidFill>
              </a:rPr>
            </a:br>
            <a:br>
              <a:rPr lang="en-US" b="1" dirty="0">
                <a:solidFill>
                  <a:srgbClr val="C00000"/>
                </a:solidFill>
              </a:rPr>
            </a:br>
            <a:r>
              <a:rPr lang="en-US" sz="4000" b="1" dirty="0">
                <a:solidFill>
                  <a:schemeClr val="accent6"/>
                </a:solidFill>
              </a:rPr>
              <a:t>Search</a:t>
            </a:r>
            <a:endParaRPr lang="en-US" sz="4800" b="1" dirty="0">
              <a:solidFill>
                <a:schemeClr val="tx1"/>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83298" y="1371600"/>
            <a:ext cx="6777401" cy="48768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152400" y="0"/>
            <a:ext cx="8839200" cy="685800"/>
          </a:xfrm>
        </p:spPr>
        <p:txBody>
          <a:bodyPr/>
          <a:lstStyle/>
          <a:p>
            <a:r>
              <a:rPr lang="en-US" b="1" dirty="0">
                <a:solidFill>
                  <a:schemeClr val="accent2"/>
                </a:solidFill>
                <a:latin typeface="+mn-lt"/>
              </a:rPr>
              <a:t>Types of Search Problems</a:t>
            </a:r>
            <a:endParaRPr lang="en-US" altLang="en-US" b="1" dirty="0">
              <a:solidFill>
                <a:schemeClr val="accent2"/>
              </a:solidFill>
              <a:latin typeface="+mn-lt"/>
            </a:endParaRPr>
          </a:p>
        </p:txBody>
      </p:sp>
      <p:sp>
        <p:nvSpPr>
          <p:cNvPr id="4099" name="Rectangle 3"/>
          <p:cNvSpPr>
            <a:spLocks noGrp="1"/>
          </p:cNvSpPr>
          <p:nvPr>
            <p:ph type="body" idx="1"/>
          </p:nvPr>
        </p:nvSpPr>
        <p:spPr>
          <a:xfrm>
            <a:off x="152400" y="685800"/>
            <a:ext cx="8839200" cy="6019800"/>
          </a:xfrm>
        </p:spPr>
        <p:txBody>
          <a:bodyPr/>
          <a:lstStyle/>
          <a:p>
            <a:pPr algn="just"/>
            <a:r>
              <a:rPr lang="en-US" sz="2800" dirty="0">
                <a:solidFill>
                  <a:srgbClr val="C00000"/>
                </a:solidFill>
              </a:rPr>
              <a:t>Idea: </a:t>
            </a:r>
          </a:p>
          <a:p>
            <a:pPr lvl="1" algn="just">
              <a:spcBef>
                <a:spcPts val="0"/>
              </a:spcBef>
            </a:pPr>
            <a:r>
              <a:rPr lang="en-US" dirty="0"/>
              <a:t>problems can be solved by searching in a space of states</a:t>
            </a:r>
          </a:p>
          <a:p>
            <a:pPr lvl="1" algn="just">
              <a:spcBef>
                <a:spcPts val="0"/>
              </a:spcBef>
            </a:pPr>
            <a:r>
              <a:rPr lang="en-US" dirty="0"/>
              <a:t>states can be evaluated by domain-specific heuristics </a:t>
            </a:r>
          </a:p>
          <a:p>
            <a:pPr lvl="1" algn="just">
              <a:spcBef>
                <a:spcPts val="0"/>
              </a:spcBef>
            </a:pPr>
            <a:r>
              <a:rPr lang="en-US" dirty="0"/>
              <a:t>test to see whether they are goal states. </a:t>
            </a:r>
          </a:p>
          <a:p>
            <a:pPr lvl="1" algn="just">
              <a:spcBef>
                <a:spcPts val="0"/>
              </a:spcBef>
            </a:pPr>
            <a:r>
              <a:rPr lang="en-US" dirty="0"/>
              <a:t>state is atomic, or indivisible — a black box with no internal structure</a:t>
            </a:r>
            <a:endParaRPr lang="en-US" dirty="0">
              <a:solidFill>
                <a:srgbClr val="FF0000"/>
              </a:solidFill>
            </a:endParaRPr>
          </a:p>
        </p:txBody>
      </p:sp>
      <p:sp>
        <p:nvSpPr>
          <p:cNvPr id="4" name="Slide Number Placeholder 5"/>
          <p:cNvSpPr>
            <a:spLocks noGrp="1"/>
          </p:cNvSpPr>
          <p:nvPr>
            <p:ph type="sldNum" sz="quarter" idx="12"/>
          </p:nvPr>
        </p:nvSpPr>
        <p:spPr>
          <a:xfrm>
            <a:off x="8763000" y="6381750"/>
            <a:ext cx="381000" cy="476250"/>
          </a:xfrm>
          <a:noFill/>
        </p:spPr>
        <p:txBody>
          <a:bodyPr/>
          <a:lstStyle/>
          <a:p>
            <a:endParaRPr lang="en-US" dirty="0">
              <a:latin typeface="+mn-lt"/>
              <a:cs typeface="Arial" charset="0"/>
            </a:endParaRPr>
          </a:p>
          <a:p>
            <a:fld id="{EFE885DC-E09F-480C-B5D6-D5D65A6F5539}" type="slidenum">
              <a:rPr lang="en-US" smtClean="0">
                <a:latin typeface="+mn-lt"/>
                <a:cs typeface="Arial" charset="0"/>
              </a:rPr>
              <a:pPr/>
              <a:t>10</a:t>
            </a:fld>
            <a:endParaRPr lang="en-US" dirty="0">
              <a:latin typeface="+mn-lt"/>
              <a:cs typeface="Arial" charset="0"/>
            </a:endParaRPr>
          </a:p>
        </p:txBody>
      </p:sp>
    </p:spTree>
    <p:extLst>
      <p:ext uri="{BB962C8B-B14F-4D97-AF65-F5344CB8AC3E}">
        <p14:creationId xmlns:p14="http://schemas.microsoft.com/office/powerpoint/2010/main" val="1909098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152400" y="0"/>
            <a:ext cx="8839200" cy="685800"/>
          </a:xfrm>
        </p:spPr>
        <p:txBody>
          <a:bodyPr/>
          <a:lstStyle/>
          <a:p>
            <a:r>
              <a:rPr lang="en-US" altLang="en-US" b="1" dirty="0">
                <a:solidFill>
                  <a:schemeClr val="accent2"/>
                </a:solidFill>
                <a:latin typeface="+mn-lt"/>
              </a:rPr>
              <a:t>Problem Solving Agents</a:t>
            </a:r>
          </a:p>
        </p:txBody>
      </p:sp>
      <p:sp>
        <p:nvSpPr>
          <p:cNvPr id="4099" name="Rectangle 3"/>
          <p:cNvSpPr>
            <a:spLocks noGrp="1"/>
          </p:cNvSpPr>
          <p:nvPr>
            <p:ph type="body" idx="1"/>
          </p:nvPr>
        </p:nvSpPr>
        <p:spPr>
          <a:xfrm>
            <a:off x="152400" y="685800"/>
            <a:ext cx="8839200" cy="6019800"/>
          </a:xfrm>
        </p:spPr>
        <p:txBody>
          <a:bodyPr/>
          <a:lstStyle/>
          <a:p>
            <a:pPr algn="just"/>
            <a:r>
              <a:rPr lang="en-US" sz="2800" dirty="0"/>
              <a:t>An agent with several immediate options of unknown value can decide what to do by first examining different possible sequences of actions that lead to states of known value, and then choosing the best sequence</a:t>
            </a:r>
          </a:p>
          <a:p>
            <a:pPr algn="just"/>
            <a:r>
              <a:rPr lang="en-US" sz="2800" dirty="0"/>
              <a:t>Looking for such a sequence is called </a:t>
            </a:r>
            <a:r>
              <a:rPr lang="en-US" sz="2800" dirty="0">
                <a:solidFill>
                  <a:srgbClr val="C00000"/>
                </a:solidFill>
              </a:rPr>
              <a:t>search</a:t>
            </a:r>
          </a:p>
          <a:p>
            <a:pPr algn="just"/>
            <a:r>
              <a:rPr lang="en-US" sz="2800" dirty="0"/>
              <a:t>A search algorithm takes a problem as input and returns a </a:t>
            </a:r>
            <a:r>
              <a:rPr lang="en-US" sz="2800" dirty="0">
                <a:solidFill>
                  <a:srgbClr val="C00000"/>
                </a:solidFill>
              </a:rPr>
              <a:t>solution</a:t>
            </a:r>
            <a:r>
              <a:rPr lang="en-US" sz="2800" dirty="0"/>
              <a:t> in the form of action sequence</a:t>
            </a:r>
          </a:p>
          <a:p>
            <a:pPr algn="just"/>
            <a:r>
              <a:rPr lang="en-US" sz="2800" dirty="0"/>
              <a:t>Once a solution is found the actions it recommends can be carried out – </a:t>
            </a:r>
            <a:r>
              <a:rPr lang="en-US" sz="2800" dirty="0">
                <a:solidFill>
                  <a:srgbClr val="C00000"/>
                </a:solidFill>
              </a:rPr>
              <a:t>execution</a:t>
            </a:r>
            <a:r>
              <a:rPr lang="en-US" sz="2800" dirty="0"/>
              <a:t> phase</a:t>
            </a:r>
            <a:endParaRPr lang="en-US" altLang="en-US" sz="2800" dirty="0">
              <a:solidFill>
                <a:srgbClr val="C00000"/>
              </a:solidFill>
            </a:endParaRPr>
          </a:p>
        </p:txBody>
      </p:sp>
      <p:sp>
        <p:nvSpPr>
          <p:cNvPr id="4" name="Slide Number Placeholder 5"/>
          <p:cNvSpPr>
            <a:spLocks noGrp="1"/>
          </p:cNvSpPr>
          <p:nvPr>
            <p:ph type="sldNum" sz="quarter" idx="12"/>
          </p:nvPr>
        </p:nvSpPr>
        <p:spPr>
          <a:xfrm>
            <a:off x="8763000" y="6381750"/>
            <a:ext cx="381000" cy="476250"/>
          </a:xfrm>
          <a:noFill/>
        </p:spPr>
        <p:txBody>
          <a:bodyPr/>
          <a:lstStyle/>
          <a:p>
            <a:endParaRPr lang="en-US" dirty="0">
              <a:latin typeface="+mn-lt"/>
              <a:cs typeface="Arial" charset="0"/>
            </a:endParaRPr>
          </a:p>
          <a:p>
            <a:fld id="{EFE885DC-E09F-480C-B5D6-D5D65A6F5539}" type="slidenum">
              <a:rPr lang="en-US" smtClean="0">
                <a:latin typeface="+mn-lt"/>
                <a:cs typeface="Arial" charset="0"/>
              </a:rPr>
              <a:pPr/>
              <a:t>11</a:t>
            </a:fld>
            <a:endParaRPr lang="en-US" dirty="0">
              <a:latin typeface="+mn-lt"/>
              <a:cs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152400" y="0"/>
            <a:ext cx="8839200" cy="685800"/>
          </a:xfrm>
        </p:spPr>
        <p:txBody>
          <a:bodyPr/>
          <a:lstStyle/>
          <a:p>
            <a:r>
              <a:rPr lang="en-US" altLang="en-US" b="1" dirty="0">
                <a:solidFill>
                  <a:schemeClr val="accent2"/>
                </a:solidFill>
                <a:latin typeface="+mn-lt"/>
              </a:rPr>
              <a:t>Problem Solving Agents</a:t>
            </a:r>
          </a:p>
        </p:txBody>
      </p:sp>
      <p:sp>
        <p:nvSpPr>
          <p:cNvPr id="4099" name="Rectangle 3"/>
          <p:cNvSpPr>
            <a:spLocks noGrp="1"/>
          </p:cNvSpPr>
          <p:nvPr>
            <p:ph type="body" idx="1"/>
          </p:nvPr>
        </p:nvSpPr>
        <p:spPr>
          <a:xfrm>
            <a:off x="152400" y="685800"/>
            <a:ext cx="8839200" cy="6019800"/>
          </a:xfrm>
        </p:spPr>
        <p:txBody>
          <a:bodyPr/>
          <a:lstStyle/>
          <a:p>
            <a:pPr algn="just"/>
            <a:r>
              <a:rPr lang="en-US" sz="2800" dirty="0">
                <a:solidFill>
                  <a:srgbClr val="C00000"/>
                </a:solidFill>
              </a:rPr>
              <a:t>“formulate, search, execute” </a:t>
            </a:r>
            <a:r>
              <a:rPr lang="en-US" sz="2800" dirty="0"/>
              <a:t>design for the agent</a:t>
            </a:r>
          </a:p>
          <a:p>
            <a:pPr algn="just"/>
            <a:r>
              <a:rPr lang="en-US" sz="2800" dirty="0"/>
              <a:t>After formulating a goal and a problem to solve the agent calls a search procedure to solve it</a:t>
            </a:r>
          </a:p>
          <a:p>
            <a:pPr algn="just"/>
            <a:r>
              <a:rPr lang="en-US" sz="2800" dirty="0"/>
              <a:t>It then uses the solution to guide its actions, doing whatever the solution recommends as the next thing to do (typically the first action in the sequence)</a:t>
            </a:r>
          </a:p>
          <a:p>
            <a:pPr algn="just"/>
            <a:r>
              <a:rPr lang="en-US" sz="2800" dirty="0"/>
              <a:t>Then removing that step from the sequence</a:t>
            </a:r>
          </a:p>
          <a:p>
            <a:pPr algn="just"/>
            <a:r>
              <a:rPr lang="en-US" sz="2800" dirty="0"/>
              <a:t>Once the solution has been executed, the agent will formulate a new goal</a:t>
            </a:r>
            <a:endParaRPr lang="en-US" altLang="en-US" sz="2800" dirty="0">
              <a:solidFill>
                <a:srgbClr val="C00000"/>
              </a:solidFill>
            </a:endParaRPr>
          </a:p>
        </p:txBody>
      </p:sp>
      <p:sp>
        <p:nvSpPr>
          <p:cNvPr id="4" name="Slide Number Placeholder 5"/>
          <p:cNvSpPr>
            <a:spLocks noGrp="1"/>
          </p:cNvSpPr>
          <p:nvPr>
            <p:ph type="sldNum" sz="quarter" idx="12"/>
          </p:nvPr>
        </p:nvSpPr>
        <p:spPr>
          <a:xfrm>
            <a:off x="8763000" y="6381750"/>
            <a:ext cx="381000" cy="476250"/>
          </a:xfrm>
          <a:noFill/>
        </p:spPr>
        <p:txBody>
          <a:bodyPr/>
          <a:lstStyle/>
          <a:p>
            <a:endParaRPr lang="en-US" dirty="0">
              <a:latin typeface="+mn-lt"/>
              <a:cs typeface="Arial" charset="0"/>
            </a:endParaRPr>
          </a:p>
          <a:p>
            <a:fld id="{EFE885DC-E09F-480C-B5D6-D5D65A6F5539}" type="slidenum">
              <a:rPr lang="en-US" smtClean="0">
                <a:latin typeface="+mn-lt"/>
                <a:cs typeface="Arial" charset="0"/>
              </a:rPr>
              <a:pPr/>
              <a:t>12</a:t>
            </a:fld>
            <a:endParaRPr lang="en-US" dirty="0">
              <a:latin typeface="+mn-lt"/>
              <a:cs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152400" y="0"/>
            <a:ext cx="8839200" cy="685800"/>
          </a:xfrm>
        </p:spPr>
        <p:txBody>
          <a:bodyPr/>
          <a:lstStyle/>
          <a:p>
            <a:r>
              <a:rPr lang="en-US" altLang="en-US" b="1" dirty="0">
                <a:solidFill>
                  <a:schemeClr val="accent2"/>
                </a:solidFill>
                <a:latin typeface="+mn-lt"/>
              </a:rPr>
              <a:t>Problem Solving Agents</a:t>
            </a:r>
          </a:p>
        </p:txBody>
      </p:sp>
      <p:sp>
        <p:nvSpPr>
          <p:cNvPr id="4" name="Slide Number Placeholder 5"/>
          <p:cNvSpPr>
            <a:spLocks noGrp="1"/>
          </p:cNvSpPr>
          <p:nvPr>
            <p:ph type="sldNum" sz="quarter" idx="12"/>
          </p:nvPr>
        </p:nvSpPr>
        <p:spPr>
          <a:xfrm>
            <a:off x="8763000" y="6381750"/>
            <a:ext cx="381000" cy="476250"/>
          </a:xfrm>
          <a:noFill/>
        </p:spPr>
        <p:txBody>
          <a:bodyPr/>
          <a:lstStyle/>
          <a:p>
            <a:endParaRPr lang="en-US" dirty="0">
              <a:latin typeface="+mn-lt"/>
              <a:cs typeface="Arial" charset="0"/>
            </a:endParaRPr>
          </a:p>
          <a:p>
            <a:fld id="{EFE885DC-E09F-480C-B5D6-D5D65A6F5539}" type="slidenum">
              <a:rPr lang="en-US" smtClean="0">
                <a:latin typeface="+mn-lt"/>
                <a:cs typeface="Arial" charset="0"/>
              </a:rPr>
              <a:pPr/>
              <a:t>13</a:t>
            </a:fld>
            <a:endParaRPr lang="en-US" dirty="0">
              <a:latin typeface="+mn-lt"/>
              <a:cs typeface="Arial" charset="0"/>
            </a:endParaRPr>
          </a:p>
        </p:txBody>
      </p:sp>
      <p:pic>
        <p:nvPicPr>
          <p:cNvPr id="1026" name="Picture 2"/>
          <p:cNvPicPr>
            <a:picLocks noChangeAspect="1" noChangeArrowheads="1"/>
          </p:cNvPicPr>
          <p:nvPr/>
        </p:nvPicPr>
        <p:blipFill>
          <a:blip r:embed="rId2" cstate="print"/>
          <a:srcRect/>
          <a:stretch>
            <a:fillRect/>
          </a:stretch>
        </p:blipFill>
        <p:spPr bwMode="auto">
          <a:xfrm>
            <a:off x="0" y="685800"/>
            <a:ext cx="9144000" cy="59436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Lets consider an agent driving in Romania.</a:t>
            </a:r>
            <a:endParaRPr lang="en-GB" dirty="0"/>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14</a:t>
            </a:fld>
            <a:endParaRPr lang="en-US"/>
          </a:p>
        </p:txBody>
      </p:sp>
    </p:spTree>
    <p:extLst>
      <p:ext uri="{BB962C8B-B14F-4D97-AF65-F5344CB8AC3E}">
        <p14:creationId xmlns:p14="http://schemas.microsoft.com/office/powerpoint/2010/main" val="2025507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152400" y="0"/>
            <a:ext cx="8839200" cy="685800"/>
          </a:xfrm>
        </p:spPr>
        <p:txBody>
          <a:bodyPr/>
          <a:lstStyle/>
          <a:p>
            <a:r>
              <a:rPr lang="en-US" sz="3200" b="1" dirty="0">
                <a:solidFill>
                  <a:srgbClr val="C00000"/>
                </a:solidFill>
                <a:latin typeface="+mn-lt"/>
              </a:rPr>
              <a:t>Example: Romania</a:t>
            </a:r>
            <a:endParaRPr lang="en-US" altLang="en-US" sz="3200" b="1" dirty="0">
              <a:solidFill>
                <a:srgbClr val="C00000"/>
              </a:solidFill>
              <a:latin typeface="+mn-lt"/>
            </a:endParaRPr>
          </a:p>
        </p:txBody>
      </p:sp>
      <p:sp>
        <p:nvSpPr>
          <p:cNvPr id="4" name="Slide Number Placeholder 5"/>
          <p:cNvSpPr>
            <a:spLocks noGrp="1"/>
          </p:cNvSpPr>
          <p:nvPr>
            <p:ph type="sldNum" sz="quarter" idx="12"/>
          </p:nvPr>
        </p:nvSpPr>
        <p:spPr>
          <a:xfrm>
            <a:off x="8763000" y="6381750"/>
            <a:ext cx="381000" cy="476250"/>
          </a:xfrm>
          <a:noFill/>
        </p:spPr>
        <p:txBody>
          <a:bodyPr/>
          <a:lstStyle/>
          <a:p>
            <a:endParaRPr lang="en-US" dirty="0">
              <a:latin typeface="+mn-lt"/>
              <a:cs typeface="Arial" charset="0"/>
            </a:endParaRPr>
          </a:p>
          <a:p>
            <a:fld id="{EFE885DC-E09F-480C-B5D6-D5D65A6F5539}" type="slidenum">
              <a:rPr lang="en-US" smtClean="0">
                <a:latin typeface="+mn-lt"/>
                <a:cs typeface="Arial" charset="0"/>
              </a:rPr>
              <a:pPr/>
              <a:t>15</a:t>
            </a:fld>
            <a:endParaRPr lang="en-US" dirty="0">
              <a:latin typeface="+mn-lt"/>
              <a:cs typeface="Arial" charset="0"/>
            </a:endParaRPr>
          </a:p>
        </p:txBody>
      </p:sp>
      <p:pic>
        <p:nvPicPr>
          <p:cNvPr id="2050" name="Picture 2"/>
          <p:cNvPicPr>
            <a:picLocks noChangeAspect="1" noChangeArrowheads="1"/>
          </p:cNvPicPr>
          <p:nvPr/>
        </p:nvPicPr>
        <p:blipFill>
          <a:blip r:embed="rId2" cstate="print"/>
          <a:srcRect/>
          <a:stretch>
            <a:fillRect/>
          </a:stretch>
        </p:blipFill>
        <p:spPr bwMode="auto">
          <a:xfrm>
            <a:off x="0" y="685800"/>
            <a:ext cx="9143999" cy="5943599"/>
          </a:xfrm>
          <a:prstGeom prst="rect">
            <a:avLst/>
          </a:prstGeom>
          <a:noFill/>
          <a:ln w="9525">
            <a:noFill/>
            <a:miter lim="800000"/>
            <a:headEnd/>
            <a:tailEnd/>
          </a:ln>
        </p:spPr>
      </p:pic>
      <p:sp>
        <p:nvSpPr>
          <p:cNvPr id="8" name="Flowchart: Connector 7"/>
          <p:cNvSpPr/>
          <p:nvPr/>
        </p:nvSpPr>
        <p:spPr bwMode="auto">
          <a:xfrm>
            <a:off x="685800" y="2209800"/>
            <a:ext cx="304800" cy="3048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mn-lt"/>
              <a:cs typeface="Arial" pitchFamily="34" charset="0"/>
            </a:endParaRPr>
          </a:p>
        </p:txBody>
      </p:sp>
      <p:sp>
        <p:nvSpPr>
          <p:cNvPr id="9" name="Flowchart: Connector 8"/>
          <p:cNvSpPr/>
          <p:nvPr/>
        </p:nvSpPr>
        <p:spPr bwMode="auto">
          <a:xfrm>
            <a:off x="5715000" y="4800600"/>
            <a:ext cx="304800" cy="3048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mn-lt"/>
              <a:cs typeface="Arial" pitchFamily="34" charset="0"/>
            </a:endParaRPr>
          </a:p>
        </p:txBody>
      </p:sp>
    </p:spTree>
    <p:extLst>
      <p:ext uri="{BB962C8B-B14F-4D97-AF65-F5344CB8AC3E}">
        <p14:creationId xmlns:p14="http://schemas.microsoft.com/office/powerpoint/2010/main" val="937596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152400" y="0"/>
            <a:ext cx="8839200" cy="685800"/>
          </a:xfrm>
        </p:spPr>
        <p:txBody>
          <a:bodyPr/>
          <a:lstStyle/>
          <a:p>
            <a:r>
              <a:rPr lang="en-US" b="1" dirty="0">
                <a:solidFill>
                  <a:schemeClr val="accent2"/>
                </a:solidFill>
                <a:latin typeface="+mn-lt"/>
              </a:rPr>
              <a:t>Environment Assumptions</a:t>
            </a:r>
            <a:endParaRPr lang="en-US" altLang="en-US" b="1" dirty="0">
              <a:solidFill>
                <a:schemeClr val="accent2"/>
              </a:solidFill>
              <a:latin typeface="+mn-lt"/>
            </a:endParaRPr>
          </a:p>
        </p:txBody>
      </p:sp>
      <p:sp>
        <p:nvSpPr>
          <p:cNvPr id="4099" name="Rectangle 3"/>
          <p:cNvSpPr>
            <a:spLocks noGrp="1"/>
          </p:cNvSpPr>
          <p:nvPr>
            <p:ph type="body" idx="1"/>
          </p:nvPr>
        </p:nvSpPr>
        <p:spPr>
          <a:xfrm>
            <a:off x="152400" y="685800"/>
            <a:ext cx="8839200" cy="6019800"/>
          </a:xfrm>
        </p:spPr>
        <p:txBody>
          <a:bodyPr/>
          <a:lstStyle/>
          <a:p>
            <a:pPr algn="just"/>
            <a:r>
              <a:rPr lang="en-US" sz="2800" dirty="0">
                <a:solidFill>
                  <a:srgbClr val="C00000"/>
                </a:solidFill>
              </a:rPr>
              <a:t>Fully Observable;</a:t>
            </a:r>
            <a:r>
              <a:rPr lang="en-US" sz="2800" dirty="0"/>
              <a:t> initial and goal states are known</a:t>
            </a:r>
          </a:p>
          <a:p>
            <a:pPr algn="just"/>
            <a:r>
              <a:rPr lang="en-US" sz="2800" dirty="0">
                <a:solidFill>
                  <a:srgbClr val="C00000"/>
                </a:solidFill>
              </a:rPr>
              <a:t>Deterministic;</a:t>
            </a:r>
            <a:r>
              <a:rPr lang="en-US" sz="2800" dirty="0"/>
              <a:t> solutions to problems are single sequences of actions, so they cannot handle any unexpected events, and solutions are executed without paying attention to the percepts</a:t>
            </a:r>
            <a:endParaRPr lang="en-US" altLang="en-US" sz="2800" dirty="0">
              <a:solidFill>
                <a:srgbClr val="C00000"/>
              </a:solidFill>
            </a:endParaRPr>
          </a:p>
          <a:p>
            <a:pPr algn="just"/>
            <a:r>
              <a:rPr lang="en-US" sz="2800" dirty="0">
                <a:solidFill>
                  <a:srgbClr val="C00000"/>
                </a:solidFill>
              </a:rPr>
              <a:t>Static;</a:t>
            </a:r>
            <a:r>
              <a:rPr lang="en-US" sz="2800" dirty="0"/>
              <a:t> formulating and solving the problem is done without paying attention to any changes that might be occurring in the environment</a:t>
            </a:r>
          </a:p>
          <a:p>
            <a:pPr algn="just"/>
            <a:r>
              <a:rPr lang="en-US" sz="2800" dirty="0">
                <a:solidFill>
                  <a:srgbClr val="C00000"/>
                </a:solidFill>
              </a:rPr>
              <a:t>Discrete;</a:t>
            </a:r>
            <a:r>
              <a:rPr lang="en-US" sz="2800" dirty="0"/>
              <a:t> enumerate alternative courses of actions</a:t>
            </a:r>
          </a:p>
          <a:p>
            <a:pPr algn="just"/>
            <a:r>
              <a:rPr lang="en-US" sz="2800" dirty="0">
                <a:solidFill>
                  <a:srgbClr val="C00000"/>
                </a:solidFill>
              </a:rPr>
              <a:t>Single-agent;</a:t>
            </a:r>
          </a:p>
        </p:txBody>
      </p:sp>
      <p:sp>
        <p:nvSpPr>
          <p:cNvPr id="4" name="Slide Number Placeholder 5"/>
          <p:cNvSpPr>
            <a:spLocks noGrp="1"/>
          </p:cNvSpPr>
          <p:nvPr>
            <p:ph type="sldNum" sz="quarter" idx="12"/>
          </p:nvPr>
        </p:nvSpPr>
        <p:spPr>
          <a:xfrm>
            <a:off x="8763000" y="6381750"/>
            <a:ext cx="381000" cy="476250"/>
          </a:xfrm>
          <a:noFill/>
        </p:spPr>
        <p:txBody>
          <a:bodyPr/>
          <a:lstStyle/>
          <a:p>
            <a:endParaRPr lang="en-US" dirty="0">
              <a:latin typeface="+mn-lt"/>
              <a:cs typeface="Arial" charset="0"/>
            </a:endParaRPr>
          </a:p>
          <a:p>
            <a:fld id="{EFE885DC-E09F-480C-B5D6-D5D65A6F5539}" type="slidenum">
              <a:rPr lang="en-US" smtClean="0">
                <a:latin typeface="+mn-lt"/>
                <a:cs typeface="Arial" charset="0"/>
              </a:rPr>
              <a:pPr/>
              <a:t>16</a:t>
            </a:fld>
            <a:endParaRPr lang="en-US" dirty="0">
              <a:latin typeface="+mn-lt"/>
              <a:cs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152400" y="0"/>
            <a:ext cx="8839200" cy="685800"/>
          </a:xfrm>
        </p:spPr>
        <p:txBody>
          <a:bodyPr/>
          <a:lstStyle/>
          <a:p>
            <a:r>
              <a:rPr lang="en-US" sz="3200" b="1" dirty="0">
                <a:solidFill>
                  <a:srgbClr val="C00000"/>
                </a:solidFill>
                <a:latin typeface="+mn-lt"/>
              </a:rPr>
              <a:t>Example: Romania</a:t>
            </a:r>
            <a:endParaRPr lang="en-US" altLang="en-US" sz="3200" b="1" dirty="0">
              <a:solidFill>
                <a:srgbClr val="C00000"/>
              </a:solidFill>
              <a:latin typeface="+mn-lt"/>
            </a:endParaRPr>
          </a:p>
        </p:txBody>
      </p:sp>
      <p:sp>
        <p:nvSpPr>
          <p:cNvPr id="4099" name="Rectangle 3"/>
          <p:cNvSpPr>
            <a:spLocks noGrp="1"/>
          </p:cNvSpPr>
          <p:nvPr>
            <p:ph type="body" idx="1"/>
          </p:nvPr>
        </p:nvSpPr>
        <p:spPr>
          <a:xfrm>
            <a:off x="152400" y="685800"/>
            <a:ext cx="8839200" cy="6019800"/>
          </a:xfrm>
        </p:spPr>
        <p:txBody>
          <a:bodyPr/>
          <a:lstStyle/>
          <a:p>
            <a:pPr algn="just"/>
            <a:r>
              <a:rPr lang="en-US" sz="2800" dirty="0"/>
              <a:t>On holiday in Romania; currently in Arad.</a:t>
            </a:r>
          </a:p>
          <a:p>
            <a:pPr algn="just"/>
            <a:r>
              <a:rPr lang="en-US" sz="2800" dirty="0"/>
              <a:t>Flight leaves tomorrow from Bucharest</a:t>
            </a:r>
          </a:p>
          <a:p>
            <a:pPr algn="just"/>
            <a:r>
              <a:rPr lang="en-US" sz="2800" dirty="0">
                <a:solidFill>
                  <a:srgbClr val="C00000"/>
                </a:solidFill>
              </a:rPr>
              <a:t>Formulate goal:</a:t>
            </a:r>
          </a:p>
          <a:p>
            <a:pPr algn="just">
              <a:buNone/>
            </a:pPr>
            <a:r>
              <a:rPr lang="en-US" sz="2800" dirty="0"/>
              <a:t>	– be in Bucharest</a:t>
            </a:r>
          </a:p>
          <a:p>
            <a:pPr algn="just"/>
            <a:r>
              <a:rPr lang="en-US" sz="2800" dirty="0">
                <a:solidFill>
                  <a:srgbClr val="C00000"/>
                </a:solidFill>
              </a:rPr>
              <a:t>Formulate problem:</a:t>
            </a:r>
          </a:p>
          <a:p>
            <a:pPr algn="just">
              <a:buNone/>
            </a:pPr>
            <a:r>
              <a:rPr lang="en-US" sz="2800" dirty="0"/>
              <a:t>	– </a:t>
            </a:r>
            <a:r>
              <a:rPr lang="en-US" sz="2800" dirty="0">
                <a:solidFill>
                  <a:srgbClr val="C00000"/>
                </a:solidFill>
              </a:rPr>
              <a:t>states:</a:t>
            </a:r>
            <a:r>
              <a:rPr lang="en-US" sz="2800" dirty="0"/>
              <a:t> various cities</a:t>
            </a:r>
          </a:p>
          <a:p>
            <a:pPr algn="just">
              <a:buNone/>
            </a:pPr>
            <a:r>
              <a:rPr lang="en-US" sz="2800" dirty="0"/>
              <a:t>	– </a:t>
            </a:r>
            <a:r>
              <a:rPr lang="en-US" sz="2800" dirty="0">
                <a:solidFill>
                  <a:srgbClr val="C00000"/>
                </a:solidFill>
              </a:rPr>
              <a:t>actions:</a:t>
            </a:r>
            <a:r>
              <a:rPr lang="en-US" sz="2800" dirty="0"/>
              <a:t> drive between cities</a:t>
            </a:r>
          </a:p>
          <a:p>
            <a:pPr algn="just"/>
            <a:r>
              <a:rPr lang="en-US" sz="2800" dirty="0">
                <a:solidFill>
                  <a:srgbClr val="C00000"/>
                </a:solidFill>
              </a:rPr>
              <a:t>Find solution:</a:t>
            </a:r>
          </a:p>
          <a:p>
            <a:pPr algn="just">
              <a:buNone/>
            </a:pPr>
            <a:r>
              <a:rPr lang="en-US" sz="2800" dirty="0"/>
              <a:t>	– sequence of cities, e.g., </a:t>
            </a:r>
            <a:r>
              <a:rPr lang="en-US" sz="2800" dirty="0">
                <a:solidFill>
                  <a:srgbClr val="C00000"/>
                </a:solidFill>
              </a:rPr>
              <a:t>Arad, Sibiu, </a:t>
            </a:r>
            <a:r>
              <a:rPr lang="en-US" sz="2800" dirty="0" err="1">
                <a:solidFill>
                  <a:srgbClr val="C00000"/>
                </a:solidFill>
              </a:rPr>
              <a:t>Fagaras</a:t>
            </a:r>
            <a:r>
              <a:rPr lang="en-US" sz="2800" dirty="0">
                <a:solidFill>
                  <a:srgbClr val="C00000"/>
                </a:solidFill>
              </a:rPr>
              <a:t>, Bucharest</a:t>
            </a:r>
          </a:p>
        </p:txBody>
      </p:sp>
      <p:sp>
        <p:nvSpPr>
          <p:cNvPr id="4" name="Slide Number Placeholder 5"/>
          <p:cNvSpPr>
            <a:spLocks noGrp="1"/>
          </p:cNvSpPr>
          <p:nvPr>
            <p:ph type="sldNum" sz="quarter" idx="12"/>
          </p:nvPr>
        </p:nvSpPr>
        <p:spPr>
          <a:xfrm>
            <a:off x="8763000" y="6381750"/>
            <a:ext cx="381000" cy="476250"/>
          </a:xfrm>
          <a:noFill/>
        </p:spPr>
        <p:txBody>
          <a:bodyPr/>
          <a:lstStyle/>
          <a:p>
            <a:endParaRPr lang="en-US" dirty="0">
              <a:latin typeface="+mn-lt"/>
              <a:cs typeface="Arial" charset="0"/>
            </a:endParaRPr>
          </a:p>
          <a:p>
            <a:fld id="{EFE885DC-E09F-480C-B5D6-D5D65A6F5539}" type="slidenum">
              <a:rPr lang="en-US" smtClean="0">
                <a:latin typeface="+mn-lt"/>
                <a:cs typeface="Arial" charset="0"/>
              </a:rPr>
              <a:pPr/>
              <a:t>17</a:t>
            </a:fld>
            <a:endParaRPr lang="en-US" dirty="0">
              <a:latin typeface="+mn-lt"/>
              <a:cs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152400" y="0"/>
            <a:ext cx="8839200" cy="685800"/>
          </a:xfrm>
        </p:spPr>
        <p:txBody>
          <a:bodyPr/>
          <a:lstStyle/>
          <a:p>
            <a:r>
              <a:rPr lang="en-US" sz="3200" b="1" dirty="0">
                <a:solidFill>
                  <a:srgbClr val="C00000"/>
                </a:solidFill>
                <a:latin typeface="+mn-lt"/>
              </a:rPr>
              <a:t>Example: Romania</a:t>
            </a:r>
            <a:endParaRPr lang="en-US" altLang="en-US" sz="3200" b="1" dirty="0">
              <a:solidFill>
                <a:srgbClr val="C00000"/>
              </a:solidFill>
              <a:latin typeface="+mn-lt"/>
            </a:endParaRPr>
          </a:p>
        </p:txBody>
      </p:sp>
      <p:sp>
        <p:nvSpPr>
          <p:cNvPr id="4" name="Slide Number Placeholder 5"/>
          <p:cNvSpPr>
            <a:spLocks noGrp="1"/>
          </p:cNvSpPr>
          <p:nvPr>
            <p:ph type="sldNum" sz="quarter" idx="12"/>
          </p:nvPr>
        </p:nvSpPr>
        <p:spPr>
          <a:xfrm>
            <a:off x="8763000" y="6381750"/>
            <a:ext cx="381000" cy="476250"/>
          </a:xfrm>
          <a:noFill/>
        </p:spPr>
        <p:txBody>
          <a:bodyPr/>
          <a:lstStyle/>
          <a:p>
            <a:endParaRPr lang="en-US" dirty="0">
              <a:latin typeface="+mn-lt"/>
              <a:cs typeface="Arial" charset="0"/>
            </a:endParaRPr>
          </a:p>
          <a:p>
            <a:fld id="{EFE885DC-E09F-480C-B5D6-D5D65A6F5539}" type="slidenum">
              <a:rPr lang="en-US" smtClean="0">
                <a:latin typeface="+mn-lt"/>
                <a:cs typeface="Arial" charset="0"/>
              </a:rPr>
              <a:pPr/>
              <a:t>18</a:t>
            </a:fld>
            <a:endParaRPr lang="en-US" dirty="0">
              <a:latin typeface="+mn-lt"/>
              <a:cs typeface="Arial" charset="0"/>
            </a:endParaRPr>
          </a:p>
        </p:txBody>
      </p:sp>
      <p:pic>
        <p:nvPicPr>
          <p:cNvPr id="2050" name="Picture 2"/>
          <p:cNvPicPr>
            <a:picLocks noChangeAspect="1" noChangeArrowheads="1"/>
          </p:cNvPicPr>
          <p:nvPr/>
        </p:nvPicPr>
        <p:blipFill>
          <a:blip r:embed="rId2" cstate="print"/>
          <a:srcRect/>
          <a:stretch>
            <a:fillRect/>
          </a:stretch>
        </p:blipFill>
        <p:spPr bwMode="auto">
          <a:xfrm>
            <a:off x="0" y="685800"/>
            <a:ext cx="9143999" cy="5943599"/>
          </a:xfrm>
          <a:prstGeom prst="rect">
            <a:avLst/>
          </a:prstGeom>
          <a:noFill/>
          <a:ln w="9525">
            <a:noFill/>
            <a:miter lim="800000"/>
            <a:headEnd/>
            <a:tailEnd/>
          </a:ln>
        </p:spPr>
      </p:pic>
      <p:sp>
        <p:nvSpPr>
          <p:cNvPr id="8" name="Flowchart: Connector 7"/>
          <p:cNvSpPr/>
          <p:nvPr/>
        </p:nvSpPr>
        <p:spPr bwMode="auto">
          <a:xfrm>
            <a:off x="685800" y="2209800"/>
            <a:ext cx="304800" cy="3048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mn-lt"/>
              <a:cs typeface="Arial" pitchFamily="34" charset="0"/>
            </a:endParaRPr>
          </a:p>
        </p:txBody>
      </p:sp>
      <p:sp>
        <p:nvSpPr>
          <p:cNvPr id="9" name="Flowchart: Connector 8"/>
          <p:cNvSpPr/>
          <p:nvPr/>
        </p:nvSpPr>
        <p:spPr bwMode="auto">
          <a:xfrm>
            <a:off x="5715000" y="4800600"/>
            <a:ext cx="304800" cy="3048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mn-lt"/>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br>
              <a:rPr lang="en-US" dirty="0"/>
            </a:br>
            <a:endParaRPr lang="en-GB" dirty="0"/>
          </a:p>
        </p:txBody>
      </p:sp>
      <p:sp>
        <p:nvSpPr>
          <p:cNvPr id="3" name="Content Placeholder 2"/>
          <p:cNvSpPr>
            <a:spLocks noGrp="1"/>
          </p:cNvSpPr>
          <p:nvPr>
            <p:ph idx="1"/>
          </p:nvPr>
        </p:nvSpPr>
        <p:spPr/>
        <p:txBody>
          <a:bodyPr/>
          <a:lstStyle/>
          <a:p>
            <a:r>
              <a:rPr lang="en-US" dirty="0"/>
              <a:t>INITIAL STATE</a:t>
            </a:r>
          </a:p>
          <a:p>
            <a:r>
              <a:rPr lang="en-US" dirty="0"/>
              <a:t>(APPLICABLE) ACTIONS</a:t>
            </a:r>
          </a:p>
          <a:p>
            <a:r>
              <a:rPr lang="en-US" dirty="0"/>
              <a:t>TRANSITION MODEL, SUCCESSOR -&gt; RESULT</a:t>
            </a:r>
          </a:p>
          <a:p>
            <a:r>
              <a:rPr lang="en-US" dirty="0"/>
              <a:t>GOAL TEST</a:t>
            </a:r>
          </a:p>
          <a:p>
            <a:r>
              <a:rPr lang="en-US" dirty="0"/>
              <a:t>PATH</a:t>
            </a:r>
          </a:p>
          <a:p>
            <a:pPr lvl="1"/>
            <a:r>
              <a:rPr lang="en-GB" dirty="0"/>
              <a:t>PATH COST</a:t>
            </a:r>
          </a:p>
          <a:p>
            <a:pPr lvl="1"/>
            <a:r>
              <a:rPr lang="en-GB" dirty="0"/>
              <a:t>STEP COST</a:t>
            </a:r>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19</a:t>
            </a:fld>
            <a:endParaRPr lang="en-US"/>
          </a:p>
        </p:txBody>
      </p:sp>
    </p:spTree>
    <p:extLst>
      <p:ext uri="{BB962C8B-B14F-4D97-AF65-F5344CB8AC3E}">
        <p14:creationId xmlns:p14="http://schemas.microsoft.com/office/powerpoint/2010/main" val="894972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2"/>
          </p:nvPr>
        </p:nvSpPr>
        <p:spPr>
          <a:noFill/>
        </p:spPr>
        <p:txBody>
          <a:bodyPr/>
          <a:lstStyle/>
          <a:p>
            <a:endParaRPr lang="en-US" dirty="0">
              <a:latin typeface="+mj-lt"/>
              <a:cs typeface="Arial" charset="0"/>
            </a:endParaRPr>
          </a:p>
          <a:p>
            <a:fld id="{F925071C-6FAC-4FF8-9247-1B182FA886EF}" type="slidenum">
              <a:rPr lang="en-US" smtClean="0">
                <a:latin typeface="+mj-lt"/>
                <a:cs typeface="Arial" charset="0"/>
              </a:rPr>
              <a:pPr/>
              <a:t>2</a:t>
            </a:fld>
            <a:endParaRPr lang="en-US" dirty="0">
              <a:latin typeface="+mj-lt"/>
              <a:cs typeface="Arial" charset="0"/>
            </a:endParaRPr>
          </a:p>
        </p:txBody>
      </p:sp>
      <p:sp>
        <p:nvSpPr>
          <p:cNvPr id="6147" name="Rectangle 4"/>
          <p:cNvSpPr>
            <a:spLocks noGrp="1" noChangeArrowheads="1"/>
          </p:cNvSpPr>
          <p:nvPr>
            <p:ph type="title"/>
          </p:nvPr>
        </p:nvSpPr>
        <p:spPr>
          <a:xfrm>
            <a:off x="152400" y="0"/>
            <a:ext cx="8839200" cy="914400"/>
          </a:xfrm>
        </p:spPr>
        <p:txBody>
          <a:bodyPr/>
          <a:lstStyle/>
          <a:p>
            <a:pPr eaLnBrk="1" hangingPunct="1"/>
            <a:r>
              <a:rPr lang="en-US" b="1" dirty="0">
                <a:solidFill>
                  <a:schemeClr val="accent2"/>
                </a:solidFill>
              </a:rPr>
              <a:t>Today’s Agenda</a:t>
            </a:r>
          </a:p>
        </p:txBody>
      </p:sp>
      <p:sp>
        <p:nvSpPr>
          <p:cNvPr id="6148" name="Rectangle 3"/>
          <p:cNvSpPr>
            <a:spLocks noGrp="1" noChangeArrowheads="1"/>
          </p:cNvSpPr>
          <p:nvPr>
            <p:ph type="body" idx="4294967295"/>
          </p:nvPr>
        </p:nvSpPr>
        <p:spPr>
          <a:xfrm>
            <a:off x="228600" y="990600"/>
            <a:ext cx="8686800" cy="1447800"/>
          </a:xfrm>
        </p:spPr>
        <p:txBody>
          <a:bodyPr/>
          <a:lstStyle/>
          <a:p>
            <a:pPr eaLnBrk="1" hangingPunct="1">
              <a:buClr>
                <a:srgbClr val="3333CC"/>
              </a:buClr>
              <a:buFont typeface="Wingdings" pitchFamily="2" charset="2"/>
              <a:buChar char="§"/>
            </a:pPr>
            <a:r>
              <a:rPr lang="en-US" dirty="0">
                <a:latin typeface="+mj-lt"/>
              </a:rPr>
              <a:t>Solving Problems by Searching</a:t>
            </a:r>
          </a:p>
          <a:p>
            <a:pPr eaLnBrk="1" hangingPunct="1">
              <a:buClr>
                <a:srgbClr val="3333CC"/>
              </a:buClr>
              <a:buNone/>
            </a:pPr>
            <a:r>
              <a:rPr lang="en-US" sz="2800" dirty="0">
                <a:latin typeface="+mj-lt"/>
              </a:rPr>
              <a:t>	(Russell and </a:t>
            </a:r>
            <a:r>
              <a:rPr lang="en-US" sz="2800" dirty="0" err="1">
                <a:latin typeface="+mj-lt"/>
              </a:rPr>
              <a:t>Norvig</a:t>
            </a:r>
            <a:r>
              <a:rPr lang="en-US" sz="2800" dirty="0">
                <a:latin typeface="+mj-lt"/>
              </a:rPr>
              <a:t>: Chap. 3 [Sections 3.1-4])</a:t>
            </a:r>
            <a:r>
              <a:rPr lang="en-US" sz="3600" dirty="0">
                <a:latin typeface="+mj-lt"/>
              </a:rPr>
              <a:t> </a:t>
            </a:r>
          </a:p>
          <a:p>
            <a:pPr eaLnBrk="1" hangingPunct="1">
              <a:buClr>
                <a:srgbClr val="3333CC"/>
              </a:buClr>
              <a:buFont typeface="Wingdings" pitchFamily="2" charset="2"/>
              <a:buNone/>
            </a:pPr>
            <a:endParaRPr lang="en-US" sz="1050" dirty="0">
              <a:latin typeface="+mj-lt"/>
            </a:endParaRPr>
          </a:p>
        </p:txBody>
      </p:sp>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00200" y="2438400"/>
            <a:ext cx="6019799" cy="4419601"/>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152400" y="0"/>
            <a:ext cx="8839200" cy="685800"/>
          </a:xfrm>
        </p:spPr>
        <p:txBody>
          <a:bodyPr/>
          <a:lstStyle/>
          <a:p>
            <a:r>
              <a:rPr lang="en-US" b="1" dirty="0">
                <a:solidFill>
                  <a:schemeClr val="accent2"/>
                </a:solidFill>
                <a:latin typeface="+mn-lt"/>
              </a:rPr>
              <a:t>Well-defined Problems &amp; Solutions</a:t>
            </a:r>
            <a:endParaRPr lang="en-US" altLang="en-US" b="1" dirty="0">
              <a:solidFill>
                <a:schemeClr val="accent2"/>
              </a:solidFill>
              <a:latin typeface="+mn-lt"/>
            </a:endParaRPr>
          </a:p>
        </p:txBody>
      </p:sp>
      <p:sp>
        <p:nvSpPr>
          <p:cNvPr id="4099" name="Rectangle 3"/>
          <p:cNvSpPr>
            <a:spLocks noGrp="1"/>
          </p:cNvSpPr>
          <p:nvPr>
            <p:ph type="body" idx="1"/>
          </p:nvPr>
        </p:nvSpPr>
        <p:spPr>
          <a:xfrm>
            <a:off x="152400" y="685800"/>
            <a:ext cx="8839200" cy="6019800"/>
          </a:xfrm>
        </p:spPr>
        <p:txBody>
          <a:bodyPr/>
          <a:lstStyle/>
          <a:p>
            <a:pPr marL="0" indent="0">
              <a:buNone/>
            </a:pPr>
            <a:r>
              <a:rPr lang="en-US" sz="2800" dirty="0"/>
              <a:t>A problem can be defined formally by </a:t>
            </a:r>
            <a:r>
              <a:rPr lang="en-US" sz="2800" b="1" dirty="0"/>
              <a:t>five  </a:t>
            </a:r>
            <a:r>
              <a:rPr lang="en-US" sz="2800" dirty="0"/>
              <a:t>components:</a:t>
            </a:r>
          </a:p>
          <a:p>
            <a:pPr marL="457200" indent="-457200" algn="just">
              <a:buFont typeface="+mj-lt"/>
              <a:buAutoNum type="arabicPeriod"/>
            </a:pPr>
            <a:r>
              <a:rPr lang="en-US" sz="2800" dirty="0"/>
              <a:t>The initial state that the agent starts in; </a:t>
            </a:r>
          </a:p>
          <a:p>
            <a:pPr lvl="1" algn="just"/>
            <a:r>
              <a:rPr lang="en-US" dirty="0"/>
              <a:t>For example, the initial state for our agent in Romania might be described as: </a:t>
            </a:r>
            <a:r>
              <a:rPr lang="en-US" dirty="0">
                <a:solidFill>
                  <a:srgbClr val="C00000"/>
                </a:solidFill>
              </a:rPr>
              <a:t>In(Arad)</a:t>
            </a:r>
          </a:p>
          <a:p>
            <a:pPr marL="457200" indent="-457200" algn="just">
              <a:buFont typeface="+mj-lt"/>
              <a:buAutoNum type="arabicPeriod"/>
            </a:pPr>
            <a:r>
              <a:rPr lang="en-US" sz="2800" dirty="0"/>
              <a:t>A description of the possible actions available to the agent; </a:t>
            </a:r>
          </a:p>
          <a:p>
            <a:pPr lvl="1" algn="just"/>
            <a:r>
              <a:rPr lang="en-US" dirty="0"/>
              <a:t>Given a particular state </a:t>
            </a:r>
            <a:r>
              <a:rPr lang="en-US" dirty="0">
                <a:solidFill>
                  <a:srgbClr val="C00000"/>
                </a:solidFill>
              </a:rPr>
              <a:t>s</a:t>
            </a:r>
            <a:r>
              <a:rPr lang="en-US" dirty="0"/>
              <a:t>, </a:t>
            </a:r>
            <a:r>
              <a:rPr lang="en-US" dirty="0">
                <a:solidFill>
                  <a:srgbClr val="C00000"/>
                </a:solidFill>
              </a:rPr>
              <a:t>ACTIONS(s)</a:t>
            </a:r>
            <a:r>
              <a:rPr lang="en-US" dirty="0"/>
              <a:t> returns the set of actions that can be executed in </a:t>
            </a:r>
            <a:r>
              <a:rPr lang="en-US" dirty="0">
                <a:solidFill>
                  <a:srgbClr val="C00000"/>
                </a:solidFill>
              </a:rPr>
              <a:t>s</a:t>
            </a:r>
            <a:r>
              <a:rPr lang="en-US" dirty="0"/>
              <a:t>. We say that each of these actions is applicable in </a:t>
            </a:r>
            <a:r>
              <a:rPr lang="en-US" dirty="0">
                <a:solidFill>
                  <a:srgbClr val="C00000"/>
                </a:solidFill>
              </a:rPr>
              <a:t>s</a:t>
            </a:r>
            <a:r>
              <a:rPr lang="en-US" dirty="0"/>
              <a:t>. </a:t>
            </a:r>
          </a:p>
          <a:p>
            <a:pPr lvl="1" algn="just"/>
            <a:r>
              <a:rPr lang="en-US" dirty="0"/>
              <a:t>For example, from the state </a:t>
            </a:r>
            <a:r>
              <a:rPr lang="en-US" dirty="0">
                <a:solidFill>
                  <a:srgbClr val="C00000"/>
                </a:solidFill>
              </a:rPr>
              <a:t>In(Arad)</a:t>
            </a:r>
            <a:r>
              <a:rPr lang="en-US" dirty="0"/>
              <a:t>, the applicable actions are</a:t>
            </a:r>
            <a:r>
              <a:rPr lang="en-US" dirty="0">
                <a:solidFill>
                  <a:srgbClr val="C00000"/>
                </a:solidFill>
              </a:rPr>
              <a:t> {Go(Sibiu), Go(Timisoara), Go(</a:t>
            </a:r>
            <a:r>
              <a:rPr lang="en-US" dirty="0" err="1">
                <a:solidFill>
                  <a:srgbClr val="C00000"/>
                </a:solidFill>
              </a:rPr>
              <a:t>Zerind</a:t>
            </a:r>
            <a:r>
              <a:rPr lang="en-US" dirty="0">
                <a:solidFill>
                  <a:srgbClr val="C00000"/>
                </a:solidFill>
              </a:rPr>
              <a:t>)}</a:t>
            </a:r>
            <a:endParaRPr lang="en-US" dirty="0"/>
          </a:p>
        </p:txBody>
      </p:sp>
      <p:sp>
        <p:nvSpPr>
          <p:cNvPr id="4" name="Slide Number Placeholder 5"/>
          <p:cNvSpPr>
            <a:spLocks noGrp="1"/>
          </p:cNvSpPr>
          <p:nvPr>
            <p:ph type="sldNum" sz="quarter" idx="12"/>
          </p:nvPr>
        </p:nvSpPr>
        <p:spPr>
          <a:xfrm>
            <a:off x="8763000" y="6381750"/>
            <a:ext cx="381000" cy="476250"/>
          </a:xfrm>
          <a:noFill/>
        </p:spPr>
        <p:txBody>
          <a:bodyPr/>
          <a:lstStyle/>
          <a:p>
            <a:endParaRPr lang="en-US" dirty="0">
              <a:latin typeface="+mn-lt"/>
              <a:cs typeface="Arial" charset="0"/>
            </a:endParaRPr>
          </a:p>
          <a:p>
            <a:fld id="{EFE885DC-E09F-480C-B5D6-D5D65A6F5539}" type="slidenum">
              <a:rPr lang="en-US" smtClean="0">
                <a:latin typeface="+mn-lt"/>
                <a:cs typeface="Arial" charset="0"/>
              </a:rPr>
              <a:pPr/>
              <a:t>20</a:t>
            </a:fld>
            <a:endParaRPr lang="en-US" dirty="0">
              <a:latin typeface="+mn-lt"/>
              <a:cs typeface="Arial"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152400" y="0"/>
            <a:ext cx="8839200" cy="685800"/>
          </a:xfrm>
        </p:spPr>
        <p:txBody>
          <a:bodyPr/>
          <a:lstStyle/>
          <a:p>
            <a:r>
              <a:rPr lang="en-US" b="1" dirty="0">
                <a:solidFill>
                  <a:schemeClr val="accent2"/>
                </a:solidFill>
                <a:latin typeface="+mn-lt"/>
              </a:rPr>
              <a:t>Well-defined Problems &amp; Solutions</a:t>
            </a:r>
            <a:endParaRPr lang="en-US" altLang="en-US" b="1" dirty="0">
              <a:solidFill>
                <a:schemeClr val="accent2"/>
              </a:solidFill>
              <a:latin typeface="+mn-lt"/>
            </a:endParaRPr>
          </a:p>
        </p:txBody>
      </p:sp>
      <p:sp>
        <p:nvSpPr>
          <p:cNvPr id="4099" name="Rectangle 3"/>
          <p:cNvSpPr>
            <a:spLocks noGrp="1"/>
          </p:cNvSpPr>
          <p:nvPr>
            <p:ph type="body" idx="1"/>
          </p:nvPr>
        </p:nvSpPr>
        <p:spPr>
          <a:xfrm>
            <a:off x="152400" y="685800"/>
            <a:ext cx="8839200" cy="6019800"/>
          </a:xfrm>
        </p:spPr>
        <p:txBody>
          <a:bodyPr/>
          <a:lstStyle/>
          <a:p>
            <a:pPr marL="457200" indent="-457200">
              <a:buFont typeface="+mj-lt"/>
              <a:buAutoNum type="arabicPeriod" startAt="3"/>
            </a:pPr>
            <a:r>
              <a:rPr lang="en-US" sz="2800" dirty="0"/>
              <a:t>A description of what each action does; </a:t>
            </a:r>
            <a:r>
              <a:rPr lang="en-US" sz="2800" dirty="0">
                <a:solidFill>
                  <a:srgbClr val="C00000"/>
                </a:solidFill>
              </a:rPr>
              <a:t>(aka transition model) -&gt; </a:t>
            </a:r>
            <a:r>
              <a:rPr lang="en-GB" sz="2800" dirty="0"/>
              <a:t>RESULT(s, a)</a:t>
            </a:r>
            <a:endParaRPr lang="en-US" sz="2800" dirty="0">
              <a:solidFill>
                <a:srgbClr val="C00000"/>
              </a:solidFill>
            </a:endParaRPr>
          </a:p>
          <a:p>
            <a:pPr lvl="1" algn="just"/>
            <a:r>
              <a:rPr lang="en-US" sz="2600" dirty="0"/>
              <a:t>For example, we have:</a:t>
            </a:r>
          </a:p>
          <a:p>
            <a:pPr lvl="1" algn="just">
              <a:buNone/>
            </a:pPr>
            <a:r>
              <a:rPr lang="en-US" sz="2600" dirty="0"/>
              <a:t>	</a:t>
            </a:r>
            <a:r>
              <a:rPr lang="en-US" sz="2600" dirty="0">
                <a:solidFill>
                  <a:srgbClr val="C00000"/>
                </a:solidFill>
              </a:rPr>
              <a:t>RESULT(In(Arad),Go(</a:t>
            </a:r>
            <a:r>
              <a:rPr lang="en-US" sz="2600" dirty="0" err="1">
                <a:solidFill>
                  <a:srgbClr val="C00000"/>
                </a:solidFill>
              </a:rPr>
              <a:t>Zerind</a:t>
            </a:r>
            <a:r>
              <a:rPr lang="en-US" sz="2600" dirty="0">
                <a:solidFill>
                  <a:srgbClr val="C00000"/>
                </a:solidFill>
              </a:rPr>
              <a:t>)) = In(</a:t>
            </a:r>
            <a:r>
              <a:rPr lang="en-US" sz="2600" dirty="0" err="1">
                <a:solidFill>
                  <a:srgbClr val="C00000"/>
                </a:solidFill>
              </a:rPr>
              <a:t>Zerind</a:t>
            </a:r>
            <a:r>
              <a:rPr lang="en-US" sz="2600" dirty="0">
                <a:solidFill>
                  <a:srgbClr val="C00000"/>
                </a:solidFill>
              </a:rPr>
              <a:t>)</a:t>
            </a:r>
            <a:r>
              <a:rPr lang="en-US" sz="2600" dirty="0"/>
              <a:t> </a:t>
            </a:r>
          </a:p>
          <a:p>
            <a:pPr lvl="1" algn="just"/>
            <a:r>
              <a:rPr lang="en-US" sz="2600" dirty="0"/>
              <a:t>Together, the initial state, actions, and transition model implicitly define the </a:t>
            </a:r>
            <a:r>
              <a:rPr lang="en-US" sz="2600" b="1" dirty="0"/>
              <a:t>state space</a:t>
            </a:r>
            <a:r>
              <a:rPr lang="en-US" sz="2600" dirty="0"/>
              <a:t> of the problem—the set of all states reachable from the initial state by any sequence of actions. </a:t>
            </a:r>
          </a:p>
          <a:p>
            <a:pPr lvl="1" algn="just"/>
            <a:r>
              <a:rPr lang="en-US" sz="2600" dirty="0"/>
              <a:t>A path in the state space is a sequence of states connected by a sequence of actions.</a:t>
            </a:r>
          </a:p>
          <a:p>
            <a:pPr marL="457200" indent="-457200" algn="just">
              <a:buFont typeface="+mj-lt"/>
              <a:buAutoNum type="arabicPeriod" startAt="4"/>
            </a:pPr>
            <a:r>
              <a:rPr lang="en-US" sz="2800" dirty="0"/>
              <a:t>The goal test, which determines whether a given state is a goal state. </a:t>
            </a:r>
          </a:p>
          <a:p>
            <a:pPr lvl="1" algn="just"/>
            <a:r>
              <a:rPr lang="en-US" sz="2600" dirty="0"/>
              <a:t>For example, the agent’s goal in Romania is: </a:t>
            </a:r>
            <a:r>
              <a:rPr lang="en-US" sz="2600" dirty="0">
                <a:solidFill>
                  <a:srgbClr val="C00000"/>
                </a:solidFill>
              </a:rPr>
              <a:t>{In(Bucharest )}</a:t>
            </a:r>
            <a:endParaRPr lang="en-US" sz="2600" dirty="0"/>
          </a:p>
          <a:p>
            <a:pPr algn="just"/>
            <a:endParaRPr lang="en-US" dirty="0"/>
          </a:p>
        </p:txBody>
      </p:sp>
      <p:sp>
        <p:nvSpPr>
          <p:cNvPr id="4" name="Slide Number Placeholder 5"/>
          <p:cNvSpPr>
            <a:spLocks noGrp="1"/>
          </p:cNvSpPr>
          <p:nvPr>
            <p:ph type="sldNum" sz="quarter" idx="12"/>
          </p:nvPr>
        </p:nvSpPr>
        <p:spPr>
          <a:xfrm>
            <a:off x="8763000" y="6381750"/>
            <a:ext cx="381000" cy="476250"/>
          </a:xfrm>
          <a:noFill/>
        </p:spPr>
        <p:txBody>
          <a:bodyPr/>
          <a:lstStyle/>
          <a:p>
            <a:endParaRPr lang="en-US" dirty="0">
              <a:latin typeface="+mn-lt"/>
              <a:cs typeface="Arial" charset="0"/>
            </a:endParaRPr>
          </a:p>
          <a:p>
            <a:fld id="{EFE885DC-E09F-480C-B5D6-D5D65A6F5539}" type="slidenum">
              <a:rPr lang="en-US" smtClean="0">
                <a:latin typeface="+mn-lt"/>
                <a:cs typeface="Arial" charset="0"/>
              </a:rPr>
              <a:pPr/>
              <a:t>21</a:t>
            </a:fld>
            <a:endParaRPr lang="en-US" dirty="0">
              <a:latin typeface="+mn-lt"/>
              <a:cs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152400" y="0"/>
            <a:ext cx="8839200" cy="609600"/>
          </a:xfrm>
        </p:spPr>
        <p:txBody>
          <a:bodyPr/>
          <a:lstStyle/>
          <a:p>
            <a:r>
              <a:rPr lang="en-US" b="1" dirty="0">
                <a:solidFill>
                  <a:schemeClr val="accent2"/>
                </a:solidFill>
                <a:latin typeface="+mn-lt"/>
              </a:rPr>
              <a:t>Well-defined Problems &amp; Solutions</a:t>
            </a:r>
            <a:endParaRPr lang="en-US" altLang="en-US" b="1" dirty="0">
              <a:solidFill>
                <a:schemeClr val="accent2"/>
              </a:solidFill>
              <a:latin typeface="+mn-lt"/>
            </a:endParaRPr>
          </a:p>
        </p:txBody>
      </p:sp>
      <p:sp>
        <p:nvSpPr>
          <p:cNvPr id="4099" name="Rectangle 3"/>
          <p:cNvSpPr>
            <a:spLocks noGrp="1"/>
          </p:cNvSpPr>
          <p:nvPr>
            <p:ph type="body" idx="1"/>
          </p:nvPr>
        </p:nvSpPr>
        <p:spPr>
          <a:xfrm>
            <a:off x="49060" y="533400"/>
            <a:ext cx="9132518" cy="6324600"/>
          </a:xfrm>
        </p:spPr>
        <p:txBody>
          <a:bodyPr/>
          <a:lstStyle/>
          <a:p>
            <a:pPr marL="457200" indent="-457200" algn="just">
              <a:buFont typeface="+mj-lt"/>
              <a:buAutoNum type="arabicPeriod" startAt="5"/>
            </a:pPr>
            <a:r>
              <a:rPr lang="en-US" sz="2800" dirty="0"/>
              <a:t>A path cost function that assigns a numeric cost to each path. </a:t>
            </a:r>
          </a:p>
          <a:p>
            <a:pPr lvl="1" algn="just"/>
            <a:r>
              <a:rPr lang="en-US" sz="2400" dirty="0"/>
              <a:t>The problem-solving agent chooses a cost function that reflects its performance measure. </a:t>
            </a:r>
          </a:p>
          <a:p>
            <a:pPr lvl="1" algn="just"/>
            <a:r>
              <a:rPr lang="en-US" sz="2400" dirty="0"/>
              <a:t>For the agent trying to get to Bucharest, time is of the essence, so the cost of a path might be its length in kilometers. </a:t>
            </a:r>
          </a:p>
          <a:p>
            <a:pPr lvl="1" algn="just"/>
            <a:r>
              <a:rPr lang="en-US" sz="2400" dirty="0"/>
              <a:t>We assume that the cost of a path can be described as: </a:t>
            </a:r>
          </a:p>
          <a:p>
            <a:pPr lvl="1" algn="just">
              <a:buNone/>
            </a:pPr>
            <a:r>
              <a:rPr lang="en-US" sz="2400" dirty="0">
                <a:solidFill>
                  <a:srgbClr val="C00000"/>
                </a:solidFill>
              </a:rPr>
              <a:t>	the sum of the costs of the individual actions along the path</a:t>
            </a:r>
            <a:endParaRPr lang="en-US" sz="2400" i="1" dirty="0"/>
          </a:p>
          <a:p>
            <a:pPr lvl="1" algn="just"/>
            <a:r>
              <a:rPr lang="en-US" sz="2400" dirty="0"/>
              <a:t>The step cost of taking action a in state s to reach state s’  is denoted by </a:t>
            </a:r>
            <a:r>
              <a:rPr lang="en-US" sz="2400" dirty="0">
                <a:solidFill>
                  <a:srgbClr val="C00000"/>
                </a:solidFill>
              </a:rPr>
              <a:t>c(s, a, s’) </a:t>
            </a:r>
          </a:p>
          <a:p>
            <a:pPr lvl="1"/>
            <a:r>
              <a:rPr lang="en-US" sz="2400" dirty="0"/>
              <a:t>An </a:t>
            </a:r>
            <a:r>
              <a:rPr lang="en-US" sz="2400" b="1" dirty="0"/>
              <a:t>optimal solution </a:t>
            </a:r>
            <a:r>
              <a:rPr lang="en-US" sz="2400" dirty="0"/>
              <a:t>has the lowest path cost among all solutions</a:t>
            </a:r>
            <a:endParaRPr lang="en-US" sz="2400" dirty="0">
              <a:solidFill>
                <a:srgbClr val="C00000"/>
              </a:solidFill>
            </a:endParaRPr>
          </a:p>
        </p:txBody>
      </p:sp>
      <p:sp>
        <p:nvSpPr>
          <p:cNvPr id="4" name="Slide Number Placeholder 5"/>
          <p:cNvSpPr>
            <a:spLocks noGrp="1"/>
          </p:cNvSpPr>
          <p:nvPr>
            <p:ph type="sldNum" sz="quarter" idx="12"/>
          </p:nvPr>
        </p:nvSpPr>
        <p:spPr>
          <a:xfrm>
            <a:off x="8763000" y="6381750"/>
            <a:ext cx="381000" cy="476250"/>
          </a:xfrm>
          <a:noFill/>
        </p:spPr>
        <p:txBody>
          <a:bodyPr/>
          <a:lstStyle/>
          <a:p>
            <a:endParaRPr lang="en-US" dirty="0">
              <a:latin typeface="+mn-lt"/>
              <a:cs typeface="Arial" charset="0"/>
            </a:endParaRPr>
          </a:p>
          <a:p>
            <a:fld id="{EFE885DC-E09F-480C-B5D6-D5D65A6F5539}" type="slidenum">
              <a:rPr lang="en-US" smtClean="0">
                <a:latin typeface="+mn-lt"/>
                <a:cs typeface="Arial" charset="0"/>
              </a:rPr>
              <a:pPr/>
              <a:t>22</a:t>
            </a:fld>
            <a:endParaRPr lang="en-US" dirty="0">
              <a:latin typeface="+mn-lt"/>
              <a:cs typeface="Arial"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a:t>
            </a:r>
            <a:endParaRPr lang="en-GB" dirty="0"/>
          </a:p>
        </p:txBody>
      </p:sp>
      <p:sp>
        <p:nvSpPr>
          <p:cNvPr id="3" name="Content Placeholder 2"/>
          <p:cNvSpPr>
            <a:spLocks noGrp="1"/>
          </p:cNvSpPr>
          <p:nvPr>
            <p:ph idx="1"/>
          </p:nvPr>
        </p:nvSpPr>
        <p:spPr/>
        <p:txBody>
          <a:bodyPr/>
          <a:lstStyle/>
          <a:p>
            <a:r>
              <a:rPr lang="en-US" dirty="0"/>
              <a:t>The process of removing detail from a representation.</a:t>
            </a:r>
          </a:p>
          <a:p>
            <a:r>
              <a:rPr lang="en-US" dirty="0"/>
              <a:t>E.g. it takes up time, consumes fuel, generates pollution.</a:t>
            </a:r>
          </a:p>
          <a:p>
            <a:r>
              <a:rPr lang="en-US" dirty="0"/>
              <a:t>The abstraction is valid if we can expand any abstract solution into a solution in the</a:t>
            </a:r>
          </a:p>
          <a:p>
            <a:r>
              <a:rPr lang="en-US" dirty="0"/>
              <a:t>more detailed world.</a:t>
            </a:r>
          </a:p>
          <a:p>
            <a:r>
              <a:rPr lang="en-US" dirty="0"/>
              <a:t>The abstraction is useful if carrying out each of the actions in the solution is easier than the original problem.</a:t>
            </a:r>
            <a:endParaRPr lang="en-GB" dirty="0"/>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23</a:t>
            </a:fld>
            <a:endParaRPr lang="en-US"/>
          </a:p>
        </p:txBody>
      </p:sp>
    </p:spTree>
    <p:extLst>
      <p:ext uri="{BB962C8B-B14F-4D97-AF65-F5344CB8AC3E}">
        <p14:creationId xmlns:p14="http://schemas.microsoft.com/office/powerpoint/2010/main" val="1257513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24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66800"/>
            <a:ext cx="7249969" cy="451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5521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25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881958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9760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152400" y="0"/>
            <a:ext cx="8839200" cy="685800"/>
          </a:xfrm>
        </p:spPr>
        <p:txBody>
          <a:bodyPr/>
          <a:lstStyle/>
          <a:p>
            <a:r>
              <a:rPr lang="en-US" sz="3200" b="1" dirty="0">
                <a:solidFill>
                  <a:srgbClr val="C00000"/>
                </a:solidFill>
                <a:latin typeface="+mn-lt"/>
              </a:rPr>
              <a:t>Example Problem: 8-Puzzle</a:t>
            </a:r>
            <a:endParaRPr lang="en-US" altLang="en-US" sz="3200" b="1" dirty="0">
              <a:solidFill>
                <a:srgbClr val="C00000"/>
              </a:solidFill>
              <a:latin typeface="+mn-lt"/>
            </a:endParaRPr>
          </a:p>
        </p:txBody>
      </p:sp>
      <p:sp>
        <p:nvSpPr>
          <p:cNvPr id="4099" name="Rectangle 3"/>
          <p:cNvSpPr>
            <a:spLocks noGrp="1"/>
          </p:cNvSpPr>
          <p:nvPr>
            <p:ph type="body" idx="1"/>
          </p:nvPr>
        </p:nvSpPr>
        <p:spPr>
          <a:xfrm>
            <a:off x="152400" y="685800"/>
            <a:ext cx="8839200" cy="6019800"/>
          </a:xfrm>
        </p:spPr>
        <p:txBody>
          <a:bodyPr/>
          <a:lstStyle/>
          <a:p>
            <a:pPr algn="just"/>
            <a:r>
              <a:rPr lang="en-US" sz="2800" dirty="0"/>
              <a:t>The 8-puzzle, consists of a 3×3 board with eight numbered tiles and a blank space. </a:t>
            </a:r>
          </a:p>
          <a:p>
            <a:pPr algn="just"/>
            <a:r>
              <a:rPr lang="en-US" sz="2800" dirty="0"/>
              <a:t>A tile adjacent to the blank space can slide into the space.</a:t>
            </a:r>
          </a:p>
          <a:p>
            <a:pPr algn="just"/>
            <a:r>
              <a:rPr lang="en-US" sz="2800" dirty="0"/>
              <a:t>The objective is to reach a specified goal state.</a:t>
            </a:r>
          </a:p>
          <a:p>
            <a:pPr algn="just"/>
            <a:endParaRPr lang="en-US" sz="2400" dirty="0"/>
          </a:p>
        </p:txBody>
      </p:sp>
      <p:sp>
        <p:nvSpPr>
          <p:cNvPr id="4" name="Slide Number Placeholder 5"/>
          <p:cNvSpPr>
            <a:spLocks noGrp="1"/>
          </p:cNvSpPr>
          <p:nvPr>
            <p:ph type="sldNum" sz="quarter" idx="12"/>
          </p:nvPr>
        </p:nvSpPr>
        <p:spPr>
          <a:xfrm>
            <a:off x="8763000" y="6381750"/>
            <a:ext cx="381000" cy="476250"/>
          </a:xfrm>
          <a:noFill/>
        </p:spPr>
        <p:txBody>
          <a:bodyPr/>
          <a:lstStyle/>
          <a:p>
            <a:endParaRPr lang="en-US" dirty="0">
              <a:latin typeface="+mn-lt"/>
              <a:cs typeface="Arial" charset="0"/>
            </a:endParaRPr>
          </a:p>
          <a:p>
            <a:fld id="{EFE885DC-E09F-480C-B5D6-D5D65A6F5539}" type="slidenum">
              <a:rPr lang="en-US" smtClean="0">
                <a:latin typeface="+mn-lt"/>
                <a:cs typeface="Arial" charset="0"/>
              </a:rPr>
              <a:pPr/>
              <a:t>26</a:t>
            </a:fld>
            <a:endParaRPr lang="en-US" dirty="0">
              <a:latin typeface="+mn-lt"/>
              <a:cs typeface="Arial" charset="0"/>
            </a:endParaRPr>
          </a:p>
        </p:txBody>
      </p:sp>
      <p:pic>
        <p:nvPicPr>
          <p:cNvPr id="2" name="Picture 2"/>
          <p:cNvPicPr>
            <a:picLocks noChangeAspect="1" noChangeArrowheads="1"/>
          </p:cNvPicPr>
          <p:nvPr/>
        </p:nvPicPr>
        <p:blipFill>
          <a:blip r:embed="rId2" cstate="print"/>
          <a:srcRect/>
          <a:stretch>
            <a:fillRect/>
          </a:stretch>
        </p:blipFill>
        <p:spPr bwMode="auto">
          <a:xfrm>
            <a:off x="457200" y="3048000"/>
            <a:ext cx="8305800" cy="38100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152400" y="0"/>
            <a:ext cx="8839200" cy="685800"/>
          </a:xfrm>
        </p:spPr>
        <p:txBody>
          <a:bodyPr/>
          <a:lstStyle/>
          <a:p>
            <a:r>
              <a:rPr lang="en-US" sz="3200" b="1" dirty="0">
                <a:solidFill>
                  <a:srgbClr val="C00000"/>
                </a:solidFill>
                <a:latin typeface="+mn-lt"/>
              </a:rPr>
              <a:t>Example Problem: 8-Puzzle</a:t>
            </a:r>
            <a:endParaRPr lang="en-US" altLang="en-US" sz="3200" b="1" dirty="0">
              <a:solidFill>
                <a:schemeClr val="accent2"/>
              </a:solidFill>
              <a:latin typeface="+mn-lt"/>
            </a:endParaRPr>
          </a:p>
        </p:txBody>
      </p:sp>
      <p:sp>
        <p:nvSpPr>
          <p:cNvPr id="4099" name="Rectangle 3"/>
          <p:cNvSpPr>
            <a:spLocks noGrp="1"/>
          </p:cNvSpPr>
          <p:nvPr>
            <p:ph type="body" idx="1"/>
          </p:nvPr>
        </p:nvSpPr>
        <p:spPr>
          <a:xfrm>
            <a:off x="152400" y="685800"/>
            <a:ext cx="8839200" cy="6019800"/>
          </a:xfrm>
        </p:spPr>
        <p:txBody>
          <a:bodyPr/>
          <a:lstStyle/>
          <a:p>
            <a:pPr algn="just">
              <a:buNone/>
            </a:pPr>
            <a:r>
              <a:rPr lang="en-US" sz="2800" dirty="0"/>
              <a:t>The problem formulation is as follows:</a:t>
            </a:r>
          </a:p>
          <a:p>
            <a:pPr algn="just"/>
            <a:r>
              <a:rPr lang="en-US" sz="2800" dirty="0"/>
              <a:t>Initial state: Any state </a:t>
            </a:r>
          </a:p>
          <a:p>
            <a:pPr algn="just"/>
            <a:r>
              <a:rPr lang="en-US" sz="2800" dirty="0"/>
              <a:t>Actions: </a:t>
            </a:r>
            <a:r>
              <a:rPr lang="en-US" sz="2800" i="1" dirty="0"/>
              <a:t>Left, Right, Up, or Down. </a:t>
            </a:r>
          </a:p>
          <a:p>
            <a:pPr algn="just"/>
            <a:r>
              <a:rPr lang="en-US" sz="2800" dirty="0"/>
              <a:t>Transition model: if we apply </a:t>
            </a:r>
            <a:r>
              <a:rPr lang="en-US" sz="2800" i="1" dirty="0"/>
              <a:t>Left to the start state, the resulting state has the 5 and the blank </a:t>
            </a:r>
            <a:r>
              <a:rPr lang="en-US" sz="2800" dirty="0"/>
              <a:t>switched.</a:t>
            </a:r>
          </a:p>
          <a:p>
            <a:pPr algn="just"/>
            <a:r>
              <a:rPr lang="en-US" sz="2800" dirty="0"/>
              <a:t>Goal test: This checks whether the state matches the goal configuration.</a:t>
            </a:r>
          </a:p>
          <a:p>
            <a:pPr algn="just"/>
            <a:r>
              <a:rPr lang="en-US" sz="2800" dirty="0"/>
              <a:t>Path cost: Each step costs 1, so the path cost is the number of steps in the path.</a:t>
            </a:r>
          </a:p>
        </p:txBody>
      </p:sp>
      <p:sp>
        <p:nvSpPr>
          <p:cNvPr id="4" name="Slide Number Placeholder 5"/>
          <p:cNvSpPr>
            <a:spLocks noGrp="1"/>
          </p:cNvSpPr>
          <p:nvPr>
            <p:ph type="sldNum" sz="quarter" idx="12"/>
          </p:nvPr>
        </p:nvSpPr>
        <p:spPr>
          <a:xfrm>
            <a:off x="8763000" y="6381750"/>
            <a:ext cx="381000" cy="476250"/>
          </a:xfrm>
          <a:noFill/>
        </p:spPr>
        <p:txBody>
          <a:bodyPr/>
          <a:lstStyle/>
          <a:p>
            <a:endParaRPr lang="en-US" dirty="0">
              <a:latin typeface="+mn-lt"/>
              <a:cs typeface="Arial" charset="0"/>
            </a:endParaRPr>
          </a:p>
          <a:p>
            <a:fld id="{EFE885DC-E09F-480C-B5D6-D5D65A6F5539}" type="slidenum">
              <a:rPr lang="en-US" smtClean="0">
                <a:latin typeface="+mn-lt"/>
                <a:cs typeface="Arial" charset="0"/>
              </a:rPr>
              <a:pPr/>
              <a:t>27</a:t>
            </a:fld>
            <a:endParaRPr lang="en-US" dirty="0">
              <a:latin typeface="+mn-lt"/>
              <a:cs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28</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561975"/>
            <a:ext cx="5886450" cy="573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9523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29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72438"/>
            <a:ext cx="7969051"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3352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2"/>
          </p:nvPr>
        </p:nvSpPr>
        <p:spPr>
          <a:xfrm>
            <a:off x="8839200" y="6381750"/>
            <a:ext cx="304800" cy="476250"/>
          </a:xfrm>
          <a:noFill/>
        </p:spPr>
        <p:txBody>
          <a:bodyPr/>
          <a:lstStyle/>
          <a:p>
            <a:endParaRPr lang="en-US" dirty="0">
              <a:latin typeface="+mj-lt"/>
              <a:cs typeface="Arial" charset="0"/>
            </a:endParaRPr>
          </a:p>
          <a:p>
            <a:fld id="{F925071C-6FAC-4FF8-9247-1B182FA886EF}" type="slidenum">
              <a:rPr lang="en-US" smtClean="0">
                <a:latin typeface="+mj-lt"/>
                <a:cs typeface="Arial" charset="0"/>
              </a:rPr>
              <a:pPr/>
              <a:t>3</a:t>
            </a:fld>
            <a:endParaRPr lang="en-US" dirty="0">
              <a:latin typeface="+mj-lt"/>
              <a:cs typeface="Arial" charset="0"/>
            </a:endParaRPr>
          </a:p>
        </p:txBody>
      </p:sp>
      <p:sp>
        <p:nvSpPr>
          <p:cNvPr id="6147" name="Rectangle 4"/>
          <p:cNvSpPr>
            <a:spLocks noGrp="1" noChangeArrowheads="1"/>
          </p:cNvSpPr>
          <p:nvPr>
            <p:ph type="title"/>
          </p:nvPr>
        </p:nvSpPr>
        <p:spPr>
          <a:xfrm>
            <a:off x="152400" y="0"/>
            <a:ext cx="8839200" cy="914400"/>
          </a:xfrm>
        </p:spPr>
        <p:txBody>
          <a:bodyPr/>
          <a:lstStyle/>
          <a:p>
            <a:pPr eaLnBrk="1" hangingPunct="1"/>
            <a:r>
              <a:rPr lang="en-US" b="1" dirty="0">
                <a:solidFill>
                  <a:schemeClr val="accent2"/>
                </a:solidFill>
              </a:rPr>
              <a:t>Acknowledgements</a:t>
            </a:r>
          </a:p>
        </p:txBody>
      </p:sp>
      <p:sp>
        <p:nvSpPr>
          <p:cNvPr id="6148" name="Rectangle 3"/>
          <p:cNvSpPr>
            <a:spLocks noGrp="1" noChangeArrowheads="1"/>
          </p:cNvSpPr>
          <p:nvPr>
            <p:ph type="body" idx="4294967295"/>
          </p:nvPr>
        </p:nvSpPr>
        <p:spPr>
          <a:xfrm>
            <a:off x="228600" y="914400"/>
            <a:ext cx="8686800" cy="5638800"/>
          </a:xfrm>
        </p:spPr>
        <p:txBody>
          <a:bodyPr/>
          <a:lstStyle/>
          <a:p>
            <a:pPr>
              <a:buClr>
                <a:srgbClr val="3333CC"/>
              </a:buClr>
            </a:pPr>
            <a:r>
              <a:rPr lang="en-US" sz="2800" dirty="0">
                <a:latin typeface="+mj-lt"/>
                <a:cs typeface="Calibri"/>
              </a:rPr>
              <a:t>Stuart Russell and Pat Virtue, Berkeley</a:t>
            </a:r>
            <a:endParaRPr lang="en-US" sz="2800" dirty="0">
              <a:latin typeface="+mj-lt"/>
            </a:endParaRPr>
          </a:p>
          <a:p>
            <a:pPr>
              <a:buClr>
                <a:srgbClr val="3333CC"/>
              </a:buClr>
            </a:pPr>
            <a:r>
              <a:rPr lang="en-US" sz="2800" dirty="0">
                <a:latin typeface="+mj-lt"/>
              </a:rPr>
              <a:t>Jean-Claude </a:t>
            </a:r>
            <a:r>
              <a:rPr lang="en-US" sz="2800" dirty="0" err="1">
                <a:latin typeface="+mj-lt"/>
              </a:rPr>
              <a:t>Latombe</a:t>
            </a:r>
            <a:r>
              <a:rPr lang="en-US" sz="2800" dirty="0">
                <a:latin typeface="+mj-lt"/>
              </a:rPr>
              <a:t>, Stanford University</a:t>
            </a:r>
          </a:p>
          <a:p>
            <a:pPr>
              <a:buClr>
                <a:srgbClr val="3333CC"/>
              </a:buClr>
            </a:pPr>
            <a:r>
              <a:rPr lang="en-US" sz="2800" dirty="0">
                <a:latin typeface="+mj-lt"/>
              </a:rPr>
              <a:t>Richard H. Lathrop, University of California</a:t>
            </a:r>
          </a:p>
          <a:p>
            <a:pPr>
              <a:buClr>
                <a:srgbClr val="3333CC"/>
              </a:buClr>
            </a:pPr>
            <a:r>
              <a:rPr lang="en-US" sz="2800" dirty="0">
                <a:latin typeface="+mj-lt"/>
              </a:rPr>
              <a:t>Svetlana </a:t>
            </a:r>
            <a:r>
              <a:rPr lang="en-US" sz="2800" dirty="0" err="1">
                <a:latin typeface="+mj-lt"/>
              </a:rPr>
              <a:t>Lazebnik</a:t>
            </a:r>
            <a:r>
              <a:rPr lang="en-US" sz="2800" dirty="0">
                <a:latin typeface="+mj-lt"/>
              </a:rPr>
              <a:t>, University of Illinois</a:t>
            </a:r>
          </a:p>
          <a:p>
            <a:pPr eaLnBrk="1" hangingPunct="1">
              <a:buClr>
                <a:srgbClr val="3333CC"/>
              </a:buClr>
              <a:buNone/>
            </a:pPr>
            <a:br>
              <a:rPr lang="en-US" sz="2800" dirty="0">
                <a:latin typeface="+mj-lt"/>
              </a:rPr>
            </a:br>
            <a:endParaRPr lang="en-US" sz="3600" dirty="0">
              <a:latin typeface="+mj-lt"/>
            </a:endParaRPr>
          </a:p>
          <a:p>
            <a:pPr eaLnBrk="1" hangingPunct="1">
              <a:buClr>
                <a:srgbClr val="3333CC"/>
              </a:buClr>
              <a:buFont typeface="Wingdings" pitchFamily="2" charset="2"/>
              <a:buNone/>
            </a:pPr>
            <a:endParaRPr lang="en-US" sz="1050" dirty="0">
              <a:latin typeface="+mj-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152400" y="0"/>
            <a:ext cx="8839200" cy="685800"/>
          </a:xfrm>
        </p:spPr>
        <p:txBody>
          <a:bodyPr/>
          <a:lstStyle/>
          <a:p>
            <a:r>
              <a:rPr lang="en-US" sz="3200" b="1" dirty="0">
                <a:solidFill>
                  <a:srgbClr val="C00000"/>
                </a:solidFill>
                <a:latin typeface="+mn-lt"/>
              </a:rPr>
              <a:t>Example Problem: Route-Finding</a:t>
            </a:r>
            <a:endParaRPr lang="en-US" altLang="en-US" sz="3200" b="1" dirty="0">
              <a:solidFill>
                <a:schemeClr val="accent2"/>
              </a:solidFill>
              <a:latin typeface="+mn-lt"/>
            </a:endParaRPr>
          </a:p>
        </p:txBody>
      </p:sp>
      <p:sp>
        <p:nvSpPr>
          <p:cNvPr id="4099" name="Rectangle 3"/>
          <p:cNvSpPr>
            <a:spLocks noGrp="1"/>
          </p:cNvSpPr>
          <p:nvPr>
            <p:ph type="body" idx="1"/>
          </p:nvPr>
        </p:nvSpPr>
        <p:spPr>
          <a:xfrm>
            <a:off x="152400" y="685800"/>
            <a:ext cx="8839200" cy="5943600"/>
          </a:xfrm>
        </p:spPr>
        <p:txBody>
          <a:bodyPr/>
          <a:lstStyle/>
          <a:p>
            <a:pPr algn="just">
              <a:spcBef>
                <a:spcPts val="0"/>
              </a:spcBef>
              <a:buNone/>
            </a:pPr>
            <a:r>
              <a:rPr lang="en-US" sz="2800" dirty="0"/>
              <a:t>The problem formulation is as follows:</a:t>
            </a:r>
          </a:p>
          <a:p>
            <a:pPr algn="just">
              <a:spcBef>
                <a:spcPts val="0"/>
              </a:spcBef>
            </a:pPr>
            <a:r>
              <a:rPr lang="en-US" sz="2800" dirty="0"/>
              <a:t>Initial state: specified by the user’s query.</a:t>
            </a:r>
          </a:p>
          <a:p>
            <a:pPr algn="just">
              <a:spcBef>
                <a:spcPts val="0"/>
              </a:spcBef>
            </a:pPr>
            <a:r>
              <a:rPr lang="en-US" sz="2800" dirty="0"/>
              <a:t>Actions: take any flight from the current location, in any seat class, leaving after the current time, leaving enough time for within-airport transfer if needed.</a:t>
            </a:r>
          </a:p>
          <a:p>
            <a:pPr algn="just">
              <a:spcBef>
                <a:spcPts val="0"/>
              </a:spcBef>
            </a:pPr>
            <a:r>
              <a:rPr lang="en-US" sz="2800" dirty="0"/>
              <a:t>Transition model: state resulting from taking a flight will have the flight’s destination as the current location and the flight’s arrival time as the current time.</a:t>
            </a:r>
          </a:p>
          <a:p>
            <a:pPr algn="just">
              <a:spcBef>
                <a:spcPts val="0"/>
              </a:spcBef>
            </a:pPr>
            <a:r>
              <a:rPr lang="en-US" sz="2800" dirty="0"/>
              <a:t>Goal test: are we at the final destination specified by the user?</a:t>
            </a:r>
          </a:p>
          <a:p>
            <a:pPr algn="just">
              <a:spcBef>
                <a:spcPts val="0"/>
              </a:spcBef>
            </a:pPr>
            <a:r>
              <a:rPr lang="en-US" sz="2800" dirty="0"/>
              <a:t>Path cost: depends on monetary cost, waiting time, flight time, seat quality, time of day, type of airplane, and so on.</a:t>
            </a:r>
          </a:p>
        </p:txBody>
      </p:sp>
      <p:sp>
        <p:nvSpPr>
          <p:cNvPr id="4" name="Slide Number Placeholder 5"/>
          <p:cNvSpPr>
            <a:spLocks noGrp="1"/>
          </p:cNvSpPr>
          <p:nvPr>
            <p:ph type="sldNum" sz="quarter" idx="12"/>
          </p:nvPr>
        </p:nvSpPr>
        <p:spPr>
          <a:xfrm>
            <a:off x="8763000" y="6381750"/>
            <a:ext cx="381000" cy="476250"/>
          </a:xfrm>
          <a:noFill/>
        </p:spPr>
        <p:txBody>
          <a:bodyPr/>
          <a:lstStyle/>
          <a:p>
            <a:endParaRPr lang="en-US" dirty="0">
              <a:latin typeface="+mn-lt"/>
              <a:cs typeface="Arial" charset="0"/>
            </a:endParaRPr>
          </a:p>
          <a:p>
            <a:fld id="{EFE885DC-E09F-480C-B5D6-D5D65A6F5539}" type="slidenum">
              <a:rPr lang="en-US" smtClean="0">
                <a:latin typeface="+mn-lt"/>
                <a:cs typeface="Arial" charset="0"/>
              </a:rPr>
              <a:pPr/>
              <a:t>30</a:t>
            </a:fld>
            <a:endParaRPr lang="en-US" dirty="0">
              <a:latin typeface="+mn-lt"/>
              <a:cs typeface="Arial" charset="0"/>
            </a:endParaRPr>
          </a:p>
        </p:txBody>
      </p:sp>
    </p:spTree>
    <p:extLst>
      <p:ext uri="{BB962C8B-B14F-4D97-AF65-F5344CB8AC3E}">
        <p14:creationId xmlns:p14="http://schemas.microsoft.com/office/powerpoint/2010/main" val="4097709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12"/>
          </p:nvPr>
        </p:nvSpPr>
        <p:spPr>
          <a:noFill/>
        </p:spPr>
        <p:txBody>
          <a:bodyPr/>
          <a:lstStyle/>
          <a:p>
            <a:endParaRPr lang="en-US" dirty="0">
              <a:latin typeface="+mn-lt"/>
            </a:endParaRPr>
          </a:p>
          <a:p>
            <a:fld id="{CA8336C8-B154-402E-B597-B8F88F3D4AF7}" type="slidenum">
              <a:rPr lang="en-US" smtClean="0">
                <a:latin typeface="+mn-lt"/>
              </a:rPr>
              <a:pPr/>
              <a:t>31</a:t>
            </a:fld>
            <a:endParaRPr lang="en-US" dirty="0">
              <a:latin typeface="+mn-lt"/>
            </a:endParaRPr>
          </a:p>
        </p:txBody>
      </p:sp>
      <p:sp>
        <p:nvSpPr>
          <p:cNvPr id="66563" name="Rectangle 2"/>
          <p:cNvSpPr>
            <a:spLocks noGrp="1" noChangeArrowheads="1"/>
          </p:cNvSpPr>
          <p:nvPr>
            <p:ph type="title"/>
          </p:nvPr>
        </p:nvSpPr>
        <p:spPr>
          <a:xfrm>
            <a:off x="152400" y="0"/>
            <a:ext cx="8839200" cy="685800"/>
          </a:xfrm>
        </p:spPr>
        <p:txBody>
          <a:bodyPr/>
          <a:lstStyle/>
          <a:p>
            <a:pPr eaLnBrk="1" hangingPunct="1"/>
            <a:r>
              <a:rPr lang="en-US" b="1" dirty="0">
                <a:solidFill>
                  <a:schemeClr val="accent2"/>
                </a:solidFill>
                <a:latin typeface="+mn-lt"/>
              </a:rPr>
              <a:t>Search and AI</a:t>
            </a:r>
          </a:p>
        </p:txBody>
      </p:sp>
      <p:sp>
        <p:nvSpPr>
          <p:cNvPr id="66564" name="Rectangle 3"/>
          <p:cNvSpPr>
            <a:spLocks noGrp="1" noChangeArrowheads="1"/>
          </p:cNvSpPr>
          <p:nvPr>
            <p:ph type="body" idx="1"/>
          </p:nvPr>
        </p:nvSpPr>
        <p:spPr>
          <a:xfrm>
            <a:off x="228600" y="685800"/>
            <a:ext cx="8610600" cy="6019800"/>
          </a:xfrm>
        </p:spPr>
        <p:txBody>
          <a:bodyPr/>
          <a:lstStyle/>
          <a:p>
            <a:pPr algn="just" eaLnBrk="1" hangingPunct="1">
              <a:lnSpc>
                <a:spcPct val="80000"/>
              </a:lnSpc>
              <a:buClr>
                <a:srgbClr val="0000FF"/>
              </a:buClr>
              <a:buFont typeface="Wingdings" pitchFamily="2" charset="2"/>
              <a:buChar char="§"/>
            </a:pPr>
            <a:r>
              <a:rPr lang="en-US" sz="2800" dirty="0"/>
              <a:t>Search methods are </a:t>
            </a:r>
            <a:r>
              <a:rPr lang="en-US" sz="2800" dirty="0">
                <a:solidFill>
                  <a:srgbClr val="0000FF"/>
                </a:solidFill>
              </a:rPr>
              <a:t>ubiquitous</a:t>
            </a:r>
            <a:r>
              <a:rPr lang="en-US" sz="2800" dirty="0"/>
              <a:t> in AI systems. They often are the backbones of both core and peripheral modules </a:t>
            </a:r>
          </a:p>
          <a:p>
            <a:pPr algn="just" eaLnBrk="1" hangingPunct="1">
              <a:lnSpc>
                <a:spcPct val="80000"/>
              </a:lnSpc>
              <a:buClr>
                <a:srgbClr val="0000FF"/>
              </a:buClr>
              <a:buFont typeface="Wingdings" pitchFamily="2" charset="2"/>
              <a:buChar char="§"/>
            </a:pPr>
            <a:r>
              <a:rPr lang="en-US" sz="2800" dirty="0"/>
              <a:t>An </a:t>
            </a:r>
            <a:r>
              <a:rPr lang="en-US" sz="2800" dirty="0">
                <a:solidFill>
                  <a:srgbClr val="990033"/>
                </a:solidFill>
              </a:rPr>
              <a:t>autonomous robot</a:t>
            </a:r>
            <a:r>
              <a:rPr lang="en-US" sz="2800" dirty="0"/>
              <a:t> uses search methods:</a:t>
            </a:r>
          </a:p>
          <a:p>
            <a:pPr lvl="1" algn="just" eaLnBrk="1" hangingPunct="1">
              <a:lnSpc>
                <a:spcPct val="80000"/>
              </a:lnSpc>
              <a:buClr>
                <a:srgbClr val="0000FF"/>
              </a:buClr>
              <a:buFontTx/>
              <a:buChar char="•"/>
            </a:pPr>
            <a:r>
              <a:rPr lang="en-US" sz="2400" dirty="0"/>
              <a:t>to decide which actions to take and which sensing operations to perform, </a:t>
            </a:r>
          </a:p>
          <a:p>
            <a:pPr lvl="1" algn="just" eaLnBrk="1" hangingPunct="1">
              <a:lnSpc>
                <a:spcPct val="80000"/>
              </a:lnSpc>
              <a:buClr>
                <a:srgbClr val="0000FF"/>
              </a:buClr>
              <a:buFontTx/>
              <a:buChar char="•"/>
            </a:pPr>
            <a:r>
              <a:rPr lang="en-US" sz="2400" dirty="0"/>
              <a:t>to quickly anticipate collision, </a:t>
            </a:r>
          </a:p>
          <a:p>
            <a:pPr lvl="1" algn="just" eaLnBrk="1" hangingPunct="1">
              <a:lnSpc>
                <a:spcPct val="80000"/>
              </a:lnSpc>
              <a:buClr>
                <a:srgbClr val="0000FF"/>
              </a:buClr>
              <a:buFontTx/>
              <a:buChar char="•"/>
            </a:pPr>
            <a:r>
              <a:rPr lang="en-US" sz="2400" dirty="0"/>
              <a:t>to plan trajectories,</a:t>
            </a:r>
          </a:p>
          <a:p>
            <a:pPr lvl="1" algn="just" eaLnBrk="1" hangingPunct="1">
              <a:lnSpc>
                <a:spcPct val="80000"/>
              </a:lnSpc>
              <a:buClr>
                <a:srgbClr val="0000FF"/>
              </a:buClr>
              <a:buFontTx/>
              <a:buChar char="•"/>
            </a:pPr>
            <a:r>
              <a:rPr lang="en-US" sz="2400" dirty="0"/>
              <a:t>to interpret large numerical datasets provided by sensors into compact symbolic representations, </a:t>
            </a:r>
          </a:p>
          <a:p>
            <a:pPr lvl="1" algn="just" eaLnBrk="1" hangingPunct="1">
              <a:lnSpc>
                <a:spcPct val="80000"/>
              </a:lnSpc>
              <a:buClr>
                <a:srgbClr val="0000FF"/>
              </a:buClr>
              <a:buFontTx/>
              <a:buChar char="•"/>
            </a:pPr>
            <a:r>
              <a:rPr lang="en-US" sz="2400" dirty="0"/>
              <a:t>to diagnose why something did not happen as expected, </a:t>
            </a:r>
          </a:p>
          <a:p>
            <a:pPr lvl="1" algn="just" eaLnBrk="1" hangingPunct="1">
              <a:lnSpc>
                <a:spcPct val="80000"/>
              </a:lnSpc>
              <a:buClr>
                <a:srgbClr val="0000FF"/>
              </a:buClr>
              <a:buFontTx/>
              <a:buChar char="•"/>
            </a:pPr>
            <a:r>
              <a:rPr lang="en-US" sz="2400" dirty="0"/>
              <a:t>etc...</a:t>
            </a:r>
          </a:p>
          <a:p>
            <a:pPr algn="just" eaLnBrk="1" hangingPunct="1">
              <a:lnSpc>
                <a:spcPct val="80000"/>
              </a:lnSpc>
              <a:buClr>
                <a:srgbClr val="0000FF"/>
              </a:buClr>
              <a:buFont typeface="Wingdings" pitchFamily="2" charset="2"/>
              <a:buChar char="§"/>
            </a:pPr>
            <a:r>
              <a:rPr lang="en-US" sz="2800" dirty="0"/>
              <a:t>Many searches may occur concurrently and sequentially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a:spLocks noGrp="1"/>
          </p:cNvSpPr>
          <p:nvPr>
            <p:ph type="sldNum" sz="quarter" idx="12"/>
          </p:nvPr>
        </p:nvSpPr>
        <p:spPr>
          <a:noFill/>
        </p:spPr>
        <p:txBody>
          <a:bodyPr/>
          <a:lstStyle/>
          <a:p>
            <a:endParaRPr lang="en-US" dirty="0">
              <a:latin typeface="+mn-lt"/>
            </a:endParaRPr>
          </a:p>
          <a:p>
            <a:fld id="{1610E32B-C8A2-4932-BF06-9EABF4F0E3EC}" type="slidenum">
              <a:rPr lang="en-US" smtClean="0">
                <a:latin typeface="+mn-lt"/>
              </a:rPr>
              <a:pPr/>
              <a:t>32</a:t>
            </a:fld>
            <a:endParaRPr lang="en-US" dirty="0">
              <a:latin typeface="+mn-lt"/>
            </a:endParaRPr>
          </a:p>
        </p:txBody>
      </p:sp>
      <p:sp>
        <p:nvSpPr>
          <p:cNvPr id="67587" name="Rectangle 2"/>
          <p:cNvSpPr>
            <a:spLocks noGrp="1" noChangeArrowheads="1"/>
          </p:cNvSpPr>
          <p:nvPr>
            <p:ph type="title"/>
          </p:nvPr>
        </p:nvSpPr>
        <p:spPr>
          <a:xfrm>
            <a:off x="152400" y="0"/>
            <a:ext cx="8839200" cy="685800"/>
          </a:xfrm>
        </p:spPr>
        <p:txBody>
          <a:bodyPr/>
          <a:lstStyle/>
          <a:p>
            <a:pPr eaLnBrk="1" hangingPunct="1"/>
            <a:r>
              <a:rPr lang="en-US" b="1" dirty="0">
                <a:solidFill>
                  <a:schemeClr val="accent2"/>
                </a:solidFill>
                <a:latin typeface="+mn-lt"/>
              </a:rPr>
              <a:t>Applications of Search</a:t>
            </a:r>
          </a:p>
        </p:txBody>
      </p:sp>
      <p:sp>
        <p:nvSpPr>
          <p:cNvPr id="67588" name="Rectangle 3"/>
          <p:cNvSpPr>
            <a:spLocks noGrp="1" noChangeArrowheads="1"/>
          </p:cNvSpPr>
          <p:nvPr>
            <p:ph type="body" idx="1"/>
          </p:nvPr>
        </p:nvSpPr>
        <p:spPr>
          <a:xfrm>
            <a:off x="152400" y="762000"/>
            <a:ext cx="8763000" cy="5638800"/>
          </a:xfrm>
        </p:spPr>
        <p:txBody>
          <a:bodyPr/>
          <a:lstStyle/>
          <a:p>
            <a:pPr algn="just" eaLnBrk="1" hangingPunct="1">
              <a:buClr>
                <a:srgbClr val="0000FF"/>
              </a:buClr>
              <a:buFont typeface="Wingdings" pitchFamily="2" charset="2"/>
              <a:buNone/>
            </a:pPr>
            <a:r>
              <a:rPr lang="en-US" sz="2800" dirty="0"/>
              <a:t>Search plays a key role in many applications, e.g.:</a:t>
            </a:r>
          </a:p>
          <a:p>
            <a:pPr algn="just" eaLnBrk="1" hangingPunct="1">
              <a:buClr>
                <a:srgbClr val="0000FF"/>
              </a:buClr>
              <a:buFont typeface="Wingdings" pitchFamily="2" charset="2"/>
              <a:buChar char="§"/>
            </a:pPr>
            <a:r>
              <a:rPr lang="en-US" sz="2800" dirty="0"/>
              <a:t>Route finding: airline travel, networks</a:t>
            </a:r>
          </a:p>
          <a:p>
            <a:pPr algn="just" eaLnBrk="1" hangingPunct="1">
              <a:buClr>
                <a:srgbClr val="0000FF"/>
              </a:buClr>
              <a:buFont typeface="Wingdings" pitchFamily="2" charset="2"/>
              <a:buChar char="§"/>
            </a:pPr>
            <a:r>
              <a:rPr lang="en-US" sz="2800" dirty="0"/>
              <a:t>Package/mail distribution</a:t>
            </a:r>
          </a:p>
          <a:p>
            <a:pPr algn="just" eaLnBrk="1" hangingPunct="1">
              <a:buClr>
                <a:srgbClr val="0000FF"/>
              </a:buClr>
              <a:buFont typeface="Wingdings" pitchFamily="2" charset="2"/>
              <a:buChar char="§"/>
            </a:pPr>
            <a:r>
              <a:rPr lang="en-US" sz="2800" dirty="0"/>
              <a:t>Pipe routing, VLSI routing</a:t>
            </a:r>
          </a:p>
          <a:p>
            <a:pPr algn="just" eaLnBrk="1" hangingPunct="1">
              <a:buClr>
                <a:srgbClr val="0000FF"/>
              </a:buClr>
              <a:buFont typeface="Wingdings" pitchFamily="2" charset="2"/>
              <a:buChar char="§"/>
            </a:pPr>
            <a:r>
              <a:rPr lang="en-US" sz="2800" dirty="0"/>
              <a:t>Comparison and classification of protein folds</a:t>
            </a:r>
          </a:p>
          <a:p>
            <a:pPr algn="just" eaLnBrk="1" hangingPunct="1">
              <a:buClr>
                <a:srgbClr val="0000FF"/>
              </a:buClr>
              <a:buFont typeface="Wingdings" pitchFamily="2" charset="2"/>
              <a:buChar char="§"/>
            </a:pPr>
            <a:r>
              <a:rPr lang="en-US" sz="2800" dirty="0"/>
              <a:t>Pharmaceutical drug design</a:t>
            </a:r>
          </a:p>
          <a:p>
            <a:pPr algn="just" eaLnBrk="1" hangingPunct="1">
              <a:buClr>
                <a:srgbClr val="0000FF"/>
              </a:buClr>
              <a:buFont typeface="Wingdings" pitchFamily="2" charset="2"/>
              <a:buChar char="§"/>
            </a:pPr>
            <a:r>
              <a:rPr lang="en-US" sz="2800" dirty="0"/>
              <a:t>Design of protein-like molecules</a:t>
            </a:r>
          </a:p>
          <a:p>
            <a:pPr algn="just" eaLnBrk="1" hangingPunct="1">
              <a:buClr>
                <a:srgbClr val="0000FF"/>
              </a:buClr>
              <a:buFont typeface="Wingdings" pitchFamily="2" charset="2"/>
              <a:buChar char="§"/>
            </a:pPr>
            <a:r>
              <a:rPr lang="en-US" sz="2800" dirty="0"/>
              <a:t>Video games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xfrm>
            <a:off x="8763000" y="6381750"/>
            <a:ext cx="381000" cy="476250"/>
          </a:xfrm>
          <a:noFill/>
        </p:spPr>
        <p:txBody>
          <a:bodyPr/>
          <a:lstStyle/>
          <a:p>
            <a:endParaRPr lang="en-US" dirty="0">
              <a:latin typeface="+mj-lt"/>
              <a:cs typeface="Arial" charset="0"/>
            </a:endParaRPr>
          </a:p>
          <a:p>
            <a:fld id="{EFE885DC-E09F-480C-B5D6-D5D65A6F5539}" type="slidenum">
              <a:rPr lang="en-US" smtClean="0">
                <a:latin typeface="+mj-lt"/>
                <a:cs typeface="Arial" charset="0"/>
              </a:rPr>
              <a:pPr/>
              <a:t>4</a:t>
            </a:fld>
            <a:endParaRPr lang="en-US" dirty="0">
              <a:latin typeface="+mj-lt"/>
              <a:cs typeface="Arial" charset="0"/>
            </a:endParaRPr>
          </a:p>
        </p:txBody>
      </p:sp>
      <p:sp>
        <p:nvSpPr>
          <p:cNvPr id="3075" name="Rectangle 2"/>
          <p:cNvSpPr>
            <a:spLocks noGrp="1" noChangeArrowheads="1"/>
          </p:cNvSpPr>
          <p:nvPr>
            <p:ph type="ctrTitle"/>
          </p:nvPr>
        </p:nvSpPr>
        <p:spPr>
          <a:xfrm>
            <a:off x="0" y="2057400"/>
            <a:ext cx="9144000" cy="2286000"/>
          </a:xfrm>
        </p:spPr>
        <p:txBody>
          <a:bodyPr/>
          <a:lstStyle/>
          <a:p>
            <a:pPr eaLnBrk="1" hangingPunct="1"/>
            <a:r>
              <a:rPr lang="en-US" b="1" dirty="0">
                <a:solidFill>
                  <a:schemeClr val="accent2"/>
                </a:solidFill>
              </a:rPr>
              <a:t>Solving Problems by Searching</a:t>
            </a:r>
            <a:br>
              <a:rPr lang="en-US" b="1" dirty="0">
                <a:solidFill>
                  <a:schemeClr val="accent2"/>
                </a:solidFill>
              </a:rPr>
            </a:br>
            <a:r>
              <a:rPr lang="en-US" sz="3200" dirty="0">
                <a:solidFill>
                  <a:srgbClr val="C00000"/>
                </a:solidFill>
              </a:rPr>
              <a:t>(where reasoning consists of exploring alternatives) </a:t>
            </a:r>
            <a:br>
              <a:rPr lang="en-US" b="1" dirty="0">
                <a:solidFill>
                  <a:schemeClr val="accent2"/>
                </a:solidFill>
              </a:rPr>
            </a:br>
            <a:endParaRPr lang="en-US" b="1" dirty="0">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152400" y="0"/>
            <a:ext cx="8839200" cy="838200"/>
          </a:xfrm>
        </p:spPr>
        <p:txBody>
          <a:bodyPr/>
          <a:lstStyle/>
          <a:p>
            <a:r>
              <a:rPr lang="en-US" altLang="en-US" b="1" dirty="0">
                <a:solidFill>
                  <a:schemeClr val="accent2"/>
                </a:solidFill>
              </a:rPr>
              <a:t>Why Search?</a:t>
            </a:r>
          </a:p>
        </p:txBody>
      </p:sp>
      <p:sp>
        <p:nvSpPr>
          <p:cNvPr id="4099" name="Rectangle 3"/>
          <p:cNvSpPr>
            <a:spLocks noGrp="1"/>
          </p:cNvSpPr>
          <p:nvPr>
            <p:ph type="body" idx="1"/>
          </p:nvPr>
        </p:nvSpPr>
        <p:spPr>
          <a:xfrm>
            <a:off x="152400" y="762000"/>
            <a:ext cx="8839200" cy="5791200"/>
          </a:xfrm>
        </p:spPr>
        <p:txBody>
          <a:bodyPr/>
          <a:lstStyle/>
          <a:p>
            <a:pPr eaLnBrk="1" hangingPunct="1"/>
            <a:r>
              <a:rPr lang="en-US" altLang="en-US" sz="2800" dirty="0"/>
              <a:t>We are engaged in a bigger more important problem, and we hit a search sub-problem we need to solve.</a:t>
            </a:r>
          </a:p>
          <a:p>
            <a:pPr lvl="1"/>
            <a:r>
              <a:rPr lang="en-US" altLang="en-US" dirty="0"/>
              <a:t>We need to search in order to solve it and then get back quickly to what we really wanted to do in the first place.</a:t>
            </a:r>
          </a:p>
          <a:p>
            <a:pPr eaLnBrk="1" hangingPunct="1"/>
            <a:r>
              <a:rPr lang="en-US" altLang="en-US" sz="2800" dirty="0"/>
              <a:t>To predict the result of our actions in the future.</a:t>
            </a:r>
          </a:p>
          <a:p>
            <a:pPr eaLnBrk="1" hangingPunct="1"/>
            <a:r>
              <a:rPr lang="en-US" altLang="en-US" sz="2800" dirty="0"/>
              <a:t>There are many sequences of actions, each with its utility; we wish to maximize our performance measure.</a:t>
            </a:r>
          </a:p>
          <a:p>
            <a:pPr eaLnBrk="1" hangingPunct="1"/>
            <a:r>
              <a:rPr lang="en-US" altLang="en-US" sz="2800" dirty="0"/>
              <a:t>We wish only to achieve a goal; by any means at all.</a:t>
            </a:r>
          </a:p>
          <a:p>
            <a:r>
              <a:rPr lang="en-US" altLang="en-US" sz="2800" dirty="0"/>
              <a:t>We wish to find the best (optimal) way to achieve it.</a:t>
            </a:r>
          </a:p>
        </p:txBody>
      </p:sp>
      <p:sp>
        <p:nvSpPr>
          <p:cNvPr id="4" name="Slide Number Placeholder 5"/>
          <p:cNvSpPr>
            <a:spLocks noGrp="1"/>
          </p:cNvSpPr>
          <p:nvPr>
            <p:ph type="sldNum" sz="quarter" idx="12"/>
          </p:nvPr>
        </p:nvSpPr>
        <p:spPr>
          <a:xfrm>
            <a:off x="8763000" y="6381750"/>
            <a:ext cx="381000" cy="476250"/>
          </a:xfrm>
          <a:noFill/>
        </p:spPr>
        <p:txBody>
          <a:bodyPr/>
          <a:lstStyle/>
          <a:p>
            <a:endParaRPr lang="en-US" dirty="0">
              <a:latin typeface="+mj-lt"/>
              <a:cs typeface="Arial" charset="0"/>
            </a:endParaRPr>
          </a:p>
          <a:p>
            <a:fld id="{EFE885DC-E09F-480C-B5D6-D5D65A6F5539}" type="slidenum">
              <a:rPr lang="en-US" smtClean="0">
                <a:latin typeface="+mj-lt"/>
                <a:cs typeface="Arial" charset="0"/>
              </a:rPr>
              <a:pPr/>
              <a:t>5</a:t>
            </a:fld>
            <a:endParaRPr lang="en-US" dirty="0">
              <a:latin typeface="+mj-lt"/>
              <a:cs typeface="Arial" charset="0"/>
            </a:endParaRPr>
          </a:p>
        </p:txBody>
      </p:sp>
    </p:spTree>
    <p:extLst>
      <p:ext uri="{BB962C8B-B14F-4D97-AF65-F5344CB8AC3E}">
        <p14:creationId xmlns:p14="http://schemas.microsoft.com/office/powerpoint/2010/main" val="3206582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152400" y="0"/>
            <a:ext cx="8839200" cy="762000"/>
          </a:xfrm>
        </p:spPr>
        <p:txBody>
          <a:bodyPr/>
          <a:lstStyle/>
          <a:p>
            <a:r>
              <a:rPr lang="en-US" altLang="en-US" b="1" dirty="0">
                <a:solidFill>
                  <a:schemeClr val="accent2"/>
                </a:solidFill>
              </a:rPr>
              <a:t>Problem Solving Agents</a:t>
            </a:r>
          </a:p>
        </p:txBody>
      </p:sp>
      <p:sp>
        <p:nvSpPr>
          <p:cNvPr id="4099" name="Rectangle 3"/>
          <p:cNvSpPr>
            <a:spLocks noGrp="1"/>
          </p:cNvSpPr>
          <p:nvPr>
            <p:ph type="body" idx="1"/>
          </p:nvPr>
        </p:nvSpPr>
        <p:spPr>
          <a:xfrm>
            <a:off x="152400" y="762000"/>
            <a:ext cx="8839200" cy="5715000"/>
          </a:xfrm>
        </p:spPr>
        <p:txBody>
          <a:bodyPr/>
          <a:lstStyle/>
          <a:p>
            <a:pPr algn="just"/>
            <a:r>
              <a:rPr lang="en-US" sz="2800" dirty="0"/>
              <a:t>Simple-reflex</a:t>
            </a:r>
            <a:r>
              <a:rPr lang="en-US" sz="2800" dirty="0">
                <a:latin typeface="+mj-lt"/>
              </a:rPr>
              <a:t> agents directly maps states to actions.</a:t>
            </a:r>
          </a:p>
          <a:p>
            <a:pPr lvl="1" algn="just"/>
            <a:r>
              <a:rPr lang="en-US" dirty="0">
                <a:latin typeface="+mj-lt"/>
              </a:rPr>
              <a:t>Therefore, they cannot operate well in environments where the mapping is too large to store or takes too much time to learn</a:t>
            </a:r>
          </a:p>
          <a:p>
            <a:pPr algn="just"/>
            <a:r>
              <a:rPr lang="en-US" sz="2800" dirty="0">
                <a:latin typeface="+mj-lt"/>
              </a:rPr>
              <a:t>Goal-based agents can succeed by considering future actions based on the desirability of their outcomes.</a:t>
            </a:r>
          </a:p>
        </p:txBody>
      </p:sp>
      <p:sp>
        <p:nvSpPr>
          <p:cNvPr id="4" name="Slide Number Placeholder 5"/>
          <p:cNvSpPr>
            <a:spLocks noGrp="1"/>
          </p:cNvSpPr>
          <p:nvPr>
            <p:ph type="sldNum" sz="quarter" idx="12"/>
          </p:nvPr>
        </p:nvSpPr>
        <p:spPr>
          <a:xfrm>
            <a:off x="8763000" y="6381750"/>
            <a:ext cx="381000" cy="476250"/>
          </a:xfrm>
          <a:noFill/>
        </p:spPr>
        <p:txBody>
          <a:bodyPr/>
          <a:lstStyle/>
          <a:p>
            <a:endParaRPr lang="en-US" dirty="0">
              <a:latin typeface="+mj-lt"/>
              <a:cs typeface="Arial" charset="0"/>
            </a:endParaRPr>
          </a:p>
          <a:p>
            <a:fld id="{EFE885DC-E09F-480C-B5D6-D5D65A6F5539}" type="slidenum">
              <a:rPr lang="en-US" smtClean="0">
                <a:latin typeface="+mj-lt"/>
                <a:cs typeface="Arial" charset="0"/>
              </a:rPr>
              <a:pPr/>
              <a:t>6</a:t>
            </a:fld>
            <a:endParaRPr lang="en-US" dirty="0">
              <a:latin typeface="+mj-lt"/>
              <a:cs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Two types of Goal based agents:</a:t>
            </a:r>
          </a:p>
          <a:p>
            <a:r>
              <a:rPr lang="en-US" b="1" dirty="0"/>
              <a:t>Problem-solving agents </a:t>
            </a:r>
            <a:r>
              <a:rPr lang="en-US" dirty="0"/>
              <a:t>that use atomic representations. Decide what to do by finding sequences of actions that lead to desirable states</a:t>
            </a:r>
            <a:endParaRPr lang="en-US" altLang="en-US" dirty="0">
              <a:solidFill>
                <a:srgbClr val="C00000"/>
              </a:solidFill>
            </a:endParaRPr>
          </a:p>
          <a:p>
            <a:r>
              <a:rPr lang="en-US" b="1" dirty="0"/>
              <a:t>Planning agents </a:t>
            </a:r>
            <a:r>
              <a:rPr lang="en-US" dirty="0"/>
              <a:t>that use more advanced factored or </a:t>
            </a:r>
            <a:r>
              <a:rPr lang="en-US"/>
              <a:t>structured .</a:t>
            </a:r>
            <a:endParaRPr lang="en-GB" dirty="0"/>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7</a:t>
            </a:fld>
            <a:endParaRPr lang="en-US"/>
          </a:p>
        </p:txBody>
      </p:sp>
    </p:spTree>
    <p:extLst>
      <p:ext uri="{BB962C8B-B14F-4D97-AF65-F5344CB8AC3E}">
        <p14:creationId xmlns:p14="http://schemas.microsoft.com/office/powerpoint/2010/main" val="3066735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152400" y="0"/>
            <a:ext cx="8839200" cy="762000"/>
          </a:xfrm>
        </p:spPr>
        <p:txBody>
          <a:bodyPr/>
          <a:lstStyle/>
          <a:p>
            <a:r>
              <a:rPr lang="en-US" altLang="en-US" b="1" dirty="0">
                <a:solidFill>
                  <a:schemeClr val="accent2"/>
                </a:solidFill>
                <a:latin typeface="+mn-lt"/>
              </a:rPr>
              <a:t>Problem Solving Agents</a:t>
            </a:r>
          </a:p>
        </p:txBody>
      </p:sp>
      <p:sp>
        <p:nvSpPr>
          <p:cNvPr id="4099" name="Rectangle 3"/>
          <p:cNvSpPr>
            <a:spLocks noGrp="1"/>
          </p:cNvSpPr>
          <p:nvPr>
            <p:ph type="body" idx="1"/>
          </p:nvPr>
        </p:nvSpPr>
        <p:spPr>
          <a:xfrm>
            <a:off x="152400" y="762000"/>
            <a:ext cx="8839200" cy="5715000"/>
          </a:xfrm>
        </p:spPr>
        <p:txBody>
          <a:bodyPr/>
          <a:lstStyle/>
          <a:p>
            <a:pPr algn="just"/>
            <a:r>
              <a:rPr lang="en-US" sz="2800" dirty="0"/>
              <a:t>Intelligent (Rational) agents are supposed to maximize their performance measure</a:t>
            </a:r>
          </a:p>
          <a:p>
            <a:pPr algn="just"/>
            <a:r>
              <a:rPr lang="en-US" sz="2800" dirty="0"/>
              <a:t>This can be simplified if the agent can adopt a goal and aim at satisfying it</a:t>
            </a:r>
          </a:p>
          <a:p>
            <a:pPr lvl="1" algn="just"/>
            <a:r>
              <a:rPr lang="en-US" sz="2600" dirty="0"/>
              <a:t>The agent’s task is to find out which sequence of actions will get it to a goal state </a:t>
            </a:r>
          </a:p>
          <a:p>
            <a:pPr algn="just"/>
            <a:r>
              <a:rPr lang="en-US" sz="2800" dirty="0">
                <a:solidFill>
                  <a:srgbClr val="C00000"/>
                </a:solidFill>
              </a:rPr>
              <a:t>Goal formulation,</a:t>
            </a:r>
            <a:r>
              <a:rPr lang="en-US" sz="2800" dirty="0"/>
              <a:t> is the first step in problem solving, based on the current situation and the agent’s performance measure</a:t>
            </a:r>
          </a:p>
          <a:p>
            <a:pPr algn="just"/>
            <a:r>
              <a:rPr lang="en-US" sz="2800" dirty="0">
                <a:solidFill>
                  <a:srgbClr val="C00000"/>
                </a:solidFill>
              </a:rPr>
              <a:t>Problem formulation,</a:t>
            </a:r>
            <a:r>
              <a:rPr lang="en-US" sz="2800" dirty="0"/>
              <a:t> is the process of deciding what actions and states to consider, given a goal</a:t>
            </a:r>
          </a:p>
          <a:p>
            <a:pPr algn="just"/>
            <a:endParaRPr lang="en-US" sz="2800" dirty="0"/>
          </a:p>
        </p:txBody>
      </p:sp>
      <p:sp>
        <p:nvSpPr>
          <p:cNvPr id="4" name="Slide Number Placeholder 5"/>
          <p:cNvSpPr>
            <a:spLocks noGrp="1"/>
          </p:cNvSpPr>
          <p:nvPr>
            <p:ph type="sldNum" sz="quarter" idx="12"/>
          </p:nvPr>
        </p:nvSpPr>
        <p:spPr>
          <a:xfrm>
            <a:off x="8763000" y="6381750"/>
            <a:ext cx="381000" cy="476250"/>
          </a:xfrm>
          <a:noFill/>
        </p:spPr>
        <p:txBody>
          <a:bodyPr/>
          <a:lstStyle/>
          <a:p>
            <a:endParaRPr lang="en-US" dirty="0">
              <a:latin typeface="+mn-lt"/>
              <a:cs typeface="Arial" charset="0"/>
            </a:endParaRPr>
          </a:p>
          <a:p>
            <a:fld id="{EFE885DC-E09F-480C-B5D6-D5D65A6F5539}" type="slidenum">
              <a:rPr lang="en-US" smtClean="0">
                <a:latin typeface="+mn-lt"/>
                <a:cs typeface="Arial" charset="0"/>
              </a:rPr>
              <a:pPr/>
              <a:t>8</a:t>
            </a:fld>
            <a:endParaRPr lang="en-US" dirty="0">
              <a:latin typeface="+mn-lt"/>
              <a:cs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Uninformed: Algorithms—algorithms that are given no information about the problem other than its definition.</a:t>
            </a:r>
          </a:p>
          <a:p>
            <a:r>
              <a:rPr lang="en-US" dirty="0"/>
              <a:t>Informed: Informed search algorithms, can do quite well given some guidance on where to look for solutions.</a:t>
            </a:r>
            <a:endParaRPr lang="en-GB" dirty="0"/>
          </a:p>
        </p:txBody>
      </p:sp>
      <p:sp>
        <p:nvSpPr>
          <p:cNvPr id="4" name="Slide Number Placeholder 3"/>
          <p:cNvSpPr>
            <a:spLocks noGrp="1"/>
          </p:cNvSpPr>
          <p:nvPr>
            <p:ph type="sldNum" sz="quarter" idx="12"/>
          </p:nvPr>
        </p:nvSpPr>
        <p:spPr/>
        <p:txBody>
          <a:bodyPr/>
          <a:lstStyle/>
          <a:p>
            <a:pPr>
              <a:defRPr/>
            </a:pPr>
            <a:fld id="{32C7C4F8-C15F-44B1-8719-C4B0BB76F013}" type="slidenum">
              <a:rPr lang="en-US" smtClean="0"/>
              <a:pPr>
                <a:defRPr/>
              </a:pPr>
              <a:t>9</a:t>
            </a:fld>
            <a:endParaRPr lang="en-US"/>
          </a:p>
        </p:txBody>
      </p:sp>
    </p:spTree>
    <p:extLst>
      <p:ext uri="{BB962C8B-B14F-4D97-AF65-F5344CB8AC3E}">
        <p14:creationId xmlns:p14="http://schemas.microsoft.com/office/powerpoint/2010/main" val="329272941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11565</TotalTime>
  <Words>1624</Words>
  <Application>Microsoft Office PowerPoint</Application>
  <PresentationFormat>On-screen Show (4:3)</PresentationFormat>
  <Paragraphs>203</Paragraphs>
  <Slides>32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Tahoma</vt:lpstr>
      <vt:lpstr>Wingdings</vt:lpstr>
      <vt:lpstr>Default Design</vt:lpstr>
      <vt:lpstr>AI2002 – Artificial Intelligence Spring – 2023  Search</vt:lpstr>
      <vt:lpstr>Today’s Agenda</vt:lpstr>
      <vt:lpstr>Acknowledgements</vt:lpstr>
      <vt:lpstr>Solving Problems by Searching (where reasoning consists of exploring alternatives)  </vt:lpstr>
      <vt:lpstr>Why Search?</vt:lpstr>
      <vt:lpstr>Problem Solving Agents</vt:lpstr>
      <vt:lpstr>PowerPoint Presentation</vt:lpstr>
      <vt:lpstr>Problem Solving Agents</vt:lpstr>
      <vt:lpstr>PowerPoint Presentation</vt:lpstr>
      <vt:lpstr>Types of Search Problems</vt:lpstr>
      <vt:lpstr>Problem Solving Agents</vt:lpstr>
      <vt:lpstr>Problem Solving Agents</vt:lpstr>
      <vt:lpstr>Problem Solving Agents</vt:lpstr>
      <vt:lpstr>PowerPoint Presentation</vt:lpstr>
      <vt:lpstr>Example: Romania</vt:lpstr>
      <vt:lpstr>Environment Assumptions</vt:lpstr>
      <vt:lpstr>Example: Romania</vt:lpstr>
      <vt:lpstr>Example: Romania</vt:lpstr>
      <vt:lpstr>PROBLEM </vt:lpstr>
      <vt:lpstr>Well-defined Problems &amp; Solutions</vt:lpstr>
      <vt:lpstr>Well-defined Problems &amp; Solutions</vt:lpstr>
      <vt:lpstr>Well-defined Problems &amp; Solutions</vt:lpstr>
      <vt:lpstr>Abstraction</vt:lpstr>
      <vt:lpstr>PowerPoint Presentation</vt:lpstr>
      <vt:lpstr>PowerPoint Presentation</vt:lpstr>
      <vt:lpstr>Example Problem: 8-Puzzle</vt:lpstr>
      <vt:lpstr>Example Problem: 8-Puzzle</vt:lpstr>
      <vt:lpstr>PowerPoint Presentation</vt:lpstr>
      <vt:lpstr>PowerPoint Presentation</vt:lpstr>
      <vt:lpstr>Example Problem: Route-Finding</vt:lpstr>
      <vt:lpstr>Search and AI</vt:lpstr>
      <vt:lpstr>Applications of Search</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problems</dc:title>
  <dc:creator>Jean-Claude Latombe</dc:creator>
  <cp:lastModifiedBy>Farrukh</cp:lastModifiedBy>
  <cp:revision>281</cp:revision>
  <cp:lastPrinted>1601-01-01T00:00:00Z</cp:lastPrinted>
  <dcterms:created xsi:type="dcterms:W3CDTF">2000-01-10T15:15:18Z</dcterms:created>
  <dcterms:modified xsi:type="dcterms:W3CDTF">2023-01-31T02:48:39Z</dcterms:modified>
</cp:coreProperties>
</file>