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522" r:id="rId2"/>
    <p:sldId id="369" r:id="rId3"/>
    <p:sldId id="383" r:id="rId4"/>
    <p:sldId id="434" r:id="rId5"/>
    <p:sldId id="500" r:id="rId6"/>
    <p:sldId id="501" r:id="rId7"/>
    <p:sldId id="486" r:id="rId8"/>
    <p:sldId id="487" r:id="rId9"/>
    <p:sldId id="511" r:id="rId10"/>
    <p:sldId id="512" r:id="rId11"/>
    <p:sldId id="513" r:id="rId12"/>
    <p:sldId id="514" r:id="rId13"/>
    <p:sldId id="490" r:id="rId14"/>
    <p:sldId id="532" r:id="rId15"/>
    <p:sldId id="491" r:id="rId16"/>
    <p:sldId id="502" r:id="rId17"/>
    <p:sldId id="509" r:id="rId18"/>
    <p:sldId id="516" r:id="rId19"/>
    <p:sldId id="517" r:id="rId20"/>
    <p:sldId id="518" r:id="rId21"/>
    <p:sldId id="519" r:id="rId22"/>
    <p:sldId id="520" r:id="rId23"/>
    <p:sldId id="521" r:id="rId24"/>
    <p:sldId id="526" r:id="rId25"/>
    <p:sldId id="503" r:id="rId26"/>
    <p:sldId id="504" r:id="rId27"/>
    <p:sldId id="506" r:id="rId28"/>
    <p:sldId id="507" r:id="rId29"/>
    <p:sldId id="524" r:id="rId30"/>
    <p:sldId id="525" r:id="rId31"/>
    <p:sldId id="508" r:id="rId32"/>
    <p:sldId id="527" r:id="rId33"/>
    <p:sldId id="528" r:id="rId34"/>
    <p:sldId id="529" r:id="rId35"/>
    <p:sldId id="530" r:id="rId36"/>
    <p:sldId id="531" r:id="rId37"/>
    <p:sldId id="523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D3FF"/>
    <a:srgbClr val="CCCC00"/>
    <a:srgbClr val="DDDDDD"/>
    <a:srgbClr val="FFE7C3"/>
    <a:srgbClr val="FFFFCC"/>
    <a:srgbClr val="CCFFCC"/>
    <a:srgbClr val="FFFF8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660"/>
  </p:normalViewPr>
  <p:slideViewPr>
    <p:cSldViewPr>
      <p:cViewPr varScale="1">
        <p:scale>
          <a:sx n="64" d="100"/>
          <a:sy n="64" d="100"/>
        </p:scale>
        <p:origin x="16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F56338E-0686-4A7B-8E8D-43557162F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5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9F122F-2FE8-4C91-8156-4688BDAE7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5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931A7-12E2-442F-8D29-4BDF55068086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9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4D4D0-41BB-4F12-A997-9CC5B608EC21}" type="slidenum">
              <a:rPr lang="en-US" smtClean="0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0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4D4D0-41BB-4F12-A997-9CC5B608EC21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55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1EA00-892A-4715-8FCA-361BC495B9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1EA00-892A-4715-8FCA-361BC495B9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1EA00-892A-4715-8FCA-361BC495B9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1EA00-892A-4715-8FCA-361BC495B9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82DD3-DC17-4A69-BB46-45082E46F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1254-E7A9-42B2-BBA6-4F390B8B1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BEA4B-F9EC-4AED-924D-21C157D13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C10A6-6903-4872-B91B-3E0B6589A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14F4E-7305-4A68-8788-F9311A48CE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FCEE5-5864-4177-8B32-562563A5D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C840-FA4D-40C9-A2A8-405AAC255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15D7-7171-44DA-A7F8-0379C74DB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C8A4B-124F-43F9-9E25-3253CCAF3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0DDFE-E6BA-40F7-A955-C8FD1E673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305B-2385-41DD-A7E1-E3AEB4B6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E60C2-90BA-4311-8674-F2C05334B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4AF264E9-1BC2-4290-B8C9-A8C5BC655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686800" cy="236220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chemeClr val="accent2"/>
                </a:solidFill>
              </a:rPr>
              <a:t>AI2002 – Artificial Intelligence</a:t>
            </a:r>
            <a:br>
              <a:rPr lang="en-US" sz="4000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Spring </a:t>
            </a:r>
            <a:r>
              <a:rPr lang="en-US" b="1">
                <a:solidFill>
                  <a:srgbClr val="C00000"/>
                </a:solidFill>
              </a:rPr>
              <a:t>– 2023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chemeClr val="accent6"/>
                </a:solidFill>
              </a:rPr>
              <a:t>Informed Search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1" y="2660818"/>
            <a:ext cx="7010399" cy="3511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94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4676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</a:rPr>
              <a:t>Greedy best-first Search: Example</a:t>
            </a:r>
            <a:endParaRPr lang="en-US" sz="32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96200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</a:rPr>
              <a:t>Greedy best-first Search: Example</a:t>
            </a:r>
            <a:endParaRPr lang="en-US" sz="32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</a:rPr>
              <a:t>Greedy best-first Search: Example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2EB32154-9FEE-4BF6-8DCF-E4069EC940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848600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greedy-progress0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52475"/>
            <a:ext cx="67056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C00000"/>
                </a:solidFill>
                <a:latin typeface="+mn-lt"/>
              </a:rPr>
              <a:t>Greedy best-first Search: Example</a:t>
            </a:r>
            <a:endParaRPr lang="en-US" sz="3200" dirty="0">
              <a:solidFill>
                <a:srgbClr val="C00000"/>
              </a:solidFill>
              <a:latin typeface="+mn-lt"/>
              <a:cs typeface="+mj-cs"/>
            </a:endParaRPr>
          </a:p>
        </p:txBody>
      </p:sp>
      <p:sp>
        <p:nvSpPr>
          <p:cNvPr id="1327109" name="Text Box 5"/>
          <p:cNvSpPr txBox="1">
            <a:spLocks noChangeArrowheads="1"/>
          </p:cNvSpPr>
          <p:nvPr/>
        </p:nvSpPr>
        <p:spPr bwMode="auto">
          <a:xfrm>
            <a:off x="0" y="4724400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Is it optimal? </a:t>
            </a:r>
          </a:p>
          <a:p>
            <a:pPr>
              <a:defRPr/>
            </a:pPr>
            <a:r>
              <a:rPr lang="en-US" sz="2400" b="1" dirty="0">
                <a:solidFill>
                  <a:srgbClr val="32946A"/>
                </a:solidFill>
                <a:latin typeface="+mn-lt"/>
              </a:rPr>
              <a:t>What are we ignoring?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  <a:cs typeface="+mn-cs"/>
              </a:rPr>
              <a:t> </a:t>
            </a:r>
          </a:p>
        </p:txBody>
      </p:sp>
      <p:sp>
        <p:nvSpPr>
          <p:cNvPr id="1327110" name="Text Box 6"/>
          <p:cNvSpPr txBox="1">
            <a:spLocks noChangeArrowheads="1"/>
          </p:cNvSpPr>
          <p:nvPr/>
        </p:nvSpPr>
        <p:spPr bwMode="auto">
          <a:xfrm>
            <a:off x="0" y="5874603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Also, consider going from Iasi to </a:t>
            </a:r>
            <a:r>
              <a:rPr lang="en-US" sz="2400" b="1" dirty="0" err="1">
                <a:solidFill>
                  <a:srgbClr val="FF0000"/>
                </a:solidFill>
                <a:latin typeface="+mn-lt"/>
                <a:cs typeface="+mn-cs"/>
              </a:rPr>
              <a:t>Fagaras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; </a:t>
            </a:r>
          </a:p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What can happen?</a:t>
            </a:r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0" y="3893403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So, Arad </a:t>
            </a:r>
            <a:r>
              <a:rPr lang="en-US" b="1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Sibiu </a:t>
            </a:r>
            <a:r>
              <a:rPr lang="en-US" b="1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+mn-lt"/>
              </a:rPr>
              <a:t>Fagaras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+mn-lt"/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2"/>
                </a:solidFill>
                <a:latin typeface="+mn-lt"/>
              </a:rPr>
              <a:t> Bucharest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140 + 99 + 211 = 450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9" grpId="0"/>
      <p:bldP spid="1327110" grpId="0"/>
      <p:bldP spid="13271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</a:rPr>
              <a:t>Evaluation of Greedy best-first search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D9882923-1466-4E10-8972-8BF60C98688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524000"/>
            <a:ext cx="7772400" cy="49530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1698625" y="1143000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7315200" y="2362200"/>
            <a:ext cx="38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I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6324600" y="1905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5943600" y="1600200"/>
            <a:ext cx="2819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This path leads to failure</a:t>
            </a:r>
          </a:p>
        </p:txBody>
      </p:sp>
    </p:spTree>
    <p:extLst>
      <p:ext uri="{BB962C8B-B14F-4D97-AF65-F5344CB8AC3E}">
        <p14:creationId xmlns:p14="http://schemas.microsoft.com/office/powerpoint/2010/main" val="19056327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C00000"/>
                </a:solidFill>
                <a:latin typeface="+mn-lt"/>
              </a:rPr>
              <a:t>Evaluation of Greedy best-first search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763000" cy="60960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u="sng" dirty="0"/>
              <a:t>Complete?</a:t>
            </a:r>
            <a:r>
              <a:rPr lang="en-US" sz="2400" dirty="0"/>
              <a:t>  No – can get stuck in loops, e.g., </a:t>
            </a:r>
          </a:p>
          <a:p>
            <a:pPr algn="just" eaLnBrk="1" hangingPunct="1"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Iasi </a:t>
            </a:r>
            <a:r>
              <a:rPr lang="en-US" sz="2400" dirty="0">
                <a:solidFill>
                  <a:schemeClr val="accent2"/>
                </a:solidFill>
                <a:sym typeface="Wingdings" charset="0"/>
              </a:rPr>
              <a:t>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Neamt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Wingdings" charset="0"/>
              </a:rPr>
              <a:t></a:t>
            </a:r>
            <a:r>
              <a:rPr lang="en-US" sz="2400" dirty="0">
                <a:solidFill>
                  <a:schemeClr val="accent2"/>
                </a:solidFill>
              </a:rPr>
              <a:t> Iasi </a:t>
            </a:r>
            <a:r>
              <a:rPr lang="en-US" sz="2400" dirty="0">
                <a:solidFill>
                  <a:schemeClr val="accent2"/>
                </a:solidFill>
                <a:sym typeface="Wingdings" charset="0"/>
              </a:rPr>
              <a:t>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Neamt</a:t>
            </a:r>
            <a:r>
              <a:rPr lang="en-US" sz="2400" dirty="0">
                <a:solidFill>
                  <a:schemeClr val="accent2"/>
                </a:solidFill>
              </a:rPr>
              <a:t>…</a:t>
            </a:r>
          </a:p>
          <a:p>
            <a:pPr lvl="1" algn="just" eaLnBrk="1" hangingPunct="1">
              <a:defRPr/>
            </a:pPr>
            <a:r>
              <a:rPr lang="en-US" sz="2400" dirty="0"/>
              <a:t>but, complete in finite space with repeated state elimination.</a:t>
            </a:r>
          </a:p>
          <a:p>
            <a:pPr algn="just" eaLnBrk="1" hangingPunct="1">
              <a:defRPr/>
            </a:pPr>
            <a:r>
              <a:rPr lang="en-US" sz="2400" u="sng" dirty="0"/>
              <a:t>Time?</a:t>
            </a:r>
            <a:r>
              <a:rPr lang="en-US" sz="2400" dirty="0"/>
              <a:t> </a:t>
            </a:r>
            <a:r>
              <a:rPr lang="en-US" sz="2400" i="1" dirty="0"/>
              <a:t>O(</a:t>
            </a:r>
            <a:r>
              <a:rPr lang="en-US" sz="2400" i="1" dirty="0" err="1"/>
              <a:t>b</a:t>
            </a:r>
            <a:r>
              <a:rPr lang="en-US" sz="2400" i="1" baseline="30000" dirty="0" err="1"/>
              <a:t>m</a:t>
            </a:r>
            <a:r>
              <a:rPr lang="en-US" sz="2400" i="1" dirty="0"/>
              <a:t>)</a:t>
            </a:r>
            <a:r>
              <a:rPr lang="en-US" sz="2400" dirty="0"/>
              <a:t> (imagine all nodes have same distance estimate to goal)</a:t>
            </a:r>
          </a:p>
          <a:p>
            <a:pPr lvl="1" algn="just" eaLnBrk="1" hangingPunct="1">
              <a:defRPr/>
            </a:pPr>
            <a:r>
              <a:rPr lang="en-US" sz="2400" dirty="0"/>
              <a:t>but a good heuristic can give dramatic improvement </a:t>
            </a:r>
            <a:r>
              <a:rPr lang="en-US" sz="2400" dirty="0">
                <a:sym typeface="Wingdings" charset="0"/>
              </a:rPr>
              <a:t> becomes more </a:t>
            </a:r>
            <a:r>
              <a:rPr lang="en-US" sz="2400" dirty="0"/>
              <a:t>similar to depth-first search, with reduced branching.</a:t>
            </a:r>
          </a:p>
          <a:p>
            <a:pPr algn="just" eaLnBrk="1" hangingPunct="1">
              <a:defRPr/>
            </a:pPr>
            <a:r>
              <a:rPr lang="en-US" sz="2400" u="sng" dirty="0"/>
              <a:t>Space?</a:t>
            </a:r>
            <a:r>
              <a:rPr lang="en-US" sz="2400" dirty="0"/>
              <a:t> </a:t>
            </a:r>
            <a:r>
              <a:rPr lang="en-US" sz="2400" i="1" dirty="0"/>
              <a:t>O(</a:t>
            </a:r>
            <a:r>
              <a:rPr lang="en-US" sz="2400" i="1" dirty="0" err="1"/>
              <a:t>b</a:t>
            </a:r>
            <a:r>
              <a:rPr lang="en-US" sz="2400" i="1" baseline="30000" dirty="0" err="1"/>
              <a:t>m</a:t>
            </a:r>
            <a:r>
              <a:rPr lang="en-US" sz="2400" i="1" dirty="0"/>
              <a:t>)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keeps all nodes in memory</a:t>
            </a:r>
          </a:p>
          <a:p>
            <a:pPr algn="just" eaLnBrk="1" hangingPunct="1">
              <a:defRPr/>
            </a:pPr>
            <a:r>
              <a:rPr lang="en-US" sz="2400" u="sng" dirty="0"/>
              <a:t>Optimal?  </a:t>
            </a:r>
            <a:endParaRPr lang="en-US" sz="2400" dirty="0"/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How can we fix this?</a:t>
            </a:r>
          </a:p>
        </p:txBody>
      </p:sp>
      <p:sp>
        <p:nvSpPr>
          <p:cNvPr id="1328133" name="Rectangle 5"/>
          <p:cNvSpPr>
            <a:spLocks noChangeArrowheads="1"/>
          </p:cNvSpPr>
          <p:nvPr/>
        </p:nvSpPr>
        <p:spPr bwMode="auto">
          <a:xfrm>
            <a:off x="4191000" y="4724400"/>
            <a:ext cx="480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i="1" dirty="0">
                <a:latin typeface="+mn-lt"/>
                <a:cs typeface="+mn-cs"/>
              </a:rPr>
              <a:t>b:</a:t>
            </a:r>
            <a:r>
              <a:rPr lang="en-US" dirty="0">
                <a:latin typeface="+mn-lt"/>
                <a:cs typeface="+mn-cs"/>
              </a:rPr>
              <a:t> maximum branching factor of the search tree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i="1" dirty="0">
                <a:latin typeface="+mn-lt"/>
                <a:cs typeface="+mn-cs"/>
              </a:rPr>
              <a:t>d: </a:t>
            </a:r>
            <a:r>
              <a:rPr lang="en-US" dirty="0">
                <a:latin typeface="+mn-lt"/>
                <a:cs typeface="+mn-cs"/>
              </a:rPr>
              <a:t>depth of the least-cost solution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i="1" dirty="0">
                <a:latin typeface="+mn-lt"/>
                <a:cs typeface="+mn-cs"/>
              </a:rPr>
              <a:t>m</a:t>
            </a:r>
            <a:r>
              <a:rPr lang="en-US" dirty="0">
                <a:latin typeface="+mn-lt"/>
                <a:cs typeface="+mn-cs"/>
              </a:rPr>
              <a:t>: maximum depth of the state space (may be </a:t>
            </a:r>
            <a:r>
              <a:rPr lang="en-US" dirty="0">
                <a:latin typeface="+mn-lt"/>
              </a:rPr>
              <a:t>∞</a:t>
            </a:r>
            <a:r>
              <a:rPr lang="en-US" dirty="0">
                <a:latin typeface="+mn-lt"/>
                <a:cs typeface="+mn-cs"/>
              </a:rPr>
              <a:t>)</a:t>
            </a:r>
            <a:r>
              <a:rPr lang="en-US" dirty="0">
                <a:cs typeface="+mn-cs"/>
              </a:rPr>
              <a:t>
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447925" y="4719637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</a:rPr>
              <a:t>No!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2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2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2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dirty="0"/>
              <a:t>A much better alternative to greedy best first search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Evaluation function for A* is: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800" dirty="0"/>
              <a:t>f(n) = g(n) + h(n)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800" dirty="0"/>
              <a:t>	where g(n) = path cost from the start node to n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If h(n) satisfies certain conditions, A* search is optimal and complete!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C00000"/>
                </a:solidFill>
              </a:rPr>
              <a:t>A* Search: Example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685800"/>
            <a:ext cx="6324600" cy="61722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215" y="711103"/>
            <a:ext cx="2760785" cy="6144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 bwMode="auto">
          <a:xfrm>
            <a:off x="533400" y="2362200"/>
            <a:ext cx="13716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C00000"/>
                </a:solidFill>
              </a:rPr>
              <a:t>A* Search: Example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895600"/>
            <a:ext cx="8229600" cy="2119313"/>
          </a:xfrm>
        </p:spPr>
        <p:txBody>
          <a:bodyPr/>
          <a:lstStyle/>
          <a:p>
            <a:pPr eaLnBrk="1" hangingPunct="1"/>
            <a:r>
              <a:rPr lang="en-US" sz="2600" dirty="0"/>
              <a:t>Starting at Arad</a:t>
            </a:r>
          </a:p>
          <a:p>
            <a:pPr lvl="1" eaLnBrk="1" hangingPunct="1"/>
            <a:r>
              <a:rPr lang="en-US" sz="2200" dirty="0"/>
              <a:t>f(Arad) = g(</a:t>
            </a:r>
            <a:r>
              <a:rPr lang="en-US" sz="2200" dirty="0" err="1"/>
              <a:t>Arad,Arad</a:t>
            </a:r>
            <a:r>
              <a:rPr lang="en-US" sz="2200" dirty="0"/>
              <a:t>)+h(Arad)=0+366=366</a:t>
            </a: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990600"/>
            <a:ext cx="7620000" cy="106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2362200"/>
            <a:ext cx="88392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Expand Arad and determine </a:t>
            </a:r>
            <a:r>
              <a:rPr lang="en-US" sz="2600" i="1" dirty="0"/>
              <a:t>f(n)</a:t>
            </a:r>
            <a:r>
              <a:rPr lang="en-US" sz="2600" dirty="0"/>
              <a:t> 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f(Sibiu)= g(</a:t>
            </a:r>
            <a:r>
              <a:rPr lang="en-US" sz="2200" dirty="0" err="1"/>
              <a:t>Arad,Sibiu</a:t>
            </a:r>
            <a:r>
              <a:rPr lang="en-US" sz="2200" dirty="0"/>
              <a:t>)+h(Sibiu)=140+253                       = </a:t>
            </a:r>
            <a:r>
              <a:rPr lang="en-US" sz="2200" b="1" dirty="0">
                <a:solidFill>
                  <a:srgbClr val="FF0000"/>
                </a:solidFill>
              </a:rPr>
              <a:t>393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f(Timisoara)=g(</a:t>
            </a:r>
            <a:r>
              <a:rPr lang="en-US" sz="2200" dirty="0" err="1"/>
              <a:t>Arad,Timisoara</a:t>
            </a:r>
            <a:r>
              <a:rPr lang="en-US" sz="2200" dirty="0"/>
              <a:t>)+h(Timisoara)=118+329= </a:t>
            </a:r>
            <a:r>
              <a:rPr lang="en-US" sz="2200" b="1" dirty="0"/>
              <a:t>447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f(</a:t>
            </a:r>
            <a:r>
              <a:rPr lang="en-US" sz="2200" dirty="0" err="1"/>
              <a:t>Zerind</a:t>
            </a:r>
            <a:r>
              <a:rPr lang="en-US" sz="2200" dirty="0"/>
              <a:t>)=g(</a:t>
            </a:r>
            <a:r>
              <a:rPr lang="en-US" sz="2200" dirty="0" err="1"/>
              <a:t>Arad,Zerind</a:t>
            </a:r>
            <a:r>
              <a:rPr lang="en-US" sz="2200" dirty="0"/>
              <a:t>)+h(</a:t>
            </a:r>
            <a:r>
              <a:rPr lang="en-US" sz="2200" dirty="0" err="1"/>
              <a:t>Zerind</a:t>
            </a:r>
            <a:r>
              <a:rPr lang="en-US" sz="2200" dirty="0"/>
              <a:t>)=75+374                    = </a:t>
            </a:r>
            <a:r>
              <a:rPr lang="en-US" sz="2200" b="1" dirty="0"/>
              <a:t>449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Best choice is </a:t>
            </a:r>
            <a:r>
              <a:rPr lang="en-US" sz="2600" b="1" dirty="0">
                <a:solidFill>
                  <a:srgbClr val="FF0000"/>
                </a:solidFill>
              </a:rPr>
              <a:t>Sibiu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228601"/>
            <a:ext cx="8839200" cy="1981200"/>
          </a:xfrm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Today’s Agenda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1905000"/>
          </a:xfrm>
        </p:spPr>
        <p:txBody>
          <a:bodyPr/>
          <a:lstStyle/>
          <a:p>
            <a:pPr eaLnBrk="1" hangingPunct="1">
              <a:buClr>
                <a:srgbClr val="3333CC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</a:rPr>
              <a:t>Solving Problems by Searching</a:t>
            </a:r>
          </a:p>
          <a:p>
            <a:pPr eaLnBrk="1" hangingPunct="1">
              <a:buClr>
                <a:srgbClr val="3333CC"/>
              </a:buClr>
              <a:buNone/>
            </a:pPr>
            <a:r>
              <a:rPr lang="en-US" sz="2800" dirty="0">
                <a:latin typeface="+mj-lt"/>
              </a:rPr>
              <a:t>	(Russell and </a:t>
            </a:r>
            <a:r>
              <a:rPr lang="en-US" sz="2800" dirty="0" err="1">
                <a:latin typeface="+mj-lt"/>
              </a:rPr>
              <a:t>Norvig</a:t>
            </a:r>
            <a:r>
              <a:rPr lang="en-US" sz="2800" dirty="0">
                <a:latin typeface="+mj-lt"/>
              </a:rPr>
              <a:t>: Chap. 3 [Section 3.5])</a:t>
            </a:r>
            <a:r>
              <a:rPr lang="en-US" sz="3600" dirty="0">
                <a:latin typeface="+mj-lt"/>
              </a:rPr>
              <a:t> </a:t>
            </a: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endParaRPr lang="en-US" sz="1050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3886200"/>
            <a:ext cx="91440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dirty="0"/>
              <a:t>Expand Sibiu and determine </a:t>
            </a:r>
            <a:r>
              <a:rPr lang="en-US" sz="2100" b="1" i="1" dirty="0">
                <a:solidFill>
                  <a:srgbClr val="FF0000"/>
                </a:solidFill>
              </a:rPr>
              <a:t>f(n)</a:t>
            </a:r>
            <a:r>
              <a:rPr lang="en-US" sz="2100" b="1" dirty="0"/>
              <a:t> 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f(Arad)= g(</a:t>
            </a:r>
            <a:r>
              <a:rPr lang="en-US" sz="2000" dirty="0" err="1"/>
              <a:t>Sibiu,Arad</a:t>
            </a:r>
            <a:r>
              <a:rPr lang="en-US" sz="2000" dirty="0"/>
              <a:t>)+h(Arad)=280+366=		646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</a:t>
            </a:r>
            <a:r>
              <a:rPr lang="en-US" sz="2000" dirty="0" err="1"/>
              <a:t>Fagaras</a:t>
            </a:r>
            <a:r>
              <a:rPr lang="en-US" sz="2000" dirty="0"/>
              <a:t>)=g(</a:t>
            </a:r>
            <a:r>
              <a:rPr lang="en-US" sz="2000" dirty="0" err="1"/>
              <a:t>Sibiu,Fagaras</a:t>
            </a:r>
            <a:r>
              <a:rPr lang="en-US" sz="2000" dirty="0"/>
              <a:t>)+h(</a:t>
            </a:r>
            <a:r>
              <a:rPr lang="en-US" sz="2000" dirty="0" err="1"/>
              <a:t>Fagaras</a:t>
            </a:r>
            <a:r>
              <a:rPr lang="en-US" sz="2000" dirty="0"/>
              <a:t>)=239+179= 	415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f(Oradea)=g(</a:t>
            </a:r>
            <a:r>
              <a:rPr lang="en-US" sz="2000" dirty="0" err="1"/>
              <a:t>Sibiu,Oradea</a:t>
            </a:r>
            <a:r>
              <a:rPr lang="en-US" sz="2000" dirty="0"/>
              <a:t>)+h(Oradea)=291+380=	671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)=g(</a:t>
            </a:r>
            <a:r>
              <a:rPr lang="en-US" sz="2000" dirty="0" err="1"/>
              <a:t>Sibiu,Rimnicu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)+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		h(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)=220+192= 	</a:t>
            </a:r>
            <a:r>
              <a:rPr lang="en-US" sz="2000" b="1" dirty="0">
                <a:solidFill>
                  <a:srgbClr val="FF0000"/>
                </a:solidFill>
              </a:rPr>
              <a:t>413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Best choice is </a:t>
            </a:r>
            <a:r>
              <a:rPr lang="en-US" sz="2100" dirty="0" err="1">
                <a:solidFill>
                  <a:srgbClr val="FF0000"/>
                </a:solidFill>
              </a:rPr>
              <a:t>Rimnicu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Vilcea</a:t>
            </a:r>
            <a:endParaRPr lang="en-US" sz="2100" dirty="0">
              <a:solidFill>
                <a:srgbClr val="FF0000"/>
              </a:solidFill>
            </a:endParaRP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52400"/>
            <a:ext cx="8763000" cy="2133600"/>
          </a:xfrm>
        </p:spPr>
      </p:pic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2362200"/>
            <a:ext cx="91440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</a:pP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Previous Paths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f(Timisoara)=c(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Arad,Timisoara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)+h(Timisoara)=118+329=	447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f(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Zerind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)=c(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Arad,Zerind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)+h(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Zerind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)=75+374=		449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2438400"/>
            <a:ext cx="9144000" cy="4038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f(Timisoara)=g(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Arad,Timisoara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)+h(Timisoara)=118+329=	447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Zerind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)=g(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Arad,Zerind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)+h(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Zerind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)=75+374=			449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f(Arad)=g(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Sibiu,Arad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)+h(Arad)=280+366=			646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Fagaras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)=g(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Sibiu,Fagaras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)+h(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Fagaras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)=239+179=		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415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f(Oradea)=g(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Sibiu,Oradea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)+h(Oradea)=291+380=		671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Expand 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 and determine </a:t>
            </a:r>
            <a:r>
              <a:rPr lang="en-US" sz="2000" i="1" dirty="0">
                <a:solidFill>
                  <a:srgbClr val="FF0000"/>
                </a:solidFill>
              </a:rPr>
              <a:t>f(n)</a:t>
            </a:r>
            <a:r>
              <a:rPr lang="en-US" sz="2000" dirty="0"/>
              <a:t> for each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f(Craiova)=g(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, Craiova)+h(Craiova)=360+160=		526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f(Pitesti)=g(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</a:t>
            </a:r>
            <a:r>
              <a:rPr lang="en-US" sz="2000" dirty="0"/>
              <a:t>, Pitesti)+h(Pitesti)=317+100=		417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f(Sibiu)=g(</a:t>
            </a:r>
            <a:r>
              <a:rPr lang="en-US" sz="2000" dirty="0" err="1"/>
              <a:t>Rimnicu</a:t>
            </a:r>
            <a:r>
              <a:rPr lang="en-US" sz="2000" dirty="0"/>
              <a:t> </a:t>
            </a:r>
            <a:r>
              <a:rPr lang="en-US" sz="2000" dirty="0" err="1"/>
              <a:t>Vilcea,Sibiu</a:t>
            </a:r>
            <a:r>
              <a:rPr lang="en-US" sz="2000" dirty="0"/>
              <a:t>)+h(Sibiu)=300+253=		553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Best choice is </a:t>
            </a:r>
            <a:r>
              <a:rPr lang="en-US" sz="2000" dirty="0" err="1">
                <a:solidFill>
                  <a:srgbClr val="FF0000"/>
                </a:solidFill>
              </a:rPr>
              <a:t>Fagaras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52400"/>
            <a:ext cx="8839200" cy="2133600"/>
          </a:xfrm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2590800"/>
            <a:ext cx="9144000" cy="4038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f(Timisoara)=g(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Arad,Timisoara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)+h(Timisoara)=118+329=		447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f(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Zerind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)=g(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Arad,Zerind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)+h(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Zerind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)=75+374=			449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f(Arad)=g(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Sibiu,Arad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)+h(Arad)=280+366=				646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f(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Fagaras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)=g(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Sibiu,Fagaras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)+h(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Fagaras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)=239+179=			415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f(Oradea)=g(</a:t>
            </a:r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</a:rPr>
              <a:t>Sibiu,Oradea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</a:rPr>
              <a:t>)+h(Oradea)=291+380=			671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Expand </a:t>
            </a:r>
            <a:r>
              <a:rPr lang="en-US" sz="1800" dirty="0" err="1">
                <a:latin typeface="Times New Roman" pitchFamily="18" charset="0"/>
              </a:rPr>
              <a:t>Rimnicu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Vilcea</a:t>
            </a:r>
            <a:r>
              <a:rPr lang="en-US" sz="1800" dirty="0">
                <a:latin typeface="Times New Roman" pitchFamily="18" charset="0"/>
              </a:rPr>
              <a:t> and determine 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</a:rPr>
              <a:t>f(n)</a:t>
            </a:r>
            <a:r>
              <a:rPr lang="en-US" sz="1800" dirty="0">
                <a:latin typeface="Times New Roman" pitchFamily="18" charset="0"/>
              </a:rPr>
              <a:t> for each node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f(Craiova)=g(</a:t>
            </a:r>
            <a:r>
              <a:rPr lang="en-US" sz="1800" dirty="0" err="1">
                <a:latin typeface="Times New Roman" pitchFamily="18" charset="0"/>
              </a:rPr>
              <a:t>Rimnicu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Vilcea</a:t>
            </a:r>
            <a:r>
              <a:rPr lang="en-US" sz="1800" dirty="0">
                <a:latin typeface="Times New Roman" pitchFamily="18" charset="0"/>
              </a:rPr>
              <a:t>, Craiova)+h(Craiova)=360+160=		526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f(Pitesti)=g(</a:t>
            </a:r>
            <a:r>
              <a:rPr lang="en-US" sz="1800" dirty="0" err="1">
                <a:latin typeface="Times New Roman" pitchFamily="18" charset="0"/>
              </a:rPr>
              <a:t>Rimnicu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Vilcea</a:t>
            </a:r>
            <a:r>
              <a:rPr lang="en-US" sz="1800" dirty="0">
                <a:latin typeface="Times New Roman" pitchFamily="18" charset="0"/>
              </a:rPr>
              <a:t>, Pitesti)+h(Pitesti)=317+100=		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417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f(Sibiu)=g(</a:t>
            </a:r>
            <a:r>
              <a:rPr lang="en-US" sz="1800" dirty="0" err="1">
                <a:latin typeface="Times New Roman" pitchFamily="18" charset="0"/>
              </a:rPr>
              <a:t>Rimnicu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Vilcea,Sibiu</a:t>
            </a:r>
            <a:r>
              <a:rPr lang="en-US" sz="1800" dirty="0">
                <a:latin typeface="Times New Roman" pitchFamily="18" charset="0"/>
              </a:rPr>
              <a:t>)+h(Sibiu)=300+253=			553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Expand </a:t>
            </a:r>
            <a:r>
              <a:rPr lang="en-US" sz="1800" dirty="0" err="1">
                <a:latin typeface="Times New Roman" pitchFamily="18" charset="0"/>
              </a:rPr>
              <a:t>Fagaras</a:t>
            </a:r>
            <a:r>
              <a:rPr lang="en-US" sz="1800" dirty="0">
                <a:latin typeface="Times New Roman" pitchFamily="18" charset="0"/>
              </a:rPr>
              <a:t> and determine </a:t>
            </a:r>
            <a:r>
              <a:rPr lang="en-US" sz="1800" i="1" dirty="0">
                <a:latin typeface="Times New Roman" pitchFamily="18" charset="0"/>
              </a:rPr>
              <a:t>f(n)</a:t>
            </a:r>
            <a:r>
              <a:rPr lang="en-US" sz="1800" dirty="0">
                <a:latin typeface="Times New Roman" pitchFamily="18" charset="0"/>
              </a:rPr>
              <a:t> for each node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f(Sibiu)=g(</a:t>
            </a:r>
            <a:r>
              <a:rPr lang="en-US" sz="1800" dirty="0" err="1">
                <a:latin typeface="Times New Roman" pitchFamily="18" charset="0"/>
              </a:rPr>
              <a:t>Fagaras</a:t>
            </a:r>
            <a:r>
              <a:rPr lang="en-US" sz="1800" dirty="0">
                <a:latin typeface="Times New Roman" pitchFamily="18" charset="0"/>
              </a:rPr>
              <a:t>, Sibiu)+h(Sibiu)=338+253=			591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i="1" dirty="0">
                <a:latin typeface="Times New Roman" pitchFamily="18" charset="0"/>
              </a:rPr>
              <a:t>f(Bucharest)=g(</a:t>
            </a:r>
            <a:r>
              <a:rPr lang="en-US" sz="1800" i="1" dirty="0" err="1">
                <a:latin typeface="Times New Roman" pitchFamily="18" charset="0"/>
              </a:rPr>
              <a:t>Fagaras,Bucharest</a:t>
            </a:r>
            <a:r>
              <a:rPr lang="en-US" sz="1800" i="1" dirty="0">
                <a:latin typeface="Times New Roman" pitchFamily="18" charset="0"/>
              </a:rPr>
              <a:t>)+h(Bucharest)=450+0=		450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pitchFamily="18" charset="0"/>
              </a:rPr>
              <a:t>Best choice is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</a:rPr>
              <a:t>Pitesti !!!</a:t>
            </a: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28600"/>
            <a:ext cx="8458200" cy="2247900"/>
          </a:xfrm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2971800"/>
            <a:ext cx="88392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Expand Pitesti and determine </a:t>
            </a:r>
            <a:r>
              <a:rPr lang="en-US" sz="2800" i="1" dirty="0"/>
              <a:t>f(n)</a:t>
            </a:r>
            <a:r>
              <a:rPr lang="en-US" sz="2800" dirty="0"/>
              <a:t> for each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f(Bucharest)=g(</a:t>
            </a:r>
            <a:r>
              <a:rPr lang="en-US" sz="2400" i="1" dirty="0" err="1"/>
              <a:t>Pitesti,Bucharest</a:t>
            </a:r>
            <a:r>
              <a:rPr lang="en-US" sz="2400" i="1" dirty="0"/>
              <a:t>)+h(Bucharest)=418+0=418</a:t>
            </a:r>
          </a:p>
          <a:p>
            <a:pPr lvl="1"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Best choice is Bucharest 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Optimal solution (only if </a:t>
            </a:r>
            <a:r>
              <a:rPr lang="en-US" i="1" dirty="0"/>
              <a:t>h(n)</a:t>
            </a:r>
            <a:r>
              <a:rPr lang="en-US" dirty="0"/>
              <a:t> is admissible)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Note values along optimal path !!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52400"/>
            <a:ext cx="8763000" cy="2667000"/>
          </a:xfrm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14F4E-7305-4A68-8788-F9311A48CEC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Timisoara is </a:t>
            </a:r>
            <a:r>
              <a:rPr lang="en-US" b="1" dirty="0"/>
              <a:t>pruned</a:t>
            </a:r>
            <a:r>
              <a:rPr lang="en-US" dirty="0"/>
              <a:t>; because h(SLD) is admissible, the algorithm can safely ignore this </a:t>
            </a:r>
            <a:r>
              <a:rPr lang="en-US" dirty="0" err="1"/>
              <a:t>subtree</a:t>
            </a:r>
            <a:r>
              <a:rPr lang="en-US" dirty="0"/>
              <a:t> while still guaranteeing optimality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8" y="1143000"/>
            <a:ext cx="886336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7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09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Admissible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800" dirty="0"/>
              <a:t>A* is optimal if h(n) is an admissible heuristic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An admissible heuristic is one that never overestimates the cost to reach the goal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Admissible heuristic = optimistic 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Straight line distance is an admissible heuristic </a:t>
            </a:r>
            <a:r>
              <a:rPr lang="en-US" sz="2800" dirty="0">
                <a:solidFill>
                  <a:srgbClr val="FF0000"/>
                </a:solidFill>
              </a:rPr>
              <a:t>because it doesn’t overestimate the actual road distance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2" descr="http://www.karachieast.org/images/loc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7" y="3733800"/>
            <a:ext cx="4468813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876800" y="4191000"/>
            <a:ext cx="426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+mn-lt"/>
              </a:rPr>
              <a:t>Straight Line Distance from IIC Road to MAJ Road = 0.25 Km.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+mn-lt"/>
              </a:rPr>
              <a:t>Actual Distance = 1 Km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33600" y="5105400"/>
            <a:ext cx="1600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Consistent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800" dirty="0"/>
              <a:t>A heuristic is consistent if, for every node n and every successor n’ of n generated by any action a: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h(n) ≤ c(n, a, n’) + h(n’)</a:t>
            </a:r>
          </a:p>
          <a:p>
            <a:pPr algn="just">
              <a:spcBef>
                <a:spcPts val="0"/>
              </a:spcBef>
              <a:buNone/>
            </a:pPr>
            <a:endParaRPr lang="en-US" sz="2800" dirty="0"/>
          </a:p>
          <a:p>
            <a:pPr algn="just">
              <a:spcBef>
                <a:spcPts val="0"/>
              </a:spcBef>
              <a:buNone/>
            </a:pPr>
            <a:endParaRPr lang="en-US" sz="2800" dirty="0"/>
          </a:p>
          <a:p>
            <a:pPr algn="just">
              <a:spcBef>
                <a:spcPts val="0"/>
              </a:spcBef>
            </a:pPr>
            <a:r>
              <a:rPr lang="en-US" sz="2800" dirty="0"/>
              <a:t>A form of the triangle inequality – each side of the triangle cannot be longer than the sum of the two 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90750"/>
            <a:ext cx="3124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1148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Consistent Heuristic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Every consistent heuristic is also admissible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A* using GRAPH-SEARCH is optimal if h(n) is consistent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Most admissible heuristics are also consistent.</a:t>
            </a:r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r>
              <a:rPr lang="en-US" dirty="0"/>
              <a:t>The tree-search version of A* is optimal if h(n) is admissible, while the graph-search version is optimal if h(n) is consistent.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Consistent Heuristic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600" dirty="0"/>
              <a:t>If f(n) is consistent, then the values of f(n) along any path are </a:t>
            </a:r>
            <a:r>
              <a:rPr lang="en-US" sz="2600" dirty="0" err="1"/>
              <a:t>nondecreasing</a:t>
            </a:r>
            <a:endParaRPr lang="en-US" sz="2600" dirty="0"/>
          </a:p>
          <a:p>
            <a:pPr algn="just">
              <a:spcBef>
                <a:spcPts val="0"/>
              </a:spcBef>
            </a:pPr>
            <a:r>
              <a:rPr lang="en-US" sz="2600" dirty="0"/>
              <a:t>Proof: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600" dirty="0"/>
              <a:t>	Suppose n’ is a successor of n.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600" dirty="0"/>
              <a:t>	Then g(n’) = g(n) + c(</a:t>
            </a:r>
            <a:r>
              <a:rPr lang="en-US" sz="2600" dirty="0" err="1"/>
              <a:t>n,a,n</a:t>
            </a:r>
            <a:r>
              <a:rPr lang="en-US" sz="2600" dirty="0"/>
              <a:t>’) for some a, and we have: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600" dirty="0"/>
              <a:t>	f(n’) = g(n’) + h(n’)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600" dirty="0"/>
              <a:t>		  = g(n) + c(</a:t>
            </a:r>
            <a:r>
              <a:rPr lang="en-US" sz="2600" dirty="0" err="1"/>
              <a:t>n,a,n</a:t>
            </a:r>
            <a:r>
              <a:rPr lang="en-US" sz="2600" dirty="0"/>
              <a:t>’) + h(n’)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600" dirty="0"/>
              <a:t>		  ≥ g(n) + h(n)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600" dirty="0"/>
              <a:t>		     </a:t>
            </a:r>
            <a:r>
              <a:rPr lang="en-US" sz="2400" dirty="0">
                <a:solidFill>
                  <a:srgbClr val="FF0000"/>
                </a:solidFill>
              </a:rPr>
              <a:t>[from definition of consistency: c(</a:t>
            </a:r>
            <a:r>
              <a:rPr lang="en-US" sz="2400" dirty="0" err="1">
                <a:solidFill>
                  <a:srgbClr val="FF0000"/>
                </a:solidFill>
              </a:rPr>
              <a:t>n,a,n</a:t>
            </a:r>
            <a:r>
              <a:rPr lang="en-US" sz="2400" dirty="0">
                <a:solidFill>
                  <a:srgbClr val="FF0000"/>
                </a:solidFill>
              </a:rPr>
              <a:t>’)+h(n’)≥ h(n)] </a:t>
            </a:r>
            <a:endParaRPr lang="en-US" sz="2600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600" dirty="0"/>
              <a:t>		  = f(n)</a:t>
            </a:r>
          </a:p>
          <a:p>
            <a:pPr algn="just">
              <a:spcBef>
                <a:spcPts val="0"/>
              </a:spcBef>
            </a:pPr>
            <a:r>
              <a:rPr lang="en-US" sz="2600" dirty="0"/>
              <a:t>Thus, the sequence of nodes expanded by A* is in </a:t>
            </a:r>
            <a:r>
              <a:rPr lang="en-US" sz="2600" dirty="0" err="1"/>
              <a:t>nondecreasing</a:t>
            </a:r>
            <a:r>
              <a:rPr lang="en-US" sz="2600" dirty="0"/>
              <a:t> order of f(n)</a:t>
            </a:r>
          </a:p>
          <a:p>
            <a:pPr algn="just">
              <a:spcBef>
                <a:spcPts val="0"/>
              </a:spcBef>
            </a:pPr>
            <a:r>
              <a:rPr lang="en-US" sz="2600" dirty="0"/>
              <a:t>First goal </a:t>
            </a:r>
            <a:r>
              <a:rPr lang="en-US" sz="2600" b="1" dirty="0"/>
              <a:t>selected for expansion </a:t>
            </a:r>
            <a:r>
              <a:rPr lang="en-US" sz="2600" dirty="0"/>
              <a:t>must be an optimal solution since all later nodes will be at least as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of the heuristic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5" y="1676400"/>
            <a:ext cx="75342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7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Slides taken from ...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2895600"/>
          </a:xfrm>
        </p:spPr>
        <p:txBody>
          <a:bodyPr/>
          <a:lstStyle/>
          <a:p>
            <a:pPr marL="514350" indent="-514350" eaLnBrk="1" hangingPunct="1">
              <a:buClr>
                <a:srgbClr val="3333CC"/>
              </a:buClr>
              <a:buFont typeface="+mj-lt"/>
              <a:buAutoNum type="arabicPeriod"/>
            </a:pPr>
            <a:r>
              <a:rPr lang="en-US" sz="2800" dirty="0" err="1"/>
              <a:t>Weng</a:t>
            </a:r>
            <a:r>
              <a:rPr lang="en-US" sz="2800" dirty="0"/>
              <a:t>-Keen Wong, </a:t>
            </a:r>
            <a:r>
              <a:rPr lang="en-US" sz="2800" dirty="0" err="1"/>
              <a:t>Oregonstate</a:t>
            </a:r>
            <a:endParaRPr lang="en-US" sz="2800" dirty="0"/>
          </a:p>
          <a:p>
            <a:pPr eaLnBrk="1" hangingPunct="1">
              <a:buClr>
                <a:srgbClr val="3333CC"/>
              </a:buClr>
              <a:buNone/>
            </a:pPr>
            <a:br>
              <a:rPr lang="en-US" sz="2800" dirty="0">
                <a:latin typeface="Comic Sans MS" pitchFamily="66" charset="0"/>
              </a:rPr>
            </a:br>
            <a:endParaRPr lang="en-US" sz="3600" dirty="0">
              <a:latin typeface="Comic Sans MS" pitchFamily="66" charset="0"/>
            </a:endParaRPr>
          </a:p>
          <a:p>
            <a:pPr eaLnBrk="1" hangingPunct="1">
              <a:buClr>
                <a:srgbClr val="3333CC"/>
              </a:buClr>
              <a:buFont typeface="Wingdings" pitchFamily="2" charset="2"/>
              <a:buNone/>
            </a:pPr>
            <a:endParaRPr lang="en-US" sz="105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time complexity of A* depends on the heuristic.</a:t>
            </a:r>
          </a:p>
          <a:p>
            <a:r>
              <a:rPr lang="en-US" sz="2400" dirty="0"/>
              <a:t>Time complexity of A∗ is exponential in the maximum absolute error </a:t>
            </a:r>
            <a:r>
              <a:rPr lang="en-GB" sz="2400" dirty="0"/>
              <a:t>O(b</a:t>
            </a:r>
            <a:r>
              <a:rPr lang="el-GR" sz="2400" baseline="30000" dirty="0"/>
              <a:t>Δ</a:t>
            </a:r>
            <a:r>
              <a:rPr lang="el-GR" sz="2400" dirty="0"/>
              <a:t>).</a:t>
            </a:r>
            <a:endParaRPr lang="en-US" sz="2400" dirty="0"/>
          </a:p>
          <a:p>
            <a:r>
              <a:rPr lang="en-US" sz="2400" dirty="0"/>
              <a:t>In the worst case of an unbounded search space, the number of nodes expanded is </a:t>
            </a:r>
            <a:r>
              <a:rPr lang="en-US" sz="2400" b="1" dirty="0"/>
              <a:t>exponential in the depth of the solution </a:t>
            </a:r>
            <a:r>
              <a:rPr lang="en-US" sz="2400" dirty="0"/>
              <a:t>(the shortest path) d: O(b</a:t>
            </a:r>
            <a:r>
              <a:rPr lang="en-US" sz="2400" baseline="30000" dirty="0"/>
              <a:t>d</a:t>
            </a:r>
            <a:r>
              <a:rPr lang="en-US" sz="2400" dirty="0"/>
              <a:t>)</a:t>
            </a:r>
          </a:p>
          <a:p>
            <a:r>
              <a:rPr lang="en-US" sz="2400" dirty="0"/>
              <a:t>A good heuristic allows A* to prune away many of the b</a:t>
            </a:r>
            <a:r>
              <a:rPr lang="en-US" sz="2400" baseline="30000" dirty="0"/>
              <a:t>d</a:t>
            </a:r>
            <a:r>
              <a:rPr lang="en-US" sz="2400" dirty="0"/>
              <a:t> nodes.</a:t>
            </a:r>
          </a:p>
          <a:p>
            <a:r>
              <a:rPr lang="en-US" sz="2400" dirty="0"/>
              <a:t>If the total number of nodes generated by A* for a particular problem is N and the solution depth is d, then b* is the branching factor that a uniform tree of depth d would have to have in order to contain N + 1 nodes.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15000"/>
            <a:ext cx="5887316" cy="93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226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A* is Optimally Efficient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800" dirty="0"/>
              <a:t>Among optimal algorithms that expand search paths from the root, A* is </a:t>
            </a:r>
            <a:r>
              <a:rPr lang="en-US" sz="2800" b="1" dirty="0"/>
              <a:t>optimally efficient for </a:t>
            </a:r>
            <a:r>
              <a:rPr lang="en-US" sz="2800" dirty="0"/>
              <a:t>any given heuristic function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Optimally efficient: no other optimal algorithm is guaranteed to expand fewer nodes than A*</a:t>
            </a:r>
          </a:p>
          <a:p>
            <a:pPr lvl="1" algn="just">
              <a:spcBef>
                <a:spcPts val="0"/>
              </a:spcBef>
            </a:pPr>
            <a:r>
              <a:rPr lang="en-US" sz="2400" dirty="0"/>
              <a:t>Fine print: except A* might possibly expand more nodes with f(n) = C*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800" dirty="0"/>
              <a:t>	    </a:t>
            </a:r>
            <a:r>
              <a:rPr lang="en-US" sz="2400" dirty="0"/>
              <a:t>where C* is the cost of the optimal path – tie-breaking  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/>
              <a:t>         issues</a:t>
            </a:r>
            <a:endParaRPr lang="en-US" sz="2800" dirty="0"/>
          </a:p>
          <a:p>
            <a:pPr algn="just">
              <a:spcBef>
                <a:spcPts val="0"/>
              </a:spcBef>
            </a:pPr>
            <a:r>
              <a:rPr lang="en-US" sz="2800" dirty="0"/>
              <a:t>Any algorithm that does not expand all nodes with f(n) &lt; C* runs the risk of missing the optimal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92382"/>
            <a:ext cx="888847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7" y="4343400"/>
            <a:ext cx="7575176" cy="234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50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019800"/>
          </a:xfrm>
        </p:spPr>
        <p:txBody>
          <a:bodyPr/>
          <a:lstStyle/>
          <a:p>
            <a:r>
              <a:rPr lang="en-US" dirty="0"/>
              <a:t>1200 random problems with solution lengths from 2 to 24 (100 for each even number)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76400"/>
            <a:ext cx="871717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106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problem with fewer restrictions on the actions is called a </a:t>
            </a:r>
            <a:r>
              <a:rPr lang="en-US" sz="2800" b="1" dirty="0"/>
              <a:t>relaxed problem</a:t>
            </a:r>
            <a:r>
              <a:rPr lang="en-US" sz="2800" dirty="0"/>
              <a:t>.</a:t>
            </a:r>
          </a:p>
          <a:p>
            <a:r>
              <a:rPr lang="en-US" sz="2800" dirty="0"/>
              <a:t>If the rules of the puzzle were changed so that a tile could move anywhere instead of just to the adjacent empty square, then h1 would give the exact number of steps in the shortest solution.</a:t>
            </a:r>
          </a:p>
          <a:p>
            <a:r>
              <a:rPr lang="en-US" sz="2800" dirty="0"/>
              <a:t>If a tile could move one square in any direction, even onto an occupied square, then h2 would give the exact number of steps in the shortest solution.</a:t>
            </a:r>
          </a:p>
          <a:p>
            <a:r>
              <a:rPr lang="en-US" sz="2800" dirty="0"/>
              <a:t>The state-space graph of the relaxed problem is a </a:t>
            </a:r>
            <a:r>
              <a:rPr lang="en-US" sz="2800" b="1" dirty="0" err="1"/>
              <a:t>supergraph</a:t>
            </a:r>
            <a:r>
              <a:rPr lang="en-US" sz="2800" dirty="0"/>
              <a:t> of the original state space because the removal of restrictions creates added edges in the graph.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7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an optimal solution to a relaxed problem is an admissible heuristic for the original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3914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58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dirty="0"/>
              <a:t>Generating admissible heuristics from </a:t>
            </a:r>
            <a:r>
              <a:rPr lang="en-US" dirty="0" err="1"/>
              <a:t>subproblems</a:t>
            </a:r>
            <a:r>
              <a:rPr lang="en-US" dirty="0"/>
              <a:t>: Pattern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r>
              <a:rPr lang="en-US" dirty="0"/>
              <a:t>The idea behind pattern databases is to </a:t>
            </a:r>
            <a:r>
              <a:rPr lang="en-US" b="1" dirty="0"/>
              <a:t>store exact solution costs for every possible </a:t>
            </a:r>
            <a:r>
              <a:rPr lang="en-US" b="1" dirty="0" err="1"/>
              <a:t>subproblem</a:t>
            </a:r>
            <a:r>
              <a:rPr lang="en-US" b="1" dirty="0"/>
              <a:t> instance</a:t>
            </a:r>
            <a:r>
              <a:rPr lang="en-US" dirty="0"/>
              <a:t>.</a:t>
            </a:r>
          </a:p>
          <a:p>
            <a:r>
              <a:rPr lang="en-US" dirty="0"/>
              <a:t>The choice of 1-2-3-4 is fairly arbitrary; we could also construct databases for 5-6-7-8, for 2-4-6-8, and so on</a:t>
            </a:r>
          </a:p>
          <a:p>
            <a:r>
              <a:rPr lang="en-GB" dirty="0"/>
              <a:t>DISJOINT PATTERN databases:</a:t>
            </a:r>
          </a:p>
          <a:p>
            <a:r>
              <a:rPr lang="en-US" dirty="0"/>
              <a:t>Use both DB’s, but using only the pattern DB for subset if any of the subset elements are affected.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36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32C7C4F8-C15F-44B1-8719-C4B0BB76F0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Text Box 9"/>
          <p:cNvSpPr txBox="1">
            <a:spLocks noGrp="1" noChangeArrowheads="1"/>
          </p:cNvSpPr>
          <p:nvPr>
            <p:ph idx="1"/>
          </p:nvPr>
        </p:nvSpPr>
        <p:spPr bwMode="auto">
          <a:xfrm>
            <a:off x="152400" y="838200"/>
            <a:ext cx="883920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AIMA Editio</a:t>
            </a:r>
            <a:r>
              <a:rPr lang="en-US" dirty="0">
                <a:latin typeface="+mj-lt"/>
              </a:rPr>
              <a:t>n 3</a:t>
            </a:r>
            <a:endParaRPr lang="en-US" sz="3200" dirty="0">
              <a:latin typeface="+mj-lt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Muhammad </a:t>
            </a:r>
            <a:r>
              <a:rPr lang="en-US" sz="3200" dirty="0" err="1">
                <a:latin typeface="+mj-lt"/>
              </a:rPr>
              <a:t>Kashif</a:t>
            </a:r>
            <a:r>
              <a:rPr lang="en-US" sz="3200" dirty="0">
                <a:latin typeface="+mj-lt"/>
              </a:rPr>
              <a:t> Khan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4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13594CAC-3B63-402E-BEA6-361020CF1C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Informed Search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algn="just"/>
            <a:r>
              <a:rPr lang="en-US" sz="2800" dirty="0"/>
              <a:t>How can we make search smarter?</a:t>
            </a:r>
          </a:p>
          <a:p>
            <a:pPr algn="just"/>
            <a:r>
              <a:rPr lang="en-US" sz="2800" dirty="0"/>
              <a:t>Use problem-specific knowledge beyond the definition of the problem itself</a:t>
            </a:r>
          </a:p>
          <a:p>
            <a:pPr algn="just"/>
            <a:r>
              <a:rPr lang="en-US" sz="2800" dirty="0"/>
              <a:t>Specifically, incorporate knowledge of how good a non-goal state is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13594CAC-3B63-402E-BEA6-361020CF1C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Best-First Search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algn="just"/>
            <a:r>
              <a:rPr lang="en-US" sz="2800" dirty="0"/>
              <a:t>Node selected for expansion based on an </a:t>
            </a:r>
            <a:r>
              <a:rPr lang="en-US" sz="2800" i="1" dirty="0"/>
              <a:t>evaluation function f(n) </a:t>
            </a:r>
            <a:r>
              <a:rPr lang="en-US" sz="2800" dirty="0"/>
              <a:t>i.e., expand the node that </a:t>
            </a:r>
            <a:r>
              <a:rPr lang="en-US" sz="2800" b="1" i="1" dirty="0"/>
              <a:t>appears</a:t>
            </a:r>
            <a:r>
              <a:rPr lang="en-US" sz="2800" i="1" dirty="0"/>
              <a:t> to be the best</a:t>
            </a:r>
          </a:p>
          <a:p>
            <a:pPr algn="just"/>
            <a:r>
              <a:rPr lang="en-US" sz="2800" dirty="0"/>
              <a:t>The implementation of best-first graph search is identical to that for uniform-cost search except for the use of f instead of g to order the priority queue.</a:t>
            </a:r>
          </a:p>
          <a:p>
            <a:pPr algn="just"/>
            <a:r>
              <a:rPr lang="en-US" sz="2800" dirty="0"/>
              <a:t>Node with lowest evaluation is selected for expansion</a:t>
            </a:r>
          </a:p>
          <a:p>
            <a:pPr algn="just"/>
            <a:r>
              <a:rPr lang="en-US" sz="2800" dirty="0"/>
              <a:t>Uses a priority queue</a:t>
            </a:r>
          </a:p>
          <a:p>
            <a:pPr algn="just"/>
            <a:r>
              <a:rPr lang="en-US" sz="2800" dirty="0"/>
              <a:t>We’ll talk about Greedy Best-First Search and A* Search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13594CAC-3B63-402E-BEA6-361020CF1C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+mn-lt"/>
              </a:rPr>
              <a:t>Heuristic Function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800" dirty="0"/>
              <a:t>h(n) = estimated cost of the cheapest path from node n to a goal node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h(goal node) = 0</a:t>
            </a:r>
          </a:p>
          <a:p>
            <a:pPr algn="just">
              <a:spcBef>
                <a:spcPts val="0"/>
              </a:spcBef>
            </a:pPr>
            <a:r>
              <a:rPr lang="en-US" sz="2800" dirty="0"/>
              <a:t>Contains additional knowledge of the problem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13594CAC-3B63-402E-BEA6-361020CF1C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Greedy best-first Search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/>
              <a:t>Evaluation function at node </a:t>
            </a:r>
            <a:r>
              <a:rPr lang="en-US" sz="2800" i="1" dirty="0"/>
              <a:t>n</a:t>
            </a:r>
            <a:r>
              <a:rPr lang="en-US" sz="2800" dirty="0"/>
              <a:t>,  </a:t>
            </a:r>
            <a:r>
              <a:rPr lang="en-US" sz="2800" i="1" dirty="0"/>
              <a:t>f(n) = h(n);  </a:t>
            </a:r>
            <a:r>
              <a:rPr lang="en-US" sz="2800" dirty="0"/>
              <a:t>(heuristic) = estimate of cost from </a:t>
            </a:r>
            <a:r>
              <a:rPr lang="en-US" sz="2800" i="1" dirty="0"/>
              <a:t>n</a:t>
            </a:r>
            <a:r>
              <a:rPr lang="en-US" sz="2800" dirty="0"/>
              <a:t> to </a:t>
            </a:r>
            <a:r>
              <a:rPr lang="en-US" sz="2800" i="1" dirty="0"/>
              <a:t>goal</a:t>
            </a:r>
            <a:r>
              <a:rPr lang="en-US" sz="2800" dirty="0"/>
              <a:t>
e.g.,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SLD</a:t>
            </a:r>
            <a:r>
              <a:rPr lang="en-US" sz="2800" i="1" dirty="0"/>
              <a:t>(n)</a:t>
            </a:r>
            <a:r>
              <a:rPr lang="en-US" sz="2800" dirty="0"/>
              <a:t> = straight-line distance from </a:t>
            </a:r>
            <a:r>
              <a:rPr lang="en-US" sz="2800" i="1" dirty="0"/>
              <a:t>n</a:t>
            </a:r>
            <a:r>
              <a:rPr lang="en-US" sz="2800" dirty="0"/>
              <a:t> to Bucharest
Greedy best-first search expands the node that appears to have shortest path to goal. </a:t>
            </a:r>
          </a:p>
          <a:p>
            <a:pPr algn="just" eaLnBrk="1" hangingPunct="1">
              <a:defRPr/>
            </a:pPr>
            <a:r>
              <a:rPr lang="en-US" sz="2800" dirty="0">
                <a:solidFill>
                  <a:srgbClr val="FF0000"/>
                </a:solidFill>
              </a:rPr>
              <a:t>Idea: those nodes may lead to solution quickly.</a:t>
            </a:r>
          </a:p>
          <a:p>
            <a:pPr algn="just">
              <a:defRPr/>
            </a:pPr>
            <a:r>
              <a:rPr lang="en-US" sz="2800" dirty="0"/>
              <a:t>Similar to depth-first search: It prefers to follow a single path to goal (guided by the heuristic), backing up  when it hits a dead-end.</a:t>
            </a:r>
          </a:p>
          <a:p>
            <a:pPr algn="just" eaLnBrk="1" hangingPunct="1">
              <a:defRPr/>
            </a:pP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C00000"/>
                </a:solidFill>
                <a:latin typeface="+mn-lt"/>
              </a:rPr>
              <a:t>Greedy best-first Search: Example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 descr="romania-distanc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685800"/>
            <a:ext cx="6324600" cy="61722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215" y="711103"/>
            <a:ext cx="2760785" cy="6144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 bwMode="auto">
          <a:xfrm>
            <a:off x="533400" y="2362200"/>
            <a:ext cx="13716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</a:rPr>
              <a:t>Greedy best-first Search: Example</a:t>
            </a:r>
            <a:endParaRPr lang="en-US" sz="3200" dirty="0"/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7724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81750"/>
            <a:ext cx="457200" cy="476250"/>
          </a:xfrm>
          <a:noFill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fld id="{F925071C-6FAC-4FF8-9247-1B182FA886EF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10622</TotalTime>
  <Words>2134</Words>
  <Application>Microsoft Office PowerPoint</Application>
  <PresentationFormat>On-screen Show (4:3)</PresentationFormat>
  <Paragraphs>250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Comic Sans MS</vt:lpstr>
      <vt:lpstr>Tahoma</vt:lpstr>
      <vt:lpstr>Times New Roman</vt:lpstr>
      <vt:lpstr>Wingdings</vt:lpstr>
      <vt:lpstr>Default Design</vt:lpstr>
      <vt:lpstr>AI2002 – Artificial Intelligence Spring – 2023  Informed Search</vt:lpstr>
      <vt:lpstr>Today’s Agenda</vt:lpstr>
      <vt:lpstr>Slides taken from ...</vt:lpstr>
      <vt:lpstr>Informed Search</vt:lpstr>
      <vt:lpstr>Best-First Search</vt:lpstr>
      <vt:lpstr>Heuristic Function</vt:lpstr>
      <vt:lpstr>Greedy best-first Search</vt:lpstr>
      <vt:lpstr>Greedy best-first Search: Example</vt:lpstr>
      <vt:lpstr>Greedy best-first Search: Example</vt:lpstr>
      <vt:lpstr>Greedy best-first Search: Example</vt:lpstr>
      <vt:lpstr>Greedy best-first Search: Example</vt:lpstr>
      <vt:lpstr>Greedy best-first Search: Example</vt:lpstr>
      <vt:lpstr>Greedy best-first Search: Example</vt:lpstr>
      <vt:lpstr>Evaluation of Greedy best-first search</vt:lpstr>
      <vt:lpstr>Evaluation of Greedy best-first search</vt:lpstr>
      <vt:lpstr>A* Search</vt:lpstr>
      <vt:lpstr>A* Search: Example</vt:lpstr>
      <vt:lpstr>A* Search: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Admissible Heuristic</vt:lpstr>
      <vt:lpstr>Consistent Heuristic</vt:lpstr>
      <vt:lpstr>Consistent Heuristic</vt:lpstr>
      <vt:lpstr>Consistent Heuristic</vt:lpstr>
      <vt:lpstr>PowerPoint Presentation</vt:lpstr>
      <vt:lpstr>PowerPoint Presentation</vt:lpstr>
      <vt:lpstr>A* is Optimally Efficient</vt:lpstr>
      <vt:lpstr>Heuristics</vt:lpstr>
      <vt:lpstr>PowerPoint Presentation</vt:lpstr>
      <vt:lpstr>Relaxed problems</vt:lpstr>
      <vt:lpstr>PowerPoint Presentation</vt:lpstr>
      <vt:lpstr>Generating admissible heuristics from subproblems: Pattern databases</vt:lpstr>
      <vt:lpstr>References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</dc:title>
  <dc:creator>Jean-Claude Latombe</dc:creator>
  <cp:lastModifiedBy>Farrukh</cp:lastModifiedBy>
  <cp:revision>292</cp:revision>
  <cp:lastPrinted>1601-01-01T00:00:00Z</cp:lastPrinted>
  <dcterms:created xsi:type="dcterms:W3CDTF">2000-01-10T15:15:18Z</dcterms:created>
  <dcterms:modified xsi:type="dcterms:W3CDTF">2023-01-31T02:48:15Z</dcterms:modified>
</cp:coreProperties>
</file>