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9"/>
  </p:notesMasterIdLst>
  <p:handoutMasterIdLst>
    <p:handoutMasterId r:id="rId80"/>
  </p:handoutMasterIdLst>
  <p:sldIdLst>
    <p:sldId id="293" r:id="rId2"/>
    <p:sldId id="381" r:id="rId3"/>
    <p:sldId id="435" r:id="rId4"/>
    <p:sldId id="439" r:id="rId5"/>
    <p:sldId id="445" r:id="rId6"/>
    <p:sldId id="440" r:id="rId7"/>
    <p:sldId id="382" r:id="rId8"/>
    <p:sldId id="441" r:id="rId9"/>
    <p:sldId id="442" r:id="rId10"/>
    <p:sldId id="383" r:id="rId11"/>
    <p:sldId id="44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465" r:id="rId21"/>
    <p:sldId id="392" r:id="rId22"/>
    <p:sldId id="393" r:id="rId23"/>
    <p:sldId id="446" r:id="rId24"/>
    <p:sldId id="394" r:id="rId25"/>
    <p:sldId id="395" r:id="rId26"/>
    <p:sldId id="396" r:id="rId27"/>
    <p:sldId id="397" r:id="rId28"/>
    <p:sldId id="447" r:id="rId29"/>
    <p:sldId id="398" r:id="rId30"/>
    <p:sldId id="399" r:id="rId31"/>
    <p:sldId id="400" r:id="rId32"/>
    <p:sldId id="401" r:id="rId33"/>
    <p:sldId id="402" r:id="rId34"/>
    <p:sldId id="403" r:id="rId35"/>
    <p:sldId id="458" r:id="rId36"/>
    <p:sldId id="448" r:id="rId37"/>
    <p:sldId id="409" r:id="rId38"/>
    <p:sldId id="449" r:id="rId39"/>
    <p:sldId id="410" r:id="rId40"/>
    <p:sldId id="450" r:id="rId41"/>
    <p:sldId id="411" r:id="rId42"/>
    <p:sldId id="453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54" r:id="rId57"/>
    <p:sldId id="425" r:id="rId58"/>
    <p:sldId id="455" r:id="rId59"/>
    <p:sldId id="456" r:id="rId60"/>
    <p:sldId id="426" r:id="rId61"/>
    <p:sldId id="427" r:id="rId62"/>
    <p:sldId id="428" r:id="rId63"/>
    <p:sldId id="429" r:id="rId64"/>
    <p:sldId id="461" r:id="rId65"/>
    <p:sldId id="460" r:id="rId66"/>
    <p:sldId id="430" r:id="rId67"/>
    <p:sldId id="431" r:id="rId68"/>
    <p:sldId id="432" r:id="rId69"/>
    <p:sldId id="433" r:id="rId70"/>
    <p:sldId id="462" r:id="rId71"/>
    <p:sldId id="451" r:id="rId72"/>
    <p:sldId id="452" r:id="rId73"/>
    <p:sldId id="463" r:id="rId74"/>
    <p:sldId id="464" r:id="rId75"/>
    <p:sldId id="434" r:id="rId76"/>
    <p:sldId id="459" r:id="rId77"/>
    <p:sldId id="457" r:id="rId7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D3FF"/>
    <a:srgbClr val="CCCC00"/>
    <a:srgbClr val="DDDDDD"/>
    <a:srgbClr val="FFE7C3"/>
    <a:srgbClr val="FFFFCC"/>
    <a:srgbClr val="CCFFCC"/>
    <a:srgbClr val="FFFF8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434" autoAdjust="0"/>
  </p:normalViewPr>
  <p:slideViewPr>
    <p:cSldViewPr>
      <p:cViewPr varScale="1">
        <p:scale>
          <a:sx n="64" d="100"/>
          <a:sy n="64" d="100"/>
        </p:scale>
        <p:origin x="16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56338E-0686-4A7B-8E8D-43557162F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9F122F-2FE8-4C91-8156-4688BDAE7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3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931A7-12E2-442F-8D29-4BDF55068086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6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931A7-12E2-442F-8D29-4BDF55068086}" type="slidenum">
              <a:rPr lang="en-US" smtClean="0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0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1EA00-892A-4715-8FCA-361BC495B9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85BFC-BBEB-4C16-BCDD-CE2A37BEDC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0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7D43F-DEA0-4A48-A14D-BF13C1B54AA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79056-5562-48B0-B511-DFF37C82C1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4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AECB2-465C-4EBA-A710-2B32727D75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8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AECB2-465C-4EBA-A710-2B32727D75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FB16F-B9CB-4604-9A28-C08BB55B742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8836F-8DBE-4572-990A-88B41363ADA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72E9-6FDF-4885-9E00-58E4386B794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931A7-12E2-442F-8D29-4BDF55068086}" type="slidenum">
              <a:rPr lang="en-US" smtClean="0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6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72E9-6FDF-4885-9E00-58E4386B794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1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5019F-AACC-4161-8583-874ACD318D6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6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8824B-5B5A-4D1D-BAE8-187FCC13B93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0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594E0B-B47D-4D91-AE69-BE25F501D10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9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67ECE-4801-4A6A-8101-1BC281E6049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90A96-4260-4C12-88D8-CEBE7E95A9A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7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AECB2-465C-4EBA-A710-2B32727D754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9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48A3D-4E88-4916-B827-7B05CBF0190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4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AECB2-465C-4EBA-A710-2B32727D754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31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3565D-72E9-40BC-82CB-31D5C3FB29D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B8D14-BBD7-4435-A687-25A0CA15A5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9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EE075-DDF5-4306-AEA7-118E8D9AA74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8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3BD72-D76D-43D9-9A0F-5B7C8C6F95F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0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2D9C3-04B3-45E4-B5DA-C9FB4B2A12E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1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92D2C-AE09-47DD-AC77-6D68751A025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6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8DD8E-11BA-4F9F-BC70-1FC39A010E0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7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88C3E-3B1C-4606-AFD3-A407E2C905D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60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8863D-65E1-4B95-AD1C-3F81CC0B4A8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0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56903-893D-476E-B92E-C4A7CBF63A2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4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43B7A-985E-445D-AA0B-BAB3F66D305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6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07086-A91D-4384-B02A-3B7E483F0D2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F122F-2FE8-4C91-8156-4688BDAE796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7E584-C01B-4A7D-9387-4D4398CA5AD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7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2F476-D708-4021-A4AB-BF70EA3DC65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6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F122F-2FE8-4C91-8156-4688BDAE796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9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DF2E4-8820-4F7E-B8F5-EC1483BC559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03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E1669-9C42-4596-8D3B-0CA76C60CE5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3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245CD-DF3E-4B0C-A265-9BFA724AAD7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64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49E3D-AF7D-49F9-8D61-1F3795C544E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50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5722D-93EB-479F-B6C0-D030D98DD56E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4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27E9B-CE46-49B1-B662-430889C4D7F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8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115A9-11B6-4015-97E4-5CDF7EDB7E01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0A482-EE2D-459D-A67B-7957D210DC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5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45615-CFA5-41C7-BFBF-D663017F704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D063E-A6AD-425E-A345-7426C557501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4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AECB2-465C-4EBA-A710-2B32727D754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47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0A700-B54B-4EC9-BA1E-76FF017B3AC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7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7B30A-D02F-4566-9A38-19119E102795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DEBD3-EAEB-46C5-BE9F-F1D83748F6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A03BD-7AFF-4E3E-BE41-560A1F53B3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4CA7F-0EBE-400F-A9F8-3C0C3CABB4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8CBAC-87CF-46C7-AF2C-07D04E527C0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2DD3-DC17-4A69-BB46-45082E46F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1254-E7A9-42B2-BBA6-4F390B8B1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EA4B-F9EC-4AED-924D-21C157D13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C10A6-6903-4872-B91B-3E0B6589A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3999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7C4F8-C15F-44B1-8719-C4B0BB76F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FCEE5-5864-4177-8B32-562563A5D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C840-FA4D-40C9-A2A8-405AAC255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15D7-7171-44DA-A7F8-0379C74DB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C8A4B-124F-43F9-9E25-3253CCAF3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0DDFE-E6BA-40F7-A955-C8FD1E673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305B-2385-41DD-A7E1-E3AEB4B6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E60C2-90BA-4311-8674-F2C05334B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F264E9-1BC2-4290-B8C9-A8C5BC655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686800" cy="23622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chemeClr val="accent2"/>
                </a:solidFill>
              </a:rPr>
              <a:t>AI 2002 – Artificial Intelligence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Spring </a:t>
            </a:r>
            <a:r>
              <a:rPr lang="en-US" b="1">
                <a:solidFill>
                  <a:srgbClr val="C00000"/>
                </a:solidFill>
              </a:rPr>
              <a:t>– 2023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Uninformed Search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609" y="990601"/>
            <a:ext cx="7001591" cy="5257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F4308AF4-87E2-45F7-A2E7-FC8D1DD465B4}" type="slidenum">
              <a:rPr lang="en-US" smtClean="0">
                <a:latin typeface="+mn-lt"/>
              </a:rPr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Search Nodes </a:t>
            </a:r>
            <a:r>
              <a:rPr lang="en-US" b="1" dirty="0">
                <a:solidFill>
                  <a:schemeClr val="accent2"/>
                </a:solidFill>
                <a:latin typeface="+mn-lt"/>
                <a:cs typeface="Times New Roman" pitchFamily="18" charset="0"/>
                <a:sym typeface="Symbol" pitchFamily="18" charset="2"/>
              </a:rPr>
              <a:t>and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States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990600" y="1676402"/>
            <a:ext cx="5486400" cy="1476376"/>
            <a:chOff x="624" y="1056"/>
            <a:chExt cx="3456" cy="93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24" y="1152"/>
              <a:ext cx="790" cy="834"/>
              <a:chOff x="768" y="1152"/>
              <a:chExt cx="1186" cy="1253"/>
            </a:xfrm>
          </p:grpSpPr>
          <p:sp>
            <p:nvSpPr>
              <p:cNvPr id="5237" name="Rectangle 6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38" name="Rectangle 7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39" name="Rectangle 8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0" name="Rectangle 9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1" name="Rectangle 10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2" name="Rectangle 11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3" name="Rectangle 12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4" name="Rectangle 13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5" name="Rectangle 14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46" name="Text Box 15"/>
              <p:cNvSpPr txBox="1">
                <a:spLocks noChangeArrowheads="1"/>
              </p:cNvSpPr>
              <p:nvPr/>
            </p:nvSpPr>
            <p:spPr bwMode="auto">
              <a:xfrm>
                <a:off x="1248" y="2025"/>
                <a:ext cx="31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5247" name="Text Box 16"/>
              <p:cNvSpPr txBox="1">
                <a:spLocks noChangeArrowheads="1"/>
              </p:cNvSpPr>
              <p:nvPr/>
            </p:nvSpPr>
            <p:spPr bwMode="auto">
              <a:xfrm>
                <a:off x="1248" y="1257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5248" name="Text Box 17"/>
              <p:cNvSpPr txBox="1">
                <a:spLocks noChangeArrowheads="1"/>
              </p:cNvSpPr>
              <p:nvPr/>
            </p:nvSpPr>
            <p:spPr bwMode="auto">
              <a:xfrm>
                <a:off x="864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5249" name="Text Box 18"/>
              <p:cNvSpPr txBox="1">
                <a:spLocks noChangeArrowheads="1"/>
              </p:cNvSpPr>
              <p:nvPr/>
            </p:nvSpPr>
            <p:spPr bwMode="auto">
              <a:xfrm>
                <a:off x="1248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5250" name="Text Box 19"/>
              <p:cNvSpPr txBox="1">
                <a:spLocks noChangeArrowheads="1"/>
              </p:cNvSpPr>
              <p:nvPr/>
            </p:nvSpPr>
            <p:spPr bwMode="auto">
              <a:xfrm>
                <a:off x="864" y="2026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5251" name="Text Box 20"/>
              <p:cNvSpPr txBox="1">
                <a:spLocks noChangeArrowheads="1"/>
              </p:cNvSpPr>
              <p:nvPr/>
            </p:nvSpPr>
            <p:spPr bwMode="auto">
              <a:xfrm>
                <a:off x="1632" y="2026"/>
                <a:ext cx="310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5252" name="Text Box 21"/>
              <p:cNvSpPr txBox="1">
                <a:spLocks noChangeArrowheads="1"/>
              </p:cNvSpPr>
              <p:nvPr/>
            </p:nvSpPr>
            <p:spPr bwMode="auto">
              <a:xfrm>
                <a:off x="1633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7</a:t>
                </a:r>
              </a:p>
            </p:txBody>
          </p:sp>
          <p:sp>
            <p:nvSpPr>
              <p:cNvPr id="5253" name="Text Box 22"/>
              <p:cNvSpPr txBox="1">
                <a:spLocks noChangeArrowheads="1"/>
              </p:cNvSpPr>
              <p:nvPr/>
            </p:nvSpPr>
            <p:spPr bwMode="auto">
              <a:xfrm>
                <a:off x="864" y="1257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4" name="Group 100"/>
            <p:cNvGrpSpPr>
              <a:grpSpLocks/>
            </p:cNvGrpSpPr>
            <p:nvPr/>
          </p:nvGrpSpPr>
          <p:grpSpPr bwMode="auto">
            <a:xfrm>
              <a:off x="1392" y="1056"/>
              <a:ext cx="2688" cy="480"/>
              <a:chOff x="1392" y="1056"/>
              <a:chExt cx="2688" cy="480"/>
            </a:xfrm>
          </p:grpSpPr>
          <p:sp>
            <p:nvSpPr>
              <p:cNvPr id="5235" name="Oval 85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36" name="Line 90"/>
              <p:cNvSpPr>
                <a:spLocks noChangeShapeType="1"/>
              </p:cNvSpPr>
              <p:nvPr/>
            </p:nvSpPr>
            <p:spPr bwMode="auto">
              <a:xfrm flipH="1">
                <a:off x="1392" y="1152"/>
                <a:ext cx="2544" cy="384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990600" y="1905000"/>
            <a:ext cx="7010400" cy="4368800"/>
            <a:chOff x="624" y="1200"/>
            <a:chExt cx="4416" cy="2752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008" y="3119"/>
              <a:ext cx="802" cy="833"/>
              <a:chOff x="2112" y="2688"/>
              <a:chExt cx="1179" cy="1251"/>
            </a:xfrm>
          </p:grpSpPr>
          <p:sp>
            <p:nvSpPr>
              <p:cNvPr id="5216" name="Rectangle 24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17" name="Rectangle 25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18" name="Rectangle 26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19" name="Rectangle 27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20" name="Rectangle 2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21" name="Rectangle 29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22" name="Rectangle 30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23" name="Rectangle 31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24" name="Rectangle 32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25" name="Text Box 33"/>
              <p:cNvSpPr txBox="1">
                <a:spLocks noChangeArrowheads="1"/>
              </p:cNvSpPr>
              <p:nvPr/>
            </p:nvSpPr>
            <p:spPr bwMode="auto">
              <a:xfrm>
                <a:off x="2593" y="3561"/>
                <a:ext cx="303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5226" name="Text Box 34"/>
              <p:cNvSpPr txBox="1">
                <a:spLocks noChangeArrowheads="1"/>
              </p:cNvSpPr>
              <p:nvPr/>
            </p:nvSpPr>
            <p:spPr bwMode="auto">
              <a:xfrm>
                <a:off x="2977" y="2793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5227" name="Text Box 35"/>
              <p:cNvSpPr txBox="1">
                <a:spLocks noChangeArrowheads="1"/>
              </p:cNvSpPr>
              <p:nvPr/>
            </p:nvSpPr>
            <p:spPr bwMode="auto">
              <a:xfrm>
                <a:off x="2208" y="3177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5228" name="Text Box 36"/>
              <p:cNvSpPr txBox="1">
                <a:spLocks noChangeArrowheads="1"/>
              </p:cNvSpPr>
              <p:nvPr/>
            </p:nvSpPr>
            <p:spPr bwMode="auto">
              <a:xfrm>
                <a:off x="2593" y="3177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5229" name="Text Box 37"/>
              <p:cNvSpPr txBox="1">
                <a:spLocks noChangeArrowheads="1"/>
              </p:cNvSpPr>
              <p:nvPr/>
            </p:nvSpPr>
            <p:spPr bwMode="auto">
              <a:xfrm>
                <a:off x="2208" y="3562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5230" name="Text Box 38"/>
              <p:cNvSpPr txBox="1">
                <a:spLocks noChangeArrowheads="1"/>
              </p:cNvSpPr>
              <p:nvPr/>
            </p:nvSpPr>
            <p:spPr bwMode="auto">
              <a:xfrm>
                <a:off x="2976" y="3562"/>
                <a:ext cx="31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5231" name="Text Box 39"/>
              <p:cNvSpPr txBox="1">
                <a:spLocks noChangeArrowheads="1"/>
              </p:cNvSpPr>
              <p:nvPr/>
            </p:nvSpPr>
            <p:spPr bwMode="auto">
              <a:xfrm>
                <a:off x="2976" y="3177"/>
                <a:ext cx="315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5232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793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624" y="2112"/>
              <a:ext cx="802" cy="833"/>
              <a:chOff x="2112" y="1152"/>
              <a:chExt cx="1179" cy="1251"/>
            </a:xfrm>
          </p:grpSpPr>
          <p:sp>
            <p:nvSpPr>
              <p:cNvPr id="5199" name="Rectangle 42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0" name="Rectangle 43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1" name="Rectangle 44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2" name="Rectangle 45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3" name="Rectangle 46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4" name="Rectangle 47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5" name="Rectangle 4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6" name="Rectangle 49"/>
              <p:cNvSpPr>
                <a:spLocks noChangeArrowheads="1"/>
              </p:cNvSpPr>
              <p:nvPr/>
            </p:nvSpPr>
            <p:spPr bwMode="auto">
              <a:xfrm>
                <a:off x="249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7" name="Rectangle 50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08" name="Text Box 51"/>
              <p:cNvSpPr txBox="1">
                <a:spLocks noChangeArrowheads="1"/>
              </p:cNvSpPr>
              <p:nvPr/>
            </p:nvSpPr>
            <p:spPr bwMode="auto">
              <a:xfrm>
                <a:off x="2593" y="2025"/>
                <a:ext cx="303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5209" name="Text Box 52"/>
              <p:cNvSpPr txBox="1">
                <a:spLocks noChangeArrowheads="1"/>
              </p:cNvSpPr>
              <p:nvPr/>
            </p:nvSpPr>
            <p:spPr bwMode="auto">
              <a:xfrm>
                <a:off x="2593" y="1257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5210" name="Text Box 53"/>
              <p:cNvSpPr txBox="1">
                <a:spLocks noChangeArrowheads="1"/>
              </p:cNvSpPr>
              <p:nvPr/>
            </p:nvSpPr>
            <p:spPr bwMode="auto">
              <a:xfrm>
                <a:off x="2208" y="1641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5211" name="Text Box 54"/>
              <p:cNvSpPr txBox="1">
                <a:spLocks noChangeArrowheads="1"/>
              </p:cNvSpPr>
              <p:nvPr/>
            </p:nvSpPr>
            <p:spPr bwMode="auto">
              <a:xfrm>
                <a:off x="2593" y="1641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5212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026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5213" name="Text Box 56"/>
              <p:cNvSpPr txBox="1">
                <a:spLocks noChangeArrowheads="1"/>
              </p:cNvSpPr>
              <p:nvPr/>
            </p:nvSpPr>
            <p:spPr bwMode="auto">
              <a:xfrm>
                <a:off x="2977" y="2026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5214" name="Text Box 57"/>
              <p:cNvSpPr txBox="1">
                <a:spLocks noChangeArrowheads="1"/>
              </p:cNvSpPr>
              <p:nvPr/>
            </p:nvSpPr>
            <p:spPr bwMode="auto">
              <a:xfrm>
                <a:off x="2976" y="1257"/>
                <a:ext cx="31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5215" name="Text Box 58"/>
              <p:cNvSpPr txBox="1">
                <a:spLocks noChangeArrowheads="1"/>
              </p:cNvSpPr>
              <p:nvPr/>
            </p:nvSpPr>
            <p:spPr bwMode="auto">
              <a:xfrm>
                <a:off x="2208" y="1257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440" y="1200"/>
              <a:ext cx="3600" cy="1920"/>
              <a:chOff x="1440" y="1200"/>
              <a:chExt cx="3600" cy="1920"/>
            </a:xfrm>
          </p:grpSpPr>
          <p:sp>
            <p:nvSpPr>
              <p:cNvPr id="5193" name="Oval 86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94" name="Oval 87"/>
              <p:cNvSpPr>
                <a:spLocks noChangeArrowheads="1"/>
              </p:cNvSpPr>
              <p:nvPr/>
            </p:nvSpPr>
            <p:spPr bwMode="auto">
              <a:xfrm>
                <a:off x="489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95" name="Line 91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536" cy="912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96" name="Line 93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3120" cy="1536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97" name="Line 94"/>
              <p:cNvSpPr>
                <a:spLocks noChangeShapeType="1"/>
              </p:cNvSpPr>
              <p:nvPr/>
            </p:nvSpPr>
            <p:spPr bwMode="auto">
              <a:xfrm flipH="1">
                <a:off x="3120" y="1200"/>
                <a:ext cx="86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98" name="Line 95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945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3657600" y="2586038"/>
            <a:ext cx="5216525" cy="3690937"/>
            <a:chOff x="2304" y="1629"/>
            <a:chExt cx="3286" cy="2325"/>
          </a:xfrm>
        </p:grpSpPr>
        <p:grpSp>
          <p:nvGrpSpPr>
            <p:cNvPr id="10" name="Group 151"/>
            <p:cNvGrpSpPr>
              <a:grpSpLocks/>
            </p:cNvGrpSpPr>
            <p:nvPr/>
          </p:nvGrpSpPr>
          <p:grpSpPr bwMode="auto">
            <a:xfrm>
              <a:off x="2304" y="3120"/>
              <a:ext cx="2146" cy="834"/>
              <a:chOff x="2304" y="3120"/>
              <a:chExt cx="2146" cy="834"/>
            </a:xfrm>
          </p:grpSpPr>
          <p:sp>
            <p:nvSpPr>
              <p:cNvPr id="5162" name="Rectangle 61"/>
              <p:cNvSpPr>
                <a:spLocks noChangeArrowheads="1"/>
              </p:cNvSpPr>
              <p:nvPr/>
            </p:nvSpPr>
            <p:spPr bwMode="auto">
              <a:xfrm>
                <a:off x="2565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3" name="Rectangle 62"/>
              <p:cNvSpPr>
                <a:spLocks noChangeArrowheads="1"/>
              </p:cNvSpPr>
              <p:nvPr/>
            </p:nvSpPr>
            <p:spPr bwMode="auto">
              <a:xfrm>
                <a:off x="2304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4" name="Rectangle 63"/>
              <p:cNvSpPr>
                <a:spLocks noChangeArrowheads="1"/>
              </p:cNvSpPr>
              <p:nvPr/>
            </p:nvSpPr>
            <p:spPr bwMode="auto">
              <a:xfrm>
                <a:off x="2304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5" name="Rectangle 64"/>
              <p:cNvSpPr>
                <a:spLocks noChangeArrowheads="1"/>
              </p:cNvSpPr>
              <p:nvPr/>
            </p:nvSpPr>
            <p:spPr bwMode="auto">
              <a:xfrm>
                <a:off x="2826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6" name="Rectangle 65"/>
              <p:cNvSpPr>
                <a:spLocks noChangeArrowheads="1"/>
              </p:cNvSpPr>
              <p:nvPr/>
            </p:nvSpPr>
            <p:spPr bwMode="auto">
              <a:xfrm>
                <a:off x="2565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7" name="Rectangle 66"/>
              <p:cNvSpPr>
                <a:spLocks noChangeArrowheads="1"/>
              </p:cNvSpPr>
              <p:nvPr/>
            </p:nvSpPr>
            <p:spPr bwMode="auto">
              <a:xfrm>
                <a:off x="2826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8" name="Rectangle 67"/>
              <p:cNvSpPr>
                <a:spLocks noChangeArrowheads="1"/>
              </p:cNvSpPr>
              <p:nvPr/>
            </p:nvSpPr>
            <p:spPr bwMode="auto">
              <a:xfrm>
                <a:off x="2565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69" name="Rectangle 68"/>
              <p:cNvSpPr>
                <a:spLocks noChangeArrowheads="1"/>
              </p:cNvSpPr>
              <p:nvPr/>
            </p:nvSpPr>
            <p:spPr bwMode="auto">
              <a:xfrm>
                <a:off x="2826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70" name="Text Box 69"/>
              <p:cNvSpPr txBox="1">
                <a:spLocks noChangeArrowheads="1"/>
              </p:cNvSpPr>
              <p:nvPr/>
            </p:nvSpPr>
            <p:spPr bwMode="auto">
              <a:xfrm>
                <a:off x="2631" y="370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5171" name="Text Box 71"/>
              <p:cNvSpPr txBox="1">
                <a:spLocks noChangeArrowheads="1"/>
              </p:cNvSpPr>
              <p:nvPr/>
            </p:nvSpPr>
            <p:spPr bwMode="auto">
              <a:xfrm>
                <a:off x="2369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5172" name="Text Box 73"/>
              <p:cNvSpPr txBox="1">
                <a:spLocks noChangeArrowheads="1"/>
              </p:cNvSpPr>
              <p:nvPr/>
            </p:nvSpPr>
            <p:spPr bwMode="auto">
              <a:xfrm>
                <a:off x="2369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5173" name="Text Box 74"/>
              <p:cNvSpPr txBox="1">
                <a:spLocks noChangeArrowheads="1"/>
              </p:cNvSpPr>
              <p:nvPr/>
            </p:nvSpPr>
            <p:spPr bwMode="auto">
              <a:xfrm>
                <a:off x="2892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5174" name="Text Box 76"/>
              <p:cNvSpPr txBox="1">
                <a:spLocks noChangeArrowheads="1"/>
              </p:cNvSpPr>
              <p:nvPr/>
            </p:nvSpPr>
            <p:spPr bwMode="auto">
              <a:xfrm>
                <a:off x="2631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  <p:sp>
            <p:nvSpPr>
              <p:cNvPr id="5175" name="Rectangle 10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76" name="Rectangle 108"/>
              <p:cNvSpPr>
                <a:spLocks noChangeArrowheads="1"/>
              </p:cNvSpPr>
              <p:nvPr/>
            </p:nvSpPr>
            <p:spPr bwMode="auto">
              <a:xfrm>
                <a:off x="3648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77" name="Rectangle 109"/>
              <p:cNvSpPr>
                <a:spLocks noChangeArrowheads="1"/>
              </p:cNvSpPr>
              <p:nvPr/>
            </p:nvSpPr>
            <p:spPr bwMode="auto">
              <a:xfrm>
                <a:off x="3648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78" name="Rectangle 110"/>
              <p:cNvSpPr>
                <a:spLocks noChangeArrowheads="1"/>
              </p:cNvSpPr>
              <p:nvPr/>
            </p:nvSpPr>
            <p:spPr bwMode="auto">
              <a:xfrm>
                <a:off x="4170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79" name="Rectangle 111"/>
              <p:cNvSpPr>
                <a:spLocks noChangeArrowheads="1"/>
              </p:cNvSpPr>
              <p:nvPr/>
            </p:nvSpPr>
            <p:spPr bwMode="auto">
              <a:xfrm>
                <a:off x="3912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80" name="Rectangle 112"/>
              <p:cNvSpPr>
                <a:spLocks noChangeArrowheads="1"/>
              </p:cNvSpPr>
              <p:nvPr/>
            </p:nvSpPr>
            <p:spPr bwMode="auto">
              <a:xfrm>
                <a:off x="4170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81" name="Rectangle 113"/>
              <p:cNvSpPr>
                <a:spLocks noChangeArrowheads="1"/>
              </p:cNvSpPr>
              <p:nvPr/>
            </p:nvSpPr>
            <p:spPr bwMode="auto">
              <a:xfrm>
                <a:off x="3909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82" name="Rectangle 114"/>
              <p:cNvSpPr>
                <a:spLocks noChangeArrowheads="1"/>
              </p:cNvSpPr>
              <p:nvPr/>
            </p:nvSpPr>
            <p:spPr bwMode="auto">
              <a:xfrm>
                <a:off x="4170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83" name="Text Box 115"/>
              <p:cNvSpPr txBox="1">
                <a:spLocks noChangeArrowheads="1"/>
              </p:cNvSpPr>
              <p:nvPr/>
            </p:nvSpPr>
            <p:spPr bwMode="auto">
              <a:xfrm>
                <a:off x="3975" y="370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5184" name="Text Box 117"/>
              <p:cNvSpPr txBox="1">
                <a:spLocks noChangeArrowheads="1"/>
              </p:cNvSpPr>
              <p:nvPr/>
            </p:nvSpPr>
            <p:spPr bwMode="auto">
              <a:xfrm>
                <a:off x="3713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5185" name="Text Box 118"/>
              <p:cNvSpPr txBox="1">
                <a:spLocks noChangeArrowheads="1"/>
              </p:cNvSpPr>
              <p:nvPr/>
            </p:nvSpPr>
            <p:spPr bwMode="auto">
              <a:xfrm>
                <a:off x="3936" y="317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5186" name="Text Box 119"/>
              <p:cNvSpPr txBox="1">
                <a:spLocks noChangeArrowheads="1"/>
              </p:cNvSpPr>
              <p:nvPr/>
            </p:nvSpPr>
            <p:spPr bwMode="auto">
              <a:xfrm>
                <a:off x="3713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5187" name="Text Box 120"/>
              <p:cNvSpPr txBox="1">
                <a:spLocks noChangeArrowheads="1"/>
              </p:cNvSpPr>
              <p:nvPr/>
            </p:nvSpPr>
            <p:spPr bwMode="auto">
              <a:xfrm>
                <a:off x="4236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5188" name="Text Box 121"/>
              <p:cNvSpPr txBox="1">
                <a:spLocks noChangeArrowheads="1"/>
              </p:cNvSpPr>
              <p:nvPr/>
            </p:nvSpPr>
            <p:spPr bwMode="auto">
              <a:xfrm>
                <a:off x="4236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5189" name="Text Box 122"/>
              <p:cNvSpPr txBox="1">
                <a:spLocks noChangeArrowheads="1"/>
              </p:cNvSpPr>
              <p:nvPr/>
            </p:nvSpPr>
            <p:spPr bwMode="auto">
              <a:xfrm>
                <a:off x="3696" y="317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11" name="Group 150"/>
            <p:cNvGrpSpPr>
              <a:grpSpLocks/>
            </p:cNvGrpSpPr>
            <p:nvPr/>
          </p:nvGrpSpPr>
          <p:grpSpPr bwMode="auto">
            <a:xfrm>
              <a:off x="2304" y="1629"/>
              <a:ext cx="3286" cy="2277"/>
              <a:chOff x="2304" y="1629"/>
              <a:chExt cx="3286" cy="2277"/>
            </a:xfrm>
          </p:grpSpPr>
          <p:sp>
            <p:nvSpPr>
              <p:cNvPr id="5129" name="Rectangle 60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30" name="Text Box 70"/>
              <p:cNvSpPr txBox="1">
                <a:spLocks noChangeArrowheads="1"/>
              </p:cNvSpPr>
              <p:nvPr/>
            </p:nvSpPr>
            <p:spPr bwMode="auto">
              <a:xfrm>
                <a:off x="2892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5131" name="Text Box 72"/>
              <p:cNvSpPr txBox="1">
                <a:spLocks noChangeArrowheads="1"/>
              </p:cNvSpPr>
              <p:nvPr/>
            </p:nvSpPr>
            <p:spPr bwMode="auto">
              <a:xfrm>
                <a:off x="2631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5132" name="Text Box 75"/>
              <p:cNvSpPr txBox="1">
                <a:spLocks noChangeArrowheads="1"/>
              </p:cNvSpPr>
              <p:nvPr/>
            </p:nvSpPr>
            <p:spPr bwMode="auto">
              <a:xfrm>
                <a:off x="2892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5133" name="Rectangle 106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34" name="Text Box 116"/>
              <p:cNvSpPr txBox="1">
                <a:spLocks noChangeArrowheads="1"/>
              </p:cNvSpPr>
              <p:nvPr/>
            </p:nvSpPr>
            <p:spPr bwMode="auto">
              <a:xfrm>
                <a:off x="4236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5135" name="Oval 88"/>
              <p:cNvSpPr>
                <a:spLocks noChangeArrowheads="1"/>
              </p:cNvSpPr>
              <p:nvPr/>
            </p:nvSpPr>
            <p:spPr bwMode="auto">
              <a:xfrm>
                <a:off x="5328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36" name="Oval 89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37" name="Line 96"/>
              <p:cNvSpPr>
                <a:spLocks noChangeShapeType="1"/>
              </p:cNvSpPr>
              <p:nvPr/>
            </p:nvSpPr>
            <p:spPr bwMode="auto">
              <a:xfrm flipH="1">
                <a:off x="4633" y="1629"/>
                <a:ext cx="345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38" name="Line 97"/>
              <p:cNvSpPr>
                <a:spLocks noChangeShapeType="1"/>
              </p:cNvSpPr>
              <p:nvPr/>
            </p:nvSpPr>
            <p:spPr bwMode="auto">
              <a:xfrm>
                <a:off x="4978" y="1629"/>
                <a:ext cx="379" cy="3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39" name="Line 98"/>
              <p:cNvSpPr>
                <a:spLocks noChangeShapeType="1"/>
              </p:cNvSpPr>
              <p:nvPr/>
            </p:nvSpPr>
            <p:spPr bwMode="auto">
              <a:xfrm flipH="1">
                <a:off x="2688" y="2112"/>
                <a:ext cx="1824" cy="1008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40" name="Line 99"/>
              <p:cNvSpPr>
                <a:spLocks noChangeShapeType="1"/>
              </p:cNvSpPr>
              <p:nvPr/>
            </p:nvSpPr>
            <p:spPr bwMode="auto">
              <a:xfrm flipH="1">
                <a:off x="4032" y="2160"/>
                <a:ext cx="960" cy="960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41" name="Oval 123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42" name="Line 124"/>
              <p:cNvSpPr>
                <a:spLocks noChangeShapeType="1"/>
              </p:cNvSpPr>
              <p:nvPr/>
            </p:nvSpPr>
            <p:spPr bwMode="auto">
              <a:xfrm flipH="1">
                <a:off x="5232" y="2135"/>
                <a:ext cx="129" cy="93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43" name="Line 125"/>
              <p:cNvSpPr>
                <a:spLocks noChangeShapeType="1"/>
              </p:cNvSpPr>
              <p:nvPr/>
            </p:nvSpPr>
            <p:spPr bwMode="auto">
              <a:xfrm>
                <a:off x="4983" y="1632"/>
                <a:ext cx="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12" name="Group 131"/>
              <p:cNvGrpSpPr>
                <a:grpSpLocks/>
              </p:cNvGrpSpPr>
              <p:nvPr/>
            </p:nvGrpSpPr>
            <p:grpSpPr bwMode="auto">
              <a:xfrm>
                <a:off x="4800" y="3072"/>
                <a:ext cx="790" cy="834"/>
                <a:chOff x="768" y="1152"/>
                <a:chExt cx="1186" cy="1253"/>
              </a:xfrm>
            </p:grpSpPr>
            <p:sp>
              <p:nvSpPr>
                <p:cNvPr id="5145" name="Rectangle 132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1152" cy="115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46" name="Rectangle 133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47" name="Rectangle 134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48" name="Rectangle 135"/>
                <p:cNvSpPr>
                  <a:spLocks noChangeArrowheads="1"/>
                </p:cNvSpPr>
                <p:nvPr/>
              </p:nvSpPr>
              <p:spPr bwMode="auto">
                <a:xfrm>
                  <a:off x="768" y="1920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49" name="Rectangle 136"/>
                <p:cNvSpPr>
                  <a:spLocks noChangeArrowheads="1"/>
                </p:cNvSpPr>
                <p:nvPr/>
              </p:nvSpPr>
              <p:spPr bwMode="auto">
                <a:xfrm>
                  <a:off x="1152" y="1152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50" name="Rectangle 13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51" name="Rectangle 138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5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5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384" cy="38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5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248" y="2025"/>
                  <a:ext cx="310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15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248" y="1257"/>
                  <a:ext cx="32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156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864" y="1641"/>
                  <a:ext cx="321" cy="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5157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248" y="1641"/>
                  <a:ext cx="321" cy="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51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864" y="2026"/>
                  <a:ext cx="32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5159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632" y="2026"/>
                  <a:ext cx="31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6</a:t>
                  </a:r>
                </a:p>
              </p:txBody>
            </p:sp>
            <p:sp>
              <p:nvSpPr>
                <p:cNvPr id="516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1633" y="1641"/>
                  <a:ext cx="321" cy="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7</a:t>
                  </a:r>
                </a:p>
              </p:txBody>
            </p:sp>
            <p:sp>
              <p:nvSpPr>
                <p:cNvPr id="5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864" y="1257"/>
                  <a:ext cx="32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47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is a bookkeeping data structure used to represent the search tree. </a:t>
            </a:r>
          </a:p>
          <a:p>
            <a:r>
              <a:rPr lang="en-US" dirty="0"/>
              <a:t>A state corresponds to a configuration of the world.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96A86653-8E0A-4515-8C1B-0B36014C453E}" type="slidenum">
              <a:rPr lang="en-US" smtClean="0">
                <a:latin typeface="+mn-lt"/>
              </a:rPr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Search Nodes </a:t>
            </a:r>
            <a:r>
              <a:rPr lang="en-US" b="1" dirty="0">
                <a:solidFill>
                  <a:schemeClr val="accent2"/>
                </a:solidFill>
                <a:latin typeface="+mn-lt"/>
                <a:cs typeface="Times New Roman" pitchFamily="18" charset="0"/>
                <a:sym typeface="Symbol" pitchFamily="18" charset="2"/>
              </a:rPr>
              <a:t>and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States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676402"/>
            <a:ext cx="5486400" cy="1476376"/>
            <a:chOff x="624" y="1056"/>
            <a:chExt cx="3456" cy="9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1152"/>
              <a:ext cx="790" cy="834"/>
              <a:chOff x="768" y="1152"/>
              <a:chExt cx="1186" cy="1253"/>
            </a:xfrm>
          </p:grpSpPr>
          <p:sp>
            <p:nvSpPr>
              <p:cNvPr id="6262" name="Rectangle 5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3" name="Rectangle 6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4" name="Rectangle 7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5" name="Rectangle 8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6" name="Rectangle 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7" name="Rectangle 1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8" name="Rectangle 11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9" name="Rectangle 12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70" name="Rectangle 1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71" name="Text Box 14"/>
              <p:cNvSpPr txBox="1">
                <a:spLocks noChangeArrowheads="1"/>
              </p:cNvSpPr>
              <p:nvPr/>
            </p:nvSpPr>
            <p:spPr bwMode="auto">
              <a:xfrm>
                <a:off x="1248" y="2025"/>
                <a:ext cx="31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6272" name="Text Box 15"/>
              <p:cNvSpPr txBox="1">
                <a:spLocks noChangeArrowheads="1"/>
              </p:cNvSpPr>
              <p:nvPr/>
            </p:nvSpPr>
            <p:spPr bwMode="auto">
              <a:xfrm>
                <a:off x="1248" y="1257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6273" name="Text Box 16"/>
              <p:cNvSpPr txBox="1">
                <a:spLocks noChangeArrowheads="1"/>
              </p:cNvSpPr>
              <p:nvPr/>
            </p:nvSpPr>
            <p:spPr bwMode="auto">
              <a:xfrm>
                <a:off x="864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6274" name="Text Box 17"/>
              <p:cNvSpPr txBox="1">
                <a:spLocks noChangeArrowheads="1"/>
              </p:cNvSpPr>
              <p:nvPr/>
            </p:nvSpPr>
            <p:spPr bwMode="auto">
              <a:xfrm>
                <a:off x="1248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6275" name="Text Box 18"/>
              <p:cNvSpPr txBox="1">
                <a:spLocks noChangeArrowheads="1"/>
              </p:cNvSpPr>
              <p:nvPr/>
            </p:nvSpPr>
            <p:spPr bwMode="auto">
              <a:xfrm>
                <a:off x="864" y="2026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6276" name="Text Box 19"/>
              <p:cNvSpPr txBox="1">
                <a:spLocks noChangeArrowheads="1"/>
              </p:cNvSpPr>
              <p:nvPr/>
            </p:nvSpPr>
            <p:spPr bwMode="auto">
              <a:xfrm>
                <a:off x="1632" y="2026"/>
                <a:ext cx="310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6277" name="Text Box 20"/>
              <p:cNvSpPr txBox="1">
                <a:spLocks noChangeArrowheads="1"/>
              </p:cNvSpPr>
              <p:nvPr/>
            </p:nvSpPr>
            <p:spPr bwMode="auto">
              <a:xfrm>
                <a:off x="1633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6278" name="Text Box 21"/>
              <p:cNvSpPr txBox="1">
                <a:spLocks noChangeArrowheads="1"/>
              </p:cNvSpPr>
              <p:nvPr/>
            </p:nvSpPr>
            <p:spPr bwMode="auto">
              <a:xfrm>
                <a:off x="864" y="1257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392" y="1056"/>
              <a:ext cx="2688" cy="480"/>
              <a:chOff x="1392" y="1056"/>
              <a:chExt cx="2688" cy="480"/>
            </a:xfrm>
          </p:grpSpPr>
          <p:sp>
            <p:nvSpPr>
              <p:cNvPr id="6260" name="Oval 23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144" cy="144"/>
              </a:xfrm>
              <a:prstGeom prst="ellipse">
                <a:avLst/>
              </a:prstGeom>
              <a:solidFill>
                <a:srgbClr val="3366FF"/>
              </a:solidFill>
              <a:ln w="2857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61" name="Line 24"/>
              <p:cNvSpPr>
                <a:spLocks noChangeShapeType="1"/>
              </p:cNvSpPr>
              <p:nvPr/>
            </p:nvSpPr>
            <p:spPr bwMode="auto">
              <a:xfrm flipH="1">
                <a:off x="1392" y="1152"/>
                <a:ext cx="2544" cy="384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90600" y="1905000"/>
            <a:ext cx="7010400" cy="4368800"/>
            <a:chOff x="624" y="1200"/>
            <a:chExt cx="4416" cy="2752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008" y="3119"/>
              <a:ext cx="802" cy="833"/>
              <a:chOff x="2112" y="2688"/>
              <a:chExt cx="1179" cy="1251"/>
            </a:xfrm>
          </p:grpSpPr>
          <p:sp>
            <p:nvSpPr>
              <p:cNvPr id="6241" name="Rectangle 27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2" name="Rectangle 28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3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4" name="Rectangle 30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5" name="Rectangle 3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6" name="Rectangle 32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7" name="Rectangle 33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8" name="Rectangle 34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9" name="Rectangle 35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50" name="Text Box 36"/>
              <p:cNvSpPr txBox="1">
                <a:spLocks noChangeArrowheads="1"/>
              </p:cNvSpPr>
              <p:nvPr/>
            </p:nvSpPr>
            <p:spPr bwMode="auto">
              <a:xfrm>
                <a:off x="2593" y="3561"/>
                <a:ext cx="303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6251" name="Text Box 37"/>
              <p:cNvSpPr txBox="1">
                <a:spLocks noChangeArrowheads="1"/>
              </p:cNvSpPr>
              <p:nvPr/>
            </p:nvSpPr>
            <p:spPr bwMode="auto">
              <a:xfrm>
                <a:off x="2977" y="2793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6252" name="Text Box 38"/>
              <p:cNvSpPr txBox="1">
                <a:spLocks noChangeArrowheads="1"/>
              </p:cNvSpPr>
              <p:nvPr/>
            </p:nvSpPr>
            <p:spPr bwMode="auto">
              <a:xfrm>
                <a:off x="2208" y="3177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6253" name="Text Box 39"/>
              <p:cNvSpPr txBox="1">
                <a:spLocks noChangeArrowheads="1"/>
              </p:cNvSpPr>
              <p:nvPr/>
            </p:nvSpPr>
            <p:spPr bwMode="auto">
              <a:xfrm>
                <a:off x="2593" y="3177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6254" name="Text Box 40"/>
              <p:cNvSpPr txBox="1">
                <a:spLocks noChangeArrowheads="1"/>
              </p:cNvSpPr>
              <p:nvPr/>
            </p:nvSpPr>
            <p:spPr bwMode="auto">
              <a:xfrm>
                <a:off x="2208" y="3562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6255" name="Text Box 41"/>
              <p:cNvSpPr txBox="1">
                <a:spLocks noChangeArrowheads="1"/>
              </p:cNvSpPr>
              <p:nvPr/>
            </p:nvSpPr>
            <p:spPr bwMode="auto">
              <a:xfrm>
                <a:off x="2976" y="3562"/>
                <a:ext cx="31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6256" name="Text Box 42"/>
              <p:cNvSpPr txBox="1">
                <a:spLocks noChangeArrowheads="1"/>
              </p:cNvSpPr>
              <p:nvPr/>
            </p:nvSpPr>
            <p:spPr bwMode="auto">
              <a:xfrm>
                <a:off x="2976" y="3177"/>
                <a:ext cx="315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625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2793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624" y="2112"/>
              <a:ext cx="802" cy="833"/>
              <a:chOff x="2112" y="1152"/>
              <a:chExt cx="1179" cy="1251"/>
            </a:xfrm>
          </p:grpSpPr>
          <p:sp>
            <p:nvSpPr>
              <p:cNvPr id="6224" name="Rectangle 45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5" name="Rectangle 46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6" name="Rectangle 47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7" name="Rectangle 48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8" name="Rectangle 49"/>
              <p:cNvSpPr>
                <a:spLocks noChangeArrowheads="1"/>
              </p:cNvSpPr>
              <p:nvPr/>
            </p:nvSpPr>
            <p:spPr bwMode="auto">
              <a:xfrm>
                <a:off x="249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9" name="Rectangle 50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30" name="Rectangle 5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31" name="Rectangle 52"/>
              <p:cNvSpPr>
                <a:spLocks noChangeArrowheads="1"/>
              </p:cNvSpPr>
              <p:nvPr/>
            </p:nvSpPr>
            <p:spPr bwMode="auto">
              <a:xfrm>
                <a:off x="249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32" name="Rectangle 53"/>
              <p:cNvSpPr>
                <a:spLocks noChangeArrowheads="1"/>
              </p:cNvSpPr>
              <p:nvPr/>
            </p:nvSpPr>
            <p:spPr bwMode="auto">
              <a:xfrm>
                <a:off x="288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33" name="Text Box 54"/>
              <p:cNvSpPr txBox="1">
                <a:spLocks noChangeArrowheads="1"/>
              </p:cNvSpPr>
              <p:nvPr/>
            </p:nvSpPr>
            <p:spPr bwMode="auto">
              <a:xfrm>
                <a:off x="2593" y="2025"/>
                <a:ext cx="303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6234" name="Text Box 55"/>
              <p:cNvSpPr txBox="1">
                <a:spLocks noChangeArrowheads="1"/>
              </p:cNvSpPr>
              <p:nvPr/>
            </p:nvSpPr>
            <p:spPr bwMode="auto">
              <a:xfrm>
                <a:off x="2593" y="1257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6235" name="Text Box 56"/>
              <p:cNvSpPr txBox="1">
                <a:spLocks noChangeArrowheads="1"/>
              </p:cNvSpPr>
              <p:nvPr/>
            </p:nvSpPr>
            <p:spPr bwMode="auto">
              <a:xfrm>
                <a:off x="2208" y="1641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6236" name="Text Box 57"/>
              <p:cNvSpPr txBox="1">
                <a:spLocks noChangeArrowheads="1"/>
              </p:cNvSpPr>
              <p:nvPr/>
            </p:nvSpPr>
            <p:spPr bwMode="auto">
              <a:xfrm>
                <a:off x="2593" y="1641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6237" name="Text Box 58"/>
              <p:cNvSpPr txBox="1">
                <a:spLocks noChangeArrowheads="1"/>
              </p:cNvSpPr>
              <p:nvPr/>
            </p:nvSpPr>
            <p:spPr bwMode="auto">
              <a:xfrm>
                <a:off x="2208" y="2026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6238" name="Text Box 59"/>
              <p:cNvSpPr txBox="1">
                <a:spLocks noChangeArrowheads="1"/>
              </p:cNvSpPr>
              <p:nvPr/>
            </p:nvSpPr>
            <p:spPr bwMode="auto">
              <a:xfrm>
                <a:off x="2977" y="2026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6239" name="Text Box 60"/>
              <p:cNvSpPr txBox="1">
                <a:spLocks noChangeArrowheads="1"/>
              </p:cNvSpPr>
              <p:nvPr/>
            </p:nvSpPr>
            <p:spPr bwMode="auto">
              <a:xfrm>
                <a:off x="2976" y="1257"/>
                <a:ext cx="31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6240" name="Text Box 61"/>
              <p:cNvSpPr txBox="1">
                <a:spLocks noChangeArrowheads="1"/>
              </p:cNvSpPr>
              <p:nvPr/>
            </p:nvSpPr>
            <p:spPr bwMode="auto">
              <a:xfrm>
                <a:off x="2208" y="1257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1440" y="1200"/>
              <a:ext cx="3600" cy="1920"/>
              <a:chOff x="1440" y="1200"/>
              <a:chExt cx="3600" cy="1920"/>
            </a:xfrm>
          </p:grpSpPr>
          <p:sp>
            <p:nvSpPr>
              <p:cNvPr id="6218" name="Oval 63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19" name="Oval 64"/>
              <p:cNvSpPr>
                <a:spLocks noChangeArrowheads="1"/>
              </p:cNvSpPr>
              <p:nvPr/>
            </p:nvSpPr>
            <p:spPr bwMode="auto">
              <a:xfrm>
                <a:off x="4896" y="1488"/>
                <a:ext cx="144" cy="144"/>
              </a:xfrm>
              <a:prstGeom prst="ellipse">
                <a:avLst/>
              </a:prstGeom>
              <a:solidFill>
                <a:srgbClr val="339933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0" name="Line 65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536" cy="912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1" name="Line 66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3120" cy="1536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2" name="Line 67"/>
              <p:cNvSpPr>
                <a:spLocks noChangeShapeType="1"/>
              </p:cNvSpPr>
              <p:nvPr/>
            </p:nvSpPr>
            <p:spPr bwMode="auto">
              <a:xfrm flipH="1">
                <a:off x="3120" y="1200"/>
                <a:ext cx="86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23" name="Line 68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945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657600" y="2586038"/>
            <a:ext cx="5216525" cy="3690937"/>
            <a:chOff x="2304" y="1629"/>
            <a:chExt cx="3286" cy="2325"/>
          </a:xfrm>
        </p:grpSpPr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304" y="3120"/>
              <a:ext cx="2146" cy="834"/>
              <a:chOff x="2304" y="3120"/>
              <a:chExt cx="2146" cy="834"/>
            </a:xfrm>
          </p:grpSpPr>
          <p:sp>
            <p:nvSpPr>
              <p:cNvPr id="6187" name="Rectangle 71"/>
              <p:cNvSpPr>
                <a:spLocks noChangeArrowheads="1"/>
              </p:cNvSpPr>
              <p:nvPr/>
            </p:nvSpPr>
            <p:spPr bwMode="auto">
              <a:xfrm>
                <a:off x="2565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88" name="Rectangle 72"/>
              <p:cNvSpPr>
                <a:spLocks noChangeArrowheads="1"/>
              </p:cNvSpPr>
              <p:nvPr/>
            </p:nvSpPr>
            <p:spPr bwMode="auto">
              <a:xfrm>
                <a:off x="2304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89" name="Rectangle 73"/>
              <p:cNvSpPr>
                <a:spLocks noChangeArrowheads="1"/>
              </p:cNvSpPr>
              <p:nvPr/>
            </p:nvSpPr>
            <p:spPr bwMode="auto">
              <a:xfrm>
                <a:off x="2304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90" name="Rectangle 74"/>
              <p:cNvSpPr>
                <a:spLocks noChangeArrowheads="1"/>
              </p:cNvSpPr>
              <p:nvPr/>
            </p:nvSpPr>
            <p:spPr bwMode="auto">
              <a:xfrm>
                <a:off x="2826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91" name="Rectangle 75"/>
              <p:cNvSpPr>
                <a:spLocks noChangeArrowheads="1"/>
              </p:cNvSpPr>
              <p:nvPr/>
            </p:nvSpPr>
            <p:spPr bwMode="auto">
              <a:xfrm>
                <a:off x="2565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92" name="Rectangle 76"/>
              <p:cNvSpPr>
                <a:spLocks noChangeArrowheads="1"/>
              </p:cNvSpPr>
              <p:nvPr/>
            </p:nvSpPr>
            <p:spPr bwMode="auto">
              <a:xfrm>
                <a:off x="2826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93" name="Rectangle 77"/>
              <p:cNvSpPr>
                <a:spLocks noChangeArrowheads="1"/>
              </p:cNvSpPr>
              <p:nvPr/>
            </p:nvSpPr>
            <p:spPr bwMode="auto">
              <a:xfrm>
                <a:off x="2565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94" name="Rectangle 78"/>
              <p:cNvSpPr>
                <a:spLocks noChangeArrowheads="1"/>
              </p:cNvSpPr>
              <p:nvPr/>
            </p:nvSpPr>
            <p:spPr bwMode="auto">
              <a:xfrm>
                <a:off x="2826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95" name="Text Box 79"/>
              <p:cNvSpPr txBox="1">
                <a:spLocks noChangeArrowheads="1"/>
              </p:cNvSpPr>
              <p:nvPr/>
            </p:nvSpPr>
            <p:spPr bwMode="auto">
              <a:xfrm>
                <a:off x="2631" y="370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6196" name="Text Box 80"/>
              <p:cNvSpPr txBox="1">
                <a:spLocks noChangeArrowheads="1"/>
              </p:cNvSpPr>
              <p:nvPr/>
            </p:nvSpPr>
            <p:spPr bwMode="auto">
              <a:xfrm>
                <a:off x="2369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6197" name="Text Box 81"/>
              <p:cNvSpPr txBox="1">
                <a:spLocks noChangeArrowheads="1"/>
              </p:cNvSpPr>
              <p:nvPr/>
            </p:nvSpPr>
            <p:spPr bwMode="auto">
              <a:xfrm>
                <a:off x="2369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6198" name="Text Box 82"/>
              <p:cNvSpPr txBox="1">
                <a:spLocks noChangeArrowheads="1"/>
              </p:cNvSpPr>
              <p:nvPr/>
            </p:nvSpPr>
            <p:spPr bwMode="auto">
              <a:xfrm>
                <a:off x="2892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6199" name="Text Box 83"/>
              <p:cNvSpPr txBox="1">
                <a:spLocks noChangeArrowheads="1"/>
              </p:cNvSpPr>
              <p:nvPr/>
            </p:nvSpPr>
            <p:spPr bwMode="auto">
              <a:xfrm>
                <a:off x="2631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  <p:sp>
            <p:nvSpPr>
              <p:cNvPr id="6200" name="Rectangle 84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1" name="Rectangle 85"/>
              <p:cNvSpPr>
                <a:spLocks noChangeArrowheads="1"/>
              </p:cNvSpPr>
              <p:nvPr/>
            </p:nvSpPr>
            <p:spPr bwMode="auto">
              <a:xfrm>
                <a:off x="3648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2" name="Rectangle 86"/>
              <p:cNvSpPr>
                <a:spLocks noChangeArrowheads="1"/>
              </p:cNvSpPr>
              <p:nvPr/>
            </p:nvSpPr>
            <p:spPr bwMode="auto">
              <a:xfrm>
                <a:off x="3648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3" name="Rectangle 87"/>
              <p:cNvSpPr>
                <a:spLocks noChangeArrowheads="1"/>
              </p:cNvSpPr>
              <p:nvPr/>
            </p:nvSpPr>
            <p:spPr bwMode="auto">
              <a:xfrm>
                <a:off x="4170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4" name="Rectangle 88"/>
              <p:cNvSpPr>
                <a:spLocks noChangeArrowheads="1"/>
              </p:cNvSpPr>
              <p:nvPr/>
            </p:nvSpPr>
            <p:spPr bwMode="auto">
              <a:xfrm>
                <a:off x="3912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5" name="Rectangle 89"/>
              <p:cNvSpPr>
                <a:spLocks noChangeArrowheads="1"/>
              </p:cNvSpPr>
              <p:nvPr/>
            </p:nvSpPr>
            <p:spPr bwMode="auto">
              <a:xfrm>
                <a:off x="4170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6" name="Rectangle 90"/>
              <p:cNvSpPr>
                <a:spLocks noChangeArrowheads="1"/>
              </p:cNvSpPr>
              <p:nvPr/>
            </p:nvSpPr>
            <p:spPr bwMode="auto">
              <a:xfrm>
                <a:off x="3909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7" name="Rectangle 91"/>
              <p:cNvSpPr>
                <a:spLocks noChangeArrowheads="1"/>
              </p:cNvSpPr>
              <p:nvPr/>
            </p:nvSpPr>
            <p:spPr bwMode="auto">
              <a:xfrm>
                <a:off x="4170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08" name="Text Box 92"/>
              <p:cNvSpPr txBox="1">
                <a:spLocks noChangeArrowheads="1"/>
              </p:cNvSpPr>
              <p:nvPr/>
            </p:nvSpPr>
            <p:spPr bwMode="auto">
              <a:xfrm>
                <a:off x="3975" y="370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6209" name="Text Box 93"/>
              <p:cNvSpPr txBox="1">
                <a:spLocks noChangeArrowheads="1"/>
              </p:cNvSpPr>
              <p:nvPr/>
            </p:nvSpPr>
            <p:spPr bwMode="auto">
              <a:xfrm>
                <a:off x="3713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6210" name="Text Box 94"/>
              <p:cNvSpPr txBox="1">
                <a:spLocks noChangeArrowheads="1"/>
              </p:cNvSpPr>
              <p:nvPr/>
            </p:nvSpPr>
            <p:spPr bwMode="auto">
              <a:xfrm>
                <a:off x="3936" y="317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6211" name="Text Box 95"/>
              <p:cNvSpPr txBox="1">
                <a:spLocks noChangeArrowheads="1"/>
              </p:cNvSpPr>
              <p:nvPr/>
            </p:nvSpPr>
            <p:spPr bwMode="auto">
              <a:xfrm>
                <a:off x="3713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6212" name="Text Box 96"/>
              <p:cNvSpPr txBox="1">
                <a:spLocks noChangeArrowheads="1"/>
              </p:cNvSpPr>
              <p:nvPr/>
            </p:nvSpPr>
            <p:spPr bwMode="auto">
              <a:xfrm>
                <a:off x="4236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6213" name="Text Box 97"/>
              <p:cNvSpPr txBox="1">
                <a:spLocks noChangeArrowheads="1"/>
              </p:cNvSpPr>
              <p:nvPr/>
            </p:nvSpPr>
            <p:spPr bwMode="auto">
              <a:xfrm>
                <a:off x="4236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6214" name="Text Box 98"/>
              <p:cNvSpPr txBox="1">
                <a:spLocks noChangeArrowheads="1"/>
              </p:cNvSpPr>
              <p:nvPr/>
            </p:nvSpPr>
            <p:spPr bwMode="auto">
              <a:xfrm>
                <a:off x="3696" y="317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11" name="Group 99"/>
            <p:cNvGrpSpPr>
              <a:grpSpLocks/>
            </p:cNvGrpSpPr>
            <p:nvPr/>
          </p:nvGrpSpPr>
          <p:grpSpPr bwMode="auto">
            <a:xfrm>
              <a:off x="2304" y="1629"/>
              <a:ext cx="3286" cy="2277"/>
              <a:chOff x="2304" y="1629"/>
              <a:chExt cx="3286" cy="2277"/>
            </a:xfrm>
          </p:grpSpPr>
          <p:sp>
            <p:nvSpPr>
              <p:cNvPr id="6154" name="Rectangle 100"/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55" name="Text Box 101"/>
              <p:cNvSpPr txBox="1">
                <a:spLocks noChangeArrowheads="1"/>
              </p:cNvSpPr>
              <p:nvPr/>
            </p:nvSpPr>
            <p:spPr bwMode="auto">
              <a:xfrm>
                <a:off x="2892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6156" name="Text Box 102"/>
              <p:cNvSpPr txBox="1">
                <a:spLocks noChangeArrowheads="1"/>
              </p:cNvSpPr>
              <p:nvPr/>
            </p:nvSpPr>
            <p:spPr bwMode="auto">
              <a:xfrm>
                <a:off x="2631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6157" name="Text Box 103"/>
              <p:cNvSpPr txBox="1">
                <a:spLocks noChangeArrowheads="1"/>
              </p:cNvSpPr>
              <p:nvPr/>
            </p:nvSpPr>
            <p:spPr bwMode="auto">
              <a:xfrm>
                <a:off x="2892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6158" name="Rectangle 104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784" cy="76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59" name="Text Box 105"/>
              <p:cNvSpPr txBox="1">
                <a:spLocks noChangeArrowheads="1"/>
              </p:cNvSpPr>
              <p:nvPr/>
            </p:nvSpPr>
            <p:spPr bwMode="auto">
              <a:xfrm>
                <a:off x="4236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6160" name="Oval 106"/>
              <p:cNvSpPr>
                <a:spLocks noChangeArrowheads="1"/>
              </p:cNvSpPr>
              <p:nvPr/>
            </p:nvSpPr>
            <p:spPr bwMode="auto">
              <a:xfrm>
                <a:off x="5328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1" name="Oval 107"/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2" name="Line 108"/>
              <p:cNvSpPr>
                <a:spLocks noChangeShapeType="1"/>
              </p:cNvSpPr>
              <p:nvPr/>
            </p:nvSpPr>
            <p:spPr bwMode="auto">
              <a:xfrm flipH="1">
                <a:off x="4633" y="1629"/>
                <a:ext cx="345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3" name="Line 109"/>
              <p:cNvSpPr>
                <a:spLocks noChangeShapeType="1"/>
              </p:cNvSpPr>
              <p:nvPr/>
            </p:nvSpPr>
            <p:spPr bwMode="auto">
              <a:xfrm>
                <a:off x="4978" y="1629"/>
                <a:ext cx="379" cy="3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4" name="Line 110"/>
              <p:cNvSpPr>
                <a:spLocks noChangeShapeType="1"/>
              </p:cNvSpPr>
              <p:nvPr/>
            </p:nvSpPr>
            <p:spPr bwMode="auto">
              <a:xfrm flipH="1">
                <a:off x="2688" y="2112"/>
                <a:ext cx="1824" cy="1008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5" name="Line 111"/>
              <p:cNvSpPr>
                <a:spLocks noChangeShapeType="1"/>
              </p:cNvSpPr>
              <p:nvPr/>
            </p:nvSpPr>
            <p:spPr bwMode="auto">
              <a:xfrm flipH="1">
                <a:off x="4032" y="2160"/>
                <a:ext cx="960" cy="960"/>
              </a:xfrm>
              <a:prstGeom prst="line">
                <a:avLst/>
              </a:prstGeom>
              <a:noFill/>
              <a:ln w="9525">
                <a:solidFill>
                  <a:srgbClr val="F8170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6" name="Oval 112"/>
              <p:cNvSpPr>
                <a:spLocks noChangeArrowheads="1"/>
              </p:cNvSpPr>
              <p:nvPr/>
            </p:nvSpPr>
            <p:spPr bwMode="auto">
              <a:xfrm>
                <a:off x="4944" y="2016"/>
                <a:ext cx="144" cy="144"/>
              </a:xfrm>
              <a:prstGeom prst="ellipse">
                <a:avLst/>
              </a:prstGeom>
              <a:solidFill>
                <a:srgbClr val="F81706"/>
              </a:solidFill>
              <a:ln w="28575">
                <a:solidFill>
                  <a:srgbClr val="F8170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7" name="Line 113"/>
              <p:cNvSpPr>
                <a:spLocks noChangeShapeType="1"/>
              </p:cNvSpPr>
              <p:nvPr/>
            </p:nvSpPr>
            <p:spPr bwMode="auto">
              <a:xfrm flipH="1">
                <a:off x="5232" y="2135"/>
                <a:ext cx="129" cy="93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68" name="Line 114"/>
              <p:cNvSpPr>
                <a:spLocks noChangeShapeType="1"/>
              </p:cNvSpPr>
              <p:nvPr/>
            </p:nvSpPr>
            <p:spPr bwMode="auto">
              <a:xfrm>
                <a:off x="4983" y="1632"/>
                <a:ext cx="2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12" name="Group 115"/>
              <p:cNvGrpSpPr>
                <a:grpSpLocks/>
              </p:cNvGrpSpPr>
              <p:nvPr/>
            </p:nvGrpSpPr>
            <p:grpSpPr bwMode="auto">
              <a:xfrm>
                <a:off x="4800" y="3072"/>
                <a:ext cx="790" cy="834"/>
                <a:chOff x="768" y="1152"/>
                <a:chExt cx="1186" cy="1253"/>
              </a:xfrm>
            </p:grpSpPr>
            <p:sp>
              <p:nvSpPr>
                <p:cNvPr id="6170" name="Rectangle 116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1152" cy="115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1" name="Rectangle 117"/>
                <p:cNvSpPr>
                  <a:spLocks noChangeArrowheads="1"/>
                </p:cNvSpPr>
                <p:nvPr/>
              </p:nvSpPr>
              <p:spPr bwMode="auto">
                <a:xfrm>
                  <a:off x="768" y="1152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768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152" y="1152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5" name="Rectangle 12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6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7" name="Rectangle 123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8" name="Rectangle 124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384" cy="38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7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48" y="2025"/>
                  <a:ext cx="310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618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248" y="1257"/>
                  <a:ext cx="32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618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864" y="1641"/>
                  <a:ext cx="321" cy="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618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48" y="1641"/>
                  <a:ext cx="321" cy="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8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864" y="2026"/>
                  <a:ext cx="32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618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632" y="2026"/>
                  <a:ext cx="310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6</a:t>
                  </a:r>
                </a:p>
              </p:txBody>
            </p:sp>
            <p:sp>
              <p:nvSpPr>
                <p:cNvPr id="618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633" y="1641"/>
                  <a:ext cx="321" cy="3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7</a:t>
                  </a:r>
                </a:p>
              </p:txBody>
            </p:sp>
            <p:sp>
              <p:nvSpPr>
                <p:cNvPr id="618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864" y="1257"/>
                  <a:ext cx="32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+mn-lt"/>
                    </a:rPr>
                    <a:t>8</a:t>
                  </a:r>
                </a:p>
              </p:txBody>
            </p:sp>
          </p:grpSp>
        </p:grpSp>
      </p:grpSp>
      <p:sp>
        <p:nvSpPr>
          <p:cNvPr id="219269" name="Text Box 133"/>
          <p:cNvSpPr txBox="1">
            <a:spLocks noChangeArrowheads="1"/>
          </p:cNvSpPr>
          <p:nvPr/>
        </p:nvSpPr>
        <p:spPr bwMode="auto">
          <a:xfrm>
            <a:off x="2778092" y="3594100"/>
            <a:ext cx="5062603" cy="1200329"/>
          </a:xfrm>
          <a:prstGeom prst="rect">
            <a:avLst/>
          </a:prstGeom>
          <a:solidFill>
            <a:srgbClr val="BFFF0B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latin typeface="+mn-lt"/>
              </a:rPr>
              <a:t>If states are allowed to be revisited,</a:t>
            </a:r>
            <a:br>
              <a:rPr lang="en-US" sz="2400">
                <a:latin typeface="+mn-lt"/>
              </a:rPr>
            </a:br>
            <a:r>
              <a:rPr lang="en-US" sz="2400">
                <a:latin typeface="+mn-lt"/>
              </a:rPr>
              <a:t>the search tree may be infinite even</a:t>
            </a:r>
          </a:p>
          <a:p>
            <a:pPr algn="ctr">
              <a:defRPr/>
            </a:pPr>
            <a:r>
              <a:rPr lang="en-US" sz="2400">
                <a:latin typeface="+mn-lt"/>
              </a:rPr>
              <a:t>when the state space is finite</a:t>
            </a:r>
          </a:p>
        </p:txBody>
      </p:sp>
    </p:spTree>
    <p:extLst>
      <p:ext uri="{BB962C8B-B14F-4D97-AF65-F5344CB8AC3E}">
        <p14:creationId xmlns:p14="http://schemas.microsoft.com/office/powerpoint/2010/main" val="90826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07A77-8AAD-4137-8F13-C0CE599AF577}" type="slidenum">
              <a:rPr lang="en-US" smtClean="0">
                <a:latin typeface="+mn-lt"/>
              </a:rPr>
              <a:pPr/>
              <a:t>13</a:t>
            </a:fld>
            <a:endParaRPr lang="en-US"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2"/>
                </a:solidFill>
                <a:latin typeface="+mn-lt"/>
              </a:rPr>
              <a:t>Data Structure of a Node</a:t>
            </a:r>
          </a:p>
        </p:txBody>
      </p:sp>
      <p:sp>
        <p:nvSpPr>
          <p:cNvPr id="7172" name="Oval 8"/>
          <p:cNvSpPr>
            <a:spLocks noChangeArrowheads="1"/>
          </p:cNvSpPr>
          <p:nvPr/>
        </p:nvSpPr>
        <p:spPr bwMode="auto">
          <a:xfrm>
            <a:off x="4267200" y="2819400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632326" y="1295400"/>
            <a:ext cx="2571751" cy="1584325"/>
            <a:chOff x="2918" y="816"/>
            <a:chExt cx="1620" cy="998"/>
          </a:xfrm>
        </p:grpSpPr>
        <p:sp>
          <p:nvSpPr>
            <p:cNvPr id="7225" name="Oval 4"/>
            <p:cNvSpPr>
              <a:spLocks noChangeArrowheads="1"/>
            </p:cNvSpPr>
            <p:nvPr/>
          </p:nvSpPr>
          <p:spPr bwMode="auto">
            <a:xfrm>
              <a:off x="3408" y="816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26" name="Line 10"/>
            <p:cNvSpPr>
              <a:spLocks noChangeShapeType="1"/>
            </p:cNvSpPr>
            <p:nvPr/>
          </p:nvSpPr>
          <p:spPr bwMode="auto">
            <a:xfrm flipV="1">
              <a:off x="2918" y="1056"/>
              <a:ext cx="538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27" name="Text Box 53"/>
            <p:cNvSpPr txBox="1">
              <a:spLocks noChangeArrowheads="1"/>
            </p:cNvSpPr>
            <p:nvPr/>
          </p:nvSpPr>
          <p:spPr bwMode="auto">
            <a:xfrm>
              <a:off x="3264" y="1248"/>
              <a:ext cx="12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  <a:cs typeface="Times New Roman" pitchFamily="18" charset="0"/>
                </a:rPr>
                <a:t>PARENT-NODE</a:t>
              </a:r>
              <a:endParaRPr lang="en-US">
                <a:solidFill>
                  <a:srgbClr val="333333"/>
                </a:solidFill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447800" y="1524002"/>
            <a:ext cx="2955925" cy="1323976"/>
            <a:chOff x="1104" y="1776"/>
            <a:chExt cx="1862" cy="834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104" y="1776"/>
              <a:ext cx="790" cy="834"/>
              <a:chOff x="768" y="1152"/>
              <a:chExt cx="1186" cy="1253"/>
            </a:xfrm>
          </p:grpSpPr>
          <p:sp>
            <p:nvSpPr>
              <p:cNvPr id="7208" name="Rectangle 13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09" name="Rectangle 14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0" name="Rectangle 15"/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1" name="Rectangle 16"/>
              <p:cNvSpPr>
                <a:spLocks noChangeArrowheads="1"/>
              </p:cNvSpPr>
              <p:nvPr/>
            </p:nvSpPr>
            <p:spPr bwMode="auto">
              <a:xfrm>
                <a:off x="768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2" name="Rectangle 17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3" name="Rectangle 18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4" name="Rectangle 19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5" name="Rectangle 20"/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6" name="Rectangle 2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17" name="Text Box 22"/>
              <p:cNvSpPr txBox="1">
                <a:spLocks noChangeArrowheads="1"/>
              </p:cNvSpPr>
              <p:nvPr/>
            </p:nvSpPr>
            <p:spPr bwMode="auto">
              <a:xfrm>
                <a:off x="1248" y="2025"/>
                <a:ext cx="310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7218" name="Text Box 23"/>
              <p:cNvSpPr txBox="1">
                <a:spLocks noChangeArrowheads="1"/>
              </p:cNvSpPr>
              <p:nvPr/>
            </p:nvSpPr>
            <p:spPr bwMode="auto">
              <a:xfrm>
                <a:off x="1248" y="1257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7219" name="Text Box 24"/>
              <p:cNvSpPr txBox="1">
                <a:spLocks noChangeArrowheads="1"/>
              </p:cNvSpPr>
              <p:nvPr/>
            </p:nvSpPr>
            <p:spPr bwMode="auto">
              <a:xfrm>
                <a:off x="864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7220" name="Text Box 25"/>
              <p:cNvSpPr txBox="1">
                <a:spLocks noChangeArrowheads="1"/>
              </p:cNvSpPr>
              <p:nvPr/>
            </p:nvSpPr>
            <p:spPr bwMode="auto">
              <a:xfrm>
                <a:off x="1248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7221" name="Text Box 26"/>
              <p:cNvSpPr txBox="1">
                <a:spLocks noChangeArrowheads="1"/>
              </p:cNvSpPr>
              <p:nvPr/>
            </p:nvSpPr>
            <p:spPr bwMode="auto">
              <a:xfrm>
                <a:off x="864" y="2026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7222" name="Text Box 27"/>
              <p:cNvSpPr txBox="1">
                <a:spLocks noChangeArrowheads="1"/>
              </p:cNvSpPr>
              <p:nvPr/>
            </p:nvSpPr>
            <p:spPr bwMode="auto">
              <a:xfrm>
                <a:off x="1632" y="2026"/>
                <a:ext cx="310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7223" name="Text Box 28"/>
              <p:cNvSpPr txBox="1">
                <a:spLocks noChangeArrowheads="1"/>
              </p:cNvSpPr>
              <p:nvPr/>
            </p:nvSpPr>
            <p:spPr bwMode="auto">
              <a:xfrm>
                <a:off x="1633" y="1641"/>
                <a:ext cx="321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7224" name="Text Box 29"/>
              <p:cNvSpPr txBox="1">
                <a:spLocks noChangeArrowheads="1"/>
              </p:cNvSpPr>
              <p:nvPr/>
            </p:nvSpPr>
            <p:spPr bwMode="auto">
              <a:xfrm>
                <a:off x="864" y="1257"/>
                <a:ext cx="321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sp>
          <p:nvSpPr>
            <p:cNvPr id="7206" name="Freeform 33"/>
            <p:cNvSpPr>
              <a:spLocks/>
            </p:cNvSpPr>
            <p:nvPr/>
          </p:nvSpPr>
          <p:spPr bwMode="auto">
            <a:xfrm>
              <a:off x="1882" y="2170"/>
              <a:ext cx="1084" cy="431"/>
            </a:xfrm>
            <a:custGeom>
              <a:avLst/>
              <a:gdLst>
                <a:gd name="T0" fmla="*/ 1123 w 1046"/>
                <a:gd name="T1" fmla="*/ 395 h 470"/>
                <a:gd name="T2" fmla="*/ 877 w 1046"/>
                <a:gd name="T3" fmla="*/ 96 h 470"/>
                <a:gd name="T4" fmla="*/ 0 w 1046"/>
                <a:gd name="T5" fmla="*/ 0 h 470"/>
                <a:gd name="T6" fmla="*/ 0 60000 65536"/>
                <a:gd name="T7" fmla="*/ 0 60000 65536"/>
                <a:gd name="T8" fmla="*/ 0 60000 65536"/>
                <a:gd name="T9" fmla="*/ 0 w 1046"/>
                <a:gd name="T10" fmla="*/ 0 h 470"/>
                <a:gd name="T11" fmla="*/ 1046 w 1046"/>
                <a:gd name="T12" fmla="*/ 470 h 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6" h="470">
                  <a:moveTo>
                    <a:pt x="1046" y="470"/>
                  </a:moveTo>
                  <a:cubicBezTo>
                    <a:pt x="1018" y="331"/>
                    <a:pt x="990" y="193"/>
                    <a:pt x="816" y="115"/>
                  </a:cubicBezTo>
                  <a:cubicBezTo>
                    <a:pt x="642" y="37"/>
                    <a:pt x="321" y="1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07" name="Text Box 54"/>
            <p:cNvSpPr txBox="1">
              <a:spLocks noChangeArrowheads="1"/>
            </p:cNvSpPr>
            <p:nvPr/>
          </p:nvSpPr>
          <p:spPr bwMode="auto">
            <a:xfrm>
              <a:off x="2160" y="1970"/>
              <a:ext cx="6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  <a:cs typeface="Times New Roman" pitchFamily="18" charset="0"/>
                </a:rPr>
                <a:t>STATE</a:t>
              </a:r>
            </a:p>
          </p:txBody>
        </p:sp>
      </p:grpSp>
      <p:sp>
        <p:nvSpPr>
          <p:cNvPr id="7175" name="Text Box 62"/>
          <p:cNvSpPr txBox="1">
            <a:spLocks noChangeArrowheads="1"/>
          </p:cNvSpPr>
          <p:nvPr/>
        </p:nvSpPr>
        <p:spPr bwMode="auto">
          <a:xfrm>
            <a:off x="3581400" y="5486400"/>
            <a:ext cx="422423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990000"/>
                </a:solidFill>
                <a:latin typeface="+mn-lt"/>
              </a:rPr>
              <a:t>Depth of a node N  </a:t>
            </a:r>
            <a:br>
              <a:rPr lang="en-US" sz="2000">
                <a:solidFill>
                  <a:srgbClr val="990000"/>
                </a:solidFill>
                <a:latin typeface="+mn-lt"/>
              </a:rPr>
            </a:br>
            <a:r>
              <a:rPr lang="en-US" sz="2000">
                <a:solidFill>
                  <a:srgbClr val="990000"/>
                </a:solidFill>
                <a:latin typeface="+mn-lt"/>
              </a:rPr>
              <a:t>        = length of path from root to N </a:t>
            </a:r>
            <a:endParaRPr lang="en-US" sz="800">
              <a:solidFill>
                <a:srgbClr val="990000"/>
              </a:solidFill>
              <a:latin typeface="+mn-lt"/>
            </a:endParaRPr>
          </a:p>
          <a:p>
            <a:endParaRPr lang="en-US" sz="800">
              <a:solidFill>
                <a:srgbClr val="990000"/>
              </a:solidFill>
              <a:latin typeface="+mn-lt"/>
            </a:endParaRPr>
          </a:p>
          <a:p>
            <a:r>
              <a:rPr lang="en-US" sz="2000">
                <a:solidFill>
                  <a:srgbClr val="990000"/>
                </a:solidFill>
                <a:latin typeface="+mn-lt"/>
              </a:rPr>
              <a:t>(depth of the root = 0)</a:t>
            </a:r>
            <a:r>
              <a:rPr lang="en-US" sz="2000">
                <a:solidFill>
                  <a:srgbClr val="996600"/>
                </a:solidFill>
                <a:latin typeface="+mn-lt"/>
              </a:rPr>
              <a:t> 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4724400" y="2921001"/>
            <a:ext cx="3971925" cy="2360613"/>
            <a:chOff x="2976" y="1840"/>
            <a:chExt cx="2502" cy="1487"/>
          </a:xfrm>
        </p:grpSpPr>
        <p:sp>
          <p:nvSpPr>
            <p:cNvPr id="7186" name="Freeform 56"/>
            <p:cNvSpPr>
              <a:spLocks/>
            </p:cNvSpPr>
            <p:nvPr/>
          </p:nvSpPr>
          <p:spPr bwMode="auto">
            <a:xfrm>
              <a:off x="2976" y="1912"/>
              <a:ext cx="1488" cy="392"/>
            </a:xfrm>
            <a:custGeom>
              <a:avLst/>
              <a:gdLst>
                <a:gd name="T0" fmla="*/ 0 w 1488"/>
                <a:gd name="T1" fmla="*/ 8 h 392"/>
                <a:gd name="T2" fmla="*/ 720 w 1488"/>
                <a:gd name="T3" fmla="*/ 8 h 392"/>
                <a:gd name="T4" fmla="*/ 1104 w 1488"/>
                <a:gd name="T5" fmla="*/ 56 h 392"/>
                <a:gd name="T6" fmla="*/ 1392 w 1488"/>
                <a:gd name="T7" fmla="*/ 200 h 392"/>
                <a:gd name="T8" fmla="*/ 1488 w 1488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8"/>
                <a:gd name="T16" fmla="*/ 0 h 392"/>
                <a:gd name="T17" fmla="*/ 1488 w 1488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8" h="392">
                  <a:moveTo>
                    <a:pt x="0" y="8"/>
                  </a:moveTo>
                  <a:cubicBezTo>
                    <a:pt x="268" y="4"/>
                    <a:pt x="536" y="0"/>
                    <a:pt x="720" y="8"/>
                  </a:cubicBezTo>
                  <a:cubicBezTo>
                    <a:pt x="904" y="16"/>
                    <a:pt x="992" y="24"/>
                    <a:pt x="1104" y="56"/>
                  </a:cubicBezTo>
                  <a:cubicBezTo>
                    <a:pt x="1216" y="88"/>
                    <a:pt x="1328" y="144"/>
                    <a:pt x="1392" y="200"/>
                  </a:cubicBezTo>
                  <a:cubicBezTo>
                    <a:pt x="1456" y="256"/>
                    <a:pt x="1472" y="324"/>
                    <a:pt x="148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87" name="Text Box 57"/>
            <p:cNvSpPr txBox="1">
              <a:spLocks noChangeArrowheads="1"/>
            </p:cNvSpPr>
            <p:nvPr/>
          </p:nvSpPr>
          <p:spPr bwMode="auto">
            <a:xfrm>
              <a:off x="4176" y="1840"/>
              <a:ext cx="13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  <a:cs typeface="Times New Roman" pitchFamily="18" charset="0"/>
                </a:rPr>
                <a:t>BOOKKEEPING</a:t>
              </a:r>
            </a:p>
          </p:txBody>
        </p:sp>
        <p:grpSp>
          <p:nvGrpSpPr>
            <p:cNvPr id="6" name="Group 76"/>
            <p:cNvGrpSpPr>
              <a:grpSpLocks/>
            </p:cNvGrpSpPr>
            <p:nvPr/>
          </p:nvGrpSpPr>
          <p:grpSpPr bwMode="auto">
            <a:xfrm>
              <a:off x="3600" y="2304"/>
              <a:ext cx="1728" cy="1023"/>
              <a:chOff x="3600" y="2304"/>
              <a:chExt cx="1728" cy="1023"/>
            </a:xfrm>
          </p:grpSpPr>
          <p:sp>
            <p:nvSpPr>
              <p:cNvPr id="7189" name="Rectangle 40"/>
              <p:cNvSpPr>
                <a:spLocks noChangeArrowheads="1"/>
              </p:cNvSpPr>
              <p:nvPr/>
            </p:nvSpPr>
            <p:spPr bwMode="auto">
              <a:xfrm>
                <a:off x="4464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7190" name="Rectangle 39"/>
              <p:cNvSpPr>
                <a:spLocks noChangeArrowheads="1"/>
              </p:cNvSpPr>
              <p:nvPr/>
            </p:nvSpPr>
            <p:spPr bwMode="auto">
              <a:xfrm>
                <a:off x="3600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000">
                    <a:latin typeface="+mn-lt"/>
                  </a:rPr>
                  <a:t>Path-Cost</a:t>
                </a:r>
              </a:p>
            </p:txBody>
          </p:sp>
          <p:sp>
            <p:nvSpPr>
              <p:cNvPr id="7191" name="Rectangle 38"/>
              <p:cNvSpPr>
                <a:spLocks noChangeArrowheads="1"/>
              </p:cNvSpPr>
              <p:nvPr/>
            </p:nvSpPr>
            <p:spPr bwMode="auto">
              <a:xfrm>
                <a:off x="4464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7192" name="Rectangle 37"/>
              <p:cNvSpPr>
                <a:spLocks noChangeArrowheads="1"/>
              </p:cNvSpPr>
              <p:nvPr/>
            </p:nvSpPr>
            <p:spPr bwMode="auto">
              <a:xfrm>
                <a:off x="3600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000">
                    <a:latin typeface="+mn-lt"/>
                  </a:rPr>
                  <a:t>Depth</a:t>
                </a:r>
              </a:p>
            </p:txBody>
          </p:sp>
          <p:sp>
            <p:nvSpPr>
              <p:cNvPr id="7193" name="Rectangle 36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000">
                    <a:latin typeface="+mn-lt"/>
                  </a:rPr>
                  <a:t>Right</a:t>
                </a:r>
              </a:p>
            </p:txBody>
          </p:sp>
          <p:sp>
            <p:nvSpPr>
              <p:cNvPr id="7194" name="Rectangle 35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sz="2000">
                    <a:latin typeface="+mn-lt"/>
                  </a:rPr>
                  <a:t>Action</a:t>
                </a:r>
              </a:p>
            </p:txBody>
          </p:sp>
          <p:sp>
            <p:nvSpPr>
              <p:cNvPr id="7195" name="Line 41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96" name="Line 42"/>
              <p:cNvSpPr>
                <a:spLocks noChangeShapeType="1"/>
              </p:cNvSpPr>
              <p:nvPr/>
            </p:nvSpPr>
            <p:spPr bwMode="auto">
              <a:xfrm>
                <a:off x="3600" y="2553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97" name="Line 43"/>
              <p:cNvSpPr>
                <a:spLocks noChangeShapeType="1"/>
              </p:cNvSpPr>
              <p:nvPr/>
            </p:nvSpPr>
            <p:spPr bwMode="auto">
              <a:xfrm>
                <a:off x="3600" y="2809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98" name="Line 44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99" name="Line 45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00" name="Line 46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01" name="Line 47"/>
              <p:cNvSpPr>
                <a:spLocks noChangeShapeType="1"/>
              </p:cNvSpPr>
              <p:nvPr/>
            </p:nvSpPr>
            <p:spPr bwMode="auto">
              <a:xfrm>
                <a:off x="5328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02" name="Line 68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03" name="Text Box 69"/>
              <p:cNvSpPr txBox="1">
                <a:spLocks noChangeArrowheads="1"/>
              </p:cNvSpPr>
              <p:nvPr/>
            </p:nvSpPr>
            <p:spPr bwMode="auto">
              <a:xfrm>
                <a:off x="3600" y="3075"/>
                <a:ext cx="84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+mn-lt"/>
                  </a:rPr>
                  <a:t>Expanded</a:t>
                </a:r>
              </a:p>
            </p:txBody>
          </p:sp>
          <p:sp>
            <p:nvSpPr>
              <p:cNvPr id="7204" name="Text Box 71"/>
              <p:cNvSpPr txBox="1">
                <a:spLocks noChangeArrowheads="1"/>
              </p:cNvSpPr>
              <p:nvPr/>
            </p:nvSpPr>
            <p:spPr bwMode="auto">
              <a:xfrm>
                <a:off x="4502" y="3050"/>
                <a:ext cx="36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+mn-lt"/>
                  </a:rPr>
                  <a:t>yes</a:t>
                </a:r>
              </a:p>
            </p:txBody>
          </p:sp>
        </p:grp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2819400" y="3276600"/>
            <a:ext cx="2286000" cy="1738313"/>
            <a:chOff x="1776" y="2064"/>
            <a:chExt cx="1440" cy="1095"/>
          </a:xfrm>
        </p:grpSpPr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1776" y="2064"/>
              <a:ext cx="1440" cy="1095"/>
              <a:chOff x="1776" y="2064"/>
              <a:chExt cx="1440" cy="1095"/>
            </a:xfrm>
          </p:grpSpPr>
          <p:grpSp>
            <p:nvGrpSpPr>
              <p:cNvPr id="9" name="Group 78"/>
              <p:cNvGrpSpPr>
                <a:grpSpLocks/>
              </p:cNvGrpSpPr>
              <p:nvPr/>
            </p:nvGrpSpPr>
            <p:grpSpPr bwMode="auto">
              <a:xfrm>
                <a:off x="1776" y="2640"/>
                <a:ext cx="1440" cy="519"/>
                <a:chOff x="1776" y="2640"/>
                <a:chExt cx="1440" cy="519"/>
              </a:xfrm>
            </p:grpSpPr>
            <p:sp>
              <p:nvSpPr>
                <p:cNvPr id="7183" name="Oval 63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84" name="Oval 64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8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304" y="2640"/>
                  <a:ext cx="43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b="1">
                      <a:latin typeface="+mn-lt"/>
                    </a:rPr>
                    <a:t>...</a:t>
                  </a:r>
                </a:p>
              </p:txBody>
            </p:sp>
          </p:grpSp>
          <p:sp>
            <p:nvSpPr>
              <p:cNvPr id="7181" name="Freeform 72"/>
              <p:cNvSpPr>
                <a:spLocks/>
              </p:cNvSpPr>
              <p:nvPr/>
            </p:nvSpPr>
            <p:spPr bwMode="auto">
              <a:xfrm>
                <a:off x="2016" y="2064"/>
                <a:ext cx="768" cy="816"/>
              </a:xfrm>
              <a:custGeom>
                <a:avLst/>
                <a:gdLst>
                  <a:gd name="T0" fmla="*/ 768 w 768"/>
                  <a:gd name="T1" fmla="*/ 0 h 816"/>
                  <a:gd name="T2" fmla="*/ 528 w 768"/>
                  <a:gd name="T3" fmla="*/ 384 h 816"/>
                  <a:gd name="T4" fmla="*/ 0 w 768"/>
                  <a:gd name="T5" fmla="*/ 816 h 816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816"/>
                  <a:gd name="T11" fmla="*/ 768 w 768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816">
                    <a:moveTo>
                      <a:pt x="768" y="0"/>
                    </a:moveTo>
                    <a:cubicBezTo>
                      <a:pt x="712" y="124"/>
                      <a:pt x="656" y="248"/>
                      <a:pt x="528" y="384"/>
                    </a:cubicBezTo>
                    <a:cubicBezTo>
                      <a:pt x="400" y="520"/>
                      <a:pt x="88" y="744"/>
                      <a:pt x="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82" name="Freeform 73"/>
              <p:cNvSpPr>
                <a:spLocks/>
              </p:cNvSpPr>
              <p:nvPr/>
            </p:nvSpPr>
            <p:spPr bwMode="auto">
              <a:xfrm>
                <a:off x="2675" y="2064"/>
                <a:ext cx="292" cy="801"/>
              </a:xfrm>
              <a:custGeom>
                <a:avLst/>
                <a:gdLst>
                  <a:gd name="T0" fmla="*/ 109 w 292"/>
                  <a:gd name="T1" fmla="*/ 0 h 801"/>
                  <a:gd name="T2" fmla="*/ 61 w 292"/>
                  <a:gd name="T3" fmla="*/ 96 h 801"/>
                  <a:gd name="T4" fmla="*/ 19 w 292"/>
                  <a:gd name="T5" fmla="*/ 183 h 801"/>
                  <a:gd name="T6" fmla="*/ 4 w 292"/>
                  <a:gd name="T7" fmla="*/ 264 h 801"/>
                  <a:gd name="T8" fmla="*/ 43 w 292"/>
                  <a:gd name="T9" fmla="*/ 405 h 801"/>
                  <a:gd name="T10" fmla="*/ 229 w 292"/>
                  <a:gd name="T11" fmla="*/ 708 h 801"/>
                  <a:gd name="T12" fmla="*/ 292 w 292"/>
                  <a:gd name="T13" fmla="*/ 801 h 8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2"/>
                  <a:gd name="T22" fmla="*/ 0 h 801"/>
                  <a:gd name="T23" fmla="*/ 292 w 292"/>
                  <a:gd name="T24" fmla="*/ 801 h 8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2" h="801">
                    <a:moveTo>
                      <a:pt x="109" y="0"/>
                    </a:moveTo>
                    <a:cubicBezTo>
                      <a:pt x="92" y="32"/>
                      <a:pt x="76" y="65"/>
                      <a:pt x="61" y="96"/>
                    </a:cubicBezTo>
                    <a:cubicBezTo>
                      <a:pt x="46" y="127"/>
                      <a:pt x="28" y="155"/>
                      <a:pt x="19" y="183"/>
                    </a:cubicBezTo>
                    <a:cubicBezTo>
                      <a:pt x="10" y="211"/>
                      <a:pt x="0" y="227"/>
                      <a:pt x="4" y="264"/>
                    </a:cubicBezTo>
                    <a:cubicBezTo>
                      <a:pt x="8" y="301"/>
                      <a:pt x="6" y="331"/>
                      <a:pt x="43" y="405"/>
                    </a:cubicBezTo>
                    <a:cubicBezTo>
                      <a:pt x="80" y="479"/>
                      <a:pt x="188" y="642"/>
                      <a:pt x="229" y="708"/>
                    </a:cubicBezTo>
                    <a:cubicBezTo>
                      <a:pt x="270" y="774"/>
                      <a:pt x="281" y="787"/>
                      <a:pt x="292" y="8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179" name="Text Box 74"/>
            <p:cNvSpPr txBox="1">
              <a:spLocks noChangeArrowheads="1"/>
            </p:cNvSpPr>
            <p:nvPr/>
          </p:nvSpPr>
          <p:spPr bwMode="auto">
            <a:xfrm>
              <a:off x="1824" y="2064"/>
              <a:ext cx="9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34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03A8A-4999-4FB1-A6DA-6A68876CE726}" type="slidenum">
              <a:rPr lang="en-US" smtClean="0">
                <a:latin typeface="+mn-lt"/>
              </a:rPr>
              <a:pPr/>
              <a:t>14</a:t>
            </a:fld>
            <a:endParaRPr lang="en-US">
              <a:latin typeface="+mn-lt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Node Expansion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5715000" cy="3200399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expansion</a:t>
            </a:r>
            <a:r>
              <a:rPr lang="en-US" sz="2400" dirty="0"/>
              <a:t> of a node N of the </a:t>
            </a:r>
          </a:p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en-US" sz="2400" dirty="0"/>
              <a:t>search tree consists of:</a:t>
            </a:r>
          </a:p>
          <a:p>
            <a:pPr marL="457200" lvl="1" indent="-457200" algn="just" eaLnBrk="1" hangingPunct="1">
              <a:spcBef>
                <a:spcPts val="0"/>
              </a:spcBef>
              <a:buClr>
                <a:srgbClr val="0033CC"/>
              </a:buClr>
              <a:buFont typeface="+mj-lt"/>
              <a:buAutoNum type="arabicParenR"/>
            </a:pPr>
            <a:r>
              <a:rPr lang="en-US" sz="2400" dirty="0"/>
              <a:t>Evaluating the successor function on     </a:t>
            </a:r>
            <a:r>
              <a:rPr lang="en-US" sz="2000" dirty="0">
                <a:cs typeface="Times New Roman" pitchFamily="18" charset="0"/>
              </a:rPr>
              <a:t>STATE</a:t>
            </a:r>
            <a:r>
              <a:rPr lang="en-US" sz="2400" dirty="0"/>
              <a:t>(N)</a:t>
            </a:r>
          </a:p>
          <a:p>
            <a:pPr marL="457200" lvl="1" indent="-457200" algn="just" eaLnBrk="1" hangingPunct="1">
              <a:spcBef>
                <a:spcPts val="0"/>
              </a:spcBef>
              <a:buClr>
                <a:srgbClr val="0033CC"/>
              </a:buClr>
              <a:buFont typeface="+mj-lt"/>
              <a:buAutoNum type="arabicParenR"/>
            </a:pPr>
            <a:r>
              <a:rPr lang="en-US" sz="2400" dirty="0"/>
              <a:t>Generating a child of N for each state returned by the function</a:t>
            </a:r>
            <a:br>
              <a:rPr lang="en-US" sz="2400" dirty="0"/>
            </a:br>
            <a:endParaRPr lang="en-US" sz="600" dirty="0"/>
          </a:p>
          <a:p>
            <a:pPr marL="0" lvl="1" indent="0" algn="just" eaLnBrk="1" hangingPunct="1">
              <a:spcBef>
                <a:spcPts val="0"/>
              </a:spcBef>
              <a:buClr>
                <a:srgbClr val="0033CC"/>
              </a:buClr>
              <a:buNone/>
            </a:pPr>
            <a:endParaRPr lang="en-US" sz="600" dirty="0">
              <a:solidFill>
                <a:srgbClr val="FF0000"/>
              </a:solidFill>
            </a:endParaRPr>
          </a:p>
          <a:p>
            <a:pPr marL="0" lvl="1" indent="0" algn="just" eaLnBrk="1" hangingPunct="1">
              <a:spcBef>
                <a:spcPts val="0"/>
              </a:spcBef>
              <a:buClr>
                <a:srgbClr val="0033CC"/>
              </a:buClr>
              <a:buNone/>
            </a:pPr>
            <a:r>
              <a:rPr lang="en-US" sz="2400" dirty="0">
                <a:solidFill>
                  <a:srgbClr val="FF0000"/>
                </a:solidFill>
              </a:rPr>
              <a:t>node </a:t>
            </a:r>
            <a:r>
              <a:rPr lang="en-US" sz="2400" b="1" dirty="0">
                <a:solidFill>
                  <a:srgbClr val="FF0000"/>
                </a:solidFill>
              </a:rPr>
              <a:t>generation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n-US" sz="2400" dirty="0">
                <a:solidFill>
                  <a:srgbClr val="FF0000"/>
                </a:solidFill>
              </a:rPr>
              <a:t>node </a:t>
            </a:r>
            <a:r>
              <a:rPr lang="en-US" sz="2400" b="1" dirty="0">
                <a:solidFill>
                  <a:srgbClr val="FF0000"/>
                </a:solidFill>
              </a:rPr>
              <a:t>expansion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7620000" y="760413"/>
            <a:ext cx="1273175" cy="1906588"/>
            <a:chOff x="4800" y="479"/>
            <a:chExt cx="802" cy="120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800" y="479"/>
              <a:ext cx="802" cy="833"/>
              <a:chOff x="2112" y="2688"/>
              <a:chExt cx="1179" cy="1251"/>
            </a:xfrm>
          </p:grpSpPr>
          <p:sp>
            <p:nvSpPr>
              <p:cNvPr id="8265" name="Rectangle 6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66" name="Rectangle 7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67" name="Rectangle 8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68" name="Rectangle 9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69" name="Rectangle 10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70" name="Rectangle 11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71" name="Rectangle 12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72" name="Rectangle 13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73" name="Rectangle 14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74" name="Text Box 15"/>
              <p:cNvSpPr txBox="1">
                <a:spLocks noChangeArrowheads="1"/>
              </p:cNvSpPr>
              <p:nvPr/>
            </p:nvSpPr>
            <p:spPr bwMode="auto">
              <a:xfrm>
                <a:off x="2593" y="3561"/>
                <a:ext cx="303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8275" name="Text Box 16"/>
              <p:cNvSpPr txBox="1">
                <a:spLocks noChangeArrowheads="1"/>
              </p:cNvSpPr>
              <p:nvPr/>
            </p:nvSpPr>
            <p:spPr bwMode="auto">
              <a:xfrm>
                <a:off x="2977" y="2793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8276" name="Text Box 17"/>
              <p:cNvSpPr txBox="1">
                <a:spLocks noChangeArrowheads="1"/>
              </p:cNvSpPr>
              <p:nvPr/>
            </p:nvSpPr>
            <p:spPr bwMode="auto">
              <a:xfrm>
                <a:off x="2208" y="3177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8277" name="Text Box 18"/>
              <p:cNvSpPr txBox="1">
                <a:spLocks noChangeArrowheads="1"/>
              </p:cNvSpPr>
              <p:nvPr/>
            </p:nvSpPr>
            <p:spPr bwMode="auto">
              <a:xfrm>
                <a:off x="2593" y="3177"/>
                <a:ext cx="314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8278" name="Text Box 19"/>
              <p:cNvSpPr txBox="1">
                <a:spLocks noChangeArrowheads="1"/>
              </p:cNvSpPr>
              <p:nvPr/>
            </p:nvSpPr>
            <p:spPr bwMode="auto">
              <a:xfrm>
                <a:off x="2208" y="3562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8279" name="Text Box 20"/>
              <p:cNvSpPr txBox="1">
                <a:spLocks noChangeArrowheads="1"/>
              </p:cNvSpPr>
              <p:nvPr/>
            </p:nvSpPr>
            <p:spPr bwMode="auto">
              <a:xfrm>
                <a:off x="2976" y="3562"/>
                <a:ext cx="31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8280" name="Text Box 21"/>
              <p:cNvSpPr txBox="1">
                <a:spLocks noChangeArrowheads="1"/>
              </p:cNvSpPr>
              <p:nvPr/>
            </p:nvSpPr>
            <p:spPr bwMode="auto">
              <a:xfrm>
                <a:off x="2976" y="3177"/>
                <a:ext cx="315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8281" name="Text Box 22"/>
              <p:cNvSpPr txBox="1">
                <a:spLocks noChangeArrowheads="1"/>
              </p:cNvSpPr>
              <p:nvPr/>
            </p:nvSpPr>
            <p:spPr bwMode="auto">
              <a:xfrm>
                <a:off x="2208" y="2793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sp>
          <p:nvSpPr>
            <p:cNvPr id="8263" name="Oval 43"/>
            <p:cNvSpPr>
              <a:spLocks noChangeArrowheads="1"/>
            </p:cNvSpPr>
            <p:nvPr/>
          </p:nvSpPr>
          <p:spPr bwMode="auto">
            <a:xfrm>
              <a:off x="4896" y="1536"/>
              <a:ext cx="144" cy="144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4" name="Line 45"/>
            <p:cNvSpPr>
              <a:spLocks noChangeShapeType="1"/>
            </p:cNvSpPr>
            <p:nvPr/>
          </p:nvSpPr>
          <p:spPr bwMode="auto">
            <a:xfrm flipV="1">
              <a:off x="4944" y="1248"/>
              <a:ext cx="288" cy="384"/>
            </a:xfrm>
            <a:prstGeom prst="line">
              <a:avLst/>
            </a:prstGeom>
            <a:noFill/>
            <a:ln w="9525">
              <a:solidFill>
                <a:srgbClr val="3399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4267200" y="2662238"/>
            <a:ext cx="4419600" cy="2366962"/>
            <a:chOff x="2688" y="1677"/>
            <a:chExt cx="2784" cy="1491"/>
          </a:xfrm>
        </p:grpSpPr>
        <p:sp>
          <p:nvSpPr>
            <p:cNvPr id="8253" name="Oval 85"/>
            <p:cNvSpPr>
              <a:spLocks noChangeArrowheads="1"/>
            </p:cNvSpPr>
            <p:nvPr/>
          </p:nvSpPr>
          <p:spPr bwMode="auto">
            <a:xfrm>
              <a:off x="5328" y="2064"/>
              <a:ext cx="144" cy="144"/>
            </a:xfrm>
            <a:prstGeom prst="ellipse">
              <a:avLst/>
            </a:prstGeom>
            <a:solidFill>
              <a:srgbClr val="F81706"/>
            </a:solidFill>
            <a:ln w="2857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4" name="Oval 86"/>
            <p:cNvSpPr>
              <a:spLocks noChangeArrowheads="1"/>
            </p:cNvSpPr>
            <p:nvPr/>
          </p:nvSpPr>
          <p:spPr bwMode="auto">
            <a:xfrm>
              <a:off x="4512" y="2064"/>
              <a:ext cx="144" cy="144"/>
            </a:xfrm>
            <a:prstGeom prst="ellipse">
              <a:avLst/>
            </a:prstGeom>
            <a:solidFill>
              <a:srgbClr val="F81706"/>
            </a:solidFill>
            <a:ln w="2857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5" name="Line 87"/>
            <p:cNvSpPr>
              <a:spLocks noChangeShapeType="1"/>
            </p:cNvSpPr>
            <p:nvPr/>
          </p:nvSpPr>
          <p:spPr bwMode="auto">
            <a:xfrm flipH="1">
              <a:off x="4633" y="1677"/>
              <a:ext cx="345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6" name="Line 88"/>
            <p:cNvSpPr>
              <a:spLocks noChangeShapeType="1"/>
            </p:cNvSpPr>
            <p:nvPr/>
          </p:nvSpPr>
          <p:spPr bwMode="auto">
            <a:xfrm>
              <a:off x="4978" y="1677"/>
              <a:ext cx="379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7" name="Line 89"/>
            <p:cNvSpPr>
              <a:spLocks noChangeShapeType="1"/>
            </p:cNvSpPr>
            <p:nvPr/>
          </p:nvSpPr>
          <p:spPr bwMode="auto">
            <a:xfrm flipH="1">
              <a:off x="2688" y="2160"/>
              <a:ext cx="1824" cy="1008"/>
            </a:xfrm>
            <a:prstGeom prst="line">
              <a:avLst/>
            </a:prstGeom>
            <a:noFill/>
            <a:ln w="9525">
              <a:solidFill>
                <a:srgbClr val="F8170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8" name="Line 90"/>
            <p:cNvSpPr>
              <a:spLocks noChangeShapeType="1"/>
            </p:cNvSpPr>
            <p:nvPr/>
          </p:nvSpPr>
          <p:spPr bwMode="auto">
            <a:xfrm flipH="1">
              <a:off x="4032" y="2208"/>
              <a:ext cx="960" cy="960"/>
            </a:xfrm>
            <a:prstGeom prst="line">
              <a:avLst/>
            </a:prstGeom>
            <a:noFill/>
            <a:ln w="9525">
              <a:solidFill>
                <a:srgbClr val="F8170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9" name="Oval 91"/>
            <p:cNvSpPr>
              <a:spLocks noChangeArrowheads="1"/>
            </p:cNvSpPr>
            <p:nvPr/>
          </p:nvSpPr>
          <p:spPr bwMode="auto">
            <a:xfrm>
              <a:off x="4944" y="2064"/>
              <a:ext cx="144" cy="144"/>
            </a:xfrm>
            <a:prstGeom prst="ellipse">
              <a:avLst/>
            </a:prstGeom>
            <a:solidFill>
              <a:srgbClr val="F81706"/>
            </a:solidFill>
            <a:ln w="2857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0" name="Line 92"/>
            <p:cNvSpPr>
              <a:spLocks noChangeShapeType="1"/>
            </p:cNvSpPr>
            <p:nvPr/>
          </p:nvSpPr>
          <p:spPr bwMode="auto">
            <a:xfrm flipH="1">
              <a:off x="5232" y="2183"/>
              <a:ext cx="129" cy="93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1" name="Line 93"/>
            <p:cNvSpPr>
              <a:spLocks noChangeShapeType="1"/>
            </p:cNvSpPr>
            <p:nvPr/>
          </p:nvSpPr>
          <p:spPr bwMode="auto">
            <a:xfrm>
              <a:off x="4983" y="1680"/>
              <a:ext cx="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199" name="Text Box 115"/>
          <p:cNvSpPr txBox="1">
            <a:spLocks noChangeArrowheads="1"/>
          </p:cNvSpPr>
          <p:nvPr/>
        </p:nvSpPr>
        <p:spPr bwMode="auto">
          <a:xfrm>
            <a:off x="7315200" y="228600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N</a:t>
            </a:r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3657600" y="4953000"/>
            <a:ext cx="5216525" cy="1400175"/>
            <a:chOff x="2304" y="3120"/>
            <a:chExt cx="3286" cy="882"/>
          </a:xfrm>
        </p:grpSpPr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2304" y="3168"/>
              <a:ext cx="2146" cy="834"/>
              <a:chOff x="2304" y="3120"/>
              <a:chExt cx="2146" cy="834"/>
            </a:xfrm>
          </p:grpSpPr>
          <p:sp>
            <p:nvSpPr>
              <p:cNvPr id="8225" name="Rectangle 50"/>
              <p:cNvSpPr>
                <a:spLocks noChangeArrowheads="1"/>
              </p:cNvSpPr>
              <p:nvPr/>
            </p:nvSpPr>
            <p:spPr bwMode="auto">
              <a:xfrm>
                <a:off x="2565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26" name="Rectangle 51"/>
              <p:cNvSpPr>
                <a:spLocks noChangeArrowheads="1"/>
              </p:cNvSpPr>
              <p:nvPr/>
            </p:nvSpPr>
            <p:spPr bwMode="auto">
              <a:xfrm>
                <a:off x="2304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27" name="Rectangle 52"/>
              <p:cNvSpPr>
                <a:spLocks noChangeArrowheads="1"/>
              </p:cNvSpPr>
              <p:nvPr/>
            </p:nvSpPr>
            <p:spPr bwMode="auto">
              <a:xfrm>
                <a:off x="2304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28" name="Rectangle 53"/>
              <p:cNvSpPr>
                <a:spLocks noChangeArrowheads="1"/>
              </p:cNvSpPr>
              <p:nvPr/>
            </p:nvSpPr>
            <p:spPr bwMode="auto">
              <a:xfrm>
                <a:off x="2826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29" name="Rectangle 54"/>
              <p:cNvSpPr>
                <a:spLocks noChangeArrowheads="1"/>
              </p:cNvSpPr>
              <p:nvPr/>
            </p:nvSpPr>
            <p:spPr bwMode="auto">
              <a:xfrm>
                <a:off x="2565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30" name="Rectangle 55"/>
              <p:cNvSpPr>
                <a:spLocks noChangeArrowheads="1"/>
              </p:cNvSpPr>
              <p:nvPr/>
            </p:nvSpPr>
            <p:spPr bwMode="auto">
              <a:xfrm>
                <a:off x="2826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31" name="Rectangle 56"/>
              <p:cNvSpPr>
                <a:spLocks noChangeArrowheads="1"/>
              </p:cNvSpPr>
              <p:nvPr/>
            </p:nvSpPr>
            <p:spPr bwMode="auto">
              <a:xfrm>
                <a:off x="2565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32" name="Rectangle 57"/>
              <p:cNvSpPr>
                <a:spLocks noChangeArrowheads="1"/>
              </p:cNvSpPr>
              <p:nvPr/>
            </p:nvSpPr>
            <p:spPr bwMode="auto">
              <a:xfrm>
                <a:off x="2826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33" name="Text Box 58"/>
              <p:cNvSpPr txBox="1">
                <a:spLocks noChangeArrowheads="1"/>
              </p:cNvSpPr>
              <p:nvPr/>
            </p:nvSpPr>
            <p:spPr bwMode="auto">
              <a:xfrm>
                <a:off x="2631" y="370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8234" name="Text Box 59"/>
              <p:cNvSpPr txBox="1">
                <a:spLocks noChangeArrowheads="1"/>
              </p:cNvSpPr>
              <p:nvPr/>
            </p:nvSpPr>
            <p:spPr bwMode="auto">
              <a:xfrm>
                <a:off x="2369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8235" name="Text Box 60"/>
              <p:cNvSpPr txBox="1">
                <a:spLocks noChangeArrowheads="1"/>
              </p:cNvSpPr>
              <p:nvPr/>
            </p:nvSpPr>
            <p:spPr bwMode="auto">
              <a:xfrm>
                <a:off x="2369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8236" name="Text Box 61"/>
              <p:cNvSpPr txBox="1">
                <a:spLocks noChangeArrowheads="1"/>
              </p:cNvSpPr>
              <p:nvPr/>
            </p:nvSpPr>
            <p:spPr bwMode="auto">
              <a:xfrm>
                <a:off x="2892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8237" name="Text Box 62"/>
              <p:cNvSpPr txBox="1">
                <a:spLocks noChangeArrowheads="1"/>
              </p:cNvSpPr>
              <p:nvPr/>
            </p:nvSpPr>
            <p:spPr bwMode="auto">
              <a:xfrm>
                <a:off x="2631" y="3190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  <p:sp>
            <p:nvSpPr>
              <p:cNvPr id="8238" name="Rectangle 63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39" name="Rectangle 64"/>
              <p:cNvSpPr>
                <a:spLocks noChangeArrowheads="1"/>
              </p:cNvSpPr>
              <p:nvPr/>
            </p:nvSpPr>
            <p:spPr bwMode="auto">
              <a:xfrm>
                <a:off x="3648" y="3376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0" name="Rectangle 65"/>
              <p:cNvSpPr>
                <a:spLocks noChangeArrowheads="1"/>
              </p:cNvSpPr>
              <p:nvPr/>
            </p:nvSpPr>
            <p:spPr bwMode="auto">
              <a:xfrm>
                <a:off x="3648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1" name="Rectangle 66"/>
              <p:cNvSpPr>
                <a:spLocks noChangeArrowheads="1"/>
              </p:cNvSpPr>
              <p:nvPr/>
            </p:nvSpPr>
            <p:spPr bwMode="auto">
              <a:xfrm>
                <a:off x="4170" y="3120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2" name="Rectangle 67"/>
              <p:cNvSpPr>
                <a:spLocks noChangeArrowheads="1"/>
              </p:cNvSpPr>
              <p:nvPr/>
            </p:nvSpPr>
            <p:spPr bwMode="auto">
              <a:xfrm>
                <a:off x="3912" y="3120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3" name="Rectangle 68"/>
              <p:cNvSpPr>
                <a:spLocks noChangeArrowheads="1"/>
              </p:cNvSpPr>
              <p:nvPr/>
            </p:nvSpPr>
            <p:spPr bwMode="auto">
              <a:xfrm>
                <a:off x="4170" y="3376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4" name="Rectangle 69"/>
              <p:cNvSpPr>
                <a:spLocks noChangeArrowheads="1"/>
              </p:cNvSpPr>
              <p:nvPr/>
            </p:nvSpPr>
            <p:spPr bwMode="auto">
              <a:xfrm>
                <a:off x="3909" y="3632"/>
                <a:ext cx="261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5" name="Rectangle 70"/>
              <p:cNvSpPr>
                <a:spLocks noChangeArrowheads="1"/>
              </p:cNvSpPr>
              <p:nvPr/>
            </p:nvSpPr>
            <p:spPr bwMode="auto">
              <a:xfrm>
                <a:off x="4170" y="3632"/>
                <a:ext cx="262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246" name="Text Box 71"/>
              <p:cNvSpPr txBox="1">
                <a:spLocks noChangeArrowheads="1"/>
              </p:cNvSpPr>
              <p:nvPr/>
            </p:nvSpPr>
            <p:spPr bwMode="auto">
              <a:xfrm>
                <a:off x="3975" y="3702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</a:t>
                </a:r>
              </a:p>
            </p:txBody>
          </p:sp>
          <p:sp>
            <p:nvSpPr>
              <p:cNvPr id="8247" name="Text Box 72"/>
              <p:cNvSpPr txBox="1">
                <a:spLocks noChangeArrowheads="1"/>
              </p:cNvSpPr>
              <p:nvPr/>
            </p:nvSpPr>
            <p:spPr bwMode="auto">
              <a:xfrm>
                <a:off x="3713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3</a:t>
                </a:r>
              </a:p>
            </p:txBody>
          </p:sp>
          <p:sp>
            <p:nvSpPr>
              <p:cNvPr id="8248" name="Text Box 73"/>
              <p:cNvSpPr txBox="1">
                <a:spLocks noChangeArrowheads="1"/>
              </p:cNvSpPr>
              <p:nvPr/>
            </p:nvSpPr>
            <p:spPr bwMode="auto">
              <a:xfrm>
                <a:off x="3936" y="317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4</a:t>
                </a:r>
              </a:p>
            </p:txBody>
          </p:sp>
          <p:sp>
            <p:nvSpPr>
              <p:cNvPr id="8249" name="Text Box 74"/>
              <p:cNvSpPr txBox="1">
                <a:spLocks noChangeArrowheads="1"/>
              </p:cNvSpPr>
              <p:nvPr/>
            </p:nvSpPr>
            <p:spPr bwMode="auto">
              <a:xfrm>
                <a:off x="3713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5</a:t>
                </a:r>
              </a:p>
            </p:txBody>
          </p:sp>
          <p:sp>
            <p:nvSpPr>
              <p:cNvPr id="8250" name="Text Box 75"/>
              <p:cNvSpPr txBox="1">
                <a:spLocks noChangeArrowheads="1"/>
              </p:cNvSpPr>
              <p:nvPr/>
            </p:nvSpPr>
            <p:spPr bwMode="auto">
              <a:xfrm>
                <a:off x="4236" y="3702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8251" name="Text Box 76"/>
              <p:cNvSpPr txBox="1">
                <a:spLocks noChangeArrowheads="1"/>
              </p:cNvSpPr>
              <p:nvPr/>
            </p:nvSpPr>
            <p:spPr bwMode="auto">
              <a:xfrm>
                <a:off x="4236" y="3446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7</a:t>
                </a:r>
              </a:p>
            </p:txBody>
          </p:sp>
          <p:sp>
            <p:nvSpPr>
              <p:cNvPr id="8252" name="Text Box 77"/>
              <p:cNvSpPr txBox="1">
                <a:spLocks noChangeArrowheads="1"/>
              </p:cNvSpPr>
              <p:nvPr/>
            </p:nvSpPr>
            <p:spPr bwMode="auto">
              <a:xfrm>
                <a:off x="3696" y="317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8</a:t>
                </a:r>
              </a:p>
            </p:txBody>
          </p:sp>
        </p:grpSp>
        <p:sp>
          <p:nvSpPr>
            <p:cNvPr id="8202" name="Rectangle 79"/>
            <p:cNvSpPr>
              <a:spLocks noChangeArrowheads="1"/>
            </p:cNvSpPr>
            <p:nvPr/>
          </p:nvSpPr>
          <p:spPr bwMode="auto">
            <a:xfrm>
              <a:off x="2304" y="3168"/>
              <a:ext cx="784" cy="7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3" name="Text Box 80"/>
            <p:cNvSpPr txBox="1">
              <a:spLocks noChangeArrowheads="1"/>
            </p:cNvSpPr>
            <p:nvPr/>
          </p:nvSpPr>
          <p:spPr bwMode="auto">
            <a:xfrm>
              <a:off x="2892" y="323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2</a:t>
              </a:r>
            </a:p>
          </p:txBody>
        </p:sp>
        <p:sp>
          <p:nvSpPr>
            <p:cNvPr id="8204" name="Text Box 81"/>
            <p:cNvSpPr txBox="1">
              <a:spLocks noChangeArrowheads="1"/>
            </p:cNvSpPr>
            <p:nvPr/>
          </p:nvSpPr>
          <p:spPr bwMode="auto">
            <a:xfrm>
              <a:off x="2631" y="349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4</a:t>
              </a:r>
            </a:p>
          </p:txBody>
        </p:sp>
        <p:sp>
          <p:nvSpPr>
            <p:cNvPr id="8205" name="Text Box 82"/>
            <p:cNvSpPr txBox="1">
              <a:spLocks noChangeArrowheads="1"/>
            </p:cNvSpPr>
            <p:nvPr/>
          </p:nvSpPr>
          <p:spPr bwMode="auto">
            <a:xfrm>
              <a:off x="2892" y="349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7</a:t>
              </a:r>
            </a:p>
          </p:txBody>
        </p:sp>
        <p:sp>
          <p:nvSpPr>
            <p:cNvPr id="8206" name="Rectangle 83"/>
            <p:cNvSpPr>
              <a:spLocks noChangeArrowheads="1"/>
            </p:cNvSpPr>
            <p:nvPr/>
          </p:nvSpPr>
          <p:spPr bwMode="auto">
            <a:xfrm>
              <a:off x="3648" y="3168"/>
              <a:ext cx="784" cy="7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7" name="Text Box 84"/>
            <p:cNvSpPr txBox="1">
              <a:spLocks noChangeArrowheads="1"/>
            </p:cNvSpPr>
            <p:nvPr/>
          </p:nvSpPr>
          <p:spPr bwMode="auto">
            <a:xfrm>
              <a:off x="4236" y="323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2</a:t>
              </a:r>
            </a:p>
          </p:txBody>
        </p:sp>
        <p:sp>
          <p:nvSpPr>
            <p:cNvPr id="8208" name="Rectangle 96"/>
            <p:cNvSpPr>
              <a:spLocks noChangeArrowheads="1"/>
            </p:cNvSpPr>
            <p:nvPr/>
          </p:nvSpPr>
          <p:spPr bwMode="auto">
            <a:xfrm>
              <a:off x="4800" y="3120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9" name="Rectangle 97"/>
            <p:cNvSpPr>
              <a:spLocks noChangeArrowheads="1"/>
            </p:cNvSpPr>
            <p:nvPr/>
          </p:nvSpPr>
          <p:spPr bwMode="auto">
            <a:xfrm>
              <a:off x="4800" y="3376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0" name="Rectangle 98"/>
            <p:cNvSpPr>
              <a:spLocks noChangeArrowheads="1"/>
            </p:cNvSpPr>
            <p:nvPr/>
          </p:nvSpPr>
          <p:spPr bwMode="auto">
            <a:xfrm>
              <a:off x="4800" y="3632"/>
              <a:ext cx="256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1" name="Rectangle 99"/>
            <p:cNvSpPr>
              <a:spLocks noChangeArrowheads="1"/>
            </p:cNvSpPr>
            <p:nvPr/>
          </p:nvSpPr>
          <p:spPr bwMode="auto">
            <a:xfrm>
              <a:off x="5056" y="3120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2" name="Rectangle 100"/>
            <p:cNvSpPr>
              <a:spLocks noChangeArrowheads="1"/>
            </p:cNvSpPr>
            <p:nvPr/>
          </p:nvSpPr>
          <p:spPr bwMode="auto">
            <a:xfrm>
              <a:off x="5056" y="3376"/>
              <a:ext cx="256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3" name="Rectangle 101"/>
            <p:cNvSpPr>
              <a:spLocks noChangeArrowheads="1"/>
            </p:cNvSpPr>
            <p:nvPr/>
          </p:nvSpPr>
          <p:spPr bwMode="auto">
            <a:xfrm>
              <a:off x="5312" y="3376"/>
              <a:ext cx="255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4" name="Rectangle 102"/>
            <p:cNvSpPr>
              <a:spLocks noChangeArrowheads="1"/>
            </p:cNvSpPr>
            <p:nvPr/>
          </p:nvSpPr>
          <p:spPr bwMode="auto">
            <a:xfrm>
              <a:off x="5056" y="3632"/>
              <a:ext cx="256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5" name="Rectangle 103"/>
            <p:cNvSpPr>
              <a:spLocks noChangeArrowheads="1"/>
            </p:cNvSpPr>
            <p:nvPr/>
          </p:nvSpPr>
          <p:spPr bwMode="auto">
            <a:xfrm>
              <a:off x="5312" y="3632"/>
              <a:ext cx="255" cy="2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6" name="Text Box 104"/>
            <p:cNvSpPr txBox="1">
              <a:spLocks noChangeArrowheads="1"/>
            </p:cNvSpPr>
            <p:nvPr/>
          </p:nvSpPr>
          <p:spPr bwMode="auto">
            <a:xfrm>
              <a:off x="5120" y="3702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</a:p>
          </p:txBody>
        </p:sp>
        <p:sp>
          <p:nvSpPr>
            <p:cNvPr id="8217" name="Text Box 105"/>
            <p:cNvSpPr txBox="1">
              <a:spLocks noChangeArrowheads="1"/>
            </p:cNvSpPr>
            <p:nvPr/>
          </p:nvSpPr>
          <p:spPr bwMode="auto">
            <a:xfrm>
              <a:off x="5120" y="319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2</a:t>
              </a:r>
            </a:p>
          </p:txBody>
        </p:sp>
        <p:sp>
          <p:nvSpPr>
            <p:cNvPr id="8218" name="Text Box 106"/>
            <p:cNvSpPr txBox="1">
              <a:spLocks noChangeArrowheads="1"/>
            </p:cNvSpPr>
            <p:nvPr/>
          </p:nvSpPr>
          <p:spPr bwMode="auto">
            <a:xfrm>
              <a:off x="4864" y="344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3</a:t>
              </a:r>
            </a:p>
          </p:txBody>
        </p:sp>
        <p:sp>
          <p:nvSpPr>
            <p:cNvPr id="8219" name="Text Box 107"/>
            <p:cNvSpPr txBox="1">
              <a:spLocks noChangeArrowheads="1"/>
            </p:cNvSpPr>
            <p:nvPr/>
          </p:nvSpPr>
          <p:spPr bwMode="auto">
            <a:xfrm>
              <a:off x="5120" y="344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4</a:t>
              </a:r>
            </a:p>
          </p:txBody>
        </p:sp>
        <p:sp>
          <p:nvSpPr>
            <p:cNvPr id="8220" name="Text Box 108"/>
            <p:cNvSpPr txBox="1">
              <a:spLocks noChangeArrowheads="1"/>
            </p:cNvSpPr>
            <p:nvPr/>
          </p:nvSpPr>
          <p:spPr bwMode="auto">
            <a:xfrm>
              <a:off x="4864" y="370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5</a:t>
              </a:r>
            </a:p>
          </p:txBody>
        </p:sp>
        <p:sp>
          <p:nvSpPr>
            <p:cNvPr id="8221" name="Text Box 109"/>
            <p:cNvSpPr txBox="1">
              <a:spLocks noChangeArrowheads="1"/>
            </p:cNvSpPr>
            <p:nvPr/>
          </p:nvSpPr>
          <p:spPr bwMode="auto">
            <a:xfrm>
              <a:off x="5376" y="370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6</a:t>
              </a:r>
            </a:p>
          </p:txBody>
        </p:sp>
        <p:sp>
          <p:nvSpPr>
            <p:cNvPr id="8222" name="Text Box 110"/>
            <p:cNvSpPr txBox="1">
              <a:spLocks noChangeArrowheads="1"/>
            </p:cNvSpPr>
            <p:nvPr/>
          </p:nvSpPr>
          <p:spPr bwMode="auto">
            <a:xfrm>
              <a:off x="5376" y="344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7</a:t>
              </a:r>
            </a:p>
          </p:txBody>
        </p:sp>
        <p:sp>
          <p:nvSpPr>
            <p:cNvPr id="8223" name="Text Box 111"/>
            <p:cNvSpPr txBox="1">
              <a:spLocks noChangeArrowheads="1"/>
            </p:cNvSpPr>
            <p:nvPr/>
          </p:nvSpPr>
          <p:spPr bwMode="auto">
            <a:xfrm>
              <a:off x="4864" y="319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8</a:t>
              </a:r>
            </a:p>
          </p:txBody>
        </p:sp>
        <p:sp>
          <p:nvSpPr>
            <p:cNvPr id="8224" name="Rectangle 95"/>
            <p:cNvSpPr>
              <a:spLocks noChangeArrowheads="1"/>
            </p:cNvSpPr>
            <p:nvPr/>
          </p:nvSpPr>
          <p:spPr bwMode="auto">
            <a:xfrm>
              <a:off x="4800" y="3120"/>
              <a:ext cx="767" cy="767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E99BC-8CB4-4CE0-B0F7-DBE31762929B}" type="slidenum">
              <a:rPr lang="en-US" smtClean="0">
                <a:latin typeface="+mn-lt"/>
              </a:rPr>
              <a:pPr/>
              <a:t>15</a:t>
            </a:fld>
            <a:endParaRPr lang="en-US">
              <a:latin typeface="+mn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Performance Measures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990033"/>
                </a:solidFill>
              </a:rPr>
              <a:t>Completeness</a:t>
            </a:r>
          </a:p>
          <a:p>
            <a:pPr algn="just" eaLnBrk="1" hangingPunct="1">
              <a:buClr>
                <a:srgbClr val="0033CC"/>
              </a:buClr>
              <a:buNone/>
            </a:pPr>
            <a:r>
              <a:rPr lang="en-US" sz="2800" dirty="0"/>
              <a:t>	A search algorithm is complete if it finds a solution whenever one exists</a:t>
            </a: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990033"/>
                </a:solidFill>
              </a:rPr>
              <a:t>Optimality</a:t>
            </a:r>
          </a:p>
          <a:p>
            <a:pPr algn="just" eaLnBrk="1" hangingPunct="1">
              <a:buClr>
                <a:srgbClr val="0033CC"/>
              </a:buClr>
              <a:buNone/>
            </a:pPr>
            <a:r>
              <a:rPr lang="en-US" sz="2800" dirty="0"/>
              <a:t>	A search algorithm is optimal if it returns a minimum-cost path whenever a solution exists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990033"/>
                </a:solidFill>
              </a:rPr>
              <a:t>Complexity</a:t>
            </a:r>
          </a:p>
          <a:p>
            <a:pPr algn="just" eaLnBrk="1" hangingPunct="1">
              <a:buClr>
                <a:srgbClr val="0033CC"/>
              </a:buClr>
              <a:buNone/>
            </a:pPr>
            <a:r>
              <a:rPr lang="en-US" sz="2800" dirty="0"/>
              <a:t>	It measures the time and amount of memory required by the algorithm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3CC33"/>
                </a:solidFill>
              </a:rPr>
              <a:t>Time Complexity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3CC33"/>
                </a:solidFill>
              </a:rPr>
              <a:t>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40324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381000" cy="476250"/>
          </a:xfrm>
          <a:noFill/>
        </p:spPr>
        <p:txBody>
          <a:bodyPr/>
          <a:lstStyle/>
          <a:p>
            <a:endParaRPr lang="en-US" dirty="0">
              <a:latin typeface="+mj-lt"/>
              <a:cs typeface="Arial" charset="0"/>
            </a:endParaRPr>
          </a:p>
          <a:p>
            <a:fld id="{EFE885DC-E09F-480C-B5D6-D5D65A6F5539}" type="slidenum">
              <a:rPr lang="en-US" smtClean="0">
                <a:latin typeface="+mj-lt"/>
                <a:cs typeface="Arial" charset="0"/>
              </a:rPr>
              <a:pPr/>
              <a:t>16</a:t>
            </a:fld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86800" cy="2286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Basic Search Strategies</a:t>
            </a:r>
          </a:p>
        </p:txBody>
      </p:sp>
    </p:spTree>
    <p:extLst>
      <p:ext uri="{BB962C8B-B14F-4D97-AF65-F5344CB8AC3E}">
        <p14:creationId xmlns:p14="http://schemas.microsoft.com/office/powerpoint/2010/main" val="95048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13594CAC-3B63-402E-BEA6-361020CF1C5D}" type="slidenum">
              <a:rPr lang="en-US" smtClean="0">
                <a:latin typeface="+mn-lt"/>
              </a:rPr>
              <a:pPr/>
              <a:t>17</a:t>
            </a:fld>
            <a:endParaRPr lang="en-US" dirty="0">
              <a:latin typeface="+mn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Uninformed vs. Informed Search Strategies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181600"/>
          </a:xfrm>
        </p:spPr>
        <p:txBody>
          <a:bodyPr/>
          <a:lstStyle/>
          <a:p>
            <a:pPr algn="just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990000"/>
                </a:solidFill>
              </a:rPr>
              <a:t>Uninformed </a:t>
            </a:r>
            <a:r>
              <a:rPr lang="en-US" sz="2800" dirty="0"/>
              <a:t>(or </a:t>
            </a:r>
            <a:r>
              <a:rPr lang="en-US" sz="2800" dirty="0">
                <a:solidFill>
                  <a:srgbClr val="990000"/>
                </a:solidFill>
              </a:rPr>
              <a:t>Blind</a:t>
            </a:r>
            <a:r>
              <a:rPr lang="en-US" sz="2800" dirty="0"/>
              <a:t>) search strategies do not exploit state descriptions to order FRONTIER. They only exploit the positions of the nodes in the search tree</a:t>
            </a:r>
          </a:p>
          <a:p>
            <a:pPr algn="just" eaLnBrk="1" hangingPunct="1">
              <a:buClr>
                <a:srgbClr val="0033CC"/>
              </a:buClr>
              <a:buNone/>
            </a:pPr>
            <a:r>
              <a:rPr lang="en-US" sz="2800" dirty="0">
                <a:solidFill>
                  <a:schemeClr val="bg2"/>
                </a:solidFill>
              </a:rPr>
              <a:t>	</a:t>
            </a:r>
            <a:r>
              <a:rPr lang="en-US" sz="28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accent2"/>
                </a:solidFill>
                <a:sym typeface="Wingdings" pitchFamily="2" charset="2"/>
              </a:rPr>
              <a:t>w</a:t>
            </a:r>
            <a:r>
              <a:rPr lang="en-US" sz="2800" dirty="0">
                <a:solidFill>
                  <a:schemeClr val="accent2"/>
                </a:solidFill>
              </a:rPr>
              <a:t>here we systematically explore alternatives</a:t>
            </a:r>
          </a:p>
          <a:p>
            <a:pPr algn="just"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800" dirty="0"/>
          </a:p>
          <a:p>
            <a:pPr algn="just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990000"/>
                </a:solidFill>
              </a:rPr>
              <a:t>Informed </a:t>
            </a:r>
            <a:r>
              <a:rPr lang="en-US" sz="2800" dirty="0"/>
              <a:t>(or </a:t>
            </a:r>
            <a:r>
              <a:rPr lang="en-US" sz="2800" dirty="0">
                <a:solidFill>
                  <a:srgbClr val="990000"/>
                </a:solidFill>
              </a:rPr>
              <a:t>Heuristic</a:t>
            </a:r>
            <a:r>
              <a:rPr lang="en-US" sz="2800" dirty="0"/>
              <a:t>) strategies exploit state descriptions to order FRONTIER (the most “promising” nodes are placed at the beginning of FRONTIER)</a:t>
            </a:r>
          </a:p>
          <a:p>
            <a:pPr algn="just" eaLnBrk="1" hangingPunct="1">
              <a:buClr>
                <a:srgbClr val="0033CC"/>
              </a:buClr>
              <a:buNone/>
            </a:pPr>
            <a:r>
              <a:rPr lang="en-US" sz="2800" dirty="0">
                <a:solidFill>
                  <a:schemeClr val="bg2"/>
                </a:solidFill>
              </a:rPr>
              <a:t>	</a:t>
            </a:r>
            <a:r>
              <a:rPr lang="en-US" sz="28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accent2"/>
                </a:solidFill>
              </a:rPr>
              <a:t>where we try to choose smartly</a:t>
            </a:r>
          </a:p>
        </p:txBody>
      </p:sp>
    </p:spTree>
    <p:extLst>
      <p:ext uri="{BB962C8B-B14F-4D97-AF65-F5344CB8AC3E}">
        <p14:creationId xmlns:p14="http://schemas.microsoft.com/office/powerpoint/2010/main" val="48622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FFE85673-0DEE-4613-8607-A909501C6ECA}" type="slidenum">
              <a:rPr lang="en-US" smtClean="0">
                <a:latin typeface="+mn-lt"/>
              </a:rPr>
              <a:pPr/>
              <a:t>18</a:t>
            </a:fld>
            <a:endParaRPr lang="en-US" dirty="0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Example: Uninformed Search</a:t>
            </a:r>
          </a:p>
        </p:txBody>
      </p:sp>
      <p:sp>
        <p:nvSpPr>
          <p:cNvPr id="152646" name="Text Box 70"/>
          <p:cNvSpPr txBox="1">
            <a:spLocks noChangeArrowheads="1"/>
          </p:cNvSpPr>
          <p:nvPr/>
        </p:nvSpPr>
        <p:spPr bwMode="auto">
          <a:xfrm>
            <a:off x="4191000" y="1371600"/>
            <a:ext cx="480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  <a:latin typeface="+mn-lt"/>
              </a:rPr>
              <a:t>For an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uninformed search,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N</a:t>
            </a:r>
            <a:r>
              <a:rPr lang="en-US" sz="240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and N</a:t>
            </a:r>
            <a:r>
              <a:rPr lang="en-US" sz="240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are just two nodes (at some position in the search tree)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914400" y="1828800"/>
            <a:ext cx="7010400" cy="4267200"/>
            <a:chOff x="576" y="1152"/>
            <a:chExt cx="4416" cy="2688"/>
          </a:xfrm>
        </p:grpSpPr>
        <p:sp>
          <p:nvSpPr>
            <p:cNvPr id="15366" name="Text Box 41"/>
            <p:cNvSpPr txBox="1">
              <a:spLocks noChangeArrowheads="1"/>
            </p:cNvSpPr>
            <p:nvPr/>
          </p:nvSpPr>
          <p:spPr bwMode="auto">
            <a:xfrm>
              <a:off x="3936" y="3464"/>
              <a:ext cx="10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Goal state</a:t>
              </a:r>
            </a:p>
          </p:txBody>
        </p:sp>
        <p:sp>
          <p:nvSpPr>
            <p:cNvPr id="15367" name="Oval 61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68" name="Oval 62"/>
            <p:cNvSpPr>
              <a:spLocks noChangeArrowheads="1"/>
            </p:cNvSpPr>
            <p:nvPr/>
          </p:nvSpPr>
          <p:spPr bwMode="auto">
            <a:xfrm>
              <a:off x="2304" y="3168"/>
              <a:ext cx="192" cy="1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69" name="Text Box 63"/>
            <p:cNvSpPr txBox="1">
              <a:spLocks noChangeArrowheads="1"/>
            </p:cNvSpPr>
            <p:nvPr/>
          </p:nvSpPr>
          <p:spPr bwMode="auto">
            <a:xfrm>
              <a:off x="2064" y="1824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N</a:t>
              </a:r>
              <a:r>
                <a:rPr lang="en-US" sz="2400" baseline="-25000" dirty="0">
                  <a:latin typeface="+mn-lt"/>
                </a:rPr>
                <a:t>1</a:t>
              </a:r>
            </a:p>
          </p:txBody>
        </p:sp>
        <p:sp>
          <p:nvSpPr>
            <p:cNvPr id="15370" name="Text Box 64"/>
            <p:cNvSpPr txBox="1">
              <a:spLocks noChangeArrowheads="1"/>
            </p:cNvSpPr>
            <p:nvPr/>
          </p:nvSpPr>
          <p:spPr bwMode="auto">
            <a:xfrm>
              <a:off x="2064" y="3360"/>
              <a:ext cx="3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N</a:t>
              </a:r>
              <a:r>
                <a:rPr lang="en-US" sz="2400" baseline="-25000">
                  <a:latin typeface="+mn-lt"/>
                </a:rPr>
                <a:t>2</a:t>
              </a:r>
            </a:p>
          </p:txBody>
        </p:sp>
        <p:sp>
          <p:nvSpPr>
            <p:cNvPr id="15371" name="Line 65"/>
            <p:cNvSpPr>
              <a:spLocks noChangeShapeType="1"/>
            </p:cNvSpPr>
            <p:nvPr/>
          </p:nvSpPr>
          <p:spPr bwMode="auto">
            <a:xfrm flipH="1">
              <a:off x="1728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2" name="Line 67"/>
            <p:cNvSpPr>
              <a:spLocks noChangeShapeType="1"/>
            </p:cNvSpPr>
            <p:nvPr/>
          </p:nvSpPr>
          <p:spPr bwMode="auto">
            <a:xfrm flipH="1">
              <a:off x="1728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3" name="Text Box 68"/>
            <p:cNvSpPr txBox="1">
              <a:spLocks noChangeArrowheads="1"/>
            </p:cNvSpPr>
            <p:nvPr/>
          </p:nvSpPr>
          <p:spPr bwMode="auto">
            <a:xfrm>
              <a:off x="1728" y="3072"/>
              <a:ext cx="6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STATE</a:t>
              </a:r>
            </a:p>
          </p:txBody>
        </p:sp>
        <p:sp>
          <p:nvSpPr>
            <p:cNvPr id="15374" name="Text Box 69"/>
            <p:cNvSpPr txBox="1">
              <a:spLocks noChangeArrowheads="1"/>
            </p:cNvSpPr>
            <p:nvPr/>
          </p:nvSpPr>
          <p:spPr bwMode="auto">
            <a:xfrm>
              <a:off x="1728" y="1536"/>
              <a:ext cx="6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STATE</a:t>
              </a:r>
            </a:p>
          </p:txBody>
        </p:sp>
        <p:grpSp>
          <p:nvGrpSpPr>
            <p:cNvPr id="3" name="Group 74"/>
            <p:cNvGrpSpPr>
              <a:grpSpLocks/>
            </p:cNvGrpSpPr>
            <p:nvPr/>
          </p:nvGrpSpPr>
          <p:grpSpPr bwMode="auto">
            <a:xfrm>
              <a:off x="576" y="1152"/>
              <a:ext cx="1152" cy="1152"/>
              <a:chOff x="576" y="1152"/>
              <a:chExt cx="1152" cy="1152"/>
            </a:xfrm>
          </p:grpSpPr>
          <p:sp>
            <p:nvSpPr>
              <p:cNvPr id="15412" name="Rectangle 6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3" name="Rectangle 7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4" name="Rectangle 8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5" name="Rectangle 9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6" name="Rectangle 10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7" name="Rectangle 11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8" name="Rectangle 12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19" name="Rectangle 13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20" name="Text Box 14"/>
              <p:cNvSpPr txBox="1">
                <a:spLocks noChangeArrowheads="1"/>
              </p:cNvSpPr>
              <p:nvPr/>
            </p:nvSpPr>
            <p:spPr bwMode="auto">
              <a:xfrm>
                <a:off x="1056" y="1976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15421" name="Text Box 15"/>
              <p:cNvSpPr txBox="1">
                <a:spLocks noChangeArrowheads="1"/>
              </p:cNvSpPr>
              <p:nvPr/>
            </p:nvSpPr>
            <p:spPr bwMode="auto">
              <a:xfrm>
                <a:off x="1056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15422" name="Text Box 16"/>
              <p:cNvSpPr txBox="1">
                <a:spLocks noChangeArrowheads="1"/>
              </p:cNvSpPr>
              <p:nvPr/>
            </p:nvSpPr>
            <p:spPr bwMode="auto">
              <a:xfrm>
                <a:off x="672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15423" name="Text Box 17"/>
              <p:cNvSpPr txBox="1">
                <a:spLocks noChangeArrowheads="1"/>
              </p:cNvSpPr>
              <p:nvPr/>
            </p:nvSpPr>
            <p:spPr bwMode="auto">
              <a:xfrm>
                <a:off x="1056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15424" name="Text Box 18"/>
              <p:cNvSpPr txBox="1">
                <a:spLocks noChangeArrowheads="1"/>
              </p:cNvSpPr>
              <p:nvPr/>
            </p:nvSpPr>
            <p:spPr bwMode="auto">
              <a:xfrm>
                <a:off x="672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15425" name="Text Box 19"/>
              <p:cNvSpPr txBox="1">
                <a:spLocks noChangeArrowheads="1"/>
              </p:cNvSpPr>
              <p:nvPr/>
            </p:nvSpPr>
            <p:spPr bwMode="auto">
              <a:xfrm>
                <a:off x="1440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15426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  <p:sp>
            <p:nvSpPr>
              <p:cNvPr id="15427" name="Text Box 21"/>
              <p:cNvSpPr txBox="1">
                <a:spLocks noChangeArrowheads="1"/>
              </p:cNvSpPr>
              <p:nvPr/>
            </p:nvSpPr>
            <p:spPr bwMode="auto">
              <a:xfrm>
                <a:off x="672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8</a:t>
                </a:r>
              </a:p>
            </p:txBody>
          </p:sp>
          <p:sp>
            <p:nvSpPr>
              <p:cNvPr id="15428" name="Rectangle 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576" y="2688"/>
              <a:ext cx="1152" cy="1152"/>
              <a:chOff x="576" y="2688"/>
              <a:chExt cx="1152" cy="1152"/>
            </a:xfrm>
          </p:grpSpPr>
          <p:sp>
            <p:nvSpPr>
              <p:cNvPr id="15395" name="Rectangle 44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96" name="Rectangle 45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97" name="Rectangle 46"/>
              <p:cNvSpPr>
                <a:spLocks noChangeArrowheads="1"/>
              </p:cNvSpPr>
              <p:nvPr/>
            </p:nvSpPr>
            <p:spPr bwMode="auto"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98" name="Rectangle 47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99" name="Rectangle 48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00" name="Rectangle 49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01" name="Rectangle 50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02" name="Rectangle 51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403" name="Text Box 52"/>
              <p:cNvSpPr txBox="1">
                <a:spLocks noChangeArrowheads="1"/>
              </p:cNvSpPr>
              <p:nvPr/>
            </p:nvSpPr>
            <p:spPr bwMode="auto">
              <a:xfrm>
                <a:off x="672" y="2744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15404" name="Text Box 53"/>
              <p:cNvSpPr txBox="1">
                <a:spLocks noChangeArrowheads="1"/>
              </p:cNvSpPr>
              <p:nvPr/>
            </p:nvSpPr>
            <p:spPr bwMode="auto">
              <a:xfrm>
                <a:off x="105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15405" name="Text Box 54"/>
              <p:cNvSpPr txBox="1">
                <a:spLocks noChangeArrowheads="1"/>
              </p:cNvSpPr>
              <p:nvPr/>
            </p:nvSpPr>
            <p:spPr bwMode="auto">
              <a:xfrm>
                <a:off x="144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15406" name="Text Box 55"/>
              <p:cNvSpPr txBox="1">
                <a:spLocks noChangeArrowheads="1"/>
              </p:cNvSpPr>
              <p:nvPr/>
            </p:nvSpPr>
            <p:spPr bwMode="auto">
              <a:xfrm>
                <a:off x="672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15407" name="Text Box 56"/>
              <p:cNvSpPr txBox="1">
                <a:spLocks noChangeArrowheads="1"/>
              </p:cNvSpPr>
              <p:nvPr/>
            </p:nvSpPr>
            <p:spPr bwMode="auto">
              <a:xfrm>
                <a:off x="105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15408" name="Text Box 57"/>
              <p:cNvSpPr txBox="1">
                <a:spLocks noChangeArrowheads="1"/>
              </p:cNvSpPr>
              <p:nvPr/>
            </p:nvSpPr>
            <p:spPr bwMode="auto">
              <a:xfrm>
                <a:off x="1440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15409" name="Text Box 58"/>
              <p:cNvSpPr txBox="1">
                <a:spLocks noChangeArrowheads="1"/>
              </p:cNvSpPr>
              <p:nvPr/>
            </p:nvSpPr>
            <p:spPr bwMode="auto">
              <a:xfrm>
                <a:off x="672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  <p:sp>
            <p:nvSpPr>
              <p:cNvPr id="15410" name="Text Box 59"/>
              <p:cNvSpPr txBox="1">
                <a:spLocks noChangeArrowheads="1"/>
              </p:cNvSpPr>
              <p:nvPr/>
            </p:nvSpPr>
            <p:spPr bwMode="auto">
              <a:xfrm>
                <a:off x="1056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8</a:t>
                </a:r>
              </a:p>
            </p:txBody>
          </p:sp>
          <p:sp>
            <p:nvSpPr>
              <p:cNvPr id="15411" name="Rectangle 43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3840" y="2304"/>
              <a:ext cx="1152" cy="1152"/>
              <a:chOff x="3840" y="2304"/>
              <a:chExt cx="1152" cy="1152"/>
            </a:xfrm>
          </p:grpSpPr>
          <p:sp>
            <p:nvSpPr>
              <p:cNvPr id="15378" name="Rectangle 24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79" name="Rectangle 25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0" name="Rectangle 26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1" name="Rectangle 27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2" name="Rectangle 28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3" name="Rectangle 29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4" name="Rectangle 30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5" name="Rectangle 31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386" name="Text Box 32"/>
              <p:cNvSpPr txBox="1">
                <a:spLocks noChangeArrowheads="1"/>
              </p:cNvSpPr>
              <p:nvPr/>
            </p:nvSpPr>
            <p:spPr bwMode="auto">
              <a:xfrm>
                <a:off x="3936" y="2360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15387" name="Text Box 33"/>
              <p:cNvSpPr txBox="1">
                <a:spLocks noChangeArrowheads="1"/>
              </p:cNvSpPr>
              <p:nvPr/>
            </p:nvSpPr>
            <p:spPr bwMode="auto">
              <a:xfrm>
                <a:off x="4320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15388" name="Text Box 34"/>
              <p:cNvSpPr txBox="1">
                <a:spLocks noChangeArrowheads="1"/>
              </p:cNvSpPr>
              <p:nvPr/>
            </p:nvSpPr>
            <p:spPr bwMode="auto">
              <a:xfrm>
                <a:off x="4704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15389" name="Text Box 35"/>
              <p:cNvSpPr txBox="1">
                <a:spLocks noChangeArrowheads="1"/>
              </p:cNvSpPr>
              <p:nvPr/>
            </p:nvSpPr>
            <p:spPr bwMode="auto">
              <a:xfrm>
                <a:off x="393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15390" name="Text Box 36"/>
              <p:cNvSpPr txBox="1">
                <a:spLocks noChangeArrowheads="1"/>
              </p:cNvSpPr>
              <p:nvPr/>
            </p:nvSpPr>
            <p:spPr bwMode="auto">
              <a:xfrm>
                <a:off x="432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15391" name="Text Box 37"/>
              <p:cNvSpPr txBox="1">
                <a:spLocks noChangeArrowheads="1"/>
              </p:cNvSpPr>
              <p:nvPr/>
            </p:nvSpPr>
            <p:spPr bwMode="auto">
              <a:xfrm>
                <a:off x="4704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15392" name="Text Box 38"/>
              <p:cNvSpPr txBox="1">
                <a:spLocks noChangeArrowheads="1"/>
              </p:cNvSpPr>
              <p:nvPr/>
            </p:nvSpPr>
            <p:spPr bwMode="auto">
              <a:xfrm>
                <a:off x="393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  <p:sp>
            <p:nvSpPr>
              <p:cNvPr id="15393" name="Text Box 39"/>
              <p:cNvSpPr txBox="1">
                <a:spLocks noChangeArrowheads="1"/>
              </p:cNvSpPr>
              <p:nvPr/>
            </p:nvSpPr>
            <p:spPr bwMode="auto">
              <a:xfrm>
                <a:off x="4320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8</a:t>
                </a:r>
              </a:p>
            </p:txBody>
          </p:sp>
          <p:sp>
            <p:nvSpPr>
              <p:cNvPr id="15394" name="Rectangle 23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3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8BECA0D8-E102-49EE-BCFD-0B37E255E129}" type="slidenum">
              <a:rPr lang="en-US" smtClean="0">
                <a:latin typeface="+mn-lt"/>
              </a:rPr>
              <a:pPr/>
              <a:t>19</a:t>
            </a:fld>
            <a:endParaRPr lang="en-US" dirty="0"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Example: Informed Search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6388" name="Text Box 66"/>
          <p:cNvSpPr txBox="1">
            <a:spLocks noChangeArrowheads="1"/>
          </p:cNvSpPr>
          <p:nvPr/>
        </p:nvSpPr>
        <p:spPr bwMode="auto">
          <a:xfrm>
            <a:off x="4191000" y="1371600"/>
            <a:ext cx="4953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+mn-lt"/>
              </a:rPr>
              <a:t>For a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informed search, </a:t>
            </a:r>
            <a:r>
              <a:rPr lang="en-US" sz="2400" dirty="0">
                <a:latin typeface="+mn-lt"/>
              </a:rPr>
              <a:t>counting the number of misplaced tiles,  N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is more promising than N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914400" y="1828800"/>
            <a:ext cx="7010400" cy="4267200"/>
            <a:chOff x="576" y="1152"/>
            <a:chExt cx="4416" cy="2688"/>
          </a:xfrm>
        </p:grpSpPr>
        <p:sp>
          <p:nvSpPr>
            <p:cNvPr id="16390" name="Text Box 68"/>
            <p:cNvSpPr txBox="1">
              <a:spLocks noChangeArrowheads="1"/>
            </p:cNvSpPr>
            <p:nvPr/>
          </p:nvSpPr>
          <p:spPr bwMode="auto">
            <a:xfrm>
              <a:off x="3936" y="3464"/>
              <a:ext cx="10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Goal state</a:t>
              </a:r>
            </a:p>
          </p:txBody>
        </p:sp>
        <p:sp>
          <p:nvSpPr>
            <p:cNvPr id="16391" name="Oval 6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92" name="Oval 70"/>
            <p:cNvSpPr>
              <a:spLocks noChangeArrowheads="1"/>
            </p:cNvSpPr>
            <p:nvPr/>
          </p:nvSpPr>
          <p:spPr bwMode="auto">
            <a:xfrm>
              <a:off x="2304" y="3168"/>
              <a:ext cx="192" cy="192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93" name="Text Box 71"/>
            <p:cNvSpPr txBox="1">
              <a:spLocks noChangeArrowheads="1"/>
            </p:cNvSpPr>
            <p:nvPr/>
          </p:nvSpPr>
          <p:spPr bwMode="auto">
            <a:xfrm>
              <a:off x="2064" y="1824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N</a:t>
              </a:r>
              <a:r>
                <a:rPr lang="en-US" sz="2400" baseline="-25000">
                  <a:latin typeface="+mn-lt"/>
                </a:rPr>
                <a:t>1</a:t>
              </a:r>
            </a:p>
          </p:txBody>
        </p:sp>
        <p:sp>
          <p:nvSpPr>
            <p:cNvPr id="16394" name="Text Box 72"/>
            <p:cNvSpPr txBox="1">
              <a:spLocks noChangeArrowheads="1"/>
            </p:cNvSpPr>
            <p:nvPr/>
          </p:nvSpPr>
          <p:spPr bwMode="auto">
            <a:xfrm>
              <a:off x="2064" y="3360"/>
              <a:ext cx="3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N</a:t>
              </a:r>
              <a:r>
                <a:rPr lang="en-US" sz="2400" baseline="-25000">
                  <a:latin typeface="+mn-lt"/>
                </a:rPr>
                <a:t>2</a:t>
              </a:r>
            </a:p>
          </p:txBody>
        </p:sp>
        <p:sp>
          <p:nvSpPr>
            <p:cNvPr id="16395" name="Line 73"/>
            <p:cNvSpPr>
              <a:spLocks noChangeShapeType="1"/>
            </p:cNvSpPr>
            <p:nvPr/>
          </p:nvSpPr>
          <p:spPr bwMode="auto">
            <a:xfrm flipH="1">
              <a:off x="1728" y="17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96" name="Line 74"/>
            <p:cNvSpPr>
              <a:spLocks noChangeShapeType="1"/>
            </p:cNvSpPr>
            <p:nvPr/>
          </p:nvSpPr>
          <p:spPr bwMode="auto">
            <a:xfrm flipH="1">
              <a:off x="1728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97" name="Text Box 75"/>
            <p:cNvSpPr txBox="1">
              <a:spLocks noChangeArrowheads="1"/>
            </p:cNvSpPr>
            <p:nvPr/>
          </p:nvSpPr>
          <p:spPr bwMode="auto">
            <a:xfrm>
              <a:off x="1728" y="3072"/>
              <a:ext cx="6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STATE</a:t>
              </a:r>
            </a:p>
          </p:txBody>
        </p:sp>
        <p:sp>
          <p:nvSpPr>
            <p:cNvPr id="16398" name="Text Box 76"/>
            <p:cNvSpPr txBox="1">
              <a:spLocks noChangeArrowheads="1"/>
            </p:cNvSpPr>
            <p:nvPr/>
          </p:nvSpPr>
          <p:spPr bwMode="auto">
            <a:xfrm>
              <a:off x="1728" y="1536"/>
              <a:ext cx="6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STATE</a:t>
              </a:r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576" y="1152"/>
              <a:ext cx="1152" cy="1152"/>
              <a:chOff x="576" y="1152"/>
              <a:chExt cx="1152" cy="1152"/>
            </a:xfrm>
          </p:grpSpPr>
          <p:sp>
            <p:nvSpPr>
              <p:cNvPr id="16436" name="Rectangle 78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37" name="Rectangle 79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38" name="Rectangle 80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39" name="Rectangle 81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40" name="Rectangle 82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41" name="Rectangle 83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42" name="Rectangle 84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43" name="Rectangle 85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44" name="Text Box 86"/>
              <p:cNvSpPr txBox="1">
                <a:spLocks noChangeArrowheads="1"/>
              </p:cNvSpPr>
              <p:nvPr/>
            </p:nvSpPr>
            <p:spPr bwMode="auto">
              <a:xfrm>
                <a:off x="1056" y="1976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16445" name="Text Box 87"/>
              <p:cNvSpPr txBox="1">
                <a:spLocks noChangeArrowheads="1"/>
              </p:cNvSpPr>
              <p:nvPr/>
            </p:nvSpPr>
            <p:spPr bwMode="auto">
              <a:xfrm>
                <a:off x="1056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16446" name="Text Box 88"/>
              <p:cNvSpPr txBox="1">
                <a:spLocks noChangeArrowheads="1"/>
              </p:cNvSpPr>
              <p:nvPr/>
            </p:nvSpPr>
            <p:spPr bwMode="auto">
              <a:xfrm>
                <a:off x="672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16447" name="Text Box 89"/>
              <p:cNvSpPr txBox="1">
                <a:spLocks noChangeArrowheads="1"/>
              </p:cNvSpPr>
              <p:nvPr/>
            </p:nvSpPr>
            <p:spPr bwMode="auto">
              <a:xfrm>
                <a:off x="1056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16448" name="Text Box 90"/>
              <p:cNvSpPr txBox="1">
                <a:spLocks noChangeArrowheads="1"/>
              </p:cNvSpPr>
              <p:nvPr/>
            </p:nvSpPr>
            <p:spPr bwMode="auto">
              <a:xfrm>
                <a:off x="672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16449" name="Text Box 91"/>
              <p:cNvSpPr txBox="1">
                <a:spLocks noChangeArrowheads="1"/>
              </p:cNvSpPr>
              <p:nvPr/>
            </p:nvSpPr>
            <p:spPr bwMode="auto">
              <a:xfrm>
                <a:off x="1440" y="1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16450" name="Text Box 92"/>
              <p:cNvSpPr txBox="1">
                <a:spLocks noChangeArrowheads="1"/>
              </p:cNvSpPr>
              <p:nvPr/>
            </p:nvSpPr>
            <p:spPr bwMode="auto">
              <a:xfrm>
                <a:off x="1440" y="1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  <p:sp>
            <p:nvSpPr>
              <p:cNvPr id="16451" name="Text Box 93"/>
              <p:cNvSpPr txBox="1">
                <a:spLocks noChangeArrowheads="1"/>
              </p:cNvSpPr>
              <p:nvPr/>
            </p:nvSpPr>
            <p:spPr bwMode="auto">
              <a:xfrm>
                <a:off x="672" y="1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8</a:t>
                </a:r>
              </a:p>
            </p:txBody>
          </p:sp>
          <p:sp>
            <p:nvSpPr>
              <p:cNvPr id="16452" name="Rectangle 94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576" y="2688"/>
              <a:ext cx="1152" cy="1152"/>
              <a:chOff x="576" y="2688"/>
              <a:chExt cx="1152" cy="1152"/>
            </a:xfrm>
          </p:grpSpPr>
          <p:sp>
            <p:nvSpPr>
              <p:cNvPr id="16419" name="Rectangle 96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0" name="Rectangle 97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1" name="Rectangle 98"/>
              <p:cNvSpPr>
                <a:spLocks noChangeArrowheads="1"/>
              </p:cNvSpPr>
              <p:nvPr/>
            </p:nvSpPr>
            <p:spPr bwMode="auto">
              <a:xfrm>
                <a:off x="576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2" name="Rectangle 99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3" name="Rectangle 100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4" name="Rectangle 101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5" name="Rectangle 102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6" name="Rectangle 10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27" name="Text Box 104"/>
              <p:cNvSpPr txBox="1">
                <a:spLocks noChangeArrowheads="1"/>
              </p:cNvSpPr>
              <p:nvPr/>
            </p:nvSpPr>
            <p:spPr bwMode="auto">
              <a:xfrm>
                <a:off x="672" y="2744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16428" name="Text Box 105"/>
              <p:cNvSpPr txBox="1">
                <a:spLocks noChangeArrowheads="1"/>
              </p:cNvSpPr>
              <p:nvPr/>
            </p:nvSpPr>
            <p:spPr bwMode="auto">
              <a:xfrm>
                <a:off x="105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16429" name="Text Box 106"/>
              <p:cNvSpPr txBox="1">
                <a:spLocks noChangeArrowheads="1"/>
              </p:cNvSpPr>
              <p:nvPr/>
            </p:nvSpPr>
            <p:spPr bwMode="auto">
              <a:xfrm>
                <a:off x="144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16430" name="Text Box 107"/>
              <p:cNvSpPr txBox="1">
                <a:spLocks noChangeArrowheads="1"/>
              </p:cNvSpPr>
              <p:nvPr/>
            </p:nvSpPr>
            <p:spPr bwMode="auto">
              <a:xfrm>
                <a:off x="672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16431" name="Text Box 108"/>
              <p:cNvSpPr txBox="1">
                <a:spLocks noChangeArrowheads="1"/>
              </p:cNvSpPr>
              <p:nvPr/>
            </p:nvSpPr>
            <p:spPr bwMode="auto">
              <a:xfrm>
                <a:off x="105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16432" name="Text Box 109"/>
              <p:cNvSpPr txBox="1">
                <a:spLocks noChangeArrowheads="1"/>
              </p:cNvSpPr>
              <p:nvPr/>
            </p:nvSpPr>
            <p:spPr bwMode="auto">
              <a:xfrm>
                <a:off x="1440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16433" name="Text Box 110"/>
              <p:cNvSpPr txBox="1">
                <a:spLocks noChangeArrowheads="1"/>
              </p:cNvSpPr>
              <p:nvPr/>
            </p:nvSpPr>
            <p:spPr bwMode="auto">
              <a:xfrm>
                <a:off x="672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  <p:sp>
            <p:nvSpPr>
              <p:cNvPr id="16434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35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8</a:t>
                </a:r>
              </a:p>
            </p:txBody>
          </p:sp>
          <p:sp>
            <p:nvSpPr>
              <p:cNvPr id="16435" name="Rectangle 112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3840" y="2304"/>
              <a:ext cx="1152" cy="1152"/>
              <a:chOff x="3840" y="2304"/>
              <a:chExt cx="1152" cy="1152"/>
            </a:xfrm>
          </p:grpSpPr>
          <p:sp>
            <p:nvSpPr>
              <p:cNvPr id="16402" name="Rectangle 114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3" name="Rectangle 115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4" name="Rectangle 116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5" name="Rectangle 117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6" name="Rectangle 118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7" name="Rectangle 119"/>
              <p:cNvSpPr>
                <a:spLocks noChangeArrowheads="1"/>
              </p:cNvSpPr>
              <p:nvPr/>
            </p:nvSpPr>
            <p:spPr bwMode="auto">
              <a:xfrm>
                <a:off x="4608" y="2688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8" name="Rectangle 120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09" name="Rectangle 121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384" cy="38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10" name="Text Box 122"/>
              <p:cNvSpPr txBox="1">
                <a:spLocks noChangeArrowheads="1"/>
              </p:cNvSpPr>
              <p:nvPr/>
            </p:nvSpPr>
            <p:spPr bwMode="auto">
              <a:xfrm>
                <a:off x="3936" y="2360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16411" name="Text Box 123"/>
              <p:cNvSpPr txBox="1">
                <a:spLocks noChangeArrowheads="1"/>
              </p:cNvSpPr>
              <p:nvPr/>
            </p:nvSpPr>
            <p:spPr bwMode="auto">
              <a:xfrm>
                <a:off x="4320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16412" name="Text Box 124"/>
              <p:cNvSpPr txBox="1">
                <a:spLocks noChangeArrowheads="1"/>
              </p:cNvSpPr>
              <p:nvPr/>
            </p:nvSpPr>
            <p:spPr bwMode="auto">
              <a:xfrm>
                <a:off x="4704" y="23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16413" name="Text Box 125"/>
              <p:cNvSpPr txBox="1">
                <a:spLocks noChangeArrowheads="1"/>
              </p:cNvSpPr>
              <p:nvPr/>
            </p:nvSpPr>
            <p:spPr bwMode="auto">
              <a:xfrm>
                <a:off x="3936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16414" name="Text Box 126"/>
              <p:cNvSpPr txBox="1">
                <a:spLocks noChangeArrowheads="1"/>
              </p:cNvSpPr>
              <p:nvPr/>
            </p:nvSpPr>
            <p:spPr bwMode="auto">
              <a:xfrm>
                <a:off x="4320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16415" name="Text Box 127"/>
              <p:cNvSpPr txBox="1">
                <a:spLocks noChangeArrowheads="1"/>
              </p:cNvSpPr>
              <p:nvPr/>
            </p:nvSpPr>
            <p:spPr bwMode="auto">
              <a:xfrm>
                <a:off x="4704" y="27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16416" name="Text Box 128"/>
              <p:cNvSpPr txBox="1">
                <a:spLocks noChangeArrowheads="1"/>
              </p:cNvSpPr>
              <p:nvPr/>
            </p:nvSpPr>
            <p:spPr bwMode="auto">
              <a:xfrm>
                <a:off x="3936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  <p:sp>
            <p:nvSpPr>
              <p:cNvPr id="16417" name="Text Box 129"/>
              <p:cNvSpPr txBox="1">
                <a:spLocks noChangeArrowheads="1"/>
              </p:cNvSpPr>
              <p:nvPr/>
            </p:nvSpPr>
            <p:spPr bwMode="auto">
              <a:xfrm>
                <a:off x="4320" y="31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8</a:t>
                </a:r>
              </a:p>
            </p:txBody>
          </p:sp>
          <p:sp>
            <p:nvSpPr>
              <p:cNvPr id="16418" name="Rectangle 130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1152" cy="115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57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381750"/>
            <a:ext cx="381000" cy="476250"/>
          </a:xfrm>
          <a:noFill/>
        </p:spPr>
        <p:txBody>
          <a:bodyPr/>
          <a:lstStyle/>
          <a:p>
            <a:endParaRPr lang="en-US" dirty="0">
              <a:latin typeface="+mj-lt"/>
              <a:cs typeface="Arial" charset="0"/>
            </a:endParaRPr>
          </a:p>
          <a:p>
            <a:fld id="{EFE885DC-E09F-480C-B5D6-D5D65A6F5539}" type="slidenum">
              <a:rPr lang="en-US" smtClean="0">
                <a:latin typeface="+mj-lt"/>
                <a:cs typeface="Arial" charset="0"/>
              </a:rPr>
              <a:pPr/>
              <a:t>2</a:t>
            </a:fld>
            <a:endParaRPr lang="en-US" dirty="0">
              <a:latin typeface="+mj-lt"/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86800" cy="2286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Basic Search Strategies</a:t>
            </a:r>
          </a:p>
        </p:txBody>
      </p:sp>
    </p:spTree>
    <p:extLst>
      <p:ext uri="{BB962C8B-B14F-4D97-AF65-F5344CB8AC3E}">
        <p14:creationId xmlns:p14="http://schemas.microsoft.com/office/powerpoint/2010/main" val="197141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329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43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51249241-3A98-4D33-98C5-630672D9B3AD}" type="slidenum">
              <a:rPr lang="en-US" smtClean="0">
                <a:latin typeface="+mn-lt"/>
              </a:rPr>
              <a:pPr/>
              <a:t>21</a:t>
            </a:fld>
            <a:endParaRPr lang="en-US" dirty="0">
              <a:latin typeface="+mn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Uninformed Search Strategies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287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Breadth-first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</a:pPr>
            <a:r>
              <a:rPr lang="en-US" sz="3200" dirty="0"/>
              <a:t>Bidirectional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Depth-first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sz="3200" dirty="0"/>
              <a:t>Depth-limited 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sz="3200" dirty="0"/>
              <a:t>Iterative deepening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Uniform-Cost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/>
              <a:t>(variant of breadth-first)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0" y="990600"/>
            <a:ext cx="2506663" cy="2819400"/>
            <a:chOff x="3360" y="1104"/>
            <a:chExt cx="1579" cy="1776"/>
          </a:xfrm>
        </p:grpSpPr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3451" y="1794"/>
              <a:ext cx="14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9900"/>
                  </a:solidFill>
                  <a:latin typeface="+mn-lt"/>
                </a:rPr>
                <a:t>Arc cost = 1</a:t>
              </a:r>
            </a:p>
          </p:txBody>
        </p:sp>
        <p:sp>
          <p:nvSpPr>
            <p:cNvPr id="18442" name="AutoShape 14"/>
            <p:cNvSpPr>
              <a:spLocks/>
            </p:cNvSpPr>
            <p:nvPr/>
          </p:nvSpPr>
          <p:spPr bwMode="auto">
            <a:xfrm>
              <a:off x="3360" y="1104"/>
              <a:ext cx="96" cy="1776"/>
            </a:xfrm>
            <a:prstGeom prst="rightBrace">
              <a:avLst>
                <a:gd name="adj1" fmla="val 1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334000" y="4391025"/>
            <a:ext cx="3654425" cy="1095375"/>
            <a:chOff x="3360" y="3102"/>
            <a:chExt cx="2302" cy="690"/>
          </a:xfrm>
        </p:grpSpPr>
        <p:sp>
          <p:nvSpPr>
            <p:cNvPr id="18439" name="Text Box 10"/>
            <p:cNvSpPr txBox="1">
              <a:spLocks noChangeArrowheads="1"/>
            </p:cNvSpPr>
            <p:nvPr/>
          </p:nvSpPr>
          <p:spPr bwMode="auto">
            <a:xfrm>
              <a:off x="3454" y="3102"/>
              <a:ext cx="220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3300"/>
                  </a:solidFill>
                  <a:latin typeface="+mn-lt"/>
                </a:rPr>
                <a:t>Arc cost </a:t>
              </a:r>
            </a:p>
            <a:p>
              <a:r>
                <a:rPr lang="en-US" sz="3200" dirty="0">
                  <a:solidFill>
                    <a:srgbClr val="FF3300"/>
                  </a:solidFill>
                  <a:latin typeface="+mn-lt"/>
                </a:rPr>
                <a:t>= c(action) </a:t>
              </a:r>
              <a:r>
                <a:rPr lang="en-US" sz="3200" dirty="0">
                  <a:solidFill>
                    <a:srgbClr val="FF33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lang="en-US" sz="3200" dirty="0">
                  <a:solidFill>
                    <a:srgbClr val="FF3300"/>
                  </a:solidFill>
                  <a:latin typeface="+mn-lt"/>
                  <a:cs typeface="Times New Roman" pitchFamily="18" charset="0"/>
                </a:rPr>
                <a:t> </a:t>
              </a:r>
              <a:r>
                <a:rPr lang="en-US" sz="3200" dirty="0">
                  <a:solidFill>
                    <a:srgbClr val="FF33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</a:t>
              </a:r>
              <a:r>
                <a:rPr lang="en-US" sz="3200" dirty="0">
                  <a:solidFill>
                    <a:srgbClr val="FF3300"/>
                  </a:solidFill>
                  <a:latin typeface="+mn-lt"/>
                  <a:cs typeface="Times New Roman" pitchFamily="18" charset="0"/>
                </a:rPr>
                <a:t> </a:t>
              </a:r>
              <a:r>
                <a:rPr lang="en-US" sz="3200" dirty="0">
                  <a:solidFill>
                    <a:srgbClr val="FF33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</a:t>
              </a:r>
              <a:r>
                <a:rPr lang="en-US" sz="3200" dirty="0">
                  <a:solidFill>
                    <a:srgbClr val="FF3300"/>
                  </a:solidFill>
                  <a:latin typeface="+mn-lt"/>
                  <a:cs typeface="Times New Roman" pitchFamily="18" charset="0"/>
                </a:rPr>
                <a:t> </a:t>
              </a:r>
              <a:r>
                <a:rPr lang="en-US" sz="2800" dirty="0">
                  <a:solidFill>
                    <a:srgbClr val="FF3300"/>
                  </a:solidFill>
                  <a:latin typeface="+mn-lt"/>
                  <a:cs typeface="Times New Roman" pitchFamily="18" charset="0"/>
                </a:rPr>
                <a:t>0</a:t>
              </a:r>
              <a:r>
                <a:rPr lang="en-US" sz="2800" dirty="0">
                  <a:solidFill>
                    <a:srgbClr val="FF3300"/>
                  </a:solidFill>
                  <a:latin typeface="+mn-lt"/>
                </a:rPr>
                <a:t> </a:t>
              </a:r>
            </a:p>
          </p:txBody>
        </p:sp>
        <p:sp>
          <p:nvSpPr>
            <p:cNvPr id="18440" name="AutoShape 15"/>
            <p:cNvSpPr>
              <a:spLocks/>
            </p:cNvSpPr>
            <p:nvPr/>
          </p:nvSpPr>
          <p:spPr bwMode="auto">
            <a:xfrm>
              <a:off x="3360" y="312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9F11-078F-4E2A-BBBF-C7FDE2A2A961}" type="slidenum">
              <a:rPr lang="en-US" smtClean="0">
                <a:latin typeface="+mn-lt"/>
              </a:rPr>
              <a:pPr/>
              <a:t>22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Breadth-first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839200" cy="6019800"/>
          </a:xfrm>
        </p:spPr>
        <p:txBody>
          <a:bodyPr/>
          <a:lstStyle/>
          <a:p>
            <a:pPr algn="just"/>
            <a:r>
              <a:rPr lang="en-US" sz="2800" dirty="0"/>
              <a:t>The root node is expanded first, then all the successors of the root node, and their successors and so on</a:t>
            </a:r>
          </a:p>
          <a:p>
            <a:pPr algn="just"/>
            <a:r>
              <a:rPr lang="en-US" sz="2800" dirty="0"/>
              <a:t>In general, all the nodes are expanded at a given depth in the search tree before any nodes at the next level are expanded</a:t>
            </a:r>
          </a:p>
          <a:p>
            <a:pPr algn="just"/>
            <a:r>
              <a:rPr lang="en-US" sz="2800" dirty="0"/>
              <a:t>Expand shallowest unexpanded node</a:t>
            </a:r>
          </a:p>
          <a:p>
            <a:pPr algn="just"/>
            <a:r>
              <a:rPr lang="en-US" sz="2800" dirty="0"/>
              <a:t>Implementation: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frontier = FIFO queue, i.e., put successors at the end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the nodes that are visited first will be expanded first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All newly generated successors will be put at the end of the queue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Shallow nodes are expanded before deeper nodes</a:t>
            </a:r>
          </a:p>
        </p:txBody>
      </p:sp>
    </p:spTree>
    <p:extLst>
      <p:ext uri="{BB962C8B-B14F-4D97-AF65-F5344CB8AC3E}">
        <p14:creationId xmlns:p14="http://schemas.microsoft.com/office/powerpoint/2010/main" val="93483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0055"/>
            <a:ext cx="7901413" cy="42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89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9F11-078F-4E2A-BBBF-C7FDE2A2A961}" type="slidenum">
              <a:rPr lang="en-US" smtClean="0">
                <a:latin typeface="+mn-lt"/>
              </a:rPr>
              <a:pPr/>
              <a:t>24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Breadth-first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dirty="0"/>
              <a:t>New nodes are inserted </a:t>
            </a:r>
            <a:r>
              <a:rPr lang="en-US" sz="2800" u="sng" dirty="0">
                <a:solidFill>
                  <a:srgbClr val="C00000"/>
                </a:solidFill>
              </a:rPr>
              <a:t>at the end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FRONTIER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960" y="1824"/>
              <a:ext cx="1584" cy="1296"/>
              <a:chOff x="960" y="1824"/>
              <a:chExt cx="1584" cy="1296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1872" y="1872"/>
                <a:chExt cx="1584" cy="1296"/>
              </a:xfrm>
            </p:grpSpPr>
            <p:grpSp>
              <p:nvGrpSpPr>
                <p:cNvPr id="5" name="Group 26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1584" cy="1296"/>
                  <a:chOff x="1872" y="1872"/>
                  <a:chExt cx="1584" cy="1296"/>
                </a:xfrm>
              </p:grpSpPr>
              <p:sp>
                <p:nvSpPr>
                  <p:cNvPr id="19476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7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7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7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3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82" y="2000"/>
                    <a:ext cx="321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4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9" y="2534"/>
                    <a:ext cx="214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726" y="2000"/>
                    <a:ext cx="321" cy="4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6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6" y="2526"/>
                    <a:ext cx="198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274" y="2534"/>
                    <a:ext cx="181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948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146" y="2526"/>
                    <a:ext cx="214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19475" name="Oval 28"/>
                <p:cNvSpPr>
                  <a:spLocks noChangeArrowheads="1"/>
                </p:cNvSpPr>
                <p:nvPr/>
              </p:nvSpPr>
              <p:spPr bwMode="auto">
                <a:xfrm>
                  <a:off x="2592" y="1872"/>
                  <a:ext cx="144" cy="144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9473" name="Oval 29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9465" name="Text Box 33"/>
            <p:cNvSpPr txBox="1">
              <a:spLocks noChangeArrowheads="1"/>
            </p:cNvSpPr>
            <p:nvPr/>
          </p:nvSpPr>
          <p:spPr bwMode="auto">
            <a:xfrm>
              <a:off x="1056" y="22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9466" name="Text Box 34"/>
            <p:cNvSpPr txBox="1">
              <a:spLocks noChangeArrowheads="1"/>
            </p:cNvSpPr>
            <p:nvPr/>
          </p:nvSpPr>
          <p:spPr bwMode="auto">
            <a:xfrm>
              <a:off x="1872" y="22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19467" name="Text Box 35"/>
            <p:cNvSpPr txBox="1">
              <a:spLocks noChangeArrowheads="1"/>
            </p:cNvSpPr>
            <p:nvPr/>
          </p:nvSpPr>
          <p:spPr bwMode="auto">
            <a:xfrm>
              <a:off x="768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19468" name="Text Box 36"/>
            <p:cNvSpPr txBox="1">
              <a:spLocks noChangeArrowheads="1"/>
            </p:cNvSpPr>
            <p:nvPr/>
          </p:nvSpPr>
          <p:spPr bwMode="auto">
            <a:xfrm>
              <a:off x="1296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9469" name="Text Box 39"/>
            <p:cNvSpPr txBox="1">
              <a:spLocks noChangeArrowheads="1"/>
            </p:cNvSpPr>
            <p:nvPr/>
          </p:nvSpPr>
          <p:spPr bwMode="auto">
            <a:xfrm>
              <a:off x="1488" y="1736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1</a:t>
              </a:r>
            </a:p>
          </p:txBody>
        </p:sp>
        <p:sp>
          <p:nvSpPr>
            <p:cNvPr id="19470" name="Text Box 40"/>
            <p:cNvSpPr txBox="1">
              <a:spLocks noChangeArrowheads="1"/>
            </p:cNvSpPr>
            <p:nvPr/>
          </p:nvSpPr>
          <p:spPr bwMode="auto">
            <a:xfrm>
              <a:off x="1711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6</a:t>
              </a:r>
            </a:p>
          </p:txBody>
        </p:sp>
        <p:sp>
          <p:nvSpPr>
            <p:cNvPr id="19471" name="Text Box 41"/>
            <p:cNvSpPr txBox="1">
              <a:spLocks noChangeArrowheads="1"/>
            </p:cNvSpPr>
            <p:nvPr/>
          </p:nvSpPr>
          <p:spPr bwMode="auto">
            <a:xfrm>
              <a:off x="2208" y="2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7</a:t>
              </a:r>
            </a:p>
          </p:txBody>
        </p:sp>
      </p:grpSp>
      <p:sp>
        <p:nvSpPr>
          <p:cNvPr id="153643" name="Text Box 43"/>
          <p:cNvSpPr txBox="1">
            <a:spLocks noChangeArrowheads="1"/>
          </p:cNvSpPr>
          <p:nvPr/>
        </p:nvSpPr>
        <p:spPr bwMode="auto">
          <a:xfrm>
            <a:off x="4556125" y="3551238"/>
            <a:ext cx="24657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[1]</a:t>
            </a:r>
          </a:p>
          <a:p>
            <a:r>
              <a:rPr lang="en-US" sz="2400" dirty="0">
                <a:latin typeface="+mn-lt"/>
              </a:rPr>
              <a:t>EXPLORED = [ ]</a:t>
            </a:r>
          </a:p>
        </p:txBody>
      </p:sp>
      <p:sp>
        <p:nvSpPr>
          <p:cNvPr id="153644" name="AutoShape 44"/>
          <p:cNvSpPr>
            <a:spLocks noChangeArrowheads="1"/>
          </p:cNvSpPr>
          <p:nvPr/>
        </p:nvSpPr>
        <p:spPr bwMode="auto">
          <a:xfrm>
            <a:off x="2133600" y="28956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6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3" grpId="0" autoUpdateAnimBg="0"/>
      <p:bldP spid="1536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E4C54-968B-4494-B3C2-58C24D165A3E}" type="slidenum">
              <a:rPr lang="en-US" smtClean="0">
                <a:latin typeface="+mn-lt"/>
              </a:rPr>
              <a:pPr/>
              <a:t>25</a:t>
            </a:fld>
            <a:endParaRPr lang="en-US">
              <a:latin typeface="+mn-lt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Breadth-first Search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New nodes are inserted </a:t>
            </a:r>
            <a:r>
              <a:rPr lang="en-US" sz="2800" u="sng" dirty="0">
                <a:solidFill>
                  <a:srgbClr val="C00000"/>
                </a:solidFill>
              </a:rPr>
              <a:t>at the end</a:t>
            </a:r>
            <a:r>
              <a:rPr lang="en-US" sz="2800" dirty="0"/>
              <a:t> of FRONTIER</a:t>
            </a:r>
          </a:p>
        </p:txBody>
      </p:sp>
      <p:sp>
        <p:nvSpPr>
          <p:cNvPr id="154655" name="AutoShape 31"/>
          <p:cNvSpPr>
            <a:spLocks noChangeArrowheads="1"/>
          </p:cNvSpPr>
          <p:nvPr/>
        </p:nvSpPr>
        <p:spPr bwMode="auto">
          <a:xfrm>
            <a:off x="13716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68" y="1736"/>
              <a:ext cx="1776" cy="1392"/>
              <a:chOff x="768" y="1736"/>
              <a:chExt cx="1776" cy="139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2050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0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06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07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08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09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0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1" name="Line 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2" name="Line 1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3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051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05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20501" name="Oval 22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0493" name="Text Box 23"/>
              <p:cNvSpPr txBox="1">
                <a:spLocks noChangeArrowheads="1"/>
              </p:cNvSpPr>
              <p:nvPr/>
            </p:nvSpPr>
            <p:spPr bwMode="auto">
              <a:xfrm>
                <a:off x="1056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20494" name="Text Box 24"/>
              <p:cNvSpPr txBox="1">
                <a:spLocks noChangeArrowheads="1"/>
              </p:cNvSpPr>
              <p:nvPr/>
            </p:nvSpPr>
            <p:spPr bwMode="auto">
              <a:xfrm>
                <a:off x="1872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20495" name="Text Box 25"/>
              <p:cNvSpPr txBox="1">
                <a:spLocks noChangeArrowheads="1"/>
              </p:cNvSpPr>
              <p:nvPr/>
            </p:nvSpPr>
            <p:spPr bwMode="auto">
              <a:xfrm>
                <a:off x="76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20496" name="Text Box 26"/>
              <p:cNvSpPr txBox="1">
                <a:spLocks noChangeArrowheads="1"/>
              </p:cNvSpPr>
              <p:nvPr/>
            </p:nvSpPr>
            <p:spPr bwMode="auto">
              <a:xfrm>
                <a:off x="1296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20497" name="Text Box 27"/>
              <p:cNvSpPr txBox="1">
                <a:spLocks noChangeArrowheads="1"/>
              </p:cNvSpPr>
              <p:nvPr/>
            </p:nvSpPr>
            <p:spPr bwMode="auto">
              <a:xfrm>
                <a:off x="1488" y="1736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20498" name="Text Box 28"/>
              <p:cNvSpPr txBox="1">
                <a:spLocks noChangeArrowheads="1"/>
              </p:cNvSpPr>
              <p:nvPr/>
            </p:nvSpPr>
            <p:spPr bwMode="auto">
              <a:xfrm>
                <a:off x="1711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20499" name="Text Box 29"/>
              <p:cNvSpPr txBox="1">
                <a:spLocks noChangeArrowheads="1"/>
              </p:cNvSpPr>
              <p:nvPr/>
            </p:nvSpPr>
            <p:spPr bwMode="auto">
              <a:xfrm>
                <a:off x="220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</p:grpSp>
        <p:sp>
          <p:nvSpPr>
            <p:cNvPr id="20489" name="Oval 32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490" name="Oval 33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491" name="Oval 34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90140" y="3352800"/>
            <a:ext cx="27045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[2,3]</a:t>
            </a:r>
          </a:p>
          <a:p>
            <a:r>
              <a:rPr lang="en-US" sz="2400" dirty="0">
                <a:latin typeface="+mn-lt"/>
              </a:rPr>
              <a:t>EXPLORED = [1]</a:t>
            </a:r>
          </a:p>
        </p:txBody>
      </p:sp>
    </p:spTree>
    <p:extLst>
      <p:ext uri="{BB962C8B-B14F-4D97-AF65-F5344CB8AC3E}">
        <p14:creationId xmlns:p14="http://schemas.microsoft.com/office/powerpoint/2010/main" val="1594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5" grpId="0" animBg="1"/>
      <p:bldP spid="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7E470-196D-46C3-B88A-A0B6EBD65BEB}" type="slidenum">
              <a:rPr lang="en-US" smtClean="0">
                <a:latin typeface="+mn-lt"/>
              </a:rPr>
              <a:pPr/>
              <a:t>26</a:t>
            </a:fld>
            <a:endParaRPr lang="en-US">
              <a:latin typeface="+mn-lt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Breadth-first Search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New nodes are inserted </a:t>
            </a:r>
            <a:r>
              <a:rPr lang="en-US" sz="2800" u="sng" dirty="0">
                <a:solidFill>
                  <a:srgbClr val="C00000"/>
                </a:solidFill>
              </a:rPr>
              <a:t>at the end</a:t>
            </a:r>
            <a:r>
              <a:rPr lang="en-US" sz="2800" dirty="0"/>
              <a:t> of FRONTIER</a:t>
            </a: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>
            <a:off x="27432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68" y="1736"/>
              <a:ext cx="1776" cy="1392"/>
              <a:chOff x="768" y="1736"/>
              <a:chExt cx="1776" cy="1392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21531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2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3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4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8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39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4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41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4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154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1530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21528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20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21521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21522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21523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21524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36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21525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21526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</p:grpSp>
        <p:sp>
          <p:nvSpPr>
            <p:cNvPr id="21516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17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18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12" name="Oval 36"/>
          <p:cNvSpPr>
            <a:spLocks noChangeArrowheads="1"/>
          </p:cNvSpPr>
          <p:nvPr/>
        </p:nvSpPr>
        <p:spPr bwMode="auto"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3" name="Oval 37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4" name="Oval 38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090140" y="3352800"/>
            <a:ext cx="29610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[3,4,5]</a:t>
            </a:r>
          </a:p>
          <a:p>
            <a:r>
              <a:rPr lang="en-US" sz="2400" dirty="0">
                <a:latin typeface="+mn-lt"/>
              </a:rPr>
              <a:t>EXPLORED = [2,1]</a:t>
            </a:r>
          </a:p>
        </p:txBody>
      </p:sp>
    </p:spTree>
    <p:extLst>
      <p:ext uri="{BB962C8B-B14F-4D97-AF65-F5344CB8AC3E}">
        <p14:creationId xmlns:p14="http://schemas.microsoft.com/office/powerpoint/2010/main" val="215926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4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58CCA-933A-4098-AB5E-860887346070}" type="slidenum">
              <a:rPr lang="en-US" smtClean="0">
                <a:latin typeface="+mn-lt"/>
              </a:rPr>
              <a:pPr/>
              <a:t>27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Breadth-first Search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New nodes are inserted </a:t>
            </a:r>
            <a:r>
              <a:rPr lang="en-US" sz="2800" u="sng" dirty="0">
                <a:solidFill>
                  <a:srgbClr val="C00000"/>
                </a:solidFill>
              </a:rPr>
              <a:t>at the end</a:t>
            </a:r>
            <a:r>
              <a:rPr lang="en-US" sz="2800" dirty="0"/>
              <a:t> of FRONTIER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755900"/>
            <a:ext cx="2819400" cy="2209800"/>
            <a:chOff x="768" y="1736"/>
            <a:chExt cx="1776" cy="13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68" y="1736"/>
              <a:ext cx="1776" cy="1392"/>
              <a:chOff x="768" y="1736"/>
              <a:chExt cx="1776" cy="1392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22557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58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59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0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1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2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5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2256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</p:grpSp>
              <p:sp>
                <p:nvSpPr>
                  <p:cNvPr id="2255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22554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2546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2</a:t>
                </a:r>
              </a:p>
            </p:txBody>
          </p:sp>
          <p:sp>
            <p:nvSpPr>
              <p:cNvPr id="22547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3</a:t>
                </a:r>
              </a:p>
            </p:txBody>
          </p:sp>
          <p:sp>
            <p:nvSpPr>
              <p:cNvPr id="22548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4</a:t>
                </a:r>
              </a:p>
            </p:txBody>
          </p:sp>
          <p:sp>
            <p:nvSpPr>
              <p:cNvPr id="22549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5</a:t>
                </a:r>
              </a:p>
            </p:txBody>
          </p:sp>
          <p:sp>
            <p:nvSpPr>
              <p:cNvPr id="22550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36"/>
                <a:ext cx="2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1</a:t>
                </a:r>
              </a:p>
            </p:txBody>
          </p:sp>
          <p:sp>
            <p:nvSpPr>
              <p:cNvPr id="22551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6</a:t>
                </a:r>
              </a:p>
            </p:txBody>
          </p:sp>
          <p:sp>
            <p:nvSpPr>
              <p:cNvPr id="22552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7</a:t>
                </a:r>
              </a:p>
            </p:txBody>
          </p:sp>
        </p:grpSp>
        <p:sp>
          <p:nvSpPr>
            <p:cNvPr id="22542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43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44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535" name="Oval 36"/>
          <p:cNvSpPr>
            <a:spLocks noChangeArrowheads="1"/>
          </p:cNvSpPr>
          <p:nvPr/>
        </p:nvSpPr>
        <p:spPr bwMode="auto"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536" name="Oval 37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537" name="Oval 38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538" name="Oval 39"/>
          <p:cNvSpPr>
            <a:spLocks noChangeArrowheads="1"/>
          </p:cNvSpPr>
          <p:nvPr/>
        </p:nvSpPr>
        <p:spPr bwMode="auto">
          <a:xfrm>
            <a:off x="33528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539" name="Oval 40"/>
          <p:cNvSpPr>
            <a:spLocks noChangeArrowheads="1"/>
          </p:cNvSpPr>
          <p:nvPr/>
        </p:nvSpPr>
        <p:spPr bwMode="auto">
          <a:xfrm>
            <a:off x="2971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540" name="Oval 41"/>
          <p:cNvSpPr>
            <a:spLocks noChangeArrowheads="1"/>
          </p:cNvSpPr>
          <p:nvPr/>
        </p:nvSpPr>
        <p:spPr bwMode="auto">
          <a:xfrm>
            <a:off x="3810000" y="4724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090140" y="3352800"/>
            <a:ext cx="3217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[4,5,6,7]</a:t>
            </a:r>
          </a:p>
          <a:p>
            <a:r>
              <a:rPr lang="en-US" sz="2400" dirty="0">
                <a:latin typeface="+mn-lt"/>
              </a:rPr>
              <a:t>EXPLORED = [3,2,1]</a:t>
            </a:r>
          </a:p>
        </p:txBody>
      </p:sp>
    </p:spTree>
    <p:extLst>
      <p:ext uri="{BB962C8B-B14F-4D97-AF65-F5344CB8AC3E}">
        <p14:creationId xmlns:p14="http://schemas.microsoft.com/office/powerpoint/2010/main" val="9195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is dominated by the size of the frontier.</a:t>
            </a:r>
          </a:p>
          <a:p>
            <a:r>
              <a:rPr lang="en-US" dirty="0"/>
              <a:t>If the algorithm were to apply the goal test to nodes when selected for expansion, rather than when generated, the whole layer of nodes at depth d would be expanded before the goal was detected and the time complexity would be O(b</a:t>
            </a:r>
            <a:r>
              <a:rPr lang="en-US" baseline="30000" dirty="0"/>
              <a:t>d+1</a:t>
            </a:r>
            <a:r>
              <a:rPr lang="en-US" dirty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9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58CCA-933A-4098-AB5E-860887346070}" type="slidenum">
              <a:rPr lang="en-US" smtClean="0">
                <a:latin typeface="+mn-lt"/>
              </a:rPr>
              <a:pPr/>
              <a:t>29</a:t>
            </a:fld>
            <a:endParaRPr lang="en-US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Breadth-first Search: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8-Puzzle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638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62000"/>
            <a:ext cx="8839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706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333999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Expanding</a:t>
            </a:r>
            <a:r>
              <a:rPr lang="en-US" sz="2400" dirty="0"/>
              <a:t> a node</a:t>
            </a:r>
          </a:p>
          <a:p>
            <a:pPr lvl="1"/>
            <a:r>
              <a:rPr lang="en-US" sz="2000" dirty="0"/>
              <a:t>applying each legal action to the current state, </a:t>
            </a:r>
            <a:r>
              <a:rPr lang="en-US" sz="2000" dirty="0">
                <a:solidFill>
                  <a:srgbClr val="FF0000"/>
                </a:solidFill>
              </a:rPr>
              <a:t>thereby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Generating</a:t>
            </a:r>
            <a:r>
              <a:rPr lang="en-US" sz="2400" dirty="0"/>
              <a:t> a new set of nodes</a:t>
            </a:r>
          </a:p>
          <a:p>
            <a:r>
              <a:rPr lang="en-US" sz="2400"/>
              <a:t>Expand, Generate …..</a:t>
            </a:r>
            <a:endParaRPr lang="en-US" sz="2400" dirty="0"/>
          </a:p>
          <a:p>
            <a:r>
              <a:rPr lang="en-US" sz="2400" dirty="0"/>
              <a:t>Parent of a node</a:t>
            </a:r>
          </a:p>
          <a:p>
            <a:r>
              <a:rPr lang="en-US" sz="2400" dirty="0"/>
              <a:t>Child of a node</a:t>
            </a:r>
          </a:p>
          <a:p>
            <a:r>
              <a:rPr lang="en-US" sz="2400" dirty="0"/>
              <a:t>Leaf node -&gt; Node with no children in the tree</a:t>
            </a:r>
          </a:p>
          <a:p>
            <a:r>
              <a:rPr lang="en-US" sz="2400" dirty="0"/>
              <a:t>FRONTIER: The set of all leaf nodes available for expansion at any given point is called the frontier.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6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31134-2178-489F-BE29-633E23C98F5E}" type="slidenum">
              <a:rPr lang="en-US" smtClean="0">
                <a:latin typeface="+mn-lt"/>
              </a:rPr>
              <a:pPr/>
              <a:t>30</a:t>
            </a:fld>
            <a:endParaRPr lang="en-US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Important Parameters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64163"/>
          </a:xfrm>
        </p:spPr>
        <p:txBody>
          <a:bodyPr/>
          <a:lstStyle/>
          <a:p>
            <a:pPr marL="609600" indent="-609600" eaLnBrk="1" hangingPunct="1">
              <a:buClr>
                <a:srgbClr val="0033CC"/>
              </a:buClr>
              <a:buFontTx/>
              <a:buAutoNum type="arabicParenR"/>
            </a:pPr>
            <a:r>
              <a:rPr lang="en-US" sz="2800" dirty="0"/>
              <a:t>Maximum number of successors of any state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branching factor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b="1" dirty="0">
                <a:solidFill>
                  <a:srgbClr val="CC6600"/>
                </a:solidFill>
                <a:sym typeface="Wingdings" pitchFamily="2" charset="2"/>
              </a:rPr>
              <a:t>b</a:t>
            </a:r>
            <a:r>
              <a:rPr lang="en-US" sz="2800" dirty="0">
                <a:sym typeface="Wingdings" pitchFamily="2" charset="2"/>
              </a:rPr>
              <a:t> of the search tree</a:t>
            </a:r>
            <a:br>
              <a:rPr lang="en-US" sz="2800" dirty="0">
                <a:sym typeface="Wingdings" pitchFamily="2" charset="2"/>
              </a:rPr>
            </a:br>
            <a:endParaRPr lang="en-US" sz="2800" dirty="0"/>
          </a:p>
          <a:p>
            <a:pPr marL="609600" indent="-609600" eaLnBrk="1" hangingPunct="1">
              <a:buClr>
                <a:srgbClr val="0033CC"/>
              </a:buClr>
              <a:buFontTx/>
              <a:buAutoNum type="arabicParenR"/>
            </a:pPr>
            <a:r>
              <a:rPr lang="en-US" sz="2800" dirty="0"/>
              <a:t>Minimal length (≠ cost) of a path between the initial and a goal state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depth </a:t>
            </a:r>
            <a:r>
              <a:rPr lang="en-US" sz="2800" b="1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 of the </a:t>
            </a:r>
            <a:r>
              <a:rPr lang="en-US" sz="2800" dirty="0">
                <a:solidFill>
                  <a:srgbClr val="C00000"/>
                </a:solidFill>
              </a:rPr>
              <a:t>shallowest goal node</a:t>
            </a:r>
            <a:r>
              <a:rPr lang="en-US" sz="2800" dirty="0"/>
              <a:t> in the</a:t>
            </a:r>
            <a:br>
              <a:rPr lang="en-US" sz="2800" dirty="0"/>
            </a:br>
            <a:r>
              <a:rPr lang="en-US" sz="2800" dirty="0"/>
              <a:t>    search tree</a:t>
            </a:r>
          </a:p>
        </p:txBody>
      </p:sp>
    </p:spTree>
    <p:extLst>
      <p:ext uri="{BB962C8B-B14F-4D97-AF65-F5344CB8AC3E}">
        <p14:creationId xmlns:p14="http://schemas.microsoft.com/office/powerpoint/2010/main" val="169824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EC30B6-59F1-4746-8BE4-900EB80B396D}" type="slidenum">
              <a:rPr lang="en-US" smtClean="0">
                <a:latin typeface="+mn-lt"/>
              </a:rPr>
              <a:pPr/>
              <a:t>31</a:t>
            </a:fld>
            <a:endParaRPr lang="en-US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Evaluation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2578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b</a:t>
            </a:r>
            <a:r>
              <a:rPr lang="en-US" sz="2800" dirty="0"/>
              <a:t>: branching factor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: depth of shallowest goal node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Breadth-first search is: 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Complete? Not complete?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Optimal? Not optimal?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28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6F4A4-162A-4BFE-AAFE-CE09671D329E}" type="slidenum">
              <a:rPr lang="en-US" smtClean="0">
                <a:latin typeface="+mn-lt"/>
              </a:rPr>
              <a:pPr/>
              <a:t>32</a:t>
            </a:fld>
            <a:endParaRPr lang="en-US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Evaluation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3340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b</a:t>
            </a:r>
            <a:r>
              <a:rPr lang="en-US" sz="2800" dirty="0"/>
              <a:t>: branching factor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: depth of shallowest goal node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Breadth-first search is: 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Complete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Optimal</a:t>
            </a:r>
            <a:r>
              <a:rPr lang="en-US" dirty="0"/>
              <a:t> if step cost is 1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Number of nodes generated: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???</a:t>
            </a:r>
            <a:r>
              <a:rPr lang="en-US" sz="2800" dirty="0"/>
              <a:t> 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36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5A76F9-20BE-4456-A871-B0DC42D04049}" type="slidenum">
              <a:rPr lang="en-US" smtClean="0">
                <a:latin typeface="+mn-lt"/>
              </a:rPr>
              <a:pPr/>
              <a:t>33</a:t>
            </a:fld>
            <a:endParaRPr lang="en-US">
              <a:latin typeface="+mn-lt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Evaluation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2578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b</a:t>
            </a:r>
            <a:r>
              <a:rPr lang="en-US" sz="2800" dirty="0"/>
              <a:t>: branching factor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: depth of shallowest goal node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Breadth-first search is: 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Complete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Optimal</a:t>
            </a:r>
            <a:r>
              <a:rPr lang="en-US" dirty="0"/>
              <a:t> if step cost is 1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Number of nodes generated:</a:t>
            </a:r>
            <a:br>
              <a:rPr lang="en-US" sz="2800" dirty="0"/>
            </a:br>
            <a:r>
              <a:rPr lang="en-US" sz="2800" dirty="0"/>
              <a:t> 1 + b + b</a:t>
            </a:r>
            <a:r>
              <a:rPr lang="en-US" sz="2800" baseline="30000" dirty="0">
                <a:cs typeface="Times New Roman" pitchFamily="18" charset="0"/>
                <a:sym typeface="Wingdings" pitchFamily="2" charset="2"/>
              </a:rPr>
              <a:t>2 </a:t>
            </a:r>
            <a:r>
              <a:rPr lang="en-US" sz="2800" dirty="0"/>
              <a:t>+ … + </a:t>
            </a:r>
            <a:r>
              <a:rPr lang="en-US" sz="2800" dirty="0" err="1"/>
              <a:t>b</a:t>
            </a:r>
            <a:r>
              <a:rPr lang="en-US" sz="2800" baseline="30000" dirty="0" err="1"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800" dirty="0"/>
              <a:t>   </a:t>
            </a:r>
            <a:r>
              <a:rPr lang="en-US" sz="900" dirty="0"/>
              <a:t> </a:t>
            </a:r>
            <a:r>
              <a:rPr lang="en-US" sz="2800" dirty="0"/>
              <a:t>=  </a:t>
            </a:r>
            <a:r>
              <a:rPr lang="en-US" sz="2800" dirty="0">
                <a:solidFill>
                  <a:srgbClr val="FF0000"/>
                </a:solidFill>
              </a:rPr>
              <a:t>???</a:t>
            </a:r>
            <a:r>
              <a:rPr lang="en-US" sz="2800" dirty="0"/>
              <a:t> 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731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F301C8-4BBD-4568-82AE-E995EEEF23EF}" type="slidenum">
              <a:rPr lang="en-US" smtClean="0">
                <a:latin typeface="+mn-lt"/>
              </a:rPr>
              <a:pPr/>
              <a:t>34</a:t>
            </a:fld>
            <a:endParaRPr lang="en-US">
              <a:latin typeface="+mn-lt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n-lt"/>
              </a:rPr>
              <a:t>Evaluation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334000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b</a:t>
            </a:r>
            <a:r>
              <a:rPr lang="en-US" sz="2800" dirty="0"/>
              <a:t>: branching factor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: depth of shallowest goal node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Breadth-first search is: 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Complete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00000"/>
                </a:solidFill>
              </a:rPr>
              <a:t>Optimal</a:t>
            </a:r>
            <a:r>
              <a:rPr lang="en-US" dirty="0"/>
              <a:t> if step cost is 1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Number of nodes generated:</a:t>
            </a:r>
            <a:br>
              <a:rPr lang="en-US" sz="2800" dirty="0"/>
            </a:br>
            <a:r>
              <a:rPr lang="en-US" sz="2800" dirty="0"/>
              <a:t> 1 + b + b</a:t>
            </a:r>
            <a:r>
              <a:rPr lang="en-US" sz="2800" baseline="30000" dirty="0">
                <a:cs typeface="Times New Roman" pitchFamily="18" charset="0"/>
                <a:sym typeface="Wingdings" pitchFamily="2" charset="2"/>
              </a:rPr>
              <a:t>2 </a:t>
            </a:r>
            <a:r>
              <a:rPr lang="en-US" sz="2800" dirty="0"/>
              <a:t>+ … + </a:t>
            </a:r>
            <a:r>
              <a:rPr lang="en-US" sz="2800" dirty="0" err="1"/>
              <a:t>b</a:t>
            </a:r>
            <a:r>
              <a:rPr lang="en-US" sz="2800" baseline="30000" dirty="0" err="1"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800" dirty="0"/>
              <a:t>   </a:t>
            </a:r>
            <a:r>
              <a:rPr lang="en-US" sz="900" dirty="0"/>
              <a:t> </a:t>
            </a:r>
            <a:r>
              <a:rPr lang="en-US" sz="2800" dirty="0"/>
              <a:t>=  (b</a:t>
            </a:r>
            <a:r>
              <a:rPr lang="en-US" sz="2800" baseline="30000" dirty="0">
                <a:cs typeface="Times New Roman" pitchFamily="18" charset="0"/>
                <a:sym typeface="Wingdings" pitchFamily="2" charset="2"/>
              </a:rPr>
              <a:t>d+1</a:t>
            </a:r>
            <a:r>
              <a:rPr lang="en-US" sz="2800" dirty="0"/>
              <a:t>-1)/(b-1)  =  O(</a:t>
            </a:r>
            <a:r>
              <a:rPr lang="en-US" sz="2800" dirty="0" err="1"/>
              <a:t>b</a:t>
            </a:r>
            <a:r>
              <a:rPr lang="en-US" sz="2800" baseline="30000" dirty="0" err="1"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800" dirty="0"/>
              <a:t>) 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ym typeface="Wingdings" pitchFamily="2" charset="2"/>
              </a:rPr>
              <a:t> T</a:t>
            </a:r>
            <a:r>
              <a:rPr lang="en-US" sz="2800" dirty="0"/>
              <a:t>ime and space complexity is</a:t>
            </a:r>
            <a:r>
              <a:rPr lang="en-US" sz="2800" dirty="0">
                <a:solidFill>
                  <a:srgbClr val="CC66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O(</a:t>
            </a:r>
            <a:r>
              <a:rPr lang="en-US" sz="2800" dirty="0" err="1">
                <a:solidFill>
                  <a:srgbClr val="C00000"/>
                </a:solidFill>
              </a:rPr>
              <a:t>b</a:t>
            </a:r>
            <a:r>
              <a:rPr lang="en-US" sz="2800" baseline="30000" dirty="0" err="1">
                <a:solidFill>
                  <a:srgbClr val="C00000"/>
                </a:solidFill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71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" y="1295400"/>
            <a:ext cx="911141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981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step costs are equal, breadth-first search is optimal because it always expands the shallowest unexpanded node.</a:t>
            </a:r>
          </a:p>
          <a:p>
            <a:r>
              <a:rPr lang="en-US" dirty="0"/>
              <a:t>Uniform-cost search expands the node n with the lowest path cost g(n).</a:t>
            </a:r>
          </a:p>
          <a:p>
            <a:r>
              <a:rPr lang="en-US" dirty="0"/>
              <a:t>When all step costs are equal, uniform-cost search is similar to breadth-first search, except stopping criteria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5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9F11-078F-4E2A-BBBF-C7FDE2A2A961}" type="slidenum">
              <a:rPr lang="en-US" smtClean="0">
                <a:latin typeface="+mn-lt"/>
              </a:rPr>
              <a:pPr/>
              <a:t>37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Uniform-Cost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Each arc has some cost </a:t>
            </a:r>
            <a:r>
              <a:rPr lang="en-US" sz="2800" dirty="0">
                <a:solidFill>
                  <a:srgbClr val="C00000"/>
                </a:solidFill>
              </a:rPr>
              <a:t>c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 &gt;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The cost of the path to each node N is</a:t>
            </a:r>
          </a:p>
          <a:p>
            <a:pPr algn="just">
              <a:buClr>
                <a:srgbClr val="0033CC"/>
              </a:buClr>
              <a:buFont typeface="Wingdings" pitchFamily="2" charset="2"/>
              <a:buNone/>
            </a:pPr>
            <a:r>
              <a:rPr lang="en-US" sz="2800" dirty="0"/>
              <a:t>                   </a:t>
            </a:r>
            <a:r>
              <a:rPr lang="en-US" sz="2800" dirty="0">
                <a:solidFill>
                  <a:srgbClr val="C00000"/>
                </a:solidFill>
              </a:rPr>
              <a:t>g(N) = 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  <a:sym typeface="Symbol" pitchFamily="18" charset="2"/>
              </a:rPr>
              <a:t></a:t>
            </a:r>
            <a:r>
              <a:rPr lang="en-US" sz="28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costs of arcs</a:t>
            </a:r>
          </a:p>
          <a:p>
            <a:pPr algn="just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The goal is to generate a solution path of minimal  cost</a:t>
            </a:r>
          </a:p>
          <a:p>
            <a:pPr algn="just"/>
            <a:r>
              <a:rPr lang="en-US" sz="2800" dirty="0"/>
              <a:t>Implementation: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frontier = PRIORITY queue, i.e., arrange  successors by path cost</a:t>
            </a:r>
          </a:p>
          <a:p>
            <a:pPr algn="just"/>
            <a:r>
              <a:rPr lang="en-US" sz="2800" dirty="0"/>
              <a:t>Equivalent to breadth-first if step costs all equal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14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33400"/>
            <a:ext cx="835785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529" y="2362200"/>
            <a:ext cx="4572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461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fld id="{36EE8496-4C9C-401F-AEA2-010AC502E911}" type="slidenum">
              <a:rPr lang="en-US" smtClean="0">
                <a:latin typeface="+mn-lt"/>
              </a:rPr>
              <a:pPr/>
              <a:t>39</a:t>
            </a:fld>
            <a:endParaRPr lang="en-US" dirty="0">
              <a:latin typeface="+mn-lt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Uniform-Cost Search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 The nodes N in the queue FRONTIER are sorted</a:t>
            </a:r>
          </a:p>
          <a:p>
            <a:pPr algn="just">
              <a:buClr>
                <a:srgbClr val="0033CC"/>
              </a:buClr>
            </a:pPr>
            <a:r>
              <a:rPr lang="en-US" sz="2800" dirty="0">
                <a:latin typeface="+mn-lt"/>
              </a:rPr>
              <a:t>   in 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increasing g(N)</a:t>
            </a:r>
            <a:endParaRPr lang="en-US" sz="2400" dirty="0">
              <a:latin typeface="+mn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62600" y="3670300"/>
            <a:ext cx="671513" cy="712788"/>
            <a:chOff x="3456" y="2456"/>
            <a:chExt cx="423" cy="449"/>
          </a:xfrm>
        </p:grpSpPr>
        <p:sp>
          <p:nvSpPr>
            <p:cNvPr id="62530" name="Oval 5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531" name="Text Box 6"/>
            <p:cNvSpPr txBox="1">
              <a:spLocks noChangeArrowheads="1"/>
            </p:cNvSpPr>
            <p:nvPr/>
          </p:nvSpPr>
          <p:spPr bwMode="auto">
            <a:xfrm>
              <a:off x="3456" y="2456"/>
              <a:ext cx="2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S</a:t>
              </a:r>
            </a:p>
          </p:txBody>
        </p:sp>
        <p:sp>
          <p:nvSpPr>
            <p:cNvPr id="62532" name="Text Box 7"/>
            <p:cNvSpPr txBox="1">
              <a:spLocks noChangeArrowheads="1"/>
            </p:cNvSpPr>
            <p:nvPr/>
          </p:nvSpPr>
          <p:spPr bwMode="auto">
            <a:xfrm>
              <a:off x="3665" y="265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035317" y="3714750"/>
            <a:ext cx="3746500" cy="1554163"/>
            <a:chOff x="2496" y="2496"/>
            <a:chExt cx="2360" cy="979"/>
          </a:xfrm>
        </p:grpSpPr>
        <p:sp>
          <p:nvSpPr>
            <p:cNvPr id="62510" name="Oval 9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496" y="2640"/>
              <a:ext cx="2360" cy="835"/>
              <a:chOff x="2496" y="2640"/>
              <a:chExt cx="2360" cy="835"/>
            </a:xfrm>
          </p:grpSpPr>
          <p:sp>
            <p:nvSpPr>
              <p:cNvPr id="62512" name="Rectangle 11"/>
              <p:cNvSpPr>
                <a:spLocks noChangeArrowheads="1"/>
              </p:cNvSpPr>
              <p:nvPr/>
            </p:nvSpPr>
            <p:spPr bwMode="auto">
              <a:xfrm>
                <a:off x="3695" y="2707"/>
                <a:ext cx="107" cy="1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513" name="Line 12"/>
              <p:cNvSpPr>
                <a:spLocks noChangeShapeType="1"/>
              </p:cNvSpPr>
              <p:nvPr/>
            </p:nvSpPr>
            <p:spPr bwMode="auto">
              <a:xfrm flipH="1">
                <a:off x="2880" y="264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514" name="Line 13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515" name="Line 14"/>
              <p:cNvSpPr>
                <a:spLocks noChangeShapeType="1"/>
              </p:cNvSpPr>
              <p:nvPr/>
            </p:nvSpPr>
            <p:spPr bwMode="auto">
              <a:xfrm>
                <a:off x="3840" y="264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2496" y="3032"/>
                <a:ext cx="2360" cy="443"/>
                <a:chOff x="2496" y="3032"/>
                <a:chExt cx="2360" cy="443"/>
              </a:xfrm>
            </p:grpSpPr>
            <p:grpSp>
              <p:nvGrpSpPr>
                <p:cNvPr id="6" name="Group 16"/>
                <p:cNvGrpSpPr>
                  <a:grpSpLocks/>
                </p:cNvGrpSpPr>
                <p:nvPr/>
              </p:nvGrpSpPr>
              <p:grpSpPr bwMode="auto">
                <a:xfrm>
                  <a:off x="2496" y="3032"/>
                  <a:ext cx="398" cy="443"/>
                  <a:chOff x="2496" y="3032"/>
                  <a:chExt cx="398" cy="443"/>
                </a:xfrm>
              </p:grpSpPr>
              <p:sp>
                <p:nvSpPr>
                  <p:cNvPr id="6252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252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3223"/>
                    <a:ext cx="20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6252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3032"/>
                    <a:ext cx="246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latin typeface="+mn-lt"/>
                      </a:rPr>
                      <a:t>A</a:t>
                    </a:r>
                  </a:p>
                </p:txBody>
              </p:sp>
            </p:grpSp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>
                  <a:off x="3456" y="3032"/>
                  <a:ext cx="406" cy="441"/>
                  <a:chOff x="3456" y="3032"/>
                  <a:chExt cx="406" cy="441"/>
                </a:xfrm>
              </p:grpSpPr>
              <p:grpSp>
                <p:nvGrpSpPr>
                  <p:cNvPr id="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648" y="3072"/>
                    <a:ext cx="214" cy="401"/>
                    <a:chOff x="3648" y="3072"/>
                    <a:chExt cx="214" cy="401"/>
                  </a:xfrm>
                </p:grpSpPr>
                <p:sp>
                  <p:nvSpPr>
                    <p:cNvPr id="62525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307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+mn-lt"/>
                      </a:endParaRPr>
                    </a:p>
                  </p:txBody>
                </p:sp>
                <p:sp>
                  <p:nvSpPr>
                    <p:cNvPr id="6252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48" y="3223"/>
                      <a:ext cx="214" cy="2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000">
                          <a:latin typeface="+mn-lt"/>
                        </a:rPr>
                        <a:t>5</a:t>
                      </a:r>
                    </a:p>
                  </p:txBody>
                </p:sp>
              </p:grpSp>
              <p:sp>
                <p:nvSpPr>
                  <p:cNvPr id="6252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3032"/>
                    <a:ext cx="246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latin typeface="+mn-lt"/>
                      </a:rPr>
                      <a:t>B</a:t>
                    </a:r>
                  </a:p>
                </p:txBody>
              </p:sp>
            </p:grp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4368" y="3032"/>
                  <a:ext cx="488" cy="443"/>
                  <a:chOff x="4368" y="3032"/>
                  <a:chExt cx="488" cy="443"/>
                </a:xfrm>
              </p:grpSpPr>
              <p:sp>
                <p:nvSpPr>
                  <p:cNvPr id="6252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252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3223"/>
                    <a:ext cx="29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+mn-lt"/>
                      </a:rPr>
                      <a:t>15</a:t>
                    </a:r>
                  </a:p>
                </p:txBody>
              </p:sp>
              <p:sp>
                <p:nvSpPr>
                  <p:cNvPr id="6252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032"/>
                    <a:ext cx="257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>
                        <a:latin typeface="+mn-lt"/>
                      </a:rPr>
                      <a:t>C</a:t>
                    </a:r>
                  </a:p>
                </p:txBody>
              </p:sp>
            </p:grpSp>
          </p:grpSp>
        </p:grp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66749" y="4230688"/>
            <a:ext cx="2212975" cy="1971675"/>
            <a:chOff x="576" y="2358"/>
            <a:chExt cx="1394" cy="1242"/>
          </a:xfrm>
        </p:grpSpPr>
        <p:sp>
          <p:nvSpPr>
            <p:cNvPr id="62488" name="Rectangle 32"/>
            <p:cNvSpPr>
              <a:spLocks noChangeArrowheads="1"/>
            </p:cNvSpPr>
            <p:nvPr/>
          </p:nvSpPr>
          <p:spPr bwMode="auto">
            <a:xfrm>
              <a:off x="624" y="3024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89" name="Rectangle 33"/>
            <p:cNvSpPr>
              <a:spLocks noChangeArrowheads="1"/>
            </p:cNvSpPr>
            <p:nvPr/>
          </p:nvSpPr>
          <p:spPr bwMode="auto">
            <a:xfrm>
              <a:off x="1200" y="254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0" name="Rectangle 34"/>
            <p:cNvSpPr>
              <a:spLocks noChangeArrowheads="1"/>
            </p:cNvSpPr>
            <p:nvPr/>
          </p:nvSpPr>
          <p:spPr bwMode="auto">
            <a:xfrm>
              <a:off x="1200" y="302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1" name="Rectangle 35"/>
            <p:cNvSpPr>
              <a:spLocks noChangeArrowheads="1"/>
            </p:cNvSpPr>
            <p:nvPr/>
          </p:nvSpPr>
          <p:spPr bwMode="auto">
            <a:xfrm>
              <a:off x="1776" y="3024"/>
              <a:ext cx="96" cy="9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2" name="Rectangle 36"/>
            <p:cNvSpPr>
              <a:spLocks noChangeArrowheads="1"/>
            </p:cNvSpPr>
            <p:nvPr/>
          </p:nvSpPr>
          <p:spPr bwMode="auto">
            <a:xfrm>
              <a:off x="1200" y="35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3" name="Line 37"/>
            <p:cNvSpPr>
              <a:spLocks noChangeShapeType="1"/>
            </p:cNvSpPr>
            <p:nvPr/>
          </p:nvSpPr>
          <p:spPr bwMode="auto">
            <a:xfrm flipV="1">
              <a:off x="720" y="264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4" name="Line 38"/>
            <p:cNvSpPr>
              <a:spLocks noChangeShapeType="1"/>
            </p:cNvSpPr>
            <p:nvPr/>
          </p:nvSpPr>
          <p:spPr bwMode="auto">
            <a:xfrm>
              <a:off x="720" y="312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5" name="Line 39"/>
            <p:cNvSpPr>
              <a:spLocks noChangeShapeType="1"/>
            </p:cNvSpPr>
            <p:nvPr/>
          </p:nvSpPr>
          <p:spPr bwMode="auto">
            <a:xfrm>
              <a:off x="720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6" name="Line 40"/>
            <p:cNvSpPr>
              <a:spLocks noChangeShapeType="1"/>
            </p:cNvSpPr>
            <p:nvPr/>
          </p:nvSpPr>
          <p:spPr bwMode="auto">
            <a:xfrm>
              <a:off x="1296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7" name="Line 41"/>
            <p:cNvSpPr>
              <a:spLocks noChangeShapeType="1"/>
            </p:cNvSpPr>
            <p:nvPr/>
          </p:nvSpPr>
          <p:spPr bwMode="auto">
            <a:xfrm flipH="1">
              <a:off x="1296" y="312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8" name="Line 42"/>
            <p:cNvSpPr>
              <a:spLocks noChangeShapeType="1"/>
            </p:cNvSpPr>
            <p:nvPr/>
          </p:nvSpPr>
          <p:spPr bwMode="auto">
            <a:xfrm>
              <a:off x="1296" y="264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99" name="Text Box 43"/>
            <p:cNvSpPr txBox="1">
              <a:spLocks noChangeArrowheads="1"/>
            </p:cNvSpPr>
            <p:nvPr/>
          </p:nvSpPr>
          <p:spPr bwMode="auto">
            <a:xfrm>
              <a:off x="576" y="2838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S</a:t>
              </a:r>
            </a:p>
          </p:txBody>
        </p:sp>
        <p:sp>
          <p:nvSpPr>
            <p:cNvPr id="62500" name="Text Box 44"/>
            <p:cNvSpPr txBox="1">
              <a:spLocks noChangeArrowheads="1"/>
            </p:cNvSpPr>
            <p:nvPr/>
          </p:nvSpPr>
          <p:spPr bwMode="auto">
            <a:xfrm>
              <a:off x="1728" y="2838"/>
              <a:ext cx="2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G</a:t>
              </a:r>
            </a:p>
          </p:txBody>
        </p:sp>
        <p:sp>
          <p:nvSpPr>
            <p:cNvPr id="62501" name="Text Box 45"/>
            <p:cNvSpPr txBox="1">
              <a:spLocks noChangeArrowheads="1"/>
            </p:cNvSpPr>
            <p:nvPr/>
          </p:nvSpPr>
          <p:spPr bwMode="auto">
            <a:xfrm>
              <a:off x="1152" y="2358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A</a:t>
              </a:r>
            </a:p>
          </p:txBody>
        </p:sp>
        <p:sp>
          <p:nvSpPr>
            <p:cNvPr id="62502" name="Text Box 46"/>
            <p:cNvSpPr txBox="1">
              <a:spLocks noChangeArrowheads="1"/>
            </p:cNvSpPr>
            <p:nvPr/>
          </p:nvSpPr>
          <p:spPr bwMode="auto">
            <a:xfrm>
              <a:off x="1152" y="2838"/>
              <a:ext cx="2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62503" name="Text Box 47"/>
            <p:cNvSpPr txBox="1">
              <a:spLocks noChangeArrowheads="1"/>
            </p:cNvSpPr>
            <p:nvPr/>
          </p:nvSpPr>
          <p:spPr bwMode="auto">
            <a:xfrm>
              <a:off x="1152" y="331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n-lt"/>
                </a:rPr>
                <a:t>C</a:t>
              </a:r>
            </a:p>
          </p:txBody>
        </p:sp>
        <p:sp>
          <p:nvSpPr>
            <p:cNvPr id="62504" name="Text Box 48"/>
            <p:cNvSpPr txBox="1">
              <a:spLocks noChangeArrowheads="1"/>
            </p:cNvSpPr>
            <p:nvPr/>
          </p:nvSpPr>
          <p:spPr bwMode="auto">
            <a:xfrm>
              <a:off x="912" y="288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n-lt"/>
                </a:rPr>
                <a:t>5</a:t>
              </a:r>
            </a:p>
          </p:txBody>
        </p:sp>
        <p:sp>
          <p:nvSpPr>
            <p:cNvPr id="62505" name="Text Box 49"/>
            <p:cNvSpPr txBox="1">
              <a:spLocks noChangeArrowheads="1"/>
            </p:cNvSpPr>
            <p:nvPr/>
          </p:nvSpPr>
          <p:spPr bwMode="auto">
            <a:xfrm>
              <a:off x="768" y="2647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</a:p>
          </p:txBody>
        </p:sp>
        <p:sp>
          <p:nvSpPr>
            <p:cNvPr id="62506" name="Text Box 50"/>
            <p:cNvSpPr txBox="1">
              <a:spLocks noChangeArrowheads="1"/>
            </p:cNvSpPr>
            <p:nvPr/>
          </p:nvSpPr>
          <p:spPr bwMode="auto">
            <a:xfrm>
              <a:off x="768" y="3319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15</a:t>
              </a:r>
            </a:p>
          </p:txBody>
        </p:sp>
        <p:sp>
          <p:nvSpPr>
            <p:cNvPr id="62507" name="Text Box 51"/>
            <p:cNvSpPr txBox="1">
              <a:spLocks noChangeArrowheads="1"/>
            </p:cNvSpPr>
            <p:nvPr/>
          </p:nvSpPr>
          <p:spPr bwMode="auto">
            <a:xfrm>
              <a:off x="1488" y="2647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10</a:t>
              </a:r>
            </a:p>
          </p:txBody>
        </p:sp>
        <p:sp>
          <p:nvSpPr>
            <p:cNvPr id="62508" name="Text Box 52"/>
            <p:cNvSpPr txBox="1">
              <a:spLocks noChangeArrowheads="1"/>
            </p:cNvSpPr>
            <p:nvPr/>
          </p:nvSpPr>
          <p:spPr bwMode="auto">
            <a:xfrm>
              <a:off x="1536" y="322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5</a:t>
              </a:r>
            </a:p>
          </p:txBody>
        </p:sp>
        <p:sp>
          <p:nvSpPr>
            <p:cNvPr id="62509" name="Text Box 53"/>
            <p:cNvSpPr txBox="1">
              <a:spLocks noChangeArrowheads="1"/>
            </p:cNvSpPr>
            <p:nvPr/>
          </p:nvSpPr>
          <p:spPr bwMode="auto">
            <a:xfrm>
              <a:off x="1392" y="288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n-lt"/>
                </a:rPr>
                <a:t>5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4038600" y="4648200"/>
            <a:ext cx="704850" cy="1555750"/>
            <a:chOff x="2496" y="3072"/>
            <a:chExt cx="444" cy="980"/>
          </a:xfrm>
        </p:grpSpPr>
        <p:sp>
          <p:nvSpPr>
            <p:cNvPr id="62481" name="Rectangle 56"/>
            <p:cNvSpPr>
              <a:spLocks noChangeArrowheads="1"/>
            </p:cNvSpPr>
            <p:nvPr/>
          </p:nvSpPr>
          <p:spPr bwMode="auto">
            <a:xfrm>
              <a:off x="2732" y="3275"/>
              <a:ext cx="107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82" name="Line 57"/>
            <p:cNvSpPr>
              <a:spLocks noChangeShapeType="1"/>
            </p:cNvSpPr>
            <p:nvPr/>
          </p:nvSpPr>
          <p:spPr bwMode="auto">
            <a:xfrm>
              <a:off x="2784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2496" y="3608"/>
              <a:ext cx="444" cy="444"/>
              <a:chOff x="2496" y="3608"/>
              <a:chExt cx="444" cy="444"/>
            </a:xfrm>
          </p:grpSpPr>
          <p:sp>
            <p:nvSpPr>
              <p:cNvPr id="62485" name="Oval 59"/>
              <p:cNvSpPr>
                <a:spLocks noChangeArrowheads="1"/>
              </p:cNvSpPr>
              <p:nvPr/>
            </p:nvSpPr>
            <p:spPr bwMode="auto">
              <a:xfrm>
                <a:off x="2688" y="3648"/>
                <a:ext cx="192" cy="192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86" name="Text Box 60"/>
              <p:cNvSpPr txBox="1">
                <a:spLocks noChangeArrowheads="1"/>
              </p:cNvSpPr>
              <p:nvPr/>
            </p:nvSpPr>
            <p:spPr bwMode="auto">
              <a:xfrm>
                <a:off x="2496" y="3608"/>
                <a:ext cx="26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G</a:t>
                </a:r>
              </a:p>
            </p:txBody>
          </p:sp>
          <p:sp>
            <p:nvSpPr>
              <p:cNvPr id="62487" name="Text Box 61"/>
              <p:cNvSpPr txBox="1">
                <a:spLocks noChangeArrowheads="1"/>
              </p:cNvSpPr>
              <p:nvPr/>
            </p:nvSpPr>
            <p:spPr bwMode="auto">
              <a:xfrm>
                <a:off x="2656" y="3800"/>
                <a:ext cx="28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11</a:t>
                </a:r>
              </a:p>
            </p:txBody>
          </p:sp>
        </p:grpSp>
        <p:sp>
          <p:nvSpPr>
            <p:cNvPr id="62484" name="Oval 62"/>
            <p:cNvSpPr>
              <a:spLocks noChangeArrowheads="1"/>
            </p:cNvSpPr>
            <p:nvPr/>
          </p:nvSpPr>
          <p:spPr bwMode="auto">
            <a:xfrm>
              <a:off x="2688" y="307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562600" y="4648200"/>
            <a:ext cx="698500" cy="1554163"/>
            <a:chOff x="3456" y="3072"/>
            <a:chExt cx="440" cy="979"/>
          </a:xfrm>
        </p:grpSpPr>
        <p:sp>
          <p:nvSpPr>
            <p:cNvPr id="62474" name="Oval 66"/>
            <p:cNvSpPr>
              <a:spLocks noChangeArrowheads="1"/>
            </p:cNvSpPr>
            <p:nvPr/>
          </p:nvSpPr>
          <p:spPr bwMode="auto">
            <a:xfrm>
              <a:off x="3648" y="3072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75" name="Rectangle 67"/>
            <p:cNvSpPr>
              <a:spLocks noChangeArrowheads="1"/>
            </p:cNvSpPr>
            <p:nvPr/>
          </p:nvSpPr>
          <p:spPr bwMode="auto">
            <a:xfrm>
              <a:off x="3695" y="3291"/>
              <a:ext cx="115" cy="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76" name="Line 68"/>
            <p:cNvSpPr>
              <a:spLocks noChangeShapeType="1"/>
            </p:cNvSpPr>
            <p:nvPr/>
          </p:nvSpPr>
          <p:spPr bwMode="auto">
            <a:xfrm>
              <a:off x="3744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4" name="Group 69"/>
            <p:cNvGrpSpPr>
              <a:grpSpLocks/>
            </p:cNvGrpSpPr>
            <p:nvPr/>
          </p:nvGrpSpPr>
          <p:grpSpPr bwMode="auto">
            <a:xfrm>
              <a:off x="3456" y="3608"/>
              <a:ext cx="440" cy="443"/>
              <a:chOff x="3456" y="3608"/>
              <a:chExt cx="440" cy="443"/>
            </a:xfrm>
          </p:grpSpPr>
          <p:sp>
            <p:nvSpPr>
              <p:cNvPr id="62478" name="Oval 70"/>
              <p:cNvSpPr>
                <a:spLocks noChangeArrowheads="1"/>
              </p:cNvSpPr>
              <p:nvPr/>
            </p:nvSpPr>
            <p:spPr bwMode="auto">
              <a:xfrm>
                <a:off x="3648" y="3648"/>
                <a:ext cx="192" cy="192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479" name="Text Box 71"/>
              <p:cNvSpPr txBox="1">
                <a:spLocks noChangeArrowheads="1"/>
              </p:cNvSpPr>
              <p:nvPr/>
            </p:nvSpPr>
            <p:spPr bwMode="auto">
              <a:xfrm>
                <a:off x="3456" y="3608"/>
                <a:ext cx="26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+mn-lt"/>
                  </a:rPr>
                  <a:t>G</a:t>
                </a:r>
              </a:p>
            </p:txBody>
          </p:sp>
          <p:sp>
            <p:nvSpPr>
              <p:cNvPr id="62480" name="Text Box 72"/>
              <p:cNvSpPr txBox="1">
                <a:spLocks noChangeArrowheads="1"/>
              </p:cNvSpPr>
              <p:nvPr/>
            </p:nvSpPr>
            <p:spPr bwMode="auto">
              <a:xfrm>
                <a:off x="3600" y="3799"/>
                <a:ext cx="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10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" y="1589436"/>
            <a:ext cx="5285169" cy="235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expanding nodes on the frontier continues until either a solution is found or there are no more states to expand.</a:t>
            </a:r>
          </a:p>
          <a:p>
            <a:r>
              <a:rPr lang="en-US" dirty="0"/>
              <a:t>Search algorithms all share basic structure; they vary primarily according to how they choose which state to expand next, which is called the search strategy.</a:t>
            </a:r>
            <a:endParaRPr lang="en-GB" dirty="0"/>
          </a:p>
          <a:p>
            <a:r>
              <a:rPr lang="en-GB" dirty="0"/>
              <a:t>The frontier </a:t>
            </a:r>
            <a:r>
              <a:rPr lang="en-GB" b="1" dirty="0"/>
              <a:t>separates </a:t>
            </a:r>
            <a:r>
              <a:rPr lang="en-GB" dirty="0"/>
              <a:t>the </a:t>
            </a:r>
            <a:r>
              <a:rPr lang="en-US" dirty="0"/>
              <a:t>state-space graph into the explored region and the unexplored region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172199"/>
          </a:xfrm>
        </p:spPr>
        <p:txBody>
          <a:bodyPr/>
          <a:lstStyle/>
          <a:p>
            <a:r>
              <a:rPr lang="en-US" dirty="0"/>
              <a:t>Complete?</a:t>
            </a:r>
          </a:p>
          <a:p>
            <a:r>
              <a:rPr lang="en-US" dirty="0"/>
              <a:t>Optimal?</a:t>
            </a:r>
          </a:p>
          <a:p>
            <a:r>
              <a:rPr lang="en-US" dirty="0"/>
              <a:t>Uniform-cost search is guided by path costs rather than depths, so its complexity is not easily characterized in terms of b and d.</a:t>
            </a:r>
          </a:p>
          <a:p>
            <a:r>
              <a:rPr lang="en-US" dirty="0"/>
              <a:t>Worst-case time and space </a:t>
            </a:r>
            <a:r>
              <a:rPr lang="en-GB" dirty="0"/>
              <a:t>complexity is</a:t>
            </a:r>
          </a:p>
          <a:p>
            <a:r>
              <a:rPr lang="en-US" dirty="0"/>
              <a:t>C* is cost of optimal solution</a:t>
            </a:r>
          </a:p>
          <a:p>
            <a:r>
              <a:rPr lang="en-US" dirty="0"/>
              <a:t>Every action cost is at least ‘Epsilon’ </a:t>
            </a:r>
          </a:p>
          <a:p>
            <a:r>
              <a:rPr lang="en-US" dirty="0"/>
              <a:t>Can be much greater than ‘d’, because we might explore large trees of small steps, which might not lead to the solution.</a:t>
            </a:r>
          </a:p>
          <a:p>
            <a:r>
              <a:rPr lang="en-US" dirty="0"/>
              <a:t>When step costs are equal, O()?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98" y="2667000"/>
            <a:ext cx="189653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813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9F11-078F-4E2A-BBBF-C7FDE2A2A961}" type="slidenum">
              <a:rPr lang="en-US" smtClean="0">
                <a:latin typeface="+mn-lt"/>
              </a:rPr>
              <a:pPr/>
              <a:t>41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/>
            <a:r>
              <a:rPr lang="en-US" sz="2800" dirty="0"/>
              <a:t>Expand deepest unexpanded node</a:t>
            </a:r>
          </a:p>
          <a:p>
            <a:pPr algn="just"/>
            <a:r>
              <a:rPr lang="en-US" sz="2800" dirty="0"/>
              <a:t>Implementation: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frontier = LIFO queue (stack) 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2490392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399"/>
            <a:ext cx="6696075" cy="614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602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A4B18-7E50-4AC3-AE9A-655CBCC9300D}" type="slidenum">
              <a:rPr lang="en-US" smtClean="0">
                <a:latin typeface="+mn-lt"/>
              </a:rPr>
              <a:pPr/>
              <a:t>43</a:t>
            </a:fld>
            <a:endParaRPr lang="en-US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2879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33797" name="Text Box 73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3807" name="Oval 32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08" name="Oval 33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09" name="Oval 34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0" name="Oval 35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1" name="Oval 36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2" name="Oval 3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3" name="Oval 38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4" name="Oval 39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5" name="Oval 41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6" name="Oval 42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7" name="Oval 43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8" name="Oval 44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19" name="Line 46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0" name="Line 47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1" name="Line 48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4" name="Line 51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5" name="Line 52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6" name="Line 53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7" name="Line 54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8" name="Line 55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29" name="Oval 5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61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3837" name="Oval 40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3838" name="Oval 60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3831" name="Oval 62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32" name="Oval 6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33" name="Line 66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34" name="Line 67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35" name="Line 70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836" name="Line 71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3803" name="Text Box 74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33804" name="Text Box 75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33805" name="Text Box 76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33806" name="Text Box 77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276602" y="2514601"/>
            <a:ext cx="2530477" cy="1541463"/>
            <a:chOff x="2064" y="1584"/>
            <a:chExt cx="1594" cy="971"/>
          </a:xfrm>
        </p:grpSpPr>
        <p:sp>
          <p:nvSpPr>
            <p:cNvPr id="33800" name="AutoShape 31"/>
            <p:cNvSpPr>
              <a:spLocks noChangeArrowheads="1"/>
            </p:cNvSpPr>
            <p:nvPr/>
          </p:nvSpPr>
          <p:spPr bwMode="auto">
            <a:xfrm>
              <a:off x="2448" y="1584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801" name="Text Box 79"/>
            <p:cNvSpPr txBox="1">
              <a:spLocks noChangeArrowheads="1"/>
            </p:cNvSpPr>
            <p:nvPr/>
          </p:nvSpPr>
          <p:spPr bwMode="auto">
            <a:xfrm>
              <a:off x="2064" y="2264"/>
              <a:ext cx="15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FRONTIER = 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886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97EAE3-A8E0-4530-A02B-EB722F1E9530}" type="slidenum">
              <a:rPr lang="en-US" smtClean="0">
                <a:latin typeface="+mn-lt"/>
              </a:rPr>
              <a:pPr/>
              <a:t>44</a:t>
            </a:fld>
            <a:endParaRPr lang="en-US">
              <a:latin typeface="+mn-lt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355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  <a:cs typeface="Rod" pitchFamily="49" charset="-79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4834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35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36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37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38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39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0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1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2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3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4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5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6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7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8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49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0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1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2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3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4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5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6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4864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4865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4858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59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60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61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62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863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4830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  <a:cs typeface="Rod" pitchFamily="49" charset="-79"/>
                </a:rPr>
                <a:t>2</a:t>
              </a:r>
            </a:p>
          </p:txBody>
        </p:sp>
        <p:sp>
          <p:nvSpPr>
            <p:cNvPr id="34831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  <a:cs typeface="Rod" pitchFamily="49" charset="-79"/>
                </a:rPr>
                <a:t>3</a:t>
              </a:r>
            </a:p>
          </p:txBody>
        </p:sp>
        <p:sp>
          <p:nvSpPr>
            <p:cNvPr id="34832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  <a:cs typeface="Rod" pitchFamily="49" charset="-79"/>
                </a:rPr>
                <a:t>4</a:t>
              </a:r>
            </a:p>
          </p:txBody>
        </p:sp>
        <p:sp>
          <p:nvSpPr>
            <p:cNvPr id="34833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  <a:cs typeface="Rod" pitchFamily="49" charset="-79"/>
                </a:rPr>
                <a:t>5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752600" y="3429003"/>
            <a:ext cx="4313238" cy="627063"/>
            <a:chOff x="1104" y="2160"/>
            <a:chExt cx="2717" cy="395"/>
          </a:xfrm>
        </p:grpSpPr>
        <p:sp>
          <p:nvSpPr>
            <p:cNvPr id="34827" name="AutoShape 44"/>
            <p:cNvSpPr>
              <a:spLocks noChangeArrowheads="1"/>
            </p:cNvSpPr>
            <p:nvPr/>
          </p:nvSpPr>
          <p:spPr bwMode="auto">
            <a:xfrm>
              <a:off x="1104" y="2160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28" name="Text Box 45"/>
            <p:cNvSpPr txBox="1">
              <a:spLocks noChangeArrowheads="1"/>
            </p:cNvSpPr>
            <p:nvPr/>
          </p:nvSpPr>
          <p:spPr bwMode="auto">
            <a:xfrm>
              <a:off x="2064" y="2264"/>
              <a:ext cx="17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  <a:cs typeface="Rod" pitchFamily="49" charset="-79"/>
                </a:rPr>
                <a:t>FRONTIER = [2, 3]</a:t>
              </a:r>
            </a:p>
          </p:txBody>
        </p:sp>
      </p:grpSp>
      <p:sp>
        <p:nvSpPr>
          <p:cNvPr id="34824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4825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4826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48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73BF2A-9BD7-49FB-B9FD-7C6C2380DC4C}" type="slidenum">
              <a:rPr lang="en-US" smtClean="0">
                <a:latin typeface="+mn-lt"/>
              </a:rPr>
              <a:pPr/>
              <a:t>45</a:t>
            </a:fld>
            <a:endParaRPr lang="en-US">
              <a:latin typeface="+mn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5863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64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65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66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67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68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69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0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1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2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3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4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5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6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7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8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79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0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1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2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3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4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5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5893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5894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5887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8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89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90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91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892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5859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35860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35861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35862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914400" y="3594100"/>
            <a:ext cx="5111751" cy="901700"/>
            <a:chOff x="576" y="2264"/>
            <a:chExt cx="3220" cy="568"/>
          </a:xfrm>
        </p:grpSpPr>
        <p:sp>
          <p:nvSpPr>
            <p:cNvPr id="35856" name="AutoShape 44"/>
            <p:cNvSpPr>
              <a:spLocks noChangeArrowheads="1"/>
            </p:cNvSpPr>
            <p:nvPr/>
          </p:nvSpPr>
          <p:spPr bwMode="auto">
            <a:xfrm>
              <a:off x="576" y="2736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857" name="Text Box 45"/>
            <p:cNvSpPr txBox="1">
              <a:spLocks noChangeArrowheads="1"/>
            </p:cNvSpPr>
            <p:nvPr/>
          </p:nvSpPr>
          <p:spPr bwMode="auto">
            <a:xfrm>
              <a:off x="1824" y="2264"/>
              <a:ext cx="19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FRONTIER = [4, 5, 3]</a:t>
              </a:r>
            </a:p>
          </p:txBody>
        </p:sp>
      </p:grpSp>
      <p:sp>
        <p:nvSpPr>
          <p:cNvPr id="35848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849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850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851" name="Line 49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5852" name="Line 50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5853" name="Oval 51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854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5855" name="Oval 53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0111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EFD9A-A786-46CC-9EC0-6F7632E104E7}" type="slidenum">
              <a:rPr lang="en-US" smtClean="0">
                <a:latin typeface="+mn-lt"/>
              </a:rPr>
              <a:pPr/>
              <a:t>46</a:t>
            </a:fld>
            <a:endParaRPr lang="en-US">
              <a:latin typeface="+mn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117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6888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89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0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1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2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3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4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5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6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7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8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899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0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1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2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3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4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5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10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6918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6919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6912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13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14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15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16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917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6884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36885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36886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36887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+mn-lt"/>
                </a:rPr>
                <a:t>5</a:t>
              </a:r>
            </a:p>
          </p:txBody>
        </p:sp>
      </p:grpSp>
      <p:sp>
        <p:nvSpPr>
          <p:cNvPr id="36871" name="AutoShape 44"/>
          <p:cNvSpPr>
            <a:spLocks noChangeArrowheads="1"/>
          </p:cNvSpPr>
          <p:nvPr/>
        </p:nvSpPr>
        <p:spPr bwMode="auto">
          <a:xfrm>
            <a:off x="6096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72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73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74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75" name="Line 49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6876" name="Line 50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6877" name="Oval 51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78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79" name="Oval 53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80" name="Oval 54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81" name="Oval 55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6882" name="Oval 56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Text Box 45"/>
          <p:cNvSpPr txBox="1">
            <a:spLocks noChangeArrowheads="1"/>
          </p:cNvSpPr>
          <p:nvPr/>
        </p:nvSpPr>
        <p:spPr bwMode="auto">
          <a:xfrm>
            <a:off x="2895600" y="3594100"/>
            <a:ext cx="3472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[8, 9, 5, 3]</a:t>
            </a:r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5497512" y="4203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6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7882948" y="417558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7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609600" y="5166519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8</a:t>
            </a: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2051050" y="5166519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24922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22792-A295-4EA5-804B-767226B9DAA4}" type="slidenum">
              <a:rPr lang="en-US" smtClean="0">
                <a:latin typeface="+mn-lt"/>
              </a:rPr>
              <a:pPr/>
              <a:t>47</a:t>
            </a:fld>
            <a:endParaRPr lang="en-US"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7913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14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15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16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17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18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19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0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1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2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3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4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5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6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7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8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29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0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5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7943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7944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7937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8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39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40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41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942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7909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37910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37911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37912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37895" name="AutoShape 43"/>
          <p:cNvSpPr>
            <a:spLocks noChangeArrowheads="1"/>
          </p:cNvSpPr>
          <p:nvPr/>
        </p:nvSpPr>
        <p:spPr bwMode="auto">
          <a:xfrm>
            <a:off x="16764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896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897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898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899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7900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7901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902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903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904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905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906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7907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5497512" y="4203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6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7882948" y="417558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7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609600" y="5166519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8</a:t>
            </a: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2051050" y="5166519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9</a:t>
            </a:r>
          </a:p>
        </p:txBody>
      </p: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2895600" y="3594100"/>
            <a:ext cx="3130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[9, 5, 3]</a:t>
            </a:r>
          </a:p>
        </p:txBody>
      </p:sp>
      <p:sp>
        <p:nvSpPr>
          <p:cNvPr id="62" name="Oval 52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95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FF12E-6C0E-4681-AFCE-FBE23E57A8E8}" type="slidenum">
              <a:rPr lang="en-US" smtClean="0">
                <a:latin typeface="+mn-lt"/>
              </a:rPr>
              <a:pPr/>
              <a:t>48</a:t>
            </a:fld>
            <a:endParaRPr lang="en-US">
              <a:latin typeface="+mn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117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8937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38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39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0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1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2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3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4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5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6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7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8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49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0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1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2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3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4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5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6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7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8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59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8967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8968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8961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62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63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64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65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966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8933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38934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38935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38936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38919" name="AutoShape 43"/>
          <p:cNvSpPr>
            <a:spLocks noChangeArrowheads="1"/>
          </p:cNvSpPr>
          <p:nvPr/>
        </p:nvSpPr>
        <p:spPr bwMode="auto">
          <a:xfrm>
            <a:off x="2819400" y="4495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0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1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2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3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8924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8925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6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7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8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29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30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8931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2895600" y="3594100"/>
            <a:ext cx="27895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FRONTIER = [5, 3]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5497512" y="42037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6</a:t>
            </a: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7882948" y="417558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7</a:t>
            </a:r>
          </a:p>
        </p:txBody>
      </p:sp>
      <p:sp>
        <p:nvSpPr>
          <p:cNvPr id="60" name="Text Box 42"/>
          <p:cNvSpPr txBox="1">
            <a:spLocks noChangeArrowheads="1"/>
          </p:cNvSpPr>
          <p:nvPr/>
        </p:nvSpPr>
        <p:spPr bwMode="auto">
          <a:xfrm>
            <a:off x="609600" y="5166519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8</a:t>
            </a:r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2051050" y="5166519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6554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69760-EF8C-422B-9959-29061E4ABA73}" type="slidenum">
              <a:rPr lang="en-US" smtClean="0">
                <a:latin typeface="+mn-lt"/>
              </a:rPr>
              <a:pPr/>
              <a:t>49</a:t>
            </a:fld>
            <a:endParaRPr lang="en-US">
              <a:latin typeface="+mn-lt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355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39963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64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65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66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67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69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0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1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2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3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4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5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6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7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8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79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0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1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2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3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4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5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39993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994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9987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8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89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90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91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992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9959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39960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39961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39962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39943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44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45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46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9947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39948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49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0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1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2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3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4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5" name="Oval 56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6" name="Oval 57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9957" name="AutoShape 58"/>
          <p:cNvSpPr>
            <a:spLocks noChangeArrowheads="1"/>
          </p:cNvSpPr>
          <p:nvPr/>
        </p:nvSpPr>
        <p:spPr bwMode="auto">
          <a:xfrm>
            <a:off x="23622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811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6431"/>
            <a:ext cx="7848600" cy="640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6248400"/>
            <a:ext cx="16002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6248400"/>
            <a:ext cx="2514600" cy="152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16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2C365-FC5E-4E05-9ADC-6ADD8F893FFB}" type="slidenum">
              <a:rPr lang="en-US" smtClean="0">
                <a:latin typeface="+mn-lt"/>
              </a:rPr>
              <a:pPr/>
              <a:t>50</a:t>
            </a:fld>
            <a:endParaRPr lang="en-US">
              <a:latin typeface="+mn-lt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181600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40987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88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89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0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1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2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3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4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5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6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7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8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999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0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1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2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3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4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5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6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7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8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09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41017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018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1011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12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13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14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15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016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0983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40984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40985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40986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40967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68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69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0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0971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0972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3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4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5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6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7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8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79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80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0981" name="AutoShape 57"/>
          <p:cNvSpPr>
            <a:spLocks noChangeArrowheads="1"/>
          </p:cNvSpPr>
          <p:nvPr/>
        </p:nvSpPr>
        <p:spPr bwMode="auto">
          <a:xfrm>
            <a:off x="35052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659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CBACA-EE61-4B69-8988-8EB92DB56415}" type="slidenum">
              <a:rPr lang="en-US" smtClean="0">
                <a:latin typeface="+mn-lt"/>
              </a:rPr>
              <a:pPr/>
              <a:t>51</a:t>
            </a:fld>
            <a:endParaRPr lang="en-US">
              <a:latin typeface="+mn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117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4201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1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2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4204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204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203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3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04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2007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42008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42009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42010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41991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992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993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994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995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996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997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998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999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000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001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002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003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004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005" name="AutoShape 57"/>
          <p:cNvSpPr>
            <a:spLocks noChangeArrowheads="1"/>
          </p:cNvSpPr>
          <p:nvPr/>
        </p:nvSpPr>
        <p:spPr bwMode="auto">
          <a:xfrm>
            <a:off x="6248400" y="35814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128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AFF075-FDE6-42E5-AD82-942E0FE60892}" type="slidenum">
              <a:rPr lang="en-US" smtClean="0">
                <a:latin typeface="+mn-lt"/>
              </a:rPr>
              <a:pPr/>
              <a:t>52</a:t>
            </a:fld>
            <a:endParaRPr lang="en-US">
              <a:latin typeface="+mn-lt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43038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39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0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1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2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3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4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5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6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7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0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1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2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3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4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5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6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7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8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59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60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43068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3069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3062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63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64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65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66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067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3034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43035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43036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43037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43015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16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17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18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3019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3020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1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2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3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4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5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6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7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8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29" name="AutoShape 57"/>
          <p:cNvSpPr>
            <a:spLocks noChangeArrowheads="1"/>
          </p:cNvSpPr>
          <p:nvPr/>
        </p:nvSpPr>
        <p:spPr bwMode="auto">
          <a:xfrm>
            <a:off x="5562600" y="4495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30" name="Oval 58"/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31" name="Oval 59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032" name="Oval 60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231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C82C0-1C8A-4B11-A5D5-18E3C3CBF364}" type="slidenum">
              <a:rPr lang="en-US" smtClean="0">
                <a:latin typeface="+mn-lt"/>
              </a:rPr>
              <a:pPr/>
              <a:t>53</a:t>
            </a:fld>
            <a:endParaRPr lang="en-US">
              <a:latin typeface="+mn-lt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  <a:latin typeface="+mn-lt"/>
              </a:rPr>
              <a:t>Depth-first Search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355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New nodes are inserted </a:t>
            </a:r>
            <a:r>
              <a:rPr lang="en-US" sz="2800" dirty="0">
                <a:solidFill>
                  <a:srgbClr val="990033"/>
                </a:solidFill>
              </a:rPr>
              <a:t>at the front</a:t>
            </a:r>
            <a:r>
              <a:rPr lang="en-US" sz="2800" dirty="0"/>
              <a:t> of FRONTIER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114800" y="23749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n-lt"/>
              </a:rPr>
              <a:t>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44062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3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4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5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6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7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8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69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0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4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5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6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7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8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79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0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1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2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3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4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44092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93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4086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7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8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89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90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91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58" name="Text Box 39"/>
            <p:cNvSpPr txBox="1">
              <a:spLocks noChangeArrowheads="1"/>
            </p:cNvSpPr>
            <p:nvPr/>
          </p:nvSpPr>
          <p:spPr bwMode="auto">
            <a:xfrm>
              <a:off x="1248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44059" name="Text Box 40"/>
            <p:cNvSpPr txBox="1">
              <a:spLocks noChangeArrowheads="1"/>
            </p:cNvSpPr>
            <p:nvPr/>
          </p:nvSpPr>
          <p:spPr bwMode="auto">
            <a:xfrm>
              <a:off x="4320" y="207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3</a:t>
              </a:r>
            </a:p>
          </p:txBody>
        </p:sp>
        <p:sp>
          <p:nvSpPr>
            <p:cNvPr id="44060" name="Text Box 41"/>
            <p:cNvSpPr txBox="1">
              <a:spLocks noChangeArrowheads="1"/>
            </p:cNvSpPr>
            <p:nvPr/>
          </p:nvSpPr>
          <p:spPr bwMode="auto">
            <a:xfrm>
              <a:off x="720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4</a:t>
              </a:r>
            </a:p>
          </p:txBody>
        </p:sp>
        <p:sp>
          <p:nvSpPr>
            <p:cNvPr id="44061" name="Text Box 42"/>
            <p:cNvSpPr txBox="1">
              <a:spLocks noChangeArrowheads="1"/>
            </p:cNvSpPr>
            <p:nvPr/>
          </p:nvSpPr>
          <p:spPr bwMode="auto">
            <a:xfrm>
              <a:off x="2112" y="2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+mn-lt"/>
                </a:rPr>
                <a:t>5</a:t>
              </a:r>
            </a:p>
          </p:txBody>
        </p:sp>
      </p:grpSp>
      <p:sp>
        <p:nvSpPr>
          <p:cNvPr id="44039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0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1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2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4043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4044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5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6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7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8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49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0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1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2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3" name="Oval 59"/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4" name="Oval 60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5" name="Oval 61"/>
          <p:cNvSpPr>
            <a:spLocks noChangeArrowheads="1"/>
          </p:cNvSpPr>
          <p:nvPr/>
        </p:nvSpPr>
        <p:spPr bwMode="auto">
          <a:xfrm>
            <a:off x="6324600" y="5638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056" name="Oval 62"/>
          <p:cNvSpPr>
            <a:spLocks noChangeArrowheads="1"/>
          </p:cNvSpPr>
          <p:nvPr/>
        </p:nvSpPr>
        <p:spPr bwMode="auto">
          <a:xfrm>
            <a:off x="5410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214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3351A-496A-404B-B4E2-2BFA8E647D75}" type="slidenum">
              <a:rPr lang="en-US" smtClean="0">
                <a:latin typeface="+mn-lt"/>
              </a:rPr>
              <a:pPr/>
              <a:t>54</a:t>
            </a:fld>
            <a:endParaRPr lang="en-US">
              <a:latin typeface="+mn-lt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Evaluation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b</a:t>
            </a:r>
            <a:r>
              <a:rPr lang="en-US" sz="2800" dirty="0"/>
              <a:t>: branching factor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: depth of shallowest goal node 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m</a:t>
            </a:r>
            <a:r>
              <a:rPr lang="en-US" sz="2800" dirty="0"/>
              <a:t>: maximal depth of a leaf node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Depth-first search is: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Complete?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Optimal?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61902"/>
            <a:ext cx="3079528" cy="18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98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43EA1-F7C2-4607-B0AD-AF1B10706605}" type="slidenum">
              <a:rPr lang="en-US" smtClean="0">
                <a:latin typeface="+mn-lt"/>
              </a:rPr>
              <a:pPr/>
              <a:t>55</a:t>
            </a:fld>
            <a:endParaRPr lang="en-US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Evaluation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b</a:t>
            </a:r>
            <a:r>
              <a:rPr lang="en-US" sz="2800" dirty="0"/>
              <a:t>: branching factor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d</a:t>
            </a:r>
            <a:r>
              <a:rPr lang="en-US" sz="2800" dirty="0"/>
              <a:t>: depth of shallowest goal node 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CC6600"/>
                </a:solidFill>
              </a:rPr>
              <a:t>m</a:t>
            </a:r>
            <a:r>
              <a:rPr lang="en-US" sz="2800" dirty="0"/>
              <a:t>: maximal depth of a leaf node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Depth-first search is: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Complete only for finite search space 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Not optimal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Number of nodes generated (worst case):</a:t>
            </a:r>
            <a:br>
              <a:rPr lang="en-US" sz="2800" dirty="0"/>
            </a:br>
            <a:r>
              <a:rPr lang="en-US" sz="2800" dirty="0"/>
              <a:t> 1 + b + b</a:t>
            </a:r>
            <a:r>
              <a:rPr lang="en-US" sz="2800" baseline="30000" dirty="0">
                <a:cs typeface="Times New Roman" pitchFamily="18" charset="0"/>
                <a:sym typeface="Wingdings" pitchFamily="2" charset="2"/>
              </a:rPr>
              <a:t>2 </a:t>
            </a:r>
            <a:r>
              <a:rPr lang="en-US" sz="2800" dirty="0"/>
              <a:t>+ … + </a:t>
            </a:r>
            <a:r>
              <a:rPr lang="en-US" sz="2800" dirty="0" err="1"/>
              <a:t>b</a:t>
            </a:r>
            <a:r>
              <a:rPr lang="en-US" sz="2800" baseline="30000" dirty="0" err="1">
                <a:cs typeface="Times New Roman" pitchFamily="18" charset="0"/>
                <a:sym typeface="Wingdings" pitchFamily="2" charset="2"/>
              </a:rPr>
              <a:t>m</a:t>
            </a:r>
            <a:r>
              <a:rPr lang="en-US" sz="2800" dirty="0"/>
              <a:t> = O(</a:t>
            </a:r>
            <a:r>
              <a:rPr lang="en-US" sz="2800" dirty="0" err="1"/>
              <a:t>b</a:t>
            </a:r>
            <a:r>
              <a:rPr lang="en-US" sz="2800" baseline="30000" dirty="0" err="1">
                <a:cs typeface="Times New Roman" pitchFamily="18" charset="0"/>
                <a:sym typeface="Wingdings" pitchFamily="2" charset="2"/>
              </a:rPr>
              <a:t>m</a:t>
            </a:r>
            <a:r>
              <a:rPr lang="en-US" sz="2800" dirty="0"/>
              <a:t>) 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m is maximum depth of any node.</a:t>
            </a:r>
            <a:endParaRPr lang="en-US" sz="2400" dirty="0"/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800" dirty="0"/>
              <a:t>Time complexity is</a:t>
            </a:r>
            <a:r>
              <a:rPr lang="en-US" sz="2800" dirty="0">
                <a:solidFill>
                  <a:srgbClr val="CC6600"/>
                </a:solidFill>
              </a:rPr>
              <a:t> </a:t>
            </a:r>
            <a:r>
              <a:rPr lang="en-US" sz="2800" dirty="0"/>
              <a:t>O(</a:t>
            </a:r>
            <a:r>
              <a:rPr lang="en-US" sz="2800" dirty="0" err="1"/>
              <a:t>b</a:t>
            </a:r>
            <a:r>
              <a:rPr lang="en-US" sz="2800" baseline="30000" dirty="0" err="1">
                <a:cs typeface="Times New Roman" pitchFamily="18" charset="0"/>
                <a:sym typeface="Wingdings" pitchFamily="2" charset="2"/>
              </a:rPr>
              <a:t>m</a:t>
            </a:r>
            <a:r>
              <a:rPr lang="en-US" sz="2800" dirty="0"/>
              <a:t>) [</a:t>
            </a:r>
            <a:r>
              <a:rPr lang="en-US" dirty="0"/>
              <a:t>terrible if m is much larger than d but if solutions are dense, may be much faster than breadth-first]</a:t>
            </a:r>
            <a:endParaRPr lang="en-GB" dirty="0"/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tree search needs to store only a single path from the root to a leaf node, along with the remaining unexpanded sibling nodes for each node on the path. Once a node has been expanded, it can be removed from memory as soon as all its descendants have been fully explored.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3200" dirty="0"/>
              <a:t>Space complexity is O(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en-US" dirty="0">
                <a:solidFill>
                  <a:srgbClr val="C00000"/>
                </a:solidFill>
              </a:rPr>
              <a:t>[Reminder: Breadth-first requires O(</a:t>
            </a:r>
            <a:r>
              <a:rPr lang="en-US" dirty="0" err="1">
                <a:solidFill>
                  <a:srgbClr val="C00000"/>
                </a:solidFill>
              </a:rPr>
              <a:t>b</a:t>
            </a:r>
            <a:r>
              <a:rPr lang="en-US" baseline="30000" dirty="0" err="1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) time and space]</a:t>
            </a:r>
          </a:p>
          <a:p>
            <a:r>
              <a:rPr lang="en-US" dirty="0"/>
              <a:t>We find that depth-first search would require 156 kilobytes instead of 10 </a:t>
            </a:r>
            <a:r>
              <a:rPr lang="en-US" dirty="0" err="1"/>
              <a:t>exabytes</a:t>
            </a:r>
            <a:r>
              <a:rPr lang="en-US" dirty="0"/>
              <a:t> at depth d = 16, a factor of 7 trillion times less space. (ref table 3.13)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4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7F95E-B534-4D15-8338-7505C4A4302A}" type="slidenum">
              <a:rPr lang="en-US" smtClean="0">
                <a:latin typeface="+mn-lt"/>
              </a:rPr>
              <a:pPr/>
              <a:t>57</a:t>
            </a:fld>
            <a:endParaRPr lang="en-US">
              <a:latin typeface="+mn-lt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Depth-Limited Search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Depth-first with </a:t>
            </a:r>
            <a:r>
              <a:rPr lang="en-US" dirty="0">
                <a:solidFill>
                  <a:srgbClr val="990033"/>
                </a:solidFill>
              </a:rPr>
              <a:t>depth cutoff</a:t>
            </a:r>
            <a:r>
              <a:rPr lang="en-US" dirty="0"/>
              <a:t> k (depth at which nodes are not expanded)</a:t>
            </a:r>
          </a:p>
          <a:p>
            <a:r>
              <a:rPr lang="en-GB" dirty="0"/>
              <a:t>Depth-first </a:t>
            </a:r>
            <a:r>
              <a:rPr lang="en-US" dirty="0"/>
              <a:t>search can be viewed as a special case of depth-limited search with =∞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Three possible outcomes: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dirty="0"/>
              <a:t>Solution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dirty="0"/>
              <a:t>Failure (no solution)</a:t>
            </a:r>
          </a:p>
          <a:p>
            <a:pPr lvl="1" eaLnBrk="1" hangingPunct="1">
              <a:lnSpc>
                <a:spcPct val="90000"/>
              </a:lnSpc>
              <a:buClr>
                <a:srgbClr val="0033CC"/>
              </a:buClr>
              <a:buFontTx/>
              <a:buChar char="•"/>
            </a:pPr>
            <a:r>
              <a:rPr lang="en-US" dirty="0">
                <a:solidFill>
                  <a:srgbClr val="CC6600"/>
                </a:solidFill>
              </a:rPr>
              <a:t>Cutoff (no solution within cutoff)</a:t>
            </a:r>
          </a:p>
        </p:txBody>
      </p:sp>
    </p:spTree>
    <p:extLst>
      <p:ext uri="{BB962C8B-B14F-4D97-AF65-F5344CB8AC3E}">
        <p14:creationId xmlns:p14="http://schemas.microsoft.com/office/powerpoint/2010/main" val="1992216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2249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67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of the state 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Romania there are 20 cities. Therefore, we know that if there is a solution, it must be of length 19 at the longest, so l = 19 is a possible choice for Depth Limited Search.</a:t>
            </a:r>
          </a:p>
          <a:p>
            <a:r>
              <a:rPr lang="en-US" dirty="0"/>
              <a:t>But we would discover that any city can be reached from any other city in at most 9 steps. This is known as the diameter of the search space.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56486" cy="385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92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F354E-44F1-462F-A6AB-92C147A900B6}" type="slidenum">
              <a:rPr lang="en-US" smtClean="0">
                <a:latin typeface="+mn-lt"/>
              </a:rPr>
              <a:pPr/>
              <a:t>60</a:t>
            </a:fld>
            <a:endParaRPr lang="en-US">
              <a:latin typeface="+mn-lt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Iterative Deepening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tx2"/>
                </a:solidFill>
              </a:rPr>
              <a:t>   Provides the best of both breadth-first and depth-first search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tx2"/>
                </a:solidFill>
              </a:rPr>
              <a:t>	Main idea: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457200" y="37338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tx2"/>
                </a:solidFill>
                <a:latin typeface="+mn-lt"/>
              </a:rPr>
              <a:t>	IDS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tx2"/>
                </a:solidFill>
                <a:latin typeface="+mn-lt"/>
              </a:rPr>
              <a:t>	For </a:t>
            </a:r>
            <a:r>
              <a:rPr lang="en-US" sz="3200">
                <a:latin typeface="+mn-lt"/>
              </a:rPr>
              <a:t>k</a:t>
            </a:r>
            <a:r>
              <a:rPr lang="en-US" sz="3200">
                <a:solidFill>
                  <a:schemeClr val="tx2"/>
                </a:solidFill>
                <a:latin typeface="+mn-lt"/>
              </a:rPr>
              <a:t> = 0, 1, 2, … do: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tx2"/>
                </a:solidFill>
                <a:latin typeface="+mn-lt"/>
              </a:rPr>
              <a:t>		Perform depth-first search with </a:t>
            </a:r>
            <a:br>
              <a:rPr lang="en-US" sz="3200">
                <a:solidFill>
                  <a:schemeClr val="tx2"/>
                </a:solidFill>
                <a:latin typeface="+mn-lt"/>
              </a:rPr>
            </a:br>
            <a:r>
              <a:rPr lang="en-US" sz="3200">
                <a:solidFill>
                  <a:schemeClr val="tx2"/>
                </a:solidFill>
                <a:latin typeface="+mn-lt"/>
              </a:rPr>
              <a:t>	depth cutoff </a:t>
            </a:r>
            <a:r>
              <a:rPr lang="en-US" sz="3200">
                <a:latin typeface="+mn-lt"/>
              </a:rPr>
              <a:t>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latin typeface="+mn-lt"/>
              </a:rPr>
              <a:t>		</a:t>
            </a:r>
            <a:r>
              <a:rPr lang="en-US" sz="2800">
                <a:solidFill>
                  <a:srgbClr val="333333"/>
                </a:solidFill>
                <a:latin typeface="+mn-lt"/>
              </a:rPr>
              <a:t>(i.e., only generate nodes with depth </a:t>
            </a:r>
            <a:r>
              <a:rPr lang="en-US" sz="2800">
                <a:solidFill>
                  <a:srgbClr val="333333"/>
                </a:solidFill>
                <a:latin typeface="+mn-lt"/>
                <a:sym typeface="Symbol" pitchFamily="18" charset="2"/>
              </a:rPr>
              <a:t> k)</a:t>
            </a:r>
            <a:endParaRPr lang="en-US" sz="2400">
              <a:solidFill>
                <a:srgbClr val="333333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810000" y="2743200"/>
            <a:ext cx="3372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  <a:latin typeface="+mn-lt"/>
              </a:rPr>
              <a:t>Totally horrifying !</a:t>
            </a:r>
          </a:p>
        </p:txBody>
      </p:sp>
    </p:spTree>
    <p:extLst>
      <p:ext uri="{BB962C8B-B14F-4D97-AF65-F5344CB8AC3E}">
        <p14:creationId xmlns:p14="http://schemas.microsoft.com/office/powerpoint/2010/main" val="16073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40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070B37-3A85-4B2E-977F-6943BB63BDC4}" type="slidenum">
              <a:rPr lang="en-US" smtClean="0">
                <a:latin typeface="+mn-lt"/>
              </a:rPr>
              <a:pPr/>
              <a:t>61</a:t>
            </a:fld>
            <a:endParaRPr lang="en-US">
              <a:latin typeface="+mn-lt"/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Iterative Deepening</a:t>
            </a:r>
          </a:p>
        </p:txBody>
      </p:sp>
      <p:sp>
        <p:nvSpPr>
          <p:cNvPr id="49156" name="Oval 8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57" name="Oval 10"/>
          <p:cNvSpPr>
            <a:spLocks noChangeArrowheads="1"/>
          </p:cNvSpPr>
          <p:nvPr/>
        </p:nvSpPr>
        <p:spPr bwMode="auto">
          <a:xfrm>
            <a:off x="77787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58" name="Oval 12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59" name="Oval 13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60" name="Oval 14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61" name="Oval 15"/>
          <p:cNvSpPr>
            <a:spLocks noChangeArrowheads="1"/>
          </p:cNvSpPr>
          <p:nvPr/>
        </p:nvSpPr>
        <p:spPr bwMode="auto">
          <a:xfrm>
            <a:off x="5645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62" name="Oval 16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63" name="Oval 17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64" name="Oval 18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65" name="Line 19"/>
          <p:cNvSpPr>
            <a:spLocks noChangeShapeType="1"/>
          </p:cNvSpPr>
          <p:nvPr/>
        </p:nvSpPr>
        <p:spPr bwMode="auto">
          <a:xfrm flipH="1">
            <a:off x="2743200" y="2286000"/>
            <a:ext cx="19113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66" name="Line 20"/>
          <p:cNvSpPr>
            <a:spLocks noChangeShapeType="1"/>
          </p:cNvSpPr>
          <p:nvPr/>
        </p:nvSpPr>
        <p:spPr bwMode="auto">
          <a:xfrm>
            <a:off x="4846638" y="2311400"/>
            <a:ext cx="20113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67" name="Line 21"/>
          <p:cNvSpPr>
            <a:spLocks noChangeShapeType="1"/>
          </p:cNvSpPr>
          <p:nvPr/>
        </p:nvSpPr>
        <p:spPr bwMode="auto">
          <a:xfrm flipH="1">
            <a:off x="1881188" y="3240088"/>
            <a:ext cx="67945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68" name="Line 22"/>
          <p:cNvSpPr>
            <a:spLocks noChangeShapeType="1"/>
          </p:cNvSpPr>
          <p:nvPr/>
        </p:nvSpPr>
        <p:spPr bwMode="auto">
          <a:xfrm>
            <a:off x="2743200" y="3240088"/>
            <a:ext cx="7175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69" name="Line 23"/>
          <p:cNvSpPr>
            <a:spLocks noChangeShapeType="1"/>
          </p:cNvSpPr>
          <p:nvPr/>
        </p:nvSpPr>
        <p:spPr bwMode="auto">
          <a:xfrm>
            <a:off x="7053263" y="3252788"/>
            <a:ext cx="77152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70" name="Line 24"/>
          <p:cNvSpPr>
            <a:spLocks noChangeShapeType="1"/>
          </p:cNvSpPr>
          <p:nvPr/>
        </p:nvSpPr>
        <p:spPr bwMode="auto">
          <a:xfrm flipH="1">
            <a:off x="6296025" y="3265488"/>
            <a:ext cx="63976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71" name="Line 25"/>
          <p:cNvSpPr>
            <a:spLocks noChangeShapeType="1"/>
          </p:cNvSpPr>
          <p:nvPr/>
        </p:nvSpPr>
        <p:spPr bwMode="auto">
          <a:xfrm flipH="1">
            <a:off x="1293813" y="4244975"/>
            <a:ext cx="442912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72" name="Line 26"/>
          <p:cNvSpPr>
            <a:spLocks noChangeShapeType="1"/>
          </p:cNvSpPr>
          <p:nvPr/>
        </p:nvSpPr>
        <p:spPr bwMode="auto">
          <a:xfrm>
            <a:off x="1841500" y="4259263"/>
            <a:ext cx="444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73" name="Line 27"/>
          <p:cNvSpPr>
            <a:spLocks noChangeShapeType="1"/>
          </p:cNvSpPr>
          <p:nvPr/>
        </p:nvSpPr>
        <p:spPr bwMode="auto">
          <a:xfrm flipH="1">
            <a:off x="3030538" y="4259263"/>
            <a:ext cx="4572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74" name="Line 28"/>
          <p:cNvSpPr>
            <a:spLocks noChangeShapeType="1"/>
          </p:cNvSpPr>
          <p:nvPr/>
        </p:nvSpPr>
        <p:spPr bwMode="auto">
          <a:xfrm>
            <a:off x="3592513" y="4259263"/>
            <a:ext cx="50958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75" name="Oval 29"/>
          <p:cNvSpPr>
            <a:spLocks noChangeArrowheads="1"/>
          </p:cNvSpPr>
          <p:nvPr/>
        </p:nvSpPr>
        <p:spPr bwMode="auto">
          <a:xfrm>
            <a:off x="465455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559550" y="5181600"/>
            <a:ext cx="228600" cy="228600"/>
            <a:chOff x="4176" y="3552"/>
            <a:chExt cx="144" cy="144"/>
          </a:xfrm>
        </p:grpSpPr>
        <p:sp>
          <p:nvSpPr>
            <p:cNvPr id="49200" name="Oval 31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201" name="Oval 32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9177" name="Oval 33"/>
          <p:cNvSpPr>
            <a:spLocks noChangeArrowheads="1"/>
          </p:cNvSpPr>
          <p:nvPr/>
        </p:nvSpPr>
        <p:spPr bwMode="auto">
          <a:xfrm>
            <a:off x="73977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78" name="Oval 34"/>
          <p:cNvSpPr>
            <a:spLocks noChangeArrowheads="1"/>
          </p:cNvSpPr>
          <p:nvPr/>
        </p:nvSpPr>
        <p:spPr bwMode="auto">
          <a:xfrm>
            <a:off x="8312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79" name="Line 35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80" name="Line 36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81" name="Line 37"/>
          <p:cNvSpPr>
            <a:spLocks noChangeShapeType="1"/>
          </p:cNvSpPr>
          <p:nvPr/>
        </p:nvSpPr>
        <p:spPr bwMode="auto">
          <a:xfrm flipH="1">
            <a:off x="7510463" y="4259263"/>
            <a:ext cx="327025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82" name="Line 38"/>
          <p:cNvSpPr>
            <a:spLocks noChangeShapeType="1"/>
          </p:cNvSpPr>
          <p:nvPr/>
        </p:nvSpPr>
        <p:spPr bwMode="auto">
          <a:xfrm>
            <a:off x="7981950" y="4244975"/>
            <a:ext cx="3905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83" name="Oval 43"/>
          <p:cNvSpPr>
            <a:spLocks noChangeArrowheads="1"/>
          </p:cNvSpPr>
          <p:nvPr/>
        </p:nvSpPr>
        <p:spPr bwMode="auto">
          <a:xfrm>
            <a:off x="686435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84" name="Oval 44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85" name="Line 46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86" name="Line 47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9187" name="Oval 48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88" name="Oval 49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89" name="Oval 50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0" name="Oval 51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1" name="Oval 52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2" name="Oval 53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3" name="Oval 54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4" name="Oval 55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5" name="Oval 56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6" name="Oval 59"/>
          <p:cNvSpPr>
            <a:spLocks noChangeArrowheads="1"/>
          </p:cNvSpPr>
          <p:nvPr/>
        </p:nvSpPr>
        <p:spPr bwMode="auto">
          <a:xfrm>
            <a:off x="61023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9197" name="Oval 62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1791" name="Line 63"/>
          <p:cNvSpPr>
            <a:spLocks noChangeShapeType="1"/>
          </p:cNvSpPr>
          <p:nvPr/>
        </p:nvSpPr>
        <p:spPr bwMode="auto">
          <a:xfrm>
            <a:off x="1295400" y="2286000"/>
            <a:ext cx="72390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01792" name="Oval 64"/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69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1" grpId="0" animBg="1"/>
      <p:bldP spid="20179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9F07C-97C7-4397-AC40-B3D4FE59148B}" type="slidenum">
              <a:rPr lang="en-US" smtClean="0">
                <a:latin typeface="+mn-lt"/>
              </a:rPr>
              <a:pPr/>
              <a:t>62</a:t>
            </a:fld>
            <a:endParaRPr lang="en-US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Iterative Deepening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77787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5" name="Oval 8"/>
          <p:cNvSpPr>
            <a:spLocks noChangeArrowheads="1"/>
          </p:cNvSpPr>
          <p:nvPr/>
        </p:nvSpPr>
        <p:spPr bwMode="auto">
          <a:xfrm>
            <a:off x="5645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 flipH="1">
            <a:off x="2743200" y="2286000"/>
            <a:ext cx="19113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>
            <a:off x="4846638" y="2311400"/>
            <a:ext cx="20113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 flipH="1">
            <a:off x="1881188" y="3240088"/>
            <a:ext cx="67945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>
            <a:off x="2743200" y="3240088"/>
            <a:ext cx="7175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7053263" y="3252788"/>
            <a:ext cx="77152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 flipH="1">
            <a:off x="6296025" y="3265488"/>
            <a:ext cx="63976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 flipH="1">
            <a:off x="1293813" y="4244975"/>
            <a:ext cx="442912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1841500" y="4259263"/>
            <a:ext cx="444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H="1">
            <a:off x="3030538" y="4259263"/>
            <a:ext cx="4572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3592513" y="4259263"/>
            <a:ext cx="50958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199" name="Oval 22"/>
          <p:cNvSpPr>
            <a:spLocks noChangeArrowheads="1"/>
          </p:cNvSpPr>
          <p:nvPr/>
        </p:nvSpPr>
        <p:spPr bwMode="auto">
          <a:xfrm>
            <a:off x="465455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59550" y="5181600"/>
            <a:ext cx="228600" cy="228600"/>
            <a:chOff x="4176" y="3552"/>
            <a:chExt cx="144" cy="144"/>
          </a:xfrm>
        </p:grpSpPr>
        <p:sp>
          <p:nvSpPr>
            <p:cNvPr id="50227" name="Oval 24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228" name="Oval 25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0201" name="Oval 26"/>
          <p:cNvSpPr>
            <a:spLocks noChangeArrowheads="1"/>
          </p:cNvSpPr>
          <p:nvPr/>
        </p:nvSpPr>
        <p:spPr bwMode="auto">
          <a:xfrm>
            <a:off x="73977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02" name="Oval 27"/>
          <p:cNvSpPr>
            <a:spLocks noChangeArrowheads="1"/>
          </p:cNvSpPr>
          <p:nvPr/>
        </p:nvSpPr>
        <p:spPr bwMode="auto">
          <a:xfrm>
            <a:off x="8312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03" name="Line 28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204" name="Line 29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205" name="Line 30"/>
          <p:cNvSpPr>
            <a:spLocks noChangeShapeType="1"/>
          </p:cNvSpPr>
          <p:nvPr/>
        </p:nvSpPr>
        <p:spPr bwMode="auto">
          <a:xfrm flipH="1">
            <a:off x="7510463" y="4259263"/>
            <a:ext cx="327025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206" name="Line 31"/>
          <p:cNvSpPr>
            <a:spLocks noChangeShapeType="1"/>
          </p:cNvSpPr>
          <p:nvPr/>
        </p:nvSpPr>
        <p:spPr bwMode="auto">
          <a:xfrm>
            <a:off x="7981950" y="4244975"/>
            <a:ext cx="3905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207" name="Oval 32"/>
          <p:cNvSpPr>
            <a:spLocks noChangeArrowheads="1"/>
          </p:cNvSpPr>
          <p:nvPr/>
        </p:nvSpPr>
        <p:spPr bwMode="auto">
          <a:xfrm>
            <a:off x="686435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08" name="Oval 3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09" name="Line 34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210" name="Line 35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0211" name="Oval 36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2" name="Oval 37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3" name="Oval 38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4" name="Oval 39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5" name="Oval 4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6" name="Oval 4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7" name="Oval 42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8" name="Oval 43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19" name="Oval 44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20" name="Oval 45"/>
          <p:cNvSpPr>
            <a:spLocks noChangeArrowheads="1"/>
          </p:cNvSpPr>
          <p:nvPr/>
        </p:nvSpPr>
        <p:spPr bwMode="auto">
          <a:xfrm>
            <a:off x="61023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21" name="Oval 46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0222" name="Line 47"/>
          <p:cNvSpPr>
            <a:spLocks noChangeShapeType="1"/>
          </p:cNvSpPr>
          <p:nvPr/>
        </p:nvSpPr>
        <p:spPr bwMode="auto">
          <a:xfrm>
            <a:off x="1295400" y="3200400"/>
            <a:ext cx="72390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04849" name="Oval 49"/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4850" name="Oval 50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4851" name="Oval 51"/>
          <p:cNvSpPr>
            <a:spLocks noChangeArrowheads="1"/>
          </p:cNvSpPr>
          <p:nvPr/>
        </p:nvSpPr>
        <p:spPr bwMode="auto">
          <a:xfrm>
            <a:off x="68580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4852" name="Oval 52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6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9" grpId="0" animBg="1"/>
      <p:bldP spid="204850" grpId="0" animBg="1"/>
      <p:bldP spid="204851" grpId="0" animBg="1"/>
      <p:bldP spid="20485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77485-8A36-4819-8277-8354F2777E52}" type="slidenum">
              <a:rPr lang="en-US" smtClean="0">
                <a:latin typeface="+mn-lt"/>
              </a:rPr>
              <a:pPr/>
              <a:t>63</a:t>
            </a:fld>
            <a:endParaRPr lang="en-US">
              <a:latin typeface="+mn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Iterative Deepening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77787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09" name="Oval 8"/>
          <p:cNvSpPr>
            <a:spLocks noChangeArrowheads="1"/>
          </p:cNvSpPr>
          <p:nvPr/>
        </p:nvSpPr>
        <p:spPr bwMode="auto">
          <a:xfrm>
            <a:off x="5645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12" name="Oval 1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 flipH="1">
            <a:off x="2743200" y="2286000"/>
            <a:ext cx="19113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4846638" y="2311400"/>
            <a:ext cx="2011362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H="1">
            <a:off x="1881188" y="3240088"/>
            <a:ext cx="67945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2743200" y="3240088"/>
            <a:ext cx="71755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>
            <a:off x="7053263" y="3252788"/>
            <a:ext cx="771525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6296025" y="3265488"/>
            <a:ext cx="63976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 flipH="1">
            <a:off x="1293813" y="4244975"/>
            <a:ext cx="442912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841500" y="4259263"/>
            <a:ext cx="4445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H="1">
            <a:off x="3030538" y="4259263"/>
            <a:ext cx="4572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3592513" y="4259263"/>
            <a:ext cx="50958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23" name="Oval 22"/>
          <p:cNvSpPr>
            <a:spLocks noChangeArrowheads="1"/>
          </p:cNvSpPr>
          <p:nvPr/>
        </p:nvSpPr>
        <p:spPr bwMode="auto">
          <a:xfrm>
            <a:off x="465455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59550" y="5181600"/>
            <a:ext cx="228600" cy="228600"/>
            <a:chOff x="4176" y="3552"/>
            <a:chExt cx="144" cy="144"/>
          </a:xfrm>
        </p:grpSpPr>
        <p:sp>
          <p:nvSpPr>
            <p:cNvPr id="51256" name="Oval 24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257" name="Oval 25"/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1225" name="Oval 26"/>
          <p:cNvSpPr>
            <a:spLocks noChangeArrowheads="1"/>
          </p:cNvSpPr>
          <p:nvPr/>
        </p:nvSpPr>
        <p:spPr bwMode="auto">
          <a:xfrm>
            <a:off x="73977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26" name="Oval 27"/>
          <p:cNvSpPr>
            <a:spLocks noChangeArrowheads="1"/>
          </p:cNvSpPr>
          <p:nvPr/>
        </p:nvSpPr>
        <p:spPr bwMode="auto">
          <a:xfrm>
            <a:off x="83121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 flipH="1">
            <a:off x="7510463" y="4259263"/>
            <a:ext cx="327025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7981950" y="4244975"/>
            <a:ext cx="3905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31" name="Oval 32"/>
          <p:cNvSpPr>
            <a:spLocks noChangeArrowheads="1"/>
          </p:cNvSpPr>
          <p:nvPr/>
        </p:nvSpPr>
        <p:spPr bwMode="auto">
          <a:xfrm>
            <a:off x="6864350" y="3048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32" name="Oval 33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33" name="Line 34"/>
          <p:cNvSpPr>
            <a:spLocks noChangeShapeType="1"/>
          </p:cNvSpPr>
          <p:nvPr/>
        </p:nvSpPr>
        <p:spPr bwMode="auto">
          <a:xfrm flipH="1">
            <a:off x="5786438" y="42449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>
            <a:off x="6296025" y="42322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51235" name="Oval 36"/>
          <p:cNvSpPr>
            <a:spLocks noChangeArrowheads="1"/>
          </p:cNvSpPr>
          <p:nvPr/>
        </p:nvSpPr>
        <p:spPr bwMode="auto">
          <a:xfrm>
            <a:off x="34353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36" name="Oval 37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37" name="Oval 38"/>
          <p:cNvSpPr>
            <a:spLocks noChangeArrowheads="1"/>
          </p:cNvSpPr>
          <p:nvPr/>
        </p:nvSpPr>
        <p:spPr bwMode="auto">
          <a:xfrm>
            <a:off x="252095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38" name="Oval 39"/>
          <p:cNvSpPr>
            <a:spLocks noChangeArrowheads="1"/>
          </p:cNvSpPr>
          <p:nvPr/>
        </p:nvSpPr>
        <p:spPr bwMode="auto">
          <a:xfrm>
            <a:off x="168275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39" name="Oval 40"/>
          <p:cNvSpPr>
            <a:spLocks noChangeArrowheads="1"/>
          </p:cNvSpPr>
          <p:nvPr/>
        </p:nvSpPr>
        <p:spPr bwMode="auto">
          <a:xfrm>
            <a:off x="22161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0" name="Oval 41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1" name="Oval 42"/>
          <p:cNvSpPr>
            <a:spLocks noChangeArrowheads="1"/>
          </p:cNvSpPr>
          <p:nvPr/>
        </p:nvSpPr>
        <p:spPr bwMode="auto">
          <a:xfrm>
            <a:off x="1149350" y="5181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2" name="Oval 43"/>
          <p:cNvSpPr>
            <a:spLocks noChangeArrowheads="1"/>
          </p:cNvSpPr>
          <p:nvPr/>
        </p:nvSpPr>
        <p:spPr bwMode="auto">
          <a:xfrm>
            <a:off x="4044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3" name="Oval 44"/>
          <p:cNvSpPr>
            <a:spLocks noChangeArrowheads="1"/>
          </p:cNvSpPr>
          <p:nvPr/>
        </p:nvSpPr>
        <p:spPr bwMode="auto">
          <a:xfrm>
            <a:off x="2901950" y="5181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4" name="Oval 45"/>
          <p:cNvSpPr>
            <a:spLocks noChangeArrowheads="1"/>
          </p:cNvSpPr>
          <p:nvPr/>
        </p:nvSpPr>
        <p:spPr bwMode="auto">
          <a:xfrm>
            <a:off x="6102350" y="4038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5" name="Oval 46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51246" name="Line 47"/>
          <p:cNvSpPr>
            <a:spLocks noChangeShapeType="1"/>
          </p:cNvSpPr>
          <p:nvPr/>
        </p:nvSpPr>
        <p:spPr bwMode="auto">
          <a:xfrm>
            <a:off x="1219200" y="4191000"/>
            <a:ext cx="72390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205872" name="Oval 48"/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3" name="Oval 49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4" name="Oval 50"/>
          <p:cNvSpPr>
            <a:spLocks noChangeArrowheads="1"/>
          </p:cNvSpPr>
          <p:nvPr/>
        </p:nvSpPr>
        <p:spPr bwMode="auto">
          <a:xfrm>
            <a:off x="1676400" y="4038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5" name="Oval 51"/>
          <p:cNvSpPr>
            <a:spLocks noChangeArrowheads="1"/>
          </p:cNvSpPr>
          <p:nvPr/>
        </p:nvSpPr>
        <p:spPr bwMode="auto">
          <a:xfrm>
            <a:off x="167640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6" name="Oval 52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7" name="Oval 53"/>
          <p:cNvSpPr>
            <a:spLocks noChangeArrowheads="1"/>
          </p:cNvSpPr>
          <p:nvPr/>
        </p:nvSpPr>
        <p:spPr bwMode="auto">
          <a:xfrm>
            <a:off x="251460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8" name="Oval 54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79" name="Oval 55"/>
          <p:cNvSpPr>
            <a:spLocks noChangeArrowheads="1"/>
          </p:cNvSpPr>
          <p:nvPr/>
        </p:nvSpPr>
        <p:spPr bwMode="auto">
          <a:xfrm>
            <a:off x="6858000" y="30480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884" name="Oval 60"/>
          <p:cNvSpPr>
            <a:spLocks noChangeArrowheads="1"/>
          </p:cNvSpPr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5F5F5F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87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2" grpId="0" animBg="1"/>
      <p:bldP spid="205873" grpId="0" animBg="1"/>
      <p:bldP spid="205874" grpId="0" animBg="1"/>
      <p:bldP spid="205875" grpId="0" animBg="1"/>
      <p:bldP spid="205876" grpId="0" animBg="1"/>
      <p:bldP spid="205877" grpId="0" animBg="1"/>
      <p:bldP spid="205878" grpId="0" animBg="1"/>
      <p:bldP spid="205879" grpId="0" animBg="1"/>
      <p:bldP spid="20588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369230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85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2779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89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1EA9C-FF90-4758-B986-3B27D71DCA4B}" type="slidenum">
              <a:rPr lang="en-US" smtClean="0">
                <a:latin typeface="+mn-lt"/>
              </a:rPr>
              <a:pPr/>
              <a:t>66</a:t>
            </a:fld>
            <a:endParaRPr lang="en-US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Performance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3600" dirty="0">
                <a:solidFill>
                  <a:schemeClr val="tx2"/>
                </a:solidFill>
              </a:rPr>
              <a:t>Iterative deepening search is: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3200" dirty="0">
                <a:solidFill>
                  <a:srgbClr val="990033"/>
                </a:solidFill>
              </a:rPr>
              <a:t>Complete</a:t>
            </a:r>
          </a:p>
          <a:p>
            <a:pPr lvl="1" eaLnBrk="1" hangingPunct="1">
              <a:buClr>
                <a:srgbClr val="0033CC"/>
              </a:buClr>
              <a:buFontTx/>
              <a:buChar char="•"/>
            </a:pPr>
            <a:r>
              <a:rPr lang="en-US" sz="3200" dirty="0">
                <a:solidFill>
                  <a:srgbClr val="990033"/>
                </a:solidFill>
              </a:rPr>
              <a:t>Optimal</a:t>
            </a:r>
            <a:r>
              <a:rPr lang="en-US" sz="3200" dirty="0"/>
              <a:t> if step cost =1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3600" dirty="0"/>
              <a:t>Time complexity is: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dirty="0"/>
              <a:t>(d+1)(1) + </a:t>
            </a:r>
            <a:r>
              <a:rPr lang="en-US" dirty="0" err="1"/>
              <a:t>db</a:t>
            </a:r>
            <a:r>
              <a:rPr lang="en-US" dirty="0"/>
              <a:t> + (d-1)b</a:t>
            </a:r>
            <a:r>
              <a:rPr lang="en-US" baseline="30000" dirty="0"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/>
              <a:t> + … + (1) </a:t>
            </a:r>
            <a:r>
              <a:rPr lang="en-US" dirty="0" err="1"/>
              <a:t>b</a:t>
            </a:r>
            <a:r>
              <a:rPr lang="en-US" baseline="30000" dirty="0" err="1">
                <a:cs typeface="Times New Roman" pitchFamily="18" charset="0"/>
                <a:sym typeface="Wingdings" pitchFamily="2" charset="2"/>
              </a:rPr>
              <a:t>d</a:t>
            </a:r>
            <a:r>
              <a:rPr lang="en-US" baseline="300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/>
              <a:t>= O(</a:t>
            </a:r>
            <a:r>
              <a:rPr lang="en-US" dirty="0" err="1"/>
              <a:t>b</a:t>
            </a:r>
            <a:r>
              <a:rPr lang="en-US" baseline="30000" dirty="0" err="1"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/>
              <a:t>)</a:t>
            </a:r>
          </a:p>
          <a:p>
            <a:pPr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3600" dirty="0"/>
              <a:t>Space complexity is: O(</a:t>
            </a:r>
            <a:r>
              <a:rPr lang="en-US" sz="3600" dirty="0" err="1"/>
              <a:t>bd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0076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5D3DB-1EE1-4A27-A6D3-67820BB9F1FC}" type="slidenum">
              <a:rPr lang="en-US" smtClean="0">
                <a:latin typeface="+mn-lt"/>
              </a:rPr>
              <a:pPr/>
              <a:t>67</a:t>
            </a:fld>
            <a:endParaRPr lang="en-US">
              <a:latin typeface="+mn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Calculation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/>
              <a:t>db + (d-1)b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2800"/>
              <a:t> + … + (1) 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</a:t>
            </a:r>
          </a:p>
          <a:p>
            <a:pPr eaLnBrk="1" hangingPunct="1">
              <a:buFontTx/>
              <a:buNone/>
            </a:pPr>
            <a:r>
              <a:rPr lang="en-US" sz="2800" baseline="30000"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800"/>
              <a:t>=</a:t>
            </a:r>
            <a:r>
              <a:rPr lang="en-US" sz="2800">
                <a:cs typeface="Times New Roman" pitchFamily="18" charset="0"/>
                <a:sym typeface="Wingdings" pitchFamily="2" charset="2"/>
              </a:rPr>
              <a:t> 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 </a:t>
            </a:r>
            <a:r>
              <a:rPr lang="en-US" sz="2800"/>
              <a:t>+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/>
              <a:t>2b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d-1 </a:t>
            </a:r>
            <a:r>
              <a:rPr lang="en-US" sz="2800"/>
              <a:t>+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/>
              <a:t>3b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d-2 </a:t>
            </a:r>
            <a:r>
              <a:rPr lang="en-US" sz="2800"/>
              <a:t>+… +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/>
              <a:t>db</a:t>
            </a:r>
          </a:p>
          <a:p>
            <a:pPr eaLnBrk="1" hangingPunct="1">
              <a:buFontTx/>
              <a:buNone/>
            </a:pPr>
            <a:r>
              <a:rPr lang="en-US" sz="2800"/>
              <a:t>	= (1 + 2b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-1</a:t>
            </a:r>
            <a:r>
              <a:rPr lang="en-US" sz="2800"/>
              <a:t> + 3b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-2</a:t>
            </a:r>
            <a:r>
              <a:rPr lang="en-US" sz="2800"/>
              <a:t> + … + db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-d</a:t>
            </a:r>
            <a:r>
              <a:rPr lang="en-US" sz="2800"/>
              <a:t>)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/>
              <a:t>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</a:t>
            </a:r>
            <a:endParaRPr lang="en-US" sz="2800"/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>
                <a:sym typeface="Symbol" pitchFamily="18" charset="2"/>
              </a:rPr>
              <a:t> </a:t>
            </a:r>
            <a:r>
              <a:rPr lang="en-US" sz="3600"/>
              <a:t>(</a:t>
            </a:r>
            <a:r>
              <a:rPr lang="en-US" sz="4000"/>
              <a:t>S</a:t>
            </a:r>
            <a:r>
              <a:rPr lang="en-US" sz="4400" baseline="-25000"/>
              <a:t>i=1,…,</a:t>
            </a:r>
            <a:r>
              <a:rPr lang="en-US" sz="4400" baseline="-25000">
                <a:sym typeface="Symbol" pitchFamily="18" charset="2"/>
              </a:rPr>
              <a:t></a:t>
            </a:r>
            <a:r>
              <a:rPr lang="en-US" sz="4400"/>
              <a:t> </a:t>
            </a:r>
            <a:r>
              <a:rPr lang="en-US" sz="2800"/>
              <a:t>ib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(1-i)</a:t>
            </a:r>
            <a:r>
              <a:rPr lang="en-US" sz="3600"/>
              <a:t>)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</a:t>
            </a:r>
            <a:r>
              <a:rPr lang="en-US" sz="2800"/>
              <a:t>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800"/>
              <a:t>  =  b</a:t>
            </a:r>
            <a:r>
              <a:rPr lang="en-US" sz="2800" baseline="30000">
                <a:cs typeface="Times New Roman" pitchFamily="18" charset="0"/>
                <a:sym typeface="Wingdings" pitchFamily="2" charset="2"/>
              </a:rPr>
              <a:t>d </a:t>
            </a:r>
            <a:r>
              <a:rPr lang="en-US"/>
              <a:t>(</a:t>
            </a:r>
            <a:r>
              <a:rPr lang="en-US" sz="2800"/>
              <a:t>b/(b-1)</a:t>
            </a:r>
            <a:r>
              <a:rPr lang="en-US"/>
              <a:t>)</a:t>
            </a:r>
            <a:r>
              <a:rPr lang="en-US" baseline="30000"/>
              <a:t>2</a:t>
            </a:r>
          </a:p>
          <a:p>
            <a:pPr eaLnBrk="1" hangingPunct="1">
              <a:buFontTx/>
              <a:buNone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308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B60B3-050A-4FBA-AD0C-946975AB6477}" type="slidenum">
              <a:rPr lang="en-US" smtClean="0">
                <a:latin typeface="+mn-lt"/>
              </a:rPr>
              <a:pPr/>
              <a:t>68</a:t>
            </a:fld>
            <a:endParaRPr lang="en-US">
              <a:latin typeface="+mn-lt"/>
            </a:endParaRP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 = 5 and b = 2</a:t>
            </a:r>
          </a:p>
        </p:txBody>
      </p:sp>
      <p:graphicFrame>
        <p:nvGraphicFramePr>
          <p:cNvPr id="20794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71159"/>
              </p:ext>
            </p:extLst>
          </p:nvPr>
        </p:nvGraphicFramePr>
        <p:xfrm>
          <a:off x="914400" y="2286000"/>
          <a:ext cx="4267200" cy="414528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6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5 =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4 =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3 =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16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2 =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32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1 =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+mn-lt"/>
                          <a:cs typeface="Arial" charset="0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+mn-lt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05" name="Text Box 77"/>
          <p:cNvSpPr txBox="1">
            <a:spLocks noChangeArrowheads="1"/>
          </p:cNvSpPr>
          <p:nvPr/>
        </p:nvSpPr>
        <p:spPr bwMode="auto">
          <a:xfrm>
            <a:off x="5410200" y="5956300"/>
            <a:ext cx="1648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+mn-lt"/>
              </a:rPr>
              <a:t>120/63 ~ 2</a:t>
            </a:r>
          </a:p>
        </p:txBody>
      </p:sp>
      <p:sp>
        <p:nvSpPr>
          <p:cNvPr id="54306" name="Rectangle 79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  <a:latin typeface="+mn-lt"/>
              </a:rPr>
              <a:t>Number of Generated Nodes</a:t>
            </a:r>
            <a:r>
              <a:rPr lang="en-US" sz="40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>
                <a:solidFill>
                  <a:schemeClr val="accent2"/>
                </a:solidFill>
                <a:latin typeface="+mn-lt"/>
              </a:rPr>
              <a:t>(Breadth-First &amp; Iterative Deepening)</a:t>
            </a:r>
          </a:p>
        </p:txBody>
      </p:sp>
    </p:spTree>
    <p:extLst>
      <p:ext uri="{BB962C8B-B14F-4D97-AF65-F5344CB8AC3E}">
        <p14:creationId xmlns:p14="http://schemas.microsoft.com/office/powerpoint/2010/main" val="29749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1363E-9118-4320-922E-FD0F23BDA70A}" type="slidenum">
              <a:rPr lang="en-US" smtClean="0">
                <a:latin typeface="+mn-lt"/>
              </a:rPr>
              <a:pPr/>
              <a:t>69</a:t>
            </a:fld>
            <a:endParaRPr lang="en-US">
              <a:latin typeface="+mn-lt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  <a:latin typeface="+mn-lt"/>
              </a:rPr>
              <a:t>Number of Generated Nodes </a:t>
            </a:r>
            <a:r>
              <a:rPr lang="en-US" sz="3200" b="1">
                <a:solidFill>
                  <a:schemeClr val="accent2"/>
                </a:solidFill>
                <a:latin typeface="+mn-lt"/>
              </a:rPr>
              <a:t>(Breadth-First &amp; Iterative Deepening)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 = 5 and b = 10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269"/>
              </p:ext>
            </p:extLst>
          </p:nvPr>
        </p:nvGraphicFramePr>
        <p:xfrm>
          <a:off x="914400" y="2286000"/>
          <a:ext cx="4267200" cy="414528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+mn-lt"/>
                          <a:cs typeface="Arial" charset="0"/>
                        </a:rPr>
                        <a:t>111,111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+mn-lt"/>
                          <a:cs typeface="Arial" charset="0"/>
                        </a:rPr>
                        <a:t>123,450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330" name="Text Box 33"/>
          <p:cNvSpPr txBox="1">
            <a:spLocks noChangeArrowheads="1"/>
          </p:cNvSpPr>
          <p:nvPr/>
        </p:nvSpPr>
        <p:spPr bwMode="auto">
          <a:xfrm>
            <a:off x="5334000" y="5956300"/>
            <a:ext cx="3481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00"/>
                </a:solidFill>
                <a:latin typeface="+mn-lt"/>
              </a:rPr>
              <a:t>123,456/111,111 ~ 1.111</a:t>
            </a:r>
          </a:p>
        </p:txBody>
      </p:sp>
    </p:spTree>
    <p:extLst>
      <p:ext uri="{BB962C8B-B14F-4D97-AF65-F5344CB8AC3E}">
        <p14:creationId xmlns:p14="http://schemas.microsoft.com/office/powerpoint/2010/main" val="38439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+mn-lt"/>
            </a:endParaRPr>
          </a:p>
          <a:p>
            <a:fld id="{B2809FFE-8589-46E1-AB6A-AC737E40DEBB}" type="slidenum">
              <a:rPr lang="en-US" smtClean="0">
                <a:latin typeface="+mn-lt"/>
              </a:rPr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4099" name="Rectangle 105"/>
          <p:cNvSpPr>
            <a:spLocks noChangeArrowheads="1"/>
          </p:cNvSpPr>
          <p:nvPr/>
        </p:nvSpPr>
        <p:spPr bwMode="auto">
          <a:xfrm>
            <a:off x="381000" y="1524000"/>
            <a:ext cx="5486400" cy="3810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172200" y="1524000"/>
            <a:ext cx="2362200" cy="3810000"/>
          </a:xfrm>
          <a:prstGeom prst="rect">
            <a:avLst/>
          </a:prstGeom>
          <a:solidFill>
            <a:srgbClr val="FFFF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Tree 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Search vs. Graph </a:t>
            </a:r>
            <a:r>
              <a:rPr lang="en-US" b="1" dirty="0">
                <a:solidFill>
                  <a:schemeClr val="accent2"/>
                </a:solidFill>
              </a:rPr>
              <a:t>Search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905000"/>
            <a:ext cx="5029200" cy="3200400"/>
            <a:chOff x="288" y="1392"/>
            <a:chExt cx="3532" cy="2496"/>
          </a:xfrm>
        </p:grpSpPr>
        <p:sp>
          <p:nvSpPr>
            <p:cNvPr id="4130" name="Oval 5"/>
            <p:cNvSpPr>
              <a:spLocks noChangeArrowheads="1"/>
            </p:cNvSpPr>
            <p:nvPr/>
          </p:nvSpPr>
          <p:spPr bwMode="auto">
            <a:xfrm>
              <a:off x="288" y="21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1" name="Oval 6"/>
            <p:cNvSpPr>
              <a:spLocks noChangeArrowheads="1"/>
            </p:cNvSpPr>
            <p:nvPr/>
          </p:nvSpPr>
          <p:spPr bwMode="auto">
            <a:xfrm>
              <a:off x="508" y="3168"/>
              <a:ext cx="96" cy="9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2" name="Oval 7"/>
            <p:cNvSpPr>
              <a:spLocks noChangeArrowheads="1"/>
            </p:cNvSpPr>
            <p:nvPr/>
          </p:nvSpPr>
          <p:spPr bwMode="auto">
            <a:xfrm>
              <a:off x="844" y="177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3" name="Oval 8"/>
            <p:cNvSpPr>
              <a:spLocks noChangeArrowheads="1"/>
            </p:cNvSpPr>
            <p:nvPr/>
          </p:nvSpPr>
          <p:spPr bwMode="auto">
            <a:xfrm>
              <a:off x="1900" y="2784"/>
              <a:ext cx="96" cy="96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4" name="Oval 9"/>
            <p:cNvSpPr>
              <a:spLocks noChangeArrowheads="1"/>
            </p:cNvSpPr>
            <p:nvPr/>
          </p:nvSpPr>
          <p:spPr bwMode="auto">
            <a:xfrm>
              <a:off x="1276" y="36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5" name="Oval 10"/>
            <p:cNvSpPr>
              <a:spLocks noChangeArrowheads="1"/>
            </p:cNvSpPr>
            <p:nvPr/>
          </p:nvSpPr>
          <p:spPr bwMode="auto">
            <a:xfrm>
              <a:off x="2380" y="2784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6" name="Oval 11"/>
            <p:cNvSpPr>
              <a:spLocks noChangeArrowheads="1"/>
            </p:cNvSpPr>
            <p:nvPr/>
          </p:nvSpPr>
          <p:spPr bwMode="auto">
            <a:xfrm>
              <a:off x="892" y="249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7" name="Oval 12"/>
            <p:cNvSpPr>
              <a:spLocks noChangeArrowheads="1"/>
            </p:cNvSpPr>
            <p:nvPr/>
          </p:nvSpPr>
          <p:spPr bwMode="auto">
            <a:xfrm>
              <a:off x="2428" y="235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8" name="Oval 13"/>
            <p:cNvSpPr>
              <a:spLocks noChangeArrowheads="1"/>
            </p:cNvSpPr>
            <p:nvPr/>
          </p:nvSpPr>
          <p:spPr bwMode="auto">
            <a:xfrm>
              <a:off x="412" y="37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9" name="Oval 14"/>
            <p:cNvSpPr>
              <a:spLocks noChangeArrowheads="1"/>
            </p:cNvSpPr>
            <p:nvPr/>
          </p:nvSpPr>
          <p:spPr bwMode="auto">
            <a:xfrm>
              <a:off x="940" y="326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0" name="Oval 15"/>
            <p:cNvSpPr>
              <a:spLocks noChangeArrowheads="1"/>
            </p:cNvSpPr>
            <p:nvPr/>
          </p:nvSpPr>
          <p:spPr bwMode="auto">
            <a:xfrm>
              <a:off x="2524" y="1824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1" name="Oval 16"/>
            <p:cNvSpPr>
              <a:spLocks noChangeArrowheads="1"/>
            </p:cNvSpPr>
            <p:nvPr/>
          </p:nvSpPr>
          <p:spPr bwMode="auto">
            <a:xfrm>
              <a:off x="2956" y="3264"/>
              <a:ext cx="96" cy="96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2" name="Oval 17"/>
            <p:cNvSpPr>
              <a:spLocks noChangeArrowheads="1"/>
            </p:cNvSpPr>
            <p:nvPr/>
          </p:nvSpPr>
          <p:spPr bwMode="auto">
            <a:xfrm>
              <a:off x="1708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3" name="Oval 18"/>
            <p:cNvSpPr>
              <a:spLocks noChangeArrowheads="1"/>
            </p:cNvSpPr>
            <p:nvPr/>
          </p:nvSpPr>
          <p:spPr bwMode="auto">
            <a:xfrm>
              <a:off x="2428" y="3504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4" name="Oval 19"/>
            <p:cNvSpPr>
              <a:spLocks noChangeArrowheads="1"/>
            </p:cNvSpPr>
            <p:nvPr/>
          </p:nvSpPr>
          <p:spPr bwMode="auto">
            <a:xfrm>
              <a:off x="1324" y="283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5" name="Oval 20"/>
            <p:cNvSpPr>
              <a:spLocks noChangeArrowheads="1"/>
            </p:cNvSpPr>
            <p:nvPr/>
          </p:nvSpPr>
          <p:spPr bwMode="auto">
            <a:xfrm>
              <a:off x="1468" y="2016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6" name="Oval 21"/>
            <p:cNvSpPr>
              <a:spLocks noChangeArrowheads="1"/>
            </p:cNvSpPr>
            <p:nvPr/>
          </p:nvSpPr>
          <p:spPr bwMode="auto">
            <a:xfrm>
              <a:off x="1900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7" name="Oval 22"/>
            <p:cNvSpPr>
              <a:spLocks noChangeArrowheads="1"/>
            </p:cNvSpPr>
            <p:nvPr/>
          </p:nvSpPr>
          <p:spPr bwMode="auto">
            <a:xfrm>
              <a:off x="2092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8" name="Oval 23"/>
            <p:cNvSpPr>
              <a:spLocks noChangeArrowheads="1"/>
            </p:cNvSpPr>
            <p:nvPr/>
          </p:nvSpPr>
          <p:spPr bwMode="auto">
            <a:xfrm>
              <a:off x="2092" y="139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9" name="Oval 24"/>
            <p:cNvSpPr>
              <a:spLocks noChangeArrowheads="1"/>
            </p:cNvSpPr>
            <p:nvPr/>
          </p:nvSpPr>
          <p:spPr bwMode="auto">
            <a:xfrm>
              <a:off x="1516" y="34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0" name="Oval 25"/>
            <p:cNvSpPr>
              <a:spLocks noChangeArrowheads="1"/>
            </p:cNvSpPr>
            <p:nvPr/>
          </p:nvSpPr>
          <p:spPr bwMode="auto">
            <a:xfrm>
              <a:off x="3724" y="172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1" name="Oval 26"/>
            <p:cNvSpPr>
              <a:spLocks noChangeArrowheads="1"/>
            </p:cNvSpPr>
            <p:nvPr/>
          </p:nvSpPr>
          <p:spPr bwMode="auto">
            <a:xfrm>
              <a:off x="2860" y="196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2" name="Oval 27"/>
            <p:cNvSpPr>
              <a:spLocks noChangeArrowheads="1"/>
            </p:cNvSpPr>
            <p:nvPr/>
          </p:nvSpPr>
          <p:spPr bwMode="auto">
            <a:xfrm>
              <a:off x="3196" y="1872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3" name="Oval 28"/>
            <p:cNvSpPr>
              <a:spLocks noChangeArrowheads="1"/>
            </p:cNvSpPr>
            <p:nvPr/>
          </p:nvSpPr>
          <p:spPr bwMode="auto">
            <a:xfrm>
              <a:off x="3436" y="22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4" name="Oval 29"/>
            <p:cNvSpPr>
              <a:spLocks noChangeArrowheads="1"/>
            </p:cNvSpPr>
            <p:nvPr/>
          </p:nvSpPr>
          <p:spPr bwMode="auto">
            <a:xfrm>
              <a:off x="3472" y="326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5" name="Oval 30"/>
            <p:cNvSpPr>
              <a:spLocks noChangeArrowheads="1"/>
            </p:cNvSpPr>
            <p:nvPr/>
          </p:nvSpPr>
          <p:spPr bwMode="auto">
            <a:xfrm>
              <a:off x="3052" y="2592"/>
              <a:ext cx="96" cy="96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6" name="Oval 31"/>
            <p:cNvSpPr>
              <a:spLocks noChangeArrowheads="1"/>
            </p:cNvSpPr>
            <p:nvPr/>
          </p:nvSpPr>
          <p:spPr bwMode="auto">
            <a:xfrm>
              <a:off x="3340" y="2640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7" name="Line 32"/>
            <p:cNvSpPr>
              <a:spLocks noChangeShapeType="1"/>
            </p:cNvSpPr>
            <p:nvPr/>
          </p:nvSpPr>
          <p:spPr bwMode="auto">
            <a:xfrm flipV="1">
              <a:off x="456" y="3260"/>
              <a:ext cx="92" cy="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8" name="Line 33"/>
            <p:cNvSpPr>
              <a:spLocks noChangeShapeType="1"/>
            </p:cNvSpPr>
            <p:nvPr/>
          </p:nvSpPr>
          <p:spPr bwMode="auto">
            <a:xfrm flipV="1">
              <a:off x="492" y="3352"/>
              <a:ext cx="468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9" name="Line 34"/>
            <p:cNvSpPr>
              <a:spLocks noChangeShapeType="1"/>
            </p:cNvSpPr>
            <p:nvPr/>
          </p:nvSpPr>
          <p:spPr bwMode="auto">
            <a:xfrm flipV="1">
              <a:off x="504" y="3476"/>
              <a:ext cx="1012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0" name="Line 35"/>
            <p:cNvSpPr>
              <a:spLocks noChangeShapeType="1"/>
            </p:cNvSpPr>
            <p:nvPr/>
          </p:nvSpPr>
          <p:spPr bwMode="auto">
            <a:xfrm flipH="1">
              <a:off x="1352" y="3496"/>
              <a:ext cx="1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1" name="Line 36"/>
            <p:cNvSpPr>
              <a:spLocks noChangeShapeType="1"/>
            </p:cNvSpPr>
            <p:nvPr/>
          </p:nvSpPr>
          <p:spPr bwMode="auto">
            <a:xfrm>
              <a:off x="1596" y="3488"/>
              <a:ext cx="13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2" name="Line 37"/>
            <p:cNvSpPr>
              <a:spLocks noChangeShapeType="1"/>
            </p:cNvSpPr>
            <p:nvPr/>
          </p:nvSpPr>
          <p:spPr bwMode="auto">
            <a:xfrm flipV="1">
              <a:off x="1796" y="3564"/>
              <a:ext cx="63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3" name="Line 38"/>
            <p:cNvSpPr>
              <a:spLocks noChangeShapeType="1"/>
            </p:cNvSpPr>
            <p:nvPr/>
          </p:nvSpPr>
          <p:spPr bwMode="auto">
            <a:xfrm flipV="1">
              <a:off x="1764" y="2876"/>
              <a:ext cx="17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4" name="Line 39"/>
            <p:cNvSpPr>
              <a:spLocks noChangeShapeType="1"/>
            </p:cNvSpPr>
            <p:nvPr/>
          </p:nvSpPr>
          <p:spPr bwMode="auto">
            <a:xfrm flipH="1" flipV="1">
              <a:off x="2428" y="2880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5" name="Line 40"/>
            <p:cNvSpPr>
              <a:spLocks noChangeShapeType="1"/>
            </p:cNvSpPr>
            <p:nvPr/>
          </p:nvSpPr>
          <p:spPr bwMode="auto">
            <a:xfrm flipV="1">
              <a:off x="2524" y="3336"/>
              <a:ext cx="44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6" name="Line 41"/>
            <p:cNvSpPr>
              <a:spLocks noChangeShapeType="1"/>
            </p:cNvSpPr>
            <p:nvPr/>
          </p:nvSpPr>
          <p:spPr bwMode="auto">
            <a:xfrm flipH="1" flipV="1">
              <a:off x="944" y="2592"/>
              <a:ext cx="40" cy="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7" name="Line 42"/>
            <p:cNvSpPr>
              <a:spLocks noChangeShapeType="1"/>
            </p:cNvSpPr>
            <p:nvPr/>
          </p:nvSpPr>
          <p:spPr bwMode="auto">
            <a:xfrm flipH="1">
              <a:off x="1024" y="2920"/>
              <a:ext cx="3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8" name="Line 43"/>
            <p:cNvSpPr>
              <a:spLocks noChangeShapeType="1"/>
            </p:cNvSpPr>
            <p:nvPr/>
          </p:nvSpPr>
          <p:spPr bwMode="auto">
            <a:xfrm>
              <a:off x="1388" y="2924"/>
              <a:ext cx="164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9" name="Line 44"/>
            <p:cNvSpPr>
              <a:spLocks noChangeShapeType="1"/>
            </p:cNvSpPr>
            <p:nvPr/>
          </p:nvSpPr>
          <p:spPr bwMode="auto">
            <a:xfrm flipV="1">
              <a:off x="1416" y="2836"/>
              <a:ext cx="48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0" name="Line 45"/>
            <p:cNvSpPr>
              <a:spLocks noChangeShapeType="1"/>
            </p:cNvSpPr>
            <p:nvPr/>
          </p:nvSpPr>
          <p:spPr bwMode="auto">
            <a:xfrm flipV="1">
              <a:off x="3500" y="1816"/>
              <a:ext cx="244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1" name="Line 46"/>
            <p:cNvSpPr>
              <a:spLocks noChangeShapeType="1"/>
            </p:cNvSpPr>
            <p:nvPr/>
          </p:nvSpPr>
          <p:spPr bwMode="auto">
            <a:xfrm flipH="1">
              <a:off x="3292" y="1780"/>
              <a:ext cx="43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2" name="Line 47"/>
            <p:cNvSpPr>
              <a:spLocks noChangeShapeType="1"/>
            </p:cNvSpPr>
            <p:nvPr/>
          </p:nvSpPr>
          <p:spPr bwMode="auto">
            <a:xfrm flipH="1" flipV="1">
              <a:off x="2180" y="1456"/>
              <a:ext cx="154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3" name="Line 48"/>
            <p:cNvSpPr>
              <a:spLocks noChangeShapeType="1"/>
            </p:cNvSpPr>
            <p:nvPr/>
          </p:nvSpPr>
          <p:spPr bwMode="auto">
            <a:xfrm flipV="1">
              <a:off x="1944" y="2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4" name="Line 49"/>
            <p:cNvSpPr>
              <a:spLocks noChangeShapeType="1"/>
            </p:cNvSpPr>
            <p:nvPr/>
          </p:nvSpPr>
          <p:spPr bwMode="auto">
            <a:xfrm>
              <a:off x="1996" y="2356"/>
              <a:ext cx="43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5" name="Line 50"/>
            <p:cNvSpPr>
              <a:spLocks noChangeShapeType="1"/>
            </p:cNvSpPr>
            <p:nvPr/>
          </p:nvSpPr>
          <p:spPr bwMode="auto">
            <a:xfrm flipV="1">
              <a:off x="1960" y="2052"/>
              <a:ext cx="14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6" name="Line 51"/>
            <p:cNvSpPr>
              <a:spLocks noChangeShapeType="1"/>
            </p:cNvSpPr>
            <p:nvPr/>
          </p:nvSpPr>
          <p:spPr bwMode="auto">
            <a:xfrm flipV="1">
              <a:off x="2128" y="1488"/>
              <a:ext cx="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7" name="Line 52"/>
            <p:cNvSpPr>
              <a:spLocks noChangeShapeType="1"/>
            </p:cNvSpPr>
            <p:nvPr/>
          </p:nvSpPr>
          <p:spPr bwMode="auto">
            <a:xfrm>
              <a:off x="2164" y="1480"/>
              <a:ext cx="3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" name="Line 53"/>
            <p:cNvSpPr>
              <a:spLocks noChangeShapeType="1"/>
            </p:cNvSpPr>
            <p:nvPr/>
          </p:nvSpPr>
          <p:spPr bwMode="auto">
            <a:xfrm>
              <a:off x="2156" y="1488"/>
              <a:ext cx="308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9" name="Line 54"/>
            <p:cNvSpPr>
              <a:spLocks noChangeShapeType="1"/>
            </p:cNvSpPr>
            <p:nvPr/>
          </p:nvSpPr>
          <p:spPr bwMode="auto">
            <a:xfrm flipV="1">
              <a:off x="2512" y="2056"/>
              <a:ext cx="364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0" name="Line 55"/>
            <p:cNvSpPr>
              <a:spLocks noChangeShapeType="1"/>
            </p:cNvSpPr>
            <p:nvPr/>
          </p:nvSpPr>
          <p:spPr bwMode="auto">
            <a:xfrm flipH="1" flipV="1">
              <a:off x="2188" y="2016"/>
              <a:ext cx="67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1" name="Line 56"/>
            <p:cNvSpPr>
              <a:spLocks noChangeShapeType="1"/>
            </p:cNvSpPr>
            <p:nvPr/>
          </p:nvSpPr>
          <p:spPr bwMode="auto">
            <a:xfrm>
              <a:off x="2616" y="1888"/>
              <a:ext cx="252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2" name="Line 57"/>
            <p:cNvSpPr>
              <a:spLocks noChangeShapeType="1"/>
            </p:cNvSpPr>
            <p:nvPr/>
          </p:nvSpPr>
          <p:spPr bwMode="auto">
            <a:xfrm>
              <a:off x="2612" y="1856"/>
              <a:ext cx="584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3" name="Line 58"/>
            <p:cNvSpPr>
              <a:spLocks noChangeShapeType="1"/>
            </p:cNvSpPr>
            <p:nvPr/>
          </p:nvSpPr>
          <p:spPr bwMode="auto">
            <a:xfrm flipV="1">
              <a:off x="3136" y="2288"/>
              <a:ext cx="3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4" name="Line 59"/>
            <p:cNvSpPr>
              <a:spLocks noChangeShapeType="1"/>
            </p:cNvSpPr>
            <p:nvPr/>
          </p:nvSpPr>
          <p:spPr bwMode="auto">
            <a:xfrm flipH="1">
              <a:off x="2456" y="1968"/>
              <a:ext cx="780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5" name="Line 60"/>
            <p:cNvSpPr>
              <a:spLocks noChangeShapeType="1"/>
            </p:cNvSpPr>
            <p:nvPr/>
          </p:nvSpPr>
          <p:spPr bwMode="auto">
            <a:xfrm flipH="1">
              <a:off x="3104" y="1964"/>
              <a:ext cx="144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6" name="Line 61"/>
            <p:cNvSpPr>
              <a:spLocks noChangeShapeType="1"/>
            </p:cNvSpPr>
            <p:nvPr/>
          </p:nvSpPr>
          <p:spPr bwMode="auto">
            <a:xfrm flipH="1">
              <a:off x="3012" y="2688"/>
              <a:ext cx="72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7" name="Line 62"/>
            <p:cNvSpPr>
              <a:spLocks noChangeShapeType="1"/>
            </p:cNvSpPr>
            <p:nvPr/>
          </p:nvSpPr>
          <p:spPr bwMode="auto">
            <a:xfrm>
              <a:off x="3136" y="2672"/>
              <a:ext cx="36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8" name="Line 63"/>
            <p:cNvSpPr>
              <a:spLocks noChangeShapeType="1"/>
            </p:cNvSpPr>
            <p:nvPr/>
          </p:nvSpPr>
          <p:spPr bwMode="auto">
            <a:xfrm>
              <a:off x="3148" y="2640"/>
              <a:ext cx="196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9" name="Line 64"/>
            <p:cNvSpPr>
              <a:spLocks noChangeShapeType="1"/>
            </p:cNvSpPr>
            <p:nvPr/>
          </p:nvSpPr>
          <p:spPr bwMode="auto">
            <a:xfrm>
              <a:off x="888" y="1872"/>
              <a:ext cx="48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0" name="Line 65"/>
            <p:cNvSpPr>
              <a:spLocks noChangeShapeType="1"/>
            </p:cNvSpPr>
            <p:nvPr/>
          </p:nvSpPr>
          <p:spPr bwMode="auto">
            <a:xfrm>
              <a:off x="368" y="2200"/>
              <a:ext cx="524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1" name="Line 66"/>
            <p:cNvSpPr>
              <a:spLocks noChangeShapeType="1"/>
            </p:cNvSpPr>
            <p:nvPr/>
          </p:nvSpPr>
          <p:spPr bwMode="auto">
            <a:xfrm flipH="1">
              <a:off x="976" y="2096"/>
              <a:ext cx="50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2" name="Line 67"/>
            <p:cNvSpPr>
              <a:spLocks noChangeShapeType="1"/>
            </p:cNvSpPr>
            <p:nvPr/>
          </p:nvSpPr>
          <p:spPr bwMode="auto">
            <a:xfrm flipH="1">
              <a:off x="932" y="1444"/>
              <a:ext cx="116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3" name="Line 68"/>
            <p:cNvSpPr>
              <a:spLocks noChangeShapeType="1"/>
            </p:cNvSpPr>
            <p:nvPr/>
          </p:nvSpPr>
          <p:spPr bwMode="auto">
            <a:xfrm flipH="1">
              <a:off x="368" y="1848"/>
              <a:ext cx="48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4" name="Line 69"/>
            <p:cNvSpPr>
              <a:spLocks noChangeShapeType="1"/>
            </p:cNvSpPr>
            <p:nvPr/>
          </p:nvSpPr>
          <p:spPr bwMode="auto">
            <a:xfrm flipV="1">
              <a:off x="384" y="2064"/>
              <a:ext cx="10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5" name="Line 70"/>
            <p:cNvSpPr>
              <a:spLocks noChangeShapeType="1"/>
            </p:cNvSpPr>
            <p:nvPr/>
          </p:nvSpPr>
          <p:spPr bwMode="auto">
            <a:xfrm>
              <a:off x="340" y="2216"/>
              <a:ext cx="200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6" name="Line 71"/>
            <p:cNvSpPr>
              <a:spLocks noChangeShapeType="1"/>
            </p:cNvSpPr>
            <p:nvPr/>
          </p:nvSpPr>
          <p:spPr bwMode="auto">
            <a:xfrm>
              <a:off x="1548" y="2096"/>
              <a:ext cx="36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7" name="Line 72"/>
            <p:cNvSpPr>
              <a:spLocks noChangeShapeType="1"/>
            </p:cNvSpPr>
            <p:nvPr/>
          </p:nvSpPr>
          <p:spPr bwMode="auto">
            <a:xfrm>
              <a:off x="984" y="2560"/>
              <a:ext cx="92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8" name="Line 73"/>
            <p:cNvSpPr>
              <a:spLocks noChangeShapeType="1"/>
            </p:cNvSpPr>
            <p:nvPr/>
          </p:nvSpPr>
          <p:spPr bwMode="auto">
            <a:xfrm flipV="1">
              <a:off x="1992" y="2824"/>
              <a:ext cx="38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9" name="Line 74"/>
            <p:cNvSpPr>
              <a:spLocks noChangeShapeType="1"/>
            </p:cNvSpPr>
            <p:nvPr/>
          </p:nvSpPr>
          <p:spPr bwMode="auto">
            <a:xfrm flipH="1">
              <a:off x="1788" y="2872"/>
              <a:ext cx="612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0" name="Line 75"/>
            <p:cNvSpPr>
              <a:spLocks noChangeShapeType="1"/>
            </p:cNvSpPr>
            <p:nvPr/>
          </p:nvSpPr>
          <p:spPr bwMode="auto">
            <a:xfrm flipH="1">
              <a:off x="600" y="2848"/>
              <a:ext cx="1788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1" name="Line 76"/>
            <p:cNvSpPr>
              <a:spLocks noChangeShapeType="1"/>
            </p:cNvSpPr>
            <p:nvPr/>
          </p:nvSpPr>
          <p:spPr bwMode="auto">
            <a:xfrm>
              <a:off x="2504" y="2440"/>
              <a:ext cx="468" cy="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2" name="Line 77"/>
            <p:cNvSpPr>
              <a:spLocks noChangeShapeType="1"/>
            </p:cNvSpPr>
            <p:nvPr/>
          </p:nvSpPr>
          <p:spPr bwMode="auto">
            <a:xfrm>
              <a:off x="3044" y="3288"/>
              <a:ext cx="424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103" name="Oval 7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4" name="Line 79"/>
          <p:cNvSpPr>
            <a:spLocks noChangeShapeType="1"/>
          </p:cNvSpPr>
          <p:nvPr/>
        </p:nvSpPr>
        <p:spPr bwMode="auto">
          <a:xfrm>
            <a:off x="73152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05" name="Line 80"/>
          <p:cNvSpPr>
            <a:spLocks noChangeShapeType="1"/>
          </p:cNvSpPr>
          <p:nvPr/>
        </p:nvSpPr>
        <p:spPr bwMode="auto">
          <a:xfrm flipH="1">
            <a:off x="68580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06" name="Line 81"/>
          <p:cNvSpPr>
            <a:spLocks noChangeShapeType="1"/>
          </p:cNvSpPr>
          <p:nvPr/>
        </p:nvSpPr>
        <p:spPr bwMode="auto">
          <a:xfrm>
            <a:off x="7315200" y="1981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07" name="Oval 82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8" name="Oval 83"/>
          <p:cNvSpPr>
            <a:spLocks noChangeArrowheads="1"/>
          </p:cNvSpPr>
          <p:nvPr/>
        </p:nvSpPr>
        <p:spPr bwMode="auto">
          <a:xfrm>
            <a:off x="7696200" y="2590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6629400" y="2743200"/>
            <a:ext cx="457200" cy="609600"/>
            <a:chOff x="4176" y="1728"/>
            <a:chExt cx="288" cy="384"/>
          </a:xfrm>
        </p:grpSpPr>
        <p:sp>
          <p:nvSpPr>
            <p:cNvPr id="4128" name="Line 85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29" name="Line 86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110" name="Line 87"/>
          <p:cNvSpPr>
            <a:spLocks noChangeShapeType="1"/>
          </p:cNvSpPr>
          <p:nvPr/>
        </p:nvSpPr>
        <p:spPr bwMode="auto">
          <a:xfrm flipH="1">
            <a:off x="7543800" y="2743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11" name="Line 88"/>
          <p:cNvSpPr>
            <a:spLocks noChangeShapeType="1"/>
          </p:cNvSpPr>
          <p:nvPr/>
        </p:nvSpPr>
        <p:spPr bwMode="auto">
          <a:xfrm>
            <a:off x="7772400" y="2743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12" name="Oval 89"/>
          <p:cNvSpPr>
            <a:spLocks noChangeArrowheads="1"/>
          </p:cNvSpPr>
          <p:nvPr/>
        </p:nvSpPr>
        <p:spPr bwMode="auto">
          <a:xfrm>
            <a:off x="6553200" y="3352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3" name="Oval 90"/>
          <p:cNvSpPr>
            <a:spLocks noChangeArrowheads="1"/>
          </p:cNvSpPr>
          <p:nvPr/>
        </p:nvSpPr>
        <p:spPr bwMode="auto">
          <a:xfrm>
            <a:off x="70104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4" name="Oval 91"/>
          <p:cNvSpPr>
            <a:spLocks noChangeArrowheads="1"/>
          </p:cNvSpPr>
          <p:nvPr/>
        </p:nvSpPr>
        <p:spPr bwMode="auto">
          <a:xfrm>
            <a:off x="8001000" y="3352800"/>
            <a:ext cx="152400" cy="152400"/>
          </a:xfrm>
          <a:prstGeom prst="ellipse">
            <a:avLst/>
          </a:prstGeom>
          <a:solidFill>
            <a:srgbClr val="FF33CC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5" name="Oval 92"/>
          <p:cNvSpPr>
            <a:spLocks noChangeArrowheads="1"/>
          </p:cNvSpPr>
          <p:nvPr/>
        </p:nvSpPr>
        <p:spPr bwMode="auto">
          <a:xfrm>
            <a:off x="7467600" y="33528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858000" y="3505200"/>
            <a:ext cx="457200" cy="609600"/>
            <a:chOff x="4176" y="1728"/>
            <a:chExt cx="288" cy="384"/>
          </a:xfrm>
        </p:grpSpPr>
        <p:sp>
          <p:nvSpPr>
            <p:cNvPr id="4126" name="Line 94"/>
            <p:cNvSpPr>
              <a:spLocks noChangeShapeType="1"/>
            </p:cNvSpPr>
            <p:nvPr/>
          </p:nvSpPr>
          <p:spPr bwMode="auto">
            <a:xfrm flipH="1">
              <a:off x="417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27" name="Line 95"/>
            <p:cNvSpPr>
              <a:spLocks noChangeShapeType="1"/>
            </p:cNvSpPr>
            <p:nvPr/>
          </p:nvSpPr>
          <p:spPr bwMode="auto">
            <a:xfrm>
              <a:off x="4320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117" name="Line 96"/>
          <p:cNvSpPr>
            <a:spLocks noChangeShapeType="1"/>
          </p:cNvSpPr>
          <p:nvPr/>
        </p:nvSpPr>
        <p:spPr bwMode="auto">
          <a:xfrm>
            <a:off x="80772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18" name="Oval 97"/>
          <p:cNvSpPr>
            <a:spLocks noChangeArrowheads="1"/>
          </p:cNvSpPr>
          <p:nvPr/>
        </p:nvSpPr>
        <p:spPr bwMode="auto">
          <a:xfrm>
            <a:off x="72390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9" name="Oval 98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20" name="Oval 99"/>
          <p:cNvSpPr>
            <a:spLocks noChangeArrowheads="1"/>
          </p:cNvSpPr>
          <p:nvPr/>
        </p:nvSpPr>
        <p:spPr bwMode="auto">
          <a:xfrm>
            <a:off x="8001000" y="4114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21" name="Line 100"/>
          <p:cNvSpPr>
            <a:spLocks noChangeShapeType="1"/>
          </p:cNvSpPr>
          <p:nvPr/>
        </p:nvSpPr>
        <p:spPr bwMode="auto">
          <a:xfrm>
            <a:off x="80772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  <p:sp>
        <p:nvSpPr>
          <p:cNvPr id="4122" name="Oval 101"/>
          <p:cNvSpPr>
            <a:spLocks noChangeArrowheads="1"/>
          </p:cNvSpPr>
          <p:nvPr/>
        </p:nvSpPr>
        <p:spPr bwMode="auto">
          <a:xfrm>
            <a:off x="8001000" y="48768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23" name="Text Box 102"/>
          <p:cNvSpPr txBox="1">
            <a:spLocks noChangeArrowheads="1"/>
          </p:cNvSpPr>
          <p:nvPr/>
        </p:nvSpPr>
        <p:spPr bwMode="auto">
          <a:xfrm>
            <a:off x="6172200" y="4953000"/>
            <a:ext cx="15858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Tree Search</a:t>
            </a:r>
          </a:p>
        </p:txBody>
      </p:sp>
      <p:sp>
        <p:nvSpPr>
          <p:cNvPr id="217191" name="Text Box 103"/>
          <p:cNvSpPr txBox="1">
            <a:spLocks noChangeArrowheads="1"/>
          </p:cNvSpPr>
          <p:nvPr/>
        </p:nvSpPr>
        <p:spPr bwMode="auto">
          <a:xfrm>
            <a:off x="381000" y="5410200"/>
            <a:ext cx="548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0033CC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Note that some states may be visited multiple times</a:t>
            </a:r>
          </a:p>
        </p:txBody>
      </p:sp>
      <p:sp>
        <p:nvSpPr>
          <p:cNvPr id="4125" name="Text Box 104"/>
          <p:cNvSpPr txBox="1">
            <a:spLocks noChangeArrowheads="1"/>
          </p:cNvSpPr>
          <p:nvPr/>
        </p:nvSpPr>
        <p:spPr bwMode="auto">
          <a:xfrm>
            <a:off x="4114800" y="4876800"/>
            <a:ext cx="17796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Graph Search</a:t>
            </a:r>
          </a:p>
        </p:txBody>
      </p:sp>
    </p:spTree>
    <p:extLst>
      <p:ext uri="{BB962C8B-B14F-4D97-AF65-F5344CB8AC3E}">
        <p14:creationId xmlns:p14="http://schemas.microsoft.com/office/powerpoint/2010/main" val="358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really concerned about repeating the repetition, you can use a hybrid approach that runs breadth-first search until almost all the available memory is consumed, and then runs iterative deepening from all the nodes in the frontier. </a:t>
            </a:r>
          </a:p>
          <a:p>
            <a:r>
              <a:rPr lang="en-US" dirty="0"/>
              <a:t>In general, iterative deepening is the preferred uninformed search method when the search space is large and the depth of the solution is not known.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1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9F11-078F-4E2A-BBBF-C7FDE2A2A961}" type="slidenum">
              <a:rPr lang="en-US" smtClean="0">
                <a:latin typeface="+mn-lt"/>
              </a:rPr>
              <a:pPr/>
              <a:t>71</a:t>
            </a:fld>
            <a:endParaRPr lang="en-US">
              <a:latin typeface="+mn-lt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Bidirectional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/>
            <a:r>
              <a:rPr lang="en-US" sz="2400" dirty="0">
                <a:ea typeface="ＭＳ Ｐゴシック" pitchFamily="34" charset="-128"/>
              </a:rPr>
              <a:t>Alternate searching from the start state toward the goal and from the goal state toward the start.</a:t>
            </a:r>
          </a:p>
          <a:p>
            <a:pPr algn="just"/>
            <a:r>
              <a:rPr lang="en-US" sz="2400" dirty="0">
                <a:ea typeface="ＭＳ Ｐゴシック" pitchFamily="34" charset="-128"/>
              </a:rPr>
              <a:t>Stop when the </a:t>
            </a:r>
            <a:r>
              <a:rPr lang="en-US" sz="2400" b="1" dirty="0">
                <a:ea typeface="ＭＳ Ｐゴシック" pitchFamily="34" charset="-128"/>
              </a:rPr>
              <a:t>frontiers intersect</a:t>
            </a:r>
            <a:r>
              <a:rPr lang="en-US" sz="2400" dirty="0">
                <a:ea typeface="ＭＳ Ｐゴシック" pitchFamily="34" charset="-128"/>
              </a:rPr>
              <a:t>.</a:t>
            </a:r>
          </a:p>
          <a:p>
            <a:pPr algn="just"/>
            <a:r>
              <a:rPr lang="en-US" sz="2400" dirty="0">
                <a:ea typeface="ＭＳ Ｐゴシック" pitchFamily="34" charset="-128"/>
              </a:rPr>
              <a:t>Works well only when there are unique start and goal states.</a:t>
            </a:r>
          </a:p>
          <a:p>
            <a:pPr algn="just"/>
            <a:r>
              <a:rPr lang="en-US" sz="2400" dirty="0">
                <a:ea typeface="ＭＳ Ｐゴシック" pitchFamily="34" charset="-128"/>
              </a:rPr>
              <a:t>Requires the ability to generate “predecessor” states.</a:t>
            </a:r>
          </a:p>
          <a:p>
            <a:pPr algn="just"/>
            <a:r>
              <a:rPr lang="en-US" sz="2400" dirty="0">
                <a:ea typeface="ＭＳ Ｐゴシック" pitchFamily="34" charset="-128"/>
              </a:rPr>
              <a:t>Can (sometimes) lead to finding a solution more quickly.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4" descr="bisear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886200"/>
            <a:ext cx="5562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3494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734F5A-6C31-442D-929C-72C98B959EC8}" type="slidenum">
              <a:rPr lang="en-US" smtClean="0">
                <a:latin typeface="+mn-lt"/>
              </a:rPr>
              <a:pPr/>
              <a:t>72</a:t>
            </a:fld>
            <a:endParaRPr lang="en-US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Bidirectional Search</a:t>
            </a:r>
          </a:p>
        </p:txBody>
      </p:sp>
      <p:sp>
        <p:nvSpPr>
          <p:cNvPr id="32772" name="Oval 47"/>
          <p:cNvSpPr>
            <a:spLocks noChangeArrowheads="1"/>
          </p:cNvSpPr>
          <p:nvPr/>
        </p:nvSpPr>
        <p:spPr bwMode="auto">
          <a:xfrm rot="5400000">
            <a:off x="6553200" y="3124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5715000" y="2438400"/>
            <a:ext cx="862013" cy="1600200"/>
            <a:chOff x="3600" y="1536"/>
            <a:chExt cx="543" cy="1008"/>
          </a:xfrm>
        </p:grpSpPr>
        <p:sp>
          <p:nvSpPr>
            <p:cNvPr id="32808" name="Oval 48"/>
            <p:cNvSpPr>
              <a:spLocks noChangeArrowheads="1"/>
            </p:cNvSpPr>
            <p:nvPr/>
          </p:nvSpPr>
          <p:spPr bwMode="auto">
            <a:xfrm rot="5400000">
              <a:off x="3600" y="153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9" name="Oval 49"/>
            <p:cNvSpPr>
              <a:spLocks noChangeArrowheads="1"/>
            </p:cNvSpPr>
            <p:nvPr/>
          </p:nvSpPr>
          <p:spPr bwMode="auto">
            <a:xfrm rot="5400000">
              <a:off x="3600" y="24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10" name="Line 54"/>
            <p:cNvSpPr>
              <a:spLocks noChangeShapeType="1"/>
            </p:cNvSpPr>
            <p:nvPr/>
          </p:nvSpPr>
          <p:spPr bwMode="auto">
            <a:xfrm rot="5400000" flipH="1">
              <a:off x="3777" y="1613"/>
              <a:ext cx="321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11" name="Line 56"/>
            <p:cNvSpPr>
              <a:spLocks noChangeShapeType="1"/>
            </p:cNvSpPr>
            <p:nvPr/>
          </p:nvSpPr>
          <p:spPr bwMode="auto">
            <a:xfrm rot="5400000">
              <a:off x="3769" y="2049"/>
              <a:ext cx="321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4724400" y="1981200"/>
            <a:ext cx="1019175" cy="2514600"/>
            <a:chOff x="2976" y="1248"/>
            <a:chExt cx="642" cy="1584"/>
          </a:xfrm>
        </p:grpSpPr>
        <p:sp>
          <p:nvSpPr>
            <p:cNvPr id="32800" name="Oval 50"/>
            <p:cNvSpPr>
              <a:spLocks noChangeArrowheads="1"/>
            </p:cNvSpPr>
            <p:nvPr/>
          </p:nvSpPr>
          <p:spPr bwMode="auto">
            <a:xfrm rot="5400000">
              <a:off x="2976" y="12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1" name="Oval 51"/>
            <p:cNvSpPr>
              <a:spLocks noChangeArrowheads="1"/>
            </p:cNvSpPr>
            <p:nvPr/>
          </p:nvSpPr>
          <p:spPr bwMode="auto">
            <a:xfrm rot="5400000">
              <a:off x="2976" y="177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2" name="Oval 52"/>
            <p:cNvSpPr>
              <a:spLocks noChangeArrowheads="1"/>
            </p:cNvSpPr>
            <p:nvPr/>
          </p:nvSpPr>
          <p:spPr bwMode="auto">
            <a:xfrm rot="5400000">
              <a:off x="2976" y="216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3" name="Oval 53"/>
            <p:cNvSpPr>
              <a:spLocks noChangeArrowheads="1"/>
            </p:cNvSpPr>
            <p:nvPr/>
          </p:nvSpPr>
          <p:spPr bwMode="auto">
            <a:xfrm rot="5400000">
              <a:off x="2976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4" name="Line 55"/>
            <p:cNvSpPr>
              <a:spLocks noChangeShapeType="1"/>
            </p:cNvSpPr>
            <p:nvPr/>
          </p:nvSpPr>
          <p:spPr bwMode="auto">
            <a:xfrm rot="5400000" flipH="1">
              <a:off x="3256" y="1205"/>
              <a:ext cx="214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5" name="Line 57"/>
            <p:cNvSpPr>
              <a:spLocks noChangeShapeType="1"/>
            </p:cNvSpPr>
            <p:nvPr/>
          </p:nvSpPr>
          <p:spPr bwMode="auto">
            <a:xfrm rot="5400000" flipH="1">
              <a:off x="3268" y="2090"/>
              <a:ext cx="198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6" name="Line 58"/>
            <p:cNvSpPr>
              <a:spLocks noChangeShapeType="1"/>
            </p:cNvSpPr>
            <p:nvPr/>
          </p:nvSpPr>
          <p:spPr bwMode="auto">
            <a:xfrm rot="5400000">
              <a:off x="3272" y="1494"/>
              <a:ext cx="181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07" name="Line 59"/>
            <p:cNvSpPr>
              <a:spLocks noChangeShapeType="1"/>
            </p:cNvSpPr>
            <p:nvPr/>
          </p:nvSpPr>
          <p:spPr bwMode="auto">
            <a:xfrm rot="5400000">
              <a:off x="3260" y="2378"/>
              <a:ext cx="214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775" name="Oval 61"/>
          <p:cNvSpPr>
            <a:spLocks noChangeArrowheads="1"/>
          </p:cNvSpPr>
          <p:nvPr/>
        </p:nvSpPr>
        <p:spPr bwMode="auto">
          <a:xfrm rot="5400000">
            <a:off x="6554788" y="3125788"/>
            <a:ext cx="228600" cy="2286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2776" name="Oval 73"/>
          <p:cNvSpPr>
            <a:spLocks noChangeArrowheads="1"/>
          </p:cNvSpPr>
          <p:nvPr/>
        </p:nvSpPr>
        <p:spPr bwMode="auto">
          <a:xfrm rot="-5400000">
            <a:off x="1600200" y="3124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1801813" y="2438400"/>
            <a:ext cx="865187" cy="1600200"/>
            <a:chOff x="1135" y="1536"/>
            <a:chExt cx="545" cy="1008"/>
          </a:xfrm>
        </p:grpSpPr>
        <p:sp>
          <p:nvSpPr>
            <p:cNvPr id="32796" name="Oval 74"/>
            <p:cNvSpPr>
              <a:spLocks noChangeArrowheads="1"/>
            </p:cNvSpPr>
            <p:nvPr/>
          </p:nvSpPr>
          <p:spPr bwMode="auto">
            <a:xfrm rot="-5400000">
              <a:off x="1536" y="240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7" name="Oval 75"/>
            <p:cNvSpPr>
              <a:spLocks noChangeArrowheads="1"/>
            </p:cNvSpPr>
            <p:nvPr/>
          </p:nvSpPr>
          <p:spPr bwMode="auto">
            <a:xfrm rot="-5400000">
              <a:off x="1535" y="153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8" name="Line 80"/>
            <p:cNvSpPr>
              <a:spLocks noChangeShapeType="1"/>
            </p:cNvSpPr>
            <p:nvPr/>
          </p:nvSpPr>
          <p:spPr bwMode="auto">
            <a:xfrm rot="16200000" flipH="1">
              <a:off x="1181" y="2055"/>
              <a:ext cx="321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9" name="Line 82"/>
            <p:cNvSpPr>
              <a:spLocks noChangeShapeType="1"/>
            </p:cNvSpPr>
            <p:nvPr/>
          </p:nvSpPr>
          <p:spPr bwMode="auto">
            <a:xfrm rot="-5400000">
              <a:off x="1188" y="1603"/>
              <a:ext cx="321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2636838" y="1981200"/>
            <a:ext cx="1020762" cy="2514600"/>
            <a:chOff x="1661" y="1248"/>
            <a:chExt cx="643" cy="1584"/>
          </a:xfrm>
        </p:grpSpPr>
        <p:sp>
          <p:nvSpPr>
            <p:cNvPr id="32788" name="Oval 76"/>
            <p:cNvSpPr>
              <a:spLocks noChangeArrowheads="1"/>
            </p:cNvSpPr>
            <p:nvPr/>
          </p:nvSpPr>
          <p:spPr bwMode="auto">
            <a:xfrm rot="-5400000">
              <a:off x="2160" y="268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89" name="Oval 77"/>
            <p:cNvSpPr>
              <a:spLocks noChangeArrowheads="1"/>
            </p:cNvSpPr>
            <p:nvPr/>
          </p:nvSpPr>
          <p:spPr bwMode="auto">
            <a:xfrm rot="-5400000">
              <a:off x="2160" y="216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0" name="Oval 78"/>
            <p:cNvSpPr>
              <a:spLocks noChangeArrowheads="1"/>
            </p:cNvSpPr>
            <p:nvPr/>
          </p:nvSpPr>
          <p:spPr bwMode="auto">
            <a:xfrm rot="-5400000">
              <a:off x="2160" y="177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1" name="Oval 79"/>
            <p:cNvSpPr>
              <a:spLocks noChangeArrowheads="1"/>
            </p:cNvSpPr>
            <p:nvPr/>
          </p:nvSpPr>
          <p:spPr bwMode="auto">
            <a:xfrm rot="-5400000">
              <a:off x="2160" y="12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2" name="Line 81"/>
            <p:cNvSpPr>
              <a:spLocks noChangeShapeType="1"/>
            </p:cNvSpPr>
            <p:nvPr/>
          </p:nvSpPr>
          <p:spPr bwMode="auto">
            <a:xfrm rot="16200000" flipH="1">
              <a:off x="1810" y="2381"/>
              <a:ext cx="214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3" name="Line 83"/>
            <p:cNvSpPr>
              <a:spLocks noChangeShapeType="1"/>
            </p:cNvSpPr>
            <p:nvPr/>
          </p:nvSpPr>
          <p:spPr bwMode="auto">
            <a:xfrm rot="16200000" flipH="1">
              <a:off x="1813" y="1488"/>
              <a:ext cx="198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4" name="Line 84"/>
            <p:cNvSpPr>
              <a:spLocks noChangeShapeType="1"/>
            </p:cNvSpPr>
            <p:nvPr/>
          </p:nvSpPr>
          <p:spPr bwMode="auto">
            <a:xfrm rot="-5400000">
              <a:off x="1826" y="2092"/>
              <a:ext cx="181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95" name="Line 85"/>
            <p:cNvSpPr>
              <a:spLocks noChangeShapeType="1"/>
            </p:cNvSpPr>
            <p:nvPr/>
          </p:nvSpPr>
          <p:spPr bwMode="auto">
            <a:xfrm rot="-5400000">
              <a:off x="1805" y="1200"/>
              <a:ext cx="214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2779" name="Oval 86"/>
          <p:cNvSpPr>
            <a:spLocks noChangeArrowheads="1"/>
          </p:cNvSpPr>
          <p:nvPr/>
        </p:nvSpPr>
        <p:spPr bwMode="auto">
          <a:xfrm rot="-5400000">
            <a:off x="1600200" y="312420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1105" name="Text Box 97"/>
          <p:cNvSpPr txBox="1">
            <a:spLocks noChangeArrowheads="1"/>
          </p:cNvSpPr>
          <p:nvPr/>
        </p:nvSpPr>
        <p:spPr bwMode="auto">
          <a:xfrm>
            <a:off x="1219200" y="1460500"/>
            <a:ext cx="6838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2 frontier queues: FRONTIER1 and FRONTIER2</a:t>
            </a:r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3657600" y="2362200"/>
            <a:ext cx="1143000" cy="1066800"/>
            <a:chOff x="2352" y="1920"/>
            <a:chExt cx="720" cy="672"/>
          </a:xfrm>
        </p:grpSpPr>
        <p:sp>
          <p:nvSpPr>
            <p:cNvPr id="32785" name="Rectangle 98"/>
            <p:cNvSpPr>
              <a:spLocks noChangeArrowheads="1"/>
            </p:cNvSpPr>
            <p:nvPr/>
          </p:nvSpPr>
          <p:spPr bwMode="auto">
            <a:xfrm>
              <a:off x="2592" y="192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</a:rPr>
                <a:t>s</a:t>
              </a:r>
            </a:p>
          </p:txBody>
        </p:sp>
        <p:sp>
          <p:nvSpPr>
            <p:cNvPr id="32786" name="Line 99"/>
            <p:cNvSpPr>
              <a:spLocks noChangeShapeType="1"/>
            </p:cNvSpPr>
            <p:nvPr/>
          </p:nvSpPr>
          <p:spPr bwMode="auto">
            <a:xfrm flipV="1">
              <a:off x="2352" y="2064"/>
              <a:ext cx="240" cy="19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87" name="Line 100"/>
            <p:cNvSpPr>
              <a:spLocks noChangeShapeType="1"/>
            </p:cNvSpPr>
            <p:nvPr/>
          </p:nvSpPr>
          <p:spPr bwMode="auto">
            <a:xfrm flipH="1" flipV="1">
              <a:off x="2784" y="2112"/>
              <a:ext cx="288" cy="48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71109" name="Text Box 101"/>
          <p:cNvSpPr txBox="1">
            <a:spLocks noChangeArrowheads="1"/>
          </p:cNvSpPr>
          <p:nvPr/>
        </p:nvSpPr>
        <p:spPr bwMode="auto">
          <a:xfrm>
            <a:off x="811771" y="4648200"/>
            <a:ext cx="7258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latin typeface="+mn-lt"/>
              </a:rPr>
              <a:t>Time and space complexity is</a:t>
            </a:r>
            <a:r>
              <a:rPr lang="en-US" sz="2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O(</a:t>
            </a:r>
            <a:r>
              <a:rPr lang="en-US" sz="2400" dirty="0" err="1">
                <a:latin typeface="+mn-lt"/>
              </a:rPr>
              <a:t>b</a:t>
            </a:r>
            <a:r>
              <a:rPr lang="en-US" sz="2400" baseline="30000" dirty="0" err="1">
                <a:latin typeface="+mn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30000" dirty="0">
                <a:latin typeface="+mn-lt"/>
                <a:cs typeface="Times New Roman" pitchFamily="18" charset="0"/>
                <a:sym typeface="Wingdings" pitchFamily="2" charset="2"/>
              </a:rPr>
              <a:t>/2</a:t>
            </a:r>
            <a:r>
              <a:rPr lang="en-US" sz="2400" dirty="0">
                <a:latin typeface="+mn-lt"/>
              </a:rPr>
              <a:t>) each </a:t>
            </a:r>
            <a:r>
              <a:rPr lang="en-US" sz="2400" dirty="0">
                <a:latin typeface="+mn-lt"/>
                <a:sym typeface="Symbol" pitchFamily="18" charset="2"/>
              </a:rPr>
              <a:t></a:t>
            </a:r>
            <a:r>
              <a:rPr lang="en-US" sz="2400" dirty="0">
                <a:latin typeface="+mn-lt"/>
              </a:rPr>
              <a:t> O(</a:t>
            </a:r>
            <a:r>
              <a:rPr lang="en-US" sz="2400" dirty="0" err="1">
                <a:latin typeface="+mn-lt"/>
              </a:rPr>
              <a:t>b</a:t>
            </a:r>
            <a:r>
              <a:rPr lang="en-US" sz="2400" baseline="30000" dirty="0" err="1">
                <a:latin typeface="+mn-lt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latin typeface="+mn-lt"/>
              </a:rPr>
              <a:t>)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if both trees have the same branching factor b</a:t>
            </a:r>
          </a:p>
        </p:txBody>
      </p:sp>
      <p:sp>
        <p:nvSpPr>
          <p:cNvPr id="171118" name="Freeform 110"/>
          <p:cNvSpPr>
            <a:spLocks/>
          </p:cNvSpPr>
          <p:nvPr/>
        </p:nvSpPr>
        <p:spPr bwMode="auto">
          <a:xfrm>
            <a:off x="1282700" y="2159000"/>
            <a:ext cx="5842000" cy="2247900"/>
          </a:xfrm>
          <a:custGeom>
            <a:avLst/>
            <a:gdLst>
              <a:gd name="T0" fmla="*/ 1713706589 w 3680"/>
              <a:gd name="T1" fmla="*/ 201612480 h 1416"/>
              <a:gd name="T2" fmla="*/ 262096280 w 3680"/>
              <a:gd name="T3" fmla="*/ 1411287410 h 1416"/>
              <a:gd name="T4" fmla="*/ 141128762 w 3680"/>
              <a:gd name="T5" fmla="*/ 2016125099 h 1416"/>
              <a:gd name="T6" fmla="*/ 745966250 w 3680"/>
              <a:gd name="T7" fmla="*/ 2137092557 h 1416"/>
              <a:gd name="T8" fmla="*/ 1713706589 w 3680"/>
              <a:gd name="T9" fmla="*/ 1532254869 h 1416"/>
              <a:gd name="T10" fmla="*/ 2147483647 w 3680"/>
              <a:gd name="T11" fmla="*/ 1169352494 h 1416"/>
              <a:gd name="T12" fmla="*/ 2147483647 w 3680"/>
              <a:gd name="T13" fmla="*/ 1774190182 h 1416"/>
              <a:gd name="T14" fmla="*/ 2147483647 w 3680"/>
              <a:gd name="T15" fmla="*/ 2147483647 h 1416"/>
              <a:gd name="T16" fmla="*/ 2147483647 w 3680"/>
              <a:gd name="T17" fmla="*/ 2147483647 h 1416"/>
              <a:gd name="T18" fmla="*/ 2147483647 w 3680"/>
              <a:gd name="T19" fmla="*/ 1532254869 h 1416"/>
              <a:gd name="T20" fmla="*/ 2147483647 w 3680"/>
              <a:gd name="T21" fmla="*/ 1169352494 h 1416"/>
              <a:gd name="T22" fmla="*/ 2147483647 w 3680"/>
              <a:gd name="T23" fmla="*/ 1290319952 h 1416"/>
              <a:gd name="T24" fmla="*/ 2147483647 w 3680"/>
              <a:gd name="T25" fmla="*/ 1774190182 h 1416"/>
              <a:gd name="T26" fmla="*/ 2147483647 w 3680"/>
              <a:gd name="T27" fmla="*/ 2147483647 h 1416"/>
              <a:gd name="T28" fmla="*/ 2147483647 w 3680"/>
              <a:gd name="T29" fmla="*/ 2147483647 h 1416"/>
              <a:gd name="T30" fmla="*/ 2147483647 w 3680"/>
              <a:gd name="T31" fmla="*/ 1169352494 h 1416"/>
              <a:gd name="T32" fmla="*/ 2147483647 w 3680"/>
              <a:gd name="T33" fmla="*/ 685482462 h 1416"/>
              <a:gd name="T34" fmla="*/ 2147483647 w 3680"/>
              <a:gd name="T35" fmla="*/ 201612480 h 1416"/>
              <a:gd name="T36" fmla="*/ 1713706589 w 3680"/>
              <a:gd name="T37" fmla="*/ 201612480 h 14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680"/>
              <a:gd name="T58" fmla="*/ 0 h 1416"/>
              <a:gd name="T59" fmla="*/ 3680 w 3680"/>
              <a:gd name="T60" fmla="*/ 1416 h 14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680" h="1416">
                <a:moveTo>
                  <a:pt x="680" y="80"/>
                </a:moveTo>
                <a:cubicBezTo>
                  <a:pt x="544" y="160"/>
                  <a:pt x="208" y="440"/>
                  <a:pt x="104" y="560"/>
                </a:cubicBezTo>
                <a:cubicBezTo>
                  <a:pt x="0" y="680"/>
                  <a:pt x="24" y="752"/>
                  <a:pt x="56" y="800"/>
                </a:cubicBezTo>
                <a:cubicBezTo>
                  <a:pt x="88" y="848"/>
                  <a:pt x="192" y="880"/>
                  <a:pt x="296" y="848"/>
                </a:cubicBezTo>
                <a:cubicBezTo>
                  <a:pt x="400" y="816"/>
                  <a:pt x="584" y="672"/>
                  <a:pt x="680" y="608"/>
                </a:cubicBezTo>
                <a:cubicBezTo>
                  <a:pt x="776" y="544"/>
                  <a:pt x="752" y="448"/>
                  <a:pt x="872" y="464"/>
                </a:cubicBezTo>
                <a:cubicBezTo>
                  <a:pt x="992" y="480"/>
                  <a:pt x="1120" y="592"/>
                  <a:pt x="1400" y="704"/>
                </a:cubicBezTo>
                <a:cubicBezTo>
                  <a:pt x="1680" y="816"/>
                  <a:pt x="2288" y="1032"/>
                  <a:pt x="2552" y="1136"/>
                </a:cubicBezTo>
                <a:cubicBezTo>
                  <a:pt x="2816" y="1240"/>
                  <a:pt x="2808" y="1416"/>
                  <a:pt x="2984" y="1328"/>
                </a:cubicBezTo>
                <a:cubicBezTo>
                  <a:pt x="3160" y="1240"/>
                  <a:pt x="3536" y="752"/>
                  <a:pt x="3608" y="608"/>
                </a:cubicBezTo>
                <a:cubicBezTo>
                  <a:pt x="3680" y="464"/>
                  <a:pt x="3464" y="480"/>
                  <a:pt x="3416" y="464"/>
                </a:cubicBezTo>
                <a:cubicBezTo>
                  <a:pt x="3368" y="448"/>
                  <a:pt x="3368" y="472"/>
                  <a:pt x="3320" y="512"/>
                </a:cubicBezTo>
                <a:cubicBezTo>
                  <a:pt x="3272" y="552"/>
                  <a:pt x="3200" y="640"/>
                  <a:pt x="3128" y="704"/>
                </a:cubicBezTo>
                <a:cubicBezTo>
                  <a:pt x="3056" y="768"/>
                  <a:pt x="2960" y="864"/>
                  <a:pt x="2888" y="896"/>
                </a:cubicBezTo>
                <a:cubicBezTo>
                  <a:pt x="2816" y="928"/>
                  <a:pt x="2880" y="968"/>
                  <a:pt x="2696" y="896"/>
                </a:cubicBezTo>
                <a:cubicBezTo>
                  <a:pt x="2512" y="824"/>
                  <a:pt x="2016" y="568"/>
                  <a:pt x="1784" y="464"/>
                </a:cubicBezTo>
                <a:cubicBezTo>
                  <a:pt x="1552" y="360"/>
                  <a:pt x="1448" y="336"/>
                  <a:pt x="1304" y="272"/>
                </a:cubicBezTo>
                <a:cubicBezTo>
                  <a:pt x="1160" y="208"/>
                  <a:pt x="1024" y="112"/>
                  <a:pt x="920" y="80"/>
                </a:cubicBezTo>
                <a:cubicBezTo>
                  <a:pt x="816" y="48"/>
                  <a:pt x="816" y="0"/>
                  <a:pt x="680" y="80"/>
                </a:cubicBezTo>
                <a:close/>
              </a:path>
            </a:pathLst>
          </a:cu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27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05" grpId="0"/>
      <p:bldP spid="171109" grpId="0"/>
      <p:bldP spid="1711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a problem has solution depth d=6, and each direction runs breadth-first search one node at a time, then in the worst case the two searches meet when they have generated all of the nodes at depth 3. For b=10, this means a total of 2,220 node generations, compared with 1,111,110 for a standard breadth-first search.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C8A4B-124F-43F9-9E25-3253CCAF3F8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Space complexity</a:t>
            </a:r>
            <a:endParaRPr lang="en-GB" dirty="0"/>
          </a:p>
          <a:p>
            <a:pPr lvl="1"/>
            <a:r>
              <a:rPr lang="en-GB" dirty="0"/>
              <a:t>O(b</a:t>
            </a:r>
            <a:r>
              <a:rPr lang="en-GB" baseline="30000" dirty="0"/>
              <a:t>d/2</a:t>
            </a:r>
            <a:r>
              <a:rPr lang="en-GB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Can work for route finding problem in Romania?</a:t>
            </a:r>
          </a:p>
          <a:p>
            <a:r>
              <a:rPr lang="en-US" dirty="0"/>
              <a:t>Can work for 8 queens?</a:t>
            </a:r>
          </a:p>
          <a:p>
            <a:r>
              <a:rPr lang="en-US" dirty="0"/>
              <a:t>Can work for 8 puzzle?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2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EF6E0D-C785-49A3-9D68-26A119CEE2BC}" type="slidenum">
              <a:rPr lang="en-US" smtClean="0">
                <a:latin typeface="+mn-lt"/>
              </a:rPr>
              <a:pPr/>
              <a:t>75</a:t>
            </a:fld>
            <a:endParaRPr lang="en-US">
              <a:latin typeface="+mn-lt"/>
            </a:endParaRPr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chemeClr val="accent2"/>
                </a:solidFill>
                <a:latin typeface="+mn-lt"/>
              </a:rPr>
              <a:t>Comparison of Strategies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11763"/>
          </a:xfrm>
        </p:spPr>
        <p:txBody>
          <a:bodyPr/>
          <a:lstStyle/>
          <a:p>
            <a:pPr algn="just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Breadth-first is complete and optimal, but has high space complexity</a:t>
            </a:r>
          </a:p>
          <a:p>
            <a:pPr algn="just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Depth-first is space efficient, but is neither complete, nor optimal</a:t>
            </a:r>
          </a:p>
          <a:p>
            <a:pPr algn="just" eaLnBrk="1" hangingPunct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Iterative deepening is complete and optimal, with the same space complexity as depth-first and almost the same time complexity as breadth-first</a:t>
            </a:r>
          </a:p>
        </p:txBody>
      </p:sp>
    </p:spTree>
    <p:extLst>
      <p:ext uri="{BB962C8B-B14F-4D97-AF65-F5344CB8AC3E}">
        <p14:creationId xmlns:p14="http://schemas.microsoft.com/office/powerpoint/2010/main" val="2488630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6819"/>
            <a:ext cx="861355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948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idx="1"/>
          </p:nvPr>
        </p:nvSpPr>
        <p:spPr bwMode="auto">
          <a:xfrm>
            <a:off x="152400" y="1143000"/>
            <a:ext cx="883920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Muhammad </a:t>
            </a:r>
            <a:r>
              <a:rPr lang="en-US" sz="3200" dirty="0" err="1">
                <a:latin typeface="+mj-lt"/>
              </a:rPr>
              <a:t>Kashif</a:t>
            </a:r>
            <a:r>
              <a:rPr lang="en-US" sz="3200" dirty="0">
                <a:latin typeface="+mj-lt"/>
              </a:rPr>
              <a:t> Khan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AIMA Edition 3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509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9121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the TREE-SEARCH algorithm with a data structure called the explored set.</a:t>
            </a:r>
          </a:p>
          <a:p>
            <a:r>
              <a:rPr lang="en-US" dirty="0"/>
              <a:t>Newly generated nodes that match previously generated nodes—ones in the explored set or the frontier—can be discarded instead of being added to the frontier.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4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12230</TotalTime>
  <Words>2832</Words>
  <Application>Microsoft Office PowerPoint</Application>
  <PresentationFormat>On-screen Show (4:3)</PresentationFormat>
  <Paragraphs>766</Paragraphs>
  <Slides>77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Tahoma</vt:lpstr>
      <vt:lpstr>Wingdings</vt:lpstr>
      <vt:lpstr>Default Design</vt:lpstr>
      <vt:lpstr>AI 2002 – Artificial Intelligence Spring – 2023  Uninformed Search</vt:lpstr>
      <vt:lpstr>Basic Search Strategies</vt:lpstr>
      <vt:lpstr>Some terminologies</vt:lpstr>
      <vt:lpstr>PowerPoint Presentation</vt:lpstr>
      <vt:lpstr>PowerPoint Presentation</vt:lpstr>
      <vt:lpstr>PowerPoint Presentation</vt:lpstr>
      <vt:lpstr>Tree Search vs. Graph Search</vt:lpstr>
      <vt:lpstr>PowerPoint Presentation</vt:lpstr>
      <vt:lpstr>Graph search</vt:lpstr>
      <vt:lpstr>Search Nodes and States</vt:lpstr>
      <vt:lpstr>PowerPoint Presentation</vt:lpstr>
      <vt:lpstr>Search Nodes and States</vt:lpstr>
      <vt:lpstr>Data Structure of a Node</vt:lpstr>
      <vt:lpstr>Node Expansion</vt:lpstr>
      <vt:lpstr>Performance Measures</vt:lpstr>
      <vt:lpstr>Basic Search Strategies</vt:lpstr>
      <vt:lpstr>Uninformed vs. Informed Search Strategies</vt:lpstr>
      <vt:lpstr>Example: Uninformed Search</vt:lpstr>
      <vt:lpstr>Example: Informed Search</vt:lpstr>
      <vt:lpstr>PowerPoint Presentation</vt:lpstr>
      <vt:lpstr>Uninformed Search Strategies</vt:lpstr>
      <vt:lpstr>Breadth-first Search</vt:lpstr>
      <vt:lpstr>PowerPoint Presentation</vt:lpstr>
      <vt:lpstr>Breadth-first Search</vt:lpstr>
      <vt:lpstr>Breadth-first Search</vt:lpstr>
      <vt:lpstr>Breadth-first Search</vt:lpstr>
      <vt:lpstr>Breadth-first Search</vt:lpstr>
      <vt:lpstr>PowerPoint Presentation</vt:lpstr>
      <vt:lpstr>Breadth-first Search: 8-Puzzle</vt:lpstr>
      <vt:lpstr>Important Parameters</vt:lpstr>
      <vt:lpstr>Evaluation</vt:lpstr>
      <vt:lpstr>Evaluation</vt:lpstr>
      <vt:lpstr>Evaluation</vt:lpstr>
      <vt:lpstr>Evaluation</vt:lpstr>
      <vt:lpstr>PowerPoint Presentation</vt:lpstr>
      <vt:lpstr>Uniform cost search</vt:lpstr>
      <vt:lpstr>Uniform-Cost Search</vt:lpstr>
      <vt:lpstr>PowerPoint Presentation</vt:lpstr>
      <vt:lpstr>Uniform-Cost Search</vt:lpstr>
      <vt:lpstr>PowerPoint Presentation</vt:lpstr>
      <vt:lpstr>Depth-first Search</vt:lpstr>
      <vt:lpstr>PowerPoint Presentation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Evaluation</vt:lpstr>
      <vt:lpstr>Evaluation</vt:lpstr>
      <vt:lpstr>Space complexity</vt:lpstr>
      <vt:lpstr>Depth-Limited Search</vt:lpstr>
      <vt:lpstr>PowerPoint Presentation</vt:lpstr>
      <vt:lpstr>Diameter of the state space</vt:lpstr>
      <vt:lpstr>Iterative Deepening Search</vt:lpstr>
      <vt:lpstr>Iterative Deepening</vt:lpstr>
      <vt:lpstr>Iterative Deepening</vt:lpstr>
      <vt:lpstr>Iterative Deepening</vt:lpstr>
      <vt:lpstr>PowerPoint Presentation</vt:lpstr>
      <vt:lpstr>PowerPoint Presentation</vt:lpstr>
      <vt:lpstr>Performance</vt:lpstr>
      <vt:lpstr>Calculation</vt:lpstr>
      <vt:lpstr>Number of Generated Nodes (Breadth-First &amp; Iterative Deepening)</vt:lpstr>
      <vt:lpstr>Number of Generated Nodes (Breadth-First &amp; Iterative Deepening)</vt:lpstr>
      <vt:lpstr>PowerPoint Presentation</vt:lpstr>
      <vt:lpstr>Bidirectional Search</vt:lpstr>
      <vt:lpstr>Bidirectional Search</vt:lpstr>
      <vt:lpstr>PowerPoint Presentation</vt:lpstr>
      <vt:lpstr>PowerPoint Presentation</vt:lpstr>
      <vt:lpstr>Comparison of Strategies</vt:lpstr>
      <vt:lpstr>PowerPoint Presentation</vt:lpstr>
      <vt:lpstr>References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Farrukh</cp:lastModifiedBy>
  <cp:revision>343</cp:revision>
  <cp:lastPrinted>1601-01-01T00:00:00Z</cp:lastPrinted>
  <dcterms:created xsi:type="dcterms:W3CDTF">2000-01-10T15:15:18Z</dcterms:created>
  <dcterms:modified xsi:type="dcterms:W3CDTF">2023-02-06T06:02:24Z</dcterms:modified>
</cp:coreProperties>
</file>