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2"/>
  </p:notesMasterIdLst>
  <p:handoutMasterIdLst>
    <p:handoutMasterId r:id="rId73"/>
  </p:handoutMasterIdLst>
  <p:sldIdLst>
    <p:sldId id="575" r:id="rId2"/>
    <p:sldId id="369" r:id="rId3"/>
    <p:sldId id="383" r:id="rId4"/>
    <p:sldId id="603" r:id="rId5"/>
    <p:sldId id="398" r:id="rId6"/>
    <p:sldId id="610" r:id="rId7"/>
    <p:sldId id="399" r:id="rId8"/>
    <p:sldId id="605" r:id="rId9"/>
    <p:sldId id="604" r:id="rId10"/>
    <p:sldId id="579" r:id="rId11"/>
    <p:sldId id="400" r:id="rId12"/>
    <p:sldId id="576" r:id="rId13"/>
    <p:sldId id="606" r:id="rId14"/>
    <p:sldId id="611" r:id="rId15"/>
    <p:sldId id="573" r:id="rId16"/>
    <p:sldId id="607" r:id="rId17"/>
    <p:sldId id="608" r:id="rId18"/>
    <p:sldId id="402" r:id="rId19"/>
    <p:sldId id="617" r:id="rId20"/>
    <p:sldId id="405" r:id="rId21"/>
    <p:sldId id="549" r:id="rId22"/>
    <p:sldId id="550" r:id="rId23"/>
    <p:sldId id="551" r:id="rId24"/>
    <p:sldId id="580" r:id="rId25"/>
    <p:sldId id="581" r:id="rId26"/>
    <p:sldId id="582" r:id="rId27"/>
    <p:sldId id="614" r:id="rId28"/>
    <p:sldId id="612" r:id="rId29"/>
    <p:sldId id="613" r:id="rId30"/>
    <p:sldId id="412" r:id="rId31"/>
    <p:sldId id="553" r:id="rId32"/>
    <p:sldId id="574" r:id="rId33"/>
    <p:sldId id="609" r:id="rId34"/>
    <p:sldId id="556" r:id="rId35"/>
    <p:sldId id="557" r:id="rId36"/>
    <p:sldId id="562" r:id="rId37"/>
    <p:sldId id="563" r:id="rId38"/>
    <p:sldId id="564" r:id="rId39"/>
    <p:sldId id="583" r:id="rId40"/>
    <p:sldId id="584" r:id="rId41"/>
    <p:sldId id="585" r:id="rId42"/>
    <p:sldId id="565" r:id="rId43"/>
    <p:sldId id="558" r:id="rId44"/>
    <p:sldId id="559" r:id="rId45"/>
    <p:sldId id="560" r:id="rId46"/>
    <p:sldId id="561" r:id="rId47"/>
    <p:sldId id="566" r:id="rId48"/>
    <p:sldId id="567" r:id="rId49"/>
    <p:sldId id="568" r:id="rId50"/>
    <p:sldId id="569" r:id="rId51"/>
    <p:sldId id="586" r:id="rId52"/>
    <p:sldId id="587" r:id="rId53"/>
    <p:sldId id="588" r:id="rId54"/>
    <p:sldId id="589" r:id="rId55"/>
    <p:sldId id="590" r:id="rId56"/>
    <p:sldId id="591" r:id="rId57"/>
    <p:sldId id="592" r:id="rId58"/>
    <p:sldId id="593" r:id="rId59"/>
    <p:sldId id="594" r:id="rId60"/>
    <p:sldId id="595" r:id="rId61"/>
    <p:sldId id="596" r:id="rId62"/>
    <p:sldId id="597" r:id="rId63"/>
    <p:sldId id="598" r:id="rId64"/>
    <p:sldId id="615" r:id="rId65"/>
    <p:sldId id="599" r:id="rId66"/>
    <p:sldId id="600" r:id="rId67"/>
    <p:sldId id="601" r:id="rId68"/>
    <p:sldId id="616" r:id="rId69"/>
    <p:sldId id="602" r:id="rId70"/>
    <p:sldId id="572" r:id="rId71"/>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D3FF"/>
    <a:srgbClr val="CCCC00"/>
    <a:srgbClr val="DDDDDD"/>
    <a:srgbClr val="FFE7C3"/>
    <a:srgbClr val="FFFFCC"/>
    <a:srgbClr val="CCFFCC"/>
    <a:srgbClr val="FFFF8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5" autoAdjust="0"/>
    <p:restoredTop sz="94660"/>
  </p:normalViewPr>
  <p:slideViewPr>
    <p:cSldViewPr>
      <p:cViewPr varScale="1">
        <p:scale>
          <a:sx n="64" d="100"/>
          <a:sy n="64" d="100"/>
        </p:scale>
        <p:origin x="12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5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4506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4506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3F56338E-0686-4A7B-8E8D-43557162F80F}" type="slidenum">
              <a:rPr lang="en-US"/>
              <a:pPr>
                <a:defRPr/>
              </a:pPr>
              <a:t>‹#›</a:t>
            </a:fld>
            <a:endParaRPr lang="en-US"/>
          </a:p>
        </p:txBody>
      </p:sp>
    </p:spTree>
    <p:extLst>
      <p:ext uri="{BB962C8B-B14F-4D97-AF65-F5344CB8AC3E}">
        <p14:creationId xmlns:p14="http://schemas.microsoft.com/office/powerpoint/2010/main" val="2930757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Arial" pitchFamily="34" charset="0"/>
              </a:defRPr>
            </a:lvl1pPr>
          </a:lstStyle>
          <a:p>
            <a:pPr>
              <a:defRPr/>
            </a:pPr>
            <a:endParaRPr lang="en-US"/>
          </a:p>
        </p:txBody>
      </p:sp>
      <p:sp>
        <p:nvSpPr>
          <p:cNvPr id="583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itchFamily="34" charset="0"/>
                <a:cs typeface="Arial" pitchFamily="34" charset="0"/>
              </a:defRPr>
            </a:lvl1pPr>
          </a:lstStyle>
          <a:p>
            <a:pPr>
              <a:defRPr/>
            </a:pPr>
            <a:fld id="{569F122F-2FE8-4C91-8156-4688BDAE7969}" type="slidenum">
              <a:rPr lang="en-US"/>
              <a:pPr>
                <a:defRPr/>
              </a:pPr>
              <a:t>‹#›</a:t>
            </a:fld>
            <a:endParaRPr lang="en-US"/>
          </a:p>
        </p:txBody>
      </p:sp>
    </p:spTree>
    <p:extLst>
      <p:ext uri="{BB962C8B-B14F-4D97-AF65-F5344CB8AC3E}">
        <p14:creationId xmlns:p14="http://schemas.microsoft.com/office/powerpoint/2010/main" val="4090525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45931A7-12E2-442F-8D29-4BDF55068086}" type="slidenum">
              <a:rPr lang="en-US" smtClean="0">
                <a:cs typeface="Arial" charset="0"/>
              </a:rPr>
              <a:pPr/>
              <a:t>1</a:t>
            </a:fld>
            <a:endParaRPr lang="en-US">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320286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7BE6D82-F5FF-44EB-A55D-B5D3E9589574}" type="slidenum">
              <a:rPr lang="en-US" altLang="en-US" smtClean="0">
                <a:latin typeface="Arial" charset="0"/>
                <a:cs typeface="Arial" charset="0"/>
              </a:rPr>
              <a:pPr/>
              <a:t>29</a:t>
            </a:fld>
            <a:endParaRPr lang="en-US" altLang="en-US">
              <a:latin typeface="Arial" charset="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312150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2</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92344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524D4D0-41BB-4F12-A997-9CC5B608EC21}" type="slidenum">
              <a:rPr lang="en-US" smtClean="0">
                <a:cs typeface="Arial" charset="0"/>
              </a:rPr>
              <a:pPr/>
              <a:t>3</a:t>
            </a:fld>
            <a:endParaRPr lang="en-US">
              <a:cs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27946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036E649-36FF-4D75-B8C5-9D69AEAA8D4D}" type="slidenum">
              <a:rPr lang="en-US" altLang="en-US" smtClean="0">
                <a:latin typeface="Arial" charset="0"/>
                <a:cs typeface="Arial" charset="0"/>
              </a:rPr>
              <a:pPr/>
              <a:t>18</a:t>
            </a:fld>
            <a:endParaRPr lang="en-US" altLang="en-US">
              <a:latin typeface="Arial"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dirty="0">
              <a:latin typeface="Arial" charset="0"/>
              <a:cs typeface="Arial" charset="0"/>
            </a:endParaRPr>
          </a:p>
        </p:txBody>
      </p:sp>
    </p:spTree>
    <p:extLst>
      <p:ext uri="{BB962C8B-B14F-4D97-AF65-F5344CB8AC3E}">
        <p14:creationId xmlns:p14="http://schemas.microsoft.com/office/powerpoint/2010/main" val="243893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DA83D2A5-6F30-4383-9543-A50F08C5C4A3}" type="slidenum">
              <a:rPr lang="en-US" altLang="en-US" smtClean="0">
                <a:latin typeface="Arial" charset="0"/>
                <a:cs typeface="Arial" charset="0"/>
              </a:rPr>
              <a:pPr/>
              <a:t>20</a:t>
            </a:fld>
            <a:endParaRPr lang="en-US" altLang="en-US">
              <a:latin typeface="Arial" charset="0"/>
              <a:cs typeface="Arial"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261647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B59B8AB5-9B46-4449-98FD-36F98CB64DBD}" type="slidenum">
              <a:rPr lang="en-US"/>
              <a:pPr/>
              <a:t>21</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p:spPr>
        <p:txBody>
          <a:bodyPr/>
          <a:lstStyle/>
          <a:p>
            <a:endParaRPr lang="en-GB"/>
          </a:p>
        </p:txBody>
      </p:sp>
    </p:spTree>
    <p:extLst>
      <p:ext uri="{BB962C8B-B14F-4D97-AF65-F5344CB8AC3E}">
        <p14:creationId xmlns:p14="http://schemas.microsoft.com/office/powerpoint/2010/main" val="100744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18A528E0-D6A3-4B5A-BF4A-DDF29783D00B}" type="slidenum">
              <a:rPr lang="en-US"/>
              <a:pPr/>
              <a:t>22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p:spPr>
        <p:txBody>
          <a:bodyPr/>
          <a:lstStyle/>
          <a:p>
            <a:endParaRPr lang="en-GB"/>
          </a:p>
        </p:txBody>
      </p:sp>
    </p:spTree>
    <p:extLst>
      <p:ext uri="{BB962C8B-B14F-4D97-AF65-F5344CB8AC3E}">
        <p14:creationId xmlns:p14="http://schemas.microsoft.com/office/powerpoint/2010/main" val="25876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4294967295"/>
          </p:nvPr>
        </p:nvSpPr>
        <p:spPr bwMode="auto">
          <a:xfrm>
            <a:off x="4143375" y="9120188"/>
            <a:ext cx="3170238" cy="479425"/>
          </a:xfrm>
          <a:prstGeom prst="rect">
            <a:avLst/>
          </a:prstGeom>
          <a:noFill/>
          <a:ln>
            <a:miter lim="800000"/>
            <a:headEnd/>
            <a:tailEnd/>
          </a:ln>
        </p:spPr>
        <p:txBody>
          <a:bodyPr lIns="96661" tIns="48331" rIns="96661" bIns="48331"/>
          <a:lstStyle/>
          <a:p>
            <a:fld id="{919463F0-A905-4AB0-8ACD-E4137A83DB43}" type="slidenum">
              <a:rPr lang="en-US"/>
              <a:pPr/>
              <a:t>23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p:spPr>
        <p:txBody>
          <a:bodyPr/>
          <a:lstStyle/>
          <a:p>
            <a:endParaRPr lang="en-GB"/>
          </a:p>
        </p:txBody>
      </p:sp>
    </p:spTree>
    <p:extLst>
      <p:ext uri="{BB962C8B-B14F-4D97-AF65-F5344CB8AC3E}">
        <p14:creationId xmlns:p14="http://schemas.microsoft.com/office/powerpoint/2010/main" val="2741378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7BE6D82-F5FF-44EB-A55D-B5D3E9589574}" type="slidenum">
              <a:rPr lang="en-US" altLang="en-US" smtClean="0">
                <a:latin typeface="Arial" charset="0"/>
                <a:cs typeface="Arial" charset="0"/>
              </a:rPr>
              <a:pPr/>
              <a:t>28</a:t>
            </a:fld>
            <a:endParaRPr lang="en-US" altLang="en-US">
              <a:latin typeface="Arial" charset="0"/>
              <a:cs typeface="Arial"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74725" y="4560888"/>
            <a:ext cx="5365750" cy="4319587"/>
          </a:xfrm>
          <a:noFill/>
          <a:ln/>
        </p:spPr>
        <p:txBody>
          <a:bodyPr/>
          <a:lstStyle/>
          <a:p>
            <a:pPr eaLnBrk="1" hangingPunct="1"/>
            <a:endParaRPr lang="en-US" altLang="en-US">
              <a:latin typeface="Arial" charset="0"/>
              <a:cs typeface="Arial" charset="0"/>
            </a:endParaRPr>
          </a:p>
        </p:txBody>
      </p:sp>
    </p:spTree>
    <p:extLst>
      <p:ext uri="{BB962C8B-B14F-4D97-AF65-F5344CB8AC3E}">
        <p14:creationId xmlns:p14="http://schemas.microsoft.com/office/powerpoint/2010/main" val="25088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ln/>
        </p:spPr>
        <p:txBody>
          <a:bodyPr/>
          <a:lstStyle>
            <a:lvl1pPr>
              <a:defRPr/>
            </a:lvl1pPr>
          </a:lstStyle>
          <a:p>
            <a:pPr>
              <a:defRPr/>
            </a:pPr>
            <a:fld id="{F0382DD3-DC17-4A69-BB46-45082E46F7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5381254-E7A9-42B2-BBA6-4F390B8B1B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B2BEA4B-F9EC-4AED-924D-21C157D1311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97C10A6-6903-4872-B91B-3E0B6589A34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a:t>Click to edit Master title style</a:t>
            </a:r>
          </a:p>
        </p:txBody>
      </p:sp>
      <p:sp>
        <p:nvSpPr>
          <p:cNvPr id="3" name="Content Placeholder 2"/>
          <p:cNvSpPr>
            <a:spLocks noGrp="1"/>
          </p:cNvSpPr>
          <p:nvPr>
            <p:ph sz="half" idx="1"/>
          </p:nvPr>
        </p:nvSpPr>
        <p:spPr>
          <a:xfrm>
            <a:off x="609600" y="1143000"/>
            <a:ext cx="784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733800"/>
            <a:ext cx="78486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85800"/>
          </a:xfrm>
        </p:spPr>
        <p:txBody>
          <a:bodyPr/>
          <a:lstStyle>
            <a:lvl1pPr>
              <a:defRPr sz="3200"/>
            </a:lvl1pPr>
          </a:lstStyle>
          <a:p>
            <a:r>
              <a:rPr lang="en-US" dirty="0"/>
              <a:t>Click to edit Master title style</a:t>
            </a:r>
          </a:p>
        </p:txBody>
      </p:sp>
      <p:sp>
        <p:nvSpPr>
          <p:cNvPr id="3" name="Content Placeholder 2"/>
          <p:cNvSpPr>
            <a:spLocks noGrp="1"/>
          </p:cNvSpPr>
          <p:nvPr>
            <p:ph idx="1"/>
          </p:nvPr>
        </p:nvSpPr>
        <p:spPr>
          <a:xfrm>
            <a:off x="152400" y="838200"/>
            <a:ext cx="8839200"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sldNum" sz="quarter" idx="12"/>
          </p:nvPr>
        </p:nvSpPr>
        <p:spPr>
          <a:xfrm>
            <a:off x="8686800" y="6381750"/>
            <a:ext cx="457200" cy="476250"/>
          </a:xfrm>
          <a:ln/>
        </p:spPr>
        <p:txBody>
          <a:bodyPr/>
          <a:lstStyle>
            <a:lvl1pPr>
              <a:defRPr/>
            </a:lvl1pPr>
          </a:lstStyle>
          <a:p>
            <a:pPr>
              <a:defRPr/>
            </a:pPr>
            <a:endParaRPr lang="en-US" dirty="0"/>
          </a:p>
          <a:p>
            <a:pPr>
              <a:defRPr/>
            </a:pPr>
            <a:fld id="{32C7C4F8-C15F-44B1-8719-C4B0BB76F01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FCEE5-5864-4177-8B32-562563A5D9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C7C840-FA4D-40C9-A2A8-405AAC255EA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18215D7-7171-44DA-A7F8-0379C74DB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14400"/>
          </a:xfrm>
        </p:spPr>
        <p:txBody>
          <a:bodyPr/>
          <a:lstStyle>
            <a:lvl1pPr>
              <a:defRPr sz="3600"/>
            </a:lvl1pPr>
          </a:lstStyle>
          <a:p>
            <a:r>
              <a:rPr lang="en-US" dirty="0"/>
              <a:t>Click to edit Master title style</a:t>
            </a:r>
          </a:p>
        </p:txBody>
      </p:sp>
      <p:sp>
        <p:nvSpPr>
          <p:cNvPr id="5" name="Rectangle 6"/>
          <p:cNvSpPr>
            <a:spLocks noGrp="1" noChangeArrowheads="1"/>
          </p:cNvSpPr>
          <p:nvPr>
            <p:ph type="sldNum" sz="quarter" idx="12"/>
          </p:nvPr>
        </p:nvSpPr>
        <p:spPr>
          <a:ln/>
        </p:spPr>
        <p:txBody>
          <a:bodyPr/>
          <a:lstStyle>
            <a:lvl1pPr>
              <a:defRPr/>
            </a:lvl1pPr>
          </a:lstStyle>
          <a:p>
            <a:pPr>
              <a:defRPr/>
            </a:pPr>
            <a:fld id="{463C8A4B-124F-43F9-9E25-3253CCAF3F8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E70DDFE-E6BA-40F7-A955-C8FD1E6734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530305B-2385-41DD-A7E1-E3AEB4B62D5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8E60C2-90BA-4311-8674-F2C05334BC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 y="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051" name="Rectangle 3"/>
          <p:cNvSpPr>
            <a:spLocks noGrp="1" noChangeArrowheads="1"/>
          </p:cNvSpPr>
          <p:nvPr>
            <p:ph type="body" idx="1"/>
          </p:nvPr>
        </p:nvSpPr>
        <p:spPr bwMode="auto">
          <a:xfrm>
            <a:off x="152400" y="838200"/>
            <a:ext cx="88392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6070" name="Rectangle 6"/>
          <p:cNvSpPr>
            <a:spLocks noGrp="1" noChangeArrowheads="1"/>
          </p:cNvSpPr>
          <p:nvPr>
            <p:ph type="sldNum" sz="quarter" idx="4"/>
          </p:nvPr>
        </p:nvSpPr>
        <p:spPr bwMode="auto">
          <a:xfrm>
            <a:off x="8686800" y="6381750"/>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Arial" pitchFamily="34" charset="0"/>
              </a:defRPr>
            </a:lvl1pPr>
          </a:lstStyle>
          <a:p>
            <a:pPr>
              <a:defRPr/>
            </a:pPr>
            <a:endParaRPr lang="en-US" dirty="0"/>
          </a:p>
          <a:p>
            <a:pPr>
              <a:defRPr/>
            </a:pPr>
            <a:fld id="{4AF264E9-1BC2-4290-B8C9-A8C5BC6552C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228600" y="304800"/>
            <a:ext cx="8686800" cy="2362200"/>
          </a:xfrm>
        </p:spPr>
        <p:txBody>
          <a:bodyPr/>
          <a:lstStyle/>
          <a:p>
            <a:pPr eaLnBrk="1" hangingPunct="1"/>
            <a:r>
              <a:rPr lang="en-US" sz="4400" b="1" dirty="0">
                <a:solidFill>
                  <a:schemeClr val="accent2"/>
                </a:solidFill>
              </a:rPr>
              <a:t>CS401 – Artificial Intelligence</a:t>
            </a:r>
            <a:br>
              <a:rPr lang="en-US" sz="4000" b="1">
                <a:solidFill>
                  <a:schemeClr val="accent2"/>
                </a:solidFill>
              </a:rPr>
            </a:br>
            <a:br>
              <a:rPr lang="en-US" b="1" dirty="0">
                <a:solidFill>
                  <a:srgbClr val="C00000"/>
                </a:solidFill>
              </a:rPr>
            </a:br>
            <a:r>
              <a:rPr lang="en-US" sz="4000" b="1" dirty="0">
                <a:solidFill>
                  <a:schemeClr val="accent6"/>
                </a:solidFill>
              </a:rPr>
              <a:t>Adversarial Search</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61378" y="2590799"/>
            <a:ext cx="4825222" cy="358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41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89973"/>
            <a:ext cx="578408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90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Search versus Games</a:t>
            </a:r>
          </a:p>
        </p:txBody>
      </p:sp>
      <p:sp>
        <p:nvSpPr>
          <p:cNvPr id="3" name="Content Placeholder 2"/>
          <p:cNvSpPr>
            <a:spLocks noGrp="1"/>
          </p:cNvSpPr>
          <p:nvPr>
            <p:ph idx="1"/>
          </p:nvPr>
        </p:nvSpPr>
        <p:spPr>
          <a:xfrm>
            <a:off x="152400" y="685800"/>
            <a:ext cx="8839200" cy="5867400"/>
          </a:xfrm>
        </p:spPr>
        <p:txBody>
          <a:bodyPr/>
          <a:lstStyle/>
          <a:p>
            <a:pPr algn="just"/>
            <a:r>
              <a:rPr lang="en-US" dirty="0"/>
              <a:t>Search – </a:t>
            </a:r>
            <a:r>
              <a:rPr lang="en-US" dirty="0">
                <a:solidFill>
                  <a:srgbClr val="C00000"/>
                </a:solidFill>
              </a:rPr>
              <a:t>no adversary</a:t>
            </a:r>
          </a:p>
          <a:p>
            <a:pPr lvl="1" algn="just"/>
            <a:r>
              <a:rPr lang="en-US" sz="2400" dirty="0"/>
              <a:t>Solution is (heuristic) method for finding goal</a:t>
            </a:r>
          </a:p>
          <a:p>
            <a:pPr lvl="1" algn="just"/>
            <a:r>
              <a:rPr lang="en-US" sz="2400" dirty="0"/>
              <a:t>Heuristics and CSP techniques can find </a:t>
            </a:r>
            <a:r>
              <a:rPr lang="en-US" sz="2400" i="1" dirty="0">
                <a:solidFill>
                  <a:srgbClr val="FF0000"/>
                </a:solidFill>
              </a:rPr>
              <a:t>optimal</a:t>
            </a:r>
            <a:r>
              <a:rPr lang="en-US" sz="2400" dirty="0"/>
              <a:t> solution</a:t>
            </a:r>
          </a:p>
          <a:p>
            <a:pPr lvl="1" algn="just"/>
            <a:r>
              <a:rPr lang="en-US" sz="2400" dirty="0"/>
              <a:t>Evaluation function: estimate of cost from start to goal through given node</a:t>
            </a:r>
          </a:p>
          <a:p>
            <a:pPr lvl="1" algn="just"/>
            <a:r>
              <a:rPr lang="en-US" sz="2400" dirty="0"/>
              <a:t>Examples: Path Planning, Scheduling, etc.</a:t>
            </a:r>
          </a:p>
          <a:p>
            <a:pPr algn="just"/>
            <a:r>
              <a:rPr lang="en-US" dirty="0"/>
              <a:t>Games – </a:t>
            </a:r>
            <a:r>
              <a:rPr lang="en-US" dirty="0">
                <a:solidFill>
                  <a:srgbClr val="C00000"/>
                </a:solidFill>
              </a:rPr>
              <a:t>adversary</a:t>
            </a:r>
          </a:p>
          <a:p>
            <a:pPr lvl="1" algn="just"/>
            <a:r>
              <a:rPr lang="en-US" sz="2400" dirty="0"/>
              <a:t>Solution is strategy </a:t>
            </a:r>
          </a:p>
          <a:p>
            <a:pPr lvl="2" algn="just"/>
            <a:r>
              <a:rPr lang="en-US" dirty="0"/>
              <a:t>strategy specifies move for every possible opponent reply</a:t>
            </a:r>
          </a:p>
          <a:p>
            <a:pPr lvl="1" algn="just"/>
            <a:r>
              <a:rPr lang="en-US" sz="2400" dirty="0"/>
              <a:t>Time limits force an </a:t>
            </a:r>
            <a:r>
              <a:rPr lang="en-US" sz="2400" i="1" dirty="0">
                <a:solidFill>
                  <a:srgbClr val="FF0000"/>
                </a:solidFill>
              </a:rPr>
              <a:t>approximate</a:t>
            </a:r>
            <a:r>
              <a:rPr lang="en-US" sz="2400" dirty="0"/>
              <a:t> solution</a:t>
            </a:r>
          </a:p>
          <a:p>
            <a:pPr lvl="1" algn="just"/>
            <a:r>
              <a:rPr lang="en-US" sz="2400" dirty="0"/>
              <a:t>Evaluation function: evaluate “goodness” of game position</a:t>
            </a:r>
          </a:p>
          <a:p>
            <a:pPr lvl="1" algn="just"/>
            <a:r>
              <a:rPr lang="en-US" sz="2400" dirty="0"/>
              <a:t>Examples: Chess, Checkers, Othello, Backgammon, etc. </a:t>
            </a: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Games, like the real world, therefore require the ability to make some decision even when calculating the optimal decision is infeasible. Games also penalize inefficiency severely. Whereas an implementation of A∗ search that is half as efficient will simply take twice as long to run to completion, a chess program that is half as efficient in using its available time probably will be beaten into the ground, other things being equal.</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12</a:t>
            </a:fld>
            <a:endParaRPr lang="en-US" dirty="0"/>
          </a:p>
        </p:txBody>
      </p:sp>
    </p:spTree>
    <p:extLst>
      <p:ext uri="{BB962C8B-B14F-4D97-AF65-F5344CB8AC3E}">
        <p14:creationId xmlns:p14="http://schemas.microsoft.com/office/powerpoint/2010/main" val="7160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314450"/>
            <a:ext cx="7488237"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42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6019800" cy="6034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48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609600"/>
          </a:xfrm>
        </p:spPr>
        <p:txBody>
          <a:bodyPr/>
          <a:lstStyle/>
          <a:p>
            <a:r>
              <a:rPr lang="en-US" b="1" dirty="0">
                <a:solidFill>
                  <a:schemeClr val="accent2"/>
                </a:solidFill>
              </a:rPr>
              <a:t>Games as Search</a:t>
            </a:r>
          </a:p>
        </p:txBody>
      </p:sp>
      <p:sp>
        <p:nvSpPr>
          <p:cNvPr id="3" name="Content Placeholder 2"/>
          <p:cNvSpPr>
            <a:spLocks noGrp="1"/>
          </p:cNvSpPr>
          <p:nvPr>
            <p:ph idx="1"/>
          </p:nvPr>
        </p:nvSpPr>
        <p:spPr>
          <a:xfrm>
            <a:off x="152400" y="609600"/>
            <a:ext cx="8839200" cy="6248400"/>
          </a:xfrm>
        </p:spPr>
        <p:txBody>
          <a:bodyPr/>
          <a:lstStyle/>
          <a:p>
            <a:pPr algn="just"/>
            <a:r>
              <a:rPr lang="en-US" sz="2400" dirty="0"/>
              <a:t>Formal definition as a search problem:</a:t>
            </a:r>
          </a:p>
          <a:p>
            <a:pPr lvl="1" algn="just"/>
            <a:r>
              <a:rPr lang="en-US" sz="2400" b="1" dirty="0">
                <a:latin typeface="Courier New" pitchFamily="49" charset="0"/>
                <a:cs typeface="Courier New" pitchFamily="49" charset="0"/>
              </a:rPr>
              <a:t>Initial state:</a:t>
            </a:r>
            <a:r>
              <a:rPr lang="en-US" sz="2400" b="1" dirty="0"/>
              <a:t> </a:t>
            </a:r>
            <a:r>
              <a:rPr lang="en-US" sz="2400" dirty="0"/>
              <a:t>Set-up specified by the rules, e.g., initial board configuration of chess.</a:t>
            </a:r>
          </a:p>
          <a:p>
            <a:pPr lvl="1" algn="just"/>
            <a:r>
              <a:rPr lang="en-US" sz="2400" b="1" dirty="0">
                <a:latin typeface="Courier New" pitchFamily="49" charset="0"/>
                <a:cs typeface="Courier New" pitchFamily="49" charset="0"/>
              </a:rPr>
              <a:t>Player(s):</a:t>
            </a:r>
            <a:r>
              <a:rPr lang="en-US" sz="2400" dirty="0"/>
              <a:t> Defines which player has the move in a state.</a:t>
            </a:r>
          </a:p>
          <a:p>
            <a:pPr lvl="1" algn="just"/>
            <a:r>
              <a:rPr lang="en-US" sz="2400" b="1" dirty="0">
                <a:latin typeface="Courier New" pitchFamily="49" charset="0"/>
                <a:cs typeface="Courier New" pitchFamily="49" charset="0"/>
              </a:rPr>
              <a:t>Actions(s):</a:t>
            </a:r>
            <a:r>
              <a:rPr lang="en-US" sz="2400" dirty="0"/>
              <a:t> Returns the set of legal moves in a state.</a:t>
            </a:r>
          </a:p>
          <a:p>
            <a:pPr lvl="1" algn="just"/>
            <a:r>
              <a:rPr lang="en-US" sz="2400" b="1" dirty="0">
                <a:latin typeface="Courier New" pitchFamily="49" charset="0"/>
                <a:cs typeface="Courier New" pitchFamily="49" charset="0"/>
              </a:rPr>
              <a:t>Result(</a:t>
            </a:r>
            <a:r>
              <a:rPr lang="en-US" sz="2400" b="1" dirty="0" err="1">
                <a:latin typeface="Courier New" pitchFamily="49" charset="0"/>
                <a:cs typeface="Courier New" pitchFamily="49" charset="0"/>
              </a:rPr>
              <a:t>s,a</a:t>
            </a:r>
            <a:r>
              <a:rPr lang="en-US" sz="2400" b="1" dirty="0">
                <a:latin typeface="Courier New" pitchFamily="49" charset="0"/>
                <a:cs typeface="Courier New" pitchFamily="49" charset="0"/>
              </a:rPr>
              <a:t>):</a:t>
            </a:r>
            <a:r>
              <a:rPr lang="en-US" sz="2400" dirty="0"/>
              <a:t> Transition model defines the result of a move.</a:t>
            </a:r>
          </a:p>
          <a:p>
            <a:pPr lvl="1" algn="just"/>
            <a:r>
              <a:rPr lang="en-US" sz="2400" b="1" dirty="0">
                <a:latin typeface="Courier New" pitchFamily="49" charset="0"/>
                <a:cs typeface="Courier New" pitchFamily="49" charset="0"/>
              </a:rPr>
              <a:t>Terminal-Test(s):</a:t>
            </a:r>
            <a:r>
              <a:rPr lang="en-US" sz="2400" dirty="0"/>
              <a:t> Is the game finished?  True if finished, false otherwise.</a:t>
            </a:r>
          </a:p>
          <a:p>
            <a:pPr lvl="1" algn="just"/>
            <a:r>
              <a:rPr lang="en-US" sz="2400" b="1" dirty="0">
                <a:latin typeface="Courier New" pitchFamily="49" charset="0"/>
                <a:cs typeface="Courier New" pitchFamily="49" charset="0"/>
              </a:rPr>
              <a:t>Utility function(</a:t>
            </a:r>
            <a:r>
              <a:rPr lang="en-US" sz="2400" b="1" dirty="0" err="1">
                <a:latin typeface="Courier New" pitchFamily="49" charset="0"/>
                <a:cs typeface="Courier New" pitchFamily="49" charset="0"/>
              </a:rPr>
              <a:t>s,p</a:t>
            </a:r>
            <a:r>
              <a:rPr lang="en-US" sz="2400" b="1" dirty="0">
                <a:latin typeface="Courier New" pitchFamily="49" charset="0"/>
                <a:cs typeface="Courier New" pitchFamily="49" charset="0"/>
              </a:rPr>
              <a:t>):</a:t>
            </a:r>
            <a:r>
              <a:rPr lang="en-US" sz="2400" b="1" dirty="0"/>
              <a:t> </a:t>
            </a:r>
            <a:r>
              <a:rPr lang="en-US" sz="2400" dirty="0"/>
              <a:t>Gives numerical value of terminal state s for player p.</a:t>
            </a:r>
          </a:p>
          <a:p>
            <a:pPr lvl="2" algn="just"/>
            <a:r>
              <a:rPr lang="en-US" dirty="0"/>
              <a:t>e.g., win (+1), lose (-1), and draw (0) in tic-tac-toe.</a:t>
            </a:r>
          </a:p>
          <a:p>
            <a:pPr lvl="2" algn="just"/>
            <a:r>
              <a:rPr lang="en-US" dirty="0"/>
              <a:t>e.g., win (+1), lose (0), and draw (1/2) in  chess.</a:t>
            </a:r>
            <a:endParaRPr lang="en-US" sz="2000" dirty="0"/>
          </a:p>
          <a:p>
            <a:pPr algn="just"/>
            <a:r>
              <a:rPr lang="en-US" sz="2400" dirty="0"/>
              <a:t>MAX uses  search tree to determine next move.</a:t>
            </a:r>
          </a:p>
        </p:txBody>
      </p:sp>
      <p:sp>
        <p:nvSpPr>
          <p:cNvPr id="4" name="Slide Number Placeholder 3"/>
          <p:cNvSpPr>
            <a:spLocks noGrp="1"/>
          </p:cNvSpPr>
          <p:nvPr>
            <p:ph type="sldNum" sz="quarter" idx="12"/>
          </p:nvPr>
        </p:nvSpPr>
        <p:spPr/>
        <p:txBody>
          <a:bodyPr/>
          <a:lstStyle/>
          <a:p>
            <a:pPr>
              <a:defRPr/>
            </a:pPr>
            <a:endParaRPr lang="en-US" dirty="0"/>
          </a:p>
          <a:p>
            <a:pPr>
              <a:defRPr/>
            </a:pPr>
            <a:fld id="{32C7C4F8-C15F-44B1-8719-C4B0BB76F013}"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4400"/>
            <a:ext cx="5396419" cy="452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93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17</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757363"/>
            <a:ext cx="5859463"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37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 y="0"/>
            <a:ext cx="8839200" cy="609600"/>
          </a:xfrm>
        </p:spPr>
        <p:txBody>
          <a:bodyPr/>
          <a:lstStyle/>
          <a:p>
            <a:pPr eaLnBrk="1" hangingPunct="1"/>
            <a:r>
              <a:rPr lang="en-US" b="1" dirty="0">
                <a:solidFill>
                  <a:schemeClr val="accent2"/>
                </a:solidFill>
              </a:rPr>
              <a:t>Game tree (2-player, deterministic, turns)</a:t>
            </a:r>
            <a:endParaRPr lang="en-US" altLang="en-US" b="1" dirty="0">
              <a:solidFill>
                <a:schemeClr val="accent2"/>
              </a:solidFill>
            </a:endParaRPr>
          </a:p>
        </p:txBody>
      </p:sp>
      <p:sp>
        <p:nvSpPr>
          <p:cNvPr id="7" name="Text Box 4"/>
          <p:cNvSpPr txBox="1">
            <a:spLocks noChangeArrowheads="1"/>
          </p:cNvSpPr>
          <p:nvPr/>
        </p:nvSpPr>
        <p:spPr bwMode="auto">
          <a:xfrm>
            <a:off x="1371600" y="6381690"/>
            <a:ext cx="6673622" cy="400110"/>
          </a:xfrm>
          <a:prstGeom prst="rect">
            <a:avLst/>
          </a:prstGeom>
          <a:noFill/>
          <a:ln w="9525">
            <a:noFill/>
            <a:miter lim="800000"/>
            <a:headEnd/>
            <a:tailEnd/>
          </a:ln>
        </p:spPr>
        <p:txBody>
          <a:bodyPr wrap="none">
            <a:spAutoFit/>
          </a:bodyPr>
          <a:lstStyle/>
          <a:p>
            <a:pPr algn="ctr"/>
            <a:r>
              <a:rPr lang="en-US" b="1" dirty="0">
                <a:solidFill>
                  <a:srgbClr val="FF0000"/>
                </a:solidFill>
              </a:rPr>
              <a:t>How do we search this tree to find the optimal move?</a:t>
            </a:r>
          </a:p>
        </p:txBody>
      </p:sp>
      <p:pic>
        <p:nvPicPr>
          <p:cNvPr id="1027" name="Picture 3"/>
          <p:cNvPicPr>
            <a:picLocks noGrp="1" noChangeAspect="1" noChangeArrowheads="1"/>
          </p:cNvPicPr>
          <p:nvPr>
            <p:ph sz="half" idx="1"/>
          </p:nvPr>
        </p:nvPicPr>
        <p:blipFill>
          <a:blip r:embed="rId3" cstate="print"/>
          <a:srcRect/>
          <a:stretch>
            <a:fillRect/>
          </a:stretch>
        </p:blipFill>
        <p:spPr bwMode="auto">
          <a:xfrm>
            <a:off x="838200" y="667455"/>
            <a:ext cx="7543800" cy="5733345"/>
          </a:xfrm>
          <a:prstGeom prst="rect">
            <a:avLst/>
          </a:prstGeom>
          <a:noFill/>
          <a:ln w="9525">
            <a:noFill/>
            <a:miter lim="800000"/>
            <a:headEnd/>
            <a:tailEnd/>
          </a:ln>
        </p:spPr>
      </p:pic>
      <p:sp>
        <p:nvSpPr>
          <p:cNvPr id="9" name="Slide Number Placeholder 3"/>
          <p:cNvSpPr txBox="1">
            <a:spLocks/>
          </p:cNvSpPr>
          <p:nvPr/>
        </p:nvSpPr>
        <p:spPr>
          <a:xfrm>
            <a:off x="8915400" y="6096000"/>
            <a:ext cx="2286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Arial" charset="0"/>
                <a:ea typeface="+mn-ea"/>
                <a:cs typeface="Arial" charset="0"/>
              </a:rPr>
              <a:t>     </a:t>
            </a:r>
            <a:fld id="{32C7C4F8-C15F-44B1-8719-C4B0BB76F013}" type="slidenum">
              <a:rPr kumimoji="0" lang="en-US" sz="140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18</a:t>
            </a:fld>
            <a:endParaRPr kumimoji="0" lang="en-US" sz="140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5892-DE27-4ABA-5EBB-4D709283D6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3315F-E3F9-642D-E2A6-43C7837C86B6}"/>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61931451-6051-6FF3-F97A-87B80A11DD3F}"/>
              </a:ext>
            </a:extLst>
          </p:cNvPr>
          <p:cNvSpPr>
            <a:spLocks noGrp="1"/>
          </p:cNvSpPr>
          <p:nvPr>
            <p:ph type="body" sz="half" idx="2"/>
          </p:nvPr>
        </p:nvSpPr>
        <p:spPr/>
        <p:txBody>
          <a:bodyPr/>
          <a:lstStyle/>
          <a:p>
            <a:endParaRPr lang="en-US"/>
          </a:p>
        </p:txBody>
      </p:sp>
      <p:pic>
        <p:nvPicPr>
          <p:cNvPr id="1026" name="Picture 2" descr="May be an image of 4 people and text">
            <a:extLst>
              <a:ext uri="{FF2B5EF4-FFF2-40B4-BE49-F238E27FC236}">
                <a16:creationId xmlns:a16="http://schemas.microsoft.com/office/drawing/2014/main" id="{0DD40842-D9BA-305B-4B86-F0751E38C7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6240" y="457200"/>
            <a:ext cx="4226719"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3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2</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Today’s Agenda</a:t>
            </a:r>
          </a:p>
        </p:txBody>
      </p:sp>
      <p:sp>
        <p:nvSpPr>
          <p:cNvPr id="6148" name="Rectangle 3"/>
          <p:cNvSpPr>
            <a:spLocks noGrp="1" noChangeArrowheads="1"/>
          </p:cNvSpPr>
          <p:nvPr>
            <p:ph type="body" idx="4294967295"/>
          </p:nvPr>
        </p:nvSpPr>
        <p:spPr>
          <a:xfrm>
            <a:off x="228600" y="1371600"/>
            <a:ext cx="8686800" cy="1905000"/>
          </a:xfrm>
        </p:spPr>
        <p:txBody>
          <a:bodyPr/>
          <a:lstStyle/>
          <a:p>
            <a:pPr eaLnBrk="1" hangingPunct="1">
              <a:spcBef>
                <a:spcPts val="0"/>
              </a:spcBef>
              <a:buClr>
                <a:srgbClr val="3333CC"/>
              </a:buClr>
              <a:buFont typeface="Wingdings" pitchFamily="2" charset="2"/>
              <a:buChar char="§"/>
            </a:pPr>
            <a:r>
              <a:rPr lang="en-US" dirty="0"/>
              <a:t>Adversarial Search</a:t>
            </a:r>
          </a:p>
          <a:p>
            <a:pPr eaLnBrk="1" hangingPunct="1">
              <a:spcBef>
                <a:spcPts val="0"/>
              </a:spcBef>
              <a:buClr>
                <a:srgbClr val="3333CC"/>
              </a:buClr>
              <a:buNone/>
            </a:pPr>
            <a:r>
              <a:rPr lang="en-US" sz="2800" dirty="0"/>
              <a:t>	(Russell and </a:t>
            </a:r>
            <a:r>
              <a:rPr lang="en-US" sz="2800" dirty="0" err="1"/>
              <a:t>Norvig</a:t>
            </a:r>
            <a:r>
              <a:rPr lang="en-US" sz="2800" dirty="0"/>
              <a:t>: Chap. 5 [Section 5.1-3])</a:t>
            </a:r>
            <a:r>
              <a:rPr lang="en-US" sz="3600" dirty="0"/>
              <a:t> </a:t>
            </a: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0"/>
            <a:ext cx="8839200" cy="609600"/>
          </a:xfrm>
        </p:spPr>
        <p:txBody>
          <a:bodyPr/>
          <a:lstStyle/>
          <a:p>
            <a:pPr eaLnBrk="1" hangingPunct="1"/>
            <a:r>
              <a:rPr lang="en-US" b="1" dirty="0" err="1">
                <a:solidFill>
                  <a:schemeClr val="accent2"/>
                </a:solidFill>
              </a:rPr>
              <a:t>minimax</a:t>
            </a:r>
            <a:r>
              <a:rPr lang="en-US" b="1" dirty="0">
                <a:solidFill>
                  <a:schemeClr val="accent2"/>
                </a:solidFill>
              </a:rPr>
              <a:t> Approach</a:t>
            </a:r>
            <a:endParaRPr lang="en-US" altLang="en-US" b="1" dirty="0">
              <a:solidFill>
                <a:schemeClr val="accent2"/>
              </a:solidFill>
            </a:endParaRPr>
          </a:p>
        </p:txBody>
      </p:sp>
      <p:sp>
        <p:nvSpPr>
          <p:cNvPr id="12292" name="Text Box 5"/>
          <p:cNvSpPr txBox="1">
            <a:spLocks noChangeArrowheads="1"/>
          </p:cNvSpPr>
          <p:nvPr/>
        </p:nvSpPr>
        <p:spPr bwMode="auto">
          <a:xfrm>
            <a:off x="593725" y="1736725"/>
            <a:ext cx="184150" cy="457200"/>
          </a:xfrm>
          <a:prstGeom prst="rect">
            <a:avLst/>
          </a:prstGeom>
          <a:noFill/>
          <a:ln w="9525">
            <a:noFill/>
            <a:miter lim="800000"/>
            <a:headEnd/>
            <a:tailEnd/>
          </a:ln>
        </p:spPr>
        <p:txBody>
          <a:bodyPr wrap="none">
            <a:spAutoFit/>
          </a:bodyPr>
          <a:lstStyle/>
          <a:p>
            <a:pPr eaLnBrk="0" hangingPunct="0"/>
            <a:endParaRPr lang="en-GB" altLang="en-US" sz="2400">
              <a:latin typeface="Times" pitchFamily="18" charset="0"/>
            </a:endParaRPr>
          </a:p>
        </p:txBody>
      </p:sp>
      <p:sp>
        <p:nvSpPr>
          <p:cNvPr id="12293" name="Rectangle 6"/>
          <p:cNvSpPr>
            <a:spLocks noChangeArrowheads="1"/>
          </p:cNvSpPr>
          <p:nvPr/>
        </p:nvSpPr>
        <p:spPr bwMode="auto">
          <a:xfrm>
            <a:off x="152400" y="4114800"/>
            <a:ext cx="8839200" cy="2514600"/>
          </a:xfrm>
          <a:prstGeom prst="rect">
            <a:avLst/>
          </a:prstGeom>
          <a:noFill/>
          <a:ln w="9525">
            <a:noFill/>
            <a:miter lim="800000"/>
            <a:headEnd/>
            <a:tailEnd/>
          </a:ln>
        </p:spPr>
        <p:txBody>
          <a:bodyPr/>
          <a:lstStyle/>
          <a:p>
            <a:pPr marL="274320" indent="-274320" algn="just" eaLnBrk="0" hangingPunct="0">
              <a:lnSpc>
                <a:spcPct val="90000"/>
              </a:lnSpc>
              <a:buFont typeface="Arial" pitchFamily="34" charset="0"/>
              <a:buChar char="•"/>
            </a:pPr>
            <a:endParaRPr lang="en-US" altLang="en-US" sz="2800" dirty="0"/>
          </a:p>
        </p:txBody>
      </p:sp>
      <p:pic>
        <p:nvPicPr>
          <p:cNvPr id="2050" name="Picture 2"/>
          <p:cNvPicPr>
            <a:picLocks noChangeAspect="1" noChangeArrowheads="1"/>
          </p:cNvPicPr>
          <p:nvPr/>
        </p:nvPicPr>
        <p:blipFill>
          <a:blip r:embed="rId3" cstate="print"/>
          <a:srcRect/>
          <a:stretch>
            <a:fillRect/>
          </a:stretch>
        </p:blipFill>
        <p:spPr bwMode="auto">
          <a:xfrm>
            <a:off x="304800" y="2133601"/>
            <a:ext cx="8458200" cy="4724400"/>
          </a:xfrm>
          <a:prstGeom prst="rect">
            <a:avLst/>
          </a:prstGeom>
          <a:noFill/>
          <a:ln w="9525">
            <a:noFill/>
            <a:miter lim="800000"/>
            <a:headEnd/>
            <a:tailEnd/>
          </a:ln>
        </p:spPr>
      </p:pic>
      <p:sp>
        <p:nvSpPr>
          <p:cNvPr id="7" name="Content Placeholder 6"/>
          <p:cNvSpPr>
            <a:spLocks noGrp="1"/>
          </p:cNvSpPr>
          <p:nvPr>
            <p:ph sz="half" idx="1"/>
          </p:nvPr>
        </p:nvSpPr>
        <p:spPr>
          <a:xfrm>
            <a:off x="152400" y="609600"/>
            <a:ext cx="8839200" cy="1524000"/>
          </a:xfrm>
        </p:spPr>
        <p:txBody>
          <a:bodyPr/>
          <a:lstStyle/>
          <a:p>
            <a:pPr algn="just">
              <a:spcBef>
                <a:spcPts val="0"/>
              </a:spcBef>
            </a:pPr>
            <a:r>
              <a:rPr lang="en-US" sz="2400" dirty="0"/>
              <a:t>Perfect play for deterministic games</a:t>
            </a:r>
          </a:p>
          <a:p>
            <a:pPr algn="just">
              <a:spcBef>
                <a:spcPts val="0"/>
              </a:spcBef>
            </a:pPr>
            <a:r>
              <a:rPr lang="en-US" sz="2400" dirty="0"/>
              <a:t>Idea: choose move to position with highest </a:t>
            </a:r>
            <a:r>
              <a:rPr lang="en-US" sz="2400" dirty="0" err="1">
                <a:solidFill>
                  <a:srgbClr val="FF0000"/>
                </a:solidFill>
              </a:rPr>
              <a:t>minimax</a:t>
            </a:r>
            <a:r>
              <a:rPr lang="en-US" sz="2400" dirty="0">
                <a:solidFill>
                  <a:srgbClr val="FF0000"/>
                </a:solidFill>
              </a:rPr>
              <a:t> value</a:t>
            </a:r>
            <a:endParaRPr lang="en-US" sz="2400" dirty="0"/>
          </a:p>
          <a:p>
            <a:pPr algn="just">
              <a:spcBef>
                <a:spcPts val="0"/>
              </a:spcBef>
              <a:buNone/>
            </a:pPr>
            <a:r>
              <a:rPr lang="en-US" sz="2400" dirty="0"/>
              <a:t>	= best achievable payoff against best play</a:t>
            </a:r>
          </a:p>
          <a:p>
            <a:pPr algn="just">
              <a:spcBef>
                <a:spcPts val="0"/>
              </a:spcBef>
            </a:pPr>
            <a:r>
              <a:rPr lang="en-US" sz="2400" dirty="0"/>
              <a:t>e.g., 2-ply game:</a:t>
            </a:r>
          </a:p>
        </p:txBody>
      </p:sp>
      <p:sp>
        <p:nvSpPr>
          <p:cNvPr id="8" name="Slide Number Placeholder 3"/>
          <p:cNvSpPr txBox="1">
            <a:spLocks/>
          </p:cNvSpPr>
          <p:nvPr/>
        </p:nvSpPr>
        <p:spPr>
          <a:xfrm>
            <a:off x="8763000" y="6096000"/>
            <a:ext cx="3810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Arial" charset="0"/>
                <a:ea typeface="+mn-ea"/>
                <a:cs typeface="Arial" charset="0"/>
              </a:rPr>
              <a:t>     </a:t>
            </a:r>
            <a:fld id="{32C7C4F8-C15F-44B1-8719-C4B0BB76F013}" type="slidenum">
              <a:rPr kumimoji="0" lang="en-US" sz="140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20</a:t>
            </a:fld>
            <a:endParaRPr kumimoji="0" lang="en-US" sz="140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0"/>
            <a:ext cx="8839200" cy="685800"/>
          </a:xfrm>
        </p:spPr>
        <p:txBody>
          <a:bodyPr/>
          <a:lstStyle/>
          <a:p>
            <a:r>
              <a:rPr lang="en-US" sz="2800" b="1" dirty="0">
                <a:solidFill>
                  <a:srgbClr val="C00000"/>
                </a:solidFill>
              </a:rPr>
              <a:t>Two-Ply Game Tree</a:t>
            </a:r>
          </a:p>
        </p:txBody>
      </p:sp>
      <p:pic>
        <p:nvPicPr>
          <p:cNvPr id="12292" name="Picture 4"/>
          <p:cNvPicPr>
            <a:picLocks noChangeAspect="1" noChangeArrowheads="1"/>
          </p:cNvPicPr>
          <p:nvPr/>
        </p:nvPicPr>
        <p:blipFill>
          <a:blip r:embed="rId3" cstate="print"/>
          <a:srcRect/>
          <a:stretch>
            <a:fillRect/>
          </a:stretch>
        </p:blipFill>
        <p:spPr bwMode="auto">
          <a:xfrm>
            <a:off x="3429000" y="2971800"/>
            <a:ext cx="762000" cy="447675"/>
          </a:xfrm>
          <a:prstGeom prst="rect">
            <a:avLst/>
          </a:prstGeom>
          <a:noFill/>
          <a:ln w="12700">
            <a:noFill/>
            <a:miter lim="800000"/>
            <a:headEnd type="none" w="sm" len="sm"/>
            <a:tailEnd type="none" w="sm" len="sm"/>
          </a:ln>
        </p:spPr>
      </p:pic>
      <p:pic>
        <p:nvPicPr>
          <p:cNvPr id="12293" name="Picture 5"/>
          <p:cNvPicPr>
            <a:picLocks noChangeAspect="1" noChangeArrowheads="1"/>
          </p:cNvPicPr>
          <p:nvPr/>
        </p:nvPicPr>
        <p:blipFill>
          <a:blip r:embed="rId3" cstate="print"/>
          <a:srcRect/>
          <a:stretch>
            <a:fillRect/>
          </a:stretch>
        </p:blipFill>
        <p:spPr bwMode="auto">
          <a:xfrm>
            <a:off x="5181600" y="3048000"/>
            <a:ext cx="304800" cy="296863"/>
          </a:xfrm>
          <a:prstGeom prst="rect">
            <a:avLst/>
          </a:prstGeom>
          <a:noFill/>
          <a:ln w="12700">
            <a:noFill/>
            <a:miter lim="800000"/>
            <a:headEnd type="none" w="sm" len="sm"/>
            <a:tailEnd type="none" w="sm" len="sm"/>
          </a:ln>
        </p:spPr>
      </p:pic>
      <p:pic>
        <p:nvPicPr>
          <p:cNvPr id="12294" name="Picture 6"/>
          <p:cNvPicPr>
            <a:picLocks noChangeAspect="1" noChangeArrowheads="1"/>
          </p:cNvPicPr>
          <p:nvPr/>
        </p:nvPicPr>
        <p:blipFill>
          <a:blip r:embed="rId3" cstate="print"/>
          <a:srcRect/>
          <a:stretch>
            <a:fillRect/>
          </a:stretch>
        </p:blipFill>
        <p:spPr bwMode="auto">
          <a:xfrm>
            <a:off x="6629400" y="2905125"/>
            <a:ext cx="762000" cy="447675"/>
          </a:xfrm>
          <a:prstGeom prst="rect">
            <a:avLst/>
          </a:prstGeom>
          <a:noFill/>
          <a:ln w="12700">
            <a:noFill/>
            <a:miter lim="800000"/>
            <a:headEnd type="none" w="sm" len="sm"/>
            <a:tailEnd type="none" w="sm" len="sm"/>
          </a:ln>
        </p:spPr>
      </p:pic>
      <p:pic>
        <p:nvPicPr>
          <p:cNvPr id="12295" name="Picture 7"/>
          <p:cNvPicPr>
            <a:picLocks noChangeAspect="1" noChangeArrowheads="1"/>
          </p:cNvPicPr>
          <p:nvPr/>
        </p:nvPicPr>
        <p:blipFill>
          <a:blip r:embed="rId3" cstate="print"/>
          <a:srcRect/>
          <a:stretch>
            <a:fillRect/>
          </a:stretch>
        </p:blipFill>
        <p:spPr bwMode="auto">
          <a:xfrm>
            <a:off x="6248400" y="4200525"/>
            <a:ext cx="762000" cy="447675"/>
          </a:xfrm>
          <a:prstGeom prst="rect">
            <a:avLst/>
          </a:prstGeom>
          <a:noFill/>
          <a:ln w="12700">
            <a:noFill/>
            <a:miter lim="800000"/>
            <a:headEnd type="none" w="sm" len="sm"/>
            <a:tailEnd type="none" w="sm" len="sm"/>
          </a:ln>
        </p:spPr>
      </p:pic>
      <p:pic>
        <p:nvPicPr>
          <p:cNvPr id="12296" name="Picture 8"/>
          <p:cNvPicPr>
            <a:picLocks noChangeAspect="1" noChangeArrowheads="1"/>
          </p:cNvPicPr>
          <p:nvPr/>
        </p:nvPicPr>
        <p:blipFill>
          <a:blip r:embed="rId3" cstate="print"/>
          <a:srcRect/>
          <a:stretch>
            <a:fillRect/>
          </a:stretch>
        </p:blipFill>
        <p:spPr bwMode="auto">
          <a:xfrm>
            <a:off x="7239000" y="4343400"/>
            <a:ext cx="304800" cy="219075"/>
          </a:xfrm>
          <a:prstGeom prst="rect">
            <a:avLst/>
          </a:prstGeom>
          <a:noFill/>
          <a:ln w="12700">
            <a:noFill/>
            <a:miter lim="800000"/>
            <a:headEnd type="none" w="sm" len="sm"/>
            <a:tailEnd type="none" w="sm" len="sm"/>
          </a:ln>
        </p:spPr>
      </p:pic>
      <p:pic>
        <p:nvPicPr>
          <p:cNvPr id="12297" name="Picture 9"/>
          <p:cNvPicPr>
            <a:picLocks noChangeAspect="1" noChangeArrowheads="1"/>
          </p:cNvPicPr>
          <p:nvPr/>
        </p:nvPicPr>
        <p:blipFill>
          <a:blip r:embed="rId3" cstate="print"/>
          <a:srcRect/>
          <a:stretch>
            <a:fillRect/>
          </a:stretch>
        </p:blipFill>
        <p:spPr bwMode="auto">
          <a:xfrm>
            <a:off x="7315200" y="4495800"/>
            <a:ext cx="304800" cy="179388"/>
          </a:xfrm>
          <a:prstGeom prst="rect">
            <a:avLst/>
          </a:prstGeom>
          <a:noFill/>
          <a:ln w="12700">
            <a:noFill/>
            <a:miter lim="800000"/>
            <a:headEnd type="none" w="sm" len="sm"/>
            <a:tailEnd type="none" w="sm" len="sm"/>
          </a:ln>
        </p:spPr>
      </p:pic>
      <p:pic>
        <p:nvPicPr>
          <p:cNvPr id="12298" name="Picture 10"/>
          <p:cNvPicPr>
            <a:picLocks noChangeAspect="1" noChangeArrowheads="1"/>
          </p:cNvPicPr>
          <p:nvPr/>
        </p:nvPicPr>
        <p:blipFill>
          <a:blip r:embed="rId3" cstate="print"/>
          <a:srcRect/>
          <a:stretch>
            <a:fillRect/>
          </a:stretch>
        </p:blipFill>
        <p:spPr bwMode="auto">
          <a:xfrm>
            <a:off x="7772400" y="4495800"/>
            <a:ext cx="304800" cy="179388"/>
          </a:xfrm>
          <a:prstGeom prst="rect">
            <a:avLst/>
          </a:prstGeom>
          <a:noFill/>
          <a:ln w="12700">
            <a:noFill/>
            <a:miter lim="800000"/>
            <a:headEnd type="none" w="sm" len="sm"/>
            <a:tailEnd type="none" w="sm" len="sm"/>
          </a:ln>
        </p:spPr>
      </p:pic>
      <p:pic>
        <p:nvPicPr>
          <p:cNvPr id="12299" name="Picture 11"/>
          <p:cNvPicPr>
            <a:picLocks noChangeAspect="1" noChangeArrowheads="1"/>
          </p:cNvPicPr>
          <p:nvPr/>
        </p:nvPicPr>
        <p:blipFill>
          <a:blip r:embed="rId3" cstate="print"/>
          <a:srcRect/>
          <a:stretch>
            <a:fillRect/>
          </a:stretch>
        </p:blipFill>
        <p:spPr bwMode="auto">
          <a:xfrm>
            <a:off x="7772400" y="4386263"/>
            <a:ext cx="152400" cy="109537"/>
          </a:xfrm>
          <a:prstGeom prst="rect">
            <a:avLst/>
          </a:prstGeom>
          <a:noFill/>
          <a:ln w="12700">
            <a:noFill/>
            <a:miter lim="800000"/>
            <a:headEnd type="none" w="sm" len="sm"/>
            <a:tailEnd type="none" w="sm" len="sm"/>
          </a:ln>
        </p:spPr>
      </p:pic>
      <p:pic>
        <p:nvPicPr>
          <p:cNvPr id="12300" name="Picture 12"/>
          <p:cNvPicPr>
            <a:picLocks noChangeAspect="1" noChangeArrowheads="1"/>
          </p:cNvPicPr>
          <p:nvPr/>
        </p:nvPicPr>
        <p:blipFill>
          <a:blip r:embed="rId3" cstate="print"/>
          <a:srcRect/>
          <a:stretch>
            <a:fillRect/>
          </a:stretch>
        </p:blipFill>
        <p:spPr bwMode="auto">
          <a:xfrm>
            <a:off x="5638800" y="4452938"/>
            <a:ext cx="304800" cy="179387"/>
          </a:xfrm>
          <a:prstGeom prst="rect">
            <a:avLst/>
          </a:prstGeom>
          <a:noFill/>
          <a:ln w="12700">
            <a:noFill/>
            <a:miter lim="800000"/>
            <a:headEnd type="none" w="sm" len="sm"/>
            <a:tailEnd type="none" w="sm" len="sm"/>
          </a:ln>
        </p:spPr>
      </p:pic>
      <p:pic>
        <p:nvPicPr>
          <p:cNvPr id="12301" name="Picture 13"/>
          <p:cNvPicPr>
            <a:picLocks noChangeAspect="1" noChangeArrowheads="1"/>
          </p:cNvPicPr>
          <p:nvPr/>
        </p:nvPicPr>
        <p:blipFill>
          <a:blip r:embed="rId3" cstate="print"/>
          <a:srcRect/>
          <a:stretch>
            <a:fillRect/>
          </a:stretch>
        </p:blipFill>
        <p:spPr bwMode="auto">
          <a:xfrm>
            <a:off x="5638800" y="4343400"/>
            <a:ext cx="152400" cy="109538"/>
          </a:xfrm>
          <a:prstGeom prst="rect">
            <a:avLst/>
          </a:prstGeom>
          <a:noFill/>
          <a:ln w="12700">
            <a:noFill/>
            <a:miter lim="800000"/>
            <a:headEnd type="none" w="sm" len="sm"/>
            <a:tailEnd type="none" w="sm" len="sm"/>
          </a:ln>
        </p:spPr>
      </p:pic>
      <p:pic>
        <p:nvPicPr>
          <p:cNvPr id="12302" name="Picture 14"/>
          <p:cNvPicPr>
            <a:picLocks noChangeAspect="1" noChangeArrowheads="1"/>
          </p:cNvPicPr>
          <p:nvPr/>
        </p:nvPicPr>
        <p:blipFill>
          <a:blip r:embed="rId3" cstate="print"/>
          <a:srcRect/>
          <a:stretch>
            <a:fillRect/>
          </a:stretch>
        </p:blipFill>
        <p:spPr bwMode="auto">
          <a:xfrm>
            <a:off x="4724400" y="4468813"/>
            <a:ext cx="304800" cy="179387"/>
          </a:xfrm>
          <a:prstGeom prst="rect">
            <a:avLst/>
          </a:prstGeom>
          <a:noFill/>
          <a:ln w="12700">
            <a:noFill/>
            <a:miter lim="800000"/>
            <a:headEnd type="none" w="sm" len="sm"/>
            <a:tailEnd type="none" w="sm" len="sm"/>
          </a:ln>
        </p:spPr>
      </p:pic>
      <p:pic>
        <p:nvPicPr>
          <p:cNvPr id="12303" name="Picture 15"/>
          <p:cNvPicPr>
            <a:picLocks noChangeAspect="1" noChangeArrowheads="1"/>
          </p:cNvPicPr>
          <p:nvPr/>
        </p:nvPicPr>
        <p:blipFill>
          <a:blip r:embed="rId3" cstate="print"/>
          <a:srcRect/>
          <a:stretch>
            <a:fillRect/>
          </a:stretch>
        </p:blipFill>
        <p:spPr bwMode="auto">
          <a:xfrm>
            <a:off x="4724400" y="4359275"/>
            <a:ext cx="152400" cy="109538"/>
          </a:xfrm>
          <a:prstGeom prst="rect">
            <a:avLst/>
          </a:prstGeom>
          <a:noFill/>
          <a:ln w="12700">
            <a:noFill/>
            <a:miter lim="800000"/>
            <a:headEnd type="none" w="sm" len="sm"/>
            <a:tailEnd type="none" w="sm" len="sm"/>
          </a:ln>
        </p:spPr>
      </p:pic>
      <p:pic>
        <p:nvPicPr>
          <p:cNvPr id="12304" name="Picture 16"/>
          <p:cNvPicPr>
            <a:picLocks noChangeAspect="1" noChangeArrowheads="1"/>
          </p:cNvPicPr>
          <p:nvPr/>
        </p:nvPicPr>
        <p:blipFill>
          <a:blip r:embed="rId3" cstate="print"/>
          <a:srcRect/>
          <a:stretch>
            <a:fillRect/>
          </a:stretch>
        </p:blipFill>
        <p:spPr bwMode="auto">
          <a:xfrm>
            <a:off x="5257800" y="4452938"/>
            <a:ext cx="304800" cy="179387"/>
          </a:xfrm>
          <a:prstGeom prst="rect">
            <a:avLst/>
          </a:prstGeom>
          <a:noFill/>
          <a:ln w="12700">
            <a:noFill/>
            <a:miter lim="800000"/>
            <a:headEnd type="none" w="sm" len="sm"/>
            <a:tailEnd type="none" w="sm" len="sm"/>
          </a:ln>
        </p:spPr>
      </p:pic>
      <p:pic>
        <p:nvPicPr>
          <p:cNvPr id="12305" name="Picture 17"/>
          <p:cNvPicPr>
            <a:picLocks noChangeAspect="1" noChangeArrowheads="1"/>
          </p:cNvPicPr>
          <p:nvPr/>
        </p:nvPicPr>
        <p:blipFill>
          <a:blip r:embed="rId3" cstate="print"/>
          <a:srcRect/>
          <a:stretch>
            <a:fillRect/>
          </a:stretch>
        </p:blipFill>
        <p:spPr bwMode="auto">
          <a:xfrm>
            <a:off x="5257800" y="4343400"/>
            <a:ext cx="152400" cy="109538"/>
          </a:xfrm>
          <a:prstGeom prst="rect">
            <a:avLst/>
          </a:prstGeom>
          <a:noFill/>
          <a:ln w="12700">
            <a:noFill/>
            <a:miter lim="800000"/>
            <a:headEnd type="none" w="sm" len="sm"/>
            <a:tailEnd type="none" w="sm" len="sm"/>
          </a:ln>
        </p:spPr>
      </p:pic>
      <p:pic>
        <p:nvPicPr>
          <p:cNvPr id="12306" name="Picture 18"/>
          <p:cNvPicPr>
            <a:picLocks noChangeAspect="1" noChangeArrowheads="1"/>
          </p:cNvPicPr>
          <p:nvPr/>
        </p:nvPicPr>
        <p:blipFill>
          <a:blip r:embed="rId3" cstate="print"/>
          <a:srcRect/>
          <a:stretch>
            <a:fillRect/>
          </a:stretch>
        </p:blipFill>
        <p:spPr bwMode="auto">
          <a:xfrm>
            <a:off x="3581400" y="4468813"/>
            <a:ext cx="457200" cy="269875"/>
          </a:xfrm>
          <a:prstGeom prst="rect">
            <a:avLst/>
          </a:prstGeom>
          <a:noFill/>
          <a:ln w="12700">
            <a:noFill/>
            <a:miter lim="800000"/>
            <a:headEnd type="none" w="sm" len="sm"/>
            <a:tailEnd type="none" w="sm" len="sm"/>
          </a:ln>
        </p:spPr>
      </p:pic>
      <p:pic>
        <p:nvPicPr>
          <p:cNvPr id="12307" name="Picture 19"/>
          <p:cNvPicPr>
            <a:picLocks noChangeAspect="1" noChangeArrowheads="1"/>
          </p:cNvPicPr>
          <p:nvPr/>
        </p:nvPicPr>
        <p:blipFill>
          <a:blip r:embed="rId3" cstate="print"/>
          <a:srcRect/>
          <a:stretch>
            <a:fillRect/>
          </a:stretch>
        </p:blipFill>
        <p:spPr bwMode="auto">
          <a:xfrm>
            <a:off x="3657600" y="4359275"/>
            <a:ext cx="228600" cy="165100"/>
          </a:xfrm>
          <a:prstGeom prst="rect">
            <a:avLst/>
          </a:prstGeom>
          <a:noFill/>
          <a:ln w="12700">
            <a:noFill/>
            <a:miter lim="800000"/>
            <a:headEnd type="none" w="sm" len="sm"/>
            <a:tailEnd type="none" w="sm" len="sm"/>
          </a:ln>
        </p:spPr>
      </p:pic>
      <p:pic>
        <p:nvPicPr>
          <p:cNvPr id="12308" name="Picture 20"/>
          <p:cNvPicPr>
            <a:picLocks noChangeAspect="1" noChangeArrowheads="1"/>
          </p:cNvPicPr>
          <p:nvPr/>
        </p:nvPicPr>
        <p:blipFill>
          <a:blip r:embed="rId3" cstate="print"/>
          <a:srcRect/>
          <a:stretch>
            <a:fillRect/>
          </a:stretch>
        </p:blipFill>
        <p:spPr bwMode="auto">
          <a:xfrm>
            <a:off x="2438400" y="4452938"/>
            <a:ext cx="304800" cy="179387"/>
          </a:xfrm>
          <a:prstGeom prst="rect">
            <a:avLst/>
          </a:prstGeom>
          <a:noFill/>
          <a:ln w="12700">
            <a:noFill/>
            <a:miter lim="800000"/>
            <a:headEnd type="none" w="sm" len="sm"/>
            <a:tailEnd type="none" w="sm" len="sm"/>
          </a:ln>
        </p:spPr>
      </p:pic>
      <p:pic>
        <p:nvPicPr>
          <p:cNvPr id="12309" name="Picture 21"/>
          <p:cNvPicPr>
            <a:picLocks noChangeAspect="1" noChangeArrowheads="1"/>
          </p:cNvPicPr>
          <p:nvPr/>
        </p:nvPicPr>
        <p:blipFill>
          <a:blip r:embed="rId3" cstate="print"/>
          <a:srcRect/>
          <a:stretch>
            <a:fillRect/>
          </a:stretch>
        </p:blipFill>
        <p:spPr bwMode="auto">
          <a:xfrm>
            <a:off x="2438400" y="4343400"/>
            <a:ext cx="152400" cy="109538"/>
          </a:xfrm>
          <a:prstGeom prst="rect">
            <a:avLst/>
          </a:prstGeom>
          <a:noFill/>
          <a:ln w="12700">
            <a:noFill/>
            <a:miter lim="800000"/>
            <a:headEnd type="none" w="sm" len="sm"/>
            <a:tailEnd type="none" w="sm" len="sm"/>
          </a:ln>
        </p:spPr>
      </p:pic>
      <p:pic>
        <p:nvPicPr>
          <p:cNvPr id="12310" name="Picture 22"/>
          <p:cNvPicPr>
            <a:picLocks noChangeAspect="1" noChangeArrowheads="1"/>
          </p:cNvPicPr>
          <p:nvPr/>
        </p:nvPicPr>
        <p:blipFill>
          <a:blip r:embed="rId3" cstate="print"/>
          <a:srcRect/>
          <a:stretch>
            <a:fillRect/>
          </a:stretch>
        </p:blipFill>
        <p:spPr bwMode="auto">
          <a:xfrm>
            <a:off x="3124200" y="4452938"/>
            <a:ext cx="304800" cy="179387"/>
          </a:xfrm>
          <a:prstGeom prst="rect">
            <a:avLst/>
          </a:prstGeom>
          <a:noFill/>
          <a:ln w="12700">
            <a:noFill/>
            <a:miter lim="800000"/>
            <a:headEnd type="none" w="sm" len="sm"/>
            <a:tailEnd type="none" w="sm" len="sm"/>
          </a:ln>
        </p:spPr>
      </p:pic>
      <p:pic>
        <p:nvPicPr>
          <p:cNvPr id="12311" name="Picture 23"/>
          <p:cNvPicPr>
            <a:picLocks noChangeAspect="1" noChangeArrowheads="1"/>
          </p:cNvPicPr>
          <p:nvPr/>
        </p:nvPicPr>
        <p:blipFill>
          <a:blip r:embed="rId3" cstate="print"/>
          <a:srcRect/>
          <a:stretch>
            <a:fillRect/>
          </a:stretch>
        </p:blipFill>
        <p:spPr bwMode="auto">
          <a:xfrm>
            <a:off x="3124200" y="4343400"/>
            <a:ext cx="152400" cy="109538"/>
          </a:xfrm>
          <a:prstGeom prst="rect">
            <a:avLst/>
          </a:prstGeom>
          <a:noFill/>
          <a:ln w="12700">
            <a:noFill/>
            <a:miter lim="800000"/>
            <a:headEnd type="none" w="sm" len="sm"/>
            <a:tailEnd type="none" w="sm" len="sm"/>
          </a:ln>
        </p:spPr>
      </p:pic>
      <p:pic>
        <p:nvPicPr>
          <p:cNvPr id="12312" name="Picture 24"/>
          <p:cNvPicPr>
            <a:picLocks noChangeAspect="1" noChangeArrowheads="1"/>
          </p:cNvPicPr>
          <p:nvPr/>
        </p:nvPicPr>
        <p:blipFill>
          <a:blip r:embed="rId4" cstate="print"/>
          <a:srcRect/>
          <a:stretch>
            <a:fillRect/>
          </a:stretch>
        </p:blipFill>
        <p:spPr bwMode="auto">
          <a:xfrm>
            <a:off x="3733800" y="3638550"/>
            <a:ext cx="381000" cy="400050"/>
          </a:xfrm>
          <a:prstGeom prst="rect">
            <a:avLst/>
          </a:prstGeom>
          <a:noFill/>
          <a:ln w="12700">
            <a:noFill/>
            <a:miter lim="800000"/>
            <a:headEnd type="none" w="sm" len="sm"/>
            <a:tailEnd type="none" w="sm" len="sm"/>
          </a:ln>
        </p:spPr>
      </p:pic>
      <p:pic>
        <p:nvPicPr>
          <p:cNvPr id="12313" name="Picture 25"/>
          <p:cNvPicPr>
            <a:picLocks noChangeAspect="1" noChangeArrowheads="1"/>
          </p:cNvPicPr>
          <p:nvPr/>
        </p:nvPicPr>
        <p:blipFill>
          <a:blip r:embed="rId4" cstate="print"/>
          <a:srcRect/>
          <a:stretch>
            <a:fillRect/>
          </a:stretch>
        </p:blipFill>
        <p:spPr bwMode="auto">
          <a:xfrm>
            <a:off x="5715000" y="3581400"/>
            <a:ext cx="381000" cy="400050"/>
          </a:xfrm>
          <a:prstGeom prst="rect">
            <a:avLst/>
          </a:prstGeom>
          <a:noFill/>
          <a:ln w="12700">
            <a:noFill/>
            <a:miter lim="800000"/>
            <a:headEnd type="none" w="sm" len="sm"/>
            <a:tailEnd type="none" w="sm" len="sm"/>
          </a:ln>
        </p:spPr>
      </p:pic>
      <p:pic>
        <p:nvPicPr>
          <p:cNvPr id="12314" name="Picture 26"/>
          <p:cNvPicPr>
            <a:picLocks noChangeAspect="1" noChangeArrowheads="1"/>
          </p:cNvPicPr>
          <p:nvPr/>
        </p:nvPicPr>
        <p:blipFill>
          <a:blip r:embed="rId4" cstate="print"/>
          <a:srcRect/>
          <a:stretch>
            <a:fillRect/>
          </a:stretch>
        </p:blipFill>
        <p:spPr bwMode="auto">
          <a:xfrm>
            <a:off x="7543800" y="3581400"/>
            <a:ext cx="381000" cy="400050"/>
          </a:xfrm>
          <a:prstGeom prst="rect">
            <a:avLst/>
          </a:prstGeom>
          <a:noFill/>
          <a:ln w="12700">
            <a:noFill/>
            <a:miter lim="800000"/>
            <a:headEnd type="none" w="sm" len="sm"/>
            <a:tailEnd type="none" w="sm" len="sm"/>
          </a:ln>
        </p:spPr>
      </p:pic>
      <p:pic>
        <p:nvPicPr>
          <p:cNvPr id="12315" name="Picture 27"/>
          <p:cNvPicPr>
            <a:picLocks noChangeAspect="1" noChangeArrowheads="1"/>
          </p:cNvPicPr>
          <p:nvPr/>
        </p:nvPicPr>
        <p:blipFill>
          <a:blip r:embed="rId4" cstate="print"/>
          <a:srcRect/>
          <a:stretch>
            <a:fillRect/>
          </a:stretch>
        </p:blipFill>
        <p:spPr bwMode="auto">
          <a:xfrm>
            <a:off x="5791200" y="2514600"/>
            <a:ext cx="381000" cy="400050"/>
          </a:xfrm>
          <a:prstGeom prst="rect">
            <a:avLst/>
          </a:prstGeom>
          <a:noFill/>
          <a:ln w="12700">
            <a:noFill/>
            <a:miter lim="800000"/>
            <a:headEnd type="none" w="sm" len="sm"/>
            <a:tailEnd type="none" w="sm" len="sm"/>
          </a:ln>
        </p:spPr>
      </p:pic>
      <p:pic>
        <p:nvPicPr>
          <p:cNvPr id="15362" name="Picture 2"/>
          <p:cNvPicPr>
            <a:picLocks noChangeAspect="1" noChangeArrowheads="1"/>
          </p:cNvPicPr>
          <p:nvPr/>
        </p:nvPicPr>
        <p:blipFill>
          <a:blip r:embed="rId5" cstate="print"/>
          <a:srcRect/>
          <a:stretch>
            <a:fillRect/>
          </a:stretch>
        </p:blipFill>
        <p:spPr bwMode="auto">
          <a:xfrm>
            <a:off x="228600" y="762000"/>
            <a:ext cx="8686800" cy="5715000"/>
          </a:xfrm>
          <a:prstGeom prst="rect">
            <a:avLst/>
          </a:prstGeom>
          <a:noFill/>
          <a:ln w="9525">
            <a:noFill/>
            <a:miter lim="800000"/>
            <a:headEnd/>
            <a:tailEnd/>
          </a:ln>
        </p:spPr>
      </p:pic>
      <p:sp>
        <p:nvSpPr>
          <p:cNvPr id="29" name="Slide Number Placeholder 3"/>
          <p:cNvSpPr txBox="1">
            <a:spLocks/>
          </p:cNvSpPr>
          <p:nvPr/>
        </p:nvSpPr>
        <p:spPr>
          <a:xfrm>
            <a:off x="8763000" y="6096000"/>
            <a:ext cx="3810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Arial" charset="0"/>
                <a:ea typeface="+mn-ea"/>
                <a:cs typeface="Arial" charset="0"/>
              </a:rPr>
              <a:t>     </a:t>
            </a:r>
            <a:fld id="{32C7C4F8-C15F-44B1-8719-C4B0BB76F013}" type="slidenum">
              <a:rPr kumimoji="0" lang="en-US" sz="140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21</a:t>
            </a:fld>
            <a:endParaRPr kumimoji="0" lang="en-US" sz="140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 y="0"/>
            <a:ext cx="8839200" cy="609600"/>
          </a:xfrm>
        </p:spPr>
        <p:txBody>
          <a:bodyPr/>
          <a:lstStyle/>
          <a:p>
            <a:r>
              <a:rPr lang="en-US" sz="2800" b="1" dirty="0">
                <a:solidFill>
                  <a:srgbClr val="C00000"/>
                </a:solidFill>
              </a:rPr>
              <a:t>Two-Ply Game Tree</a:t>
            </a:r>
            <a:endParaRPr lang="en-US" sz="2800" dirty="0"/>
          </a:p>
        </p:txBody>
      </p:sp>
      <p:pic>
        <p:nvPicPr>
          <p:cNvPr id="13316" name="Picture 4"/>
          <p:cNvPicPr>
            <a:picLocks noChangeAspect="1" noChangeArrowheads="1"/>
          </p:cNvPicPr>
          <p:nvPr/>
        </p:nvPicPr>
        <p:blipFill>
          <a:blip r:embed="rId3" cstate="print"/>
          <a:srcRect/>
          <a:stretch>
            <a:fillRect/>
          </a:stretch>
        </p:blipFill>
        <p:spPr bwMode="auto">
          <a:xfrm>
            <a:off x="3429000" y="2971800"/>
            <a:ext cx="762000" cy="447675"/>
          </a:xfrm>
          <a:prstGeom prst="rect">
            <a:avLst/>
          </a:prstGeom>
          <a:noFill/>
          <a:ln w="12700">
            <a:noFill/>
            <a:miter lim="800000"/>
            <a:headEnd type="none" w="sm" len="sm"/>
            <a:tailEnd type="none" w="sm" len="sm"/>
          </a:ln>
        </p:spPr>
      </p:pic>
      <p:pic>
        <p:nvPicPr>
          <p:cNvPr id="13317" name="Picture 5"/>
          <p:cNvPicPr>
            <a:picLocks noChangeAspect="1" noChangeArrowheads="1"/>
          </p:cNvPicPr>
          <p:nvPr/>
        </p:nvPicPr>
        <p:blipFill>
          <a:blip r:embed="rId3" cstate="print"/>
          <a:srcRect/>
          <a:stretch>
            <a:fillRect/>
          </a:stretch>
        </p:blipFill>
        <p:spPr bwMode="auto">
          <a:xfrm>
            <a:off x="5181600" y="3048000"/>
            <a:ext cx="304800" cy="296863"/>
          </a:xfrm>
          <a:prstGeom prst="rect">
            <a:avLst/>
          </a:prstGeom>
          <a:noFill/>
          <a:ln w="12700">
            <a:noFill/>
            <a:miter lim="800000"/>
            <a:headEnd type="none" w="sm" len="sm"/>
            <a:tailEnd type="none" w="sm" len="sm"/>
          </a:ln>
        </p:spPr>
      </p:pic>
      <p:pic>
        <p:nvPicPr>
          <p:cNvPr id="13318" name="Picture 6"/>
          <p:cNvPicPr>
            <a:picLocks noChangeAspect="1" noChangeArrowheads="1"/>
          </p:cNvPicPr>
          <p:nvPr/>
        </p:nvPicPr>
        <p:blipFill>
          <a:blip r:embed="rId3" cstate="print"/>
          <a:srcRect/>
          <a:stretch>
            <a:fillRect/>
          </a:stretch>
        </p:blipFill>
        <p:spPr bwMode="auto">
          <a:xfrm>
            <a:off x="6629400" y="2905125"/>
            <a:ext cx="762000" cy="447675"/>
          </a:xfrm>
          <a:prstGeom prst="rect">
            <a:avLst/>
          </a:prstGeom>
          <a:noFill/>
          <a:ln w="12700">
            <a:noFill/>
            <a:miter lim="800000"/>
            <a:headEnd type="none" w="sm" len="sm"/>
            <a:tailEnd type="none" w="sm" len="sm"/>
          </a:ln>
        </p:spPr>
      </p:pic>
      <p:pic>
        <p:nvPicPr>
          <p:cNvPr id="13319" name="Picture 7"/>
          <p:cNvPicPr>
            <a:picLocks noChangeAspect="1" noChangeArrowheads="1"/>
          </p:cNvPicPr>
          <p:nvPr/>
        </p:nvPicPr>
        <p:blipFill>
          <a:blip r:embed="rId4" cstate="print"/>
          <a:srcRect/>
          <a:stretch>
            <a:fillRect/>
          </a:stretch>
        </p:blipFill>
        <p:spPr bwMode="auto">
          <a:xfrm>
            <a:off x="5791200" y="2514600"/>
            <a:ext cx="381000" cy="400050"/>
          </a:xfrm>
          <a:prstGeom prst="rect">
            <a:avLst/>
          </a:prstGeom>
          <a:noFill/>
          <a:ln w="12700">
            <a:noFill/>
            <a:miter lim="800000"/>
            <a:headEnd type="none" w="sm" len="sm"/>
            <a:tailEnd type="none" w="sm" len="sm"/>
          </a:ln>
        </p:spPr>
      </p:pic>
      <p:sp>
        <p:nvSpPr>
          <p:cNvPr id="13324" name="Rectangle 12"/>
          <p:cNvSpPr>
            <a:spLocks noChangeArrowheads="1"/>
          </p:cNvSpPr>
          <p:nvPr/>
        </p:nvSpPr>
        <p:spPr bwMode="auto">
          <a:xfrm flipH="1">
            <a:off x="5334000" y="3810000"/>
            <a:ext cx="76200" cy="152400"/>
          </a:xfrm>
          <a:prstGeom prst="rect">
            <a:avLst/>
          </a:prstGeom>
          <a:noFill/>
          <a:ln w="12700">
            <a:noFill/>
            <a:miter lim="800000"/>
            <a:headEnd type="none" w="sm" len="sm"/>
            <a:tailEnd type="none" w="sm" len="sm"/>
          </a:ln>
        </p:spPr>
        <p:txBody>
          <a:bodyPr wrap="none" anchor="ctr"/>
          <a:lstStyle/>
          <a:p>
            <a:endParaRPr lang="en-US"/>
          </a:p>
        </p:txBody>
      </p:sp>
      <p:pic>
        <p:nvPicPr>
          <p:cNvPr id="16386" name="Picture 2"/>
          <p:cNvPicPr>
            <a:picLocks noChangeAspect="1" noChangeArrowheads="1"/>
          </p:cNvPicPr>
          <p:nvPr/>
        </p:nvPicPr>
        <p:blipFill>
          <a:blip r:embed="rId5" cstate="print"/>
          <a:srcRect/>
          <a:stretch>
            <a:fillRect/>
          </a:stretch>
        </p:blipFill>
        <p:spPr bwMode="auto">
          <a:xfrm>
            <a:off x="152400" y="838200"/>
            <a:ext cx="8763000" cy="5638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 y="0"/>
            <a:ext cx="8839200" cy="609600"/>
          </a:xfrm>
        </p:spPr>
        <p:txBody>
          <a:bodyPr/>
          <a:lstStyle/>
          <a:p>
            <a:r>
              <a:rPr lang="en-US" sz="2800" b="1" dirty="0">
                <a:solidFill>
                  <a:srgbClr val="C00000"/>
                </a:solidFill>
              </a:rPr>
              <a:t>Two-Ply Game Tree</a:t>
            </a:r>
            <a:endParaRPr lang="en-US" sz="2800" dirty="0"/>
          </a:p>
        </p:txBody>
      </p:sp>
      <p:pic>
        <p:nvPicPr>
          <p:cNvPr id="17410" name="Picture 2"/>
          <p:cNvPicPr>
            <a:picLocks noChangeAspect="1" noChangeArrowheads="1"/>
          </p:cNvPicPr>
          <p:nvPr/>
        </p:nvPicPr>
        <p:blipFill>
          <a:blip r:embed="rId3" cstate="print"/>
          <a:srcRect/>
          <a:stretch>
            <a:fillRect/>
          </a:stretch>
        </p:blipFill>
        <p:spPr bwMode="auto">
          <a:xfrm>
            <a:off x="228600" y="762000"/>
            <a:ext cx="8686800" cy="5715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pPr>
              <a:defRPr/>
            </a:pPr>
            <a:fld id="{463C8A4B-124F-43F9-9E25-3253CCAF3F83}" type="slidenum">
              <a:rPr lang="en-US" smtClean="0"/>
              <a:pPr>
                <a:defRPr/>
              </a:pPr>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757147"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149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pPr>
              <a:defRPr/>
            </a:pPr>
            <a:fld id="{463C8A4B-124F-43F9-9E25-3253CCAF3F83}" type="slidenum">
              <a:rPr lang="en-US" smtClean="0"/>
              <a:pPr>
                <a:defRPr/>
              </a:pPr>
              <a:t>25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47831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637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pPr>
              <a:defRPr/>
            </a:pPr>
            <a:fld id="{463C8A4B-124F-43F9-9E25-3253CCAF3F83}" type="slidenum">
              <a:rPr lang="en-US" smtClean="0"/>
              <a:pPr>
                <a:defRPr/>
              </a:pPr>
              <a:t>26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248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14816"/>
            <a:ext cx="6248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69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27</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495425"/>
            <a:ext cx="70389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180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839200" cy="533400"/>
          </a:xfrm>
        </p:spPr>
        <p:txBody>
          <a:bodyPr/>
          <a:lstStyle/>
          <a:p>
            <a:pPr eaLnBrk="1" hangingPunct="1"/>
            <a:r>
              <a:rPr lang="en-US" b="1" dirty="0">
                <a:solidFill>
                  <a:schemeClr val="accent2"/>
                </a:solidFill>
              </a:rPr>
              <a:t>Optimal Strategies</a:t>
            </a:r>
            <a:endParaRPr lang="en-US" altLang="en-US" b="1" dirty="0">
              <a:solidFill>
                <a:schemeClr val="accent2"/>
              </a:solidFill>
            </a:endParaRPr>
          </a:p>
        </p:txBody>
      </p:sp>
      <p:sp>
        <p:nvSpPr>
          <p:cNvPr id="10243" name="Rectangle 3"/>
          <p:cNvSpPr>
            <a:spLocks noGrp="1" noChangeArrowheads="1"/>
          </p:cNvSpPr>
          <p:nvPr>
            <p:ph type="body" sz="half" idx="2"/>
          </p:nvPr>
        </p:nvSpPr>
        <p:spPr>
          <a:xfrm>
            <a:off x="152400" y="609600"/>
            <a:ext cx="8839200" cy="6248400"/>
          </a:xfrm>
        </p:spPr>
        <p:txBody>
          <a:bodyPr/>
          <a:lstStyle/>
          <a:p>
            <a:pPr algn="just">
              <a:spcBef>
                <a:spcPts val="0"/>
              </a:spcBef>
            </a:pPr>
            <a:r>
              <a:rPr lang="en-US" dirty="0"/>
              <a:t>In a normal search problem, the optimal solution would be a sequence of moves leading to a goal state - a terminal state that is a win</a:t>
            </a:r>
          </a:p>
          <a:p>
            <a:pPr algn="just">
              <a:spcBef>
                <a:spcPts val="0"/>
              </a:spcBef>
            </a:pPr>
            <a:r>
              <a:rPr lang="en-US" dirty="0"/>
              <a:t>In a game, MIN has something to say about it and therefore MAX must find a contingent strategy, which specifies</a:t>
            </a:r>
          </a:p>
          <a:p>
            <a:pPr lvl="1" algn="just">
              <a:spcBef>
                <a:spcPts val="0"/>
              </a:spcBef>
            </a:pPr>
            <a:r>
              <a:rPr lang="en-US" sz="2400" dirty="0"/>
              <a:t>MAX’s move in the initial state,</a:t>
            </a:r>
          </a:p>
          <a:p>
            <a:pPr lvl="1" algn="just">
              <a:spcBef>
                <a:spcPts val="0"/>
              </a:spcBef>
            </a:pPr>
            <a:r>
              <a:rPr lang="en-US" sz="2400" dirty="0"/>
              <a:t>then MAX’s moves in the states resulting from every possible response by MIN,</a:t>
            </a:r>
          </a:p>
          <a:p>
            <a:pPr lvl="1" algn="just">
              <a:spcBef>
                <a:spcPts val="0"/>
              </a:spcBef>
            </a:pPr>
            <a:r>
              <a:rPr lang="en-US" sz="2400" dirty="0"/>
              <a:t>then MAX’s moves in the states resulting from every possible response by MIN to those moves</a:t>
            </a:r>
          </a:p>
          <a:p>
            <a:pPr lvl="1" algn="just">
              <a:spcBef>
                <a:spcPts val="0"/>
              </a:spcBef>
              <a:buNone/>
            </a:pPr>
            <a:r>
              <a:rPr lang="en-US" sz="2400" dirty="0"/>
              <a:t>– …</a:t>
            </a:r>
            <a:endParaRPr lang="en-US" dirty="0"/>
          </a:p>
          <a:p>
            <a:pPr algn="just">
              <a:spcBef>
                <a:spcPts val="0"/>
              </a:spcBef>
            </a:pPr>
            <a:r>
              <a:rPr lang="en-US" dirty="0"/>
              <a:t>An optimal strategy leads to outcomes at least as good as any other strategy when one is playing an infallible opponent</a:t>
            </a:r>
          </a:p>
        </p:txBody>
      </p:sp>
      <p:sp>
        <p:nvSpPr>
          <p:cNvPr id="6" name="Slide Number Placeholder 3"/>
          <p:cNvSpPr txBox="1">
            <a:spLocks/>
          </p:cNvSpPr>
          <p:nvPr/>
        </p:nvSpPr>
        <p:spPr>
          <a:xfrm>
            <a:off x="8763000" y="6096000"/>
            <a:ext cx="3810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Arial" charset="0"/>
                <a:ea typeface="+mn-ea"/>
                <a:cs typeface="Arial" charset="0"/>
              </a:rPr>
              <a:t>     </a:t>
            </a:r>
            <a:fld id="{32C7C4F8-C15F-44B1-8719-C4B0BB76F013}" type="slidenum">
              <a:rPr kumimoji="0" lang="en-US" sz="140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400" i="0" u="none" strike="noStrike" kern="1200" cap="none" spc="0" normalizeH="0" baseline="0" noProof="0" dirty="0">
              <a:ln>
                <a:noFill/>
              </a:ln>
              <a:solidFill>
                <a:schemeClr val="tx1"/>
              </a:solidFill>
              <a:effectLst/>
              <a:uLnTx/>
              <a:uFillTx/>
              <a:latin typeface="Arial" charset="0"/>
              <a:ea typeface="+mn-ea"/>
              <a:cs typeface="Arial" charset="0"/>
            </a:endParaRPr>
          </a:p>
        </p:txBody>
      </p:sp>
    </p:spTree>
    <p:extLst>
      <p:ext uri="{BB962C8B-B14F-4D97-AF65-F5344CB8AC3E}">
        <p14:creationId xmlns:p14="http://schemas.microsoft.com/office/powerpoint/2010/main" val="3779019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0"/>
            <a:ext cx="8839200" cy="609600"/>
          </a:xfrm>
        </p:spPr>
        <p:txBody>
          <a:bodyPr/>
          <a:lstStyle/>
          <a:p>
            <a:pPr eaLnBrk="1" hangingPunct="1"/>
            <a:r>
              <a:rPr lang="en-US" b="1" dirty="0">
                <a:solidFill>
                  <a:schemeClr val="accent2"/>
                </a:solidFill>
              </a:rPr>
              <a:t>An Optimal Strategy: </a:t>
            </a:r>
            <a:r>
              <a:rPr lang="en-US" b="1" dirty="0" err="1">
                <a:solidFill>
                  <a:schemeClr val="accent2"/>
                </a:solidFill>
              </a:rPr>
              <a:t>minimax</a:t>
            </a:r>
            <a:r>
              <a:rPr lang="en-US" b="1" dirty="0">
                <a:solidFill>
                  <a:schemeClr val="accent2"/>
                </a:solidFill>
              </a:rPr>
              <a:t> Approach</a:t>
            </a:r>
            <a:endParaRPr lang="en-US" altLang="en-US" b="1" dirty="0">
              <a:solidFill>
                <a:schemeClr val="accent2"/>
              </a:solidFill>
            </a:endParaRPr>
          </a:p>
        </p:txBody>
      </p:sp>
      <p:sp>
        <p:nvSpPr>
          <p:cNvPr id="10243" name="Rectangle 3"/>
          <p:cNvSpPr>
            <a:spLocks noGrp="1" noChangeArrowheads="1"/>
          </p:cNvSpPr>
          <p:nvPr>
            <p:ph type="body" sz="half" idx="2"/>
          </p:nvPr>
        </p:nvSpPr>
        <p:spPr>
          <a:xfrm>
            <a:off x="152400" y="685800"/>
            <a:ext cx="8839200" cy="5943600"/>
          </a:xfrm>
        </p:spPr>
        <p:txBody>
          <a:bodyPr/>
          <a:lstStyle/>
          <a:p>
            <a:pPr algn="just">
              <a:spcBef>
                <a:spcPts val="0"/>
              </a:spcBef>
            </a:pPr>
            <a:r>
              <a:rPr lang="en-US" dirty="0"/>
              <a:t>Designed to find the optimal strategy for Max and find best move:</a:t>
            </a:r>
          </a:p>
          <a:p>
            <a:pPr marL="914400" lvl="1" indent="-514350" algn="just">
              <a:spcBef>
                <a:spcPts val="0"/>
              </a:spcBef>
              <a:buFont typeface="+mj-lt"/>
              <a:buAutoNum type="arabicParenR"/>
            </a:pPr>
            <a:r>
              <a:rPr lang="en-US" sz="2600" dirty="0"/>
              <a:t>Generate the whole game tree, down to the leaves.</a:t>
            </a:r>
          </a:p>
          <a:p>
            <a:pPr marL="914400" lvl="1" indent="-514350" algn="just">
              <a:spcBef>
                <a:spcPts val="0"/>
              </a:spcBef>
              <a:buFont typeface="+mj-lt"/>
              <a:buAutoNum type="arabicParenR"/>
            </a:pPr>
            <a:r>
              <a:rPr lang="en-US" sz="2600" dirty="0"/>
              <a:t>Apply utility (payoff) function to each leaf.</a:t>
            </a:r>
          </a:p>
          <a:p>
            <a:pPr marL="914400" lvl="1" indent="-514350" algn="just">
              <a:spcBef>
                <a:spcPts val="0"/>
              </a:spcBef>
              <a:buFont typeface="+mj-lt"/>
              <a:buAutoNum type="arabicParenR"/>
            </a:pPr>
            <a:r>
              <a:rPr lang="en-US" sz="2600" dirty="0"/>
              <a:t>Back-up values from leaves through branch nodes:</a:t>
            </a:r>
          </a:p>
          <a:p>
            <a:pPr marL="1371600" lvl="2" indent="-514350" algn="just">
              <a:spcBef>
                <a:spcPts val="0"/>
              </a:spcBef>
              <a:buFont typeface="+mj-lt"/>
              <a:buAutoNum type="alphaLcParenR"/>
            </a:pPr>
            <a:r>
              <a:rPr lang="en-US" sz="2600" dirty="0"/>
              <a:t>a Max node computes the Max of its child values</a:t>
            </a:r>
          </a:p>
          <a:p>
            <a:pPr marL="1371600" lvl="2" indent="-514350" algn="just">
              <a:spcBef>
                <a:spcPts val="0"/>
              </a:spcBef>
              <a:buFont typeface="+mj-lt"/>
              <a:buAutoNum type="alphaLcParenR"/>
            </a:pPr>
            <a:r>
              <a:rPr lang="en-US" sz="2600" dirty="0"/>
              <a:t>a Min node computes the Min of its child values</a:t>
            </a:r>
          </a:p>
          <a:p>
            <a:pPr marL="914400" lvl="1" indent="-514350" algn="just">
              <a:spcBef>
                <a:spcPts val="0"/>
              </a:spcBef>
              <a:buFont typeface="+mj-lt"/>
              <a:buAutoNum type="arabicParenR"/>
            </a:pPr>
            <a:r>
              <a:rPr lang="en-US" sz="2600" dirty="0"/>
              <a:t>At root: choose the move leading to the child of highest value.</a:t>
            </a:r>
          </a:p>
          <a:p>
            <a:pPr lvl="1">
              <a:spcBef>
                <a:spcPts val="0"/>
              </a:spcBef>
              <a:buFontTx/>
              <a:buNone/>
            </a:pPr>
            <a:endParaRPr lang="en-US" dirty="0"/>
          </a:p>
        </p:txBody>
      </p:sp>
      <p:sp>
        <p:nvSpPr>
          <p:cNvPr id="4" name="Slide Number Placeholder 3"/>
          <p:cNvSpPr txBox="1">
            <a:spLocks/>
          </p:cNvSpPr>
          <p:nvPr/>
        </p:nvSpPr>
        <p:spPr>
          <a:xfrm>
            <a:off x="8763000" y="6096000"/>
            <a:ext cx="381000" cy="762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chemeClr val="tx1"/>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i="0" u="none" strike="noStrike" kern="1200" cap="none" spc="0" normalizeH="0" baseline="0" noProof="0" dirty="0">
                <a:ln>
                  <a:noFill/>
                </a:ln>
                <a:solidFill>
                  <a:schemeClr val="tx1"/>
                </a:solidFill>
                <a:effectLst/>
                <a:uLnTx/>
                <a:uFillTx/>
                <a:latin typeface="Arial" charset="0"/>
                <a:ea typeface="+mn-ea"/>
                <a:cs typeface="Arial" charset="0"/>
              </a:rPr>
              <a:t>     </a:t>
            </a:r>
            <a:fld id="{32C7C4F8-C15F-44B1-8719-C4B0BB76F013}" type="slidenum">
              <a:rPr kumimoji="0" lang="en-US" sz="140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29</a:t>
            </a:fld>
            <a:endParaRPr kumimoji="0" lang="en-US" sz="1400" i="0" u="none" strike="noStrike" kern="1200" cap="none" spc="0" normalizeH="0" baseline="0" noProof="0" dirty="0">
              <a:ln>
                <a:noFill/>
              </a:ln>
              <a:solidFill>
                <a:schemeClr val="tx1"/>
              </a:solidFill>
              <a:effectLst/>
              <a:uLnTx/>
              <a:uFillTx/>
              <a:latin typeface="Arial" charset="0"/>
              <a:ea typeface="+mn-ea"/>
              <a:cs typeface="Arial" charset="0"/>
            </a:endParaRPr>
          </a:p>
        </p:txBody>
      </p:sp>
    </p:spTree>
    <p:extLst>
      <p:ext uri="{BB962C8B-B14F-4D97-AF65-F5344CB8AC3E}">
        <p14:creationId xmlns:p14="http://schemas.microsoft.com/office/powerpoint/2010/main" val="394996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endParaRPr lang="en-US" dirty="0">
              <a:latin typeface="Arial" charset="0"/>
              <a:cs typeface="Arial" charset="0"/>
            </a:endParaRPr>
          </a:p>
          <a:p>
            <a:fld id="{F925071C-6FAC-4FF8-9247-1B182FA886EF}" type="slidenum">
              <a:rPr lang="en-US" smtClean="0">
                <a:latin typeface="Arial" charset="0"/>
                <a:cs typeface="Arial" charset="0"/>
              </a:rPr>
              <a:pPr/>
              <a:t>3</a:t>
            </a:fld>
            <a:endParaRPr lang="en-US" dirty="0">
              <a:latin typeface="Arial" charset="0"/>
              <a:cs typeface="Arial" charset="0"/>
            </a:endParaRPr>
          </a:p>
        </p:txBody>
      </p:sp>
      <p:sp>
        <p:nvSpPr>
          <p:cNvPr id="6147" name="Rectangle 4"/>
          <p:cNvSpPr>
            <a:spLocks noGrp="1" noChangeArrowheads="1"/>
          </p:cNvSpPr>
          <p:nvPr>
            <p:ph type="title"/>
          </p:nvPr>
        </p:nvSpPr>
        <p:spPr>
          <a:xfrm>
            <a:off x="152400" y="0"/>
            <a:ext cx="8839200" cy="914400"/>
          </a:xfrm>
        </p:spPr>
        <p:txBody>
          <a:bodyPr/>
          <a:lstStyle/>
          <a:p>
            <a:pPr eaLnBrk="1" hangingPunct="1"/>
            <a:r>
              <a:rPr lang="en-US" b="1" dirty="0">
                <a:solidFill>
                  <a:schemeClr val="accent2"/>
                </a:solidFill>
                <a:latin typeface="+mn-lt"/>
              </a:rPr>
              <a:t>Slides taken from ...</a:t>
            </a:r>
          </a:p>
        </p:txBody>
      </p:sp>
      <p:sp>
        <p:nvSpPr>
          <p:cNvPr id="6148" name="Rectangle 3"/>
          <p:cNvSpPr>
            <a:spLocks noGrp="1" noChangeArrowheads="1"/>
          </p:cNvSpPr>
          <p:nvPr>
            <p:ph type="body" idx="4294967295"/>
          </p:nvPr>
        </p:nvSpPr>
        <p:spPr>
          <a:xfrm>
            <a:off x="228600" y="1371600"/>
            <a:ext cx="8686800" cy="2895600"/>
          </a:xfrm>
        </p:spPr>
        <p:txBody>
          <a:bodyPr/>
          <a:lstStyle/>
          <a:p>
            <a:pPr marL="514350" indent="-514350" eaLnBrk="1" hangingPunct="1">
              <a:buClr>
                <a:srgbClr val="3333CC"/>
              </a:buClr>
              <a:buFont typeface="+mj-lt"/>
              <a:buAutoNum type="arabicPeriod"/>
            </a:pPr>
            <a:r>
              <a:rPr lang="en-US" sz="2800" dirty="0"/>
              <a:t>Jean-Claude </a:t>
            </a:r>
            <a:r>
              <a:rPr lang="en-US" sz="2800" dirty="0" err="1"/>
              <a:t>Latombe</a:t>
            </a:r>
            <a:r>
              <a:rPr lang="en-US" sz="2800" dirty="0"/>
              <a:t>, Stanford University</a:t>
            </a:r>
          </a:p>
          <a:p>
            <a:pPr marL="514350" indent="-514350" eaLnBrk="1" hangingPunct="1">
              <a:buClr>
                <a:srgbClr val="3333CC"/>
              </a:buClr>
              <a:buFont typeface="+mj-lt"/>
              <a:buAutoNum type="arabicPeriod"/>
            </a:pPr>
            <a:r>
              <a:rPr lang="en-US" sz="2800" dirty="0"/>
              <a:t>Richard H. Lathrop, University of California</a:t>
            </a:r>
          </a:p>
          <a:p>
            <a:pPr marL="514350" indent="-514350" eaLnBrk="1" hangingPunct="1">
              <a:buClr>
                <a:srgbClr val="3333CC"/>
              </a:buClr>
              <a:buFont typeface="+mj-lt"/>
              <a:buAutoNum type="arabicPeriod"/>
            </a:pPr>
            <a:r>
              <a:rPr lang="en-US" sz="2800" dirty="0"/>
              <a:t>Pinar </a:t>
            </a:r>
            <a:r>
              <a:rPr lang="en-US" sz="2800" dirty="0" err="1"/>
              <a:t>Duygulu</a:t>
            </a:r>
            <a:r>
              <a:rPr lang="en-US" sz="2800" dirty="0"/>
              <a:t>, </a:t>
            </a:r>
            <a:r>
              <a:rPr lang="en-US" sz="2800" dirty="0" err="1"/>
              <a:t>Bilkent</a:t>
            </a:r>
            <a:r>
              <a:rPr lang="en-US" sz="2800" dirty="0"/>
              <a:t> University</a:t>
            </a:r>
          </a:p>
          <a:p>
            <a:pPr marL="514350" indent="-514350" eaLnBrk="1" hangingPunct="1">
              <a:buClr>
                <a:srgbClr val="3333CC"/>
              </a:buClr>
              <a:buFont typeface="+mj-lt"/>
              <a:buAutoNum type="arabicPeriod"/>
            </a:pPr>
            <a:r>
              <a:rPr lang="en-US" sz="2800" dirty="0" err="1"/>
              <a:t>Weng</a:t>
            </a:r>
            <a:r>
              <a:rPr lang="en-US" sz="2800" dirty="0"/>
              <a:t>-Keen Wong, Oregon State University</a:t>
            </a:r>
          </a:p>
          <a:p>
            <a:pPr marL="514350" indent="-514350" eaLnBrk="1" hangingPunct="1">
              <a:buClr>
                <a:srgbClr val="3333CC"/>
              </a:buClr>
              <a:buFont typeface="+mj-lt"/>
              <a:buAutoNum type="arabicPeriod"/>
            </a:pPr>
            <a:r>
              <a:rPr lang="en-US" dirty="0"/>
              <a:t>Muhammad </a:t>
            </a:r>
            <a:r>
              <a:rPr lang="en-US" dirty="0" err="1"/>
              <a:t>Kashif</a:t>
            </a:r>
            <a:r>
              <a:rPr lang="en-US" dirty="0"/>
              <a:t> Khan</a:t>
            </a:r>
          </a:p>
          <a:p>
            <a:pPr marL="514350" indent="-514350" eaLnBrk="1" hangingPunct="1">
              <a:buClr>
                <a:srgbClr val="3333CC"/>
              </a:buClr>
              <a:buFont typeface="+mj-lt"/>
              <a:buAutoNum type="arabicPeriod"/>
            </a:pPr>
            <a:r>
              <a:rPr lang="en-US" sz="2400" dirty="0"/>
              <a:t>http://www.hh.se/download/18.70cf2e49129168da0158000143597/aima</a:t>
            </a:r>
          </a:p>
          <a:p>
            <a:pPr marL="514350" indent="-514350" eaLnBrk="1" hangingPunct="1">
              <a:buClr>
                <a:srgbClr val="3333CC"/>
              </a:buClr>
              <a:buFont typeface="+mj-lt"/>
              <a:buAutoNum type="arabicPeriod"/>
            </a:pPr>
            <a:endParaRPr lang="en-US" sz="2800" dirty="0"/>
          </a:p>
          <a:p>
            <a:pPr marL="514350" indent="-514350" eaLnBrk="1" hangingPunct="1">
              <a:buClr>
                <a:srgbClr val="3333CC"/>
              </a:buClr>
              <a:buNone/>
            </a:pPr>
            <a:endParaRPr lang="en-US" sz="2800" dirty="0">
              <a:latin typeface="Comic Sans MS" pitchFamily="66" charset="0"/>
            </a:endParaRPr>
          </a:p>
          <a:p>
            <a:pPr eaLnBrk="1" hangingPunct="1">
              <a:buClr>
                <a:srgbClr val="3333CC"/>
              </a:buClr>
              <a:buNone/>
            </a:pPr>
            <a:br>
              <a:rPr lang="en-US" sz="2800" dirty="0">
                <a:latin typeface="Comic Sans MS" pitchFamily="66" charset="0"/>
              </a:rPr>
            </a:br>
            <a:endParaRPr lang="en-US" sz="3600" dirty="0">
              <a:latin typeface="Comic Sans MS" pitchFamily="66" charset="0"/>
            </a:endParaRPr>
          </a:p>
          <a:p>
            <a:pPr eaLnBrk="1" hangingPunct="1">
              <a:buClr>
                <a:srgbClr val="3333CC"/>
              </a:buClr>
              <a:buFont typeface="Wingdings" pitchFamily="2" charset="2"/>
              <a:buNone/>
            </a:pPr>
            <a:endParaRPr lang="en-US" sz="1050"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The </a:t>
            </a:r>
            <a:r>
              <a:rPr lang="en-US" b="1" dirty="0" err="1">
                <a:solidFill>
                  <a:schemeClr val="accent6"/>
                </a:solidFill>
              </a:rPr>
              <a:t>minimax</a:t>
            </a:r>
            <a:r>
              <a:rPr lang="en-US" b="1" dirty="0">
                <a:solidFill>
                  <a:schemeClr val="accent6"/>
                </a:solidFill>
              </a:rPr>
              <a:t> Value of a Node</a:t>
            </a:r>
          </a:p>
        </p:txBody>
      </p:sp>
      <p:sp>
        <p:nvSpPr>
          <p:cNvPr id="3" name="Content Placeholder 2"/>
          <p:cNvSpPr>
            <a:spLocks noGrp="1"/>
          </p:cNvSpPr>
          <p:nvPr>
            <p:ph idx="1"/>
          </p:nvPr>
        </p:nvSpPr>
        <p:spPr>
          <a:xfrm>
            <a:off x="152400" y="685800"/>
            <a:ext cx="8839200" cy="6019800"/>
          </a:xfrm>
        </p:spPr>
        <p:txBody>
          <a:bodyPr/>
          <a:lstStyle/>
          <a:p>
            <a:pPr algn="just"/>
            <a:r>
              <a:rPr lang="en-US" dirty="0"/>
              <a:t>The </a:t>
            </a:r>
            <a:r>
              <a:rPr lang="en-US" dirty="0" err="1"/>
              <a:t>minimax</a:t>
            </a:r>
            <a:r>
              <a:rPr lang="en-US" dirty="0"/>
              <a:t> value of a node is the utility for MAX of being in the corresponding state, </a:t>
            </a:r>
            <a:r>
              <a:rPr lang="en-US" i="1" dirty="0"/>
              <a:t>assuming that both players play optimally </a:t>
            </a:r>
            <a:r>
              <a:rPr lang="en-US" dirty="0"/>
              <a:t>from there to the end of the game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30</a:t>
            </a:fld>
            <a:endParaRPr lang="en-US" dirty="0"/>
          </a:p>
        </p:txBody>
      </p:sp>
      <p:pic>
        <p:nvPicPr>
          <p:cNvPr id="18436" name="Picture 4"/>
          <p:cNvPicPr>
            <a:picLocks noChangeAspect="1" noChangeArrowheads="1"/>
          </p:cNvPicPr>
          <p:nvPr/>
        </p:nvPicPr>
        <p:blipFill>
          <a:blip r:embed="rId2" cstate="print"/>
          <a:srcRect/>
          <a:stretch>
            <a:fillRect/>
          </a:stretch>
        </p:blipFill>
        <p:spPr bwMode="auto">
          <a:xfrm>
            <a:off x="228600" y="2819400"/>
            <a:ext cx="8610600" cy="2819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The </a:t>
            </a:r>
            <a:r>
              <a:rPr lang="en-US" b="1" dirty="0" err="1">
                <a:solidFill>
                  <a:schemeClr val="accent6"/>
                </a:solidFill>
              </a:rPr>
              <a:t>minimax</a:t>
            </a:r>
            <a:r>
              <a:rPr lang="en-US" b="1" dirty="0">
                <a:solidFill>
                  <a:schemeClr val="accent6"/>
                </a:solidFill>
              </a:rPr>
              <a:t> Algorithm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28600" y="609600"/>
            <a:ext cx="8762999" cy="6019800"/>
          </a:xfrm>
          <a:prstGeom prst="rect">
            <a:avLst/>
          </a:prstGeom>
          <a:noFill/>
          <a:ln w="9525">
            <a:noFill/>
            <a:miter lim="800000"/>
            <a:headEnd/>
            <a:tailEnd/>
          </a:ln>
        </p:spPr>
      </p:pic>
      <p:sp>
        <p:nvSpPr>
          <p:cNvPr id="6" name="Rectangle 9"/>
          <p:cNvSpPr>
            <a:spLocks noChangeArrowheads="1"/>
          </p:cNvSpPr>
          <p:nvPr/>
        </p:nvSpPr>
        <p:spPr bwMode="auto">
          <a:xfrm>
            <a:off x="609600" y="1143000"/>
            <a:ext cx="5334000" cy="304800"/>
          </a:xfrm>
          <a:prstGeom prst="rect">
            <a:avLst/>
          </a:prstGeom>
          <a:noFill/>
          <a:ln w="28575">
            <a:solidFill>
              <a:srgbClr val="FF0000"/>
            </a:solidFill>
            <a:miter lim="800000"/>
            <a:headEnd type="none" w="sm" len="sm"/>
            <a:tailEnd type="none" w="sm" len="sm"/>
          </a:ln>
        </p:spPr>
        <p:txBody>
          <a:bodyPr wrap="none" anchor="ctr"/>
          <a:lstStyle/>
          <a:p>
            <a:endParaRPr lang="en-US"/>
          </a:p>
        </p:txBody>
      </p:sp>
      <p:sp>
        <p:nvSpPr>
          <p:cNvPr id="7" name="Rectangle 9"/>
          <p:cNvSpPr>
            <a:spLocks noChangeArrowheads="1"/>
          </p:cNvSpPr>
          <p:nvPr/>
        </p:nvSpPr>
        <p:spPr bwMode="auto">
          <a:xfrm>
            <a:off x="762000" y="2590800"/>
            <a:ext cx="3657600" cy="304800"/>
          </a:xfrm>
          <a:prstGeom prst="rect">
            <a:avLst/>
          </a:prstGeom>
          <a:noFill/>
          <a:ln w="28575">
            <a:solidFill>
              <a:srgbClr val="FF0000"/>
            </a:solidFill>
            <a:miter lim="800000"/>
            <a:headEnd type="none" w="sm" len="sm"/>
            <a:tailEnd type="none" w="sm" len="sm"/>
          </a:ln>
        </p:spPr>
        <p:txBody>
          <a:bodyPr wrap="none" anchor="ctr"/>
          <a:lstStyle/>
          <a:p>
            <a:endParaRPr lang="en-US"/>
          </a:p>
        </p:txBody>
      </p:sp>
      <p:sp>
        <p:nvSpPr>
          <p:cNvPr id="8" name="Rectangle 9"/>
          <p:cNvSpPr>
            <a:spLocks noChangeArrowheads="1"/>
          </p:cNvSpPr>
          <p:nvPr/>
        </p:nvSpPr>
        <p:spPr bwMode="auto">
          <a:xfrm>
            <a:off x="762000" y="4267200"/>
            <a:ext cx="3657600" cy="304800"/>
          </a:xfrm>
          <a:prstGeom prst="rect">
            <a:avLst/>
          </a:prstGeom>
          <a:noFill/>
          <a:ln w="28575">
            <a:solidFill>
              <a:srgbClr val="FF0000"/>
            </a:solidFill>
            <a:miter lim="800000"/>
            <a:headEnd type="none" w="sm" len="sm"/>
            <a:tailEnd type="none" w="sm" len="sm"/>
          </a:ln>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The </a:t>
            </a:r>
            <a:r>
              <a:rPr lang="en-US" b="1" dirty="0" err="1">
                <a:solidFill>
                  <a:schemeClr val="accent6"/>
                </a:solidFill>
              </a:rPr>
              <a:t>minimax</a:t>
            </a:r>
            <a:r>
              <a:rPr lang="en-US" b="1" dirty="0">
                <a:solidFill>
                  <a:schemeClr val="accent6"/>
                </a:solidFill>
              </a:rPr>
              <a:t> Algorithm</a:t>
            </a:r>
            <a:endParaRPr lang="en-US" dirty="0"/>
          </a:p>
        </p:txBody>
      </p:sp>
      <p:sp>
        <p:nvSpPr>
          <p:cNvPr id="3" name="Content Placeholder 2"/>
          <p:cNvSpPr>
            <a:spLocks noGrp="1"/>
          </p:cNvSpPr>
          <p:nvPr>
            <p:ph idx="1"/>
          </p:nvPr>
        </p:nvSpPr>
        <p:spPr/>
        <p:txBody>
          <a:bodyPr/>
          <a:lstStyle/>
          <a:p>
            <a:pPr algn="just"/>
            <a:r>
              <a:rPr lang="en-US" dirty="0"/>
              <a:t>Computes </a:t>
            </a:r>
            <a:r>
              <a:rPr lang="en-US" dirty="0" err="1"/>
              <a:t>minimax</a:t>
            </a:r>
            <a:r>
              <a:rPr lang="en-US" dirty="0"/>
              <a:t> decision from the current state</a:t>
            </a:r>
          </a:p>
          <a:p>
            <a:pPr algn="just"/>
            <a:r>
              <a:rPr lang="en-US" dirty="0"/>
              <a:t>Depth-first exploration of the game tree</a:t>
            </a:r>
          </a:p>
          <a:p>
            <a:pPr algn="just"/>
            <a:r>
              <a:rPr lang="en-US" dirty="0"/>
              <a:t>Time Complexity O(</a:t>
            </a:r>
            <a:r>
              <a:rPr lang="en-US" dirty="0" err="1"/>
              <a:t>b</a:t>
            </a:r>
            <a:r>
              <a:rPr lang="en-US" baseline="30000" dirty="0" err="1"/>
              <a:t>m</a:t>
            </a:r>
            <a:r>
              <a:rPr lang="en-US" dirty="0"/>
              <a:t>) where b=# of legal moves, m=maximum depth of tree</a:t>
            </a:r>
          </a:p>
          <a:p>
            <a:pPr algn="just"/>
            <a:r>
              <a:rPr lang="en-US" dirty="0"/>
              <a:t>Space Complexity:</a:t>
            </a:r>
          </a:p>
          <a:p>
            <a:pPr lvl="1" algn="just"/>
            <a:r>
              <a:rPr lang="en-US" sz="2400" dirty="0"/>
              <a:t>O(bm) if all successors generated at once</a:t>
            </a:r>
          </a:p>
          <a:p>
            <a:pPr lvl="1" algn="just"/>
            <a:r>
              <a:rPr lang="en-US" sz="2400" dirty="0"/>
              <a:t>O(m) if only one successor generated at a time (each partially expanded node remembers which successor to generate next)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2519" y="1470462"/>
            <a:ext cx="3689229" cy="45493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Minimax</a:t>
            </a:r>
            <a:r>
              <a:rPr lang="en-US" dirty="0"/>
              <a:t> Efficiency</a:t>
            </a:r>
          </a:p>
        </p:txBody>
      </p:sp>
      <p:sp>
        <p:nvSpPr>
          <p:cNvPr id="3" name="Content Placeholder 2"/>
          <p:cNvSpPr>
            <a:spLocks noGrp="1"/>
          </p:cNvSpPr>
          <p:nvPr>
            <p:ph idx="1"/>
          </p:nvPr>
        </p:nvSpPr>
        <p:spPr>
          <a:xfrm>
            <a:off x="228600" y="685800"/>
            <a:ext cx="4438650" cy="4729164"/>
          </a:xfrm>
        </p:spPr>
        <p:txBody>
          <a:bodyPr/>
          <a:lstStyle/>
          <a:p>
            <a:pPr lvl="0">
              <a:lnSpc>
                <a:spcPct val="90000"/>
              </a:lnSpc>
              <a:buClr>
                <a:srgbClr val="333399"/>
              </a:buClr>
            </a:pPr>
            <a:r>
              <a:rPr lang="en-US" sz="2800" dirty="0">
                <a:solidFill>
                  <a:srgbClr val="333399"/>
                </a:solidFill>
              </a:rPr>
              <a:t>How efficient is </a:t>
            </a:r>
            <a:r>
              <a:rPr lang="en-US" sz="2800" dirty="0" err="1">
                <a:solidFill>
                  <a:srgbClr val="333399"/>
                </a:solidFill>
              </a:rPr>
              <a:t>minimax</a:t>
            </a:r>
            <a:r>
              <a:rPr lang="en-US" sz="2800" dirty="0">
                <a:solidFill>
                  <a:srgbClr val="333399"/>
                </a:solidFill>
              </a:rPr>
              <a:t>?</a:t>
            </a:r>
          </a:p>
          <a:p>
            <a:pPr lvl="1">
              <a:lnSpc>
                <a:spcPct val="90000"/>
              </a:lnSpc>
              <a:buClr>
                <a:srgbClr val="333399"/>
              </a:buClr>
            </a:pPr>
            <a:r>
              <a:rPr lang="en-US" sz="2400" dirty="0"/>
              <a:t>Just like (exhaustive) DFS</a:t>
            </a:r>
          </a:p>
          <a:p>
            <a:pPr lvl="1" algn="just"/>
            <a:r>
              <a:rPr lang="en-US" sz="2400" dirty="0"/>
              <a:t>Complete? Yes (if tree is finite)</a:t>
            </a:r>
          </a:p>
          <a:p>
            <a:pPr lvl="1" algn="just"/>
            <a:r>
              <a:rPr lang="en-US" sz="2400" dirty="0"/>
              <a:t>Optimal? Yes (against an optimal opponent)</a:t>
            </a:r>
          </a:p>
          <a:p>
            <a:pPr lvl="1">
              <a:lnSpc>
                <a:spcPct val="90000"/>
              </a:lnSpc>
              <a:buClr>
                <a:srgbClr val="000000"/>
              </a:buClr>
            </a:pPr>
            <a:r>
              <a:rPr lang="en-US" sz="2400" dirty="0">
                <a:solidFill>
                  <a:srgbClr val="000000"/>
                </a:solidFill>
                <a:ea typeface="+mn-ea"/>
                <a:cs typeface="+mn-cs"/>
              </a:rPr>
              <a:t>Time: O(</a:t>
            </a:r>
            <a:r>
              <a:rPr lang="en-US" sz="2400" dirty="0" err="1">
                <a:solidFill>
                  <a:srgbClr val="000000"/>
                </a:solidFill>
                <a:ea typeface="+mn-ea"/>
                <a:cs typeface="+mn-cs"/>
              </a:rPr>
              <a:t>b</a:t>
            </a:r>
            <a:r>
              <a:rPr lang="en-US" sz="2400" baseline="30000" dirty="0" err="1">
                <a:solidFill>
                  <a:srgbClr val="000000"/>
                </a:solidFill>
                <a:ea typeface="+mn-ea"/>
                <a:cs typeface="+mn-cs"/>
              </a:rPr>
              <a:t>m</a:t>
            </a:r>
            <a:r>
              <a:rPr lang="en-US" sz="2400" dirty="0">
                <a:solidFill>
                  <a:srgbClr val="000000"/>
                </a:solidFill>
                <a:ea typeface="+mn-ea"/>
                <a:cs typeface="+mn-cs"/>
              </a:rPr>
              <a:t>)</a:t>
            </a:r>
          </a:p>
          <a:p>
            <a:pPr lvl="1">
              <a:lnSpc>
                <a:spcPct val="90000"/>
              </a:lnSpc>
              <a:buClr>
                <a:srgbClr val="000000"/>
              </a:buClr>
            </a:pPr>
            <a:r>
              <a:rPr lang="en-US" sz="2400" dirty="0">
                <a:solidFill>
                  <a:srgbClr val="000000"/>
                </a:solidFill>
                <a:ea typeface="+mn-ea"/>
                <a:cs typeface="+mn-cs"/>
              </a:rPr>
              <a:t>Space: O(</a:t>
            </a:r>
            <a:r>
              <a:rPr lang="en-US" sz="2400" dirty="0" err="1">
                <a:solidFill>
                  <a:srgbClr val="000000"/>
                </a:solidFill>
                <a:ea typeface="+mn-ea"/>
                <a:cs typeface="+mn-cs"/>
              </a:rPr>
              <a:t>bm</a:t>
            </a:r>
            <a:r>
              <a:rPr lang="en-US" sz="2400" dirty="0">
                <a:solidFill>
                  <a:srgbClr val="000000"/>
                </a:solidFill>
                <a:ea typeface="+mn-ea"/>
                <a:cs typeface="+mn-cs"/>
              </a:rPr>
              <a:t>)</a:t>
            </a:r>
          </a:p>
          <a:p>
            <a:pPr lvl="0">
              <a:lnSpc>
                <a:spcPct val="90000"/>
              </a:lnSpc>
              <a:buClr>
                <a:srgbClr val="333399"/>
              </a:buClr>
            </a:pPr>
            <a:endParaRPr lang="en-US" sz="2800" dirty="0">
              <a:solidFill>
                <a:srgbClr val="333399"/>
              </a:solidFill>
            </a:endParaRPr>
          </a:p>
          <a:p>
            <a:pPr lvl="0">
              <a:lnSpc>
                <a:spcPct val="90000"/>
              </a:lnSpc>
              <a:buClr>
                <a:srgbClr val="333399"/>
              </a:buClr>
            </a:pPr>
            <a:r>
              <a:rPr lang="en-US" sz="2800" dirty="0">
                <a:solidFill>
                  <a:srgbClr val="333399"/>
                </a:solidFill>
              </a:rPr>
              <a:t>Example: For </a:t>
            </a:r>
            <a:r>
              <a:rPr lang="en-US" sz="2800" kern="1200" dirty="0">
                <a:solidFill>
                  <a:srgbClr val="333399"/>
                </a:solidFill>
              </a:rPr>
              <a:t>chess, b </a:t>
            </a:r>
            <a:r>
              <a:rPr lang="en-US" sz="2800" kern="1200" dirty="0">
                <a:solidFill>
                  <a:srgbClr val="333399"/>
                </a:solidFill>
                <a:sym typeface="Symbol" pitchFamily="18" charset="2"/>
              </a:rPr>
              <a:t> 35, m  100</a:t>
            </a:r>
            <a:endParaRPr lang="en-US" sz="2800" dirty="0">
              <a:solidFill>
                <a:srgbClr val="333399"/>
              </a:solidFill>
            </a:endParaRPr>
          </a:p>
          <a:p>
            <a:pPr marL="800082" lvl="1" indent="-342882">
              <a:lnSpc>
                <a:spcPct val="90000"/>
              </a:lnSpc>
              <a:buClrTx/>
            </a:pPr>
            <a:r>
              <a:rPr lang="en-US" sz="2400" dirty="0">
                <a:solidFill>
                  <a:srgbClr val="000000"/>
                </a:solidFill>
                <a:ea typeface="+mn-ea"/>
                <a:cs typeface="+mn-cs"/>
              </a:rPr>
              <a:t>Exact solution is completely infeasible</a:t>
            </a:r>
          </a:p>
          <a:p>
            <a:endParaRPr lang="en-US" sz="4000" dirty="0"/>
          </a:p>
        </p:txBody>
      </p:sp>
    </p:spTree>
    <p:extLst>
      <p:ext uri="{BB962C8B-B14F-4D97-AF65-F5344CB8AC3E}">
        <p14:creationId xmlns:p14="http://schemas.microsoft.com/office/powerpoint/2010/main" val="2766732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6"/>
                </a:solidFill>
              </a:rPr>
              <a:t>minimax</a:t>
            </a:r>
            <a:r>
              <a:rPr lang="en-US" b="1" dirty="0">
                <a:solidFill>
                  <a:schemeClr val="accent6"/>
                </a:solidFill>
              </a:rPr>
              <a:t> with 3 Players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34</a:t>
            </a:fld>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81000" y="685800"/>
            <a:ext cx="8382000" cy="5867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6"/>
                </a:solidFill>
              </a:rPr>
              <a:t>minimax</a:t>
            </a:r>
            <a:r>
              <a:rPr lang="en-US" b="1" dirty="0">
                <a:solidFill>
                  <a:schemeClr val="accent6"/>
                </a:solidFill>
              </a:rPr>
              <a:t> with 3 Players</a:t>
            </a:r>
            <a:endParaRPr lang="en-US" b="1"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35</a:t>
            </a:fld>
            <a:endParaRPr lang="en-US"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152400" y="762000"/>
            <a:ext cx="8686800" cy="58674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6"/>
                </a:solidFill>
              </a:rPr>
              <a:t>minimax</a:t>
            </a:r>
            <a:r>
              <a:rPr lang="en-US" b="1" dirty="0">
                <a:solidFill>
                  <a:schemeClr val="accent6"/>
                </a:solidFill>
              </a:rPr>
              <a:t> with 3 Players</a:t>
            </a:r>
            <a:endParaRPr lang="en-US" b="1"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36</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28600" y="762000"/>
            <a:ext cx="8610600" cy="5791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6"/>
                </a:solidFill>
              </a:rPr>
              <a:t>minimax</a:t>
            </a:r>
            <a:r>
              <a:rPr lang="en-US" b="1" dirty="0">
                <a:solidFill>
                  <a:schemeClr val="accent6"/>
                </a:solidFill>
              </a:rPr>
              <a:t> with 3 Players</a:t>
            </a:r>
            <a:endParaRPr lang="en-US" b="1"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37</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04800" y="838200"/>
            <a:ext cx="8610599" cy="5638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Subtleties With Multiplayer Games</a:t>
            </a:r>
          </a:p>
        </p:txBody>
      </p:sp>
      <p:sp>
        <p:nvSpPr>
          <p:cNvPr id="3" name="Content Placeholder 2"/>
          <p:cNvSpPr>
            <a:spLocks noGrp="1"/>
          </p:cNvSpPr>
          <p:nvPr>
            <p:ph idx="1"/>
          </p:nvPr>
        </p:nvSpPr>
        <p:spPr/>
        <p:txBody>
          <a:bodyPr/>
          <a:lstStyle/>
          <a:p>
            <a:pPr algn="just"/>
            <a:r>
              <a:rPr lang="en-US" dirty="0"/>
              <a:t>Alliances can be made and broken</a:t>
            </a:r>
          </a:p>
          <a:p>
            <a:pPr algn="just"/>
            <a:r>
              <a:rPr lang="en-US" dirty="0"/>
              <a:t>For example, if A and B are weaker than C, they can gang up on C</a:t>
            </a:r>
          </a:p>
          <a:p>
            <a:pPr algn="just"/>
            <a:r>
              <a:rPr lang="en-US" dirty="0"/>
              <a:t>But A and B can turn on each other once C is weakened</a:t>
            </a:r>
          </a:p>
          <a:p>
            <a:pPr algn="just"/>
            <a:r>
              <a:rPr lang="en-US" dirty="0"/>
              <a:t>But society considers the player that breaks the alliance to be dishonorable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39</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172200" cy="465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39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Slide Number Placeholder 2"/>
          <p:cNvSpPr>
            <a:spLocks noGrp="1"/>
          </p:cNvSpPr>
          <p:nvPr>
            <p:ph type="sldNum" sz="quarter" idx="12"/>
          </p:nvPr>
        </p:nvSpPr>
        <p:spPr/>
        <p:txBody>
          <a:bodyPr/>
          <a:lstStyle/>
          <a:p>
            <a:pPr>
              <a:defRPr/>
            </a:pPr>
            <a:fld id="{463C8A4B-124F-43F9-9E25-3253CCAF3F83}" type="slidenum">
              <a:rPr lang="en-US" smtClean="0"/>
              <a:pPr>
                <a:defRPr/>
              </a:pPr>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257300"/>
            <a:ext cx="7059613"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0170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40</a:t>
            </a:fld>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566863"/>
            <a:ext cx="89535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321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Implementation Details</a:t>
            </a:r>
          </a:p>
        </p:txBody>
      </p:sp>
      <p:sp>
        <p:nvSpPr>
          <p:cNvPr id="3" name="Content Placeholder 2"/>
          <p:cNvSpPr>
            <a:spLocks noGrp="1"/>
          </p:cNvSpPr>
          <p:nvPr>
            <p:ph idx="1"/>
          </p:nvPr>
        </p:nvSpPr>
        <p:spPr/>
        <p:txBody>
          <a:bodyPr/>
          <a:lstStyle/>
          <a:p>
            <a:pPr algn="just"/>
            <a:r>
              <a:rPr lang="en-US" dirty="0"/>
              <a:t>In games we have the problem of </a:t>
            </a:r>
            <a:r>
              <a:rPr lang="en-US" dirty="0">
                <a:solidFill>
                  <a:srgbClr val="FF0000"/>
                </a:solidFill>
              </a:rPr>
              <a:t>transposition</a:t>
            </a:r>
          </a:p>
          <a:p>
            <a:pPr algn="just"/>
            <a:r>
              <a:rPr lang="en-US" dirty="0"/>
              <a:t>Transposition means different permutations of the move sequence that end up in the same position.</a:t>
            </a:r>
          </a:p>
          <a:p>
            <a:pPr algn="just"/>
            <a:endParaRPr lang="en-US" dirty="0"/>
          </a:p>
          <a:p>
            <a:pPr algn="just"/>
            <a:endParaRPr lang="en-US" dirty="0"/>
          </a:p>
          <a:p>
            <a:pPr algn="just"/>
            <a:r>
              <a:rPr lang="en-US" dirty="0"/>
              <a:t>Results in lots of repeated states</a:t>
            </a:r>
          </a:p>
          <a:p>
            <a:pPr algn="just"/>
            <a:r>
              <a:rPr lang="en-US" dirty="0"/>
              <a:t>Use a transposition table to remember the states you’ve seen (similar to closed list)</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786983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54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Pruning</a:t>
            </a:r>
          </a:p>
        </p:txBody>
      </p:sp>
      <p:sp>
        <p:nvSpPr>
          <p:cNvPr id="3" name="Content Placeholder 2"/>
          <p:cNvSpPr>
            <a:spLocks noGrp="1"/>
          </p:cNvSpPr>
          <p:nvPr>
            <p:ph idx="1"/>
          </p:nvPr>
        </p:nvSpPr>
        <p:spPr/>
        <p:txBody>
          <a:bodyPr/>
          <a:lstStyle/>
          <a:p>
            <a:pPr algn="just"/>
            <a:r>
              <a:rPr lang="en-US" dirty="0"/>
              <a:t>Can we improve on the time complexity of O(</a:t>
            </a:r>
            <a:r>
              <a:rPr lang="en-US" dirty="0" err="1"/>
              <a:t>b</a:t>
            </a:r>
            <a:r>
              <a:rPr lang="en-US" baseline="30000" dirty="0" err="1"/>
              <a:t>m</a:t>
            </a:r>
            <a:r>
              <a:rPr lang="en-US" dirty="0"/>
              <a:t>)?</a:t>
            </a:r>
          </a:p>
          <a:p>
            <a:pPr algn="just"/>
            <a:r>
              <a:rPr lang="en-US" dirty="0"/>
              <a:t>Yes if we prune away branches that cannot possibly influence the final decision</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Pruning Intuition (General Case)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43</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52400" y="914400"/>
            <a:ext cx="8839200" cy="56388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Pruning Example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44</a:t>
            </a:fld>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152400" y="914400"/>
            <a:ext cx="8839200" cy="5638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Pruning Intuition</a:t>
            </a:r>
          </a:p>
        </p:txBody>
      </p:sp>
      <p:sp>
        <p:nvSpPr>
          <p:cNvPr id="3" name="Content Placeholder 2"/>
          <p:cNvSpPr>
            <a:spLocks noGrp="1"/>
          </p:cNvSpPr>
          <p:nvPr>
            <p:ph idx="1"/>
          </p:nvPr>
        </p:nvSpPr>
        <p:spPr/>
        <p:txBody>
          <a:bodyPr/>
          <a:lstStyle/>
          <a:p>
            <a:pPr algn="just">
              <a:spcBef>
                <a:spcPts val="0"/>
              </a:spcBef>
            </a:pPr>
            <a:r>
              <a:rPr lang="en-US" dirty="0"/>
              <a:t>Remember that </a:t>
            </a:r>
            <a:r>
              <a:rPr lang="en-US" dirty="0" err="1"/>
              <a:t>minimax</a:t>
            </a:r>
            <a:r>
              <a:rPr lang="en-US" dirty="0"/>
              <a:t> search is DFS.</a:t>
            </a:r>
          </a:p>
          <a:p>
            <a:pPr algn="just">
              <a:spcBef>
                <a:spcPts val="0"/>
              </a:spcBef>
            </a:pPr>
            <a:r>
              <a:rPr lang="en-US" dirty="0"/>
              <a:t>At any one time, we only have to consider the nodes along a single path in the tree</a:t>
            </a:r>
          </a:p>
          <a:p>
            <a:pPr algn="just">
              <a:spcBef>
                <a:spcPts val="0"/>
              </a:spcBef>
            </a:pPr>
            <a:r>
              <a:rPr lang="en-US" dirty="0"/>
              <a:t>In general, let:</a:t>
            </a:r>
          </a:p>
          <a:p>
            <a:pPr algn="just">
              <a:spcBef>
                <a:spcPts val="0"/>
              </a:spcBef>
            </a:pPr>
            <a:r>
              <a:rPr lang="el-GR" dirty="0"/>
              <a:t>α</a:t>
            </a:r>
            <a:r>
              <a:rPr lang="en-US" dirty="0"/>
              <a:t> = highest </a:t>
            </a:r>
            <a:r>
              <a:rPr lang="en-US" dirty="0" err="1"/>
              <a:t>minimax</a:t>
            </a:r>
            <a:r>
              <a:rPr lang="en-US" dirty="0"/>
              <a:t> value of all of the MAX player’s choices expanded on current path</a:t>
            </a:r>
          </a:p>
          <a:p>
            <a:pPr algn="just">
              <a:spcBef>
                <a:spcPts val="0"/>
              </a:spcBef>
            </a:pPr>
            <a:r>
              <a:rPr lang="el-GR" dirty="0"/>
              <a:t>β</a:t>
            </a:r>
            <a:r>
              <a:rPr lang="en-US" dirty="0"/>
              <a:t> = lowest </a:t>
            </a:r>
            <a:r>
              <a:rPr lang="en-US" dirty="0" err="1"/>
              <a:t>minimax</a:t>
            </a:r>
            <a:r>
              <a:rPr lang="en-US" dirty="0"/>
              <a:t> value of all of the MIN player’s choices expanded on current path</a:t>
            </a:r>
          </a:p>
          <a:p>
            <a:pPr algn="just">
              <a:spcBef>
                <a:spcPts val="0"/>
              </a:spcBef>
            </a:pPr>
            <a:r>
              <a:rPr lang="en-US" dirty="0"/>
              <a:t>If at a MIN player node, prune if </a:t>
            </a:r>
            <a:r>
              <a:rPr lang="en-US" dirty="0" err="1"/>
              <a:t>minimax</a:t>
            </a:r>
            <a:r>
              <a:rPr lang="en-US" dirty="0"/>
              <a:t> value of node ≤ </a:t>
            </a:r>
            <a:r>
              <a:rPr lang="el-GR" dirty="0"/>
              <a:t>α</a:t>
            </a:r>
            <a:endParaRPr lang="en-US" dirty="0"/>
          </a:p>
          <a:p>
            <a:pPr algn="just">
              <a:spcBef>
                <a:spcPts val="0"/>
              </a:spcBef>
            </a:pPr>
            <a:r>
              <a:rPr lang="en-US" dirty="0"/>
              <a:t>If at a MAX player node prune if </a:t>
            </a:r>
            <a:r>
              <a:rPr lang="en-US" dirty="0" err="1"/>
              <a:t>minimax</a:t>
            </a:r>
            <a:r>
              <a:rPr lang="en-US" dirty="0"/>
              <a:t> value of node ≥ </a:t>
            </a:r>
            <a:r>
              <a:rPr lang="el-GR" dirty="0"/>
              <a:t>β</a:t>
            </a: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Alpha-Beta Search Algorithm</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46</a:t>
            </a:fld>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52400" y="838200"/>
            <a:ext cx="8839200" cy="5867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Illustrating the Alpha-Beta Algorithm</a:t>
            </a:r>
          </a:p>
        </p:txBody>
      </p:sp>
      <p:sp>
        <p:nvSpPr>
          <p:cNvPr id="3" name="Content Placeholder 2"/>
          <p:cNvSpPr>
            <a:spLocks noGrp="1"/>
          </p:cNvSpPr>
          <p:nvPr>
            <p:ph idx="1"/>
          </p:nvPr>
        </p:nvSpPr>
        <p:spPr/>
        <p:txBody>
          <a:bodyPr/>
          <a:lstStyle/>
          <a:p>
            <a:pPr algn="just"/>
            <a:r>
              <a:rPr lang="en-US" dirty="0"/>
              <a:t>In the example to follow, the notation (-∞, +∞) represents the (</a:t>
            </a:r>
            <a:r>
              <a:rPr lang="el-GR" dirty="0"/>
              <a:t>α</a:t>
            </a:r>
            <a:r>
              <a:rPr lang="en-US" dirty="0"/>
              <a:t>, </a:t>
            </a:r>
            <a:r>
              <a:rPr lang="el-GR" dirty="0"/>
              <a:t>β</a:t>
            </a:r>
            <a:r>
              <a:rPr lang="en-US" dirty="0"/>
              <a:t>) values for the corresponding node</a:t>
            </a:r>
          </a:p>
          <a:p>
            <a:pPr algn="just">
              <a:spcBef>
                <a:spcPts val="0"/>
              </a:spcBef>
            </a:pPr>
            <a:r>
              <a:rPr lang="en-US" dirty="0"/>
              <a:t>This example is intended to illustrate how the actual implementation of Alpha-Beta pruning works</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47</a:t>
            </a:fld>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762000" y="3200401"/>
            <a:ext cx="7772400" cy="30480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Alpha-Beta Pruning Example</a:t>
            </a: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48</a:t>
            </a:fld>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52400" y="838200"/>
            <a:ext cx="8839200" cy="5638799"/>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Alpha-Beta Pruning Example</a:t>
            </a:r>
            <a:endParaRPr lang="en-US"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49</a:t>
            </a:fld>
            <a:endParaRPr lang="en-US"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152400" y="838201"/>
            <a:ext cx="8763000" cy="571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2"/>
                </a:solidFill>
              </a:rPr>
              <a:t>Games</a:t>
            </a:r>
            <a:endParaRPr lang="en-US" sz="3200" b="1" dirty="0">
              <a:solidFill>
                <a:schemeClr val="accent2"/>
              </a:solidFill>
              <a:latin typeface="+mn-lt"/>
            </a:endParaRPr>
          </a:p>
        </p:txBody>
      </p:sp>
      <p:sp>
        <p:nvSpPr>
          <p:cNvPr id="3" name="Content Placeholder 2"/>
          <p:cNvSpPr>
            <a:spLocks noGrp="1"/>
          </p:cNvSpPr>
          <p:nvPr>
            <p:ph idx="1"/>
          </p:nvPr>
        </p:nvSpPr>
        <p:spPr>
          <a:xfrm>
            <a:off x="152400" y="685800"/>
            <a:ext cx="8839200" cy="5943600"/>
          </a:xfrm>
        </p:spPr>
        <p:txBody>
          <a:bodyPr/>
          <a:lstStyle/>
          <a:p>
            <a:pPr algn="just"/>
            <a:r>
              <a:rPr lang="en-US" dirty="0" err="1"/>
              <a:t>Multiagent</a:t>
            </a:r>
            <a:r>
              <a:rPr lang="en-US" dirty="0"/>
              <a:t> environments,  in which agent needs to consider the actions of other agents and how they affect its own welfare.</a:t>
            </a:r>
          </a:p>
          <a:p>
            <a:pPr algn="just"/>
            <a:r>
              <a:rPr lang="en-US" dirty="0"/>
              <a:t>The unpredictability of these other agents can introduce many possible contingencies</a:t>
            </a:r>
          </a:p>
          <a:p>
            <a:pPr algn="just"/>
            <a:r>
              <a:rPr lang="en-US" dirty="0"/>
              <a:t>There could be competitive or cooperative environments</a:t>
            </a:r>
          </a:p>
          <a:p>
            <a:pPr algn="just"/>
            <a:r>
              <a:rPr lang="en-US" dirty="0"/>
              <a:t>Competitive environments, in which the agents’ goals are in conflict, giving rise to </a:t>
            </a:r>
            <a:r>
              <a:rPr lang="en-US" dirty="0">
                <a:solidFill>
                  <a:srgbClr val="C00000"/>
                </a:solidFill>
              </a:rPr>
              <a:t>adversarial search problems</a:t>
            </a:r>
            <a:r>
              <a:rPr lang="en-US" dirty="0"/>
              <a:t>—often known as </a:t>
            </a:r>
            <a:r>
              <a:rPr lang="en-US" dirty="0">
                <a:solidFill>
                  <a:srgbClr val="C00000"/>
                </a:solidFill>
              </a:rPr>
              <a:t>games</a:t>
            </a:r>
            <a:endParaRPr lang="en-US" sz="2600" dirty="0">
              <a:solidFill>
                <a:srgbClr val="C00000"/>
              </a:solidFill>
            </a:endParaRP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Alpha-Beta Pruning Example</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50</a:t>
            </a:fld>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152400" y="838200"/>
            <a:ext cx="8839200" cy="5715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51</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32077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51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Effectiveness of Alpha-Beta</a:t>
            </a:r>
            <a:endParaRPr lang="en-GB" dirty="0"/>
          </a:p>
        </p:txBody>
      </p:sp>
      <p:sp>
        <p:nvSpPr>
          <p:cNvPr id="3" name="Content Placeholder 2"/>
          <p:cNvSpPr>
            <a:spLocks noGrp="1"/>
          </p:cNvSpPr>
          <p:nvPr>
            <p:ph idx="1"/>
          </p:nvPr>
        </p:nvSpPr>
        <p:spPr/>
        <p:txBody>
          <a:bodyPr/>
          <a:lstStyle/>
          <a:p>
            <a:r>
              <a:rPr lang="en-US" sz="2400" dirty="0"/>
              <a:t>The effectiveness of alpha–beta pruning is highly dependent on the order in which the states are examined.</a:t>
            </a:r>
          </a:p>
          <a:p>
            <a:r>
              <a:rPr lang="en-US" sz="2400" dirty="0"/>
              <a:t>In Figure 5.5(e) and (f) (prev. slide) , we could not prune any successors of D at all because the worst successors (from the point of view of MIN) were generated first. If the third successor of D had been generated first, we would have been able to prune the other two.</a:t>
            </a:r>
          </a:p>
          <a:p>
            <a:r>
              <a:rPr lang="en-US" sz="2400" dirty="0"/>
              <a:t>This suggests that it might be worthwhile to try to examine first the successors that are likely to be best. </a:t>
            </a:r>
          </a:p>
          <a:p>
            <a:r>
              <a:rPr lang="en-US" sz="2400" dirty="0"/>
              <a:t>If this can be done, then it turns out that alpha–beta needs to examine only O(b</a:t>
            </a:r>
            <a:r>
              <a:rPr lang="en-US" sz="2400" baseline="30000" dirty="0"/>
              <a:t>m/2</a:t>
            </a:r>
            <a:r>
              <a:rPr lang="en-US" sz="2400" dirty="0"/>
              <a:t>) nodes to pick the best move, instead of O(b</a:t>
            </a:r>
            <a:r>
              <a:rPr lang="en-US" sz="2400" baseline="30000" dirty="0"/>
              <a:t>m</a:t>
            </a:r>
            <a:r>
              <a:rPr lang="en-US" sz="2400" dirty="0"/>
              <a:t>) for </a:t>
            </a:r>
            <a:r>
              <a:rPr lang="en-US" sz="2400" dirty="0" err="1"/>
              <a:t>minimax</a:t>
            </a:r>
            <a:r>
              <a:rPr lang="en-US" sz="2400" dirty="0"/>
              <a:t>.</a:t>
            </a:r>
            <a:r>
              <a:rPr lang="en-GB" sz="2400" dirty="0"/>
              <a:t> </a:t>
            </a:r>
          </a:p>
          <a:p>
            <a:r>
              <a:rPr lang="en-GB" sz="2400" dirty="0"/>
              <a:t>Put another </a:t>
            </a:r>
            <a:r>
              <a:rPr lang="en-US" sz="2400" dirty="0"/>
              <a:t>way, alpha–beta can solve a tree roughly twice as deep as </a:t>
            </a:r>
            <a:r>
              <a:rPr lang="en-US" sz="2400" dirty="0" err="1"/>
              <a:t>minimax</a:t>
            </a:r>
            <a:r>
              <a:rPr lang="en-US" sz="2400" dirty="0"/>
              <a:t> in the same amount of </a:t>
            </a:r>
            <a:r>
              <a:rPr lang="en-GB" sz="2400" dirty="0"/>
              <a:t>time.</a:t>
            </a:r>
            <a:endParaRPr lang="en-US" sz="2400"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52</a:t>
            </a:fld>
            <a:endParaRPr lang="en-US" dirty="0"/>
          </a:p>
        </p:txBody>
      </p:sp>
    </p:spTree>
    <p:extLst>
      <p:ext uri="{BB962C8B-B14F-4D97-AF65-F5344CB8AC3E}">
        <p14:creationId xmlns:p14="http://schemas.microsoft.com/office/powerpoint/2010/main" val="4216937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53</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845544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0672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1752600"/>
            <a:ext cx="44481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8644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err="1"/>
              <a:t>Minimax</a:t>
            </a:r>
            <a:r>
              <a:rPr lang="en-US" dirty="0"/>
              <a:t> algorithm generates the entire game search space, whereas the alpha–beta algorithm allows us to prune large parts of it.</a:t>
            </a:r>
          </a:p>
          <a:p>
            <a:r>
              <a:rPr lang="en-US" dirty="0"/>
              <a:t>However, alpha–beta still has to search all the way to terminal states for at least a portion of the search space.</a:t>
            </a:r>
          </a:p>
          <a:p>
            <a:r>
              <a:rPr lang="en-US" dirty="0"/>
              <a:t>Claude Shannon’s paper Programming a Computer for Playing Chess (1950) proposed instead that programs should cut off the search earlier and apply a heuristic evaluation function to states in the search, effectively turning nonterminal nodes into terminal leaves.</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55</a:t>
            </a:fld>
            <a:endParaRPr lang="en-US" dirty="0"/>
          </a:p>
        </p:txBody>
      </p:sp>
    </p:spTree>
    <p:extLst>
      <p:ext uri="{BB962C8B-B14F-4D97-AF65-F5344CB8AC3E}">
        <p14:creationId xmlns:p14="http://schemas.microsoft.com/office/powerpoint/2010/main" val="36301287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suggestion is to alter </a:t>
            </a:r>
            <a:r>
              <a:rPr lang="en-US" dirty="0" err="1"/>
              <a:t>minimax</a:t>
            </a:r>
            <a:r>
              <a:rPr lang="en-US" dirty="0"/>
              <a:t> or alpha–beta in two ways: replace the utility function by a heuristic evaluation function EVAL, which estimates the position’s utility, and replace the terminal test by a cutoff test that decides when to apply EVAL. </a:t>
            </a:r>
            <a:r>
              <a:rPr lang="en-GB" dirty="0"/>
              <a:t>gives us the </a:t>
            </a:r>
            <a:r>
              <a:rPr lang="en-US" dirty="0"/>
              <a:t>following for heuristic </a:t>
            </a:r>
            <a:r>
              <a:rPr lang="en-US" dirty="0" err="1"/>
              <a:t>minimax</a:t>
            </a:r>
            <a:r>
              <a:rPr lang="en-US" dirty="0"/>
              <a:t> for state s and maximum depth d:</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22107"/>
            <a:ext cx="830334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10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functions</a:t>
            </a:r>
            <a:endParaRPr lang="en-GB" dirty="0"/>
          </a:p>
        </p:txBody>
      </p:sp>
      <p:sp>
        <p:nvSpPr>
          <p:cNvPr id="3" name="Content Placeholder 2"/>
          <p:cNvSpPr>
            <a:spLocks noGrp="1"/>
          </p:cNvSpPr>
          <p:nvPr>
            <p:ph idx="1"/>
          </p:nvPr>
        </p:nvSpPr>
        <p:spPr/>
        <p:txBody>
          <a:bodyPr/>
          <a:lstStyle/>
          <a:p>
            <a:r>
              <a:rPr lang="en-US" dirty="0"/>
              <a:t>An evaluation function returns an estimate of the expected utility of the game from a given position.</a:t>
            </a:r>
          </a:p>
          <a:p>
            <a:r>
              <a:rPr lang="en-US" dirty="0"/>
              <a:t>It should be clear that the performance of a game-playing program depends strongly on the quality of its evaluation function. An inaccurate evaluation function will guide an agent toward positions that turn out to be lost.</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57</a:t>
            </a:fld>
            <a:endParaRPr lang="en-US" dirty="0"/>
          </a:p>
        </p:txBody>
      </p:sp>
    </p:spTree>
    <p:extLst>
      <p:ext uri="{BB962C8B-B14F-4D97-AF65-F5344CB8AC3E}">
        <p14:creationId xmlns:p14="http://schemas.microsoft.com/office/powerpoint/2010/main" val="1333238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First, the evaluation function should order the terminal states in the same way as the true utility function: states that are wins must evaluate better than draws, which in turn must be better than losses.</a:t>
            </a:r>
          </a:p>
          <a:p>
            <a:r>
              <a:rPr lang="en-US" dirty="0"/>
              <a:t>Second, the computation must not take too long! (The whole point is to search faster.) </a:t>
            </a:r>
          </a:p>
          <a:p>
            <a:r>
              <a:rPr lang="en-US" dirty="0"/>
              <a:t>Third, for nonterminal states, the evaluation function should be strongly correlated with the actual chances of winning.</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58</a:t>
            </a:fld>
            <a:endParaRPr lang="en-US" dirty="0"/>
          </a:p>
        </p:txBody>
      </p:sp>
    </p:spTree>
    <p:extLst>
      <p:ext uri="{BB962C8B-B14F-4D97-AF65-F5344CB8AC3E}">
        <p14:creationId xmlns:p14="http://schemas.microsoft.com/office/powerpoint/2010/main" val="4173155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Most evaluation functions work by calculating various features of the state—for example, in chess, we would have features for the number of white pawns, black pawns, white queens, black queens, and so on. The features, taken together, define various categories or equivalence classes of states: the states in each category have the same values for all the features.</a:t>
            </a:r>
          </a:p>
          <a:p>
            <a:r>
              <a:rPr lang="en-US" dirty="0"/>
              <a:t>For example, one category contains all two-pawn vs. one-pawn endgames. Any given category, generally speaking, will contain some states that lead to wins, some that lead to draws, and some that lead to losses.</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59</a:t>
            </a:fld>
            <a:endParaRPr lang="en-US" dirty="0"/>
          </a:p>
        </p:txBody>
      </p:sp>
    </p:spTree>
    <p:extLst>
      <p:ext uri="{BB962C8B-B14F-4D97-AF65-F5344CB8AC3E}">
        <p14:creationId xmlns:p14="http://schemas.microsoft.com/office/powerpoint/2010/main" val="228073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743075"/>
            <a:ext cx="7621587"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6002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For example, suppose our experience suggests that 72% of the states encountered in the two-pawns vs. one-pawn category lead to a win (utility +1); 20% to a loss (0), and 8% to a draw (1/2). Then a reasonable evaluation for states in the category is the </a:t>
            </a:r>
            <a:r>
              <a:rPr lang="en-US" b="1" dirty="0"/>
              <a:t>expected value</a:t>
            </a:r>
            <a:r>
              <a:rPr lang="en-US" dirty="0"/>
              <a:t>: (0.72 × +1) + (0.20 × 0) + (0.08 × 1/2) = 0.76.</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60</a:t>
            </a:fld>
            <a:endParaRPr lang="en-US" dirty="0"/>
          </a:p>
        </p:txBody>
      </p:sp>
    </p:spTree>
    <p:extLst>
      <p:ext uri="{BB962C8B-B14F-4D97-AF65-F5344CB8AC3E}">
        <p14:creationId xmlns:p14="http://schemas.microsoft.com/office/powerpoint/2010/main" val="1343348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Note that a pair of bishops might be worth slightly more than twice the value of a single bishop, and a bishop is worth more in the endgame (that is, when the </a:t>
            </a:r>
            <a:r>
              <a:rPr lang="en-US" i="1" dirty="0"/>
              <a:t>move number </a:t>
            </a:r>
            <a:r>
              <a:rPr lang="en-US" dirty="0"/>
              <a:t>feature is high or the </a:t>
            </a:r>
            <a:r>
              <a:rPr lang="en-US" i="1" dirty="0"/>
              <a:t>number of remaining pieces </a:t>
            </a:r>
            <a:r>
              <a:rPr lang="en-US" dirty="0"/>
              <a:t>feature is low).</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11695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996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Cutting off the search</a:t>
            </a:r>
            <a:endParaRPr lang="en-GB"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The depth d is chosen so that a move is selected within the allocated time. A more robust approach is to apply iterative deepening. (See Chapter 3.) When time runs out, the program returns the move selected by the deepest completed search. As a bonus, iterative deepening also helps with move ordering.</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62</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689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58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evaluation function should be applied only to positions that are </a:t>
            </a:r>
            <a:r>
              <a:rPr lang="en-US" b="1" dirty="0"/>
              <a:t>quiescent</a:t>
            </a:r>
            <a:r>
              <a:rPr lang="en-US" dirty="0"/>
              <a:t>—that is, unlikely to exhibit wild swings in value </a:t>
            </a:r>
            <a:r>
              <a:rPr lang="en-GB" dirty="0"/>
              <a:t>in the near future.</a:t>
            </a:r>
          </a:p>
          <a:p>
            <a:r>
              <a:rPr lang="en-US" dirty="0" err="1"/>
              <a:t>Nonquiescent</a:t>
            </a:r>
            <a:r>
              <a:rPr lang="en-US" dirty="0"/>
              <a:t> positions can be expanded further until quiescent positions are reached. This extra search is called a quiescence search; sometimes it is restricted to consider only certain types of moves, such as capture moves, that will quickly resolve the uncertainties in the position.</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63</a:t>
            </a:fld>
            <a:endParaRPr lang="en-US" dirty="0"/>
          </a:p>
        </p:txBody>
      </p:sp>
    </p:spTree>
    <p:extLst>
      <p:ext uri="{BB962C8B-B14F-4D97-AF65-F5344CB8AC3E}">
        <p14:creationId xmlns:p14="http://schemas.microsoft.com/office/powerpoint/2010/main" val="3154761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 effect</a:t>
            </a:r>
            <a:endParaRPr lang="en-GB"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Loses two pawns to save bishop. (Bishop worth three pawns)</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29" y="838200"/>
            <a:ext cx="73914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44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horizon effect is more difficult to eliminate. It arises when the program is facing an opponent’s move that causes serious damage and is ultimately unavoidable, but can be temporarily avoided by delaying tactics.</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929" y="3429000"/>
            <a:ext cx="849542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383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Pruning</a:t>
            </a:r>
            <a:endParaRPr lang="en-GB" dirty="0"/>
          </a:p>
        </p:txBody>
      </p:sp>
      <p:sp>
        <p:nvSpPr>
          <p:cNvPr id="3" name="Content Placeholder 2"/>
          <p:cNvSpPr>
            <a:spLocks noGrp="1"/>
          </p:cNvSpPr>
          <p:nvPr>
            <p:ph idx="1"/>
          </p:nvPr>
        </p:nvSpPr>
        <p:spPr/>
        <p:txBody>
          <a:bodyPr/>
          <a:lstStyle/>
          <a:p>
            <a:r>
              <a:rPr lang="en-US" dirty="0"/>
              <a:t>It is also possible to do forward pruning, meaning that some moves at a given node are pruned immediately without further consideration.</a:t>
            </a:r>
          </a:p>
          <a:p>
            <a:r>
              <a:rPr lang="en-US" dirty="0"/>
              <a:t>One approach to forward pruning is beam search: on each ply, consider only a “beam” of the n best moves (according to the evaluation function) rather than considering all possible moves.</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66</a:t>
            </a:fld>
            <a:endParaRPr lang="en-US" dirty="0"/>
          </a:p>
        </p:txBody>
      </p:sp>
    </p:spTree>
    <p:extLst>
      <p:ext uri="{BB962C8B-B14F-4D97-AF65-F5344CB8AC3E}">
        <p14:creationId xmlns:p14="http://schemas.microsoft.com/office/powerpoint/2010/main" val="1851539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553200"/>
          </a:xfrm>
        </p:spPr>
        <p:txBody>
          <a:bodyPr/>
          <a:lstStyle/>
          <a:p>
            <a:r>
              <a:rPr lang="en-US" dirty="0"/>
              <a:t>Unfortunately, this approach is rather dangerous because there is no guarantee that the best move will not be pruned away. </a:t>
            </a:r>
          </a:p>
          <a:p>
            <a:r>
              <a:rPr lang="en-US" dirty="0"/>
              <a:t>Algorithm </a:t>
            </a:r>
            <a:r>
              <a:rPr lang="en-GB" dirty="0"/>
              <a:t>is a forward-pruning version </a:t>
            </a:r>
            <a:r>
              <a:rPr lang="en-US" dirty="0"/>
              <a:t>of alpha–beta search that uses statistics gained from prior experience to </a:t>
            </a:r>
            <a:r>
              <a:rPr lang="en-US" b="1" dirty="0"/>
              <a:t>lessen the chance</a:t>
            </a:r>
            <a:r>
              <a:rPr lang="en-US" dirty="0"/>
              <a:t> that the best move will be pruned. </a:t>
            </a:r>
          </a:p>
          <a:p>
            <a:r>
              <a:rPr lang="en-US" dirty="0"/>
              <a:t>Alpha–beta search prunes any node that is </a:t>
            </a:r>
            <a:r>
              <a:rPr lang="en-US" i="1" dirty="0"/>
              <a:t>provably </a:t>
            </a:r>
            <a:r>
              <a:rPr lang="en-US" dirty="0"/>
              <a:t>outside the current (α, β) window. PROBCUT also prunes nodes that are </a:t>
            </a:r>
            <a:r>
              <a:rPr lang="en-US" i="1" dirty="0"/>
              <a:t>probably </a:t>
            </a:r>
            <a:r>
              <a:rPr lang="en-US" dirty="0"/>
              <a:t>outside the window. It computes this probability by doing a shallow search to compute the backed-up value v of a node and then using past experience to estimate how likely it is that a score of v at depth d in the tree would be outside (α, β).</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67</a:t>
            </a:fld>
            <a:endParaRPr lang="en-US" dirty="0"/>
          </a:p>
        </p:txBody>
      </p:sp>
    </p:spTree>
    <p:extLst>
      <p:ext uri="{BB962C8B-B14F-4D97-AF65-F5344CB8AC3E}">
        <p14:creationId xmlns:p14="http://schemas.microsoft.com/office/powerpoint/2010/main" val="38671543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Combining all the techniques described here results in a program that can play creditable chess (or other games). E.g. implement an evaluation function for chess, a reasonable cutoff test with a quiescence search, and a large transposition table.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68</a:t>
            </a:fld>
            <a:endParaRPr lang="en-US" dirty="0"/>
          </a:p>
        </p:txBody>
      </p:sp>
    </p:spTree>
    <p:extLst>
      <p:ext uri="{BB962C8B-B14F-4D97-AF65-F5344CB8AC3E}">
        <p14:creationId xmlns:p14="http://schemas.microsoft.com/office/powerpoint/2010/main" val="1402346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t>
            </a:r>
            <a:r>
              <a:rPr lang="en-US" dirty="0" err="1"/>
              <a:t>vs</a:t>
            </a:r>
            <a:r>
              <a:rPr lang="en-US" dirty="0"/>
              <a:t> Lookup</a:t>
            </a:r>
            <a:endParaRPr lang="en-GB" dirty="0"/>
          </a:p>
        </p:txBody>
      </p:sp>
      <p:sp>
        <p:nvSpPr>
          <p:cNvPr id="3" name="Content Placeholder 2"/>
          <p:cNvSpPr>
            <a:spLocks noGrp="1"/>
          </p:cNvSpPr>
          <p:nvPr>
            <p:ph idx="1"/>
          </p:nvPr>
        </p:nvSpPr>
        <p:spPr/>
        <p:txBody>
          <a:bodyPr/>
          <a:lstStyle/>
          <a:p>
            <a:r>
              <a:rPr lang="en-US" dirty="0"/>
              <a:t>A human can tell you the general strategy for playing a king-and-rook-versus-king (KRK) endgame: reduce the opposing king’s mobility by squeezing it toward one edge of the board, using your king to prevent the opponent from escaping the squeeze. Other endings, such as king, bishop, and knight versus king (KBNK), are difficult to master and have no succinct strategy description. A computer, on the other hand, can completely </a:t>
            </a:r>
            <a:r>
              <a:rPr lang="en-US" i="1" dirty="0"/>
              <a:t>solve </a:t>
            </a:r>
            <a:r>
              <a:rPr lang="en-US" dirty="0"/>
              <a:t>the endgame by producing a </a:t>
            </a:r>
            <a:r>
              <a:rPr lang="en-US" b="1" dirty="0"/>
              <a:t>policy</a:t>
            </a:r>
            <a:r>
              <a:rPr lang="en-US" dirty="0"/>
              <a:t>, which is a mapping from every possible state to the best move in that state.</a:t>
            </a:r>
            <a:endParaRPr lang="en-GB" dirty="0"/>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69</a:t>
            </a:fld>
            <a:endParaRPr lang="en-US" dirty="0"/>
          </a:p>
        </p:txBody>
      </p:sp>
    </p:spTree>
    <p:extLst>
      <p:ext uri="{BB962C8B-B14F-4D97-AF65-F5344CB8AC3E}">
        <p14:creationId xmlns:p14="http://schemas.microsoft.com/office/powerpoint/2010/main" val="301850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Games</a:t>
            </a:r>
            <a:endParaRPr lang="en-US" dirty="0">
              <a:solidFill>
                <a:schemeClr val="accent2"/>
              </a:solidFill>
            </a:endParaRPr>
          </a:p>
        </p:txBody>
      </p:sp>
      <p:sp>
        <p:nvSpPr>
          <p:cNvPr id="3" name="Content Placeholder 2"/>
          <p:cNvSpPr>
            <a:spLocks noGrp="1"/>
          </p:cNvSpPr>
          <p:nvPr>
            <p:ph idx="1"/>
          </p:nvPr>
        </p:nvSpPr>
        <p:spPr>
          <a:xfrm>
            <a:off x="152400" y="685800"/>
            <a:ext cx="8839200" cy="5867400"/>
          </a:xfrm>
        </p:spPr>
        <p:txBody>
          <a:bodyPr/>
          <a:lstStyle/>
          <a:p>
            <a:pPr algn="just"/>
            <a:r>
              <a:rPr lang="en-US" dirty="0"/>
              <a:t>In game theory (economics), any </a:t>
            </a:r>
            <a:r>
              <a:rPr lang="en-US" dirty="0" err="1"/>
              <a:t>multiagent</a:t>
            </a:r>
            <a:r>
              <a:rPr lang="en-US" dirty="0"/>
              <a:t> environment (either cooperative or competitive) is a game provided that the impact of each agent on the other is </a:t>
            </a:r>
            <a:r>
              <a:rPr lang="en-US" dirty="0">
                <a:solidFill>
                  <a:srgbClr val="C00000"/>
                </a:solidFill>
              </a:rPr>
              <a:t>“significant”</a:t>
            </a:r>
          </a:p>
          <a:p>
            <a:pPr algn="just"/>
            <a:r>
              <a:rPr lang="en-US" dirty="0"/>
              <a:t>AI games are a specialized kind - </a:t>
            </a:r>
            <a:r>
              <a:rPr lang="en-US" dirty="0">
                <a:solidFill>
                  <a:srgbClr val="C00000"/>
                </a:solidFill>
              </a:rPr>
              <a:t>deterministic, turn taking, two-player, zero sum, time constrained games of perfect information</a:t>
            </a:r>
          </a:p>
          <a:p>
            <a:pPr algn="just"/>
            <a:r>
              <a:rPr lang="en-US" dirty="0"/>
              <a:t>In our terminology – deterministic, fully observable environments with two agents whose actions alternate and the utility values at the end of the game are always equal and opposite (</a:t>
            </a:r>
            <a:r>
              <a:rPr lang="en-US" dirty="0">
                <a:solidFill>
                  <a:srgbClr val="C00000"/>
                </a:solidFill>
              </a:rPr>
              <a:t>+1 and –1</a:t>
            </a:r>
            <a:r>
              <a:rPr lang="en-US" dirty="0"/>
              <a:t>)	</a:t>
            </a:r>
          </a:p>
          <a:p>
            <a:pPr algn="just">
              <a:buNone/>
            </a:pPr>
            <a:r>
              <a:rPr lang="en-US" dirty="0"/>
              <a:t>	</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solidFill>
              </a:rPr>
              <a:t>What you should know</a:t>
            </a:r>
          </a:p>
        </p:txBody>
      </p:sp>
      <p:sp>
        <p:nvSpPr>
          <p:cNvPr id="3" name="Content Placeholder 2"/>
          <p:cNvSpPr>
            <a:spLocks noGrp="1"/>
          </p:cNvSpPr>
          <p:nvPr>
            <p:ph idx="1"/>
          </p:nvPr>
        </p:nvSpPr>
        <p:spPr/>
        <p:txBody>
          <a:bodyPr/>
          <a:lstStyle/>
          <a:p>
            <a:r>
              <a:rPr lang="en-US" dirty="0"/>
              <a:t>Be able to draw up a game tree</a:t>
            </a:r>
          </a:p>
          <a:p>
            <a:r>
              <a:rPr lang="en-US" dirty="0"/>
              <a:t>Know how the </a:t>
            </a:r>
            <a:r>
              <a:rPr lang="en-US" dirty="0" err="1"/>
              <a:t>Minimax</a:t>
            </a:r>
            <a:r>
              <a:rPr lang="en-US" dirty="0"/>
              <a:t> algorithm works</a:t>
            </a:r>
          </a:p>
          <a:p>
            <a:r>
              <a:rPr lang="en-US" dirty="0"/>
              <a:t>Know how the Alpha-Beta algorithm works</a:t>
            </a:r>
          </a:p>
          <a:p>
            <a:r>
              <a:rPr lang="en-US" dirty="0"/>
              <a:t>Be able to do both algorithms by hand</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70</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Games as Search</a:t>
            </a:r>
          </a:p>
        </p:txBody>
      </p:sp>
      <p:sp>
        <p:nvSpPr>
          <p:cNvPr id="3" name="Content Placeholder 2"/>
          <p:cNvSpPr>
            <a:spLocks noGrp="1"/>
          </p:cNvSpPr>
          <p:nvPr>
            <p:ph idx="1"/>
          </p:nvPr>
        </p:nvSpPr>
        <p:spPr>
          <a:xfrm>
            <a:off x="152400" y="609600"/>
            <a:ext cx="8839200" cy="5943600"/>
          </a:xfrm>
        </p:spPr>
        <p:txBody>
          <a:bodyPr/>
          <a:lstStyle/>
          <a:p>
            <a:pPr algn="just"/>
            <a:r>
              <a:rPr lang="en-US" sz="2400" dirty="0"/>
              <a:t>Two players: MAX and MIN</a:t>
            </a:r>
          </a:p>
          <a:p>
            <a:pPr algn="just"/>
            <a:r>
              <a:rPr lang="en-US" sz="2400" dirty="0"/>
              <a:t>MAX moves first and they take turns until the game is over</a:t>
            </a:r>
          </a:p>
          <a:p>
            <a:pPr lvl="1" algn="just"/>
            <a:r>
              <a:rPr lang="en-US" sz="2400" dirty="0"/>
              <a:t>Winner gets reward, loser gets penalty.</a:t>
            </a:r>
          </a:p>
          <a:p>
            <a:pPr lvl="1" algn="just"/>
            <a:r>
              <a:rPr lang="en-US" sz="2400" dirty="0"/>
              <a:t>“zero-sum” means the sum of the reward and the penalty is a constant.</a:t>
            </a:r>
          </a:p>
          <a:p>
            <a:pPr lvl="1" algn="just"/>
            <a:endParaRPr lang="en-US" sz="2400" dirty="0"/>
          </a:p>
          <a:p>
            <a:pPr lvl="1" algn="just"/>
            <a:r>
              <a:rPr lang="en-US" sz="2400" dirty="0"/>
              <a:t>In game theory and economic theory, a zero-sum game is a mathematical representation of a situation in which each participant's gain or loss of utility is exactly balanced by the losses or gains of the utility of the other participants.</a:t>
            </a:r>
          </a:p>
          <a:p>
            <a:pPr lvl="1" algn="r"/>
            <a:r>
              <a:rPr lang="en-US" sz="2400" dirty="0"/>
              <a:t>Wikipedia</a:t>
            </a:r>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8</a:t>
            </a:fld>
            <a:endParaRPr lang="en-US" dirty="0"/>
          </a:p>
        </p:txBody>
      </p:sp>
    </p:spTree>
    <p:extLst>
      <p:ext uri="{BB962C8B-B14F-4D97-AF65-F5344CB8AC3E}">
        <p14:creationId xmlns:p14="http://schemas.microsoft.com/office/powerpoint/2010/main" val="30499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endParaRPr lang="en-US"/>
          </a:p>
          <a:p>
            <a:pPr>
              <a:defRPr/>
            </a:pPr>
            <a:fld id="{32C7C4F8-C15F-44B1-8719-C4B0BB76F013}" type="slidenum">
              <a:rPr lang="en-US" smtClean="0"/>
              <a:pPr>
                <a:defRPr/>
              </a:pPr>
              <a:t>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4" y="1385888"/>
            <a:ext cx="3800475" cy="44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5423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13344</TotalTime>
  <Words>2726</Words>
  <Application>Microsoft Office PowerPoint</Application>
  <PresentationFormat>On-screen Show (4:3)</PresentationFormat>
  <Paragraphs>329</Paragraphs>
  <Slides>70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Comic Sans MS</vt:lpstr>
      <vt:lpstr>Courier New</vt:lpstr>
      <vt:lpstr>Tahoma</vt:lpstr>
      <vt:lpstr>Times</vt:lpstr>
      <vt:lpstr>Wingdings</vt:lpstr>
      <vt:lpstr>Default Design</vt:lpstr>
      <vt:lpstr>CS401 – Artificial Intelligence  Adversarial Search</vt:lpstr>
      <vt:lpstr>Today’s Agenda</vt:lpstr>
      <vt:lpstr>Slides taken from ...</vt:lpstr>
      <vt:lpstr>PowerPoint Presentation</vt:lpstr>
      <vt:lpstr>Games</vt:lpstr>
      <vt:lpstr>PowerPoint Presentation</vt:lpstr>
      <vt:lpstr>Games</vt:lpstr>
      <vt:lpstr>Games as Search</vt:lpstr>
      <vt:lpstr>PowerPoint Presentation</vt:lpstr>
      <vt:lpstr>PowerPoint Presentation</vt:lpstr>
      <vt:lpstr>Search versus Games</vt:lpstr>
      <vt:lpstr>PowerPoint Presentation</vt:lpstr>
      <vt:lpstr>PowerPoint Presentation</vt:lpstr>
      <vt:lpstr>PowerPoint Presentation</vt:lpstr>
      <vt:lpstr>Games as Search</vt:lpstr>
      <vt:lpstr>PowerPoint Presentation</vt:lpstr>
      <vt:lpstr>PowerPoint Presentation</vt:lpstr>
      <vt:lpstr>Game tree (2-player, deterministic, turns)</vt:lpstr>
      <vt:lpstr>PowerPoint Presentation</vt:lpstr>
      <vt:lpstr>minimax Approach</vt:lpstr>
      <vt:lpstr>Two-Ply Game Tree</vt:lpstr>
      <vt:lpstr>Two-Ply Game Tree</vt:lpstr>
      <vt:lpstr>Two-Ply Game Tree</vt:lpstr>
      <vt:lpstr>PowerPoint Presentation</vt:lpstr>
      <vt:lpstr>PowerPoint Presentation</vt:lpstr>
      <vt:lpstr>PowerPoint Presentation</vt:lpstr>
      <vt:lpstr>PowerPoint Presentation</vt:lpstr>
      <vt:lpstr>Optimal Strategies</vt:lpstr>
      <vt:lpstr>An Optimal Strategy: minimax Approach</vt:lpstr>
      <vt:lpstr>The minimax Value of a Node</vt:lpstr>
      <vt:lpstr>The minimax Algorithm</vt:lpstr>
      <vt:lpstr>The minimax Algorithm</vt:lpstr>
      <vt:lpstr>Minimax Efficiency</vt:lpstr>
      <vt:lpstr>minimax with 3 Players</vt:lpstr>
      <vt:lpstr>minimax with 3 Players</vt:lpstr>
      <vt:lpstr>minimax with 3 Players</vt:lpstr>
      <vt:lpstr>minimax with 3 Players</vt:lpstr>
      <vt:lpstr>Subtleties With Multiplayer Games</vt:lpstr>
      <vt:lpstr>PowerPoint Presentation</vt:lpstr>
      <vt:lpstr>PowerPoint Presentation</vt:lpstr>
      <vt:lpstr>Implementation Details</vt:lpstr>
      <vt:lpstr>Pruning</vt:lpstr>
      <vt:lpstr>Pruning Intuition (General Case)</vt:lpstr>
      <vt:lpstr>Pruning Example</vt:lpstr>
      <vt:lpstr>Pruning Intuition</vt:lpstr>
      <vt:lpstr>Alpha-Beta Search Algorithm</vt:lpstr>
      <vt:lpstr>Illustrating the Alpha-Beta Algorithm</vt:lpstr>
      <vt:lpstr>Alpha-Beta Pruning Example</vt:lpstr>
      <vt:lpstr>Alpha-Beta Pruning Example</vt:lpstr>
      <vt:lpstr>Alpha-Beta Pruning Example</vt:lpstr>
      <vt:lpstr>PowerPoint Presentation</vt:lpstr>
      <vt:lpstr>Effectiveness of Alpha-Beta</vt:lpstr>
      <vt:lpstr>PowerPoint Presentation</vt:lpstr>
      <vt:lpstr>PowerPoint Presentation</vt:lpstr>
      <vt:lpstr>PowerPoint Presentation</vt:lpstr>
      <vt:lpstr>PowerPoint Presentation</vt:lpstr>
      <vt:lpstr>Evaluation functions</vt:lpstr>
      <vt:lpstr>PowerPoint Presentation</vt:lpstr>
      <vt:lpstr>PowerPoint Presentation</vt:lpstr>
      <vt:lpstr>PowerPoint Presentation</vt:lpstr>
      <vt:lpstr>PowerPoint Presentation</vt:lpstr>
      <vt:lpstr>Cutting off the search</vt:lpstr>
      <vt:lpstr>PowerPoint Presentation</vt:lpstr>
      <vt:lpstr>Horizon effect</vt:lpstr>
      <vt:lpstr>PowerPoint Presentation</vt:lpstr>
      <vt:lpstr>Forward Pruning</vt:lpstr>
      <vt:lpstr>PowerPoint Presentation</vt:lpstr>
      <vt:lpstr>PowerPoint Presentation</vt:lpstr>
      <vt:lpstr>Search vs Lookup</vt:lpstr>
      <vt:lpstr>What you should know</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problems</dc:title>
  <dc:creator>Jean-Claude Latombe</dc:creator>
  <cp:lastModifiedBy>Farrukh</cp:lastModifiedBy>
  <cp:revision>370</cp:revision>
  <cp:lastPrinted>1601-01-01T00:00:00Z</cp:lastPrinted>
  <dcterms:created xsi:type="dcterms:W3CDTF">2000-01-10T15:15:18Z</dcterms:created>
  <dcterms:modified xsi:type="dcterms:W3CDTF">2023-03-21T10:17:32Z</dcterms:modified>
</cp:coreProperties>
</file>