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12"/>
  </p:notesMasterIdLst>
  <p:handoutMasterIdLst>
    <p:handoutMasterId r:id="rId113"/>
  </p:handoutMasterIdLst>
  <p:sldIdLst>
    <p:sldId id="548" r:id="rId2"/>
    <p:sldId id="383" r:id="rId3"/>
    <p:sldId id="550" r:id="rId4"/>
    <p:sldId id="551" r:id="rId5"/>
    <p:sldId id="399" r:id="rId6"/>
    <p:sldId id="400" r:id="rId7"/>
    <p:sldId id="555" r:id="rId8"/>
    <p:sldId id="401" r:id="rId9"/>
    <p:sldId id="552" r:id="rId10"/>
    <p:sldId id="402" r:id="rId11"/>
    <p:sldId id="403" r:id="rId12"/>
    <p:sldId id="405" r:id="rId13"/>
    <p:sldId id="412" r:id="rId14"/>
    <p:sldId id="413" r:id="rId15"/>
    <p:sldId id="558" r:id="rId16"/>
    <p:sldId id="406" r:id="rId17"/>
    <p:sldId id="556" r:id="rId18"/>
    <p:sldId id="407" r:id="rId19"/>
    <p:sldId id="530" r:id="rId20"/>
    <p:sldId id="415" r:id="rId21"/>
    <p:sldId id="417" r:id="rId22"/>
    <p:sldId id="418" r:id="rId23"/>
    <p:sldId id="557" r:id="rId24"/>
    <p:sldId id="429" r:id="rId25"/>
    <p:sldId id="430" r:id="rId26"/>
    <p:sldId id="531" r:id="rId27"/>
    <p:sldId id="442" r:id="rId28"/>
    <p:sldId id="433" r:id="rId29"/>
    <p:sldId id="434" r:id="rId30"/>
    <p:sldId id="532" r:id="rId31"/>
    <p:sldId id="533" r:id="rId32"/>
    <p:sldId id="559" r:id="rId33"/>
    <p:sldId id="435" r:id="rId34"/>
    <p:sldId id="436" r:id="rId35"/>
    <p:sldId id="437" r:id="rId36"/>
    <p:sldId id="438" r:id="rId37"/>
    <p:sldId id="439" r:id="rId38"/>
    <p:sldId id="440" r:id="rId39"/>
    <p:sldId id="560" r:id="rId40"/>
    <p:sldId id="561" r:id="rId41"/>
    <p:sldId id="562" r:id="rId42"/>
    <p:sldId id="567" r:id="rId43"/>
    <p:sldId id="568" r:id="rId44"/>
    <p:sldId id="569" r:id="rId45"/>
    <p:sldId id="570" r:id="rId46"/>
    <p:sldId id="571" r:id="rId47"/>
    <p:sldId id="563" r:id="rId48"/>
    <p:sldId id="564" r:id="rId49"/>
    <p:sldId id="565" r:id="rId50"/>
    <p:sldId id="566" r:id="rId51"/>
    <p:sldId id="490" r:id="rId52"/>
    <p:sldId id="588" r:id="rId53"/>
    <p:sldId id="491" r:id="rId54"/>
    <p:sldId id="492" r:id="rId55"/>
    <p:sldId id="489" r:id="rId56"/>
    <p:sldId id="494" r:id="rId57"/>
    <p:sldId id="503" r:id="rId58"/>
    <p:sldId id="504" r:id="rId59"/>
    <p:sldId id="505" r:id="rId60"/>
    <p:sldId id="506" r:id="rId61"/>
    <p:sldId id="507" r:id="rId62"/>
    <p:sldId id="508" r:id="rId63"/>
    <p:sldId id="509" r:id="rId64"/>
    <p:sldId id="510" r:id="rId65"/>
    <p:sldId id="511" r:id="rId66"/>
    <p:sldId id="512" r:id="rId67"/>
    <p:sldId id="513" r:id="rId68"/>
    <p:sldId id="514" r:id="rId69"/>
    <p:sldId id="495" r:id="rId70"/>
    <p:sldId id="515" r:id="rId71"/>
    <p:sldId id="496" r:id="rId72"/>
    <p:sldId id="516" r:id="rId73"/>
    <p:sldId id="517" r:id="rId74"/>
    <p:sldId id="518" r:id="rId75"/>
    <p:sldId id="498" r:id="rId76"/>
    <p:sldId id="519" r:id="rId77"/>
    <p:sldId id="520" r:id="rId78"/>
    <p:sldId id="524" r:id="rId79"/>
    <p:sldId id="525" r:id="rId80"/>
    <p:sldId id="585" r:id="rId81"/>
    <p:sldId id="594" r:id="rId82"/>
    <p:sldId id="586" r:id="rId83"/>
    <p:sldId id="587" r:id="rId84"/>
    <p:sldId id="590" r:id="rId85"/>
    <p:sldId id="589" r:id="rId86"/>
    <p:sldId id="573" r:id="rId87"/>
    <p:sldId id="574" r:id="rId88"/>
    <p:sldId id="572" r:id="rId89"/>
    <p:sldId id="591" r:id="rId90"/>
    <p:sldId id="575" r:id="rId91"/>
    <p:sldId id="592" r:id="rId92"/>
    <p:sldId id="576" r:id="rId93"/>
    <p:sldId id="593" r:id="rId94"/>
    <p:sldId id="577" r:id="rId95"/>
    <p:sldId id="578" r:id="rId96"/>
    <p:sldId id="579" r:id="rId97"/>
    <p:sldId id="580" r:id="rId98"/>
    <p:sldId id="581" r:id="rId99"/>
    <p:sldId id="582" r:id="rId100"/>
    <p:sldId id="583" r:id="rId101"/>
    <p:sldId id="538" r:id="rId102"/>
    <p:sldId id="539" r:id="rId103"/>
    <p:sldId id="540" r:id="rId104"/>
    <p:sldId id="541" r:id="rId105"/>
    <p:sldId id="542" r:id="rId106"/>
    <p:sldId id="543" r:id="rId107"/>
    <p:sldId id="544" r:id="rId108"/>
    <p:sldId id="545" r:id="rId109"/>
    <p:sldId id="546" r:id="rId110"/>
    <p:sldId id="547" r:id="rId111"/>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FFD3FF"/>
    <a:srgbClr val="CCCC00"/>
    <a:srgbClr val="DDDDDD"/>
    <a:srgbClr val="FFE7C3"/>
    <a:srgbClr val="FFFFCC"/>
    <a:srgbClr val="CCFFCC"/>
    <a:srgbClr val="FFFF8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p:cViewPr varScale="1">
        <p:scale>
          <a:sx n="65" d="100"/>
          <a:sy n="65" d="100"/>
        </p:scale>
        <p:origin x="1476" y="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14"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1" Type="http://schemas.openxmlformats.org/officeDocument/2006/relationships/slide" Target="slides/slide10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ahoma" pitchFamily="34" charset="0"/>
                <a:cs typeface="Arial" pitchFamily="34" charset="0"/>
              </a:defRPr>
            </a:lvl1pPr>
          </a:lstStyle>
          <a:p>
            <a:pPr>
              <a:defRPr/>
            </a:pPr>
            <a:endParaRPr lang="en-US"/>
          </a:p>
        </p:txBody>
      </p:sp>
      <p:sp>
        <p:nvSpPr>
          <p:cNvPr id="4505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ahoma" pitchFamily="34" charset="0"/>
                <a:cs typeface="Arial" pitchFamily="34" charset="0"/>
              </a:defRPr>
            </a:lvl1pPr>
          </a:lstStyle>
          <a:p>
            <a:pPr>
              <a:defRPr/>
            </a:pPr>
            <a:endParaRPr lang="en-US"/>
          </a:p>
        </p:txBody>
      </p:sp>
      <p:sp>
        <p:nvSpPr>
          <p:cNvPr id="4506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ahoma" pitchFamily="34" charset="0"/>
                <a:cs typeface="Arial" pitchFamily="34" charset="0"/>
              </a:defRPr>
            </a:lvl1pPr>
          </a:lstStyle>
          <a:p>
            <a:pPr>
              <a:defRPr/>
            </a:pPr>
            <a:endParaRPr lang="en-US"/>
          </a:p>
        </p:txBody>
      </p:sp>
      <p:sp>
        <p:nvSpPr>
          <p:cNvPr id="4506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ahoma" pitchFamily="34" charset="0"/>
                <a:cs typeface="Arial" pitchFamily="34" charset="0"/>
              </a:defRPr>
            </a:lvl1pPr>
          </a:lstStyle>
          <a:p>
            <a:pPr>
              <a:defRPr/>
            </a:pPr>
            <a:fld id="{3F56338E-0686-4A7B-8E8D-43557162F80F}" type="slidenum">
              <a:rPr lang="en-US"/>
              <a:pPr>
                <a:defRPr/>
              </a:pPr>
              <a:t>‹#›</a:t>
            </a:fld>
            <a:endParaRPr lang="en-US"/>
          </a:p>
        </p:txBody>
      </p:sp>
    </p:spTree>
    <p:extLst>
      <p:ext uri="{BB962C8B-B14F-4D97-AF65-F5344CB8AC3E}">
        <p14:creationId xmlns:p14="http://schemas.microsoft.com/office/powerpoint/2010/main" val="12801604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ahoma" pitchFamily="34" charset="0"/>
                <a:cs typeface="Arial" pitchFamily="34" charset="0"/>
              </a:defRPr>
            </a:lvl1pPr>
          </a:lstStyle>
          <a:p>
            <a:pPr>
              <a:defRPr/>
            </a:pPr>
            <a:endParaRPr lang="en-US"/>
          </a:p>
        </p:txBody>
      </p:sp>
      <p:sp>
        <p:nvSpPr>
          <p:cNvPr id="58371"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ahoma" pitchFamily="34" charset="0"/>
                <a:cs typeface="Arial" pitchFamily="34" charset="0"/>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58373"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374"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ahoma" pitchFamily="34" charset="0"/>
                <a:cs typeface="Arial" pitchFamily="34" charset="0"/>
              </a:defRPr>
            </a:lvl1pPr>
          </a:lstStyle>
          <a:p>
            <a:pPr>
              <a:defRPr/>
            </a:pPr>
            <a:endParaRPr lang="en-US"/>
          </a:p>
        </p:txBody>
      </p:sp>
      <p:sp>
        <p:nvSpPr>
          <p:cNvPr id="58375"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ahoma" pitchFamily="34" charset="0"/>
                <a:cs typeface="Arial" pitchFamily="34" charset="0"/>
              </a:defRPr>
            </a:lvl1pPr>
          </a:lstStyle>
          <a:p>
            <a:pPr>
              <a:defRPr/>
            </a:pPr>
            <a:fld id="{569F122F-2FE8-4C91-8156-4688BDAE7969}" type="slidenum">
              <a:rPr lang="en-US"/>
              <a:pPr>
                <a:defRPr/>
              </a:pPr>
              <a:t>‹#›</a:t>
            </a:fld>
            <a:endParaRPr lang="en-US"/>
          </a:p>
        </p:txBody>
      </p:sp>
    </p:spTree>
    <p:extLst>
      <p:ext uri="{BB962C8B-B14F-4D97-AF65-F5344CB8AC3E}">
        <p14:creationId xmlns:p14="http://schemas.microsoft.com/office/powerpoint/2010/main" val="22575038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945931A7-12E2-442F-8D29-4BDF55068086}" type="slidenum">
              <a:rPr lang="en-US" smtClean="0">
                <a:cs typeface="Arial" charset="0"/>
              </a:rPr>
              <a:pPr/>
              <a:t>1</a:t>
            </a:fld>
            <a:endParaRPr lang="en-US">
              <a:cs typeface="Arial"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endParaRPr lang="en-US">
              <a:latin typeface="Arial" charset="0"/>
            </a:endParaRPr>
          </a:p>
        </p:txBody>
      </p:sp>
    </p:spTree>
    <p:extLst>
      <p:ext uri="{BB962C8B-B14F-4D97-AF65-F5344CB8AC3E}">
        <p14:creationId xmlns:p14="http://schemas.microsoft.com/office/powerpoint/2010/main" val="2882075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6A97CE6C-03FF-4A4E-AB58-9ADEC035A0E9}" type="slidenum">
              <a:rPr lang="en-US" altLang="en-US" smtClean="0">
                <a:latin typeface="Arial" charset="0"/>
                <a:cs typeface="Arial" charset="0"/>
              </a:rPr>
              <a:pPr/>
              <a:t>20</a:t>
            </a:fld>
            <a:endParaRPr lang="en-US" altLang="en-US">
              <a:latin typeface="Arial" charset="0"/>
              <a:cs typeface="Arial"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xfrm>
            <a:off x="974725" y="4560888"/>
            <a:ext cx="5365750" cy="4319587"/>
          </a:xfrm>
          <a:noFill/>
          <a:ln/>
        </p:spPr>
        <p:txBody>
          <a:bodyPr/>
          <a:lstStyle/>
          <a:p>
            <a:pPr eaLnBrk="1" hangingPunct="1"/>
            <a:endParaRPr lang="en-US" altLang="en-US">
              <a:latin typeface="Arial" charset="0"/>
              <a:cs typeface="Arial" charset="0"/>
            </a:endParaRPr>
          </a:p>
        </p:txBody>
      </p:sp>
    </p:spTree>
    <p:extLst>
      <p:ext uri="{BB962C8B-B14F-4D97-AF65-F5344CB8AC3E}">
        <p14:creationId xmlns:p14="http://schemas.microsoft.com/office/powerpoint/2010/main" val="2220307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6A97CE6C-03FF-4A4E-AB58-9ADEC035A0E9}" type="slidenum">
              <a:rPr lang="en-US" altLang="en-US" smtClean="0">
                <a:latin typeface="Arial" charset="0"/>
                <a:cs typeface="Arial" charset="0"/>
              </a:rPr>
              <a:pPr/>
              <a:t>21</a:t>
            </a:fld>
            <a:endParaRPr lang="en-US" altLang="en-US">
              <a:latin typeface="Arial" charset="0"/>
              <a:cs typeface="Arial"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xfrm>
            <a:off x="974725" y="4560888"/>
            <a:ext cx="5365750" cy="4319587"/>
          </a:xfrm>
          <a:noFill/>
          <a:ln/>
        </p:spPr>
        <p:txBody>
          <a:bodyPr/>
          <a:lstStyle/>
          <a:p>
            <a:pPr eaLnBrk="1" hangingPunct="1"/>
            <a:endParaRPr lang="en-US" altLang="en-US">
              <a:latin typeface="Arial" charset="0"/>
              <a:cs typeface="Arial" charset="0"/>
            </a:endParaRPr>
          </a:p>
        </p:txBody>
      </p:sp>
    </p:spTree>
    <p:extLst>
      <p:ext uri="{BB962C8B-B14F-4D97-AF65-F5344CB8AC3E}">
        <p14:creationId xmlns:p14="http://schemas.microsoft.com/office/powerpoint/2010/main" val="3809404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3CF78BC2-9241-48B5-A7B5-DA6310C94356}" type="slidenum">
              <a:rPr lang="en-US" smtClean="0"/>
              <a:pPr/>
              <a:t>57</a:t>
            </a:fld>
            <a:endParaRPr 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26151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525A770E-6818-48F5-8999-8A03683515BB}" type="slidenum">
              <a:rPr lang="en-US" smtClean="0"/>
              <a:pPr/>
              <a:t>58</a:t>
            </a:fld>
            <a:endParaRPr 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744582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99D059A4-4E6C-4D03-8AF0-A4BA3D3E9EE1}" type="slidenum">
              <a:rPr lang="en-US" smtClean="0"/>
              <a:pPr/>
              <a:t>59</a:t>
            </a:fld>
            <a:endParaRPr 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19188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9ED2D08B-611F-43C3-B538-9B5818D7A6F0}" type="slidenum">
              <a:rPr lang="en-US" smtClean="0"/>
              <a:pPr/>
              <a:t>60</a:t>
            </a:fld>
            <a:endParaRPr 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062115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F9924E4B-D914-41B9-94F6-E09F351B4E89}" type="slidenum">
              <a:rPr lang="en-US" smtClean="0"/>
              <a:pPr/>
              <a:t>61</a:t>
            </a:fld>
            <a:endParaRPr lang="en-U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154297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778D5B9A-9645-46E2-B356-D06D408DAD09}" type="slidenum">
              <a:rPr lang="en-US" smtClean="0"/>
              <a:pPr/>
              <a:t>62</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789682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A6B3A4CD-3594-41C8-93D4-AE9322F4E84B}" type="slidenum">
              <a:rPr lang="en-US" smtClean="0"/>
              <a:pPr/>
              <a:t>63</a:t>
            </a:fld>
            <a:endParaRPr 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31714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0D58E72D-F45B-4610-9C87-D1C8801C8FE1}" type="slidenum">
              <a:rPr lang="en-US" smtClean="0"/>
              <a:pPr/>
              <a:t>64</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223983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3524D4D0-41BB-4F12-A997-9CC5B608EC21}" type="slidenum">
              <a:rPr lang="en-US" smtClean="0">
                <a:cs typeface="Arial" charset="0"/>
              </a:rPr>
              <a:pPr/>
              <a:t>2</a:t>
            </a:fld>
            <a:endParaRPr lang="en-US">
              <a:cs typeface="Arial"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a:latin typeface="Arial" charset="0"/>
            </a:endParaRPr>
          </a:p>
        </p:txBody>
      </p:sp>
    </p:spTree>
    <p:extLst>
      <p:ext uri="{BB962C8B-B14F-4D97-AF65-F5344CB8AC3E}">
        <p14:creationId xmlns:p14="http://schemas.microsoft.com/office/powerpoint/2010/main" val="3371526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DE478F0B-2A61-46AA-907C-701DD6F1433A}" type="slidenum">
              <a:rPr lang="en-US" smtClean="0"/>
              <a:pPr/>
              <a:t>65</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654811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76E504D5-0B01-43CA-A41A-F54612F1A3FC}" type="slidenum">
              <a:rPr lang="en-US" smtClean="0"/>
              <a:pPr/>
              <a:t>66</a:t>
            </a:fld>
            <a:endParaRPr 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874000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A403D7E4-1667-4E54-BC9E-8CFAE66A18DB}" type="slidenum">
              <a:rPr lang="en-US" smtClean="0"/>
              <a:pPr/>
              <a:t>67</a:t>
            </a:fld>
            <a:endParaRPr 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19414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C3F19185-34C1-48C2-A9CD-7953160EB284}" type="slidenum">
              <a:rPr lang="en-US" smtClean="0"/>
              <a:pPr/>
              <a:t>68</a:t>
            </a:fld>
            <a:endParaRPr 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379199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A8A1918C-F5E6-4087-92C0-5E92BE6539C9}" type="slidenum">
              <a:rPr lang="en-US" smtClean="0"/>
              <a:pPr/>
              <a:t>101</a:t>
            </a:fld>
            <a:endParaRPr lang="en-US"/>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5925644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ADA7F579-A260-4C2E-953F-36BB3F9622E9}" type="slidenum">
              <a:rPr lang="en-US" smtClean="0"/>
              <a:pPr/>
              <a:t>102</a:t>
            </a:fld>
            <a:endParaRPr lang="en-US"/>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1662734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E42A95B1-653A-4526-AECF-A5CCCB642096}" type="slidenum">
              <a:rPr lang="en-US" smtClean="0"/>
              <a:pPr/>
              <a:t>103</a:t>
            </a:fld>
            <a:endParaRPr lang="en-US"/>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4541821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BF70515E-B191-4CDC-A3B0-26C7D1746E07}" type="slidenum">
              <a:rPr lang="en-US" smtClean="0"/>
              <a:pPr/>
              <a:t>104</a:t>
            </a:fld>
            <a:endParaRPr lang="en-US"/>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970597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0CC1128B-AE91-49BE-A61F-D57529F5B5AD}" type="slidenum">
              <a:rPr lang="en-US" smtClean="0"/>
              <a:pPr/>
              <a:t>105</a:t>
            </a:fld>
            <a:endParaRPr lang="en-US"/>
          </a:p>
        </p:txBody>
      </p:sp>
      <p:sp>
        <p:nvSpPr>
          <p:cNvPr id="164867" name="Rectangle 2"/>
          <p:cNvSpPr>
            <a:spLocks noGrp="1" noRot="1" noChangeAspect="1" noChangeArrowheads="1" noTextEdit="1"/>
          </p:cNvSpPr>
          <p:nvPr>
            <p:ph type="sldImg"/>
          </p:nvPr>
        </p:nvSpPr>
        <p:spPr>
          <a:xfrm>
            <a:off x="1089025" y="593725"/>
            <a:ext cx="5137150" cy="3852863"/>
          </a:xfrm>
          <a:ln/>
        </p:spPr>
      </p:sp>
      <p:sp>
        <p:nvSpPr>
          <p:cNvPr id="164868" name="Rectangle 3"/>
          <p:cNvSpPr>
            <a:spLocks noGrp="1" noChangeArrowheads="1"/>
          </p:cNvSpPr>
          <p:nvPr>
            <p:ph type="body" idx="1"/>
          </p:nvPr>
        </p:nvSpPr>
        <p:spPr>
          <a:noFill/>
          <a:ln/>
        </p:spPr>
        <p:txBody>
          <a:bodyPr/>
          <a:lstStyle/>
          <a:p>
            <a:r>
              <a:rPr lang="en-US"/>
              <a:t>I changed title</a:t>
            </a:r>
          </a:p>
        </p:txBody>
      </p:sp>
    </p:spTree>
    <p:extLst>
      <p:ext uri="{BB962C8B-B14F-4D97-AF65-F5344CB8AC3E}">
        <p14:creationId xmlns:p14="http://schemas.microsoft.com/office/powerpoint/2010/main" val="41714290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9E22944F-8C3C-4F8F-BBED-7FB004120603}" type="slidenum">
              <a:rPr lang="en-US" smtClean="0"/>
              <a:pPr/>
              <a:t>106</a:t>
            </a:fld>
            <a:endParaRPr lang="en-US"/>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366576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569F122F-2FE8-4C91-8156-4688BDAE7969}" type="slidenum">
              <a:rPr lang="en-US" smtClean="0"/>
              <a:pPr>
                <a:defRPr/>
              </a:pPr>
              <a:t>8</a:t>
            </a:fld>
            <a:endParaRPr lang="en-US"/>
          </a:p>
        </p:txBody>
      </p:sp>
    </p:spTree>
    <p:extLst>
      <p:ext uri="{BB962C8B-B14F-4D97-AF65-F5344CB8AC3E}">
        <p14:creationId xmlns:p14="http://schemas.microsoft.com/office/powerpoint/2010/main" val="22604186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288B9573-E85D-49AB-8C5D-F2DA1EB01FDC}" type="slidenum">
              <a:rPr lang="en-US" smtClean="0"/>
              <a:pPr/>
              <a:t>107</a:t>
            </a:fld>
            <a:endParaRPr lang="en-US"/>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9380554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99DA584C-164E-44A0-BD03-5F9E715744FF}" type="slidenum">
              <a:rPr lang="en-US" smtClean="0"/>
              <a:pPr/>
              <a:t>108</a:t>
            </a:fld>
            <a:endParaRPr lang="en-US"/>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2119409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3478934C-B601-4AE6-A19F-5A29B30086BA}" type="slidenum">
              <a:rPr lang="en-US" smtClean="0"/>
              <a:pPr/>
              <a:t>109</a:t>
            </a:fld>
            <a:endParaRPr lang="en-US"/>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7431770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4FC1BEF4-382E-443A-9716-95904B19080D}" type="slidenum">
              <a:rPr lang="en-US" smtClean="0"/>
              <a:pPr/>
              <a:t>110</a:t>
            </a:fld>
            <a:endParaRPr lang="en-US"/>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226225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036E649-36FF-4D75-B8C5-9D69AEAA8D4D}" type="slidenum">
              <a:rPr lang="en-US" altLang="en-US" smtClean="0">
                <a:latin typeface="Arial" charset="0"/>
                <a:cs typeface="Arial" charset="0"/>
              </a:rPr>
              <a:pPr/>
              <a:t>10</a:t>
            </a:fld>
            <a:endParaRPr lang="en-US" altLang="en-US">
              <a:latin typeface="Arial" charset="0"/>
              <a:cs typeface="Arial"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xfrm>
            <a:off x="974725" y="4560888"/>
            <a:ext cx="5365750" cy="4319587"/>
          </a:xfrm>
          <a:noFill/>
          <a:ln/>
        </p:spPr>
        <p:txBody>
          <a:bodyPr/>
          <a:lstStyle/>
          <a:p>
            <a:pPr eaLnBrk="1" hangingPunct="1"/>
            <a:endParaRPr lang="en-US" altLang="en-US">
              <a:latin typeface="Arial" charset="0"/>
              <a:cs typeface="Arial" charset="0"/>
            </a:endParaRPr>
          </a:p>
        </p:txBody>
      </p:sp>
    </p:spTree>
    <p:extLst>
      <p:ext uri="{BB962C8B-B14F-4D97-AF65-F5344CB8AC3E}">
        <p14:creationId xmlns:p14="http://schemas.microsoft.com/office/powerpoint/2010/main" val="1107199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A7BE6D82-F5FF-44EB-A55D-B5D3E9589574}" type="slidenum">
              <a:rPr lang="en-US" altLang="en-US" smtClean="0">
                <a:latin typeface="Arial" charset="0"/>
                <a:cs typeface="Arial" charset="0"/>
              </a:rPr>
              <a:pPr/>
              <a:t>11</a:t>
            </a:fld>
            <a:endParaRPr lang="en-US" altLang="en-US">
              <a:latin typeface="Arial" charset="0"/>
              <a:cs typeface="Arial"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xfrm>
            <a:off x="974725" y="4560888"/>
            <a:ext cx="5365750" cy="4319587"/>
          </a:xfrm>
          <a:noFill/>
          <a:ln/>
        </p:spPr>
        <p:txBody>
          <a:bodyPr/>
          <a:lstStyle/>
          <a:p>
            <a:pPr eaLnBrk="1" hangingPunct="1"/>
            <a:endParaRPr lang="en-US" altLang="en-US">
              <a:latin typeface="Arial" charset="0"/>
              <a:cs typeface="Arial" charset="0"/>
            </a:endParaRPr>
          </a:p>
        </p:txBody>
      </p:sp>
    </p:spTree>
    <p:extLst>
      <p:ext uri="{BB962C8B-B14F-4D97-AF65-F5344CB8AC3E}">
        <p14:creationId xmlns:p14="http://schemas.microsoft.com/office/powerpoint/2010/main" val="2592310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DA83D2A5-6F30-4383-9543-A50F08C5C4A3}" type="slidenum">
              <a:rPr lang="en-US" altLang="en-US" smtClean="0">
                <a:latin typeface="Arial" charset="0"/>
                <a:cs typeface="Arial" charset="0"/>
              </a:rPr>
              <a:pPr/>
              <a:t>12</a:t>
            </a:fld>
            <a:endParaRPr lang="en-US" altLang="en-US">
              <a:latin typeface="Arial" charset="0"/>
              <a:cs typeface="Arial"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xfrm>
            <a:off x="974725" y="4560888"/>
            <a:ext cx="5365750" cy="4319587"/>
          </a:xfrm>
          <a:noFill/>
          <a:ln/>
        </p:spPr>
        <p:txBody>
          <a:bodyPr/>
          <a:lstStyle/>
          <a:p>
            <a:pPr eaLnBrk="1" hangingPunct="1"/>
            <a:endParaRPr lang="en-US" altLang="en-US">
              <a:latin typeface="Arial" charset="0"/>
              <a:cs typeface="Arial" charset="0"/>
            </a:endParaRPr>
          </a:p>
        </p:txBody>
      </p:sp>
    </p:spTree>
    <p:extLst>
      <p:ext uri="{BB962C8B-B14F-4D97-AF65-F5344CB8AC3E}">
        <p14:creationId xmlns:p14="http://schemas.microsoft.com/office/powerpoint/2010/main" val="1533964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3E2C7F77-B4E5-44ED-A0C6-AED17642E95F}" type="slidenum">
              <a:rPr lang="en-US" altLang="en-US" smtClean="0">
                <a:latin typeface="Arial" charset="0"/>
                <a:cs typeface="Arial" charset="0"/>
              </a:rPr>
              <a:pPr/>
              <a:t>16</a:t>
            </a:fld>
            <a:endParaRPr lang="en-US" altLang="en-US">
              <a:latin typeface="Arial" charset="0"/>
              <a:cs typeface="Arial"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xfrm>
            <a:off x="974725" y="4560888"/>
            <a:ext cx="5365750" cy="4319587"/>
          </a:xfrm>
          <a:noFill/>
          <a:ln/>
        </p:spPr>
        <p:txBody>
          <a:bodyPr/>
          <a:lstStyle/>
          <a:p>
            <a:pPr eaLnBrk="1" hangingPunct="1"/>
            <a:endParaRPr lang="en-US" altLang="en-US">
              <a:latin typeface="Arial" charset="0"/>
              <a:cs typeface="Arial" charset="0"/>
            </a:endParaRPr>
          </a:p>
        </p:txBody>
      </p:sp>
    </p:spTree>
    <p:extLst>
      <p:ext uri="{BB962C8B-B14F-4D97-AF65-F5344CB8AC3E}">
        <p14:creationId xmlns:p14="http://schemas.microsoft.com/office/powerpoint/2010/main" val="569346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3E2C7F77-B4E5-44ED-A0C6-AED17642E95F}" type="slidenum">
              <a:rPr lang="en-US" altLang="en-US" smtClean="0">
                <a:latin typeface="Arial" charset="0"/>
                <a:cs typeface="Arial" charset="0"/>
              </a:rPr>
              <a:pPr/>
              <a:t>17</a:t>
            </a:fld>
            <a:endParaRPr lang="en-US" altLang="en-US">
              <a:latin typeface="Arial" charset="0"/>
              <a:cs typeface="Arial"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xfrm>
            <a:off x="974725" y="4560888"/>
            <a:ext cx="5365750" cy="4319587"/>
          </a:xfrm>
          <a:noFill/>
          <a:ln/>
        </p:spPr>
        <p:txBody>
          <a:bodyPr/>
          <a:lstStyle/>
          <a:p>
            <a:pPr eaLnBrk="1" hangingPunct="1"/>
            <a:endParaRPr lang="en-US" altLang="en-US">
              <a:latin typeface="Arial" charset="0"/>
              <a:cs typeface="Arial" charset="0"/>
            </a:endParaRPr>
          </a:p>
        </p:txBody>
      </p:sp>
    </p:spTree>
    <p:extLst>
      <p:ext uri="{BB962C8B-B14F-4D97-AF65-F5344CB8AC3E}">
        <p14:creationId xmlns:p14="http://schemas.microsoft.com/office/powerpoint/2010/main" val="3768297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6A97CE6C-03FF-4A4E-AB58-9ADEC035A0E9}" type="slidenum">
              <a:rPr lang="en-US" altLang="en-US" smtClean="0">
                <a:latin typeface="Arial" charset="0"/>
                <a:cs typeface="Arial" charset="0"/>
              </a:rPr>
              <a:pPr/>
              <a:t>18</a:t>
            </a:fld>
            <a:endParaRPr lang="en-US" altLang="en-US">
              <a:latin typeface="Arial" charset="0"/>
              <a:cs typeface="Arial"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xfrm>
            <a:off x="974725" y="4560888"/>
            <a:ext cx="5365750" cy="4319587"/>
          </a:xfrm>
          <a:noFill/>
          <a:ln/>
        </p:spPr>
        <p:txBody>
          <a:bodyPr/>
          <a:lstStyle/>
          <a:p>
            <a:pPr eaLnBrk="1" hangingPunct="1"/>
            <a:endParaRPr lang="en-US" altLang="en-US">
              <a:latin typeface="Arial" charset="0"/>
              <a:cs typeface="Arial" charset="0"/>
            </a:endParaRPr>
          </a:p>
        </p:txBody>
      </p:sp>
    </p:spTree>
    <p:extLst>
      <p:ext uri="{BB962C8B-B14F-4D97-AF65-F5344CB8AC3E}">
        <p14:creationId xmlns:p14="http://schemas.microsoft.com/office/powerpoint/2010/main" val="3207290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010400" y="6381750"/>
            <a:ext cx="2133600" cy="476250"/>
          </a:xfrm>
          <a:ln/>
        </p:spPr>
        <p:txBody>
          <a:bodyPr/>
          <a:lstStyle>
            <a:lvl1pPr>
              <a:defRPr/>
            </a:lvl1pPr>
          </a:lstStyle>
          <a:p>
            <a:pPr>
              <a:defRPr/>
            </a:pPr>
            <a:fld id="{F0382DD3-DC17-4A69-BB46-45082E46F78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5381254-E7A9-42B2-BBA6-4F390B8B1B1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B2BEA4B-F9EC-4AED-924D-21C157D1311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97C10A6-6903-4872-B91B-3E0B6589A344}"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772400" cy="609600"/>
          </a:xfrm>
        </p:spPr>
        <p:txBody>
          <a:bodyPr/>
          <a:lstStyle/>
          <a:p>
            <a:r>
              <a:rPr lang="en-US"/>
              <a:t>Click to edit Master title style</a:t>
            </a:r>
          </a:p>
        </p:txBody>
      </p:sp>
      <p:sp>
        <p:nvSpPr>
          <p:cNvPr id="3" name="Content Placeholder 2"/>
          <p:cNvSpPr>
            <a:spLocks noGrp="1"/>
          </p:cNvSpPr>
          <p:nvPr>
            <p:ph sz="half" idx="1"/>
          </p:nvPr>
        </p:nvSpPr>
        <p:spPr>
          <a:xfrm>
            <a:off x="609600" y="1143000"/>
            <a:ext cx="78486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3733800"/>
            <a:ext cx="78486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85800"/>
          </a:xfrm>
        </p:spPr>
        <p:txBody>
          <a:bodyPr/>
          <a:lstStyle>
            <a:lvl1pPr>
              <a:defRPr sz="3200"/>
            </a:lvl1pPr>
          </a:lstStyle>
          <a:p>
            <a:r>
              <a:rPr lang="en-US" dirty="0"/>
              <a:t>Click to edit Master title style</a:t>
            </a:r>
          </a:p>
        </p:txBody>
      </p:sp>
      <p:sp>
        <p:nvSpPr>
          <p:cNvPr id="3" name="Content Placeholder 2"/>
          <p:cNvSpPr>
            <a:spLocks noGrp="1"/>
          </p:cNvSpPr>
          <p:nvPr>
            <p:ph idx="1"/>
          </p:nvPr>
        </p:nvSpPr>
        <p:spPr>
          <a:xfrm>
            <a:off x="152400" y="838200"/>
            <a:ext cx="8839200" cy="5486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6"/>
          <p:cNvSpPr>
            <a:spLocks noGrp="1" noChangeArrowheads="1"/>
          </p:cNvSpPr>
          <p:nvPr>
            <p:ph type="sldNum" sz="quarter" idx="12"/>
          </p:nvPr>
        </p:nvSpPr>
        <p:spPr>
          <a:xfrm>
            <a:off x="8686800" y="6381750"/>
            <a:ext cx="457200" cy="476250"/>
          </a:xfrm>
          <a:ln/>
        </p:spPr>
        <p:txBody>
          <a:bodyPr/>
          <a:lstStyle>
            <a:lvl1pPr>
              <a:defRPr/>
            </a:lvl1pPr>
          </a:lstStyle>
          <a:p>
            <a:pPr>
              <a:defRPr/>
            </a:pPr>
            <a:endParaRPr lang="en-US" dirty="0"/>
          </a:p>
          <a:p>
            <a:pPr>
              <a:defRPr/>
            </a:pPr>
            <a:fld id="{32C7C4F8-C15F-44B1-8719-C4B0BB76F013}"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7BFCEE5-5864-4177-8B32-562563A5D9B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EC7C840-FA4D-40C9-A2A8-405AAC255EA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18215D7-7171-44DA-A7F8-0379C74DBDD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914400"/>
          </a:xfrm>
        </p:spPr>
        <p:txBody>
          <a:bodyPr/>
          <a:lstStyle>
            <a:lvl1pPr>
              <a:defRPr sz="3600"/>
            </a:lvl1pPr>
          </a:lstStyle>
          <a:p>
            <a:r>
              <a:rPr lang="en-US" dirty="0"/>
              <a:t>Click to edit Master title style</a:t>
            </a:r>
          </a:p>
        </p:txBody>
      </p:sp>
      <p:sp>
        <p:nvSpPr>
          <p:cNvPr id="5" name="Rectangle 6"/>
          <p:cNvSpPr>
            <a:spLocks noGrp="1" noChangeArrowheads="1"/>
          </p:cNvSpPr>
          <p:nvPr>
            <p:ph type="sldNum" sz="quarter" idx="12"/>
          </p:nvPr>
        </p:nvSpPr>
        <p:spPr>
          <a:ln/>
        </p:spPr>
        <p:txBody>
          <a:bodyPr/>
          <a:lstStyle>
            <a:lvl1pPr>
              <a:defRPr/>
            </a:lvl1pPr>
          </a:lstStyle>
          <a:p>
            <a:pPr>
              <a:defRPr/>
            </a:pPr>
            <a:fld id="{463C8A4B-124F-43F9-9E25-3253CCAF3F8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E70DDFE-E6BA-40F7-A955-C8FD1E6734D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530305B-2385-41DD-A7E1-E3AEB4B62D5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C8E60C2-90BA-4311-8674-F2C05334BC7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52400" y="0"/>
            <a:ext cx="88392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2051" name="Rectangle 3"/>
          <p:cNvSpPr>
            <a:spLocks noGrp="1" noChangeArrowheads="1"/>
          </p:cNvSpPr>
          <p:nvPr>
            <p:ph type="body" idx="1"/>
          </p:nvPr>
        </p:nvSpPr>
        <p:spPr bwMode="auto">
          <a:xfrm>
            <a:off x="152400" y="838200"/>
            <a:ext cx="88392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6070" name="Rectangle 6"/>
          <p:cNvSpPr>
            <a:spLocks noGrp="1" noChangeArrowheads="1"/>
          </p:cNvSpPr>
          <p:nvPr>
            <p:ph type="sldNum" sz="quarter" idx="4"/>
          </p:nvPr>
        </p:nvSpPr>
        <p:spPr bwMode="auto">
          <a:xfrm>
            <a:off x="8686800" y="6381750"/>
            <a:ext cx="457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cs typeface="Arial" pitchFamily="34" charset="0"/>
              </a:defRPr>
            </a:lvl1pPr>
          </a:lstStyle>
          <a:p>
            <a:pPr>
              <a:defRPr/>
            </a:pPr>
            <a:endParaRPr lang="en-US" dirty="0"/>
          </a:p>
          <a:p>
            <a:pPr>
              <a:defRPr/>
            </a:pPr>
            <a:fld id="{4AF264E9-1BC2-4290-B8C9-A8C5BC6552C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cs typeface="Arial" pitchFamily="34"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0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1.wmf"/></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glossary.computing.society.informs.org/ver2/mpgwiki/index.php?title=K-consistency&amp;1=Arc_consistency" TargetMode="External"/><Relationship Id="rId2" Type="http://schemas.openxmlformats.org/officeDocument/2006/relationships/hyperlink" Target="http://glossary.computing.society.informs.org/ver2/mpgwiki/index.php?title=K-consistency&amp;1=Path_consistency"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228600" y="304800"/>
            <a:ext cx="8686800" cy="2362200"/>
          </a:xfrm>
        </p:spPr>
        <p:txBody>
          <a:bodyPr/>
          <a:lstStyle/>
          <a:p>
            <a:pPr eaLnBrk="1" hangingPunct="1"/>
            <a:r>
              <a:rPr lang="en-US" sz="4400" b="1" dirty="0">
                <a:solidFill>
                  <a:schemeClr val="accent2"/>
                </a:solidFill>
              </a:rPr>
              <a:t>CS401 – Artificial Intelligence</a:t>
            </a:r>
            <a:br>
              <a:rPr lang="en-US" sz="4000" b="1">
                <a:solidFill>
                  <a:schemeClr val="accent2"/>
                </a:solidFill>
              </a:rPr>
            </a:br>
            <a:br>
              <a:rPr lang="en-US" b="1" dirty="0">
                <a:solidFill>
                  <a:srgbClr val="C00000"/>
                </a:solidFill>
              </a:rPr>
            </a:br>
            <a:br>
              <a:rPr lang="en-US" b="1" dirty="0">
                <a:solidFill>
                  <a:srgbClr val="C00000"/>
                </a:solidFill>
              </a:rPr>
            </a:br>
            <a:r>
              <a:rPr lang="en-US" sz="4000" b="1" dirty="0">
                <a:solidFill>
                  <a:schemeClr val="accent6"/>
                </a:solidFill>
              </a:rPr>
              <a:t>Constraint Satisfaction Problems</a:t>
            </a: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1908" y="2667001"/>
            <a:ext cx="7736292" cy="3581399"/>
          </a:xfrm>
          <a:prstGeom prst="rect">
            <a:avLst/>
          </a:prstGeom>
          <a:noFill/>
        </p:spPr>
      </p:pic>
    </p:spTree>
    <p:extLst>
      <p:ext uri="{BB962C8B-B14F-4D97-AF65-F5344CB8AC3E}">
        <p14:creationId xmlns:p14="http://schemas.microsoft.com/office/powerpoint/2010/main" val="85013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 y="0"/>
            <a:ext cx="8839200" cy="609600"/>
          </a:xfrm>
        </p:spPr>
        <p:txBody>
          <a:bodyPr/>
          <a:lstStyle/>
          <a:p>
            <a:pPr eaLnBrk="1" hangingPunct="1"/>
            <a:r>
              <a:rPr lang="en-US" altLang="en-US" b="1" dirty="0">
                <a:solidFill>
                  <a:schemeClr val="accent2"/>
                </a:solidFill>
              </a:rPr>
              <a:t>Example Problem: Map Coloring</a:t>
            </a:r>
          </a:p>
        </p:txBody>
      </p:sp>
      <p:sp>
        <p:nvSpPr>
          <p:cNvPr id="9219" name="Rectangle 3"/>
          <p:cNvSpPr>
            <a:spLocks noGrp="1" noChangeArrowheads="1"/>
          </p:cNvSpPr>
          <p:nvPr>
            <p:ph type="body" sz="half" idx="2"/>
          </p:nvPr>
        </p:nvSpPr>
        <p:spPr>
          <a:xfrm>
            <a:off x="152400" y="3810000"/>
            <a:ext cx="8839200" cy="2895600"/>
          </a:xfrm>
        </p:spPr>
        <p:txBody>
          <a:bodyPr/>
          <a:lstStyle/>
          <a:p>
            <a:pPr algn="just" eaLnBrk="1" hangingPunct="1">
              <a:spcBef>
                <a:spcPts val="0"/>
              </a:spcBef>
            </a:pPr>
            <a:r>
              <a:rPr lang="en-US" altLang="en-US" sz="2600" dirty="0">
                <a:solidFill>
                  <a:srgbClr val="C00000"/>
                </a:solidFill>
              </a:rPr>
              <a:t>Variables: </a:t>
            </a:r>
            <a:r>
              <a:rPr lang="en-US" altLang="en-US" sz="2600" dirty="0"/>
              <a:t>7 variables: {WA, NT, Q, NSW, V, SA, T}</a:t>
            </a:r>
          </a:p>
          <a:p>
            <a:pPr algn="just" eaLnBrk="1" hangingPunct="1">
              <a:spcBef>
                <a:spcPts val="0"/>
              </a:spcBef>
            </a:pPr>
            <a:r>
              <a:rPr lang="en-US" altLang="en-US" sz="2600" dirty="0">
                <a:solidFill>
                  <a:srgbClr val="C00000"/>
                </a:solidFill>
              </a:rPr>
              <a:t>Domains:</a:t>
            </a:r>
            <a:r>
              <a:rPr lang="en-US" altLang="en-US" sz="2600" dirty="0"/>
              <a:t> Each variable has the same domain: </a:t>
            </a:r>
            <a:r>
              <a:rPr lang="en-US" altLang="en-US" sz="2600" i="1" dirty="0"/>
              <a:t>D</a:t>
            </a:r>
            <a:r>
              <a:rPr lang="en-US" altLang="en-US" sz="2600" i="1" baseline="-25000" dirty="0"/>
              <a:t>i</a:t>
            </a:r>
            <a:r>
              <a:rPr lang="en-US" altLang="en-US" sz="2600" i="1" dirty="0"/>
              <a:t>={</a:t>
            </a:r>
            <a:r>
              <a:rPr lang="en-US" altLang="en-US" sz="2600" i="1" dirty="0" err="1"/>
              <a:t>red,green,blue</a:t>
            </a:r>
            <a:r>
              <a:rPr lang="en-US" altLang="en-US" sz="2600" i="1" dirty="0"/>
              <a:t>}</a:t>
            </a:r>
            <a:endParaRPr lang="en-US" altLang="en-US" sz="2600" dirty="0"/>
          </a:p>
          <a:p>
            <a:pPr algn="just" eaLnBrk="1" hangingPunct="1">
              <a:spcBef>
                <a:spcPts val="0"/>
              </a:spcBef>
            </a:pPr>
            <a:r>
              <a:rPr lang="en-US" altLang="en-US" sz="2600" dirty="0">
                <a:solidFill>
                  <a:srgbClr val="C00000"/>
                </a:solidFill>
              </a:rPr>
              <a:t>Constraints:</a:t>
            </a:r>
            <a:r>
              <a:rPr lang="en-US" altLang="en-US" sz="2600" dirty="0"/>
              <a:t> </a:t>
            </a:r>
            <a:r>
              <a:rPr lang="en-US" sz="2600" dirty="0"/>
              <a:t>No two adjacent variables have the same value: </a:t>
            </a:r>
          </a:p>
          <a:p>
            <a:pPr algn="just" eaLnBrk="1" hangingPunct="1">
              <a:spcBef>
                <a:spcPts val="0"/>
              </a:spcBef>
              <a:buNone/>
            </a:pPr>
            <a:r>
              <a:rPr lang="en-US" altLang="en-US" sz="2600" dirty="0"/>
              <a:t>	e.g.; </a:t>
            </a:r>
            <a:r>
              <a:rPr lang="en-US" sz="2600" dirty="0"/>
              <a:t>WA</a:t>
            </a:r>
            <a:r>
              <a:rPr lang="en-US" sz="2600" b="1" dirty="0">
                <a:cs typeface="Times New Roman" pitchFamily="18" charset="0"/>
                <a:sym typeface="Symbol" pitchFamily="18" charset="2"/>
              </a:rPr>
              <a:t></a:t>
            </a:r>
            <a:r>
              <a:rPr lang="en-US" sz="2600" dirty="0"/>
              <a:t>NT, WA</a:t>
            </a:r>
            <a:r>
              <a:rPr lang="en-US" sz="2600" b="1" dirty="0">
                <a:cs typeface="Times New Roman" pitchFamily="18" charset="0"/>
                <a:sym typeface="Symbol" pitchFamily="18" charset="2"/>
              </a:rPr>
              <a:t></a:t>
            </a:r>
            <a:r>
              <a:rPr lang="en-US" sz="2600" dirty="0"/>
              <a:t>SA, NT</a:t>
            </a:r>
            <a:r>
              <a:rPr lang="en-US" sz="2600" b="1" dirty="0">
                <a:cs typeface="Times New Roman" pitchFamily="18" charset="0"/>
                <a:sym typeface="Symbol" pitchFamily="18" charset="2"/>
              </a:rPr>
              <a:t></a:t>
            </a:r>
            <a:r>
              <a:rPr lang="en-US" sz="2600" dirty="0"/>
              <a:t>SA, NT</a:t>
            </a:r>
            <a:r>
              <a:rPr lang="en-US" sz="2600" b="1" dirty="0">
                <a:cs typeface="Times New Roman" pitchFamily="18" charset="0"/>
                <a:sym typeface="Symbol" pitchFamily="18" charset="2"/>
              </a:rPr>
              <a:t></a:t>
            </a:r>
            <a:r>
              <a:rPr lang="en-US" sz="2600" dirty="0"/>
              <a:t>Q, SA</a:t>
            </a:r>
            <a:r>
              <a:rPr lang="en-US" sz="2600" b="1" dirty="0">
                <a:cs typeface="Times New Roman" pitchFamily="18" charset="0"/>
                <a:sym typeface="Symbol" pitchFamily="18" charset="2"/>
              </a:rPr>
              <a:t></a:t>
            </a:r>
            <a:r>
              <a:rPr lang="en-US" sz="2600" dirty="0"/>
              <a:t>Q, </a:t>
            </a:r>
            <a:br>
              <a:rPr lang="en-US" sz="2600" dirty="0"/>
            </a:br>
            <a:r>
              <a:rPr lang="en-US" sz="2600" dirty="0"/>
              <a:t>	      SA</a:t>
            </a:r>
            <a:r>
              <a:rPr lang="en-US" sz="2600" b="1" dirty="0">
                <a:cs typeface="Times New Roman" pitchFamily="18" charset="0"/>
                <a:sym typeface="Symbol" pitchFamily="18" charset="2"/>
              </a:rPr>
              <a:t></a:t>
            </a:r>
            <a:r>
              <a:rPr lang="en-US" sz="2600" dirty="0"/>
              <a:t>NSW,  SA</a:t>
            </a:r>
            <a:r>
              <a:rPr lang="en-US" sz="2600" b="1" dirty="0">
                <a:cs typeface="Times New Roman" pitchFamily="18" charset="0"/>
                <a:sym typeface="Symbol" pitchFamily="18" charset="2"/>
              </a:rPr>
              <a:t></a:t>
            </a:r>
            <a:r>
              <a:rPr lang="en-US" sz="2600" dirty="0"/>
              <a:t>V,  Q</a:t>
            </a:r>
            <a:r>
              <a:rPr lang="en-US" sz="2600" b="1" dirty="0">
                <a:cs typeface="Times New Roman" pitchFamily="18" charset="0"/>
                <a:sym typeface="Symbol" pitchFamily="18" charset="2"/>
              </a:rPr>
              <a:t></a:t>
            </a:r>
            <a:r>
              <a:rPr lang="en-US" sz="2600" dirty="0"/>
              <a:t>NSW,  NSW</a:t>
            </a:r>
            <a:r>
              <a:rPr lang="en-US" sz="2600" b="1" dirty="0">
                <a:cs typeface="Times New Roman" pitchFamily="18" charset="0"/>
                <a:sym typeface="Symbol" pitchFamily="18" charset="2"/>
              </a:rPr>
              <a:t></a:t>
            </a:r>
            <a:r>
              <a:rPr lang="en-US" sz="2600" dirty="0"/>
              <a:t>V</a:t>
            </a:r>
            <a:endParaRPr lang="en-US" altLang="en-US" sz="2600" dirty="0"/>
          </a:p>
        </p:txBody>
      </p:sp>
      <p:pic>
        <p:nvPicPr>
          <p:cNvPr id="9220" name="Picture 4"/>
          <p:cNvPicPr>
            <a:picLocks noGrp="1" noChangeAspect="1" noChangeArrowheads="1"/>
          </p:cNvPicPr>
          <p:nvPr>
            <p:ph sz="half" idx="1"/>
          </p:nvPr>
        </p:nvPicPr>
        <p:blipFill>
          <a:blip r:embed="rId3" cstate="print"/>
          <a:srcRect/>
          <a:stretch>
            <a:fillRect/>
          </a:stretch>
        </p:blipFill>
        <p:spPr>
          <a:xfrm>
            <a:off x="1524000" y="533400"/>
            <a:ext cx="5334000" cy="3200400"/>
          </a:xfr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533400"/>
          </a:xfrm>
        </p:spPr>
        <p:txBody>
          <a:bodyPr/>
          <a:lstStyle/>
          <a:p>
            <a:r>
              <a:rPr lang="en-US" b="1" dirty="0"/>
              <a:t>Solution</a:t>
            </a:r>
          </a:p>
        </p:txBody>
      </p:sp>
      <p:sp>
        <p:nvSpPr>
          <p:cNvPr id="3" name="Content Placeholder 2"/>
          <p:cNvSpPr>
            <a:spLocks noGrp="1"/>
          </p:cNvSpPr>
          <p:nvPr>
            <p:ph idx="1"/>
          </p:nvPr>
        </p:nvSpPr>
        <p:spPr>
          <a:xfrm>
            <a:off x="152400" y="609600"/>
            <a:ext cx="8839200" cy="6096000"/>
          </a:xfrm>
        </p:spPr>
        <p:txBody>
          <a:bodyPr/>
          <a:lstStyle/>
          <a:p>
            <a:pPr marL="457200" indent="-457200" algn="just">
              <a:buFont typeface="+mj-lt"/>
              <a:buAutoNum type="alphaLcParenR"/>
            </a:pPr>
            <a:r>
              <a:rPr lang="en-US" sz="2400" dirty="0"/>
              <a:t>Formulate this as a CSP problem in which there is one variable per class. State the variables and their domains, and the constraints. Constraints should be unary or binary and specified formally and precisely, but may be implicit rather than explicit.</a:t>
            </a:r>
          </a:p>
          <a:p>
            <a:pPr algn="just"/>
            <a:r>
              <a:rPr lang="en-US" sz="2400" b="1" dirty="0"/>
              <a:t>C1: {C}, C2: {B,C}, C3: {A,B,C}, C4: {A,B,C}, C5: {B,C}</a:t>
            </a:r>
          </a:p>
          <a:p>
            <a:pPr algn="just"/>
            <a:r>
              <a:rPr lang="en-US" sz="2400" b="1" dirty="0"/>
              <a:t>C1 ≠ C2, C2 ≠ C3, C3 ≠ C4, C4 ≠ C5, C2 ≠ C4, C3 ≠ C5</a:t>
            </a:r>
          </a:p>
          <a:p>
            <a:pPr marL="457200" indent="-457200" algn="just">
              <a:buFont typeface="+mj-lt"/>
              <a:buAutoNum type="alphaLcParenR" startAt="2"/>
            </a:pPr>
            <a:r>
              <a:rPr lang="en-US" sz="2400" dirty="0"/>
              <a:t>Draw the constraint graph associated with your CSP.</a:t>
            </a:r>
          </a:p>
          <a:p>
            <a:pPr algn="just"/>
            <a:endParaRPr lang="en-US" sz="2400" dirty="0"/>
          </a:p>
        </p:txBody>
      </p:sp>
      <p:pic>
        <p:nvPicPr>
          <p:cNvPr id="4" name="Picture 3"/>
          <p:cNvPicPr>
            <a:picLocks noChangeAspect="1" noChangeArrowheads="1"/>
          </p:cNvPicPr>
          <p:nvPr/>
        </p:nvPicPr>
        <p:blipFill>
          <a:blip r:embed="rId2" cstate="print"/>
          <a:srcRect/>
          <a:stretch>
            <a:fillRect/>
          </a:stretch>
        </p:blipFill>
        <p:spPr bwMode="auto">
          <a:xfrm>
            <a:off x="3962400" y="3962400"/>
            <a:ext cx="1752599" cy="2819400"/>
          </a:xfrm>
          <a:prstGeom prst="rect">
            <a:avLst/>
          </a:prstGeom>
          <a:noFill/>
          <a:ln w="9525">
            <a:noFill/>
            <a:miter lim="800000"/>
            <a:headEnd/>
            <a:tailEnd/>
          </a:ln>
        </p:spPr>
      </p:pic>
    </p:spTree>
    <p:extLst>
      <p:ext uri="{BB962C8B-B14F-4D97-AF65-F5344CB8AC3E}">
        <p14:creationId xmlns:p14="http://schemas.microsoft.com/office/powerpoint/2010/main" val="11308508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b="1" dirty="0">
                <a:solidFill>
                  <a:schemeClr val="accent2"/>
                </a:solidFill>
                <a:latin typeface="+mn-lt"/>
              </a:rPr>
              <a:t>Applications of CSP</a:t>
            </a:r>
          </a:p>
        </p:txBody>
      </p:sp>
      <p:sp>
        <p:nvSpPr>
          <p:cNvPr id="75779" name="Rectangle 3"/>
          <p:cNvSpPr>
            <a:spLocks noGrp="1" noChangeArrowheads="1"/>
          </p:cNvSpPr>
          <p:nvPr>
            <p:ph type="body" idx="1"/>
          </p:nvPr>
        </p:nvSpPr>
        <p:spPr>
          <a:xfrm>
            <a:off x="152400" y="685800"/>
            <a:ext cx="8839200" cy="5867400"/>
          </a:xfrm>
        </p:spPr>
        <p:txBody>
          <a:bodyPr/>
          <a:lstStyle/>
          <a:p>
            <a:pPr eaLnBrk="1" hangingPunct="1">
              <a:lnSpc>
                <a:spcPct val="90000"/>
              </a:lnSpc>
              <a:buClr>
                <a:srgbClr val="0033CC"/>
              </a:buClr>
              <a:buFont typeface="Wingdings" pitchFamily="2" charset="2"/>
              <a:buChar char="§"/>
            </a:pPr>
            <a:r>
              <a:rPr lang="en-US" dirty="0"/>
              <a:t>CSP techniques are widely used</a:t>
            </a:r>
          </a:p>
          <a:p>
            <a:pPr eaLnBrk="1" hangingPunct="1">
              <a:lnSpc>
                <a:spcPct val="90000"/>
              </a:lnSpc>
              <a:buClr>
                <a:srgbClr val="0033CC"/>
              </a:buClr>
              <a:buFont typeface="Wingdings" pitchFamily="2" charset="2"/>
              <a:buChar char="§"/>
            </a:pPr>
            <a:r>
              <a:rPr lang="en-US" dirty="0"/>
              <a:t>Applications include: </a:t>
            </a:r>
          </a:p>
          <a:p>
            <a:pPr lvl="1" eaLnBrk="1" hangingPunct="1">
              <a:lnSpc>
                <a:spcPct val="90000"/>
              </a:lnSpc>
              <a:buClr>
                <a:srgbClr val="0033CC"/>
              </a:buClr>
              <a:buFontTx/>
              <a:buChar char="•"/>
            </a:pPr>
            <a:r>
              <a:rPr lang="en-US" dirty="0"/>
              <a:t>Crew assignments to flights</a:t>
            </a:r>
          </a:p>
          <a:p>
            <a:pPr lvl="1" eaLnBrk="1" hangingPunct="1">
              <a:lnSpc>
                <a:spcPct val="90000"/>
              </a:lnSpc>
              <a:buClr>
                <a:srgbClr val="0033CC"/>
              </a:buClr>
              <a:buFontTx/>
              <a:buChar char="•"/>
            </a:pPr>
            <a:r>
              <a:rPr lang="en-US" dirty="0"/>
              <a:t>Management of transportation fleet</a:t>
            </a:r>
          </a:p>
          <a:p>
            <a:pPr lvl="1" eaLnBrk="1" hangingPunct="1">
              <a:lnSpc>
                <a:spcPct val="90000"/>
              </a:lnSpc>
              <a:buClr>
                <a:srgbClr val="0033CC"/>
              </a:buClr>
              <a:buFontTx/>
              <a:buChar char="•"/>
            </a:pPr>
            <a:r>
              <a:rPr lang="en-US" dirty="0"/>
              <a:t>Flight/rail schedules</a:t>
            </a:r>
          </a:p>
          <a:p>
            <a:pPr lvl="1" eaLnBrk="1" hangingPunct="1">
              <a:lnSpc>
                <a:spcPct val="90000"/>
              </a:lnSpc>
              <a:buClr>
                <a:srgbClr val="0033CC"/>
              </a:buClr>
              <a:buFontTx/>
              <a:buChar char="•"/>
            </a:pPr>
            <a:r>
              <a:rPr lang="en-US" dirty="0"/>
              <a:t>Job shop scheduling </a:t>
            </a:r>
          </a:p>
          <a:p>
            <a:pPr lvl="1" eaLnBrk="1" hangingPunct="1">
              <a:lnSpc>
                <a:spcPct val="90000"/>
              </a:lnSpc>
              <a:buClr>
                <a:srgbClr val="0033CC"/>
              </a:buClr>
              <a:buFontTx/>
              <a:buChar char="•"/>
            </a:pPr>
            <a:r>
              <a:rPr lang="en-US" dirty="0"/>
              <a:t>Task scheduling in port operations</a:t>
            </a:r>
          </a:p>
          <a:p>
            <a:pPr lvl="1" eaLnBrk="1" hangingPunct="1">
              <a:lnSpc>
                <a:spcPct val="90000"/>
              </a:lnSpc>
              <a:buClr>
                <a:srgbClr val="0033CC"/>
              </a:buClr>
              <a:buFontTx/>
              <a:buChar char="•"/>
            </a:pPr>
            <a:r>
              <a:rPr lang="en-US" dirty="0"/>
              <a:t>Design, including spatial layout design</a:t>
            </a:r>
          </a:p>
          <a:p>
            <a:pPr lvl="1" eaLnBrk="1" hangingPunct="1">
              <a:lnSpc>
                <a:spcPct val="90000"/>
              </a:lnSpc>
              <a:buClr>
                <a:srgbClr val="0033CC"/>
              </a:buClr>
              <a:buFontTx/>
              <a:buChar char="•"/>
            </a:pPr>
            <a:r>
              <a:rPr lang="en-US" dirty="0" err="1"/>
              <a:t>Radiosurgical</a:t>
            </a:r>
            <a:r>
              <a:rPr lang="en-US" dirty="0"/>
              <a:t> procedures</a:t>
            </a:r>
          </a:p>
        </p:txBody>
      </p:sp>
      <p:sp>
        <p:nvSpPr>
          <p:cNvPr id="6" name="Slide Number Placeholder 5"/>
          <p:cNvSpPr>
            <a:spLocks noGrp="1"/>
          </p:cNvSpPr>
          <p:nvPr>
            <p:ph type="sldNum" sz="quarter" idx="12"/>
          </p:nvPr>
        </p:nvSpPr>
        <p:spPr/>
        <p:txBody>
          <a:bodyPr/>
          <a:lstStyle/>
          <a:p>
            <a:pPr>
              <a:defRPr/>
            </a:pPr>
            <a:endParaRPr lang="en-US" dirty="0"/>
          </a:p>
          <a:p>
            <a:pPr>
              <a:defRPr/>
            </a:pPr>
            <a:fld id="{1DACB3DB-CF76-4F3C-A1AD-5E17871623C0}" type="slidenum">
              <a:rPr lang="en-US" smtClean="0"/>
              <a:pPr>
                <a:defRPr/>
              </a:pPr>
              <a:t>101</a:t>
            </a:fld>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p:cNvPicPr>
            <a:picLocks noChangeArrowheads="1"/>
          </p:cNvPicPr>
          <p:nvPr/>
        </p:nvPicPr>
        <p:blipFill>
          <a:blip r:embed="rId3" cstate="print"/>
          <a:srcRect/>
          <a:stretch>
            <a:fillRect/>
          </a:stretch>
        </p:blipFill>
        <p:spPr bwMode="auto">
          <a:xfrm>
            <a:off x="2857500" y="3200400"/>
            <a:ext cx="3467100" cy="3405188"/>
          </a:xfrm>
          <a:prstGeom prst="rect">
            <a:avLst/>
          </a:prstGeom>
          <a:noFill/>
          <a:ln w="25400">
            <a:noFill/>
            <a:miter lim="800000"/>
            <a:headEnd/>
            <a:tailEnd/>
          </a:ln>
        </p:spPr>
      </p:pic>
      <p:sp>
        <p:nvSpPr>
          <p:cNvPr id="76803" name="Rectangle 3"/>
          <p:cNvSpPr>
            <a:spLocks noGrp="1" noChangeArrowheads="1"/>
          </p:cNvSpPr>
          <p:nvPr>
            <p:ph type="title"/>
          </p:nvPr>
        </p:nvSpPr>
        <p:spPr>
          <a:xfrm>
            <a:off x="15875" y="34925"/>
            <a:ext cx="9107488" cy="879475"/>
          </a:xfrm>
          <a:noFill/>
        </p:spPr>
        <p:txBody>
          <a:bodyPr lIns="85817" tIns="42909" rIns="85817" bIns="42909"/>
          <a:lstStyle/>
          <a:p>
            <a:pPr defTabSz="977900" eaLnBrk="1" hangingPunct="1"/>
            <a:r>
              <a:rPr lang="en-US" b="1" dirty="0" err="1">
                <a:solidFill>
                  <a:schemeClr val="accent2"/>
                </a:solidFill>
                <a:latin typeface="+mn-lt"/>
              </a:rPr>
              <a:t>Radiosurgery</a:t>
            </a:r>
            <a:endParaRPr lang="en-US" b="1" dirty="0">
              <a:solidFill>
                <a:schemeClr val="accent2"/>
              </a:solidFill>
              <a:latin typeface="+mn-lt"/>
            </a:endParaRPr>
          </a:p>
        </p:txBody>
      </p:sp>
      <p:sp>
        <p:nvSpPr>
          <p:cNvPr id="76804" name="Rectangle 4"/>
          <p:cNvSpPr>
            <a:spLocks noChangeArrowheads="1"/>
          </p:cNvSpPr>
          <p:nvPr/>
        </p:nvSpPr>
        <p:spPr bwMode="auto">
          <a:xfrm>
            <a:off x="381000" y="3657600"/>
            <a:ext cx="1670050" cy="374650"/>
          </a:xfrm>
          <a:prstGeom prst="rect">
            <a:avLst/>
          </a:prstGeom>
          <a:noFill/>
          <a:ln w="25400">
            <a:noFill/>
            <a:miter lim="800000"/>
            <a:headEnd/>
            <a:tailEnd/>
          </a:ln>
        </p:spPr>
        <p:txBody>
          <a:bodyPr wrap="none" lIns="85817" tIns="42909" rIns="85817" bIns="42909">
            <a:spAutoFit/>
          </a:bodyPr>
          <a:lstStyle/>
          <a:p>
            <a:pPr defTabSz="852488" eaLnBrk="0" hangingPunct="0"/>
            <a:r>
              <a:rPr lang="en-US" sz="1900" b="1">
                <a:solidFill>
                  <a:srgbClr val="009900"/>
                </a:solidFill>
              </a:rPr>
              <a:t>Tumor = bad</a:t>
            </a:r>
          </a:p>
        </p:txBody>
      </p:sp>
      <p:sp>
        <p:nvSpPr>
          <p:cNvPr id="76805" name="Rectangle 5"/>
          <p:cNvSpPr>
            <a:spLocks noChangeArrowheads="1"/>
          </p:cNvSpPr>
          <p:nvPr/>
        </p:nvSpPr>
        <p:spPr bwMode="auto">
          <a:xfrm>
            <a:off x="211138" y="4851400"/>
            <a:ext cx="1649412" cy="374650"/>
          </a:xfrm>
          <a:prstGeom prst="rect">
            <a:avLst/>
          </a:prstGeom>
          <a:noFill/>
          <a:ln w="25400">
            <a:noFill/>
            <a:miter lim="800000"/>
            <a:headEnd/>
            <a:tailEnd/>
          </a:ln>
        </p:spPr>
        <p:txBody>
          <a:bodyPr wrap="none" lIns="85817" tIns="42909" rIns="85817" bIns="42909">
            <a:spAutoFit/>
          </a:bodyPr>
          <a:lstStyle/>
          <a:p>
            <a:pPr defTabSz="852488" eaLnBrk="0" hangingPunct="0"/>
            <a:r>
              <a:rPr lang="en-US" sz="1900" b="1">
                <a:solidFill>
                  <a:srgbClr val="FC0128"/>
                </a:solidFill>
              </a:rPr>
              <a:t>Brain = good</a:t>
            </a:r>
          </a:p>
        </p:txBody>
      </p:sp>
      <p:sp>
        <p:nvSpPr>
          <p:cNvPr id="76806" name="Rectangle 6"/>
          <p:cNvSpPr>
            <a:spLocks noChangeArrowheads="1"/>
          </p:cNvSpPr>
          <p:nvPr/>
        </p:nvSpPr>
        <p:spPr bwMode="auto">
          <a:xfrm>
            <a:off x="6324600" y="3733800"/>
            <a:ext cx="2559050" cy="663575"/>
          </a:xfrm>
          <a:prstGeom prst="rect">
            <a:avLst/>
          </a:prstGeom>
          <a:noFill/>
          <a:ln w="25400">
            <a:noFill/>
            <a:miter lim="800000"/>
            <a:headEnd/>
            <a:tailEnd/>
          </a:ln>
        </p:spPr>
        <p:txBody>
          <a:bodyPr wrap="none" lIns="85817" tIns="42909" rIns="85817" bIns="42909">
            <a:spAutoFit/>
          </a:bodyPr>
          <a:lstStyle/>
          <a:p>
            <a:pPr defTabSz="852488" eaLnBrk="0" hangingPunct="0"/>
            <a:r>
              <a:rPr lang="en-US" sz="1900" b="1">
                <a:solidFill>
                  <a:srgbClr val="114FFB"/>
                </a:solidFill>
              </a:rPr>
              <a:t>Critical structures </a:t>
            </a:r>
          </a:p>
          <a:p>
            <a:pPr defTabSz="852488" eaLnBrk="0" hangingPunct="0"/>
            <a:r>
              <a:rPr lang="en-US" sz="1900" b="1">
                <a:solidFill>
                  <a:srgbClr val="114FFB"/>
                </a:solidFill>
              </a:rPr>
              <a:t>= good and sensitive</a:t>
            </a:r>
          </a:p>
        </p:txBody>
      </p:sp>
      <p:sp>
        <p:nvSpPr>
          <p:cNvPr id="76807" name="Line 7"/>
          <p:cNvSpPr>
            <a:spLocks noChangeShapeType="1"/>
          </p:cNvSpPr>
          <p:nvPr/>
        </p:nvSpPr>
        <p:spPr bwMode="auto">
          <a:xfrm>
            <a:off x="1981200" y="3962400"/>
            <a:ext cx="2349500" cy="1327150"/>
          </a:xfrm>
          <a:prstGeom prst="line">
            <a:avLst/>
          </a:prstGeom>
          <a:noFill/>
          <a:ln w="25400">
            <a:solidFill>
              <a:srgbClr val="009900"/>
            </a:solidFill>
            <a:round/>
            <a:headEnd/>
            <a:tailEnd type="triangle" w="med" len="med"/>
          </a:ln>
        </p:spPr>
        <p:txBody>
          <a:bodyPr/>
          <a:lstStyle/>
          <a:p>
            <a:endParaRPr lang="en-US"/>
          </a:p>
        </p:txBody>
      </p:sp>
      <p:sp>
        <p:nvSpPr>
          <p:cNvPr id="76808" name="Line 8"/>
          <p:cNvSpPr>
            <a:spLocks noChangeShapeType="1"/>
          </p:cNvSpPr>
          <p:nvPr/>
        </p:nvSpPr>
        <p:spPr bwMode="auto">
          <a:xfrm>
            <a:off x="1901825" y="5086350"/>
            <a:ext cx="1936750" cy="284163"/>
          </a:xfrm>
          <a:prstGeom prst="line">
            <a:avLst/>
          </a:prstGeom>
          <a:noFill/>
          <a:ln w="25400">
            <a:solidFill>
              <a:srgbClr val="FC0128"/>
            </a:solidFill>
            <a:round/>
            <a:headEnd/>
            <a:tailEnd type="triangle" w="med" len="med"/>
          </a:ln>
        </p:spPr>
        <p:txBody>
          <a:bodyPr/>
          <a:lstStyle/>
          <a:p>
            <a:endParaRPr lang="en-US"/>
          </a:p>
        </p:txBody>
      </p:sp>
      <p:sp>
        <p:nvSpPr>
          <p:cNvPr id="76809" name="Line 9"/>
          <p:cNvSpPr>
            <a:spLocks noChangeShapeType="1"/>
          </p:cNvSpPr>
          <p:nvPr/>
        </p:nvSpPr>
        <p:spPr bwMode="auto">
          <a:xfrm flipH="1">
            <a:off x="4800600" y="4419600"/>
            <a:ext cx="1851025" cy="749300"/>
          </a:xfrm>
          <a:prstGeom prst="line">
            <a:avLst/>
          </a:prstGeom>
          <a:noFill/>
          <a:ln w="25400">
            <a:solidFill>
              <a:srgbClr val="114FFB"/>
            </a:solidFill>
            <a:round/>
            <a:headEnd/>
            <a:tailEnd type="triangle" w="med" len="med"/>
          </a:ln>
        </p:spPr>
        <p:txBody>
          <a:bodyPr/>
          <a:lstStyle/>
          <a:p>
            <a:endParaRPr lang="en-US"/>
          </a:p>
        </p:txBody>
      </p:sp>
      <p:sp>
        <p:nvSpPr>
          <p:cNvPr id="76810" name="Rectangle 10"/>
          <p:cNvSpPr>
            <a:spLocks noGrp="1" noChangeArrowheads="1"/>
          </p:cNvSpPr>
          <p:nvPr>
            <p:ph type="body" idx="1"/>
          </p:nvPr>
        </p:nvSpPr>
        <p:spPr>
          <a:xfrm>
            <a:off x="304800" y="1447800"/>
            <a:ext cx="8229600" cy="1676400"/>
          </a:xfrm>
          <a:noFill/>
        </p:spPr>
        <p:txBody>
          <a:bodyPr lIns="85817" tIns="42909" rIns="85817" bIns="42909"/>
          <a:lstStyle/>
          <a:p>
            <a:pPr marL="306388" indent="-306388" algn="just" defTabSz="977900" eaLnBrk="1" hangingPunct="1">
              <a:buFontTx/>
              <a:buNone/>
            </a:pPr>
            <a:r>
              <a:rPr lang="en-US" dirty="0">
                <a:latin typeface="Comic Sans MS" pitchFamily="66" charset="0"/>
              </a:rPr>
              <a:t>	</a:t>
            </a:r>
            <a:r>
              <a:rPr lang="en-US" dirty="0"/>
              <a:t>Minimally invasive procedure that uses a beam of radiation as an ablative surgical instrument to destroy tumors</a:t>
            </a:r>
          </a:p>
        </p:txBody>
      </p:sp>
      <p:sp>
        <p:nvSpPr>
          <p:cNvPr id="13" name="Slide Number Placeholder 12"/>
          <p:cNvSpPr>
            <a:spLocks noGrp="1"/>
          </p:cNvSpPr>
          <p:nvPr>
            <p:ph type="sldNum" sz="quarter" idx="12"/>
          </p:nvPr>
        </p:nvSpPr>
        <p:spPr/>
        <p:txBody>
          <a:bodyPr/>
          <a:lstStyle/>
          <a:p>
            <a:pPr>
              <a:defRPr/>
            </a:pPr>
            <a:endParaRPr lang="en-US" dirty="0"/>
          </a:p>
          <a:p>
            <a:pPr>
              <a:defRPr/>
            </a:pPr>
            <a:fld id="{B5E4A1AC-A272-4870-B66E-7A84D1BD9975}" type="slidenum">
              <a:rPr lang="en-US" smtClean="0"/>
              <a:pPr>
                <a:defRPr/>
              </a:pPr>
              <a:t>102</a:t>
            </a:fld>
            <a:endParaRPr lang="en-US" dirty="0"/>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0" y="53975"/>
            <a:ext cx="9107488" cy="1162050"/>
          </a:xfrm>
        </p:spPr>
        <p:txBody>
          <a:bodyPr lIns="85817" tIns="42909" rIns="85817" bIns="42909"/>
          <a:lstStyle/>
          <a:p>
            <a:pPr defTabSz="977900" eaLnBrk="1" hangingPunct="1">
              <a:defRPr/>
            </a:pPr>
            <a:r>
              <a:rPr lang="en-US" b="1" dirty="0">
                <a:solidFill>
                  <a:schemeClr val="accent2"/>
                </a:solidFill>
                <a:effectLst>
                  <a:outerShdw blurRad="38100" dist="38100" dir="2700000" algn="tl">
                    <a:srgbClr val="C0C0C0"/>
                  </a:outerShdw>
                </a:effectLst>
                <a:latin typeface="+mn-lt"/>
              </a:rPr>
              <a:t>Problem</a:t>
            </a:r>
          </a:p>
        </p:txBody>
      </p:sp>
      <p:pic>
        <p:nvPicPr>
          <p:cNvPr id="77827" name="Picture 3"/>
          <p:cNvPicPr>
            <a:picLocks noChangeArrowheads="1"/>
          </p:cNvPicPr>
          <p:nvPr/>
        </p:nvPicPr>
        <p:blipFill>
          <a:blip r:embed="rId3" cstate="print"/>
          <a:srcRect/>
          <a:stretch>
            <a:fillRect/>
          </a:stretch>
        </p:blipFill>
        <p:spPr bwMode="auto">
          <a:xfrm>
            <a:off x="377825" y="1108075"/>
            <a:ext cx="4073525" cy="4308475"/>
          </a:xfrm>
          <a:prstGeom prst="rect">
            <a:avLst/>
          </a:prstGeom>
          <a:noFill/>
          <a:ln w="25400">
            <a:noFill/>
            <a:miter lim="800000"/>
            <a:headEnd/>
            <a:tailEnd/>
          </a:ln>
        </p:spPr>
      </p:pic>
      <p:sp>
        <p:nvSpPr>
          <p:cNvPr id="313350" name="Text Box 6"/>
          <p:cNvSpPr txBox="1">
            <a:spLocks noChangeArrowheads="1"/>
          </p:cNvSpPr>
          <p:nvPr/>
        </p:nvSpPr>
        <p:spPr bwMode="auto">
          <a:xfrm>
            <a:off x="457200" y="5618163"/>
            <a:ext cx="7183377" cy="523220"/>
          </a:xfrm>
          <a:prstGeom prst="rect">
            <a:avLst/>
          </a:prstGeom>
          <a:noFill/>
          <a:ln w="9525">
            <a:noFill/>
            <a:miter lim="800000"/>
            <a:headEnd/>
            <a:tailEnd/>
          </a:ln>
        </p:spPr>
        <p:txBody>
          <a:bodyPr wrap="none">
            <a:spAutoFit/>
          </a:bodyPr>
          <a:lstStyle/>
          <a:p>
            <a:r>
              <a:rPr lang="en-US" sz="2800" dirty="0">
                <a:latin typeface="+mn-lt"/>
              </a:rPr>
              <a:t>Burn tumor without damaging healthy tissue</a:t>
            </a:r>
          </a:p>
        </p:txBody>
      </p:sp>
      <p:grpSp>
        <p:nvGrpSpPr>
          <p:cNvPr id="2" name="Group 10"/>
          <p:cNvGrpSpPr>
            <a:grpSpLocks/>
          </p:cNvGrpSpPr>
          <p:nvPr/>
        </p:nvGrpSpPr>
        <p:grpSpPr bwMode="auto">
          <a:xfrm>
            <a:off x="4724400" y="1143000"/>
            <a:ext cx="4019550" cy="4251325"/>
            <a:chOff x="2976" y="720"/>
            <a:chExt cx="2532" cy="2678"/>
          </a:xfrm>
        </p:grpSpPr>
        <p:pic>
          <p:nvPicPr>
            <p:cNvPr id="77832" name="Picture 4"/>
            <p:cNvPicPr>
              <a:picLocks noChangeArrowheads="1"/>
            </p:cNvPicPr>
            <p:nvPr/>
          </p:nvPicPr>
          <p:blipFill>
            <a:blip r:embed="rId4" cstate="print"/>
            <a:srcRect/>
            <a:stretch>
              <a:fillRect/>
            </a:stretch>
          </p:blipFill>
          <p:spPr bwMode="auto">
            <a:xfrm>
              <a:off x="2976" y="720"/>
              <a:ext cx="2532" cy="2678"/>
            </a:xfrm>
            <a:prstGeom prst="rect">
              <a:avLst/>
            </a:prstGeom>
            <a:noFill/>
            <a:ln w="38100">
              <a:noFill/>
              <a:miter lim="800000"/>
              <a:headEnd/>
              <a:tailEnd/>
            </a:ln>
          </p:spPr>
        </p:pic>
        <p:sp>
          <p:nvSpPr>
            <p:cNvPr id="77833" name="Freeform 8"/>
            <p:cNvSpPr>
              <a:spLocks/>
            </p:cNvSpPr>
            <p:nvPr/>
          </p:nvSpPr>
          <p:spPr bwMode="auto">
            <a:xfrm>
              <a:off x="3976" y="2200"/>
              <a:ext cx="216" cy="200"/>
            </a:xfrm>
            <a:custGeom>
              <a:avLst/>
              <a:gdLst>
                <a:gd name="T0" fmla="*/ 104 w 216"/>
                <a:gd name="T1" fmla="*/ 10 h 168"/>
                <a:gd name="T2" fmla="*/ 8 w 216"/>
                <a:gd name="T3" fmla="*/ 67 h 168"/>
                <a:gd name="T4" fmla="*/ 56 w 216"/>
                <a:gd name="T5" fmla="*/ 181 h 168"/>
                <a:gd name="T6" fmla="*/ 200 w 216"/>
                <a:gd name="T7" fmla="*/ 181 h 168"/>
                <a:gd name="T8" fmla="*/ 152 w 216"/>
                <a:gd name="T9" fmla="*/ 124 h 168"/>
                <a:gd name="T10" fmla="*/ 104 w 216"/>
                <a:gd name="T11" fmla="*/ 10 h 168"/>
                <a:gd name="T12" fmla="*/ 0 60000 65536"/>
                <a:gd name="T13" fmla="*/ 0 60000 65536"/>
                <a:gd name="T14" fmla="*/ 0 60000 65536"/>
                <a:gd name="T15" fmla="*/ 0 60000 65536"/>
                <a:gd name="T16" fmla="*/ 0 60000 65536"/>
                <a:gd name="T17" fmla="*/ 0 60000 65536"/>
                <a:gd name="T18" fmla="*/ 0 w 216"/>
                <a:gd name="T19" fmla="*/ 0 h 168"/>
                <a:gd name="T20" fmla="*/ 216 w 216"/>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216" h="168">
                  <a:moveTo>
                    <a:pt x="104" y="8"/>
                  </a:moveTo>
                  <a:cubicBezTo>
                    <a:pt x="80" y="0"/>
                    <a:pt x="16" y="32"/>
                    <a:pt x="8" y="56"/>
                  </a:cubicBezTo>
                  <a:cubicBezTo>
                    <a:pt x="0" y="80"/>
                    <a:pt x="24" y="136"/>
                    <a:pt x="56" y="152"/>
                  </a:cubicBezTo>
                  <a:cubicBezTo>
                    <a:pt x="88" y="168"/>
                    <a:pt x="184" y="160"/>
                    <a:pt x="200" y="152"/>
                  </a:cubicBezTo>
                  <a:cubicBezTo>
                    <a:pt x="216" y="144"/>
                    <a:pt x="168" y="128"/>
                    <a:pt x="152" y="104"/>
                  </a:cubicBezTo>
                  <a:cubicBezTo>
                    <a:pt x="136" y="80"/>
                    <a:pt x="128" y="16"/>
                    <a:pt x="104" y="8"/>
                  </a:cubicBezTo>
                  <a:close/>
                </a:path>
              </a:pathLst>
            </a:custGeom>
            <a:noFill/>
            <a:ln w="38100">
              <a:solidFill>
                <a:srgbClr val="009900"/>
              </a:solidFill>
              <a:round/>
              <a:headEnd/>
              <a:tailEnd/>
            </a:ln>
          </p:spPr>
          <p:txBody>
            <a:bodyPr wrap="none"/>
            <a:lstStyle/>
            <a:p>
              <a:endParaRPr lang="en-US"/>
            </a:p>
          </p:txBody>
        </p:sp>
      </p:grpSp>
      <p:sp>
        <p:nvSpPr>
          <p:cNvPr id="77830" name="Freeform 9"/>
          <p:cNvSpPr>
            <a:spLocks/>
          </p:cNvSpPr>
          <p:nvPr/>
        </p:nvSpPr>
        <p:spPr bwMode="auto">
          <a:xfrm>
            <a:off x="1981200" y="3505200"/>
            <a:ext cx="342900" cy="317500"/>
          </a:xfrm>
          <a:custGeom>
            <a:avLst/>
            <a:gdLst>
              <a:gd name="T0" fmla="*/ 165100 w 216"/>
              <a:gd name="T1" fmla="*/ 15119 h 168"/>
              <a:gd name="T2" fmla="*/ 12700 w 216"/>
              <a:gd name="T3" fmla="*/ 105833 h 168"/>
              <a:gd name="T4" fmla="*/ 88900 w 216"/>
              <a:gd name="T5" fmla="*/ 287262 h 168"/>
              <a:gd name="T6" fmla="*/ 317500 w 216"/>
              <a:gd name="T7" fmla="*/ 287262 h 168"/>
              <a:gd name="T8" fmla="*/ 241300 w 216"/>
              <a:gd name="T9" fmla="*/ 196548 h 168"/>
              <a:gd name="T10" fmla="*/ 165100 w 216"/>
              <a:gd name="T11" fmla="*/ 15119 h 168"/>
              <a:gd name="T12" fmla="*/ 0 60000 65536"/>
              <a:gd name="T13" fmla="*/ 0 60000 65536"/>
              <a:gd name="T14" fmla="*/ 0 60000 65536"/>
              <a:gd name="T15" fmla="*/ 0 60000 65536"/>
              <a:gd name="T16" fmla="*/ 0 60000 65536"/>
              <a:gd name="T17" fmla="*/ 0 60000 65536"/>
              <a:gd name="T18" fmla="*/ 0 w 216"/>
              <a:gd name="T19" fmla="*/ 0 h 168"/>
              <a:gd name="T20" fmla="*/ 216 w 216"/>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216" h="168">
                <a:moveTo>
                  <a:pt x="104" y="8"/>
                </a:moveTo>
                <a:cubicBezTo>
                  <a:pt x="80" y="0"/>
                  <a:pt x="16" y="32"/>
                  <a:pt x="8" y="56"/>
                </a:cubicBezTo>
                <a:cubicBezTo>
                  <a:pt x="0" y="80"/>
                  <a:pt x="24" y="136"/>
                  <a:pt x="56" y="152"/>
                </a:cubicBezTo>
                <a:cubicBezTo>
                  <a:pt x="88" y="168"/>
                  <a:pt x="184" y="160"/>
                  <a:pt x="200" y="152"/>
                </a:cubicBezTo>
                <a:cubicBezTo>
                  <a:pt x="216" y="144"/>
                  <a:pt x="168" y="128"/>
                  <a:pt x="152" y="104"/>
                </a:cubicBezTo>
                <a:cubicBezTo>
                  <a:pt x="136" y="80"/>
                  <a:pt x="128" y="16"/>
                  <a:pt x="104" y="8"/>
                </a:cubicBezTo>
                <a:close/>
              </a:path>
            </a:pathLst>
          </a:custGeom>
          <a:noFill/>
          <a:ln w="38100">
            <a:solidFill>
              <a:srgbClr val="009900"/>
            </a:solidFill>
            <a:round/>
            <a:headEnd/>
            <a:tailEnd/>
          </a:ln>
        </p:spPr>
        <p:txBody>
          <a:bodyPr wrap="none"/>
          <a:lstStyle/>
          <a:p>
            <a:endParaRPr lang="en-US"/>
          </a:p>
        </p:txBody>
      </p:sp>
      <p:sp>
        <p:nvSpPr>
          <p:cNvPr id="11" name="Slide Number Placeholder 10"/>
          <p:cNvSpPr>
            <a:spLocks noGrp="1"/>
          </p:cNvSpPr>
          <p:nvPr>
            <p:ph type="sldNum" sz="quarter" idx="12"/>
          </p:nvPr>
        </p:nvSpPr>
        <p:spPr/>
        <p:txBody>
          <a:bodyPr/>
          <a:lstStyle/>
          <a:p>
            <a:pPr>
              <a:defRPr/>
            </a:pPr>
            <a:endParaRPr lang="en-US" dirty="0"/>
          </a:p>
          <a:p>
            <a:pPr>
              <a:defRPr/>
            </a:pPr>
            <a:fld id="{3DB383C5-E804-4F2B-9CE6-74E18D90A40A}" type="slidenum">
              <a:rPr lang="en-US" smtClean="0"/>
              <a:pPr>
                <a:defRPr/>
              </a:pPr>
              <a:t>103</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3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50"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0" y="47625"/>
            <a:ext cx="9107488" cy="790575"/>
          </a:xfrm>
          <a:noFill/>
        </p:spPr>
        <p:txBody>
          <a:bodyPr lIns="85817" tIns="42909" rIns="85817" bIns="42909"/>
          <a:lstStyle/>
          <a:p>
            <a:pPr defTabSz="977900" eaLnBrk="1" hangingPunct="1"/>
            <a:r>
              <a:rPr lang="en-US" b="1" dirty="0">
                <a:solidFill>
                  <a:schemeClr val="accent2"/>
                </a:solidFill>
              </a:rPr>
              <a:t>The </a:t>
            </a:r>
            <a:r>
              <a:rPr lang="en-US" b="1" dirty="0" err="1">
                <a:solidFill>
                  <a:schemeClr val="accent2"/>
                </a:solidFill>
              </a:rPr>
              <a:t>CyberKnife</a:t>
            </a:r>
            <a:endParaRPr lang="en-US" b="1" dirty="0">
              <a:solidFill>
                <a:schemeClr val="accent2"/>
              </a:solidFill>
            </a:endParaRPr>
          </a:p>
        </p:txBody>
      </p:sp>
      <p:pic>
        <p:nvPicPr>
          <p:cNvPr id="78851" name="Picture 3"/>
          <p:cNvPicPr>
            <a:picLocks noChangeArrowheads="1"/>
          </p:cNvPicPr>
          <p:nvPr/>
        </p:nvPicPr>
        <p:blipFill>
          <a:blip r:embed="rId3" cstate="print"/>
          <a:srcRect/>
          <a:stretch>
            <a:fillRect/>
          </a:stretch>
        </p:blipFill>
        <p:spPr bwMode="auto">
          <a:xfrm>
            <a:off x="1535113" y="1849438"/>
            <a:ext cx="6294437" cy="4768850"/>
          </a:xfrm>
          <a:prstGeom prst="rect">
            <a:avLst/>
          </a:prstGeom>
          <a:noFill/>
          <a:ln w="25400">
            <a:noFill/>
            <a:miter lim="800000"/>
            <a:headEnd/>
            <a:tailEnd/>
          </a:ln>
        </p:spPr>
      </p:pic>
      <p:sp>
        <p:nvSpPr>
          <p:cNvPr id="78852" name="Text Box 4"/>
          <p:cNvSpPr txBox="1">
            <a:spLocks noChangeArrowheads="1"/>
          </p:cNvSpPr>
          <p:nvPr/>
        </p:nvSpPr>
        <p:spPr bwMode="auto">
          <a:xfrm>
            <a:off x="2728913" y="1169988"/>
            <a:ext cx="2686050" cy="444500"/>
          </a:xfrm>
          <a:prstGeom prst="rect">
            <a:avLst/>
          </a:prstGeom>
          <a:noFill/>
          <a:ln w="25400">
            <a:noFill/>
            <a:miter lim="800000"/>
            <a:headEnd/>
            <a:tailEnd/>
          </a:ln>
        </p:spPr>
        <p:txBody>
          <a:bodyPr wrap="none" lIns="79727" tIns="39863" rIns="79727" bIns="39863">
            <a:spAutoFit/>
          </a:bodyPr>
          <a:lstStyle/>
          <a:p>
            <a:pPr defTabSz="796925" eaLnBrk="0" hangingPunct="0"/>
            <a:r>
              <a:rPr lang="en-US" sz="2400">
                <a:solidFill>
                  <a:srgbClr val="990000"/>
                </a:solidFill>
              </a:rPr>
              <a:t>linear accelerator</a:t>
            </a:r>
          </a:p>
        </p:txBody>
      </p:sp>
      <p:sp>
        <p:nvSpPr>
          <p:cNvPr id="78853" name="Text Box 5"/>
          <p:cNvSpPr txBox="1">
            <a:spLocks noChangeArrowheads="1"/>
          </p:cNvSpPr>
          <p:nvPr/>
        </p:nvSpPr>
        <p:spPr bwMode="auto">
          <a:xfrm>
            <a:off x="5788025" y="1247775"/>
            <a:ext cx="1577975" cy="444500"/>
          </a:xfrm>
          <a:prstGeom prst="rect">
            <a:avLst/>
          </a:prstGeom>
          <a:noFill/>
          <a:ln w="25400">
            <a:noFill/>
            <a:miter lim="800000"/>
            <a:headEnd/>
            <a:tailEnd/>
          </a:ln>
        </p:spPr>
        <p:txBody>
          <a:bodyPr wrap="none" lIns="79727" tIns="39863" rIns="79727" bIns="39863">
            <a:spAutoFit/>
          </a:bodyPr>
          <a:lstStyle/>
          <a:p>
            <a:pPr defTabSz="796925" eaLnBrk="0" hangingPunct="0"/>
            <a:r>
              <a:rPr lang="en-US" sz="2400">
                <a:solidFill>
                  <a:srgbClr val="990000"/>
                </a:solidFill>
              </a:rPr>
              <a:t>robot arm</a:t>
            </a:r>
          </a:p>
        </p:txBody>
      </p:sp>
      <p:sp>
        <p:nvSpPr>
          <p:cNvPr id="78854" name="Text Box 6"/>
          <p:cNvSpPr txBox="1">
            <a:spLocks noChangeArrowheads="1"/>
          </p:cNvSpPr>
          <p:nvPr/>
        </p:nvSpPr>
        <p:spPr bwMode="auto">
          <a:xfrm>
            <a:off x="290513" y="3611563"/>
            <a:ext cx="1323975" cy="809625"/>
          </a:xfrm>
          <a:prstGeom prst="rect">
            <a:avLst/>
          </a:prstGeom>
          <a:noFill/>
          <a:ln w="25400">
            <a:noFill/>
            <a:miter lim="800000"/>
            <a:headEnd/>
            <a:tailEnd/>
          </a:ln>
        </p:spPr>
        <p:txBody>
          <a:bodyPr wrap="none" lIns="79727" tIns="39863" rIns="79727" bIns="39863">
            <a:spAutoFit/>
          </a:bodyPr>
          <a:lstStyle/>
          <a:p>
            <a:pPr defTabSz="796925" eaLnBrk="0" hangingPunct="0"/>
            <a:r>
              <a:rPr lang="en-US" sz="2400">
                <a:solidFill>
                  <a:srgbClr val="990000"/>
                </a:solidFill>
              </a:rPr>
              <a:t>X-Ray </a:t>
            </a:r>
          </a:p>
          <a:p>
            <a:pPr defTabSz="796925" eaLnBrk="0" hangingPunct="0"/>
            <a:r>
              <a:rPr lang="en-US" sz="2400">
                <a:solidFill>
                  <a:srgbClr val="990000"/>
                </a:solidFill>
              </a:rPr>
              <a:t>cameras</a:t>
            </a:r>
          </a:p>
        </p:txBody>
      </p:sp>
      <p:sp>
        <p:nvSpPr>
          <p:cNvPr id="78855" name="Line 7"/>
          <p:cNvSpPr>
            <a:spLocks noChangeShapeType="1"/>
          </p:cNvSpPr>
          <p:nvPr/>
        </p:nvSpPr>
        <p:spPr bwMode="auto">
          <a:xfrm flipH="1">
            <a:off x="4672013" y="1717675"/>
            <a:ext cx="1423987" cy="1201738"/>
          </a:xfrm>
          <a:prstGeom prst="line">
            <a:avLst/>
          </a:prstGeom>
          <a:noFill/>
          <a:ln w="25400">
            <a:solidFill>
              <a:srgbClr val="990000"/>
            </a:solidFill>
            <a:round/>
            <a:headEnd/>
            <a:tailEnd type="triangle" w="med" len="med"/>
          </a:ln>
        </p:spPr>
        <p:txBody>
          <a:bodyPr/>
          <a:lstStyle/>
          <a:p>
            <a:endParaRPr lang="en-US"/>
          </a:p>
        </p:txBody>
      </p:sp>
      <p:sp>
        <p:nvSpPr>
          <p:cNvPr id="78856" name="Line 8"/>
          <p:cNvSpPr>
            <a:spLocks noChangeShapeType="1"/>
          </p:cNvSpPr>
          <p:nvPr/>
        </p:nvSpPr>
        <p:spPr bwMode="auto">
          <a:xfrm flipH="1">
            <a:off x="3195638" y="1598613"/>
            <a:ext cx="538162" cy="1000125"/>
          </a:xfrm>
          <a:prstGeom prst="line">
            <a:avLst/>
          </a:prstGeom>
          <a:noFill/>
          <a:ln w="25400">
            <a:solidFill>
              <a:srgbClr val="990000"/>
            </a:solidFill>
            <a:round/>
            <a:headEnd/>
            <a:tailEnd type="triangle" w="med" len="med"/>
          </a:ln>
        </p:spPr>
        <p:txBody>
          <a:bodyPr/>
          <a:lstStyle/>
          <a:p>
            <a:endParaRPr lang="en-US"/>
          </a:p>
        </p:txBody>
      </p:sp>
      <p:sp>
        <p:nvSpPr>
          <p:cNvPr id="78857" name="Line 9"/>
          <p:cNvSpPr>
            <a:spLocks noChangeShapeType="1"/>
          </p:cNvSpPr>
          <p:nvPr/>
        </p:nvSpPr>
        <p:spPr bwMode="auto">
          <a:xfrm>
            <a:off x="1339850" y="4405313"/>
            <a:ext cx="2466975" cy="1622425"/>
          </a:xfrm>
          <a:prstGeom prst="line">
            <a:avLst/>
          </a:prstGeom>
          <a:noFill/>
          <a:ln w="25400">
            <a:solidFill>
              <a:srgbClr val="990000"/>
            </a:solidFill>
            <a:round/>
            <a:headEnd/>
            <a:tailEnd type="triangle" w="med" len="med"/>
          </a:ln>
        </p:spPr>
        <p:txBody>
          <a:bodyPr/>
          <a:lstStyle/>
          <a:p>
            <a:endParaRPr lang="en-US"/>
          </a:p>
        </p:txBody>
      </p:sp>
      <p:sp>
        <p:nvSpPr>
          <p:cNvPr id="78858" name="Line 10"/>
          <p:cNvSpPr>
            <a:spLocks noChangeShapeType="1"/>
          </p:cNvSpPr>
          <p:nvPr/>
        </p:nvSpPr>
        <p:spPr bwMode="auto">
          <a:xfrm>
            <a:off x="1360488" y="4437063"/>
            <a:ext cx="306387" cy="1625600"/>
          </a:xfrm>
          <a:prstGeom prst="line">
            <a:avLst/>
          </a:prstGeom>
          <a:noFill/>
          <a:ln w="25400">
            <a:solidFill>
              <a:srgbClr val="990000"/>
            </a:solidFill>
            <a:round/>
            <a:headEnd/>
            <a:tailEnd type="triangle" w="med" len="med"/>
          </a:ln>
        </p:spPr>
        <p:txBody>
          <a:bodyPr/>
          <a:lstStyle/>
          <a:p>
            <a:endParaRPr lang="en-US"/>
          </a:p>
        </p:txBody>
      </p:sp>
      <p:sp>
        <p:nvSpPr>
          <p:cNvPr id="13" name="Slide Number Placeholder 12"/>
          <p:cNvSpPr>
            <a:spLocks noGrp="1"/>
          </p:cNvSpPr>
          <p:nvPr>
            <p:ph type="sldNum" sz="quarter" idx="12"/>
          </p:nvPr>
        </p:nvSpPr>
        <p:spPr/>
        <p:txBody>
          <a:bodyPr/>
          <a:lstStyle/>
          <a:p>
            <a:pPr>
              <a:defRPr/>
            </a:pPr>
            <a:endParaRPr lang="en-US" dirty="0"/>
          </a:p>
          <a:p>
            <a:pPr>
              <a:defRPr/>
            </a:pPr>
            <a:fld id="{7409B106-FAAF-43F7-9F26-934F1C617319}" type="slidenum">
              <a:rPr lang="en-US" smtClean="0"/>
              <a:pPr>
                <a:defRPr/>
              </a:pPr>
              <a:t>104</a:t>
            </a:fld>
            <a:endParaRPr lang="en-US" dirty="0"/>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defTabSz="977900" eaLnBrk="1" hangingPunct="1">
              <a:defRPr/>
            </a:pPr>
            <a:r>
              <a:rPr lang="en-US" b="1" dirty="0">
                <a:solidFill>
                  <a:schemeClr val="accent2"/>
                </a:solidFill>
                <a:effectLst>
                  <a:outerShdw blurRad="38100" dist="38100" dir="2700000" algn="tl">
                    <a:srgbClr val="C0C0C0"/>
                  </a:outerShdw>
                </a:effectLst>
              </a:rPr>
              <a:t>Inputs</a:t>
            </a:r>
          </a:p>
        </p:txBody>
      </p:sp>
      <p:sp>
        <p:nvSpPr>
          <p:cNvPr id="79875" name="Rectangle 3"/>
          <p:cNvSpPr>
            <a:spLocks noGrp="1" noChangeArrowheads="1"/>
          </p:cNvSpPr>
          <p:nvPr>
            <p:ph type="body" idx="1"/>
          </p:nvPr>
        </p:nvSpPr>
        <p:spPr>
          <a:xfrm>
            <a:off x="1103313" y="1636713"/>
            <a:ext cx="6367462" cy="4114800"/>
          </a:xfrm>
        </p:spPr>
        <p:txBody>
          <a:bodyPr/>
          <a:lstStyle/>
          <a:p>
            <a:pPr marL="306388" indent="-306388" defTabSz="977900" eaLnBrk="1" hangingPunct="1">
              <a:buFontTx/>
              <a:buNone/>
            </a:pPr>
            <a:r>
              <a:rPr lang="en-US" dirty="0">
                <a:solidFill>
                  <a:srgbClr val="0033CC"/>
                </a:solidFill>
              </a:rPr>
              <a:t>1)  Regions of interest</a:t>
            </a:r>
          </a:p>
        </p:txBody>
      </p:sp>
      <p:pic>
        <p:nvPicPr>
          <p:cNvPr id="79876" name="Picture 4"/>
          <p:cNvPicPr>
            <a:picLocks noChangeArrowheads="1"/>
          </p:cNvPicPr>
          <p:nvPr/>
        </p:nvPicPr>
        <p:blipFill>
          <a:blip r:embed="rId3" cstate="print"/>
          <a:srcRect/>
          <a:stretch>
            <a:fillRect/>
          </a:stretch>
        </p:blipFill>
        <p:spPr bwMode="auto">
          <a:xfrm>
            <a:off x="762000" y="2386013"/>
            <a:ext cx="3800475" cy="4243387"/>
          </a:xfrm>
          <a:prstGeom prst="rect">
            <a:avLst/>
          </a:prstGeom>
          <a:noFill/>
          <a:ln w="25400">
            <a:noFill/>
            <a:miter lim="800000"/>
            <a:headEnd/>
            <a:tailEnd/>
          </a:ln>
        </p:spPr>
      </p:pic>
      <p:pic>
        <p:nvPicPr>
          <p:cNvPr id="79877" name="Picture 5"/>
          <p:cNvPicPr>
            <a:picLocks noChangeArrowheads="1"/>
          </p:cNvPicPr>
          <p:nvPr/>
        </p:nvPicPr>
        <p:blipFill>
          <a:blip r:embed="rId4" cstate="print">
            <a:lum bright="24000"/>
          </a:blip>
          <a:srcRect/>
          <a:stretch>
            <a:fillRect/>
          </a:stretch>
        </p:blipFill>
        <p:spPr bwMode="auto">
          <a:xfrm>
            <a:off x="5181600" y="2438400"/>
            <a:ext cx="3657600" cy="4114800"/>
          </a:xfrm>
          <a:prstGeom prst="rect">
            <a:avLst/>
          </a:prstGeom>
          <a:noFill/>
          <a:ln w="25400">
            <a:noFill/>
            <a:miter lim="800000"/>
            <a:headEnd/>
            <a:tailEnd/>
          </a:ln>
        </p:spPr>
      </p:pic>
      <p:sp>
        <p:nvSpPr>
          <p:cNvPr id="8" name="Slide Number Placeholder 7"/>
          <p:cNvSpPr>
            <a:spLocks noGrp="1"/>
          </p:cNvSpPr>
          <p:nvPr>
            <p:ph type="sldNum" sz="quarter" idx="12"/>
          </p:nvPr>
        </p:nvSpPr>
        <p:spPr/>
        <p:txBody>
          <a:bodyPr/>
          <a:lstStyle/>
          <a:p>
            <a:pPr>
              <a:defRPr/>
            </a:pPr>
            <a:endParaRPr lang="en-US" dirty="0"/>
          </a:p>
          <a:p>
            <a:pPr>
              <a:defRPr/>
            </a:pPr>
            <a:fld id="{4B8C4232-132F-4757-AACA-D7B257BF0E0E}" type="slidenum">
              <a:rPr lang="en-US" smtClean="0"/>
              <a:pPr>
                <a:defRPr/>
              </a:pPr>
              <a:t>105</a:t>
            </a:fld>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defTabSz="977900" eaLnBrk="1" hangingPunct="1"/>
            <a:r>
              <a:rPr lang="en-US" b="1" dirty="0">
                <a:solidFill>
                  <a:schemeClr val="accent2"/>
                </a:solidFill>
              </a:rPr>
              <a:t>Inputs</a:t>
            </a:r>
          </a:p>
        </p:txBody>
      </p:sp>
      <p:sp>
        <p:nvSpPr>
          <p:cNvPr id="80899" name="Rectangle 3"/>
          <p:cNvSpPr>
            <a:spLocks noGrp="1" noChangeArrowheads="1"/>
          </p:cNvSpPr>
          <p:nvPr>
            <p:ph type="body" idx="1"/>
          </p:nvPr>
        </p:nvSpPr>
        <p:spPr>
          <a:xfrm>
            <a:off x="1387475" y="1590675"/>
            <a:ext cx="6842125" cy="4956175"/>
          </a:xfrm>
        </p:spPr>
        <p:txBody>
          <a:bodyPr/>
          <a:lstStyle/>
          <a:p>
            <a:pPr marL="533400" indent="-533400" defTabSz="977900" eaLnBrk="1" hangingPunct="1">
              <a:buFont typeface="Times" pitchFamily="18" charset="0"/>
              <a:buNone/>
            </a:pPr>
            <a:r>
              <a:rPr lang="en-US" dirty="0">
                <a:solidFill>
                  <a:srgbClr val="0033CC"/>
                </a:solidFill>
              </a:rPr>
              <a:t>2)  Dose constraints</a:t>
            </a:r>
          </a:p>
          <a:p>
            <a:pPr marL="533400" indent="-533400" defTabSz="977900" eaLnBrk="1" hangingPunct="1">
              <a:buFont typeface="Times" pitchFamily="18" charset="0"/>
              <a:buChar char="•"/>
            </a:pPr>
            <a:endParaRPr lang="en-US" sz="2800" dirty="0">
              <a:solidFill>
                <a:srgbClr val="0033CC"/>
              </a:solidFill>
              <a:latin typeface="Comic Sans MS" pitchFamily="66" charset="0"/>
            </a:endParaRPr>
          </a:p>
          <a:p>
            <a:pPr marL="533400" indent="-533400" defTabSz="977900" eaLnBrk="1" hangingPunct="1">
              <a:buFont typeface="Times" pitchFamily="18" charset="0"/>
              <a:buChar char="•"/>
            </a:pPr>
            <a:endParaRPr lang="en-US" sz="2800" dirty="0">
              <a:solidFill>
                <a:srgbClr val="0033CC"/>
              </a:solidFill>
              <a:latin typeface="Comic Sans MS" pitchFamily="66" charset="0"/>
            </a:endParaRPr>
          </a:p>
          <a:p>
            <a:pPr marL="533400" indent="-533400" defTabSz="977900" eaLnBrk="1" hangingPunct="1">
              <a:buFont typeface="Times" pitchFamily="18" charset="0"/>
              <a:buChar char="•"/>
            </a:pPr>
            <a:endParaRPr lang="en-US" sz="2800" dirty="0">
              <a:solidFill>
                <a:srgbClr val="0033CC"/>
              </a:solidFill>
              <a:latin typeface="Comic Sans MS" pitchFamily="66" charset="0"/>
            </a:endParaRPr>
          </a:p>
          <a:p>
            <a:pPr marL="533400" indent="-533400" defTabSz="977900" eaLnBrk="1" hangingPunct="1">
              <a:buFont typeface="Times" pitchFamily="18" charset="0"/>
              <a:buChar char="•"/>
            </a:pPr>
            <a:endParaRPr lang="en-US" sz="2800" dirty="0">
              <a:solidFill>
                <a:srgbClr val="0033CC"/>
              </a:solidFill>
              <a:latin typeface="Comic Sans MS" pitchFamily="66" charset="0"/>
            </a:endParaRPr>
          </a:p>
          <a:p>
            <a:pPr marL="533400" indent="-533400" defTabSz="977900" eaLnBrk="1" hangingPunct="1">
              <a:buFont typeface="Times" pitchFamily="18" charset="0"/>
              <a:buChar char="•"/>
            </a:pPr>
            <a:endParaRPr lang="en-US" sz="2800" dirty="0">
              <a:solidFill>
                <a:srgbClr val="0033CC"/>
              </a:solidFill>
              <a:latin typeface="Comic Sans MS" pitchFamily="66" charset="0"/>
            </a:endParaRPr>
          </a:p>
          <a:p>
            <a:pPr marL="533400" indent="-533400" defTabSz="977900" eaLnBrk="1" hangingPunct="1">
              <a:buFont typeface="Times" pitchFamily="18" charset="0"/>
              <a:buChar char="•"/>
            </a:pPr>
            <a:endParaRPr lang="en-US" sz="2800" dirty="0">
              <a:solidFill>
                <a:srgbClr val="0033CC"/>
              </a:solidFill>
              <a:latin typeface="Comic Sans MS" pitchFamily="66" charset="0"/>
            </a:endParaRPr>
          </a:p>
          <a:p>
            <a:pPr marL="533400" indent="-533400" defTabSz="977900" eaLnBrk="1" hangingPunct="1">
              <a:buFont typeface="Times" pitchFamily="18" charset="0"/>
              <a:buChar char="•"/>
            </a:pPr>
            <a:endParaRPr lang="en-US" sz="2800" dirty="0">
              <a:solidFill>
                <a:srgbClr val="0033CC"/>
              </a:solidFill>
              <a:latin typeface="Comic Sans MS" pitchFamily="66" charset="0"/>
            </a:endParaRPr>
          </a:p>
          <a:p>
            <a:pPr marL="533400" indent="-533400" defTabSz="977900" eaLnBrk="1" hangingPunct="1">
              <a:buFont typeface="Times" pitchFamily="18" charset="0"/>
              <a:buNone/>
            </a:pPr>
            <a:endParaRPr lang="en-US" dirty="0">
              <a:solidFill>
                <a:srgbClr val="0033CC"/>
              </a:solidFill>
              <a:latin typeface="Comic Sans MS" pitchFamily="66" charset="0"/>
            </a:endParaRPr>
          </a:p>
        </p:txBody>
      </p:sp>
      <p:grpSp>
        <p:nvGrpSpPr>
          <p:cNvPr id="2" name="Group 4"/>
          <p:cNvGrpSpPr>
            <a:grpSpLocks/>
          </p:cNvGrpSpPr>
          <p:nvPr/>
        </p:nvGrpSpPr>
        <p:grpSpPr bwMode="auto">
          <a:xfrm>
            <a:off x="3459163" y="2195513"/>
            <a:ext cx="2154237" cy="2609850"/>
            <a:chOff x="4848" y="1296"/>
            <a:chExt cx="1872" cy="2016"/>
          </a:xfrm>
        </p:grpSpPr>
        <p:sp>
          <p:nvSpPr>
            <p:cNvPr id="80910" name="Freeform 5"/>
            <p:cNvSpPr>
              <a:spLocks/>
            </p:cNvSpPr>
            <p:nvPr/>
          </p:nvSpPr>
          <p:spPr bwMode="auto">
            <a:xfrm>
              <a:off x="4908" y="1296"/>
              <a:ext cx="1812" cy="2016"/>
            </a:xfrm>
            <a:custGeom>
              <a:avLst/>
              <a:gdLst>
                <a:gd name="T0" fmla="*/ 0 w 2707"/>
                <a:gd name="T1" fmla="*/ 487 h 2761"/>
                <a:gd name="T2" fmla="*/ 797 w 2707"/>
                <a:gd name="T3" fmla="*/ 0 h 2761"/>
                <a:gd name="T4" fmla="*/ 1413 w 2707"/>
                <a:gd name="T5" fmla="*/ 356 h 2761"/>
                <a:gd name="T6" fmla="*/ 1811 w 2707"/>
                <a:gd name="T7" fmla="*/ 883 h 2761"/>
                <a:gd name="T8" fmla="*/ 1618 w 2707"/>
                <a:gd name="T9" fmla="*/ 1752 h 2761"/>
                <a:gd name="T10" fmla="*/ 857 w 2707"/>
                <a:gd name="T11" fmla="*/ 2015 h 2761"/>
                <a:gd name="T12" fmla="*/ 736 w 2707"/>
                <a:gd name="T13" fmla="*/ 1212 h 2761"/>
                <a:gd name="T14" fmla="*/ 0 w 2707"/>
                <a:gd name="T15" fmla="*/ 487 h 2761"/>
                <a:gd name="T16" fmla="*/ 0 60000 65536"/>
                <a:gd name="T17" fmla="*/ 0 60000 65536"/>
                <a:gd name="T18" fmla="*/ 0 60000 65536"/>
                <a:gd name="T19" fmla="*/ 0 60000 65536"/>
                <a:gd name="T20" fmla="*/ 0 60000 65536"/>
                <a:gd name="T21" fmla="*/ 0 60000 65536"/>
                <a:gd name="T22" fmla="*/ 0 60000 65536"/>
                <a:gd name="T23" fmla="*/ 0 60000 65536"/>
                <a:gd name="T24" fmla="*/ 0 w 2707"/>
                <a:gd name="T25" fmla="*/ 0 h 2761"/>
                <a:gd name="T26" fmla="*/ 2707 w 2707"/>
                <a:gd name="T27" fmla="*/ 2761 h 27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07" h="2761">
                  <a:moveTo>
                    <a:pt x="0" y="667"/>
                  </a:moveTo>
                  <a:lnTo>
                    <a:pt x="1191" y="0"/>
                  </a:lnTo>
                  <a:lnTo>
                    <a:pt x="2111" y="487"/>
                  </a:lnTo>
                  <a:lnTo>
                    <a:pt x="2706" y="1209"/>
                  </a:lnTo>
                  <a:lnTo>
                    <a:pt x="2417" y="2399"/>
                  </a:lnTo>
                  <a:lnTo>
                    <a:pt x="1281" y="2760"/>
                  </a:lnTo>
                  <a:lnTo>
                    <a:pt x="1100" y="1660"/>
                  </a:lnTo>
                  <a:lnTo>
                    <a:pt x="0" y="667"/>
                  </a:lnTo>
                </a:path>
              </a:pathLst>
            </a:custGeom>
            <a:solidFill>
              <a:srgbClr val="830145"/>
            </a:solidFill>
            <a:ln w="25400" cap="rnd">
              <a:solidFill>
                <a:srgbClr val="000000"/>
              </a:solidFill>
              <a:round/>
              <a:headEnd/>
              <a:tailEnd/>
            </a:ln>
          </p:spPr>
          <p:txBody>
            <a:bodyPr/>
            <a:lstStyle/>
            <a:p>
              <a:endParaRPr lang="en-US"/>
            </a:p>
          </p:txBody>
        </p:sp>
        <p:sp>
          <p:nvSpPr>
            <p:cNvPr id="80911" name="Freeform 6"/>
            <p:cNvSpPr>
              <a:spLocks/>
            </p:cNvSpPr>
            <p:nvPr/>
          </p:nvSpPr>
          <p:spPr bwMode="auto">
            <a:xfrm>
              <a:off x="5088" y="1440"/>
              <a:ext cx="1473" cy="1686"/>
            </a:xfrm>
            <a:custGeom>
              <a:avLst/>
              <a:gdLst>
                <a:gd name="T0" fmla="*/ 0 w 2202"/>
                <a:gd name="T1" fmla="*/ 355 h 2310"/>
                <a:gd name="T2" fmla="*/ 579 w 2202"/>
                <a:gd name="T3" fmla="*/ 0 h 2310"/>
                <a:gd name="T4" fmla="*/ 1110 w 2202"/>
                <a:gd name="T5" fmla="*/ 303 h 2310"/>
                <a:gd name="T6" fmla="*/ 1472 w 2202"/>
                <a:gd name="T7" fmla="*/ 763 h 2310"/>
                <a:gd name="T8" fmla="*/ 1315 w 2202"/>
                <a:gd name="T9" fmla="*/ 1514 h 2310"/>
                <a:gd name="T10" fmla="*/ 737 w 2202"/>
                <a:gd name="T11" fmla="*/ 1685 h 2310"/>
                <a:gd name="T12" fmla="*/ 676 w 2202"/>
                <a:gd name="T13" fmla="*/ 988 h 2310"/>
                <a:gd name="T14" fmla="*/ 0 w 2202"/>
                <a:gd name="T15" fmla="*/ 369 h 2310"/>
                <a:gd name="T16" fmla="*/ 0 60000 65536"/>
                <a:gd name="T17" fmla="*/ 0 60000 65536"/>
                <a:gd name="T18" fmla="*/ 0 60000 65536"/>
                <a:gd name="T19" fmla="*/ 0 60000 65536"/>
                <a:gd name="T20" fmla="*/ 0 60000 65536"/>
                <a:gd name="T21" fmla="*/ 0 60000 65536"/>
                <a:gd name="T22" fmla="*/ 0 60000 65536"/>
                <a:gd name="T23" fmla="*/ 0 60000 65536"/>
                <a:gd name="T24" fmla="*/ 0 w 2202"/>
                <a:gd name="T25" fmla="*/ 0 h 2310"/>
                <a:gd name="T26" fmla="*/ 2202 w 2202"/>
                <a:gd name="T27" fmla="*/ 2310 h 23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2" h="2310">
                  <a:moveTo>
                    <a:pt x="0" y="487"/>
                  </a:moveTo>
                  <a:lnTo>
                    <a:pt x="866" y="0"/>
                  </a:lnTo>
                  <a:lnTo>
                    <a:pt x="1660" y="415"/>
                  </a:lnTo>
                  <a:lnTo>
                    <a:pt x="2201" y="1046"/>
                  </a:lnTo>
                  <a:lnTo>
                    <a:pt x="1966" y="2074"/>
                  </a:lnTo>
                  <a:lnTo>
                    <a:pt x="1101" y="2309"/>
                  </a:lnTo>
                  <a:lnTo>
                    <a:pt x="1010" y="1353"/>
                  </a:lnTo>
                  <a:lnTo>
                    <a:pt x="0" y="505"/>
                  </a:lnTo>
                </a:path>
              </a:pathLst>
            </a:custGeom>
            <a:solidFill>
              <a:srgbClr val="AF3264"/>
            </a:solidFill>
            <a:ln w="25400" cap="rnd">
              <a:solidFill>
                <a:srgbClr val="000000"/>
              </a:solidFill>
              <a:round/>
              <a:headEnd/>
              <a:tailEnd/>
            </a:ln>
          </p:spPr>
          <p:txBody>
            <a:bodyPr/>
            <a:lstStyle/>
            <a:p>
              <a:endParaRPr lang="en-US"/>
            </a:p>
          </p:txBody>
        </p:sp>
        <p:sp>
          <p:nvSpPr>
            <p:cNvPr id="80912" name="Freeform 7"/>
            <p:cNvSpPr>
              <a:spLocks/>
            </p:cNvSpPr>
            <p:nvPr/>
          </p:nvSpPr>
          <p:spPr bwMode="auto">
            <a:xfrm>
              <a:off x="5319" y="1560"/>
              <a:ext cx="1123" cy="1383"/>
            </a:xfrm>
            <a:custGeom>
              <a:avLst/>
              <a:gdLst>
                <a:gd name="T0" fmla="*/ 0 w 1678"/>
                <a:gd name="T1" fmla="*/ 263 h 1895"/>
                <a:gd name="T2" fmla="*/ 398 w 1678"/>
                <a:gd name="T3" fmla="*/ 0 h 1895"/>
                <a:gd name="T4" fmla="*/ 833 w 1678"/>
                <a:gd name="T5" fmla="*/ 263 h 1895"/>
                <a:gd name="T6" fmla="*/ 1122 w 1678"/>
                <a:gd name="T7" fmla="*/ 645 h 1895"/>
                <a:gd name="T8" fmla="*/ 990 w 1678"/>
                <a:gd name="T9" fmla="*/ 1264 h 1895"/>
                <a:gd name="T10" fmla="*/ 616 w 1678"/>
                <a:gd name="T11" fmla="*/ 1382 h 1895"/>
                <a:gd name="T12" fmla="*/ 580 w 1678"/>
                <a:gd name="T13" fmla="*/ 790 h 1895"/>
                <a:gd name="T14" fmla="*/ 362 w 1678"/>
                <a:gd name="T15" fmla="*/ 579 h 1895"/>
                <a:gd name="T16" fmla="*/ 0 w 1678"/>
                <a:gd name="T17" fmla="*/ 263 h 18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78"/>
                <a:gd name="T28" fmla="*/ 0 h 1895"/>
                <a:gd name="T29" fmla="*/ 1678 w 1678"/>
                <a:gd name="T30" fmla="*/ 1895 h 18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78" h="1895">
                  <a:moveTo>
                    <a:pt x="0" y="361"/>
                  </a:moveTo>
                  <a:lnTo>
                    <a:pt x="595" y="0"/>
                  </a:lnTo>
                  <a:lnTo>
                    <a:pt x="1244" y="361"/>
                  </a:lnTo>
                  <a:lnTo>
                    <a:pt x="1677" y="884"/>
                  </a:lnTo>
                  <a:lnTo>
                    <a:pt x="1479" y="1732"/>
                  </a:lnTo>
                  <a:lnTo>
                    <a:pt x="920" y="1894"/>
                  </a:lnTo>
                  <a:lnTo>
                    <a:pt x="866" y="1082"/>
                  </a:lnTo>
                  <a:lnTo>
                    <a:pt x="541" y="794"/>
                  </a:lnTo>
                  <a:lnTo>
                    <a:pt x="0" y="361"/>
                  </a:lnTo>
                </a:path>
              </a:pathLst>
            </a:custGeom>
            <a:solidFill>
              <a:srgbClr val="C80064"/>
            </a:solidFill>
            <a:ln w="25400" cap="rnd">
              <a:solidFill>
                <a:srgbClr val="000000"/>
              </a:solidFill>
              <a:round/>
              <a:headEnd/>
              <a:tailEnd/>
            </a:ln>
          </p:spPr>
          <p:txBody>
            <a:bodyPr/>
            <a:lstStyle/>
            <a:p>
              <a:endParaRPr lang="en-US"/>
            </a:p>
          </p:txBody>
        </p:sp>
        <p:sp>
          <p:nvSpPr>
            <p:cNvPr id="80913" name="Freeform 8"/>
            <p:cNvSpPr>
              <a:spLocks/>
            </p:cNvSpPr>
            <p:nvPr/>
          </p:nvSpPr>
          <p:spPr bwMode="auto">
            <a:xfrm>
              <a:off x="4848" y="2086"/>
              <a:ext cx="966" cy="1081"/>
            </a:xfrm>
            <a:custGeom>
              <a:avLst/>
              <a:gdLst>
                <a:gd name="T0" fmla="*/ 446 w 1444"/>
                <a:gd name="T1" fmla="*/ 0 h 1481"/>
                <a:gd name="T2" fmla="*/ 0 w 1444"/>
                <a:gd name="T3" fmla="*/ 382 h 1481"/>
                <a:gd name="T4" fmla="*/ 120 w 1444"/>
                <a:gd name="T5" fmla="*/ 909 h 1481"/>
                <a:gd name="T6" fmla="*/ 386 w 1444"/>
                <a:gd name="T7" fmla="*/ 1080 h 1481"/>
                <a:gd name="T8" fmla="*/ 857 w 1444"/>
                <a:gd name="T9" fmla="*/ 962 h 1481"/>
                <a:gd name="T10" fmla="*/ 965 w 1444"/>
                <a:gd name="T11" fmla="*/ 553 h 1481"/>
                <a:gd name="T12" fmla="*/ 821 w 1444"/>
                <a:gd name="T13" fmla="*/ 105 h 1481"/>
                <a:gd name="T14" fmla="*/ 446 w 1444"/>
                <a:gd name="T15" fmla="*/ 0 h 1481"/>
                <a:gd name="T16" fmla="*/ 0 60000 65536"/>
                <a:gd name="T17" fmla="*/ 0 60000 65536"/>
                <a:gd name="T18" fmla="*/ 0 60000 65536"/>
                <a:gd name="T19" fmla="*/ 0 60000 65536"/>
                <a:gd name="T20" fmla="*/ 0 60000 65536"/>
                <a:gd name="T21" fmla="*/ 0 60000 65536"/>
                <a:gd name="T22" fmla="*/ 0 60000 65536"/>
                <a:gd name="T23" fmla="*/ 0 60000 65536"/>
                <a:gd name="T24" fmla="*/ 0 w 1444"/>
                <a:gd name="T25" fmla="*/ 0 h 1481"/>
                <a:gd name="T26" fmla="*/ 1444 w 1444"/>
                <a:gd name="T27" fmla="*/ 1481 h 1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4" h="1481">
                  <a:moveTo>
                    <a:pt x="667" y="0"/>
                  </a:moveTo>
                  <a:lnTo>
                    <a:pt x="0" y="523"/>
                  </a:lnTo>
                  <a:lnTo>
                    <a:pt x="180" y="1245"/>
                  </a:lnTo>
                  <a:lnTo>
                    <a:pt x="577" y="1480"/>
                  </a:lnTo>
                  <a:lnTo>
                    <a:pt x="1281" y="1318"/>
                  </a:lnTo>
                  <a:lnTo>
                    <a:pt x="1443" y="758"/>
                  </a:lnTo>
                  <a:lnTo>
                    <a:pt x="1227" y="144"/>
                  </a:lnTo>
                  <a:lnTo>
                    <a:pt x="667" y="0"/>
                  </a:lnTo>
                </a:path>
              </a:pathLst>
            </a:custGeom>
            <a:solidFill>
              <a:srgbClr val="00CC00"/>
            </a:solidFill>
            <a:ln w="25400" cap="rnd">
              <a:solidFill>
                <a:srgbClr val="000000"/>
              </a:solidFill>
              <a:round/>
              <a:headEnd/>
              <a:tailEnd/>
            </a:ln>
          </p:spPr>
          <p:txBody>
            <a:bodyPr/>
            <a:lstStyle/>
            <a:p>
              <a:endParaRPr lang="en-US"/>
            </a:p>
          </p:txBody>
        </p:sp>
        <p:sp>
          <p:nvSpPr>
            <p:cNvPr id="80914" name="Freeform 9"/>
            <p:cNvSpPr>
              <a:spLocks/>
            </p:cNvSpPr>
            <p:nvPr/>
          </p:nvSpPr>
          <p:spPr bwMode="auto">
            <a:xfrm>
              <a:off x="5512" y="1717"/>
              <a:ext cx="798" cy="1055"/>
            </a:xfrm>
            <a:custGeom>
              <a:avLst/>
              <a:gdLst>
                <a:gd name="T0" fmla="*/ 580 w 1192"/>
                <a:gd name="T1" fmla="*/ 211 h 1444"/>
                <a:gd name="T2" fmla="*/ 193 w 1192"/>
                <a:gd name="T3" fmla="*/ 0 h 1444"/>
                <a:gd name="T4" fmla="*/ 0 w 1192"/>
                <a:gd name="T5" fmla="*/ 132 h 1444"/>
                <a:gd name="T6" fmla="*/ 266 w 1192"/>
                <a:gd name="T7" fmla="*/ 316 h 1444"/>
                <a:gd name="T8" fmla="*/ 495 w 1192"/>
                <a:gd name="T9" fmla="*/ 593 h 1444"/>
                <a:gd name="T10" fmla="*/ 507 w 1192"/>
                <a:gd name="T11" fmla="*/ 1054 h 1444"/>
                <a:gd name="T12" fmla="*/ 713 w 1192"/>
                <a:gd name="T13" fmla="*/ 975 h 1444"/>
                <a:gd name="T14" fmla="*/ 797 w 1192"/>
                <a:gd name="T15" fmla="*/ 528 h 1444"/>
                <a:gd name="T16" fmla="*/ 580 w 1192"/>
                <a:gd name="T17" fmla="*/ 211 h 14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2"/>
                <a:gd name="T28" fmla="*/ 0 h 1444"/>
                <a:gd name="T29" fmla="*/ 1192 w 1192"/>
                <a:gd name="T30" fmla="*/ 1444 h 14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2" h="1444">
                  <a:moveTo>
                    <a:pt x="866" y="289"/>
                  </a:moveTo>
                  <a:lnTo>
                    <a:pt x="289" y="0"/>
                  </a:lnTo>
                  <a:lnTo>
                    <a:pt x="0" y="180"/>
                  </a:lnTo>
                  <a:lnTo>
                    <a:pt x="397" y="433"/>
                  </a:lnTo>
                  <a:lnTo>
                    <a:pt x="740" y="812"/>
                  </a:lnTo>
                  <a:lnTo>
                    <a:pt x="758" y="1443"/>
                  </a:lnTo>
                  <a:lnTo>
                    <a:pt x="1065" y="1335"/>
                  </a:lnTo>
                  <a:lnTo>
                    <a:pt x="1191" y="722"/>
                  </a:lnTo>
                  <a:lnTo>
                    <a:pt x="866" y="289"/>
                  </a:lnTo>
                </a:path>
              </a:pathLst>
            </a:custGeom>
            <a:solidFill>
              <a:srgbClr val="DC0047"/>
            </a:solidFill>
            <a:ln w="25400" cap="rnd">
              <a:solidFill>
                <a:srgbClr val="000000"/>
              </a:solidFill>
              <a:round/>
              <a:headEnd/>
              <a:tailEnd/>
            </a:ln>
          </p:spPr>
          <p:txBody>
            <a:bodyPr/>
            <a:lstStyle/>
            <a:p>
              <a:endParaRPr lang="en-US"/>
            </a:p>
          </p:txBody>
        </p:sp>
        <p:sp>
          <p:nvSpPr>
            <p:cNvPr id="80915" name="Freeform 10"/>
            <p:cNvSpPr>
              <a:spLocks/>
            </p:cNvSpPr>
            <p:nvPr/>
          </p:nvSpPr>
          <p:spPr bwMode="auto">
            <a:xfrm>
              <a:off x="5472" y="2144"/>
              <a:ext cx="254" cy="224"/>
            </a:xfrm>
            <a:custGeom>
              <a:avLst/>
              <a:gdLst>
                <a:gd name="T0" fmla="*/ 0 w 379"/>
                <a:gd name="T1" fmla="*/ 0 h 307"/>
                <a:gd name="T2" fmla="*/ 181 w 379"/>
                <a:gd name="T3" fmla="*/ 39 h 307"/>
                <a:gd name="T4" fmla="*/ 253 w 379"/>
                <a:gd name="T5" fmla="*/ 223 h 307"/>
                <a:gd name="T6" fmla="*/ 0 w 379"/>
                <a:gd name="T7" fmla="*/ 0 h 307"/>
                <a:gd name="T8" fmla="*/ 0 60000 65536"/>
                <a:gd name="T9" fmla="*/ 0 60000 65536"/>
                <a:gd name="T10" fmla="*/ 0 60000 65536"/>
                <a:gd name="T11" fmla="*/ 0 60000 65536"/>
                <a:gd name="T12" fmla="*/ 0 w 379"/>
                <a:gd name="T13" fmla="*/ 0 h 307"/>
                <a:gd name="T14" fmla="*/ 379 w 379"/>
                <a:gd name="T15" fmla="*/ 307 h 307"/>
              </a:gdLst>
              <a:ahLst/>
              <a:cxnLst>
                <a:cxn ang="T8">
                  <a:pos x="T0" y="T1"/>
                </a:cxn>
                <a:cxn ang="T9">
                  <a:pos x="T2" y="T3"/>
                </a:cxn>
                <a:cxn ang="T10">
                  <a:pos x="T4" y="T5"/>
                </a:cxn>
                <a:cxn ang="T11">
                  <a:pos x="T6" y="T7"/>
                </a:cxn>
              </a:cxnLst>
              <a:rect l="T12" t="T13" r="T14" b="T15"/>
              <a:pathLst>
                <a:path w="379" h="307">
                  <a:moveTo>
                    <a:pt x="0" y="0"/>
                  </a:moveTo>
                  <a:lnTo>
                    <a:pt x="270" y="54"/>
                  </a:lnTo>
                  <a:lnTo>
                    <a:pt x="378" y="306"/>
                  </a:lnTo>
                  <a:lnTo>
                    <a:pt x="0" y="0"/>
                  </a:lnTo>
                </a:path>
              </a:pathLst>
            </a:custGeom>
            <a:solidFill>
              <a:srgbClr val="008080"/>
            </a:solidFill>
            <a:ln w="25400" cap="rnd">
              <a:solidFill>
                <a:srgbClr val="000000"/>
              </a:solidFill>
              <a:round/>
              <a:headEnd/>
              <a:tailEnd/>
            </a:ln>
          </p:spPr>
          <p:txBody>
            <a:bodyPr/>
            <a:lstStyle/>
            <a:p>
              <a:endParaRPr lang="en-US"/>
            </a:p>
          </p:txBody>
        </p:sp>
        <p:sp>
          <p:nvSpPr>
            <p:cNvPr id="80916" name="Freeform 11"/>
            <p:cNvSpPr>
              <a:spLocks/>
            </p:cNvSpPr>
            <p:nvPr/>
          </p:nvSpPr>
          <p:spPr bwMode="auto">
            <a:xfrm>
              <a:off x="5256" y="2088"/>
              <a:ext cx="545" cy="910"/>
            </a:xfrm>
            <a:custGeom>
              <a:avLst/>
              <a:gdLst>
                <a:gd name="T0" fmla="*/ 218 w 814"/>
                <a:gd name="T1" fmla="*/ 53 h 1246"/>
                <a:gd name="T2" fmla="*/ 472 w 814"/>
                <a:gd name="T3" fmla="*/ 290 h 1246"/>
                <a:gd name="T4" fmla="*/ 544 w 814"/>
                <a:gd name="T5" fmla="*/ 567 h 1246"/>
                <a:gd name="T6" fmla="*/ 447 w 814"/>
                <a:gd name="T7" fmla="*/ 909 h 1246"/>
                <a:gd name="T8" fmla="*/ 399 w 814"/>
                <a:gd name="T9" fmla="*/ 408 h 1246"/>
                <a:gd name="T10" fmla="*/ 0 w 814"/>
                <a:gd name="T11" fmla="*/ 39 h 1246"/>
                <a:gd name="T12" fmla="*/ 36 w 814"/>
                <a:gd name="T13" fmla="*/ 0 h 1246"/>
                <a:gd name="T14" fmla="*/ 218 w 814"/>
                <a:gd name="T15" fmla="*/ 53 h 1246"/>
                <a:gd name="T16" fmla="*/ 0 60000 65536"/>
                <a:gd name="T17" fmla="*/ 0 60000 65536"/>
                <a:gd name="T18" fmla="*/ 0 60000 65536"/>
                <a:gd name="T19" fmla="*/ 0 60000 65536"/>
                <a:gd name="T20" fmla="*/ 0 60000 65536"/>
                <a:gd name="T21" fmla="*/ 0 60000 65536"/>
                <a:gd name="T22" fmla="*/ 0 60000 65536"/>
                <a:gd name="T23" fmla="*/ 0 60000 65536"/>
                <a:gd name="T24" fmla="*/ 0 w 814"/>
                <a:gd name="T25" fmla="*/ 0 h 1246"/>
                <a:gd name="T26" fmla="*/ 814 w 814"/>
                <a:gd name="T27" fmla="*/ 1246 h 12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4" h="1246">
                  <a:moveTo>
                    <a:pt x="325" y="72"/>
                  </a:moveTo>
                  <a:lnTo>
                    <a:pt x="705" y="397"/>
                  </a:lnTo>
                  <a:lnTo>
                    <a:pt x="813" y="776"/>
                  </a:lnTo>
                  <a:lnTo>
                    <a:pt x="668" y="1245"/>
                  </a:lnTo>
                  <a:lnTo>
                    <a:pt x="596" y="559"/>
                  </a:lnTo>
                  <a:lnTo>
                    <a:pt x="0" y="54"/>
                  </a:lnTo>
                  <a:lnTo>
                    <a:pt x="54" y="0"/>
                  </a:lnTo>
                  <a:lnTo>
                    <a:pt x="325" y="72"/>
                  </a:lnTo>
                </a:path>
              </a:pathLst>
            </a:custGeom>
            <a:solidFill>
              <a:srgbClr val="004C45"/>
            </a:solidFill>
            <a:ln w="25400" cap="rnd">
              <a:solidFill>
                <a:srgbClr val="000000"/>
              </a:solidFill>
              <a:round/>
              <a:headEnd/>
              <a:tailEnd/>
            </a:ln>
          </p:spPr>
          <p:txBody>
            <a:bodyPr/>
            <a:lstStyle/>
            <a:p>
              <a:endParaRPr lang="en-US"/>
            </a:p>
          </p:txBody>
        </p:sp>
        <p:sp>
          <p:nvSpPr>
            <p:cNvPr id="80917" name="Rectangle 12"/>
            <p:cNvSpPr>
              <a:spLocks noChangeArrowheads="1"/>
            </p:cNvSpPr>
            <p:nvPr/>
          </p:nvSpPr>
          <p:spPr bwMode="auto">
            <a:xfrm>
              <a:off x="4998" y="2515"/>
              <a:ext cx="1060" cy="341"/>
            </a:xfrm>
            <a:prstGeom prst="rect">
              <a:avLst/>
            </a:prstGeom>
            <a:noFill/>
            <a:ln w="25400">
              <a:noFill/>
              <a:miter lim="800000"/>
              <a:headEnd/>
              <a:tailEnd/>
            </a:ln>
          </p:spPr>
          <p:txBody>
            <a:bodyPr wrap="none" lIns="78896" tIns="38756" rIns="78896" bIns="38756">
              <a:spAutoFit/>
            </a:bodyPr>
            <a:lstStyle/>
            <a:p>
              <a:pPr defTabSz="793750" eaLnBrk="0" hangingPunct="0"/>
              <a:r>
                <a:rPr lang="en-US" sz="2400" b="1">
                  <a:solidFill>
                    <a:srgbClr val="FFFFFF"/>
                  </a:solidFill>
                </a:rPr>
                <a:t>Critical</a:t>
              </a:r>
            </a:p>
          </p:txBody>
        </p:sp>
        <p:sp>
          <p:nvSpPr>
            <p:cNvPr id="80918" name="Rectangle 13"/>
            <p:cNvSpPr>
              <a:spLocks noChangeArrowheads="1"/>
            </p:cNvSpPr>
            <p:nvPr/>
          </p:nvSpPr>
          <p:spPr bwMode="auto">
            <a:xfrm>
              <a:off x="5691" y="1860"/>
              <a:ext cx="932" cy="341"/>
            </a:xfrm>
            <a:prstGeom prst="rect">
              <a:avLst/>
            </a:prstGeom>
            <a:noFill/>
            <a:ln w="25400">
              <a:noFill/>
              <a:miter lim="800000"/>
              <a:headEnd/>
              <a:tailEnd/>
            </a:ln>
          </p:spPr>
          <p:txBody>
            <a:bodyPr wrap="none" lIns="78896" tIns="38756" rIns="78896" bIns="38756">
              <a:spAutoFit/>
            </a:bodyPr>
            <a:lstStyle/>
            <a:p>
              <a:pPr defTabSz="793750" eaLnBrk="0" hangingPunct="0"/>
              <a:r>
                <a:rPr lang="en-US" sz="2400" b="1"/>
                <a:t>Tumor</a:t>
              </a:r>
              <a:endParaRPr lang="en-US" sz="2800" b="1"/>
            </a:p>
          </p:txBody>
        </p:sp>
      </p:grpSp>
      <p:sp>
        <p:nvSpPr>
          <p:cNvPr id="80901" name="Line 14"/>
          <p:cNvSpPr>
            <a:spLocks noChangeShapeType="1"/>
          </p:cNvSpPr>
          <p:nvPr/>
        </p:nvSpPr>
        <p:spPr bwMode="auto">
          <a:xfrm flipV="1">
            <a:off x="4830763" y="2384425"/>
            <a:ext cx="1149350" cy="676275"/>
          </a:xfrm>
          <a:prstGeom prst="line">
            <a:avLst/>
          </a:prstGeom>
          <a:noFill/>
          <a:ln w="25400">
            <a:solidFill>
              <a:srgbClr val="0099FF"/>
            </a:solidFill>
            <a:round/>
            <a:headEnd type="triangle" w="med" len="med"/>
            <a:tailEnd/>
          </a:ln>
        </p:spPr>
        <p:txBody>
          <a:bodyPr wrap="none" anchor="ctr"/>
          <a:lstStyle/>
          <a:p>
            <a:endParaRPr lang="en-US"/>
          </a:p>
        </p:txBody>
      </p:sp>
      <p:sp>
        <p:nvSpPr>
          <p:cNvPr id="80902" name="Text Box 15"/>
          <p:cNvSpPr txBox="1">
            <a:spLocks noChangeArrowheads="1"/>
          </p:cNvSpPr>
          <p:nvPr/>
        </p:nvSpPr>
        <p:spPr bwMode="auto">
          <a:xfrm>
            <a:off x="5410200" y="2057400"/>
            <a:ext cx="2105025" cy="430213"/>
          </a:xfrm>
          <a:prstGeom prst="rect">
            <a:avLst/>
          </a:prstGeom>
          <a:noFill/>
          <a:ln w="25400">
            <a:noFill/>
            <a:miter lim="800000"/>
            <a:headEnd/>
            <a:tailEnd/>
          </a:ln>
        </p:spPr>
        <p:txBody>
          <a:bodyPr wrap="none" lIns="79727" tIns="39863" rIns="79727" bIns="39863">
            <a:spAutoFit/>
          </a:bodyPr>
          <a:lstStyle/>
          <a:p>
            <a:pPr defTabSz="796925" eaLnBrk="0" hangingPunct="0"/>
            <a:r>
              <a:rPr lang="en-US" sz="2300">
                <a:solidFill>
                  <a:srgbClr val="0099FF"/>
                </a:solidFill>
              </a:rPr>
              <a:t>Dose to tumor</a:t>
            </a:r>
          </a:p>
        </p:txBody>
      </p:sp>
      <p:sp>
        <p:nvSpPr>
          <p:cNvPr id="80903" name="Line 16"/>
          <p:cNvSpPr>
            <a:spLocks noChangeShapeType="1"/>
          </p:cNvSpPr>
          <p:nvPr/>
        </p:nvSpPr>
        <p:spPr bwMode="auto">
          <a:xfrm flipV="1">
            <a:off x="5230813" y="3192463"/>
            <a:ext cx="760412" cy="319087"/>
          </a:xfrm>
          <a:prstGeom prst="line">
            <a:avLst/>
          </a:prstGeom>
          <a:noFill/>
          <a:ln w="25400">
            <a:solidFill>
              <a:srgbClr val="0099FF"/>
            </a:solidFill>
            <a:round/>
            <a:headEnd type="triangle" w="med" len="med"/>
            <a:tailEnd/>
          </a:ln>
        </p:spPr>
        <p:txBody>
          <a:bodyPr wrap="none" anchor="ctr"/>
          <a:lstStyle/>
          <a:p>
            <a:endParaRPr lang="en-US"/>
          </a:p>
        </p:txBody>
      </p:sp>
      <p:sp>
        <p:nvSpPr>
          <p:cNvPr id="80904" name="Text Box 17"/>
          <p:cNvSpPr txBox="1">
            <a:spLocks noChangeArrowheads="1"/>
          </p:cNvSpPr>
          <p:nvPr/>
        </p:nvSpPr>
        <p:spPr bwMode="auto">
          <a:xfrm>
            <a:off x="6008688" y="2903538"/>
            <a:ext cx="2290762" cy="781050"/>
          </a:xfrm>
          <a:prstGeom prst="rect">
            <a:avLst/>
          </a:prstGeom>
          <a:noFill/>
          <a:ln w="25400">
            <a:noFill/>
            <a:miter lim="800000"/>
            <a:headEnd/>
            <a:tailEnd/>
          </a:ln>
        </p:spPr>
        <p:txBody>
          <a:bodyPr wrap="none" lIns="79727" tIns="39863" rIns="79727" bIns="39863">
            <a:spAutoFit/>
          </a:bodyPr>
          <a:lstStyle/>
          <a:p>
            <a:pPr defTabSz="796925" eaLnBrk="0" hangingPunct="0"/>
            <a:r>
              <a:rPr lang="en-US" sz="2300">
                <a:solidFill>
                  <a:srgbClr val="0099FF"/>
                </a:solidFill>
              </a:rPr>
              <a:t>Falloff of dose </a:t>
            </a:r>
            <a:br>
              <a:rPr lang="en-US" sz="2300">
                <a:solidFill>
                  <a:srgbClr val="0099FF"/>
                </a:solidFill>
              </a:rPr>
            </a:br>
            <a:r>
              <a:rPr lang="en-US" sz="2300">
                <a:solidFill>
                  <a:srgbClr val="0099FF"/>
                </a:solidFill>
              </a:rPr>
              <a:t>around tumor</a:t>
            </a:r>
          </a:p>
        </p:txBody>
      </p:sp>
      <p:sp>
        <p:nvSpPr>
          <p:cNvPr id="80905" name="Line 18"/>
          <p:cNvSpPr>
            <a:spLocks noChangeShapeType="1"/>
          </p:cNvSpPr>
          <p:nvPr/>
        </p:nvSpPr>
        <p:spPr bwMode="auto">
          <a:xfrm>
            <a:off x="4429125" y="3868738"/>
            <a:ext cx="1550988" cy="355600"/>
          </a:xfrm>
          <a:prstGeom prst="line">
            <a:avLst/>
          </a:prstGeom>
          <a:noFill/>
          <a:ln w="25400">
            <a:solidFill>
              <a:srgbClr val="0099FF"/>
            </a:solidFill>
            <a:round/>
            <a:headEnd type="triangle" w="med" len="med"/>
            <a:tailEnd/>
          </a:ln>
        </p:spPr>
        <p:txBody>
          <a:bodyPr wrap="none" anchor="ctr"/>
          <a:lstStyle/>
          <a:p>
            <a:endParaRPr lang="en-US"/>
          </a:p>
        </p:txBody>
      </p:sp>
      <p:sp>
        <p:nvSpPr>
          <p:cNvPr id="80906" name="Text Box 19"/>
          <p:cNvSpPr txBox="1">
            <a:spLocks noChangeArrowheads="1"/>
          </p:cNvSpPr>
          <p:nvPr/>
        </p:nvSpPr>
        <p:spPr bwMode="auto">
          <a:xfrm>
            <a:off x="6008688" y="4100513"/>
            <a:ext cx="2855912" cy="781050"/>
          </a:xfrm>
          <a:prstGeom prst="rect">
            <a:avLst/>
          </a:prstGeom>
          <a:noFill/>
          <a:ln w="25400">
            <a:noFill/>
            <a:miter lim="800000"/>
            <a:headEnd/>
            <a:tailEnd/>
          </a:ln>
        </p:spPr>
        <p:txBody>
          <a:bodyPr wrap="none" lIns="79727" tIns="39863" rIns="79727" bIns="39863">
            <a:spAutoFit/>
          </a:bodyPr>
          <a:lstStyle/>
          <a:p>
            <a:pPr defTabSz="796925" eaLnBrk="0" hangingPunct="0"/>
            <a:r>
              <a:rPr lang="en-US" sz="2300">
                <a:solidFill>
                  <a:srgbClr val="0099FF"/>
                </a:solidFill>
              </a:rPr>
              <a:t>Falloff of dose </a:t>
            </a:r>
            <a:br>
              <a:rPr lang="en-US" sz="2300">
                <a:solidFill>
                  <a:srgbClr val="0099FF"/>
                </a:solidFill>
              </a:rPr>
            </a:br>
            <a:r>
              <a:rPr lang="en-US" sz="2300">
                <a:solidFill>
                  <a:srgbClr val="0099FF"/>
                </a:solidFill>
              </a:rPr>
              <a:t>in critical structure</a:t>
            </a:r>
          </a:p>
        </p:txBody>
      </p:sp>
      <p:sp>
        <p:nvSpPr>
          <p:cNvPr id="80907" name="Line 20"/>
          <p:cNvSpPr>
            <a:spLocks noChangeShapeType="1"/>
          </p:cNvSpPr>
          <p:nvPr/>
        </p:nvSpPr>
        <p:spPr bwMode="auto">
          <a:xfrm flipH="1">
            <a:off x="2911475" y="3749675"/>
            <a:ext cx="842963" cy="188913"/>
          </a:xfrm>
          <a:prstGeom prst="line">
            <a:avLst/>
          </a:prstGeom>
          <a:noFill/>
          <a:ln w="25400">
            <a:solidFill>
              <a:srgbClr val="0099FF"/>
            </a:solidFill>
            <a:round/>
            <a:headEnd type="triangle" w="med" len="med"/>
            <a:tailEnd/>
          </a:ln>
        </p:spPr>
        <p:txBody>
          <a:bodyPr wrap="none" anchor="ctr"/>
          <a:lstStyle/>
          <a:p>
            <a:endParaRPr lang="en-US"/>
          </a:p>
        </p:txBody>
      </p:sp>
      <p:sp>
        <p:nvSpPr>
          <p:cNvPr id="80908" name="Text Box 21"/>
          <p:cNvSpPr txBox="1">
            <a:spLocks noChangeArrowheads="1"/>
          </p:cNvSpPr>
          <p:nvPr/>
        </p:nvSpPr>
        <p:spPr bwMode="auto">
          <a:xfrm>
            <a:off x="685800" y="3733800"/>
            <a:ext cx="2354263" cy="781050"/>
          </a:xfrm>
          <a:prstGeom prst="rect">
            <a:avLst/>
          </a:prstGeom>
          <a:noFill/>
          <a:ln w="25400">
            <a:noFill/>
            <a:miter lim="800000"/>
            <a:headEnd/>
            <a:tailEnd/>
          </a:ln>
        </p:spPr>
        <p:txBody>
          <a:bodyPr wrap="none" lIns="79727" tIns="39863" rIns="79727" bIns="39863">
            <a:spAutoFit/>
          </a:bodyPr>
          <a:lstStyle/>
          <a:p>
            <a:pPr algn="ctr" defTabSz="796925" eaLnBrk="0" hangingPunct="0"/>
            <a:r>
              <a:rPr lang="en-US" sz="2300">
                <a:solidFill>
                  <a:srgbClr val="0099FF"/>
                </a:solidFill>
              </a:rPr>
              <a:t>Dose to critical </a:t>
            </a:r>
          </a:p>
          <a:p>
            <a:pPr algn="ctr" defTabSz="796925" eaLnBrk="0" hangingPunct="0"/>
            <a:r>
              <a:rPr lang="en-US" sz="2300">
                <a:solidFill>
                  <a:srgbClr val="0099FF"/>
                </a:solidFill>
              </a:rPr>
              <a:t>structure</a:t>
            </a:r>
          </a:p>
        </p:txBody>
      </p:sp>
      <p:sp>
        <p:nvSpPr>
          <p:cNvPr id="24" name="Slide Number Placeholder 23"/>
          <p:cNvSpPr>
            <a:spLocks noGrp="1"/>
          </p:cNvSpPr>
          <p:nvPr>
            <p:ph type="sldNum" sz="quarter" idx="12"/>
          </p:nvPr>
        </p:nvSpPr>
        <p:spPr/>
        <p:txBody>
          <a:bodyPr/>
          <a:lstStyle/>
          <a:p>
            <a:pPr>
              <a:defRPr/>
            </a:pPr>
            <a:endParaRPr lang="en-US" dirty="0"/>
          </a:p>
          <a:p>
            <a:pPr>
              <a:defRPr/>
            </a:pPr>
            <a:fld id="{1A6E6171-8BB1-462A-9FDE-D42073CACF0C}" type="slidenum">
              <a:rPr lang="en-US" smtClean="0"/>
              <a:pPr>
                <a:defRPr/>
              </a:pPr>
              <a:t>106</a:t>
            </a:fld>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defTabSz="977900" eaLnBrk="1" hangingPunct="1"/>
            <a:r>
              <a:rPr lang="en-US" b="1" dirty="0">
                <a:solidFill>
                  <a:schemeClr val="accent2"/>
                </a:solidFill>
              </a:rPr>
              <a:t>Beam Sampling</a:t>
            </a:r>
          </a:p>
        </p:txBody>
      </p:sp>
      <p:pic>
        <p:nvPicPr>
          <p:cNvPr id="81923" name="Picture 6"/>
          <p:cNvPicPr>
            <a:picLocks noChangeArrowheads="1"/>
          </p:cNvPicPr>
          <p:nvPr/>
        </p:nvPicPr>
        <p:blipFill>
          <a:blip cstate="print"/>
          <a:srcRect/>
          <a:stretch>
            <a:fillRect/>
          </a:stretch>
        </p:blipFill>
        <p:spPr bwMode="auto">
          <a:xfrm>
            <a:off x="838200" y="2057400"/>
            <a:ext cx="3233738" cy="3043238"/>
          </a:xfrm>
          <a:prstGeom prst="rect">
            <a:avLst/>
          </a:prstGeom>
          <a:noFill/>
          <a:ln w="12700">
            <a:noFill/>
            <a:miter lim="800000"/>
            <a:headEnd/>
            <a:tailEnd/>
          </a:ln>
        </p:spPr>
      </p:pic>
      <p:grpSp>
        <p:nvGrpSpPr>
          <p:cNvPr id="2" name="Group 33"/>
          <p:cNvGrpSpPr>
            <a:grpSpLocks/>
          </p:cNvGrpSpPr>
          <p:nvPr/>
        </p:nvGrpSpPr>
        <p:grpSpPr bwMode="auto">
          <a:xfrm>
            <a:off x="4953000" y="1524000"/>
            <a:ext cx="3759200" cy="4081463"/>
            <a:chOff x="3120" y="960"/>
            <a:chExt cx="2368" cy="2571"/>
          </a:xfrm>
        </p:grpSpPr>
        <p:grpSp>
          <p:nvGrpSpPr>
            <p:cNvPr id="3" name="Group 8"/>
            <p:cNvGrpSpPr>
              <a:grpSpLocks/>
            </p:cNvGrpSpPr>
            <p:nvPr/>
          </p:nvGrpSpPr>
          <p:grpSpPr bwMode="auto">
            <a:xfrm>
              <a:off x="3936" y="960"/>
              <a:ext cx="786" cy="793"/>
              <a:chOff x="423" y="1284"/>
              <a:chExt cx="1458" cy="1417"/>
            </a:xfrm>
          </p:grpSpPr>
          <p:pic>
            <p:nvPicPr>
              <p:cNvPr id="81943" name="Picture 9"/>
              <p:cNvPicPr>
                <a:picLocks noChangeArrowheads="1"/>
              </p:cNvPicPr>
              <p:nvPr/>
            </p:nvPicPr>
            <p:blipFill>
              <a:blip cstate="print"/>
              <a:srcRect/>
              <a:stretch>
                <a:fillRect/>
              </a:stretch>
            </p:blipFill>
            <p:spPr bwMode="auto">
              <a:xfrm>
                <a:off x="423" y="2116"/>
                <a:ext cx="1172" cy="585"/>
              </a:xfrm>
              <a:prstGeom prst="rect">
                <a:avLst/>
              </a:prstGeom>
              <a:noFill/>
              <a:ln w="25400">
                <a:noFill/>
                <a:miter lim="800000"/>
                <a:headEnd/>
                <a:tailEnd/>
              </a:ln>
            </p:spPr>
          </p:pic>
          <p:sp>
            <p:nvSpPr>
              <p:cNvPr id="81944" name="Line 10"/>
              <p:cNvSpPr>
                <a:spLocks noChangeShapeType="1"/>
              </p:cNvSpPr>
              <p:nvPr/>
            </p:nvSpPr>
            <p:spPr bwMode="auto">
              <a:xfrm>
                <a:off x="594" y="1428"/>
                <a:ext cx="0" cy="1048"/>
              </a:xfrm>
              <a:prstGeom prst="line">
                <a:avLst/>
              </a:prstGeom>
              <a:noFill/>
              <a:ln w="25400">
                <a:solidFill>
                  <a:srgbClr val="990000"/>
                </a:solidFill>
                <a:round/>
                <a:headEnd/>
                <a:tailEnd type="triangle" w="med" len="med"/>
              </a:ln>
            </p:spPr>
            <p:txBody>
              <a:bodyPr/>
              <a:lstStyle/>
              <a:p>
                <a:endParaRPr lang="en-US"/>
              </a:p>
            </p:txBody>
          </p:sp>
          <p:sp>
            <p:nvSpPr>
              <p:cNvPr id="81945" name="Line 11"/>
              <p:cNvSpPr>
                <a:spLocks noChangeShapeType="1"/>
              </p:cNvSpPr>
              <p:nvPr/>
            </p:nvSpPr>
            <p:spPr bwMode="auto">
              <a:xfrm>
                <a:off x="857" y="1284"/>
                <a:ext cx="0" cy="1048"/>
              </a:xfrm>
              <a:prstGeom prst="line">
                <a:avLst/>
              </a:prstGeom>
              <a:noFill/>
              <a:ln w="25400">
                <a:solidFill>
                  <a:srgbClr val="990000"/>
                </a:solidFill>
                <a:round/>
                <a:headEnd/>
                <a:tailEnd type="triangle" w="med" len="med"/>
              </a:ln>
            </p:spPr>
            <p:txBody>
              <a:bodyPr/>
              <a:lstStyle/>
              <a:p>
                <a:endParaRPr lang="en-US"/>
              </a:p>
            </p:txBody>
          </p:sp>
          <p:sp>
            <p:nvSpPr>
              <p:cNvPr id="81946" name="Line 12"/>
              <p:cNvSpPr>
                <a:spLocks noChangeShapeType="1"/>
              </p:cNvSpPr>
              <p:nvPr/>
            </p:nvSpPr>
            <p:spPr bwMode="auto">
              <a:xfrm>
                <a:off x="1106" y="1308"/>
                <a:ext cx="0" cy="1048"/>
              </a:xfrm>
              <a:prstGeom prst="line">
                <a:avLst/>
              </a:prstGeom>
              <a:noFill/>
              <a:ln w="25400">
                <a:solidFill>
                  <a:srgbClr val="990000"/>
                </a:solidFill>
                <a:round/>
                <a:headEnd/>
                <a:tailEnd type="triangle" w="med" len="med"/>
              </a:ln>
            </p:spPr>
            <p:txBody>
              <a:bodyPr/>
              <a:lstStyle/>
              <a:p>
                <a:endParaRPr lang="en-US"/>
              </a:p>
            </p:txBody>
          </p:sp>
          <p:sp>
            <p:nvSpPr>
              <p:cNvPr id="81947" name="Line 13"/>
              <p:cNvSpPr>
                <a:spLocks noChangeShapeType="1"/>
              </p:cNvSpPr>
              <p:nvPr/>
            </p:nvSpPr>
            <p:spPr bwMode="auto">
              <a:xfrm>
                <a:off x="1354" y="1404"/>
                <a:ext cx="0" cy="1048"/>
              </a:xfrm>
              <a:prstGeom prst="line">
                <a:avLst/>
              </a:prstGeom>
              <a:noFill/>
              <a:ln w="25400">
                <a:solidFill>
                  <a:srgbClr val="990000"/>
                </a:solidFill>
                <a:round/>
                <a:headEnd/>
                <a:tailEnd type="triangle" w="med" len="med"/>
              </a:ln>
            </p:spPr>
            <p:txBody>
              <a:bodyPr/>
              <a:lstStyle/>
              <a:p>
                <a:endParaRPr lang="en-US"/>
              </a:p>
            </p:txBody>
          </p:sp>
          <p:sp>
            <p:nvSpPr>
              <p:cNvPr id="81948" name="Line 14"/>
              <p:cNvSpPr>
                <a:spLocks noChangeShapeType="1"/>
              </p:cNvSpPr>
              <p:nvPr/>
            </p:nvSpPr>
            <p:spPr bwMode="auto">
              <a:xfrm flipH="1">
                <a:off x="1426" y="2484"/>
                <a:ext cx="455" cy="0"/>
              </a:xfrm>
              <a:prstGeom prst="line">
                <a:avLst/>
              </a:prstGeom>
              <a:noFill/>
              <a:ln w="25400">
                <a:solidFill>
                  <a:srgbClr val="990000"/>
                </a:solidFill>
                <a:round/>
                <a:headEnd/>
                <a:tailEnd type="triangle" w="med" len="med"/>
              </a:ln>
            </p:spPr>
            <p:txBody>
              <a:bodyPr/>
              <a:lstStyle/>
              <a:p>
                <a:endParaRPr lang="en-US"/>
              </a:p>
            </p:txBody>
          </p:sp>
        </p:grpSp>
        <p:grpSp>
          <p:nvGrpSpPr>
            <p:cNvPr id="4" name="Group 32"/>
            <p:cNvGrpSpPr>
              <a:grpSpLocks/>
            </p:cNvGrpSpPr>
            <p:nvPr/>
          </p:nvGrpSpPr>
          <p:grpSpPr bwMode="auto">
            <a:xfrm>
              <a:off x="3120" y="2448"/>
              <a:ext cx="905" cy="1079"/>
              <a:chOff x="3120" y="2448"/>
              <a:chExt cx="905" cy="1079"/>
            </a:xfrm>
          </p:grpSpPr>
          <p:pic>
            <p:nvPicPr>
              <p:cNvPr id="81936" name="Picture 17"/>
              <p:cNvPicPr>
                <a:picLocks noChangeArrowheads="1"/>
              </p:cNvPicPr>
              <p:nvPr/>
            </p:nvPicPr>
            <p:blipFill>
              <a:blip r:embed="rId3" cstate="print"/>
              <a:srcRect/>
              <a:stretch>
                <a:fillRect/>
              </a:stretch>
            </p:blipFill>
            <p:spPr bwMode="auto">
              <a:xfrm>
                <a:off x="3262" y="2499"/>
                <a:ext cx="595" cy="928"/>
              </a:xfrm>
              <a:prstGeom prst="rect">
                <a:avLst/>
              </a:prstGeom>
              <a:noFill/>
              <a:ln w="25400">
                <a:noFill/>
                <a:miter lim="800000"/>
                <a:headEnd/>
                <a:tailEnd/>
              </a:ln>
            </p:spPr>
          </p:pic>
          <p:pic>
            <p:nvPicPr>
              <p:cNvPr id="81937" name="Picture 18"/>
              <p:cNvPicPr>
                <a:picLocks noChangeArrowheads="1"/>
              </p:cNvPicPr>
              <p:nvPr/>
            </p:nvPicPr>
            <p:blipFill>
              <a:blip r:embed="rId4" cstate="print"/>
              <a:srcRect/>
              <a:stretch>
                <a:fillRect/>
              </a:stretch>
            </p:blipFill>
            <p:spPr bwMode="auto">
              <a:xfrm>
                <a:off x="3485" y="2812"/>
                <a:ext cx="173" cy="273"/>
              </a:xfrm>
              <a:prstGeom prst="rect">
                <a:avLst/>
              </a:prstGeom>
              <a:noFill/>
              <a:ln w="25400">
                <a:noFill/>
                <a:miter lim="800000"/>
                <a:headEnd/>
                <a:tailEnd/>
              </a:ln>
            </p:spPr>
          </p:pic>
          <p:sp>
            <p:nvSpPr>
              <p:cNvPr id="81938" name="Line 19"/>
              <p:cNvSpPr>
                <a:spLocks noChangeShapeType="1"/>
              </p:cNvSpPr>
              <p:nvPr/>
            </p:nvSpPr>
            <p:spPr bwMode="auto">
              <a:xfrm>
                <a:off x="3338" y="2448"/>
                <a:ext cx="231" cy="443"/>
              </a:xfrm>
              <a:prstGeom prst="line">
                <a:avLst/>
              </a:prstGeom>
              <a:noFill/>
              <a:ln w="25400">
                <a:solidFill>
                  <a:srgbClr val="990000"/>
                </a:solidFill>
                <a:round/>
                <a:headEnd/>
                <a:tailEnd type="triangle" w="med" len="med"/>
              </a:ln>
            </p:spPr>
            <p:txBody>
              <a:bodyPr/>
              <a:lstStyle/>
              <a:p>
                <a:endParaRPr lang="en-US"/>
              </a:p>
            </p:txBody>
          </p:sp>
          <p:sp>
            <p:nvSpPr>
              <p:cNvPr id="81939" name="Line 20"/>
              <p:cNvSpPr>
                <a:spLocks noChangeShapeType="1"/>
              </p:cNvSpPr>
              <p:nvPr/>
            </p:nvSpPr>
            <p:spPr bwMode="auto">
              <a:xfrm>
                <a:off x="3120" y="2976"/>
                <a:ext cx="414" cy="0"/>
              </a:xfrm>
              <a:prstGeom prst="line">
                <a:avLst/>
              </a:prstGeom>
              <a:noFill/>
              <a:ln w="25400">
                <a:solidFill>
                  <a:srgbClr val="990000"/>
                </a:solidFill>
                <a:round/>
                <a:headEnd/>
                <a:tailEnd type="triangle" w="med" len="med"/>
              </a:ln>
            </p:spPr>
            <p:txBody>
              <a:bodyPr/>
              <a:lstStyle/>
              <a:p>
                <a:endParaRPr lang="en-US"/>
              </a:p>
            </p:txBody>
          </p:sp>
          <p:sp>
            <p:nvSpPr>
              <p:cNvPr id="81940" name="Line 21"/>
              <p:cNvSpPr>
                <a:spLocks noChangeShapeType="1"/>
              </p:cNvSpPr>
              <p:nvPr/>
            </p:nvSpPr>
            <p:spPr bwMode="auto">
              <a:xfrm flipH="1" flipV="1">
                <a:off x="3611" y="3012"/>
                <a:ext cx="414" cy="197"/>
              </a:xfrm>
              <a:prstGeom prst="line">
                <a:avLst/>
              </a:prstGeom>
              <a:noFill/>
              <a:ln w="25400">
                <a:solidFill>
                  <a:srgbClr val="990000"/>
                </a:solidFill>
                <a:round/>
                <a:headEnd/>
                <a:tailEnd type="triangle" w="med" len="med"/>
              </a:ln>
            </p:spPr>
            <p:txBody>
              <a:bodyPr/>
              <a:lstStyle/>
              <a:p>
                <a:endParaRPr lang="en-US"/>
              </a:p>
            </p:txBody>
          </p:sp>
          <p:sp>
            <p:nvSpPr>
              <p:cNvPr id="81941" name="Line 22"/>
              <p:cNvSpPr>
                <a:spLocks noChangeShapeType="1"/>
              </p:cNvSpPr>
              <p:nvPr/>
            </p:nvSpPr>
            <p:spPr bwMode="auto">
              <a:xfrm flipV="1">
                <a:off x="3380" y="3030"/>
                <a:ext cx="189" cy="497"/>
              </a:xfrm>
              <a:prstGeom prst="line">
                <a:avLst/>
              </a:prstGeom>
              <a:noFill/>
              <a:ln w="25400">
                <a:solidFill>
                  <a:srgbClr val="990000"/>
                </a:solidFill>
                <a:round/>
                <a:headEnd/>
                <a:tailEnd type="triangle" w="med" len="med"/>
              </a:ln>
            </p:spPr>
            <p:txBody>
              <a:bodyPr/>
              <a:lstStyle/>
              <a:p>
                <a:endParaRPr lang="en-US"/>
              </a:p>
            </p:txBody>
          </p:sp>
          <p:sp>
            <p:nvSpPr>
              <p:cNvPr id="81942" name="Line 23"/>
              <p:cNvSpPr>
                <a:spLocks noChangeShapeType="1"/>
              </p:cNvSpPr>
              <p:nvPr/>
            </p:nvSpPr>
            <p:spPr bwMode="auto">
              <a:xfrm flipH="1">
                <a:off x="3626" y="2475"/>
                <a:ext cx="242" cy="421"/>
              </a:xfrm>
              <a:prstGeom prst="line">
                <a:avLst/>
              </a:prstGeom>
              <a:noFill/>
              <a:ln w="25400">
                <a:solidFill>
                  <a:srgbClr val="990000"/>
                </a:solidFill>
                <a:round/>
                <a:headEnd/>
                <a:tailEnd type="triangle" w="med" len="med"/>
              </a:ln>
            </p:spPr>
            <p:txBody>
              <a:bodyPr/>
              <a:lstStyle/>
              <a:p>
                <a:endParaRPr lang="en-US"/>
              </a:p>
            </p:txBody>
          </p:sp>
        </p:grpSp>
        <p:grpSp>
          <p:nvGrpSpPr>
            <p:cNvPr id="5" name="Group 24"/>
            <p:cNvGrpSpPr>
              <a:grpSpLocks/>
            </p:cNvGrpSpPr>
            <p:nvPr/>
          </p:nvGrpSpPr>
          <p:grpSpPr bwMode="auto">
            <a:xfrm>
              <a:off x="4752" y="2304"/>
              <a:ext cx="736" cy="1227"/>
              <a:chOff x="4000" y="1204"/>
              <a:chExt cx="1366" cy="2192"/>
            </a:xfrm>
          </p:grpSpPr>
          <p:grpSp>
            <p:nvGrpSpPr>
              <p:cNvPr id="6" name="Group 25"/>
              <p:cNvGrpSpPr>
                <a:grpSpLocks/>
              </p:cNvGrpSpPr>
              <p:nvPr/>
            </p:nvGrpSpPr>
            <p:grpSpPr bwMode="auto">
              <a:xfrm>
                <a:off x="4156" y="1456"/>
                <a:ext cx="1104" cy="1658"/>
                <a:chOff x="5005" y="1558"/>
                <a:chExt cx="1329" cy="1775"/>
              </a:xfrm>
            </p:grpSpPr>
            <p:pic>
              <p:nvPicPr>
                <p:cNvPr id="81934" name="Picture 26"/>
                <p:cNvPicPr>
                  <a:picLocks noChangeArrowheads="1"/>
                </p:cNvPicPr>
                <p:nvPr/>
              </p:nvPicPr>
              <p:blipFill>
                <a:blip r:embed="rId3" cstate="print"/>
                <a:srcRect/>
                <a:stretch>
                  <a:fillRect/>
                </a:stretch>
              </p:blipFill>
              <p:spPr bwMode="auto">
                <a:xfrm>
                  <a:off x="5005" y="1558"/>
                  <a:ext cx="1329" cy="1775"/>
                </a:xfrm>
                <a:prstGeom prst="rect">
                  <a:avLst/>
                </a:prstGeom>
                <a:noFill/>
                <a:ln w="25400">
                  <a:noFill/>
                  <a:miter lim="800000"/>
                  <a:headEnd/>
                  <a:tailEnd/>
                </a:ln>
              </p:spPr>
            </p:pic>
            <p:pic>
              <p:nvPicPr>
                <p:cNvPr id="81935" name="Picture 27"/>
                <p:cNvPicPr>
                  <a:picLocks noChangeArrowheads="1"/>
                </p:cNvPicPr>
                <p:nvPr/>
              </p:nvPicPr>
              <p:blipFill>
                <a:blip r:embed="rId4" cstate="print"/>
                <a:srcRect/>
                <a:stretch>
                  <a:fillRect/>
                </a:stretch>
              </p:blipFill>
              <p:spPr bwMode="auto">
                <a:xfrm>
                  <a:off x="5502" y="2157"/>
                  <a:ext cx="387" cy="522"/>
                </a:xfrm>
                <a:prstGeom prst="rect">
                  <a:avLst/>
                </a:prstGeom>
                <a:noFill/>
                <a:ln w="25400">
                  <a:noFill/>
                  <a:miter lim="800000"/>
                  <a:headEnd/>
                  <a:tailEnd/>
                </a:ln>
              </p:spPr>
            </p:pic>
          </p:grpSp>
          <p:sp>
            <p:nvSpPr>
              <p:cNvPr id="81930" name="Line 28"/>
              <p:cNvSpPr>
                <a:spLocks noChangeShapeType="1"/>
              </p:cNvSpPr>
              <p:nvPr/>
            </p:nvSpPr>
            <p:spPr bwMode="auto">
              <a:xfrm flipH="1" flipV="1">
                <a:off x="4426" y="2204"/>
                <a:ext cx="22" cy="1192"/>
              </a:xfrm>
              <a:prstGeom prst="line">
                <a:avLst/>
              </a:prstGeom>
              <a:noFill/>
              <a:ln w="25400">
                <a:solidFill>
                  <a:srgbClr val="990000"/>
                </a:solidFill>
                <a:round/>
                <a:headEnd/>
                <a:tailEnd type="triangle" w="med" len="med"/>
              </a:ln>
            </p:spPr>
            <p:txBody>
              <a:bodyPr/>
              <a:lstStyle/>
              <a:p>
                <a:endParaRPr lang="en-US"/>
              </a:p>
            </p:txBody>
          </p:sp>
          <p:sp>
            <p:nvSpPr>
              <p:cNvPr id="81931" name="Line 29"/>
              <p:cNvSpPr>
                <a:spLocks noChangeShapeType="1"/>
              </p:cNvSpPr>
              <p:nvPr/>
            </p:nvSpPr>
            <p:spPr bwMode="auto">
              <a:xfrm flipV="1">
                <a:off x="4000" y="1644"/>
                <a:ext cx="853" cy="616"/>
              </a:xfrm>
              <a:prstGeom prst="line">
                <a:avLst/>
              </a:prstGeom>
              <a:noFill/>
              <a:ln w="25400">
                <a:solidFill>
                  <a:srgbClr val="990000"/>
                </a:solidFill>
                <a:round/>
                <a:headEnd/>
                <a:tailEnd type="triangle" w="med" len="med"/>
              </a:ln>
            </p:spPr>
            <p:txBody>
              <a:bodyPr/>
              <a:lstStyle/>
              <a:p>
                <a:endParaRPr lang="en-US"/>
              </a:p>
            </p:txBody>
          </p:sp>
          <p:sp>
            <p:nvSpPr>
              <p:cNvPr id="81932" name="Line 30"/>
              <p:cNvSpPr>
                <a:spLocks noChangeShapeType="1"/>
              </p:cNvSpPr>
              <p:nvPr/>
            </p:nvSpPr>
            <p:spPr bwMode="auto">
              <a:xfrm flipH="1">
                <a:off x="5024" y="1204"/>
                <a:ext cx="170" cy="1040"/>
              </a:xfrm>
              <a:prstGeom prst="line">
                <a:avLst/>
              </a:prstGeom>
              <a:noFill/>
              <a:ln w="25400">
                <a:solidFill>
                  <a:srgbClr val="990000"/>
                </a:solidFill>
                <a:round/>
                <a:headEnd/>
                <a:tailEnd type="triangle" w="med" len="med"/>
              </a:ln>
            </p:spPr>
            <p:txBody>
              <a:bodyPr/>
              <a:lstStyle/>
              <a:p>
                <a:endParaRPr lang="en-US"/>
              </a:p>
            </p:txBody>
          </p:sp>
          <p:sp>
            <p:nvSpPr>
              <p:cNvPr id="81933" name="Line 31"/>
              <p:cNvSpPr>
                <a:spLocks noChangeShapeType="1"/>
              </p:cNvSpPr>
              <p:nvPr/>
            </p:nvSpPr>
            <p:spPr bwMode="auto">
              <a:xfrm flipH="1">
                <a:off x="4548" y="2540"/>
                <a:ext cx="818" cy="240"/>
              </a:xfrm>
              <a:prstGeom prst="line">
                <a:avLst/>
              </a:prstGeom>
              <a:noFill/>
              <a:ln w="25400">
                <a:solidFill>
                  <a:srgbClr val="990000"/>
                </a:solidFill>
                <a:round/>
                <a:headEnd/>
                <a:tailEnd type="triangle" w="med" len="med"/>
              </a:ln>
            </p:spPr>
            <p:txBody>
              <a:bodyPr/>
              <a:lstStyle/>
              <a:p>
                <a:endParaRPr lang="en-US"/>
              </a:p>
            </p:txBody>
          </p:sp>
        </p:grpSp>
      </p:grpSp>
      <p:sp>
        <p:nvSpPr>
          <p:cNvPr id="30" name="Slide Number Placeholder 29"/>
          <p:cNvSpPr>
            <a:spLocks noGrp="1"/>
          </p:cNvSpPr>
          <p:nvPr>
            <p:ph type="sldNum" sz="quarter" idx="12"/>
          </p:nvPr>
        </p:nvSpPr>
        <p:spPr/>
        <p:txBody>
          <a:bodyPr/>
          <a:lstStyle/>
          <a:p>
            <a:pPr>
              <a:defRPr/>
            </a:pPr>
            <a:endParaRPr lang="en-US" dirty="0"/>
          </a:p>
          <a:p>
            <a:pPr>
              <a:defRPr/>
            </a:pPr>
            <a:fld id="{C224D889-B00E-483C-A96C-D527B4C6C0FD}" type="slidenum">
              <a:rPr lang="en-US" smtClean="0"/>
              <a:pPr>
                <a:defRPr/>
              </a:pPr>
              <a:t>107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447800" y="152400"/>
            <a:ext cx="5867400" cy="685800"/>
          </a:xfrm>
          <a:noFill/>
        </p:spPr>
        <p:txBody>
          <a:bodyPr lIns="85817" tIns="42909" rIns="85817" bIns="42909"/>
          <a:lstStyle/>
          <a:p>
            <a:pPr defTabSz="977900" eaLnBrk="1" hangingPunct="1"/>
            <a:r>
              <a:rPr lang="en-US" b="1" dirty="0">
                <a:solidFill>
                  <a:schemeClr val="accent2"/>
                </a:solidFill>
              </a:rPr>
              <a:t>Constraints</a:t>
            </a:r>
          </a:p>
        </p:txBody>
      </p:sp>
      <p:grpSp>
        <p:nvGrpSpPr>
          <p:cNvPr id="2" name="Group 41"/>
          <p:cNvGrpSpPr>
            <a:grpSpLocks/>
          </p:cNvGrpSpPr>
          <p:nvPr/>
        </p:nvGrpSpPr>
        <p:grpSpPr bwMode="auto">
          <a:xfrm>
            <a:off x="5334000" y="1600200"/>
            <a:ext cx="3600450" cy="3067050"/>
            <a:chOff x="3442" y="1256"/>
            <a:chExt cx="2268" cy="1932"/>
          </a:xfrm>
        </p:grpSpPr>
        <p:sp>
          <p:nvSpPr>
            <p:cNvPr id="82989" name="Rectangle 3"/>
            <p:cNvSpPr>
              <a:spLocks noChangeArrowheads="1"/>
            </p:cNvSpPr>
            <p:nvPr/>
          </p:nvSpPr>
          <p:spPr bwMode="auto">
            <a:xfrm>
              <a:off x="3442" y="1256"/>
              <a:ext cx="2254" cy="1476"/>
            </a:xfrm>
            <a:prstGeom prst="rect">
              <a:avLst/>
            </a:prstGeom>
            <a:noFill/>
            <a:ln w="25400">
              <a:noFill/>
              <a:miter lim="800000"/>
              <a:headEnd/>
              <a:tailEnd/>
            </a:ln>
          </p:spPr>
          <p:txBody>
            <a:bodyPr lIns="85817" tIns="42909" rIns="85817" bIns="42909">
              <a:spAutoFit/>
            </a:bodyPr>
            <a:lstStyle/>
            <a:p>
              <a:pPr defTabSz="847725" eaLnBrk="0" hangingPunct="0">
                <a:spcBef>
                  <a:spcPct val="50000"/>
                </a:spcBef>
                <a:buClr>
                  <a:srgbClr val="0033CC"/>
                </a:buClr>
                <a:buFont typeface="Wingdings" pitchFamily="2" charset="2"/>
                <a:buChar char="§"/>
              </a:pPr>
              <a:r>
                <a:rPr lang="en-US" sz="2100"/>
                <a:t>    </a:t>
              </a:r>
              <a:r>
                <a:rPr lang="en-US" b="1"/>
                <a:t>2000 </a:t>
              </a:r>
              <a:r>
                <a:rPr lang="en-US" b="1">
                  <a:sym typeface="Symbol" pitchFamily="18" charset="2"/>
                </a:rPr>
                <a:t> </a:t>
              </a:r>
              <a:r>
                <a:rPr lang="en-US" b="1"/>
                <a:t>Tumor </a:t>
              </a:r>
              <a:r>
                <a:rPr lang="en-US" b="1">
                  <a:sym typeface="Symbol" pitchFamily="18" charset="2"/>
                </a:rPr>
                <a:t></a:t>
              </a:r>
              <a:r>
                <a:rPr lang="en-US" b="1"/>
                <a:t> 2200</a:t>
              </a:r>
              <a:endParaRPr lang="en-US"/>
            </a:p>
            <a:p>
              <a:pPr marL="423863" lvl="1" defTabSz="847725" eaLnBrk="0" hangingPunct="0">
                <a:lnSpc>
                  <a:spcPct val="35000"/>
                </a:lnSpc>
                <a:spcBef>
                  <a:spcPct val="50000"/>
                </a:spcBef>
              </a:pPr>
              <a:r>
                <a:rPr lang="en-US" sz="1500" b="1">
                  <a:solidFill>
                    <a:srgbClr val="114FFB"/>
                  </a:solidFill>
                </a:rPr>
                <a:t>2000 </a:t>
              </a:r>
              <a:r>
                <a:rPr lang="en-US" sz="1500" b="1">
                  <a:solidFill>
                    <a:srgbClr val="114FFB"/>
                  </a:solidFill>
                  <a:sym typeface="Symbol" pitchFamily="18" charset="2"/>
                </a:rPr>
                <a:t></a:t>
              </a:r>
              <a:r>
                <a:rPr lang="en-US" sz="1500" b="1">
                  <a:solidFill>
                    <a:srgbClr val="114FFB"/>
                  </a:solidFill>
                </a:rPr>
                <a:t> B2 + B4 </a:t>
              </a:r>
              <a:r>
                <a:rPr lang="en-US" sz="1500" b="1">
                  <a:solidFill>
                    <a:srgbClr val="114FFB"/>
                  </a:solidFill>
                  <a:sym typeface="Symbol" pitchFamily="18" charset="2"/>
                </a:rPr>
                <a:t></a:t>
              </a:r>
              <a:r>
                <a:rPr lang="en-US" sz="1500" b="1">
                  <a:solidFill>
                    <a:srgbClr val="114FFB"/>
                  </a:solidFill>
                </a:rPr>
                <a:t> 2200</a:t>
              </a:r>
              <a:endParaRPr lang="en-US" sz="1500" b="1">
                <a:solidFill>
                  <a:srgbClr val="8901F3"/>
                </a:solidFill>
              </a:endParaRPr>
            </a:p>
            <a:p>
              <a:pPr marL="423863" lvl="1" defTabSz="847725" eaLnBrk="0" hangingPunct="0">
                <a:lnSpc>
                  <a:spcPct val="35000"/>
                </a:lnSpc>
                <a:spcBef>
                  <a:spcPct val="50000"/>
                </a:spcBef>
              </a:pPr>
              <a:r>
                <a:rPr lang="en-US" sz="1500" b="1">
                  <a:solidFill>
                    <a:srgbClr val="CF0E30"/>
                  </a:solidFill>
                </a:rPr>
                <a:t>2000 </a:t>
              </a:r>
              <a:r>
                <a:rPr lang="en-US" sz="1500" b="1">
                  <a:solidFill>
                    <a:srgbClr val="CF0E30"/>
                  </a:solidFill>
                  <a:sym typeface="Symbol" pitchFamily="18" charset="2"/>
                </a:rPr>
                <a:t></a:t>
              </a:r>
              <a:r>
                <a:rPr lang="en-US" sz="1500" b="1">
                  <a:solidFill>
                    <a:srgbClr val="CF0E30"/>
                  </a:solidFill>
                </a:rPr>
                <a:t> B4 </a:t>
              </a:r>
              <a:r>
                <a:rPr lang="en-US" sz="1500" b="1">
                  <a:solidFill>
                    <a:srgbClr val="CF0E30"/>
                  </a:solidFill>
                  <a:sym typeface="Symbol" pitchFamily="18" charset="2"/>
                </a:rPr>
                <a:t></a:t>
              </a:r>
              <a:r>
                <a:rPr lang="en-US" sz="1500" b="1">
                  <a:solidFill>
                    <a:srgbClr val="CF0E30"/>
                  </a:solidFill>
                </a:rPr>
                <a:t> 2200</a:t>
              </a:r>
              <a:endParaRPr lang="en-US" sz="1500" b="1">
                <a:solidFill>
                  <a:srgbClr val="114FFB"/>
                </a:solidFill>
              </a:endParaRPr>
            </a:p>
            <a:p>
              <a:pPr marL="423863" lvl="1" defTabSz="847725" eaLnBrk="0" hangingPunct="0">
                <a:lnSpc>
                  <a:spcPct val="35000"/>
                </a:lnSpc>
                <a:spcBef>
                  <a:spcPct val="50000"/>
                </a:spcBef>
              </a:pPr>
              <a:r>
                <a:rPr lang="en-US" sz="1500" b="1"/>
                <a:t>2000 </a:t>
              </a:r>
              <a:r>
                <a:rPr lang="en-US" sz="1500" b="1">
                  <a:sym typeface="Symbol" pitchFamily="18" charset="2"/>
                </a:rPr>
                <a:t></a:t>
              </a:r>
              <a:r>
                <a:rPr lang="en-US" sz="1500" b="1"/>
                <a:t> B3 + B4 </a:t>
              </a:r>
              <a:r>
                <a:rPr lang="en-US" sz="1500" b="1">
                  <a:sym typeface="Symbol" pitchFamily="18" charset="2"/>
                </a:rPr>
                <a:t></a:t>
              </a:r>
              <a:r>
                <a:rPr lang="en-US" sz="1500" b="1"/>
                <a:t> 2200</a:t>
              </a:r>
            </a:p>
            <a:p>
              <a:pPr marL="423863" lvl="1" defTabSz="847725" eaLnBrk="0" hangingPunct="0">
                <a:lnSpc>
                  <a:spcPct val="35000"/>
                </a:lnSpc>
                <a:spcBef>
                  <a:spcPct val="50000"/>
                </a:spcBef>
              </a:pPr>
              <a:r>
                <a:rPr lang="en-US" sz="1500" b="1">
                  <a:solidFill>
                    <a:schemeClr val="accent1"/>
                  </a:solidFill>
                </a:rPr>
                <a:t>2000 </a:t>
              </a:r>
              <a:r>
                <a:rPr lang="en-US" sz="1500" b="1">
                  <a:solidFill>
                    <a:schemeClr val="accent1"/>
                  </a:solidFill>
                  <a:sym typeface="Symbol" pitchFamily="18" charset="2"/>
                </a:rPr>
                <a:t></a:t>
              </a:r>
              <a:r>
                <a:rPr lang="en-US" sz="1500" b="1">
                  <a:solidFill>
                    <a:schemeClr val="accent1"/>
                  </a:solidFill>
                </a:rPr>
                <a:t> B3 </a:t>
              </a:r>
              <a:r>
                <a:rPr lang="en-US" sz="1500" b="1">
                  <a:solidFill>
                    <a:schemeClr val="accent1"/>
                  </a:solidFill>
                  <a:sym typeface="Symbol" pitchFamily="18" charset="2"/>
                </a:rPr>
                <a:t></a:t>
              </a:r>
              <a:r>
                <a:rPr lang="en-US" sz="1500" b="1">
                  <a:solidFill>
                    <a:schemeClr val="accent1"/>
                  </a:solidFill>
                </a:rPr>
                <a:t> 2200</a:t>
              </a:r>
              <a:endParaRPr lang="en-US" sz="1500" b="1">
                <a:solidFill>
                  <a:schemeClr val="tx2"/>
                </a:solidFill>
              </a:endParaRPr>
            </a:p>
            <a:p>
              <a:pPr marL="423863" lvl="1" defTabSz="847725" eaLnBrk="0" hangingPunct="0">
                <a:lnSpc>
                  <a:spcPct val="35000"/>
                </a:lnSpc>
                <a:spcBef>
                  <a:spcPct val="50000"/>
                </a:spcBef>
              </a:pPr>
              <a:r>
                <a:rPr lang="en-US" sz="1500" b="1">
                  <a:solidFill>
                    <a:srgbClr val="00FFCC"/>
                  </a:solidFill>
                </a:rPr>
                <a:t>2000 </a:t>
              </a:r>
              <a:r>
                <a:rPr lang="en-US" sz="1500" b="1">
                  <a:solidFill>
                    <a:srgbClr val="00FFCC"/>
                  </a:solidFill>
                  <a:sym typeface="Symbol" pitchFamily="18" charset="2"/>
                </a:rPr>
                <a:t></a:t>
              </a:r>
              <a:r>
                <a:rPr lang="en-US" sz="1500" b="1">
                  <a:solidFill>
                    <a:srgbClr val="00FFCC"/>
                  </a:solidFill>
                </a:rPr>
                <a:t> B1 + B3 + B4 </a:t>
              </a:r>
              <a:r>
                <a:rPr lang="en-US" sz="1500" b="1">
                  <a:solidFill>
                    <a:srgbClr val="00FFCC"/>
                  </a:solidFill>
                  <a:sym typeface="Symbol" pitchFamily="18" charset="2"/>
                </a:rPr>
                <a:t></a:t>
              </a:r>
              <a:r>
                <a:rPr lang="en-US" sz="1500" b="1">
                  <a:solidFill>
                    <a:srgbClr val="00DFCA"/>
                  </a:solidFill>
                </a:rPr>
                <a:t> 2200</a:t>
              </a:r>
            </a:p>
            <a:p>
              <a:pPr marL="423863" lvl="1" defTabSz="847725" eaLnBrk="0" hangingPunct="0">
                <a:lnSpc>
                  <a:spcPct val="35000"/>
                </a:lnSpc>
                <a:spcBef>
                  <a:spcPct val="50000"/>
                </a:spcBef>
              </a:pPr>
              <a:r>
                <a:rPr lang="en-US" sz="1500" b="1">
                  <a:solidFill>
                    <a:schemeClr val="tx2"/>
                  </a:solidFill>
                </a:rPr>
                <a:t>2000 </a:t>
              </a:r>
              <a:r>
                <a:rPr lang="en-US" sz="1500" b="1">
                  <a:solidFill>
                    <a:schemeClr val="tx2"/>
                  </a:solidFill>
                  <a:sym typeface="Symbol" pitchFamily="18" charset="2"/>
                </a:rPr>
                <a:t></a:t>
              </a:r>
              <a:r>
                <a:rPr lang="en-US" sz="1500" b="1">
                  <a:solidFill>
                    <a:schemeClr val="tx2"/>
                  </a:solidFill>
                </a:rPr>
                <a:t> B1 + B4 </a:t>
              </a:r>
              <a:r>
                <a:rPr lang="en-US" sz="1500" b="1">
                  <a:solidFill>
                    <a:schemeClr val="tx2"/>
                  </a:solidFill>
                  <a:sym typeface="Symbol" pitchFamily="18" charset="2"/>
                </a:rPr>
                <a:t></a:t>
              </a:r>
              <a:r>
                <a:rPr lang="en-US" sz="1500" b="1">
                  <a:solidFill>
                    <a:schemeClr val="tx2"/>
                  </a:solidFill>
                </a:rPr>
                <a:t> 2200</a:t>
              </a:r>
              <a:endParaRPr lang="en-US" sz="1500" b="1">
                <a:solidFill>
                  <a:srgbClr val="114FFB"/>
                </a:solidFill>
              </a:endParaRPr>
            </a:p>
            <a:p>
              <a:pPr marL="423863" lvl="1" defTabSz="847725" eaLnBrk="0" hangingPunct="0">
                <a:lnSpc>
                  <a:spcPct val="35000"/>
                </a:lnSpc>
                <a:spcBef>
                  <a:spcPct val="50000"/>
                </a:spcBef>
              </a:pPr>
              <a:r>
                <a:rPr lang="en-US" sz="1500" b="1">
                  <a:solidFill>
                    <a:srgbClr val="CC0066"/>
                  </a:solidFill>
                </a:rPr>
                <a:t>2000 </a:t>
              </a:r>
              <a:r>
                <a:rPr lang="en-US" sz="1500" b="1">
                  <a:solidFill>
                    <a:srgbClr val="CC0066"/>
                  </a:solidFill>
                  <a:sym typeface="Symbol" pitchFamily="18" charset="2"/>
                </a:rPr>
                <a:t></a:t>
              </a:r>
              <a:r>
                <a:rPr lang="en-US" sz="1500" b="1">
                  <a:solidFill>
                    <a:srgbClr val="CC0066"/>
                  </a:solidFill>
                </a:rPr>
                <a:t> B1 + B2 + B4 </a:t>
              </a:r>
              <a:r>
                <a:rPr lang="en-US" sz="1500" b="1">
                  <a:solidFill>
                    <a:srgbClr val="CC0066"/>
                  </a:solidFill>
                  <a:sym typeface="Symbol" pitchFamily="18" charset="2"/>
                </a:rPr>
                <a:t></a:t>
              </a:r>
              <a:r>
                <a:rPr lang="en-US" sz="1500" b="1">
                  <a:solidFill>
                    <a:srgbClr val="DC0081"/>
                  </a:solidFill>
                </a:rPr>
                <a:t> 2200</a:t>
              </a:r>
            </a:p>
            <a:p>
              <a:pPr marL="423863" lvl="1" defTabSz="847725" eaLnBrk="0" hangingPunct="0">
                <a:lnSpc>
                  <a:spcPct val="35000"/>
                </a:lnSpc>
                <a:spcBef>
                  <a:spcPct val="50000"/>
                </a:spcBef>
              </a:pPr>
              <a:r>
                <a:rPr lang="en-US" sz="1500" b="1">
                  <a:solidFill>
                    <a:srgbClr val="DF5023"/>
                  </a:solidFill>
                </a:rPr>
                <a:t>2000 </a:t>
              </a:r>
              <a:r>
                <a:rPr lang="en-US" sz="1500" b="1">
                  <a:solidFill>
                    <a:srgbClr val="DF5023"/>
                  </a:solidFill>
                  <a:sym typeface="Symbol" pitchFamily="18" charset="2"/>
                </a:rPr>
                <a:t></a:t>
              </a:r>
              <a:r>
                <a:rPr lang="en-US" sz="1500" b="1">
                  <a:solidFill>
                    <a:srgbClr val="DF5023"/>
                  </a:solidFill>
                </a:rPr>
                <a:t> B1 </a:t>
              </a:r>
              <a:r>
                <a:rPr lang="en-US" sz="1500" b="1">
                  <a:solidFill>
                    <a:srgbClr val="DF5023"/>
                  </a:solidFill>
                  <a:sym typeface="Symbol" pitchFamily="18" charset="2"/>
                </a:rPr>
                <a:t></a:t>
              </a:r>
              <a:r>
                <a:rPr lang="en-US" sz="1500" b="1">
                  <a:solidFill>
                    <a:srgbClr val="DF5023"/>
                  </a:solidFill>
                </a:rPr>
                <a:t> 2200</a:t>
              </a:r>
            </a:p>
            <a:p>
              <a:pPr marL="423863" lvl="1" defTabSz="847725" eaLnBrk="0" hangingPunct="0">
                <a:lnSpc>
                  <a:spcPct val="35000"/>
                </a:lnSpc>
                <a:spcBef>
                  <a:spcPct val="50000"/>
                </a:spcBef>
              </a:pPr>
              <a:r>
                <a:rPr lang="en-US" sz="1500" b="1">
                  <a:solidFill>
                    <a:srgbClr val="9900FF"/>
                  </a:solidFill>
                </a:rPr>
                <a:t>2000 </a:t>
              </a:r>
              <a:r>
                <a:rPr lang="en-US" sz="1500" b="1">
                  <a:solidFill>
                    <a:srgbClr val="9900FF"/>
                  </a:solidFill>
                  <a:sym typeface="Symbol" pitchFamily="18" charset="2"/>
                </a:rPr>
                <a:t></a:t>
              </a:r>
              <a:r>
                <a:rPr lang="en-US" sz="1500" b="1">
                  <a:solidFill>
                    <a:srgbClr val="9900FF"/>
                  </a:solidFill>
                </a:rPr>
                <a:t> B1 + B2 </a:t>
              </a:r>
              <a:r>
                <a:rPr lang="en-US" sz="1500" b="1">
                  <a:solidFill>
                    <a:srgbClr val="9900FF"/>
                  </a:solidFill>
                  <a:sym typeface="Symbol" pitchFamily="18" charset="2"/>
                </a:rPr>
                <a:t></a:t>
              </a:r>
              <a:r>
                <a:rPr lang="en-US" sz="1500" b="1">
                  <a:solidFill>
                    <a:srgbClr val="8901F3"/>
                  </a:solidFill>
                </a:rPr>
                <a:t> 2200</a:t>
              </a:r>
            </a:p>
            <a:p>
              <a:pPr marL="423863" lvl="1" defTabSz="847725" hangingPunct="0">
                <a:lnSpc>
                  <a:spcPct val="35000"/>
                </a:lnSpc>
                <a:spcBef>
                  <a:spcPct val="50000"/>
                </a:spcBef>
              </a:pPr>
              <a:endParaRPr lang="en-US" sz="1500" b="1">
                <a:solidFill>
                  <a:srgbClr val="8901F3"/>
                </a:solidFill>
              </a:endParaRPr>
            </a:p>
          </p:txBody>
        </p:sp>
        <p:sp>
          <p:nvSpPr>
            <p:cNvPr id="82990" name="Rectangle 4"/>
            <p:cNvSpPr>
              <a:spLocks noChangeArrowheads="1"/>
            </p:cNvSpPr>
            <p:nvPr/>
          </p:nvSpPr>
          <p:spPr bwMode="auto">
            <a:xfrm>
              <a:off x="3456" y="2688"/>
              <a:ext cx="2254" cy="500"/>
            </a:xfrm>
            <a:prstGeom prst="rect">
              <a:avLst/>
            </a:prstGeom>
            <a:noFill/>
            <a:ln w="25400">
              <a:noFill/>
              <a:miter lim="800000"/>
              <a:headEnd/>
              <a:tailEnd/>
            </a:ln>
          </p:spPr>
          <p:txBody>
            <a:bodyPr lIns="85817" tIns="42909" rIns="85817" bIns="42909">
              <a:spAutoFit/>
            </a:bodyPr>
            <a:lstStyle/>
            <a:p>
              <a:pPr defTabSz="847725" eaLnBrk="0" hangingPunct="0">
                <a:spcBef>
                  <a:spcPct val="50000"/>
                </a:spcBef>
                <a:buClr>
                  <a:srgbClr val="0033CC"/>
                </a:buClr>
                <a:buFont typeface="Wingdings" pitchFamily="2" charset="2"/>
                <a:buChar char="§"/>
              </a:pPr>
              <a:r>
                <a:rPr lang="en-US" sz="2100"/>
                <a:t>   </a:t>
              </a:r>
              <a:r>
                <a:rPr lang="en-US" sz="1200"/>
                <a:t> </a:t>
              </a:r>
              <a:r>
                <a:rPr lang="en-US" b="1"/>
                <a:t>0 </a:t>
              </a:r>
              <a:r>
                <a:rPr lang="en-US" b="1">
                  <a:sym typeface="Symbol" pitchFamily="18" charset="2"/>
                </a:rPr>
                <a:t></a:t>
              </a:r>
              <a:r>
                <a:rPr lang="en-US" b="1"/>
                <a:t> Critical </a:t>
              </a:r>
              <a:r>
                <a:rPr lang="en-US" b="1">
                  <a:sym typeface="Symbol" pitchFamily="18" charset="2"/>
                </a:rPr>
                <a:t></a:t>
              </a:r>
              <a:r>
                <a:rPr lang="en-US" b="1"/>
                <a:t> 500</a:t>
              </a:r>
              <a:endParaRPr lang="en-US" sz="2100"/>
            </a:p>
            <a:p>
              <a:pPr marL="423863" lvl="1" defTabSz="847725" eaLnBrk="0" hangingPunct="0">
                <a:lnSpc>
                  <a:spcPct val="35000"/>
                </a:lnSpc>
                <a:spcBef>
                  <a:spcPct val="50000"/>
                </a:spcBef>
              </a:pPr>
              <a:r>
                <a:rPr lang="en-US" sz="1500" b="1">
                  <a:solidFill>
                    <a:srgbClr val="FF9900"/>
                  </a:solidFill>
                </a:rPr>
                <a:t>0 </a:t>
              </a:r>
              <a:r>
                <a:rPr lang="en-US" sz="1500" b="1">
                  <a:solidFill>
                    <a:srgbClr val="FF9900"/>
                  </a:solidFill>
                  <a:sym typeface="Symbol" pitchFamily="18" charset="2"/>
                </a:rPr>
                <a:t></a:t>
              </a:r>
              <a:r>
                <a:rPr lang="en-US" sz="1500" b="1">
                  <a:solidFill>
                    <a:srgbClr val="FF9900"/>
                  </a:solidFill>
                </a:rPr>
                <a:t> B2 </a:t>
              </a:r>
              <a:r>
                <a:rPr lang="en-US" sz="1500" b="1">
                  <a:solidFill>
                    <a:srgbClr val="FF9900"/>
                  </a:solidFill>
                  <a:sym typeface="Symbol" pitchFamily="18" charset="2"/>
                </a:rPr>
                <a:t></a:t>
              </a:r>
              <a:r>
                <a:rPr lang="en-US" sz="1500" b="1">
                  <a:solidFill>
                    <a:srgbClr val="FE9B03"/>
                  </a:solidFill>
                </a:rPr>
                <a:t> 500</a:t>
              </a:r>
            </a:p>
            <a:p>
              <a:pPr marL="423863" lvl="1" defTabSz="847725" hangingPunct="0">
                <a:lnSpc>
                  <a:spcPct val="35000"/>
                </a:lnSpc>
                <a:spcBef>
                  <a:spcPct val="50000"/>
                </a:spcBef>
              </a:pPr>
              <a:endParaRPr lang="en-US" sz="1500" b="1">
                <a:solidFill>
                  <a:srgbClr val="FE9B03"/>
                </a:solidFill>
              </a:endParaRPr>
            </a:p>
          </p:txBody>
        </p:sp>
      </p:grpSp>
      <p:grpSp>
        <p:nvGrpSpPr>
          <p:cNvPr id="3" name="Group 48"/>
          <p:cNvGrpSpPr>
            <a:grpSpLocks/>
          </p:cNvGrpSpPr>
          <p:nvPr/>
        </p:nvGrpSpPr>
        <p:grpSpPr bwMode="auto">
          <a:xfrm>
            <a:off x="609600" y="1600200"/>
            <a:ext cx="4297363" cy="3048000"/>
            <a:chOff x="384" y="1008"/>
            <a:chExt cx="2707" cy="1920"/>
          </a:xfrm>
        </p:grpSpPr>
        <p:sp>
          <p:nvSpPr>
            <p:cNvPr id="82954" name="Rectangle 6"/>
            <p:cNvSpPr>
              <a:spLocks noChangeArrowheads="1"/>
            </p:cNvSpPr>
            <p:nvPr/>
          </p:nvSpPr>
          <p:spPr bwMode="auto">
            <a:xfrm>
              <a:off x="384" y="1008"/>
              <a:ext cx="2700" cy="1919"/>
            </a:xfrm>
            <a:prstGeom prst="rect">
              <a:avLst/>
            </a:prstGeom>
            <a:solidFill>
              <a:schemeClr val="folHlink"/>
            </a:solidFill>
            <a:ln w="25400">
              <a:solidFill>
                <a:srgbClr val="000000"/>
              </a:solidFill>
              <a:miter lim="800000"/>
              <a:headEnd/>
              <a:tailEnd/>
            </a:ln>
          </p:spPr>
          <p:txBody>
            <a:bodyPr wrap="none" anchor="ctr"/>
            <a:lstStyle/>
            <a:p>
              <a:endParaRPr lang="en-US"/>
            </a:p>
          </p:txBody>
        </p:sp>
        <p:sp>
          <p:nvSpPr>
            <p:cNvPr id="82955" name="Freeform 7"/>
            <p:cNvSpPr>
              <a:spLocks/>
            </p:cNvSpPr>
            <p:nvPr/>
          </p:nvSpPr>
          <p:spPr bwMode="auto">
            <a:xfrm>
              <a:off x="384" y="1008"/>
              <a:ext cx="2070" cy="1420"/>
            </a:xfrm>
            <a:custGeom>
              <a:avLst/>
              <a:gdLst>
                <a:gd name="T0" fmla="*/ 0 w 2758"/>
                <a:gd name="T1" fmla="*/ 1419 h 1705"/>
                <a:gd name="T2" fmla="*/ 2069 w 2758"/>
                <a:gd name="T3" fmla="*/ 0 h 1705"/>
                <a:gd name="T4" fmla="*/ 1590 w 2758"/>
                <a:gd name="T5" fmla="*/ 0 h 1705"/>
                <a:gd name="T6" fmla="*/ 6 w 2758"/>
                <a:gd name="T7" fmla="*/ 1021 h 1705"/>
                <a:gd name="T8" fmla="*/ 0 60000 65536"/>
                <a:gd name="T9" fmla="*/ 0 60000 65536"/>
                <a:gd name="T10" fmla="*/ 0 60000 65536"/>
                <a:gd name="T11" fmla="*/ 0 60000 65536"/>
                <a:gd name="T12" fmla="*/ 0 w 2758"/>
                <a:gd name="T13" fmla="*/ 0 h 1705"/>
                <a:gd name="T14" fmla="*/ 2758 w 2758"/>
                <a:gd name="T15" fmla="*/ 1705 h 1705"/>
              </a:gdLst>
              <a:ahLst/>
              <a:cxnLst>
                <a:cxn ang="T8">
                  <a:pos x="T0" y="T1"/>
                </a:cxn>
                <a:cxn ang="T9">
                  <a:pos x="T2" y="T3"/>
                </a:cxn>
                <a:cxn ang="T10">
                  <a:pos x="T4" y="T5"/>
                </a:cxn>
                <a:cxn ang="T11">
                  <a:pos x="T6" y="T7"/>
                </a:cxn>
              </a:cxnLst>
              <a:rect l="T12" t="T13" r="T14" b="T15"/>
              <a:pathLst>
                <a:path w="2758" h="1705">
                  <a:moveTo>
                    <a:pt x="0" y="1704"/>
                  </a:moveTo>
                  <a:lnTo>
                    <a:pt x="2757" y="0"/>
                  </a:lnTo>
                  <a:lnTo>
                    <a:pt x="2118" y="0"/>
                  </a:lnTo>
                  <a:lnTo>
                    <a:pt x="8" y="1226"/>
                  </a:lnTo>
                </a:path>
              </a:pathLst>
            </a:custGeom>
            <a:solidFill>
              <a:schemeClr val="bg2"/>
            </a:solidFill>
            <a:ln w="25400" cap="rnd">
              <a:solidFill>
                <a:srgbClr val="000000"/>
              </a:solidFill>
              <a:round/>
              <a:headEnd/>
              <a:tailEnd/>
            </a:ln>
          </p:spPr>
          <p:txBody>
            <a:bodyPr/>
            <a:lstStyle/>
            <a:p>
              <a:endParaRPr lang="en-US"/>
            </a:p>
          </p:txBody>
        </p:sp>
        <p:sp>
          <p:nvSpPr>
            <p:cNvPr id="82956" name="Freeform 8"/>
            <p:cNvSpPr>
              <a:spLocks/>
            </p:cNvSpPr>
            <p:nvPr/>
          </p:nvSpPr>
          <p:spPr bwMode="auto">
            <a:xfrm>
              <a:off x="1927" y="1008"/>
              <a:ext cx="296" cy="1920"/>
            </a:xfrm>
            <a:custGeom>
              <a:avLst/>
              <a:gdLst>
                <a:gd name="T0" fmla="*/ 0 w 395"/>
                <a:gd name="T1" fmla="*/ 0 h 2305"/>
                <a:gd name="T2" fmla="*/ 0 w 395"/>
                <a:gd name="T3" fmla="*/ 1919 h 2305"/>
                <a:gd name="T4" fmla="*/ 295 w 395"/>
                <a:gd name="T5" fmla="*/ 1919 h 2305"/>
                <a:gd name="T6" fmla="*/ 295 w 395"/>
                <a:gd name="T7" fmla="*/ 0 h 2305"/>
                <a:gd name="T8" fmla="*/ 295 w 395"/>
                <a:gd name="T9" fmla="*/ 0 h 2305"/>
                <a:gd name="T10" fmla="*/ 0 60000 65536"/>
                <a:gd name="T11" fmla="*/ 0 60000 65536"/>
                <a:gd name="T12" fmla="*/ 0 60000 65536"/>
                <a:gd name="T13" fmla="*/ 0 60000 65536"/>
                <a:gd name="T14" fmla="*/ 0 60000 65536"/>
                <a:gd name="T15" fmla="*/ 0 w 395"/>
                <a:gd name="T16" fmla="*/ 0 h 2305"/>
                <a:gd name="T17" fmla="*/ 395 w 395"/>
                <a:gd name="T18" fmla="*/ 2305 h 2305"/>
              </a:gdLst>
              <a:ahLst/>
              <a:cxnLst>
                <a:cxn ang="T10">
                  <a:pos x="T0" y="T1"/>
                </a:cxn>
                <a:cxn ang="T11">
                  <a:pos x="T2" y="T3"/>
                </a:cxn>
                <a:cxn ang="T12">
                  <a:pos x="T4" y="T5"/>
                </a:cxn>
                <a:cxn ang="T13">
                  <a:pos x="T6" y="T7"/>
                </a:cxn>
                <a:cxn ang="T14">
                  <a:pos x="T8" y="T9"/>
                </a:cxn>
              </a:cxnLst>
              <a:rect l="T15" t="T16" r="T17" b="T18"/>
              <a:pathLst>
                <a:path w="395" h="2305">
                  <a:moveTo>
                    <a:pt x="0" y="0"/>
                  </a:moveTo>
                  <a:lnTo>
                    <a:pt x="0" y="2304"/>
                  </a:lnTo>
                  <a:lnTo>
                    <a:pt x="394" y="2304"/>
                  </a:lnTo>
                  <a:lnTo>
                    <a:pt x="394" y="0"/>
                  </a:lnTo>
                </a:path>
              </a:pathLst>
            </a:custGeom>
            <a:solidFill>
              <a:schemeClr val="bg2"/>
            </a:solidFill>
            <a:ln w="25400" cap="rnd">
              <a:solidFill>
                <a:srgbClr val="000000"/>
              </a:solidFill>
              <a:round/>
              <a:headEnd/>
              <a:tailEnd/>
            </a:ln>
          </p:spPr>
          <p:txBody>
            <a:bodyPr/>
            <a:lstStyle/>
            <a:p>
              <a:endParaRPr lang="en-US"/>
            </a:p>
          </p:txBody>
        </p:sp>
        <p:sp>
          <p:nvSpPr>
            <p:cNvPr id="82957" name="Freeform 9"/>
            <p:cNvSpPr>
              <a:spLocks/>
            </p:cNvSpPr>
            <p:nvPr/>
          </p:nvSpPr>
          <p:spPr bwMode="auto">
            <a:xfrm>
              <a:off x="391" y="1458"/>
              <a:ext cx="2700" cy="293"/>
            </a:xfrm>
            <a:custGeom>
              <a:avLst/>
              <a:gdLst>
                <a:gd name="T0" fmla="*/ 0 w 3597"/>
                <a:gd name="T1" fmla="*/ 0 h 352"/>
                <a:gd name="T2" fmla="*/ 2699 w 3597"/>
                <a:gd name="T3" fmla="*/ 0 h 352"/>
                <a:gd name="T4" fmla="*/ 2699 w 3597"/>
                <a:gd name="T5" fmla="*/ 292 h 352"/>
                <a:gd name="T6" fmla="*/ 0 w 3597"/>
                <a:gd name="T7" fmla="*/ 292 h 352"/>
                <a:gd name="T8" fmla="*/ 0 60000 65536"/>
                <a:gd name="T9" fmla="*/ 0 60000 65536"/>
                <a:gd name="T10" fmla="*/ 0 60000 65536"/>
                <a:gd name="T11" fmla="*/ 0 60000 65536"/>
                <a:gd name="T12" fmla="*/ 0 w 3597"/>
                <a:gd name="T13" fmla="*/ 0 h 352"/>
                <a:gd name="T14" fmla="*/ 3597 w 3597"/>
                <a:gd name="T15" fmla="*/ 352 h 352"/>
              </a:gdLst>
              <a:ahLst/>
              <a:cxnLst>
                <a:cxn ang="T8">
                  <a:pos x="T0" y="T1"/>
                </a:cxn>
                <a:cxn ang="T9">
                  <a:pos x="T2" y="T3"/>
                </a:cxn>
                <a:cxn ang="T10">
                  <a:pos x="T4" y="T5"/>
                </a:cxn>
                <a:cxn ang="T11">
                  <a:pos x="T6" y="T7"/>
                </a:cxn>
              </a:cxnLst>
              <a:rect l="T12" t="T13" r="T14" b="T15"/>
              <a:pathLst>
                <a:path w="3597" h="352">
                  <a:moveTo>
                    <a:pt x="0" y="0"/>
                  </a:moveTo>
                  <a:lnTo>
                    <a:pt x="3596" y="0"/>
                  </a:lnTo>
                  <a:lnTo>
                    <a:pt x="3596" y="351"/>
                  </a:lnTo>
                  <a:lnTo>
                    <a:pt x="0" y="351"/>
                  </a:lnTo>
                </a:path>
              </a:pathLst>
            </a:custGeom>
            <a:solidFill>
              <a:schemeClr val="bg2"/>
            </a:solidFill>
            <a:ln w="25400" cap="rnd">
              <a:solidFill>
                <a:srgbClr val="000000"/>
              </a:solidFill>
              <a:round/>
              <a:headEnd/>
              <a:tailEnd/>
            </a:ln>
          </p:spPr>
          <p:txBody>
            <a:bodyPr/>
            <a:lstStyle/>
            <a:p>
              <a:endParaRPr lang="en-US"/>
            </a:p>
          </p:txBody>
        </p:sp>
        <p:sp>
          <p:nvSpPr>
            <p:cNvPr id="82958" name="Freeform 10"/>
            <p:cNvSpPr>
              <a:spLocks/>
            </p:cNvSpPr>
            <p:nvPr/>
          </p:nvSpPr>
          <p:spPr bwMode="auto">
            <a:xfrm>
              <a:off x="1174" y="1008"/>
              <a:ext cx="1911" cy="1920"/>
            </a:xfrm>
            <a:custGeom>
              <a:avLst/>
              <a:gdLst>
                <a:gd name="T0" fmla="*/ 0 w 2545"/>
                <a:gd name="T1" fmla="*/ 0 h 2305"/>
                <a:gd name="T2" fmla="*/ 1910 w 2545"/>
                <a:gd name="T3" fmla="*/ 1919 h 2305"/>
                <a:gd name="T4" fmla="*/ 1910 w 2545"/>
                <a:gd name="T5" fmla="*/ 1524 h 2305"/>
                <a:gd name="T6" fmla="*/ 402 w 2545"/>
                <a:gd name="T7" fmla="*/ 0 h 2305"/>
                <a:gd name="T8" fmla="*/ 0 w 2545"/>
                <a:gd name="T9" fmla="*/ 0 h 2305"/>
                <a:gd name="T10" fmla="*/ 0 60000 65536"/>
                <a:gd name="T11" fmla="*/ 0 60000 65536"/>
                <a:gd name="T12" fmla="*/ 0 60000 65536"/>
                <a:gd name="T13" fmla="*/ 0 60000 65536"/>
                <a:gd name="T14" fmla="*/ 0 60000 65536"/>
                <a:gd name="T15" fmla="*/ 0 w 2545"/>
                <a:gd name="T16" fmla="*/ 0 h 2305"/>
                <a:gd name="T17" fmla="*/ 2545 w 2545"/>
                <a:gd name="T18" fmla="*/ 2305 h 2305"/>
              </a:gdLst>
              <a:ahLst/>
              <a:cxnLst>
                <a:cxn ang="T10">
                  <a:pos x="T0" y="T1"/>
                </a:cxn>
                <a:cxn ang="T11">
                  <a:pos x="T2" y="T3"/>
                </a:cxn>
                <a:cxn ang="T12">
                  <a:pos x="T4" y="T5"/>
                </a:cxn>
                <a:cxn ang="T13">
                  <a:pos x="T6" y="T7"/>
                </a:cxn>
                <a:cxn ang="T14">
                  <a:pos x="T8" y="T9"/>
                </a:cxn>
              </a:cxnLst>
              <a:rect l="T15" t="T16" r="T17" b="T18"/>
              <a:pathLst>
                <a:path w="2545" h="2305">
                  <a:moveTo>
                    <a:pt x="0" y="0"/>
                  </a:moveTo>
                  <a:lnTo>
                    <a:pt x="2544" y="2304"/>
                  </a:lnTo>
                  <a:lnTo>
                    <a:pt x="2544" y="1829"/>
                  </a:lnTo>
                  <a:lnTo>
                    <a:pt x="535" y="0"/>
                  </a:lnTo>
                  <a:lnTo>
                    <a:pt x="0" y="0"/>
                  </a:lnTo>
                </a:path>
              </a:pathLst>
            </a:custGeom>
            <a:solidFill>
              <a:schemeClr val="bg2"/>
            </a:solidFill>
            <a:ln w="25400" cap="rnd">
              <a:solidFill>
                <a:srgbClr val="000000"/>
              </a:solidFill>
              <a:round/>
              <a:headEnd/>
              <a:tailEnd/>
            </a:ln>
          </p:spPr>
          <p:txBody>
            <a:bodyPr/>
            <a:lstStyle/>
            <a:p>
              <a:endParaRPr lang="en-US"/>
            </a:p>
          </p:txBody>
        </p:sp>
        <p:sp>
          <p:nvSpPr>
            <p:cNvPr id="82959" name="Freeform 11"/>
            <p:cNvSpPr>
              <a:spLocks/>
            </p:cNvSpPr>
            <p:nvPr/>
          </p:nvSpPr>
          <p:spPr bwMode="auto">
            <a:xfrm>
              <a:off x="1480" y="1340"/>
              <a:ext cx="608" cy="364"/>
            </a:xfrm>
            <a:custGeom>
              <a:avLst/>
              <a:gdLst>
                <a:gd name="T0" fmla="*/ 227 w 810"/>
                <a:gd name="T1" fmla="*/ 0 h 438"/>
                <a:gd name="T2" fmla="*/ 247 w 810"/>
                <a:gd name="T3" fmla="*/ 0 h 438"/>
                <a:gd name="T4" fmla="*/ 294 w 810"/>
                <a:gd name="T5" fmla="*/ 0 h 438"/>
                <a:gd name="T6" fmla="*/ 332 w 810"/>
                <a:gd name="T7" fmla="*/ 0 h 438"/>
                <a:gd name="T8" fmla="*/ 493 w 810"/>
                <a:gd name="T9" fmla="*/ 32 h 438"/>
                <a:gd name="T10" fmla="*/ 513 w 810"/>
                <a:gd name="T11" fmla="*/ 32 h 438"/>
                <a:gd name="T12" fmla="*/ 531 w 810"/>
                <a:gd name="T13" fmla="*/ 41 h 438"/>
                <a:gd name="T14" fmla="*/ 550 w 810"/>
                <a:gd name="T15" fmla="*/ 41 h 438"/>
                <a:gd name="T16" fmla="*/ 550 w 810"/>
                <a:gd name="T17" fmla="*/ 41 h 438"/>
                <a:gd name="T18" fmla="*/ 550 w 810"/>
                <a:gd name="T19" fmla="*/ 57 h 438"/>
                <a:gd name="T20" fmla="*/ 550 w 810"/>
                <a:gd name="T21" fmla="*/ 72 h 438"/>
                <a:gd name="T22" fmla="*/ 569 w 810"/>
                <a:gd name="T23" fmla="*/ 145 h 438"/>
                <a:gd name="T24" fmla="*/ 569 w 810"/>
                <a:gd name="T25" fmla="*/ 161 h 438"/>
                <a:gd name="T26" fmla="*/ 569 w 810"/>
                <a:gd name="T27" fmla="*/ 178 h 438"/>
                <a:gd name="T28" fmla="*/ 579 w 810"/>
                <a:gd name="T29" fmla="*/ 194 h 438"/>
                <a:gd name="T30" fmla="*/ 588 w 810"/>
                <a:gd name="T31" fmla="*/ 209 h 438"/>
                <a:gd name="T32" fmla="*/ 597 w 810"/>
                <a:gd name="T33" fmla="*/ 226 h 438"/>
                <a:gd name="T34" fmla="*/ 607 w 810"/>
                <a:gd name="T35" fmla="*/ 226 h 438"/>
                <a:gd name="T36" fmla="*/ 588 w 810"/>
                <a:gd name="T37" fmla="*/ 234 h 438"/>
                <a:gd name="T38" fmla="*/ 569 w 810"/>
                <a:gd name="T39" fmla="*/ 242 h 438"/>
                <a:gd name="T40" fmla="*/ 503 w 810"/>
                <a:gd name="T41" fmla="*/ 266 h 438"/>
                <a:gd name="T42" fmla="*/ 465 w 810"/>
                <a:gd name="T43" fmla="*/ 283 h 438"/>
                <a:gd name="T44" fmla="*/ 427 w 810"/>
                <a:gd name="T45" fmla="*/ 315 h 438"/>
                <a:gd name="T46" fmla="*/ 389 w 810"/>
                <a:gd name="T47" fmla="*/ 315 h 438"/>
                <a:gd name="T48" fmla="*/ 351 w 810"/>
                <a:gd name="T49" fmla="*/ 347 h 438"/>
                <a:gd name="T50" fmla="*/ 323 w 810"/>
                <a:gd name="T51" fmla="*/ 347 h 438"/>
                <a:gd name="T52" fmla="*/ 304 w 810"/>
                <a:gd name="T53" fmla="*/ 355 h 438"/>
                <a:gd name="T54" fmla="*/ 284 w 810"/>
                <a:gd name="T55" fmla="*/ 355 h 438"/>
                <a:gd name="T56" fmla="*/ 256 w 810"/>
                <a:gd name="T57" fmla="*/ 363 h 438"/>
                <a:gd name="T58" fmla="*/ 256 w 810"/>
                <a:gd name="T59" fmla="*/ 363 h 438"/>
                <a:gd name="T60" fmla="*/ 237 w 810"/>
                <a:gd name="T61" fmla="*/ 347 h 438"/>
                <a:gd name="T62" fmla="*/ 199 w 810"/>
                <a:gd name="T63" fmla="*/ 331 h 438"/>
                <a:gd name="T64" fmla="*/ 152 w 810"/>
                <a:gd name="T65" fmla="*/ 298 h 438"/>
                <a:gd name="T66" fmla="*/ 133 w 810"/>
                <a:gd name="T67" fmla="*/ 291 h 438"/>
                <a:gd name="T68" fmla="*/ 123 w 810"/>
                <a:gd name="T69" fmla="*/ 274 h 438"/>
                <a:gd name="T70" fmla="*/ 29 w 810"/>
                <a:gd name="T71" fmla="*/ 209 h 438"/>
                <a:gd name="T72" fmla="*/ 10 w 810"/>
                <a:gd name="T73" fmla="*/ 194 h 438"/>
                <a:gd name="T74" fmla="*/ 0 w 810"/>
                <a:gd name="T75" fmla="*/ 185 h 438"/>
                <a:gd name="T76" fmla="*/ 10 w 810"/>
                <a:gd name="T77" fmla="*/ 170 h 438"/>
                <a:gd name="T78" fmla="*/ 29 w 810"/>
                <a:gd name="T79" fmla="*/ 161 h 438"/>
                <a:gd name="T80" fmla="*/ 57 w 810"/>
                <a:gd name="T81" fmla="*/ 137 h 438"/>
                <a:gd name="T82" fmla="*/ 66 w 810"/>
                <a:gd name="T83" fmla="*/ 121 h 438"/>
                <a:gd name="T84" fmla="*/ 95 w 810"/>
                <a:gd name="T85" fmla="*/ 97 h 438"/>
                <a:gd name="T86" fmla="*/ 114 w 810"/>
                <a:gd name="T87" fmla="*/ 81 h 438"/>
                <a:gd name="T88" fmla="*/ 133 w 810"/>
                <a:gd name="T89" fmla="*/ 81 h 438"/>
                <a:gd name="T90" fmla="*/ 143 w 810"/>
                <a:gd name="T91" fmla="*/ 65 h 438"/>
                <a:gd name="T92" fmla="*/ 161 w 810"/>
                <a:gd name="T93" fmla="*/ 48 h 438"/>
                <a:gd name="T94" fmla="*/ 180 w 810"/>
                <a:gd name="T95" fmla="*/ 41 h 438"/>
                <a:gd name="T96" fmla="*/ 190 w 810"/>
                <a:gd name="T97" fmla="*/ 24 h 438"/>
                <a:gd name="T98" fmla="*/ 199 w 810"/>
                <a:gd name="T99" fmla="*/ 8 h 438"/>
                <a:gd name="T100" fmla="*/ 218 w 810"/>
                <a:gd name="T101" fmla="*/ 0 h 438"/>
                <a:gd name="T102" fmla="*/ 227 w 810"/>
                <a:gd name="T103" fmla="*/ 0 h 43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10"/>
                <a:gd name="T157" fmla="*/ 0 h 438"/>
                <a:gd name="T158" fmla="*/ 810 w 810"/>
                <a:gd name="T159" fmla="*/ 438 h 43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10" h="438">
                  <a:moveTo>
                    <a:pt x="303" y="0"/>
                  </a:moveTo>
                  <a:lnTo>
                    <a:pt x="329" y="0"/>
                  </a:lnTo>
                  <a:lnTo>
                    <a:pt x="392" y="0"/>
                  </a:lnTo>
                  <a:lnTo>
                    <a:pt x="442" y="0"/>
                  </a:lnTo>
                  <a:lnTo>
                    <a:pt x="657" y="39"/>
                  </a:lnTo>
                  <a:lnTo>
                    <a:pt x="683" y="39"/>
                  </a:lnTo>
                  <a:lnTo>
                    <a:pt x="708" y="49"/>
                  </a:lnTo>
                  <a:lnTo>
                    <a:pt x="733" y="49"/>
                  </a:lnTo>
                  <a:lnTo>
                    <a:pt x="733" y="68"/>
                  </a:lnTo>
                  <a:lnTo>
                    <a:pt x="733" y="87"/>
                  </a:lnTo>
                  <a:lnTo>
                    <a:pt x="758" y="175"/>
                  </a:lnTo>
                  <a:lnTo>
                    <a:pt x="758" y="194"/>
                  </a:lnTo>
                  <a:lnTo>
                    <a:pt x="758" y="214"/>
                  </a:lnTo>
                  <a:lnTo>
                    <a:pt x="771" y="233"/>
                  </a:lnTo>
                  <a:lnTo>
                    <a:pt x="784" y="252"/>
                  </a:lnTo>
                  <a:lnTo>
                    <a:pt x="796" y="272"/>
                  </a:lnTo>
                  <a:lnTo>
                    <a:pt x="809" y="272"/>
                  </a:lnTo>
                  <a:lnTo>
                    <a:pt x="784" y="282"/>
                  </a:lnTo>
                  <a:lnTo>
                    <a:pt x="758" y="291"/>
                  </a:lnTo>
                  <a:lnTo>
                    <a:pt x="670" y="320"/>
                  </a:lnTo>
                  <a:lnTo>
                    <a:pt x="619" y="340"/>
                  </a:lnTo>
                  <a:lnTo>
                    <a:pt x="569" y="379"/>
                  </a:lnTo>
                  <a:lnTo>
                    <a:pt x="518" y="379"/>
                  </a:lnTo>
                  <a:lnTo>
                    <a:pt x="468" y="418"/>
                  </a:lnTo>
                  <a:lnTo>
                    <a:pt x="430" y="418"/>
                  </a:lnTo>
                  <a:lnTo>
                    <a:pt x="405" y="427"/>
                  </a:lnTo>
                  <a:lnTo>
                    <a:pt x="379" y="427"/>
                  </a:lnTo>
                  <a:lnTo>
                    <a:pt x="341" y="437"/>
                  </a:lnTo>
                  <a:lnTo>
                    <a:pt x="316" y="418"/>
                  </a:lnTo>
                  <a:lnTo>
                    <a:pt x="265" y="398"/>
                  </a:lnTo>
                  <a:lnTo>
                    <a:pt x="202" y="359"/>
                  </a:lnTo>
                  <a:lnTo>
                    <a:pt x="177" y="350"/>
                  </a:lnTo>
                  <a:lnTo>
                    <a:pt x="164" y="330"/>
                  </a:lnTo>
                  <a:lnTo>
                    <a:pt x="38" y="252"/>
                  </a:lnTo>
                  <a:lnTo>
                    <a:pt x="13" y="233"/>
                  </a:lnTo>
                  <a:lnTo>
                    <a:pt x="0" y="223"/>
                  </a:lnTo>
                  <a:lnTo>
                    <a:pt x="13" y="204"/>
                  </a:lnTo>
                  <a:lnTo>
                    <a:pt x="38" y="194"/>
                  </a:lnTo>
                  <a:lnTo>
                    <a:pt x="76" y="165"/>
                  </a:lnTo>
                  <a:lnTo>
                    <a:pt x="88" y="146"/>
                  </a:lnTo>
                  <a:lnTo>
                    <a:pt x="126" y="117"/>
                  </a:lnTo>
                  <a:lnTo>
                    <a:pt x="152" y="97"/>
                  </a:lnTo>
                  <a:lnTo>
                    <a:pt x="177" y="97"/>
                  </a:lnTo>
                  <a:lnTo>
                    <a:pt x="190" y="78"/>
                  </a:lnTo>
                  <a:lnTo>
                    <a:pt x="215" y="58"/>
                  </a:lnTo>
                  <a:lnTo>
                    <a:pt x="240" y="49"/>
                  </a:lnTo>
                  <a:lnTo>
                    <a:pt x="253" y="29"/>
                  </a:lnTo>
                  <a:lnTo>
                    <a:pt x="265" y="10"/>
                  </a:lnTo>
                  <a:lnTo>
                    <a:pt x="291" y="0"/>
                  </a:lnTo>
                  <a:lnTo>
                    <a:pt x="303" y="0"/>
                  </a:lnTo>
                </a:path>
              </a:pathLst>
            </a:custGeom>
            <a:solidFill>
              <a:srgbClr val="00FF00"/>
            </a:solidFill>
            <a:ln w="25400" cap="rnd">
              <a:solidFill>
                <a:srgbClr val="000000"/>
              </a:solidFill>
              <a:round/>
              <a:headEnd/>
              <a:tailEnd/>
            </a:ln>
          </p:spPr>
          <p:txBody>
            <a:bodyPr/>
            <a:lstStyle/>
            <a:p>
              <a:endParaRPr lang="en-US"/>
            </a:p>
          </p:txBody>
        </p:sp>
        <p:sp>
          <p:nvSpPr>
            <p:cNvPr id="82960" name="Freeform 12"/>
            <p:cNvSpPr>
              <a:spLocks/>
            </p:cNvSpPr>
            <p:nvPr/>
          </p:nvSpPr>
          <p:spPr bwMode="auto">
            <a:xfrm>
              <a:off x="840" y="1796"/>
              <a:ext cx="1039" cy="711"/>
            </a:xfrm>
            <a:custGeom>
              <a:avLst/>
              <a:gdLst>
                <a:gd name="T0" fmla="*/ 169 w 1384"/>
                <a:gd name="T1" fmla="*/ 153 h 853"/>
                <a:gd name="T2" fmla="*/ 204 w 1384"/>
                <a:gd name="T3" fmla="*/ 77 h 853"/>
                <a:gd name="T4" fmla="*/ 239 w 1384"/>
                <a:gd name="T5" fmla="*/ 43 h 853"/>
                <a:gd name="T6" fmla="*/ 284 w 1384"/>
                <a:gd name="T7" fmla="*/ 11 h 853"/>
                <a:gd name="T8" fmla="*/ 381 w 1384"/>
                <a:gd name="T9" fmla="*/ 33 h 853"/>
                <a:gd name="T10" fmla="*/ 488 w 1384"/>
                <a:gd name="T11" fmla="*/ 33 h 853"/>
                <a:gd name="T12" fmla="*/ 559 w 1384"/>
                <a:gd name="T13" fmla="*/ 55 h 853"/>
                <a:gd name="T14" fmla="*/ 630 w 1384"/>
                <a:gd name="T15" fmla="*/ 55 h 853"/>
                <a:gd name="T16" fmla="*/ 790 w 1384"/>
                <a:gd name="T17" fmla="*/ 120 h 853"/>
                <a:gd name="T18" fmla="*/ 808 w 1384"/>
                <a:gd name="T19" fmla="*/ 120 h 853"/>
                <a:gd name="T20" fmla="*/ 834 w 1384"/>
                <a:gd name="T21" fmla="*/ 164 h 853"/>
                <a:gd name="T22" fmla="*/ 896 w 1384"/>
                <a:gd name="T23" fmla="*/ 263 h 853"/>
                <a:gd name="T24" fmla="*/ 967 w 1384"/>
                <a:gd name="T25" fmla="*/ 349 h 853"/>
                <a:gd name="T26" fmla="*/ 1012 w 1384"/>
                <a:gd name="T27" fmla="*/ 459 h 853"/>
                <a:gd name="T28" fmla="*/ 1038 w 1384"/>
                <a:gd name="T29" fmla="*/ 492 h 853"/>
                <a:gd name="T30" fmla="*/ 976 w 1384"/>
                <a:gd name="T31" fmla="*/ 546 h 853"/>
                <a:gd name="T32" fmla="*/ 914 w 1384"/>
                <a:gd name="T33" fmla="*/ 623 h 853"/>
                <a:gd name="T34" fmla="*/ 887 w 1384"/>
                <a:gd name="T35" fmla="*/ 655 h 853"/>
                <a:gd name="T36" fmla="*/ 852 w 1384"/>
                <a:gd name="T37" fmla="*/ 688 h 853"/>
                <a:gd name="T38" fmla="*/ 834 w 1384"/>
                <a:gd name="T39" fmla="*/ 710 h 853"/>
                <a:gd name="T40" fmla="*/ 692 w 1384"/>
                <a:gd name="T41" fmla="*/ 710 h 853"/>
                <a:gd name="T42" fmla="*/ 621 w 1384"/>
                <a:gd name="T43" fmla="*/ 688 h 853"/>
                <a:gd name="T44" fmla="*/ 550 w 1384"/>
                <a:gd name="T45" fmla="*/ 688 h 853"/>
                <a:gd name="T46" fmla="*/ 426 w 1384"/>
                <a:gd name="T47" fmla="*/ 678 h 853"/>
                <a:gd name="T48" fmla="*/ 355 w 1384"/>
                <a:gd name="T49" fmla="*/ 678 h 853"/>
                <a:gd name="T50" fmla="*/ 177 w 1384"/>
                <a:gd name="T51" fmla="*/ 633 h 853"/>
                <a:gd name="T52" fmla="*/ 0 w 1384"/>
                <a:gd name="T53" fmla="*/ 633 h 853"/>
                <a:gd name="T54" fmla="*/ 9 w 1384"/>
                <a:gd name="T55" fmla="*/ 612 h 853"/>
                <a:gd name="T56" fmla="*/ 9 w 1384"/>
                <a:gd name="T57" fmla="*/ 568 h 853"/>
                <a:gd name="T58" fmla="*/ 18 w 1384"/>
                <a:gd name="T59" fmla="*/ 481 h 853"/>
                <a:gd name="T60" fmla="*/ 26 w 1384"/>
                <a:gd name="T61" fmla="*/ 437 h 853"/>
                <a:gd name="T62" fmla="*/ 35 w 1384"/>
                <a:gd name="T63" fmla="*/ 393 h 853"/>
                <a:gd name="T64" fmla="*/ 53 w 1384"/>
                <a:gd name="T65" fmla="*/ 349 h 853"/>
                <a:gd name="T66" fmla="*/ 53 w 1384"/>
                <a:gd name="T67" fmla="*/ 306 h 853"/>
                <a:gd name="T68" fmla="*/ 71 w 1384"/>
                <a:gd name="T69" fmla="*/ 240 h 853"/>
                <a:gd name="T70" fmla="*/ 98 w 1384"/>
                <a:gd name="T71" fmla="*/ 229 h 853"/>
                <a:gd name="T72" fmla="*/ 160 w 1384"/>
                <a:gd name="T73" fmla="*/ 197 h 85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84"/>
                <a:gd name="T112" fmla="*/ 0 h 853"/>
                <a:gd name="T113" fmla="*/ 1384 w 1384"/>
                <a:gd name="T114" fmla="*/ 853 h 85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84" h="853">
                  <a:moveTo>
                    <a:pt x="213" y="210"/>
                  </a:moveTo>
                  <a:lnTo>
                    <a:pt x="225" y="184"/>
                  </a:lnTo>
                  <a:lnTo>
                    <a:pt x="225" y="157"/>
                  </a:lnTo>
                  <a:lnTo>
                    <a:pt x="272" y="92"/>
                  </a:lnTo>
                  <a:lnTo>
                    <a:pt x="296" y="79"/>
                  </a:lnTo>
                  <a:lnTo>
                    <a:pt x="319" y="52"/>
                  </a:lnTo>
                  <a:lnTo>
                    <a:pt x="355" y="26"/>
                  </a:lnTo>
                  <a:lnTo>
                    <a:pt x="378" y="13"/>
                  </a:lnTo>
                  <a:lnTo>
                    <a:pt x="390" y="0"/>
                  </a:lnTo>
                  <a:lnTo>
                    <a:pt x="508" y="39"/>
                  </a:lnTo>
                  <a:lnTo>
                    <a:pt x="603" y="39"/>
                  </a:lnTo>
                  <a:lnTo>
                    <a:pt x="650" y="39"/>
                  </a:lnTo>
                  <a:lnTo>
                    <a:pt x="697" y="66"/>
                  </a:lnTo>
                  <a:lnTo>
                    <a:pt x="745" y="66"/>
                  </a:lnTo>
                  <a:lnTo>
                    <a:pt x="792" y="66"/>
                  </a:lnTo>
                  <a:lnTo>
                    <a:pt x="839" y="66"/>
                  </a:lnTo>
                  <a:lnTo>
                    <a:pt x="887" y="92"/>
                  </a:lnTo>
                  <a:lnTo>
                    <a:pt x="1052" y="144"/>
                  </a:lnTo>
                  <a:lnTo>
                    <a:pt x="1076" y="144"/>
                  </a:lnTo>
                  <a:lnTo>
                    <a:pt x="1087" y="184"/>
                  </a:lnTo>
                  <a:lnTo>
                    <a:pt x="1111" y="197"/>
                  </a:lnTo>
                  <a:lnTo>
                    <a:pt x="1170" y="262"/>
                  </a:lnTo>
                  <a:lnTo>
                    <a:pt x="1194" y="315"/>
                  </a:lnTo>
                  <a:lnTo>
                    <a:pt x="1241" y="367"/>
                  </a:lnTo>
                  <a:lnTo>
                    <a:pt x="1288" y="419"/>
                  </a:lnTo>
                  <a:lnTo>
                    <a:pt x="1336" y="524"/>
                  </a:lnTo>
                  <a:lnTo>
                    <a:pt x="1348" y="551"/>
                  </a:lnTo>
                  <a:lnTo>
                    <a:pt x="1383" y="590"/>
                  </a:lnTo>
                  <a:lnTo>
                    <a:pt x="1348" y="655"/>
                  </a:lnTo>
                  <a:lnTo>
                    <a:pt x="1300" y="655"/>
                  </a:lnTo>
                  <a:lnTo>
                    <a:pt x="1241" y="734"/>
                  </a:lnTo>
                  <a:lnTo>
                    <a:pt x="1218" y="747"/>
                  </a:lnTo>
                  <a:lnTo>
                    <a:pt x="1206" y="773"/>
                  </a:lnTo>
                  <a:lnTo>
                    <a:pt x="1182" y="786"/>
                  </a:lnTo>
                  <a:lnTo>
                    <a:pt x="1158" y="813"/>
                  </a:lnTo>
                  <a:lnTo>
                    <a:pt x="1135" y="826"/>
                  </a:lnTo>
                  <a:lnTo>
                    <a:pt x="1123" y="852"/>
                  </a:lnTo>
                  <a:lnTo>
                    <a:pt x="1111" y="852"/>
                  </a:lnTo>
                  <a:lnTo>
                    <a:pt x="969" y="852"/>
                  </a:lnTo>
                  <a:lnTo>
                    <a:pt x="922" y="852"/>
                  </a:lnTo>
                  <a:lnTo>
                    <a:pt x="875" y="826"/>
                  </a:lnTo>
                  <a:lnTo>
                    <a:pt x="827" y="826"/>
                  </a:lnTo>
                  <a:lnTo>
                    <a:pt x="780" y="826"/>
                  </a:lnTo>
                  <a:lnTo>
                    <a:pt x="733" y="826"/>
                  </a:lnTo>
                  <a:lnTo>
                    <a:pt x="662" y="813"/>
                  </a:lnTo>
                  <a:lnTo>
                    <a:pt x="567" y="813"/>
                  </a:lnTo>
                  <a:lnTo>
                    <a:pt x="520" y="813"/>
                  </a:lnTo>
                  <a:lnTo>
                    <a:pt x="473" y="813"/>
                  </a:lnTo>
                  <a:lnTo>
                    <a:pt x="426" y="813"/>
                  </a:lnTo>
                  <a:lnTo>
                    <a:pt x="236" y="760"/>
                  </a:lnTo>
                  <a:lnTo>
                    <a:pt x="165" y="760"/>
                  </a:lnTo>
                  <a:lnTo>
                    <a:pt x="0" y="760"/>
                  </a:lnTo>
                  <a:lnTo>
                    <a:pt x="12" y="734"/>
                  </a:lnTo>
                  <a:lnTo>
                    <a:pt x="12" y="708"/>
                  </a:lnTo>
                  <a:lnTo>
                    <a:pt x="12" y="682"/>
                  </a:lnTo>
                  <a:lnTo>
                    <a:pt x="12" y="655"/>
                  </a:lnTo>
                  <a:lnTo>
                    <a:pt x="24" y="577"/>
                  </a:lnTo>
                  <a:lnTo>
                    <a:pt x="35" y="551"/>
                  </a:lnTo>
                  <a:lnTo>
                    <a:pt x="35" y="524"/>
                  </a:lnTo>
                  <a:lnTo>
                    <a:pt x="47" y="498"/>
                  </a:lnTo>
                  <a:lnTo>
                    <a:pt x="47" y="472"/>
                  </a:lnTo>
                  <a:lnTo>
                    <a:pt x="59" y="446"/>
                  </a:lnTo>
                  <a:lnTo>
                    <a:pt x="71" y="419"/>
                  </a:lnTo>
                  <a:lnTo>
                    <a:pt x="71" y="393"/>
                  </a:lnTo>
                  <a:lnTo>
                    <a:pt x="71" y="367"/>
                  </a:lnTo>
                  <a:lnTo>
                    <a:pt x="83" y="341"/>
                  </a:lnTo>
                  <a:lnTo>
                    <a:pt x="95" y="288"/>
                  </a:lnTo>
                  <a:lnTo>
                    <a:pt x="106" y="288"/>
                  </a:lnTo>
                  <a:lnTo>
                    <a:pt x="130" y="275"/>
                  </a:lnTo>
                  <a:lnTo>
                    <a:pt x="154" y="262"/>
                  </a:lnTo>
                  <a:lnTo>
                    <a:pt x="213" y="236"/>
                  </a:lnTo>
                  <a:lnTo>
                    <a:pt x="213" y="210"/>
                  </a:lnTo>
                </a:path>
              </a:pathLst>
            </a:custGeom>
            <a:solidFill>
              <a:srgbClr val="FC0128"/>
            </a:solidFill>
            <a:ln w="25400" cap="rnd">
              <a:solidFill>
                <a:srgbClr val="000000"/>
              </a:solidFill>
              <a:round/>
              <a:headEnd/>
              <a:tailEnd/>
            </a:ln>
          </p:spPr>
          <p:txBody>
            <a:bodyPr/>
            <a:lstStyle/>
            <a:p>
              <a:endParaRPr lang="en-US"/>
            </a:p>
          </p:txBody>
        </p:sp>
        <p:sp>
          <p:nvSpPr>
            <p:cNvPr id="82961" name="Rectangle 13"/>
            <p:cNvSpPr>
              <a:spLocks noChangeArrowheads="1"/>
            </p:cNvSpPr>
            <p:nvPr/>
          </p:nvSpPr>
          <p:spPr bwMode="auto">
            <a:xfrm>
              <a:off x="1745" y="1446"/>
              <a:ext cx="220" cy="275"/>
            </a:xfrm>
            <a:prstGeom prst="rect">
              <a:avLst/>
            </a:prstGeom>
            <a:noFill/>
            <a:ln w="25400">
              <a:noFill/>
              <a:miter lim="800000"/>
              <a:headEnd/>
              <a:tailEnd/>
            </a:ln>
          </p:spPr>
          <p:txBody>
            <a:bodyPr wrap="none" lIns="85817" tIns="42909" rIns="85817" bIns="42909">
              <a:spAutoFit/>
            </a:bodyPr>
            <a:lstStyle/>
            <a:p>
              <a:pPr defTabSz="847725" eaLnBrk="0" hangingPunct="0"/>
              <a:r>
                <a:rPr lang="en-US" sz="2300">
                  <a:solidFill>
                    <a:srgbClr val="000000"/>
                  </a:solidFill>
                  <a:latin typeface="Times New Roman" pitchFamily="18" charset="0"/>
                </a:rPr>
                <a:t>T</a:t>
              </a:r>
            </a:p>
          </p:txBody>
        </p:sp>
        <p:sp>
          <p:nvSpPr>
            <p:cNvPr id="82962" name="Rectangle 14"/>
            <p:cNvSpPr>
              <a:spLocks noChangeArrowheads="1"/>
            </p:cNvSpPr>
            <p:nvPr/>
          </p:nvSpPr>
          <p:spPr bwMode="auto">
            <a:xfrm>
              <a:off x="1295" y="2031"/>
              <a:ext cx="231" cy="275"/>
            </a:xfrm>
            <a:prstGeom prst="rect">
              <a:avLst/>
            </a:prstGeom>
            <a:noFill/>
            <a:ln w="25400">
              <a:noFill/>
              <a:miter lim="800000"/>
              <a:headEnd/>
              <a:tailEnd/>
            </a:ln>
          </p:spPr>
          <p:txBody>
            <a:bodyPr wrap="none" lIns="85817" tIns="42909" rIns="85817" bIns="42909">
              <a:spAutoFit/>
            </a:bodyPr>
            <a:lstStyle/>
            <a:p>
              <a:pPr defTabSz="847725" eaLnBrk="0" hangingPunct="0"/>
              <a:r>
                <a:rPr lang="en-US" sz="2300">
                  <a:solidFill>
                    <a:srgbClr val="000000"/>
                  </a:solidFill>
                  <a:latin typeface="Times New Roman" pitchFamily="18" charset="0"/>
                </a:rPr>
                <a:t>C</a:t>
              </a:r>
            </a:p>
          </p:txBody>
        </p:sp>
        <p:sp>
          <p:nvSpPr>
            <p:cNvPr id="82963" name="Rectangle 15"/>
            <p:cNvSpPr>
              <a:spLocks noChangeArrowheads="1"/>
            </p:cNvSpPr>
            <p:nvPr/>
          </p:nvSpPr>
          <p:spPr bwMode="auto">
            <a:xfrm>
              <a:off x="421" y="1481"/>
              <a:ext cx="323" cy="275"/>
            </a:xfrm>
            <a:prstGeom prst="rect">
              <a:avLst/>
            </a:prstGeom>
            <a:noFill/>
            <a:ln w="25400">
              <a:noFill/>
              <a:miter lim="800000"/>
              <a:headEnd/>
              <a:tailEnd/>
            </a:ln>
          </p:spPr>
          <p:txBody>
            <a:bodyPr wrap="none" lIns="85817" tIns="42909" rIns="85817" bIns="42909">
              <a:spAutoFit/>
            </a:bodyPr>
            <a:lstStyle/>
            <a:p>
              <a:pPr defTabSz="847725" eaLnBrk="0" hangingPunct="0"/>
              <a:r>
                <a:rPr lang="en-US" sz="2300">
                  <a:solidFill>
                    <a:srgbClr val="000000"/>
                  </a:solidFill>
                  <a:latin typeface="Times New Roman" pitchFamily="18" charset="0"/>
                </a:rPr>
                <a:t>B1</a:t>
              </a:r>
            </a:p>
          </p:txBody>
        </p:sp>
        <p:sp>
          <p:nvSpPr>
            <p:cNvPr id="82964" name="Rectangle 16"/>
            <p:cNvSpPr>
              <a:spLocks noChangeArrowheads="1"/>
            </p:cNvSpPr>
            <p:nvPr/>
          </p:nvSpPr>
          <p:spPr bwMode="auto">
            <a:xfrm>
              <a:off x="409" y="2067"/>
              <a:ext cx="323" cy="275"/>
            </a:xfrm>
            <a:prstGeom prst="rect">
              <a:avLst/>
            </a:prstGeom>
            <a:noFill/>
            <a:ln w="25400">
              <a:noFill/>
              <a:miter lim="800000"/>
              <a:headEnd/>
              <a:tailEnd/>
            </a:ln>
          </p:spPr>
          <p:txBody>
            <a:bodyPr wrap="none" lIns="85817" tIns="42909" rIns="85817" bIns="42909">
              <a:spAutoFit/>
            </a:bodyPr>
            <a:lstStyle/>
            <a:p>
              <a:pPr defTabSz="847725" eaLnBrk="0" hangingPunct="0"/>
              <a:r>
                <a:rPr lang="en-US" sz="2300">
                  <a:solidFill>
                    <a:srgbClr val="000000"/>
                  </a:solidFill>
                  <a:latin typeface="Times New Roman" pitchFamily="18" charset="0"/>
                </a:rPr>
                <a:t>B2</a:t>
              </a:r>
            </a:p>
          </p:txBody>
        </p:sp>
        <p:sp>
          <p:nvSpPr>
            <p:cNvPr id="82965" name="Rectangle 17"/>
            <p:cNvSpPr>
              <a:spLocks noChangeArrowheads="1"/>
            </p:cNvSpPr>
            <p:nvPr/>
          </p:nvSpPr>
          <p:spPr bwMode="auto">
            <a:xfrm>
              <a:off x="1932" y="2637"/>
              <a:ext cx="323" cy="275"/>
            </a:xfrm>
            <a:prstGeom prst="rect">
              <a:avLst/>
            </a:prstGeom>
            <a:noFill/>
            <a:ln w="25400">
              <a:noFill/>
              <a:miter lim="800000"/>
              <a:headEnd/>
              <a:tailEnd/>
            </a:ln>
          </p:spPr>
          <p:txBody>
            <a:bodyPr wrap="none" lIns="85817" tIns="42909" rIns="85817" bIns="42909">
              <a:spAutoFit/>
            </a:bodyPr>
            <a:lstStyle/>
            <a:p>
              <a:pPr defTabSz="847725" eaLnBrk="0" hangingPunct="0"/>
              <a:r>
                <a:rPr lang="en-US" sz="2300">
                  <a:solidFill>
                    <a:srgbClr val="000000"/>
                  </a:solidFill>
                  <a:latin typeface="Times New Roman" pitchFamily="18" charset="0"/>
                </a:rPr>
                <a:t>B3</a:t>
              </a:r>
            </a:p>
          </p:txBody>
        </p:sp>
        <p:sp>
          <p:nvSpPr>
            <p:cNvPr id="82966" name="Rectangle 18"/>
            <p:cNvSpPr>
              <a:spLocks noChangeArrowheads="1"/>
            </p:cNvSpPr>
            <p:nvPr/>
          </p:nvSpPr>
          <p:spPr bwMode="auto">
            <a:xfrm>
              <a:off x="2729" y="2402"/>
              <a:ext cx="323" cy="275"/>
            </a:xfrm>
            <a:prstGeom prst="rect">
              <a:avLst/>
            </a:prstGeom>
            <a:noFill/>
            <a:ln w="25400">
              <a:noFill/>
              <a:miter lim="800000"/>
              <a:headEnd/>
              <a:tailEnd/>
            </a:ln>
          </p:spPr>
          <p:txBody>
            <a:bodyPr wrap="none" lIns="85817" tIns="42909" rIns="85817" bIns="42909">
              <a:spAutoFit/>
            </a:bodyPr>
            <a:lstStyle/>
            <a:p>
              <a:pPr defTabSz="847725" eaLnBrk="0" hangingPunct="0"/>
              <a:r>
                <a:rPr lang="en-US" sz="2300">
                  <a:solidFill>
                    <a:srgbClr val="000000"/>
                  </a:solidFill>
                  <a:latin typeface="Times New Roman" pitchFamily="18" charset="0"/>
                </a:rPr>
                <a:t>B4</a:t>
              </a:r>
            </a:p>
          </p:txBody>
        </p:sp>
        <p:sp>
          <p:nvSpPr>
            <p:cNvPr id="82967" name="Line 19"/>
            <p:cNvSpPr>
              <a:spLocks noChangeShapeType="1"/>
            </p:cNvSpPr>
            <p:nvPr/>
          </p:nvSpPr>
          <p:spPr bwMode="auto">
            <a:xfrm>
              <a:off x="2222" y="1414"/>
              <a:ext cx="0" cy="685"/>
            </a:xfrm>
            <a:prstGeom prst="line">
              <a:avLst/>
            </a:prstGeom>
            <a:noFill/>
            <a:ln w="25400">
              <a:solidFill>
                <a:srgbClr val="000000"/>
              </a:solidFill>
              <a:round/>
              <a:headEnd/>
              <a:tailEnd/>
            </a:ln>
          </p:spPr>
          <p:txBody>
            <a:bodyPr/>
            <a:lstStyle/>
            <a:p>
              <a:endParaRPr lang="en-US"/>
            </a:p>
          </p:txBody>
        </p:sp>
        <p:sp>
          <p:nvSpPr>
            <p:cNvPr id="82968" name="Line 20"/>
            <p:cNvSpPr>
              <a:spLocks noChangeShapeType="1"/>
            </p:cNvSpPr>
            <p:nvPr/>
          </p:nvSpPr>
          <p:spPr bwMode="auto">
            <a:xfrm>
              <a:off x="1766" y="1750"/>
              <a:ext cx="630" cy="0"/>
            </a:xfrm>
            <a:prstGeom prst="line">
              <a:avLst/>
            </a:prstGeom>
            <a:noFill/>
            <a:ln w="25400">
              <a:solidFill>
                <a:srgbClr val="000000"/>
              </a:solidFill>
              <a:round/>
              <a:headEnd/>
              <a:tailEnd/>
            </a:ln>
          </p:spPr>
          <p:txBody>
            <a:bodyPr/>
            <a:lstStyle/>
            <a:p>
              <a:endParaRPr lang="en-US"/>
            </a:p>
          </p:txBody>
        </p:sp>
        <p:sp>
          <p:nvSpPr>
            <p:cNvPr id="82969" name="Line 21"/>
            <p:cNvSpPr>
              <a:spLocks noChangeShapeType="1"/>
            </p:cNvSpPr>
            <p:nvPr/>
          </p:nvSpPr>
          <p:spPr bwMode="auto">
            <a:xfrm>
              <a:off x="1927" y="1265"/>
              <a:ext cx="0" cy="628"/>
            </a:xfrm>
            <a:prstGeom prst="line">
              <a:avLst/>
            </a:prstGeom>
            <a:noFill/>
            <a:ln w="25400">
              <a:solidFill>
                <a:srgbClr val="000000"/>
              </a:solidFill>
              <a:round/>
              <a:headEnd/>
              <a:tailEnd/>
            </a:ln>
          </p:spPr>
          <p:txBody>
            <a:bodyPr/>
            <a:lstStyle/>
            <a:p>
              <a:endParaRPr lang="en-US"/>
            </a:p>
          </p:txBody>
        </p:sp>
        <p:sp>
          <p:nvSpPr>
            <p:cNvPr id="82970" name="Line 22"/>
            <p:cNvSpPr>
              <a:spLocks noChangeShapeType="1"/>
            </p:cNvSpPr>
            <p:nvPr/>
          </p:nvSpPr>
          <p:spPr bwMode="auto">
            <a:xfrm>
              <a:off x="1496" y="1458"/>
              <a:ext cx="829" cy="0"/>
            </a:xfrm>
            <a:prstGeom prst="line">
              <a:avLst/>
            </a:prstGeom>
            <a:noFill/>
            <a:ln w="25400">
              <a:solidFill>
                <a:srgbClr val="000000"/>
              </a:solidFill>
              <a:round/>
              <a:headEnd/>
              <a:tailEnd/>
            </a:ln>
          </p:spPr>
          <p:txBody>
            <a:bodyPr/>
            <a:lstStyle/>
            <a:p>
              <a:endParaRPr lang="en-US"/>
            </a:p>
          </p:txBody>
        </p:sp>
        <p:sp>
          <p:nvSpPr>
            <p:cNvPr id="82971" name="Line 23"/>
            <p:cNvSpPr>
              <a:spLocks noChangeShapeType="1"/>
            </p:cNvSpPr>
            <p:nvPr/>
          </p:nvSpPr>
          <p:spPr bwMode="auto">
            <a:xfrm>
              <a:off x="1894" y="1329"/>
              <a:ext cx="220" cy="221"/>
            </a:xfrm>
            <a:prstGeom prst="line">
              <a:avLst/>
            </a:prstGeom>
            <a:noFill/>
            <a:ln w="25400">
              <a:solidFill>
                <a:srgbClr val="000000"/>
              </a:solidFill>
              <a:round/>
              <a:headEnd/>
              <a:tailEnd/>
            </a:ln>
          </p:spPr>
          <p:txBody>
            <a:bodyPr/>
            <a:lstStyle/>
            <a:p>
              <a:endParaRPr lang="en-US"/>
            </a:p>
          </p:txBody>
        </p:sp>
        <p:sp>
          <p:nvSpPr>
            <p:cNvPr id="82972" name="Line 24"/>
            <p:cNvSpPr>
              <a:spLocks noChangeShapeType="1"/>
            </p:cNvSpPr>
            <p:nvPr/>
          </p:nvSpPr>
          <p:spPr bwMode="auto">
            <a:xfrm>
              <a:off x="1567" y="1408"/>
              <a:ext cx="289" cy="285"/>
            </a:xfrm>
            <a:prstGeom prst="line">
              <a:avLst/>
            </a:prstGeom>
            <a:noFill/>
            <a:ln w="25400">
              <a:solidFill>
                <a:srgbClr val="000000"/>
              </a:solidFill>
              <a:round/>
              <a:headEnd/>
              <a:tailEnd/>
            </a:ln>
          </p:spPr>
          <p:txBody>
            <a:bodyPr/>
            <a:lstStyle/>
            <a:p>
              <a:endParaRPr lang="en-US"/>
            </a:p>
          </p:txBody>
        </p:sp>
        <p:sp>
          <p:nvSpPr>
            <p:cNvPr id="82973" name="Line 25"/>
            <p:cNvSpPr>
              <a:spLocks noChangeShapeType="1"/>
            </p:cNvSpPr>
            <p:nvPr/>
          </p:nvSpPr>
          <p:spPr bwMode="auto">
            <a:xfrm flipV="1">
              <a:off x="731" y="1008"/>
              <a:ext cx="1208" cy="799"/>
            </a:xfrm>
            <a:prstGeom prst="line">
              <a:avLst/>
            </a:prstGeom>
            <a:noFill/>
            <a:ln w="25400">
              <a:solidFill>
                <a:srgbClr val="000000"/>
              </a:solidFill>
              <a:round/>
              <a:headEnd/>
              <a:tailEnd/>
            </a:ln>
          </p:spPr>
          <p:txBody>
            <a:bodyPr/>
            <a:lstStyle/>
            <a:p>
              <a:endParaRPr lang="en-US"/>
            </a:p>
          </p:txBody>
        </p:sp>
        <p:sp>
          <p:nvSpPr>
            <p:cNvPr id="82974" name="Line 26"/>
            <p:cNvSpPr>
              <a:spLocks noChangeShapeType="1"/>
            </p:cNvSpPr>
            <p:nvPr/>
          </p:nvSpPr>
          <p:spPr bwMode="auto">
            <a:xfrm flipV="1">
              <a:off x="808" y="1122"/>
              <a:ext cx="1459" cy="1006"/>
            </a:xfrm>
            <a:prstGeom prst="line">
              <a:avLst/>
            </a:prstGeom>
            <a:noFill/>
            <a:ln w="25400">
              <a:solidFill>
                <a:srgbClr val="000000"/>
              </a:solidFill>
              <a:round/>
              <a:headEnd/>
              <a:tailEnd/>
            </a:ln>
          </p:spPr>
          <p:txBody>
            <a:bodyPr/>
            <a:lstStyle/>
            <a:p>
              <a:endParaRPr lang="en-US"/>
            </a:p>
          </p:txBody>
        </p:sp>
        <p:sp>
          <p:nvSpPr>
            <p:cNvPr id="82975" name="Line 27"/>
            <p:cNvSpPr>
              <a:spLocks noChangeShapeType="1"/>
            </p:cNvSpPr>
            <p:nvPr/>
          </p:nvSpPr>
          <p:spPr bwMode="auto">
            <a:xfrm>
              <a:off x="1625" y="1008"/>
              <a:ext cx="932" cy="0"/>
            </a:xfrm>
            <a:prstGeom prst="line">
              <a:avLst/>
            </a:prstGeom>
            <a:noFill/>
            <a:ln w="25400">
              <a:solidFill>
                <a:srgbClr val="000000"/>
              </a:solidFill>
              <a:round/>
              <a:headEnd/>
              <a:tailEnd/>
            </a:ln>
          </p:spPr>
          <p:txBody>
            <a:bodyPr/>
            <a:lstStyle/>
            <a:p>
              <a:endParaRPr lang="en-US"/>
            </a:p>
          </p:txBody>
        </p:sp>
        <p:sp>
          <p:nvSpPr>
            <p:cNvPr id="82976" name="Line 28"/>
            <p:cNvSpPr>
              <a:spLocks noChangeShapeType="1"/>
            </p:cNvSpPr>
            <p:nvPr/>
          </p:nvSpPr>
          <p:spPr bwMode="auto">
            <a:xfrm>
              <a:off x="384" y="1472"/>
              <a:ext cx="0" cy="1198"/>
            </a:xfrm>
            <a:prstGeom prst="line">
              <a:avLst/>
            </a:prstGeom>
            <a:noFill/>
            <a:ln w="25400">
              <a:solidFill>
                <a:srgbClr val="000000"/>
              </a:solidFill>
              <a:round/>
              <a:headEnd/>
              <a:tailEnd/>
            </a:ln>
          </p:spPr>
          <p:txBody>
            <a:bodyPr/>
            <a:lstStyle/>
            <a:p>
              <a:endParaRPr lang="en-US"/>
            </a:p>
          </p:txBody>
        </p:sp>
        <p:sp>
          <p:nvSpPr>
            <p:cNvPr id="82977" name="Freeform 29"/>
            <p:cNvSpPr>
              <a:spLocks/>
            </p:cNvSpPr>
            <p:nvPr/>
          </p:nvSpPr>
          <p:spPr bwMode="auto">
            <a:xfrm>
              <a:off x="1593" y="1536"/>
              <a:ext cx="238" cy="158"/>
            </a:xfrm>
            <a:custGeom>
              <a:avLst/>
              <a:gdLst>
                <a:gd name="T0" fmla="*/ 0 w 318"/>
                <a:gd name="T1" fmla="*/ 64 h 189"/>
                <a:gd name="T2" fmla="*/ 97 w 318"/>
                <a:gd name="T3" fmla="*/ 0 h 189"/>
                <a:gd name="T4" fmla="*/ 237 w 318"/>
                <a:gd name="T5" fmla="*/ 143 h 189"/>
                <a:gd name="T6" fmla="*/ 141 w 318"/>
                <a:gd name="T7" fmla="*/ 157 h 189"/>
                <a:gd name="T8" fmla="*/ 0 w 318"/>
                <a:gd name="T9" fmla="*/ 64 h 189"/>
                <a:gd name="T10" fmla="*/ 0 60000 65536"/>
                <a:gd name="T11" fmla="*/ 0 60000 65536"/>
                <a:gd name="T12" fmla="*/ 0 60000 65536"/>
                <a:gd name="T13" fmla="*/ 0 60000 65536"/>
                <a:gd name="T14" fmla="*/ 0 60000 65536"/>
                <a:gd name="T15" fmla="*/ 0 w 318"/>
                <a:gd name="T16" fmla="*/ 0 h 189"/>
                <a:gd name="T17" fmla="*/ 318 w 318"/>
                <a:gd name="T18" fmla="*/ 189 h 189"/>
              </a:gdLst>
              <a:ahLst/>
              <a:cxnLst>
                <a:cxn ang="T10">
                  <a:pos x="T0" y="T1"/>
                </a:cxn>
                <a:cxn ang="T11">
                  <a:pos x="T2" y="T3"/>
                </a:cxn>
                <a:cxn ang="T12">
                  <a:pos x="T4" y="T5"/>
                </a:cxn>
                <a:cxn ang="T13">
                  <a:pos x="T6" y="T7"/>
                </a:cxn>
                <a:cxn ang="T14">
                  <a:pos x="T8" y="T9"/>
                </a:cxn>
              </a:cxnLst>
              <a:rect l="T15" t="T16" r="T17" b="T18"/>
              <a:pathLst>
                <a:path w="318" h="189">
                  <a:moveTo>
                    <a:pt x="0" y="77"/>
                  </a:moveTo>
                  <a:lnTo>
                    <a:pt x="129" y="0"/>
                  </a:lnTo>
                  <a:lnTo>
                    <a:pt x="317" y="171"/>
                  </a:lnTo>
                  <a:lnTo>
                    <a:pt x="188" y="188"/>
                  </a:lnTo>
                  <a:lnTo>
                    <a:pt x="0" y="77"/>
                  </a:lnTo>
                </a:path>
              </a:pathLst>
            </a:custGeom>
            <a:pattFill prst="wdUpDiag">
              <a:fgClr>
                <a:schemeClr val="accent2"/>
              </a:fgClr>
              <a:bgClr>
                <a:srgbClr val="FF5008"/>
              </a:bgClr>
            </a:pattFill>
            <a:ln w="25400" cap="rnd">
              <a:noFill/>
              <a:round/>
              <a:headEnd/>
              <a:tailEnd/>
            </a:ln>
          </p:spPr>
          <p:txBody>
            <a:bodyPr/>
            <a:lstStyle/>
            <a:p>
              <a:endParaRPr lang="en-US"/>
            </a:p>
          </p:txBody>
        </p:sp>
        <p:sp>
          <p:nvSpPr>
            <p:cNvPr id="82978" name="Freeform 30"/>
            <p:cNvSpPr>
              <a:spLocks/>
            </p:cNvSpPr>
            <p:nvPr/>
          </p:nvSpPr>
          <p:spPr bwMode="auto">
            <a:xfrm>
              <a:off x="1695" y="1464"/>
              <a:ext cx="214" cy="194"/>
            </a:xfrm>
            <a:custGeom>
              <a:avLst/>
              <a:gdLst>
                <a:gd name="T0" fmla="*/ 97 w 284"/>
                <a:gd name="T1" fmla="*/ 0 h 232"/>
                <a:gd name="T2" fmla="*/ 213 w 284"/>
                <a:gd name="T3" fmla="*/ 0 h 232"/>
                <a:gd name="T4" fmla="*/ 213 w 284"/>
                <a:gd name="T5" fmla="*/ 179 h 232"/>
                <a:gd name="T6" fmla="*/ 155 w 284"/>
                <a:gd name="T7" fmla="*/ 179 h 232"/>
                <a:gd name="T8" fmla="*/ 142 w 284"/>
                <a:gd name="T9" fmla="*/ 193 h 232"/>
                <a:gd name="T10" fmla="*/ 7 w 284"/>
                <a:gd name="T11" fmla="*/ 64 h 232"/>
                <a:gd name="T12" fmla="*/ 0 w 284"/>
                <a:gd name="T13" fmla="*/ 57 h 232"/>
                <a:gd name="T14" fmla="*/ 97 w 284"/>
                <a:gd name="T15" fmla="*/ 0 h 232"/>
                <a:gd name="T16" fmla="*/ 0 60000 65536"/>
                <a:gd name="T17" fmla="*/ 0 60000 65536"/>
                <a:gd name="T18" fmla="*/ 0 60000 65536"/>
                <a:gd name="T19" fmla="*/ 0 60000 65536"/>
                <a:gd name="T20" fmla="*/ 0 60000 65536"/>
                <a:gd name="T21" fmla="*/ 0 60000 65536"/>
                <a:gd name="T22" fmla="*/ 0 60000 65536"/>
                <a:gd name="T23" fmla="*/ 0 60000 65536"/>
                <a:gd name="T24" fmla="*/ 0 w 284"/>
                <a:gd name="T25" fmla="*/ 0 h 232"/>
                <a:gd name="T26" fmla="*/ 284 w 284"/>
                <a:gd name="T27" fmla="*/ 232 h 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4" h="232">
                  <a:moveTo>
                    <a:pt x="129" y="0"/>
                  </a:moveTo>
                  <a:lnTo>
                    <a:pt x="283" y="0"/>
                  </a:lnTo>
                  <a:lnTo>
                    <a:pt x="283" y="214"/>
                  </a:lnTo>
                  <a:lnTo>
                    <a:pt x="206" y="214"/>
                  </a:lnTo>
                  <a:lnTo>
                    <a:pt x="189" y="231"/>
                  </a:lnTo>
                  <a:lnTo>
                    <a:pt x="9" y="77"/>
                  </a:lnTo>
                  <a:lnTo>
                    <a:pt x="0" y="68"/>
                  </a:lnTo>
                  <a:lnTo>
                    <a:pt x="129" y="0"/>
                  </a:lnTo>
                </a:path>
              </a:pathLst>
            </a:custGeom>
            <a:pattFill prst="wdUpDiag">
              <a:fgClr>
                <a:schemeClr val="accent2"/>
              </a:fgClr>
              <a:bgClr>
                <a:schemeClr val="tx2"/>
              </a:bgClr>
            </a:pattFill>
            <a:ln w="25400" cap="rnd">
              <a:noFill/>
              <a:round/>
              <a:headEnd/>
              <a:tailEnd/>
            </a:ln>
          </p:spPr>
          <p:txBody>
            <a:bodyPr/>
            <a:lstStyle/>
            <a:p>
              <a:endParaRPr lang="en-US"/>
            </a:p>
          </p:txBody>
        </p:sp>
        <p:sp>
          <p:nvSpPr>
            <p:cNvPr id="82979" name="Freeform 31"/>
            <p:cNvSpPr>
              <a:spLocks/>
            </p:cNvSpPr>
            <p:nvPr/>
          </p:nvSpPr>
          <p:spPr bwMode="auto">
            <a:xfrm>
              <a:off x="1933" y="1458"/>
              <a:ext cx="136" cy="165"/>
            </a:xfrm>
            <a:custGeom>
              <a:avLst/>
              <a:gdLst>
                <a:gd name="T0" fmla="*/ 6 w 181"/>
                <a:gd name="T1" fmla="*/ 8 h 198"/>
                <a:gd name="T2" fmla="*/ 74 w 181"/>
                <a:gd name="T3" fmla="*/ 0 h 198"/>
                <a:gd name="T4" fmla="*/ 104 w 181"/>
                <a:gd name="T5" fmla="*/ 22 h 198"/>
                <a:gd name="T6" fmla="*/ 104 w 181"/>
                <a:gd name="T7" fmla="*/ 58 h 198"/>
                <a:gd name="T8" fmla="*/ 135 w 181"/>
                <a:gd name="T9" fmla="*/ 107 h 198"/>
                <a:gd name="T10" fmla="*/ 0 w 181"/>
                <a:gd name="T11" fmla="*/ 164 h 198"/>
                <a:gd name="T12" fmla="*/ 6 w 181"/>
                <a:gd name="T13" fmla="*/ 8 h 198"/>
                <a:gd name="T14" fmla="*/ 0 60000 65536"/>
                <a:gd name="T15" fmla="*/ 0 60000 65536"/>
                <a:gd name="T16" fmla="*/ 0 60000 65536"/>
                <a:gd name="T17" fmla="*/ 0 60000 65536"/>
                <a:gd name="T18" fmla="*/ 0 60000 65536"/>
                <a:gd name="T19" fmla="*/ 0 60000 65536"/>
                <a:gd name="T20" fmla="*/ 0 60000 65536"/>
                <a:gd name="T21" fmla="*/ 0 w 181"/>
                <a:gd name="T22" fmla="*/ 0 h 198"/>
                <a:gd name="T23" fmla="*/ 181 w 181"/>
                <a:gd name="T24" fmla="*/ 198 h 1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198">
                  <a:moveTo>
                    <a:pt x="8" y="9"/>
                  </a:moveTo>
                  <a:lnTo>
                    <a:pt x="98" y="0"/>
                  </a:lnTo>
                  <a:lnTo>
                    <a:pt x="139" y="26"/>
                  </a:lnTo>
                  <a:lnTo>
                    <a:pt x="139" y="69"/>
                  </a:lnTo>
                  <a:lnTo>
                    <a:pt x="180" y="128"/>
                  </a:lnTo>
                  <a:lnTo>
                    <a:pt x="0" y="197"/>
                  </a:lnTo>
                  <a:lnTo>
                    <a:pt x="8" y="9"/>
                  </a:lnTo>
                </a:path>
              </a:pathLst>
            </a:custGeom>
            <a:pattFill prst="wdUpDiag">
              <a:fgClr>
                <a:schemeClr val="accent2"/>
              </a:fgClr>
              <a:bgClr>
                <a:srgbClr val="00DFCA"/>
              </a:bgClr>
            </a:pattFill>
            <a:ln w="25400" cap="rnd">
              <a:noFill/>
              <a:round/>
              <a:headEnd/>
              <a:tailEnd/>
            </a:ln>
          </p:spPr>
          <p:txBody>
            <a:bodyPr/>
            <a:lstStyle/>
            <a:p>
              <a:endParaRPr lang="en-US"/>
            </a:p>
          </p:txBody>
        </p:sp>
        <p:sp>
          <p:nvSpPr>
            <p:cNvPr id="82980" name="Freeform 32"/>
            <p:cNvSpPr>
              <a:spLocks/>
            </p:cNvSpPr>
            <p:nvPr/>
          </p:nvSpPr>
          <p:spPr bwMode="auto">
            <a:xfrm>
              <a:off x="1586" y="1344"/>
              <a:ext cx="323" cy="100"/>
            </a:xfrm>
            <a:custGeom>
              <a:avLst/>
              <a:gdLst>
                <a:gd name="T0" fmla="*/ 116 w 430"/>
                <a:gd name="T1" fmla="*/ 0 h 120"/>
                <a:gd name="T2" fmla="*/ 238 w 430"/>
                <a:gd name="T3" fmla="*/ 0 h 120"/>
                <a:gd name="T4" fmla="*/ 264 w 430"/>
                <a:gd name="T5" fmla="*/ 8 h 120"/>
                <a:gd name="T6" fmla="*/ 303 w 430"/>
                <a:gd name="T7" fmla="*/ 14 h 120"/>
                <a:gd name="T8" fmla="*/ 322 w 430"/>
                <a:gd name="T9" fmla="*/ 22 h 120"/>
                <a:gd name="T10" fmla="*/ 200 w 430"/>
                <a:gd name="T11" fmla="*/ 99 h 120"/>
                <a:gd name="T12" fmla="*/ 26 w 430"/>
                <a:gd name="T13" fmla="*/ 99 h 120"/>
                <a:gd name="T14" fmla="*/ 0 w 430"/>
                <a:gd name="T15" fmla="*/ 71 h 120"/>
                <a:gd name="T16" fmla="*/ 20 w 430"/>
                <a:gd name="T17" fmla="*/ 71 h 120"/>
                <a:gd name="T18" fmla="*/ 71 w 430"/>
                <a:gd name="T19" fmla="*/ 28 h 120"/>
                <a:gd name="T20" fmla="*/ 84 w 430"/>
                <a:gd name="T21" fmla="*/ 8 h 120"/>
                <a:gd name="T22" fmla="*/ 116 w 430"/>
                <a:gd name="T23" fmla="*/ 0 h 1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0"/>
                <a:gd name="T37" fmla="*/ 0 h 120"/>
                <a:gd name="T38" fmla="*/ 430 w 430"/>
                <a:gd name="T39" fmla="*/ 120 h 1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0" h="120">
                  <a:moveTo>
                    <a:pt x="154" y="0"/>
                  </a:moveTo>
                  <a:lnTo>
                    <a:pt x="317" y="0"/>
                  </a:lnTo>
                  <a:lnTo>
                    <a:pt x="352" y="9"/>
                  </a:lnTo>
                  <a:lnTo>
                    <a:pt x="403" y="17"/>
                  </a:lnTo>
                  <a:lnTo>
                    <a:pt x="429" y="26"/>
                  </a:lnTo>
                  <a:lnTo>
                    <a:pt x="266" y="119"/>
                  </a:lnTo>
                  <a:lnTo>
                    <a:pt x="34" y="119"/>
                  </a:lnTo>
                  <a:lnTo>
                    <a:pt x="0" y="85"/>
                  </a:lnTo>
                  <a:lnTo>
                    <a:pt x="26" y="85"/>
                  </a:lnTo>
                  <a:lnTo>
                    <a:pt x="94" y="34"/>
                  </a:lnTo>
                  <a:lnTo>
                    <a:pt x="112" y="9"/>
                  </a:lnTo>
                  <a:lnTo>
                    <a:pt x="154" y="0"/>
                  </a:lnTo>
                </a:path>
              </a:pathLst>
            </a:custGeom>
            <a:pattFill prst="wdUpDiag">
              <a:fgClr>
                <a:schemeClr val="accent2"/>
              </a:fgClr>
              <a:bgClr>
                <a:srgbClr val="114FFB"/>
              </a:bgClr>
            </a:pattFill>
            <a:ln w="25400" cap="rnd">
              <a:noFill/>
              <a:round/>
              <a:headEnd/>
              <a:tailEnd/>
            </a:ln>
          </p:spPr>
          <p:txBody>
            <a:bodyPr/>
            <a:lstStyle/>
            <a:p>
              <a:endParaRPr lang="en-US"/>
            </a:p>
          </p:txBody>
        </p:sp>
        <p:sp>
          <p:nvSpPr>
            <p:cNvPr id="82981" name="Freeform 33"/>
            <p:cNvSpPr>
              <a:spLocks/>
            </p:cNvSpPr>
            <p:nvPr/>
          </p:nvSpPr>
          <p:spPr bwMode="auto">
            <a:xfrm>
              <a:off x="1477" y="1464"/>
              <a:ext cx="194" cy="130"/>
            </a:xfrm>
            <a:custGeom>
              <a:avLst/>
              <a:gdLst>
                <a:gd name="T0" fmla="*/ 76 w 258"/>
                <a:gd name="T1" fmla="*/ 0 h 155"/>
                <a:gd name="T2" fmla="*/ 124 w 258"/>
                <a:gd name="T3" fmla="*/ 0 h 155"/>
                <a:gd name="T4" fmla="*/ 193 w 258"/>
                <a:gd name="T5" fmla="*/ 60 h 155"/>
                <a:gd name="T6" fmla="*/ 97 w 258"/>
                <a:gd name="T7" fmla="*/ 129 h 155"/>
                <a:gd name="T8" fmla="*/ 0 w 258"/>
                <a:gd name="T9" fmla="*/ 53 h 155"/>
                <a:gd name="T10" fmla="*/ 41 w 258"/>
                <a:gd name="T11" fmla="*/ 23 h 155"/>
                <a:gd name="T12" fmla="*/ 76 w 258"/>
                <a:gd name="T13" fmla="*/ 0 h 155"/>
                <a:gd name="T14" fmla="*/ 0 60000 65536"/>
                <a:gd name="T15" fmla="*/ 0 60000 65536"/>
                <a:gd name="T16" fmla="*/ 0 60000 65536"/>
                <a:gd name="T17" fmla="*/ 0 60000 65536"/>
                <a:gd name="T18" fmla="*/ 0 60000 65536"/>
                <a:gd name="T19" fmla="*/ 0 60000 65536"/>
                <a:gd name="T20" fmla="*/ 0 60000 65536"/>
                <a:gd name="T21" fmla="*/ 0 w 258"/>
                <a:gd name="T22" fmla="*/ 0 h 155"/>
                <a:gd name="T23" fmla="*/ 258 w 258"/>
                <a:gd name="T24" fmla="*/ 155 h 1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8" h="155">
                  <a:moveTo>
                    <a:pt x="101" y="0"/>
                  </a:moveTo>
                  <a:lnTo>
                    <a:pt x="165" y="0"/>
                  </a:lnTo>
                  <a:lnTo>
                    <a:pt x="257" y="72"/>
                  </a:lnTo>
                  <a:lnTo>
                    <a:pt x="129" y="154"/>
                  </a:lnTo>
                  <a:lnTo>
                    <a:pt x="0" y="63"/>
                  </a:lnTo>
                  <a:lnTo>
                    <a:pt x="55" y="27"/>
                  </a:lnTo>
                  <a:lnTo>
                    <a:pt x="101" y="0"/>
                  </a:lnTo>
                </a:path>
              </a:pathLst>
            </a:custGeom>
            <a:pattFill prst="wdUpDiag">
              <a:fgClr>
                <a:schemeClr val="accent2"/>
              </a:fgClr>
              <a:bgClr>
                <a:srgbClr val="8901F3"/>
              </a:bgClr>
            </a:pattFill>
            <a:ln w="25400" cap="rnd">
              <a:noFill/>
              <a:round/>
              <a:headEnd/>
              <a:tailEnd/>
            </a:ln>
          </p:spPr>
          <p:txBody>
            <a:bodyPr/>
            <a:lstStyle/>
            <a:p>
              <a:endParaRPr lang="en-US"/>
            </a:p>
          </p:txBody>
        </p:sp>
        <p:sp>
          <p:nvSpPr>
            <p:cNvPr id="82982" name="Freeform 34"/>
            <p:cNvSpPr>
              <a:spLocks/>
            </p:cNvSpPr>
            <p:nvPr/>
          </p:nvSpPr>
          <p:spPr bwMode="auto">
            <a:xfrm>
              <a:off x="1638" y="1464"/>
              <a:ext cx="136" cy="51"/>
            </a:xfrm>
            <a:custGeom>
              <a:avLst/>
              <a:gdLst>
                <a:gd name="T0" fmla="*/ 0 w 181"/>
                <a:gd name="T1" fmla="*/ 0 h 61"/>
                <a:gd name="T2" fmla="*/ 135 w 181"/>
                <a:gd name="T3" fmla="*/ 0 h 61"/>
                <a:gd name="T4" fmla="*/ 45 w 181"/>
                <a:gd name="T5" fmla="*/ 50 h 61"/>
                <a:gd name="T6" fmla="*/ 0 w 181"/>
                <a:gd name="T7" fmla="*/ 0 h 61"/>
                <a:gd name="T8" fmla="*/ 0 60000 65536"/>
                <a:gd name="T9" fmla="*/ 0 60000 65536"/>
                <a:gd name="T10" fmla="*/ 0 60000 65536"/>
                <a:gd name="T11" fmla="*/ 0 60000 65536"/>
                <a:gd name="T12" fmla="*/ 0 w 181"/>
                <a:gd name="T13" fmla="*/ 0 h 61"/>
                <a:gd name="T14" fmla="*/ 181 w 181"/>
                <a:gd name="T15" fmla="*/ 61 h 61"/>
              </a:gdLst>
              <a:ahLst/>
              <a:cxnLst>
                <a:cxn ang="T8">
                  <a:pos x="T0" y="T1"/>
                </a:cxn>
                <a:cxn ang="T9">
                  <a:pos x="T2" y="T3"/>
                </a:cxn>
                <a:cxn ang="T10">
                  <a:pos x="T4" y="T5"/>
                </a:cxn>
                <a:cxn ang="T11">
                  <a:pos x="T6" y="T7"/>
                </a:cxn>
              </a:cxnLst>
              <a:rect l="T12" t="T13" r="T14" b="T15"/>
              <a:pathLst>
                <a:path w="181" h="61">
                  <a:moveTo>
                    <a:pt x="0" y="0"/>
                  </a:moveTo>
                  <a:lnTo>
                    <a:pt x="180" y="0"/>
                  </a:lnTo>
                  <a:lnTo>
                    <a:pt x="60" y="60"/>
                  </a:lnTo>
                  <a:lnTo>
                    <a:pt x="0" y="0"/>
                  </a:lnTo>
                </a:path>
              </a:pathLst>
            </a:custGeom>
            <a:pattFill prst="wdUpDiag">
              <a:fgClr>
                <a:schemeClr val="accent2"/>
              </a:fgClr>
              <a:bgClr>
                <a:srgbClr val="DC0081"/>
              </a:bgClr>
            </a:pattFill>
            <a:ln w="25400" cap="rnd">
              <a:noFill/>
              <a:round/>
              <a:headEnd/>
              <a:tailEnd/>
            </a:ln>
          </p:spPr>
          <p:txBody>
            <a:bodyPr/>
            <a:lstStyle/>
            <a:p>
              <a:endParaRPr lang="en-US"/>
            </a:p>
          </p:txBody>
        </p:sp>
        <p:sp>
          <p:nvSpPr>
            <p:cNvPr id="82983" name="Freeform 35"/>
            <p:cNvSpPr>
              <a:spLocks/>
            </p:cNvSpPr>
            <p:nvPr/>
          </p:nvSpPr>
          <p:spPr bwMode="auto">
            <a:xfrm>
              <a:off x="1811" y="1372"/>
              <a:ext cx="104" cy="72"/>
            </a:xfrm>
            <a:custGeom>
              <a:avLst/>
              <a:gdLst>
                <a:gd name="T0" fmla="*/ 103 w 138"/>
                <a:gd name="T1" fmla="*/ 0 h 86"/>
                <a:gd name="T2" fmla="*/ 103 w 138"/>
                <a:gd name="T3" fmla="*/ 71 h 86"/>
                <a:gd name="T4" fmla="*/ 0 w 138"/>
                <a:gd name="T5" fmla="*/ 71 h 86"/>
                <a:gd name="T6" fmla="*/ 103 w 138"/>
                <a:gd name="T7" fmla="*/ 0 h 86"/>
                <a:gd name="T8" fmla="*/ 0 60000 65536"/>
                <a:gd name="T9" fmla="*/ 0 60000 65536"/>
                <a:gd name="T10" fmla="*/ 0 60000 65536"/>
                <a:gd name="T11" fmla="*/ 0 60000 65536"/>
                <a:gd name="T12" fmla="*/ 0 w 138"/>
                <a:gd name="T13" fmla="*/ 0 h 86"/>
                <a:gd name="T14" fmla="*/ 138 w 138"/>
                <a:gd name="T15" fmla="*/ 86 h 86"/>
              </a:gdLst>
              <a:ahLst/>
              <a:cxnLst>
                <a:cxn ang="T8">
                  <a:pos x="T0" y="T1"/>
                </a:cxn>
                <a:cxn ang="T9">
                  <a:pos x="T2" y="T3"/>
                </a:cxn>
                <a:cxn ang="T10">
                  <a:pos x="T4" y="T5"/>
                </a:cxn>
                <a:cxn ang="T11">
                  <a:pos x="T6" y="T7"/>
                </a:cxn>
              </a:cxnLst>
              <a:rect l="T12" t="T13" r="T14" b="T15"/>
              <a:pathLst>
                <a:path w="138" h="86">
                  <a:moveTo>
                    <a:pt x="137" y="0"/>
                  </a:moveTo>
                  <a:lnTo>
                    <a:pt x="137" y="85"/>
                  </a:lnTo>
                  <a:lnTo>
                    <a:pt x="0" y="85"/>
                  </a:lnTo>
                  <a:lnTo>
                    <a:pt x="137" y="0"/>
                  </a:lnTo>
                </a:path>
              </a:pathLst>
            </a:custGeom>
            <a:pattFill prst="wdUpDiag">
              <a:fgClr>
                <a:schemeClr val="accent2"/>
              </a:fgClr>
              <a:bgClr>
                <a:srgbClr val="CF0E30"/>
              </a:bgClr>
            </a:pattFill>
            <a:ln w="25400" cap="rnd">
              <a:noFill/>
              <a:round/>
              <a:headEnd/>
              <a:tailEnd/>
            </a:ln>
          </p:spPr>
          <p:txBody>
            <a:bodyPr/>
            <a:lstStyle/>
            <a:p>
              <a:endParaRPr lang="en-US"/>
            </a:p>
          </p:txBody>
        </p:sp>
        <p:sp>
          <p:nvSpPr>
            <p:cNvPr id="82984" name="Freeform 36"/>
            <p:cNvSpPr>
              <a:spLocks/>
            </p:cNvSpPr>
            <p:nvPr/>
          </p:nvSpPr>
          <p:spPr bwMode="auto">
            <a:xfrm>
              <a:off x="1933" y="1379"/>
              <a:ext cx="65" cy="65"/>
            </a:xfrm>
            <a:custGeom>
              <a:avLst/>
              <a:gdLst>
                <a:gd name="T0" fmla="*/ 0 w 86"/>
                <a:gd name="T1" fmla="*/ 0 h 78"/>
                <a:gd name="T2" fmla="*/ 0 w 86"/>
                <a:gd name="T3" fmla="*/ 64 h 78"/>
                <a:gd name="T4" fmla="*/ 64 w 86"/>
                <a:gd name="T5" fmla="*/ 64 h 78"/>
                <a:gd name="T6" fmla="*/ 0 w 86"/>
                <a:gd name="T7" fmla="*/ 0 h 78"/>
                <a:gd name="T8" fmla="*/ 0 60000 65536"/>
                <a:gd name="T9" fmla="*/ 0 60000 65536"/>
                <a:gd name="T10" fmla="*/ 0 60000 65536"/>
                <a:gd name="T11" fmla="*/ 0 60000 65536"/>
                <a:gd name="T12" fmla="*/ 0 w 86"/>
                <a:gd name="T13" fmla="*/ 0 h 78"/>
                <a:gd name="T14" fmla="*/ 86 w 86"/>
                <a:gd name="T15" fmla="*/ 78 h 78"/>
              </a:gdLst>
              <a:ahLst/>
              <a:cxnLst>
                <a:cxn ang="T8">
                  <a:pos x="T0" y="T1"/>
                </a:cxn>
                <a:cxn ang="T9">
                  <a:pos x="T2" y="T3"/>
                </a:cxn>
                <a:cxn ang="T10">
                  <a:pos x="T4" y="T5"/>
                </a:cxn>
                <a:cxn ang="T11">
                  <a:pos x="T6" y="T7"/>
                </a:cxn>
              </a:cxnLst>
              <a:rect l="T12" t="T13" r="T14" b="T15"/>
              <a:pathLst>
                <a:path w="86" h="78">
                  <a:moveTo>
                    <a:pt x="0" y="0"/>
                  </a:moveTo>
                  <a:lnTo>
                    <a:pt x="0" y="77"/>
                  </a:lnTo>
                  <a:lnTo>
                    <a:pt x="85" y="77"/>
                  </a:lnTo>
                  <a:lnTo>
                    <a:pt x="0" y="0"/>
                  </a:lnTo>
                </a:path>
              </a:pathLst>
            </a:custGeom>
            <a:pattFill prst="wdUpDiag">
              <a:fgClr>
                <a:schemeClr val="accent2"/>
              </a:fgClr>
              <a:bgClr>
                <a:srgbClr val="FFFFFF"/>
              </a:bgClr>
            </a:pattFill>
            <a:ln w="25400" cap="rnd">
              <a:noFill/>
              <a:round/>
              <a:headEnd/>
              <a:tailEnd/>
            </a:ln>
          </p:spPr>
          <p:txBody>
            <a:bodyPr/>
            <a:lstStyle/>
            <a:p>
              <a:endParaRPr lang="en-US"/>
            </a:p>
          </p:txBody>
        </p:sp>
        <p:sp>
          <p:nvSpPr>
            <p:cNvPr id="82985" name="Freeform 37"/>
            <p:cNvSpPr>
              <a:spLocks/>
            </p:cNvSpPr>
            <p:nvPr/>
          </p:nvSpPr>
          <p:spPr bwMode="auto">
            <a:xfrm>
              <a:off x="1939" y="1372"/>
              <a:ext cx="85" cy="72"/>
            </a:xfrm>
            <a:custGeom>
              <a:avLst/>
              <a:gdLst>
                <a:gd name="T0" fmla="*/ 0 w 113"/>
                <a:gd name="T1" fmla="*/ 0 h 86"/>
                <a:gd name="T2" fmla="*/ 84 w 113"/>
                <a:gd name="T3" fmla="*/ 14 h 86"/>
                <a:gd name="T4" fmla="*/ 84 w 113"/>
                <a:gd name="T5" fmla="*/ 71 h 86"/>
                <a:gd name="T6" fmla="*/ 0 w 113"/>
                <a:gd name="T7" fmla="*/ 0 h 86"/>
                <a:gd name="T8" fmla="*/ 0 60000 65536"/>
                <a:gd name="T9" fmla="*/ 0 60000 65536"/>
                <a:gd name="T10" fmla="*/ 0 60000 65536"/>
                <a:gd name="T11" fmla="*/ 0 60000 65536"/>
                <a:gd name="T12" fmla="*/ 0 w 113"/>
                <a:gd name="T13" fmla="*/ 0 h 86"/>
                <a:gd name="T14" fmla="*/ 113 w 113"/>
                <a:gd name="T15" fmla="*/ 86 h 86"/>
              </a:gdLst>
              <a:ahLst/>
              <a:cxnLst>
                <a:cxn ang="T8">
                  <a:pos x="T0" y="T1"/>
                </a:cxn>
                <a:cxn ang="T9">
                  <a:pos x="T2" y="T3"/>
                </a:cxn>
                <a:cxn ang="T10">
                  <a:pos x="T4" y="T5"/>
                </a:cxn>
                <a:cxn ang="T11">
                  <a:pos x="T6" y="T7"/>
                </a:cxn>
              </a:cxnLst>
              <a:rect l="T12" t="T13" r="T14" b="T15"/>
              <a:pathLst>
                <a:path w="113" h="86">
                  <a:moveTo>
                    <a:pt x="0" y="0"/>
                  </a:moveTo>
                  <a:lnTo>
                    <a:pt x="112" y="17"/>
                  </a:lnTo>
                  <a:lnTo>
                    <a:pt x="112" y="85"/>
                  </a:lnTo>
                  <a:lnTo>
                    <a:pt x="0" y="0"/>
                  </a:lnTo>
                </a:path>
              </a:pathLst>
            </a:custGeom>
            <a:pattFill prst="wdUpDiag">
              <a:fgClr>
                <a:schemeClr val="accent2"/>
              </a:fgClr>
              <a:bgClr>
                <a:srgbClr val="F57B49"/>
              </a:bgClr>
            </a:pattFill>
            <a:ln w="25400" cap="rnd">
              <a:noFill/>
              <a:round/>
              <a:headEnd/>
              <a:tailEnd/>
            </a:ln>
          </p:spPr>
          <p:txBody>
            <a:bodyPr/>
            <a:lstStyle/>
            <a:p>
              <a:endParaRPr lang="en-US"/>
            </a:p>
          </p:txBody>
        </p:sp>
        <p:sp>
          <p:nvSpPr>
            <p:cNvPr id="82986" name="Line 38"/>
            <p:cNvSpPr>
              <a:spLocks noChangeShapeType="1"/>
            </p:cNvSpPr>
            <p:nvPr/>
          </p:nvSpPr>
          <p:spPr bwMode="auto">
            <a:xfrm>
              <a:off x="1927" y="2063"/>
              <a:ext cx="0" cy="479"/>
            </a:xfrm>
            <a:prstGeom prst="line">
              <a:avLst/>
            </a:prstGeom>
            <a:noFill/>
            <a:ln w="25400">
              <a:solidFill>
                <a:srgbClr val="000000"/>
              </a:solidFill>
              <a:round/>
              <a:headEnd/>
              <a:tailEnd/>
            </a:ln>
          </p:spPr>
          <p:txBody>
            <a:bodyPr/>
            <a:lstStyle/>
            <a:p>
              <a:endParaRPr lang="en-US"/>
            </a:p>
          </p:txBody>
        </p:sp>
        <p:sp>
          <p:nvSpPr>
            <p:cNvPr id="82987" name="Freeform 39"/>
            <p:cNvSpPr>
              <a:spLocks/>
            </p:cNvSpPr>
            <p:nvPr/>
          </p:nvSpPr>
          <p:spPr bwMode="auto">
            <a:xfrm>
              <a:off x="1001" y="1800"/>
              <a:ext cx="213" cy="186"/>
            </a:xfrm>
            <a:custGeom>
              <a:avLst/>
              <a:gdLst>
                <a:gd name="T0" fmla="*/ 6 w 284"/>
                <a:gd name="T1" fmla="*/ 178 h 223"/>
                <a:gd name="T2" fmla="*/ 212 w 284"/>
                <a:gd name="T3" fmla="*/ 34 h 223"/>
                <a:gd name="T4" fmla="*/ 124 w 284"/>
                <a:gd name="T5" fmla="*/ 0 h 223"/>
                <a:gd name="T6" fmla="*/ 62 w 284"/>
                <a:gd name="T7" fmla="*/ 62 h 223"/>
                <a:gd name="T8" fmla="*/ 50 w 284"/>
                <a:gd name="T9" fmla="*/ 68 h 223"/>
                <a:gd name="T10" fmla="*/ 43 w 284"/>
                <a:gd name="T11" fmla="*/ 83 h 223"/>
                <a:gd name="T12" fmla="*/ 31 w 284"/>
                <a:gd name="T13" fmla="*/ 89 h 223"/>
                <a:gd name="T14" fmla="*/ 25 w 284"/>
                <a:gd name="T15" fmla="*/ 103 h 223"/>
                <a:gd name="T16" fmla="*/ 13 w 284"/>
                <a:gd name="T17" fmla="*/ 117 h 223"/>
                <a:gd name="T18" fmla="*/ 6 w 284"/>
                <a:gd name="T19" fmla="*/ 130 h 223"/>
                <a:gd name="T20" fmla="*/ 6 w 284"/>
                <a:gd name="T21" fmla="*/ 144 h 223"/>
                <a:gd name="T22" fmla="*/ 6 w 284"/>
                <a:gd name="T23" fmla="*/ 158 h 223"/>
                <a:gd name="T24" fmla="*/ 0 w 284"/>
                <a:gd name="T25" fmla="*/ 172 h 223"/>
                <a:gd name="T26" fmla="*/ 0 w 284"/>
                <a:gd name="T27" fmla="*/ 185 h 223"/>
                <a:gd name="T28" fmla="*/ 6 w 284"/>
                <a:gd name="T29" fmla="*/ 178 h 2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4"/>
                <a:gd name="T46" fmla="*/ 0 h 223"/>
                <a:gd name="T47" fmla="*/ 284 w 284"/>
                <a:gd name="T48" fmla="*/ 223 h 2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4" h="223">
                  <a:moveTo>
                    <a:pt x="8" y="214"/>
                  </a:moveTo>
                  <a:lnTo>
                    <a:pt x="283" y="41"/>
                  </a:lnTo>
                  <a:lnTo>
                    <a:pt x="166" y="0"/>
                  </a:lnTo>
                  <a:lnTo>
                    <a:pt x="83" y="74"/>
                  </a:lnTo>
                  <a:lnTo>
                    <a:pt x="67" y="82"/>
                  </a:lnTo>
                  <a:lnTo>
                    <a:pt x="58" y="99"/>
                  </a:lnTo>
                  <a:lnTo>
                    <a:pt x="42" y="107"/>
                  </a:lnTo>
                  <a:lnTo>
                    <a:pt x="33" y="123"/>
                  </a:lnTo>
                  <a:lnTo>
                    <a:pt x="17" y="140"/>
                  </a:lnTo>
                  <a:lnTo>
                    <a:pt x="8" y="156"/>
                  </a:lnTo>
                  <a:lnTo>
                    <a:pt x="8" y="173"/>
                  </a:lnTo>
                  <a:lnTo>
                    <a:pt x="8" y="189"/>
                  </a:lnTo>
                  <a:lnTo>
                    <a:pt x="0" y="206"/>
                  </a:lnTo>
                  <a:lnTo>
                    <a:pt x="0" y="222"/>
                  </a:lnTo>
                  <a:lnTo>
                    <a:pt x="8" y="214"/>
                  </a:lnTo>
                </a:path>
              </a:pathLst>
            </a:custGeom>
            <a:pattFill prst="wdUpDiag">
              <a:fgClr>
                <a:schemeClr val="hlink"/>
              </a:fgClr>
              <a:bgClr>
                <a:srgbClr val="FE9B03"/>
              </a:bgClr>
            </a:pattFill>
            <a:ln w="25400" cap="rnd">
              <a:noFill/>
              <a:round/>
              <a:headEnd/>
              <a:tailEnd/>
            </a:ln>
          </p:spPr>
          <p:txBody>
            <a:bodyPr/>
            <a:lstStyle/>
            <a:p>
              <a:endParaRPr lang="en-US"/>
            </a:p>
          </p:txBody>
        </p:sp>
        <p:sp>
          <p:nvSpPr>
            <p:cNvPr id="82988" name="Rectangle 40"/>
            <p:cNvSpPr>
              <a:spLocks noChangeArrowheads="1"/>
            </p:cNvSpPr>
            <p:nvPr/>
          </p:nvSpPr>
          <p:spPr bwMode="auto">
            <a:xfrm>
              <a:off x="1732" y="1424"/>
              <a:ext cx="220" cy="275"/>
            </a:xfrm>
            <a:prstGeom prst="rect">
              <a:avLst/>
            </a:prstGeom>
            <a:noFill/>
            <a:ln w="25400">
              <a:noFill/>
              <a:miter lim="800000"/>
              <a:headEnd/>
              <a:tailEnd/>
            </a:ln>
          </p:spPr>
          <p:txBody>
            <a:bodyPr wrap="none" lIns="85817" tIns="42909" rIns="85817" bIns="42909">
              <a:spAutoFit/>
            </a:bodyPr>
            <a:lstStyle/>
            <a:p>
              <a:pPr defTabSz="847725" eaLnBrk="0" hangingPunct="0"/>
              <a:r>
                <a:rPr lang="en-US" sz="2300">
                  <a:solidFill>
                    <a:srgbClr val="000000"/>
                  </a:solidFill>
                  <a:latin typeface="Times New Roman" pitchFamily="18" charset="0"/>
                </a:rPr>
                <a:t>T</a:t>
              </a:r>
            </a:p>
          </p:txBody>
        </p:sp>
      </p:grpSp>
      <p:grpSp>
        <p:nvGrpSpPr>
          <p:cNvPr id="4" name="Group 49"/>
          <p:cNvGrpSpPr>
            <a:grpSpLocks/>
          </p:cNvGrpSpPr>
          <p:nvPr/>
        </p:nvGrpSpPr>
        <p:grpSpPr bwMode="auto">
          <a:xfrm>
            <a:off x="609600" y="4800600"/>
            <a:ext cx="8247063" cy="1903413"/>
            <a:chOff x="384" y="3024"/>
            <a:chExt cx="5195" cy="1199"/>
          </a:xfrm>
        </p:grpSpPr>
        <p:sp>
          <p:nvSpPr>
            <p:cNvPr id="82951" name="Rectangle 45"/>
            <p:cNvSpPr>
              <a:spLocks noChangeArrowheads="1"/>
            </p:cNvSpPr>
            <p:nvPr/>
          </p:nvSpPr>
          <p:spPr bwMode="auto">
            <a:xfrm>
              <a:off x="384" y="3024"/>
              <a:ext cx="2064" cy="1199"/>
            </a:xfrm>
            <a:prstGeom prst="rect">
              <a:avLst/>
            </a:prstGeom>
            <a:noFill/>
            <a:ln w="25400">
              <a:noFill/>
              <a:miter lim="800000"/>
              <a:headEnd/>
              <a:tailEnd/>
            </a:ln>
          </p:spPr>
          <p:txBody>
            <a:bodyPr lIns="85817" tIns="42908" rIns="85817" bIns="42908">
              <a:spAutoFit/>
            </a:bodyPr>
            <a:lstStyle/>
            <a:p>
              <a:pPr defTabSz="852488" eaLnBrk="0" hangingPunct="0">
                <a:spcBef>
                  <a:spcPct val="50000"/>
                </a:spcBef>
              </a:pPr>
              <a:r>
                <a:rPr lang="en-US" sz="1900"/>
                <a:t>     </a:t>
              </a:r>
              <a:r>
                <a:rPr lang="en-US" sz="1000"/>
                <a:t> </a:t>
              </a:r>
              <a:r>
                <a:rPr lang="en-US" sz="1800" b="1"/>
                <a:t>2000 &lt; Tumor &lt; 2200</a:t>
              </a:r>
            </a:p>
            <a:p>
              <a:pPr marL="427038" lvl="1" defTabSz="852488" eaLnBrk="0" hangingPunct="0">
                <a:lnSpc>
                  <a:spcPct val="35000"/>
                </a:lnSpc>
                <a:spcBef>
                  <a:spcPct val="50000"/>
                </a:spcBef>
              </a:pPr>
              <a:r>
                <a:rPr lang="en-US" sz="1300" b="1">
                  <a:solidFill>
                    <a:srgbClr val="114FFB"/>
                  </a:solidFill>
                </a:rPr>
                <a:t>2000 &lt; B2 + B4 &lt; 2200</a:t>
              </a:r>
              <a:endParaRPr lang="en-US" sz="1300" b="1">
                <a:solidFill>
                  <a:srgbClr val="8901F3"/>
                </a:solidFill>
              </a:endParaRPr>
            </a:p>
            <a:p>
              <a:pPr marL="427038" lvl="1" defTabSz="852488" eaLnBrk="0" hangingPunct="0">
                <a:lnSpc>
                  <a:spcPct val="35000"/>
                </a:lnSpc>
                <a:spcBef>
                  <a:spcPct val="50000"/>
                </a:spcBef>
              </a:pPr>
              <a:r>
                <a:rPr lang="en-US" sz="1300" b="1">
                  <a:solidFill>
                    <a:srgbClr val="CF0E30"/>
                  </a:solidFill>
                </a:rPr>
                <a:t>2000 &lt; B4 &lt; 2200</a:t>
              </a:r>
              <a:endParaRPr lang="en-US" sz="1300" b="1">
                <a:solidFill>
                  <a:srgbClr val="114FFB"/>
                </a:solidFill>
              </a:endParaRPr>
            </a:p>
            <a:p>
              <a:pPr marL="427038" lvl="1" defTabSz="852488" eaLnBrk="0" hangingPunct="0">
                <a:lnSpc>
                  <a:spcPct val="35000"/>
                </a:lnSpc>
                <a:spcBef>
                  <a:spcPct val="50000"/>
                </a:spcBef>
              </a:pPr>
              <a:r>
                <a:rPr lang="en-US" sz="1300" b="1"/>
                <a:t>2000 &lt; B3 + B4 &lt; 2200</a:t>
              </a:r>
              <a:endParaRPr lang="en-US" sz="1300" b="1">
                <a:solidFill>
                  <a:srgbClr val="CF0E30"/>
                </a:solidFill>
              </a:endParaRPr>
            </a:p>
            <a:p>
              <a:pPr marL="427038" lvl="1" defTabSz="852488" eaLnBrk="0" hangingPunct="0">
                <a:lnSpc>
                  <a:spcPct val="35000"/>
                </a:lnSpc>
                <a:spcBef>
                  <a:spcPct val="50000"/>
                </a:spcBef>
              </a:pPr>
              <a:r>
                <a:rPr lang="en-US" sz="1300" b="1">
                  <a:solidFill>
                    <a:schemeClr val="accent1"/>
                  </a:solidFill>
                </a:rPr>
                <a:t>2000 &lt; B3 &lt; 2200</a:t>
              </a:r>
              <a:endParaRPr lang="en-US" sz="1300" b="1">
                <a:solidFill>
                  <a:schemeClr val="tx2"/>
                </a:solidFill>
              </a:endParaRPr>
            </a:p>
            <a:p>
              <a:pPr marL="427038" lvl="1" defTabSz="852488" eaLnBrk="0" hangingPunct="0">
                <a:lnSpc>
                  <a:spcPct val="35000"/>
                </a:lnSpc>
                <a:spcBef>
                  <a:spcPct val="50000"/>
                </a:spcBef>
              </a:pPr>
              <a:r>
                <a:rPr lang="en-US" sz="1300" b="1">
                  <a:solidFill>
                    <a:srgbClr val="00DFCA"/>
                  </a:solidFill>
                </a:rPr>
                <a:t>2000 &lt; B1 + B3 + B4 &lt; 2200</a:t>
              </a:r>
            </a:p>
            <a:p>
              <a:pPr marL="427038" lvl="1" defTabSz="852488" eaLnBrk="0" hangingPunct="0">
                <a:lnSpc>
                  <a:spcPct val="35000"/>
                </a:lnSpc>
                <a:spcBef>
                  <a:spcPct val="50000"/>
                </a:spcBef>
              </a:pPr>
              <a:r>
                <a:rPr lang="en-US" sz="1300" b="1">
                  <a:solidFill>
                    <a:schemeClr val="tx2"/>
                  </a:solidFill>
                </a:rPr>
                <a:t>2000 &lt; B1 + B4 &lt; 2200</a:t>
              </a:r>
              <a:endParaRPr lang="en-US" sz="1300" b="1">
                <a:solidFill>
                  <a:srgbClr val="114FFB"/>
                </a:solidFill>
              </a:endParaRPr>
            </a:p>
            <a:p>
              <a:pPr marL="427038" lvl="1" defTabSz="852488" eaLnBrk="0" hangingPunct="0">
                <a:lnSpc>
                  <a:spcPct val="35000"/>
                </a:lnSpc>
                <a:spcBef>
                  <a:spcPct val="50000"/>
                </a:spcBef>
              </a:pPr>
              <a:r>
                <a:rPr lang="en-US" sz="1300" b="1">
                  <a:solidFill>
                    <a:srgbClr val="DC0081"/>
                  </a:solidFill>
                </a:rPr>
                <a:t>2000 &lt; B1 + B2 + B4 &lt; 2200</a:t>
              </a:r>
            </a:p>
            <a:p>
              <a:pPr marL="427038" lvl="1" defTabSz="852488" eaLnBrk="0" hangingPunct="0">
                <a:lnSpc>
                  <a:spcPct val="35000"/>
                </a:lnSpc>
                <a:spcBef>
                  <a:spcPct val="50000"/>
                </a:spcBef>
              </a:pPr>
              <a:r>
                <a:rPr lang="en-US" sz="1300" b="1">
                  <a:solidFill>
                    <a:srgbClr val="F63F1B"/>
                  </a:solidFill>
                </a:rPr>
                <a:t>2000 &lt; B1 &lt; 2200</a:t>
              </a:r>
            </a:p>
            <a:p>
              <a:pPr marL="427038" lvl="1" defTabSz="852488" eaLnBrk="0" hangingPunct="0">
                <a:lnSpc>
                  <a:spcPct val="35000"/>
                </a:lnSpc>
                <a:spcBef>
                  <a:spcPct val="50000"/>
                </a:spcBef>
              </a:pPr>
              <a:r>
                <a:rPr lang="en-US" sz="1300" b="1">
                  <a:solidFill>
                    <a:srgbClr val="8901F3"/>
                  </a:solidFill>
                </a:rPr>
                <a:t>2000 &lt; B1 + B2 &lt; 2200</a:t>
              </a:r>
              <a:endParaRPr lang="en-US" sz="1700" b="1">
                <a:solidFill>
                  <a:srgbClr val="8901F3"/>
                </a:solidFill>
              </a:endParaRPr>
            </a:p>
          </p:txBody>
        </p:sp>
        <p:sp>
          <p:nvSpPr>
            <p:cNvPr id="82952" name="Rectangle 46"/>
            <p:cNvSpPr>
              <a:spLocks noChangeArrowheads="1"/>
            </p:cNvSpPr>
            <p:nvPr/>
          </p:nvSpPr>
          <p:spPr bwMode="auto">
            <a:xfrm>
              <a:off x="3312" y="3024"/>
              <a:ext cx="2267" cy="1199"/>
            </a:xfrm>
            <a:prstGeom prst="rect">
              <a:avLst/>
            </a:prstGeom>
            <a:noFill/>
            <a:ln w="25400">
              <a:noFill/>
              <a:miter lim="800000"/>
              <a:headEnd/>
              <a:tailEnd/>
            </a:ln>
          </p:spPr>
          <p:txBody>
            <a:bodyPr lIns="85817" tIns="42908" rIns="85817" bIns="42908">
              <a:spAutoFit/>
            </a:bodyPr>
            <a:lstStyle/>
            <a:p>
              <a:pPr defTabSz="852488" eaLnBrk="0" hangingPunct="0">
                <a:spcBef>
                  <a:spcPct val="50000"/>
                </a:spcBef>
              </a:pPr>
              <a:r>
                <a:rPr lang="en-US" sz="1900"/>
                <a:t>     </a:t>
              </a:r>
              <a:r>
                <a:rPr lang="en-US" sz="1800" b="1"/>
                <a:t>2000 &lt; Tumor &lt; 2200</a:t>
              </a:r>
            </a:p>
            <a:p>
              <a:pPr marL="427038" lvl="1" defTabSz="852488" eaLnBrk="0" hangingPunct="0">
                <a:lnSpc>
                  <a:spcPct val="35000"/>
                </a:lnSpc>
                <a:spcBef>
                  <a:spcPct val="50000"/>
                </a:spcBef>
              </a:pPr>
              <a:endParaRPr lang="en-US" sz="1300" b="1">
                <a:solidFill>
                  <a:srgbClr val="8901F3"/>
                </a:solidFill>
              </a:endParaRPr>
            </a:p>
            <a:p>
              <a:pPr marL="427038" lvl="1" defTabSz="852488" eaLnBrk="0" hangingPunct="0">
                <a:lnSpc>
                  <a:spcPct val="35000"/>
                </a:lnSpc>
                <a:spcBef>
                  <a:spcPct val="50000"/>
                </a:spcBef>
              </a:pPr>
              <a:r>
                <a:rPr lang="en-US" sz="1300" b="1">
                  <a:solidFill>
                    <a:srgbClr val="CF0E30"/>
                  </a:solidFill>
                </a:rPr>
                <a:t>2000 &lt; B4</a:t>
              </a:r>
            </a:p>
            <a:p>
              <a:pPr marL="427038" lvl="1" defTabSz="852488" eaLnBrk="0" hangingPunct="0">
                <a:lnSpc>
                  <a:spcPct val="35000"/>
                </a:lnSpc>
                <a:spcBef>
                  <a:spcPct val="50000"/>
                </a:spcBef>
              </a:pPr>
              <a:endParaRPr lang="en-US" sz="1300" b="1">
                <a:solidFill>
                  <a:srgbClr val="CF0E30"/>
                </a:solidFill>
              </a:endParaRPr>
            </a:p>
            <a:p>
              <a:pPr marL="427038" lvl="1" defTabSz="852488" eaLnBrk="0" hangingPunct="0">
                <a:lnSpc>
                  <a:spcPct val="35000"/>
                </a:lnSpc>
                <a:spcBef>
                  <a:spcPct val="50000"/>
                </a:spcBef>
              </a:pPr>
              <a:r>
                <a:rPr lang="en-US" sz="1300" b="1">
                  <a:solidFill>
                    <a:schemeClr val="accent1"/>
                  </a:solidFill>
                </a:rPr>
                <a:t>2000 &lt; B3</a:t>
              </a:r>
            </a:p>
            <a:p>
              <a:pPr marL="427038" lvl="1" defTabSz="852488" eaLnBrk="0" hangingPunct="0">
                <a:lnSpc>
                  <a:spcPct val="35000"/>
                </a:lnSpc>
                <a:spcBef>
                  <a:spcPct val="50000"/>
                </a:spcBef>
              </a:pPr>
              <a:r>
                <a:rPr lang="en-US" sz="1300" b="1">
                  <a:solidFill>
                    <a:srgbClr val="00DFCA"/>
                  </a:solidFill>
                </a:rPr>
                <a:t>B1 + B3 + B4 &lt; 2200</a:t>
              </a:r>
            </a:p>
            <a:p>
              <a:pPr marL="427038" lvl="1" defTabSz="852488" eaLnBrk="0" hangingPunct="0">
                <a:lnSpc>
                  <a:spcPct val="35000"/>
                </a:lnSpc>
                <a:spcBef>
                  <a:spcPct val="50000"/>
                </a:spcBef>
              </a:pPr>
              <a:endParaRPr lang="en-US" sz="1300" b="1">
                <a:solidFill>
                  <a:srgbClr val="114FFB"/>
                </a:solidFill>
              </a:endParaRPr>
            </a:p>
            <a:p>
              <a:pPr marL="427038" lvl="1" defTabSz="852488" eaLnBrk="0" hangingPunct="0">
                <a:lnSpc>
                  <a:spcPct val="35000"/>
                </a:lnSpc>
                <a:spcBef>
                  <a:spcPct val="50000"/>
                </a:spcBef>
              </a:pPr>
              <a:r>
                <a:rPr lang="en-US" sz="1300" b="1">
                  <a:solidFill>
                    <a:srgbClr val="DC0081"/>
                  </a:solidFill>
                </a:rPr>
                <a:t>B1 + B2 + B4 &lt; 2200</a:t>
              </a:r>
            </a:p>
            <a:p>
              <a:pPr marL="427038" lvl="1" defTabSz="852488" eaLnBrk="0" hangingPunct="0">
                <a:lnSpc>
                  <a:spcPct val="35000"/>
                </a:lnSpc>
                <a:spcBef>
                  <a:spcPct val="50000"/>
                </a:spcBef>
              </a:pPr>
              <a:r>
                <a:rPr lang="en-US" sz="1300" b="1">
                  <a:solidFill>
                    <a:srgbClr val="F63F1B"/>
                  </a:solidFill>
                </a:rPr>
                <a:t>2000 &lt; B1</a:t>
              </a:r>
            </a:p>
            <a:p>
              <a:pPr marL="427038" lvl="1" defTabSz="852488" eaLnBrk="0" latinLnBrk="1" hangingPunct="0">
                <a:lnSpc>
                  <a:spcPct val="35000"/>
                </a:lnSpc>
                <a:spcBef>
                  <a:spcPct val="50000"/>
                </a:spcBef>
              </a:pPr>
              <a:endParaRPr lang="en-US" sz="1300">
                <a:solidFill>
                  <a:srgbClr val="DC0081"/>
                </a:solidFill>
              </a:endParaRPr>
            </a:p>
          </p:txBody>
        </p:sp>
        <p:sp>
          <p:nvSpPr>
            <p:cNvPr id="82953" name="AutoShape 47"/>
            <p:cNvSpPr>
              <a:spLocks noChangeArrowheads="1"/>
            </p:cNvSpPr>
            <p:nvPr/>
          </p:nvSpPr>
          <p:spPr bwMode="auto">
            <a:xfrm>
              <a:off x="2672" y="3575"/>
              <a:ext cx="573" cy="418"/>
            </a:xfrm>
            <a:prstGeom prst="rightArrow">
              <a:avLst>
                <a:gd name="adj1" fmla="val 50000"/>
                <a:gd name="adj2" fmla="val 68547"/>
              </a:avLst>
            </a:prstGeom>
            <a:noFill/>
            <a:ln w="25400">
              <a:solidFill>
                <a:schemeClr val="tx1"/>
              </a:solidFill>
              <a:miter lim="800000"/>
              <a:headEnd/>
              <a:tailEnd/>
            </a:ln>
          </p:spPr>
          <p:txBody>
            <a:bodyPr wrap="none" anchor="ctr"/>
            <a:lstStyle/>
            <a:p>
              <a:endParaRPr lang="en-US"/>
            </a:p>
          </p:txBody>
        </p:sp>
      </p:grpSp>
      <p:sp>
        <p:nvSpPr>
          <p:cNvPr id="48" name="Slide Number Placeholder 47"/>
          <p:cNvSpPr>
            <a:spLocks noGrp="1"/>
          </p:cNvSpPr>
          <p:nvPr>
            <p:ph type="sldNum" sz="quarter" idx="12"/>
          </p:nvPr>
        </p:nvSpPr>
        <p:spPr/>
        <p:txBody>
          <a:bodyPr/>
          <a:lstStyle/>
          <a:p>
            <a:pPr>
              <a:defRPr/>
            </a:pPr>
            <a:endParaRPr lang="en-US" dirty="0"/>
          </a:p>
          <a:p>
            <a:pPr>
              <a:defRPr/>
            </a:pPr>
            <a:fld id="{444F84C0-6ED1-419E-8991-B44F8DB91C89}" type="slidenum">
              <a:rPr lang="en-US" smtClean="0"/>
              <a:pPr>
                <a:defRPr/>
              </a:pPr>
              <a:t>108</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
          <p:cNvSpPr>
            <a:spLocks noGrp="1" noChangeArrowheads="1"/>
          </p:cNvSpPr>
          <p:nvPr>
            <p:ph type="title"/>
          </p:nvPr>
        </p:nvSpPr>
        <p:spPr>
          <a:xfrm>
            <a:off x="457200" y="0"/>
            <a:ext cx="8229600" cy="762001"/>
          </a:xfrm>
          <a:noFill/>
        </p:spPr>
        <p:txBody>
          <a:bodyPr lIns="85817" tIns="42908" rIns="85817" bIns="42908"/>
          <a:lstStyle/>
          <a:p>
            <a:pPr defTabSz="977900" eaLnBrk="1" hangingPunct="1"/>
            <a:r>
              <a:rPr lang="en-US" b="1" dirty="0">
                <a:solidFill>
                  <a:schemeClr val="accent2"/>
                </a:solidFill>
              </a:rPr>
              <a:t>Case Results</a:t>
            </a:r>
          </a:p>
        </p:txBody>
      </p:sp>
      <p:sp>
        <p:nvSpPr>
          <p:cNvPr id="83971" name="Rectangle 9"/>
          <p:cNvSpPr>
            <a:spLocks noChangeArrowheads="1"/>
          </p:cNvSpPr>
          <p:nvPr/>
        </p:nvSpPr>
        <p:spPr bwMode="auto">
          <a:xfrm>
            <a:off x="3657600" y="2057400"/>
            <a:ext cx="1928813" cy="717550"/>
          </a:xfrm>
          <a:prstGeom prst="rect">
            <a:avLst/>
          </a:prstGeom>
          <a:noFill/>
          <a:ln w="25400">
            <a:noFill/>
            <a:miter lim="800000"/>
            <a:headEnd/>
            <a:tailEnd/>
          </a:ln>
        </p:spPr>
        <p:txBody>
          <a:bodyPr wrap="none" lIns="78896" tIns="38756" rIns="78896" bIns="38756">
            <a:spAutoFit/>
          </a:bodyPr>
          <a:lstStyle/>
          <a:p>
            <a:pPr algn="ctr" defTabSz="796925" eaLnBrk="0" hangingPunct="0"/>
            <a:r>
              <a:rPr lang="en-US" sz="2100" b="1">
                <a:solidFill>
                  <a:srgbClr val="990000"/>
                </a:solidFill>
              </a:rPr>
              <a:t>50% Isodose </a:t>
            </a:r>
            <a:br>
              <a:rPr lang="en-US" sz="2100" b="1">
                <a:solidFill>
                  <a:srgbClr val="990000"/>
                </a:solidFill>
              </a:rPr>
            </a:br>
            <a:r>
              <a:rPr lang="en-US" sz="2100" b="1">
                <a:solidFill>
                  <a:srgbClr val="990000"/>
                </a:solidFill>
              </a:rPr>
              <a:t>Surface</a:t>
            </a:r>
          </a:p>
        </p:txBody>
      </p:sp>
      <p:sp>
        <p:nvSpPr>
          <p:cNvPr id="83972" name="Rectangle 10"/>
          <p:cNvSpPr>
            <a:spLocks noChangeArrowheads="1"/>
          </p:cNvSpPr>
          <p:nvPr/>
        </p:nvSpPr>
        <p:spPr bwMode="auto">
          <a:xfrm>
            <a:off x="3657600" y="4648200"/>
            <a:ext cx="1928813" cy="717550"/>
          </a:xfrm>
          <a:prstGeom prst="rect">
            <a:avLst/>
          </a:prstGeom>
          <a:noFill/>
          <a:ln w="25400">
            <a:noFill/>
            <a:miter lim="800000"/>
            <a:headEnd/>
            <a:tailEnd/>
          </a:ln>
        </p:spPr>
        <p:txBody>
          <a:bodyPr wrap="none" lIns="78896" tIns="38756" rIns="78896" bIns="38756">
            <a:spAutoFit/>
          </a:bodyPr>
          <a:lstStyle/>
          <a:p>
            <a:pPr algn="ctr" defTabSz="796925" eaLnBrk="0" hangingPunct="0"/>
            <a:r>
              <a:rPr lang="en-US" sz="2100" b="1">
                <a:solidFill>
                  <a:srgbClr val="990000"/>
                </a:solidFill>
              </a:rPr>
              <a:t>80% Isodose </a:t>
            </a:r>
          </a:p>
          <a:p>
            <a:pPr algn="ctr" defTabSz="796925" eaLnBrk="0" hangingPunct="0"/>
            <a:r>
              <a:rPr lang="en-US" sz="2100" b="1">
                <a:solidFill>
                  <a:srgbClr val="990000"/>
                </a:solidFill>
              </a:rPr>
              <a:t>Surface</a:t>
            </a:r>
          </a:p>
        </p:txBody>
      </p:sp>
      <p:grpSp>
        <p:nvGrpSpPr>
          <p:cNvPr id="2" name="Group 14"/>
          <p:cNvGrpSpPr>
            <a:grpSpLocks/>
          </p:cNvGrpSpPr>
          <p:nvPr/>
        </p:nvGrpSpPr>
        <p:grpSpPr bwMode="auto">
          <a:xfrm>
            <a:off x="685800" y="990600"/>
            <a:ext cx="2874963" cy="5667375"/>
            <a:chOff x="432" y="624"/>
            <a:chExt cx="1811" cy="3570"/>
          </a:xfrm>
        </p:grpSpPr>
        <p:sp>
          <p:nvSpPr>
            <p:cNvPr id="83980" name="Rectangle 3"/>
            <p:cNvSpPr>
              <a:spLocks noChangeArrowheads="1"/>
            </p:cNvSpPr>
            <p:nvPr/>
          </p:nvSpPr>
          <p:spPr bwMode="auto">
            <a:xfrm>
              <a:off x="432" y="624"/>
              <a:ext cx="1780" cy="3570"/>
            </a:xfrm>
            <a:prstGeom prst="rect">
              <a:avLst/>
            </a:prstGeom>
            <a:solidFill>
              <a:srgbClr val="4D4D4D"/>
            </a:solidFill>
            <a:ln w="25400">
              <a:solidFill>
                <a:srgbClr val="000000"/>
              </a:solidFill>
              <a:miter lim="800000"/>
              <a:headEnd/>
              <a:tailEnd/>
            </a:ln>
          </p:spPr>
          <p:txBody>
            <a:bodyPr wrap="none" anchor="ctr"/>
            <a:lstStyle/>
            <a:p>
              <a:endParaRPr lang="en-US"/>
            </a:p>
          </p:txBody>
        </p:sp>
        <p:pic>
          <p:nvPicPr>
            <p:cNvPr id="83981" name="Picture 7"/>
            <p:cNvPicPr>
              <a:picLocks noChangeArrowheads="1"/>
            </p:cNvPicPr>
            <p:nvPr/>
          </p:nvPicPr>
          <p:blipFill>
            <a:blip r:embed="rId3" cstate="print">
              <a:lum bright="30000"/>
            </a:blip>
            <a:srcRect/>
            <a:stretch>
              <a:fillRect/>
            </a:stretch>
          </p:blipFill>
          <p:spPr bwMode="auto">
            <a:xfrm>
              <a:off x="592" y="2186"/>
              <a:ext cx="1477" cy="1760"/>
            </a:xfrm>
            <a:prstGeom prst="rect">
              <a:avLst/>
            </a:prstGeom>
            <a:noFill/>
            <a:ln w="25400">
              <a:noFill/>
              <a:miter lim="800000"/>
              <a:headEnd/>
              <a:tailEnd/>
            </a:ln>
          </p:spPr>
        </p:pic>
        <p:pic>
          <p:nvPicPr>
            <p:cNvPr id="83982" name="Picture 8"/>
            <p:cNvPicPr>
              <a:picLocks noChangeArrowheads="1"/>
            </p:cNvPicPr>
            <p:nvPr/>
          </p:nvPicPr>
          <p:blipFill>
            <a:blip r:embed="rId4" cstate="print">
              <a:lum bright="30000"/>
            </a:blip>
            <a:srcRect/>
            <a:stretch>
              <a:fillRect/>
            </a:stretch>
          </p:blipFill>
          <p:spPr bwMode="auto">
            <a:xfrm>
              <a:off x="632" y="662"/>
              <a:ext cx="1473" cy="1656"/>
            </a:xfrm>
            <a:prstGeom prst="rect">
              <a:avLst/>
            </a:prstGeom>
            <a:noFill/>
            <a:ln w="25400">
              <a:noFill/>
              <a:miter lim="800000"/>
              <a:headEnd/>
              <a:tailEnd/>
            </a:ln>
          </p:spPr>
        </p:pic>
        <p:sp>
          <p:nvSpPr>
            <p:cNvPr id="83983" name="Rectangle 11"/>
            <p:cNvSpPr>
              <a:spLocks noChangeArrowheads="1"/>
            </p:cNvSpPr>
            <p:nvPr/>
          </p:nvSpPr>
          <p:spPr bwMode="auto">
            <a:xfrm>
              <a:off x="960" y="3936"/>
              <a:ext cx="1283" cy="250"/>
            </a:xfrm>
            <a:prstGeom prst="rect">
              <a:avLst/>
            </a:prstGeom>
            <a:noFill/>
            <a:ln w="25400">
              <a:noFill/>
              <a:miter lim="800000"/>
              <a:headEnd/>
              <a:tailEnd/>
            </a:ln>
          </p:spPr>
          <p:txBody>
            <a:bodyPr wrap="none" lIns="78896" tIns="38756" rIns="78896" bIns="38756">
              <a:spAutoFit/>
            </a:bodyPr>
            <a:lstStyle/>
            <a:p>
              <a:pPr defTabSz="796925" eaLnBrk="0" hangingPunct="0"/>
              <a:r>
                <a:rPr lang="en-US" sz="2100" b="1">
                  <a:solidFill>
                    <a:srgbClr val="FF9900"/>
                  </a:solidFill>
                </a:rPr>
                <a:t>LINAC system</a:t>
              </a:r>
            </a:p>
          </p:txBody>
        </p:sp>
      </p:grpSp>
      <p:grpSp>
        <p:nvGrpSpPr>
          <p:cNvPr id="3" name="Group 15"/>
          <p:cNvGrpSpPr>
            <a:grpSpLocks/>
          </p:cNvGrpSpPr>
          <p:nvPr/>
        </p:nvGrpSpPr>
        <p:grpSpPr bwMode="auto">
          <a:xfrm>
            <a:off x="5695950" y="936625"/>
            <a:ext cx="2573338" cy="5786438"/>
            <a:chOff x="3588" y="590"/>
            <a:chExt cx="1621" cy="3645"/>
          </a:xfrm>
        </p:grpSpPr>
        <p:sp>
          <p:nvSpPr>
            <p:cNvPr id="83976" name="Rectangle 2"/>
            <p:cNvSpPr>
              <a:spLocks noChangeArrowheads="1"/>
            </p:cNvSpPr>
            <p:nvPr/>
          </p:nvSpPr>
          <p:spPr bwMode="auto">
            <a:xfrm>
              <a:off x="3588" y="590"/>
              <a:ext cx="1606" cy="3645"/>
            </a:xfrm>
            <a:prstGeom prst="rect">
              <a:avLst/>
            </a:prstGeom>
            <a:solidFill>
              <a:srgbClr val="4D4D4D"/>
            </a:solidFill>
            <a:ln w="25400">
              <a:solidFill>
                <a:srgbClr val="000000"/>
              </a:solidFill>
              <a:miter lim="800000"/>
              <a:headEnd/>
              <a:tailEnd/>
            </a:ln>
          </p:spPr>
          <p:txBody>
            <a:bodyPr wrap="none" anchor="ctr"/>
            <a:lstStyle/>
            <a:p>
              <a:endParaRPr lang="en-US"/>
            </a:p>
          </p:txBody>
        </p:sp>
        <p:pic>
          <p:nvPicPr>
            <p:cNvPr id="83977" name="Picture 5"/>
            <p:cNvPicPr>
              <a:picLocks noChangeArrowheads="1"/>
            </p:cNvPicPr>
            <p:nvPr/>
          </p:nvPicPr>
          <p:blipFill>
            <a:blip r:embed="rId5" cstate="print">
              <a:lum bright="30000"/>
            </a:blip>
            <a:srcRect/>
            <a:stretch>
              <a:fillRect/>
            </a:stretch>
          </p:blipFill>
          <p:spPr bwMode="auto">
            <a:xfrm>
              <a:off x="3747" y="2466"/>
              <a:ext cx="1390" cy="1481"/>
            </a:xfrm>
            <a:prstGeom prst="rect">
              <a:avLst/>
            </a:prstGeom>
            <a:noFill/>
            <a:ln w="25400">
              <a:noFill/>
              <a:miter lim="800000"/>
              <a:headEnd/>
              <a:tailEnd/>
            </a:ln>
          </p:spPr>
        </p:pic>
        <p:pic>
          <p:nvPicPr>
            <p:cNvPr id="83978" name="Picture 6"/>
            <p:cNvPicPr>
              <a:picLocks noChangeArrowheads="1"/>
            </p:cNvPicPr>
            <p:nvPr/>
          </p:nvPicPr>
          <p:blipFill>
            <a:blip r:embed="rId6" cstate="print">
              <a:lum bright="30000"/>
            </a:blip>
            <a:srcRect/>
            <a:stretch>
              <a:fillRect/>
            </a:stretch>
          </p:blipFill>
          <p:spPr bwMode="auto">
            <a:xfrm>
              <a:off x="3707" y="628"/>
              <a:ext cx="1502" cy="1723"/>
            </a:xfrm>
            <a:prstGeom prst="rect">
              <a:avLst/>
            </a:prstGeom>
            <a:noFill/>
            <a:ln w="25400">
              <a:noFill/>
              <a:miter lim="800000"/>
              <a:headEnd/>
              <a:tailEnd/>
            </a:ln>
          </p:spPr>
        </p:pic>
        <p:sp>
          <p:nvSpPr>
            <p:cNvPr id="83979" name="Rectangle 12"/>
            <p:cNvSpPr>
              <a:spLocks noChangeArrowheads="1"/>
            </p:cNvSpPr>
            <p:nvPr/>
          </p:nvSpPr>
          <p:spPr bwMode="auto">
            <a:xfrm>
              <a:off x="3648" y="3936"/>
              <a:ext cx="1523" cy="288"/>
            </a:xfrm>
            <a:prstGeom prst="rect">
              <a:avLst/>
            </a:prstGeom>
            <a:noFill/>
            <a:ln w="25400">
              <a:noFill/>
              <a:miter lim="800000"/>
              <a:headEnd/>
              <a:tailEnd/>
            </a:ln>
          </p:spPr>
          <p:txBody>
            <a:bodyPr lIns="78896" tIns="38756" rIns="78896" bIns="38756">
              <a:spAutoFit/>
            </a:bodyPr>
            <a:lstStyle/>
            <a:p>
              <a:pPr defTabSz="796925" eaLnBrk="0" hangingPunct="0"/>
              <a:r>
                <a:rPr lang="en-US" sz="2500" b="1">
                  <a:solidFill>
                    <a:srgbClr val="FF9900"/>
                  </a:solidFill>
                </a:rPr>
                <a:t>Cyberknife</a:t>
              </a:r>
              <a:endParaRPr lang="en-US" sz="3300" b="1">
                <a:solidFill>
                  <a:srgbClr val="CC9900"/>
                </a:solidFill>
              </a:endParaRPr>
            </a:p>
          </p:txBody>
        </p:sp>
      </p:grpSp>
      <p:sp>
        <p:nvSpPr>
          <p:cNvPr id="17" name="Slide Number Placeholder 16"/>
          <p:cNvSpPr>
            <a:spLocks noGrp="1"/>
          </p:cNvSpPr>
          <p:nvPr>
            <p:ph type="sldNum" sz="quarter" idx="12"/>
          </p:nvPr>
        </p:nvSpPr>
        <p:spPr/>
        <p:txBody>
          <a:bodyPr/>
          <a:lstStyle/>
          <a:p>
            <a:pPr>
              <a:defRPr/>
            </a:pPr>
            <a:endParaRPr lang="en-US" dirty="0"/>
          </a:p>
          <a:p>
            <a:pPr>
              <a:defRPr/>
            </a:pPr>
            <a:fld id="{E2116112-04BF-47DF-8BC8-900E6F24FD33}" type="slidenum">
              <a:rPr lang="en-US" smtClean="0"/>
              <a:pPr>
                <a:defRPr/>
              </a:pPr>
              <a:t>109</a:t>
            </a:fld>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 y="0"/>
            <a:ext cx="8839200" cy="609600"/>
          </a:xfrm>
        </p:spPr>
        <p:txBody>
          <a:bodyPr/>
          <a:lstStyle/>
          <a:p>
            <a:pPr eaLnBrk="1" hangingPunct="1"/>
            <a:r>
              <a:rPr lang="en-US" altLang="en-US" b="1" dirty="0">
                <a:solidFill>
                  <a:schemeClr val="accent2"/>
                </a:solidFill>
              </a:rPr>
              <a:t>Example Problem: Map Coloring</a:t>
            </a:r>
          </a:p>
        </p:txBody>
      </p:sp>
      <p:sp>
        <p:nvSpPr>
          <p:cNvPr id="10243" name="Rectangle 3"/>
          <p:cNvSpPr>
            <a:spLocks noGrp="1" noChangeArrowheads="1"/>
          </p:cNvSpPr>
          <p:nvPr>
            <p:ph type="body" sz="half" idx="2"/>
          </p:nvPr>
        </p:nvSpPr>
        <p:spPr>
          <a:xfrm>
            <a:off x="152400" y="4343400"/>
            <a:ext cx="8839200" cy="2286000"/>
          </a:xfrm>
        </p:spPr>
        <p:txBody>
          <a:bodyPr/>
          <a:lstStyle/>
          <a:p>
            <a:pPr algn="just" eaLnBrk="1" hangingPunct="1">
              <a:lnSpc>
                <a:spcPct val="90000"/>
              </a:lnSpc>
            </a:pPr>
            <a:r>
              <a:rPr lang="en-US" altLang="en-US" dirty="0"/>
              <a:t>Solutions are assignments satisfying all constraints, e.g.;</a:t>
            </a:r>
          </a:p>
          <a:p>
            <a:pPr algn="just" eaLnBrk="1" hangingPunct="1">
              <a:lnSpc>
                <a:spcPct val="90000"/>
              </a:lnSpc>
              <a:buFontTx/>
              <a:buNone/>
            </a:pPr>
            <a:r>
              <a:rPr lang="en-US" altLang="en-US" i="1" dirty="0"/>
              <a:t>	{WA=</a:t>
            </a:r>
            <a:r>
              <a:rPr lang="en-US" altLang="en-US" i="1" dirty="0" err="1"/>
              <a:t>red,NT</a:t>
            </a:r>
            <a:r>
              <a:rPr lang="en-US" altLang="en-US" i="1" dirty="0"/>
              <a:t>=</a:t>
            </a:r>
            <a:r>
              <a:rPr lang="en-US" altLang="en-US" i="1" dirty="0" err="1"/>
              <a:t>green,Q</a:t>
            </a:r>
            <a:r>
              <a:rPr lang="en-US" altLang="en-US" i="1" dirty="0"/>
              <a:t>=</a:t>
            </a:r>
            <a:r>
              <a:rPr lang="en-US" altLang="en-US" i="1" dirty="0" err="1"/>
              <a:t>red,NSW</a:t>
            </a:r>
            <a:r>
              <a:rPr lang="en-US" altLang="en-US" i="1" dirty="0"/>
              <a:t>=</a:t>
            </a:r>
            <a:r>
              <a:rPr lang="en-US" altLang="en-US" i="1" dirty="0" err="1"/>
              <a:t>green,V</a:t>
            </a:r>
            <a:r>
              <a:rPr lang="en-US" altLang="en-US" i="1" dirty="0"/>
              <a:t>=red,</a:t>
            </a:r>
          </a:p>
          <a:p>
            <a:pPr algn="just" eaLnBrk="1" hangingPunct="1">
              <a:lnSpc>
                <a:spcPct val="90000"/>
              </a:lnSpc>
              <a:buFontTx/>
              <a:buNone/>
            </a:pPr>
            <a:r>
              <a:rPr lang="en-US" altLang="en-US" i="1" dirty="0"/>
              <a:t>	SA=</a:t>
            </a:r>
            <a:r>
              <a:rPr lang="en-US" altLang="en-US" i="1" dirty="0" err="1"/>
              <a:t>blue,T</a:t>
            </a:r>
            <a:r>
              <a:rPr lang="en-US" altLang="en-US" i="1" dirty="0"/>
              <a:t>=green}</a:t>
            </a:r>
          </a:p>
        </p:txBody>
      </p:sp>
      <p:pic>
        <p:nvPicPr>
          <p:cNvPr id="10244" name="Picture 4"/>
          <p:cNvPicPr>
            <a:picLocks noGrp="1" noChangeAspect="1" noChangeArrowheads="1"/>
          </p:cNvPicPr>
          <p:nvPr>
            <p:ph sz="half" idx="1"/>
          </p:nvPr>
        </p:nvPicPr>
        <p:blipFill>
          <a:blip r:embed="rId3" cstate="print">
            <a:clrChange>
              <a:clrFrom>
                <a:srgbClr val="FFFFFE"/>
              </a:clrFrom>
              <a:clrTo>
                <a:srgbClr val="FFFFFE">
                  <a:alpha val="0"/>
                </a:srgbClr>
              </a:clrTo>
            </a:clrChange>
          </a:blip>
          <a:srcRect/>
          <a:stretch>
            <a:fillRect/>
          </a:stretch>
        </p:blipFill>
        <p:spPr>
          <a:xfrm>
            <a:off x="76200" y="838201"/>
            <a:ext cx="5486400" cy="3200400"/>
          </a:xfrm>
          <a:noFill/>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985619" y="1206949"/>
            <a:ext cx="3929781" cy="2069651"/>
          </a:xfrm>
          <a:prstGeom prst="rect">
            <a:avLst/>
          </a:prstGeom>
          <a:noFill/>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B78F939B-BA28-4A03-B3F8-B4DEF4C97D8D}" type="slidenum">
              <a:rPr lang="en-US"/>
              <a:pPr>
                <a:defRPr/>
              </a:pPr>
              <a:t>110</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2400" y="0"/>
            <a:ext cx="8839200" cy="609600"/>
          </a:xfrm>
        </p:spPr>
        <p:txBody>
          <a:bodyPr/>
          <a:lstStyle/>
          <a:p>
            <a:pPr eaLnBrk="1" hangingPunct="1"/>
            <a:r>
              <a:rPr lang="en-US" altLang="en-US" b="1" dirty="0">
                <a:solidFill>
                  <a:schemeClr val="accent2"/>
                </a:solidFill>
              </a:rPr>
              <a:t>Constraint Graph</a:t>
            </a:r>
          </a:p>
        </p:txBody>
      </p:sp>
      <p:sp>
        <p:nvSpPr>
          <p:cNvPr id="12292" name="Text Box 5"/>
          <p:cNvSpPr txBox="1">
            <a:spLocks noChangeArrowheads="1"/>
          </p:cNvSpPr>
          <p:nvPr/>
        </p:nvSpPr>
        <p:spPr bwMode="auto">
          <a:xfrm>
            <a:off x="593725" y="1736725"/>
            <a:ext cx="184150" cy="457200"/>
          </a:xfrm>
          <a:prstGeom prst="rect">
            <a:avLst/>
          </a:prstGeom>
          <a:noFill/>
          <a:ln w="9525">
            <a:noFill/>
            <a:miter lim="800000"/>
            <a:headEnd/>
            <a:tailEnd/>
          </a:ln>
        </p:spPr>
        <p:txBody>
          <a:bodyPr wrap="none">
            <a:spAutoFit/>
          </a:bodyPr>
          <a:lstStyle/>
          <a:p>
            <a:pPr eaLnBrk="0" hangingPunct="0"/>
            <a:endParaRPr lang="en-GB" altLang="en-US" sz="2400">
              <a:latin typeface="Times" pitchFamily="18" charset="0"/>
            </a:endParaRPr>
          </a:p>
        </p:txBody>
      </p:sp>
      <p:sp>
        <p:nvSpPr>
          <p:cNvPr id="12293" name="Rectangle 6"/>
          <p:cNvSpPr>
            <a:spLocks noChangeArrowheads="1"/>
          </p:cNvSpPr>
          <p:nvPr/>
        </p:nvSpPr>
        <p:spPr bwMode="auto">
          <a:xfrm>
            <a:off x="152400" y="609600"/>
            <a:ext cx="8839200" cy="6019800"/>
          </a:xfrm>
          <a:prstGeom prst="rect">
            <a:avLst/>
          </a:prstGeom>
          <a:noFill/>
          <a:ln w="9525">
            <a:noFill/>
            <a:miter lim="800000"/>
            <a:headEnd/>
            <a:tailEnd/>
          </a:ln>
        </p:spPr>
        <p:txBody>
          <a:bodyPr/>
          <a:lstStyle/>
          <a:p>
            <a:pPr marL="274320" indent="-274320" algn="just" eaLnBrk="0" hangingPunct="0">
              <a:lnSpc>
                <a:spcPct val="90000"/>
              </a:lnSpc>
              <a:buFont typeface="Arial" pitchFamily="34" charset="0"/>
              <a:buChar char="•"/>
            </a:pPr>
            <a:r>
              <a:rPr lang="en-US" sz="2800" dirty="0"/>
              <a:t>It can be helpful to visualize a CSP as a </a:t>
            </a:r>
            <a:r>
              <a:rPr lang="en-US" sz="2800" b="1" dirty="0">
                <a:solidFill>
                  <a:srgbClr val="C00000"/>
                </a:solidFill>
              </a:rPr>
              <a:t>constraint graph</a:t>
            </a:r>
            <a:r>
              <a:rPr lang="en-US" sz="2800" dirty="0"/>
              <a:t>, as shown in Figure:</a:t>
            </a:r>
          </a:p>
          <a:p>
            <a:pPr algn="just" eaLnBrk="0" hangingPunct="0">
              <a:lnSpc>
                <a:spcPct val="90000"/>
              </a:lnSpc>
              <a:buSzPct val="90000"/>
              <a:buFont typeface="Arial" pitchFamily="34" charset="0"/>
              <a:buChar char="•"/>
            </a:pPr>
            <a:endParaRPr lang="en-US" altLang="en-US" sz="2800" dirty="0">
              <a:latin typeface="+mn-lt"/>
            </a:endParaRPr>
          </a:p>
          <a:p>
            <a:pPr lvl="1" algn="just" eaLnBrk="0" hangingPunct="0">
              <a:lnSpc>
                <a:spcPct val="90000"/>
              </a:lnSpc>
              <a:buFontTx/>
              <a:buChar char="•"/>
            </a:pPr>
            <a:endParaRPr lang="en-US" altLang="en-US" sz="2800" dirty="0">
              <a:latin typeface="+mn-lt"/>
            </a:endParaRPr>
          </a:p>
          <a:p>
            <a:pPr lvl="1" algn="just" eaLnBrk="0" hangingPunct="0">
              <a:lnSpc>
                <a:spcPct val="90000"/>
              </a:lnSpc>
              <a:buFontTx/>
              <a:buChar char="•"/>
            </a:pPr>
            <a:endParaRPr lang="en-US" altLang="en-US" sz="2800" dirty="0">
              <a:latin typeface="+mn-lt"/>
            </a:endParaRPr>
          </a:p>
          <a:p>
            <a:pPr lvl="1" algn="just" eaLnBrk="0" hangingPunct="0">
              <a:lnSpc>
                <a:spcPct val="90000"/>
              </a:lnSpc>
              <a:buFont typeface="Arial" pitchFamily="34" charset="0"/>
              <a:buChar char="•"/>
            </a:pPr>
            <a:endParaRPr lang="en-US" altLang="en-US" sz="2800" dirty="0">
              <a:latin typeface="+mn-lt"/>
            </a:endParaRPr>
          </a:p>
          <a:p>
            <a:pPr algn="just" eaLnBrk="0" hangingPunct="0">
              <a:lnSpc>
                <a:spcPct val="90000"/>
              </a:lnSpc>
              <a:buFontTx/>
              <a:buChar char="•"/>
            </a:pPr>
            <a:endParaRPr lang="en-US" altLang="en-US" sz="2800" dirty="0">
              <a:latin typeface="+mn-lt"/>
            </a:endParaRPr>
          </a:p>
          <a:p>
            <a:pPr algn="just" eaLnBrk="0" hangingPunct="0">
              <a:lnSpc>
                <a:spcPct val="90000"/>
              </a:lnSpc>
            </a:pPr>
            <a:endParaRPr lang="en-US" altLang="en-US" sz="2800" dirty="0">
              <a:latin typeface="+mn-lt"/>
            </a:endParaRPr>
          </a:p>
          <a:p>
            <a:pPr algn="just">
              <a:buFont typeface="Arial" pitchFamily="34" charset="0"/>
              <a:buChar char="•"/>
            </a:pPr>
            <a:endParaRPr lang="en-US" sz="2800" dirty="0"/>
          </a:p>
          <a:p>
            <a:pPr marL="274320" indent="-274320" algn="just">
              <a:buFont typeface="Arial" pitchFamily="34" charset="0"/>
              <a:buChar char="•"/>
            </a:pPr>
            <a:endParaRPr lang="en-US" sz="2800" dirty="0"/>
          </a:p>
          <a:p>
            <a:pPr marL="274320" indent="-274320" algn="just">
              <a:buFont typeface="Arial" pitchFamily="34" charset="0"/>
              <a:buChar char="•"/>
            </a:pPr>
            <a:endParaRPr lang="en-US" sz="2800" dirty="0"/>
          </a:p>
          <a:p>
            <a:pPr marL="274320" indent="-274320" algn="just">
              <a:buFont typeface="Arial" pitchFamily="34" charset="0"/>
              <a:buChar char="•"/>
            </a:pPr>
            <a:endParaRPr lang="en-US" sz="2800" dirty="0"/>
          </a:p>
          <a:p>
            <a:pPr marL="274320" indent="-274320" algn="just">
              <a:buFont typeface="Arial" pitchFamily="34" charset="0"/>
              <a:buChar char="•"/>
            </a:pPr>
            <a:r>
              <a:rPr lang="en-US" sz="2800" dirty="0"/>
              <a:t>Nodes correspond to variables of the problem</a:t>
            </a:r>
          </a:p>
          <a:p>
            <a:pPr marL="274320" indent="-274320" algn="just">
              <a:buFont typeface="Arial" pitchFamily="34" charset="0"/>
              <a:buChar char="•"/>
            </a:pPr>
            <a:r>
              <a:rPr lang="en-US" sz="2800" dirty="0"/>
              <a:t>Link connects any two variables that participate in a constraint</a:t>
            </a:r>
            <a:endParaRPr lang="en-US" altLang="en-US" sz="2800" dirty="0"/>
          </a:p>
        </p:txBody>
      </p:sp>
      <p:sp>
        <p:nvSpPr>
          <p:cNvPr id="2" name="Content Placeholder 1"/>
          <p:cNvSpPr>
            <a:spLocks noGrp="1"/>
          </p:cNvSpPr>
          <p:nvPr>
            <p:ph sz="half" idx="1"/>
          </p:nvPr>
        </p:nvSpPr>
        <p:spPr/>
        <p:txBody>
          <a:bodyPr/>
          <a:lstStyle/>
          <a:p>
            <a:endParaRPr lang="en-GB"/>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725" y="1524000"/>
            <a:ext cx="5924550"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Why formulate a problem as a CSP?</a:t>
            </a:r>
          </a:p>
        </p:txBody>
      </p:sp>
      <p:sp>
        <p:nvSpPr>
          <p:cNvPr id="3" name="Content Placeholder 2"/>
          <p:cNvSpPr>
            <a:spLocks noGrp="1"/>
          </p:cNvSpPr>
          <p:nvPr>
            <p:ph idx="1"/>
          </p:nvPr>
        </p:nvSpPr>
        <p:spPr>
          <a:xfrm>
            <a:off x="152400" y="685800"/>
            <a:ext cx="8839200" cy="6019800"/>
          </a:xfrm>
        </p:spPr>
        <p:txBody>
          <a:bodyPr/>
          <a:lstStyle/>
          <a:p>
            <a:pPr marL="514350" indent="-514350" algn="just">
              <a:spcBef>
                <a:spcPts val="0"/>
              </a:spcBef>
              <a:buFont typeface="+mj-lt"/>
              <a:buAutoNum type="arabicPeriod"/>
            </a:pPr>
            <a:r>
              <a:rPr lang="en-US" sz="2400" dirty="0"/>
              <a:t>CSPs yield a natural representation for a wide variety of problems; if you already have a CSP-solving system, it is often easier to solve a problem using it than to design a custom solution using another search technique.</a:t>
            </a:r>
          </a:p>
          <a:p>
            <a:pPr marL="514350" indent="-514350" algn="just">
              <a:spcBef>
                <a:spcPts val="0"/>
              </a:spcBef>
              <a:buFont typeface="+mj-lt"/>
              <a:buAutoNum type="arabicPeriod"/>
            </a:pPr>
            <a:r>
              <a:rPr lang="en-US" sz="2400" dirty="0"/>
              <a:t>CSP solvers can be faster than state-space searchers because it can quickly eliminate large swatches of the search space.</a:t>
            </a:r>
          </a:p>
          <a:p>
            <a:pPr lvl="1" algn="just"/>
            <a:r>
              <a:rPr lang="en-US" sz="2400" dirty="0"/>
              <a:t>For example, once we have chosen {SA=blue} in the Australia problem, we can conclude that none of the five neighboring variables can take on the value blue. Without taking advantage of constraint propagation, a search procedure would have to consider 3</a:t>
            </a:r>
            <a:r>
              <a:rPr lang="en-US" sz="2400" baseline="30000" dirty="0"/>
              <a:t>5</a:t>
            </a:r>
            <a:r>
              <a:rPr lang="en-US" sz="2400" dirty="0"/>
              <a:t> =243 assignments for the five neighboring variables; with constraint propagation we never have to consider blue as a value, so we have only 2</a:t>
            </a:r>
            <a:r>
              <a:rPr lang="en-US" sz="2400" baseline="30000" dirty="0"/>
              <a:t>5</a:t>
            </a:r>
            <a:r>
              <a:rPr lang="en-US" sz="2400" dirty="0"/>
              <a:t> =32 assignments to look at, a reduction of 87%.</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Example Problem: Job-Shop Scheduling</a:t>
            </a:r>
            <a:endParaRPr lang="en-US" dirty="0">
              <a:solidFill>
                <a:schemeClr val="accent2"/>
              </a:solidFill>
            </a:endParaRPr>
          </a:p>
        </p:txBody>
      </p:sp>
      <p:sp>
        <p:nvSpPr>
          <p:cNvPr id="3" name="Content Placeholder 2"/>
          <p:cNvSpPr>
            <a:spLocks noGrp="1"/>
          </p:cNvSpPr>
          <p:nvPr>
            <p:ph idx="1"/>
          </p:nvPr>
        </p:nvSpPr>
        <p:spPr>
          <a:xfrm>
            <a:off x="152400" y="838200"/>
            <a:ext cx="8839200" cy="5715000"/>
          </a:xfrm>
        </p:spPr>
        <p:txBody>
          <a:bodyPr/>
          <a:lstStyle/>
          <a:p>
            <a:pPr algn="just">
              <a:spcBef>
                <a:spcPts val="0"/>
              </a:spcBef>
            </a:pPr>
            <a:r>
              <a:rPr lang="en-US" dirty="0"/>
              <a:t>Consider a small part of the car assembly, consisting of 15 tasks: </a:t>
            </a:r>
            <a:r>
              <a:rPr lang="en-US" i="1" dirty="0"/>
              <a:t>install axles (front and back), affix all four wheels (right and left, front and back), tighten nuts for each wheel, affix hubcaps, and inspect the final assembly. </a:t>
            </a:r>
          </a:p>
          <a:p>
            <a:pPr algn="just">
              <a:spcBef>
                <a:spcPts val="0"/>
              </a:spcBef>
            </a:pPr>
            <a:r>
              <a:rPr lang="en-US" dirty="0"/>
              <a:t>Can represent the tasks with 15 variables:</a:t>
            </a:r>
          </a:p>
          <a:p>
            <a:pPr algn="just">
              <a:spcBef>
                <a:spcPts val="0"/>
              </a:spcBef>
              <a:buNone/>
            </a:pPr>
            <a:r>
              <a:rPr lang="en-US" dirty="0"/>
              <a:t>	</a:t>
            </a:r>
            <a:r>
              <a:rPr lang="en-US" sz="2600" dirty="0">
                <a:solidFill>
                  <a:srgbClr val="C00000"/>
                </a:solidFill>
              </a:rPr>
              <a:t>X = {</a:t>
            </a:r>
            <a:r>
              <a:rPr lang="en-US" sz="2600" dirty="0" err="1">
                <a:solidFill>
                  <a:srgbClr val="C00000"/>
                </a:solidFill>
              </a:rPr>
              <a:t>AxleF</a:t>
            </a:r>
            <a:r>
              <a:rPr lang="en-US" sz="2600" dirty="0">
                <a:solidFill>
                  <a:srgbClr val="C00000"/>
                </a:solidFill>
              </a:rPr>
              <a:t>, </a:t>
            </a:r>
            <a:r>
              <a:rPr lang="en-US" sz="2600" dirty="0" err="1">
                <a:solidFill>
                  <a:srgbClr val="C00000"/>
                </a:solidFill>
              </a:rPr>
              <a:t>AxleB</a:t>
            </a:r>
            <a:r>
              <a:rPr lang="en-US" sz="2600" dirty="0">
                <a:solidFill>
                  <a:srgbClr val="C00000"/>
                </a:solidFill>
              </a:rPr>
              <a:t>, </a:t>
            </a:r>
            <a:r>
              <a:rPr lang="en-US" sz="2600" dirty="0" err="1">
                <a:solidFill>
                  <a:srgbClr val="C00000"/>
                </a:solidFill>
              </a:rPr>
              <a:t>WheelRF</a:t>
            </a:r>
            <a:r>
              <a:rPr lang="en-US" sz="2600" dirty="0">
                <a:solidFill>
                  <a:srgbClr val="C00000"/>
                </a:solidFill>
              </a:rPr>
              <a:t>, </a:t>
            </a:r>
            <a:r>
              <a:rPr lang="en-US" sz="2600" dirty="0" err="1">
                <a:solidFill>
                  <a:srgbClr val="C00000"/>
                </a:solidFill>
              </a:rPr>
              <a:t>WheelLF</a:t>
            </a:r>
            <a:r>
              <a:rPr lang="en-US" sz="2600" dirty="0">
                <a:solidFill>
                  <a:srgbClr val="C00000"/>
                </a:solidFill>
              </a:rPr>
              <a:t>, </a:t>
            </a:r>
            <a:r>
              <a:rPr lang="en-US" sz="2600" dirty="0" err="1">
                <a:solidFill>
                  <a:srgbClr val="C00000"/>
                </a:solidFill>
              </a:rPr>
              <a:t>WheelRB</a:t>
            </a:r>
            <a:r>
              <a:rPr lang="en-US" sz="2600" dirty="0">
                <a:solidFill>
                  <a:srgbClr val="C00000"/>
                </a:solidFill>
              </a:rPr>
              <a:t>, </a:t>
            </a:r>
            <a:r>
              <a:rPr lang="en-US" sz="2600" dirty="0" err="1">
                <a:solidFill>
                  <a:srgbClr val="C00000"/>
                </a:solidFill>
              </a:rPr>
              <a:t>WheelLB</a:t>
            </a:r>
            <a:r>
              <a:rPr lang="en-US" sz="2600" dirty="0">
                <a:solidFill>
                  <a:srgbClr val="C00000"/>
                </a:solidFill>
              </a:rPr>
              <a:t>, </a:t>
            </a:r>
            <a:r>
              <a:rPr lang="en-US" sz="2600" dirty="0" err="1">
                <a:solidFill>
                  <a:srgbClr val="C00000"/>
                </a:solidFill>
              </a:rPr>
              <a:t>NutsRF</a:t>
            </a:r>
            <a:r>
              <a:rPr lang="en-US" sz="2600" dirty="0">
                <a:solidFill>
                  <a:srgbClr val="C00000"/>
                </a:solidFill>
              </a:rPr>
              <a:t>, </a:t>
            </a:r>
            <a:r>
              <a:rPr lang="en-US" sz="2600" dirty="0" err="1">
                <a:solidFill>
                  <a:srgbClr val="C00000"/>
                </a:solidFill>
              </a:rPr>
              <a:t>NutsLF</a:t>
            </a:r>
            <a:r>
              <a:rPr lang="en-US" sz="2600" dirty="0">
                <a:solidFill>
                  <a:srgbClr val="C00000"/>
                </a:solidFill>
              </a:rPr>
              <a:t>, </a:t>
            </a:r>
            <a:r>
              <a:rPr lang="en-US" sz="2600" dirty="0" err="1">
                <a:solidFill>
                  <a:srgbClr val="C00000"/>
                </a:solidFill>
              </a:rPr>
              <a:t>NutsRB</a:t>
            </a:r>
            <a:r>
              <a:rPr lang="en-US" sz="2600" dirty="0">
                <a:solidFill>
                  <a:srgbClr val="C00000"/>
                </a:solidFill>
              </a:rPr>
              <a:t>, </a:t>
            </a:r>
            <a:r>
              <a:rPr lang="en-US" sz="2600" dirty="0" err="1">
                <a:solidFill>
                  <a:srgbClr val="C00000"/>
                </a:solidFill>
              </a:rPr>
              <a:t>NutsLB</a:t>
            </a:r>
            <a:r>
              <a:rPr lang="en-US" sz="2600" dirty="0">
                <a:solidFill>
                  <a:srgbClr val="C00000"/>
                </a:solidFill>
              </a:rPr>
              <a:t>, </a:t>
            </a:r>
            <a:r>
              <a:rPr lang="en-US" sz="2600" dirty="0" err="1">
                <a:solidFill>
                  <a:srgbClr val="C00000"/>
                </a:solidFill>
              </a:rPr>
              <a:t>CapRF</a:t>
            </a:r>
            <a:r>
              <a:rPr lang="en-US" sz="2600" dirty="0">
                <a:solidFill>
                  <a:srgbClr val="C00000"/>
                </a:solidFill>
              </a:rPr>
              <a:t>, </a:t>
            </a:r>
            <a:r>
              <a:rPr lang="en-US" sz="2600" dirty="0" err="1">
                <a:solidFill>
                  <a:srgbClr val="C00000"/>
                </a:solidFill>
              </a:rPr>
              <a:t>CapLF</a:t>
            </a:r>
            <a:r>
              <a:rPr lang="en-US" sz="2600" dirty="0">
                <a:solidFill>
                  <a:srgbClr val="C00000"/>
                </a:solidFill>
              </a:rPr>
              <a:t>, </a:t>
            </a:r>
            <a:r>
              <a:rPr lang="en-US" sz="2600" dirty="0" err="1">
                <a:solidFill>
                  <a:srgbClr val="C00000"/>
                </a:solidFill>
              </a:rPr>
              <a:t>CapRB</a:t>
            </a:r>
            <a:r>
              <a:rPr lang="en-US" sz="2600" dirty="0">
                <a:solidFill>
                  <a:srgbClr val="C00000"/>
                </a:solidFill>
              </a:rPr>
              <a:t>, </a:t>
            </a:r>
            <a:r>
              <a:rPr lang="en-US" sz="2600" dirty="0" err="1">
                <a:solidFill>
                  <a:srgbClr val="C00000"/>
                </a:solidFill>
              </a:rPr>
              <a:t>CapLB</a:t>
            </a:r>
            <a:r>
              <a:rPr lang="en-US" sz="2600" dirty="0">
                <a:solidFill>
                  <a:srgbClr val="C00000"/>
                </a:solidFill>
              </a:rPr>
              <a:t>, Inspect}</a:t>
            </a:r>
          </a:p>
          <a:p>
            <a:pPr algn="just">
              <a:spcBef>
                <a:spcPts val="0"/>
              </a:spcBef>
            </a:pPr>
            <a:r>
              <a:rPr lang="en-US" dirty="0"/>
              <a:t>Whenever a task T1 must occur before task T2, and task T1 takes duration d1 to complete, we add an arithmetic constraint </a:t>
            </a:r>
            <a:r>
              <a:rPr lang="en-US" b="1" dirty="0">
                <a:solidFill>
                  <a:srgbClr val="C00000"/>
                </a:solidFill>
              </a:rPr>
              <a:t>(precedence constraint) </a:t>
            </a:r>
            <a:r>
              <a:rPr lang="en-US" dirty="0"/>
              <a:t>of the form:</a:t>
            </a:r>
          </a:p>
          <a:p>
            <a:pPr algn="just">
              <a:spcBef>
                <a:spcPts val="0"/>
              </a:spcBef>
              <a:buNone/>
            </a:pPr>
            <a:r>
              <a:rPr lang="en-US" dirty="0"/>
              <a:t>	</a:t>
            </a:r>
            <a:r>
              <a:rPr lang="en-US" sz="2600" dirty="0">
                <a:solidFill>
                  <a:srgbClr val="C00000"/>
                </a:solidFill>
              </a:rPr>
              <a:t>T1 + d1 ≤ T2</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15</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8600"/>
            <a:ext cx="7595732"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1511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400" y="0"/>
            <a:ext cx="8839200" cy="533400"/>
          </a:xfrm>
        </p:spPr>
        <p:txBody>
          <a:bodyPr/>
          <a:lstStyle/>
          <a:p>
            <a:pPr eaLnBrk="1" hangingPunct="1"/>
            <a:r>
              <a:rPr lang="en-US" b="1" dirty="0">
                <a:solidFill>
                  <a:schemeClr val="accent2"/>
                </a:solidFill>
              </a:rPr>
              <a:t>Variations on the CSP Formalism</a:t>
            </a:r>
            <a:endParaRPr lang="en-US" altLang="en-US" b="1" dirty="0">
              <a:solidFill>
                <a:schemeClr val="accent2"/>
              </a:solidFill>
            </a:endParaRPr>
          </a:p>
        </p:txBody>
      </p:sp>
      <p:sp>
        <p:nvSpPr>
          <p:cNvPr id="13315" name="Rectangle 3"/>
          <p:cNvSpPr>
            <a:spLocks noGrp="1" noChangeArrowheads="1"/>
          </p:cNvSpPr>
          <p:nvPr>
            <p:ph type="body" idx="1"/>
          </p:nvPr>
        </p:nvSpPr>
        <p:spPr>
          <a:xfrm>
            <a:off x="152400" y="609600"/>
            <a:ext cx="8839200" cy="6019800"/>
          </a:xfrm>
        </p:spPr>
        <p:txBody>
          <a:bodyPr/>
          <a:lstStyle/>
          <a:p>
            <a:pPr algn="just">
              <a:buNone/>
            </a:pPr>
            <a:r>
              <a:rPr lang="en-US" dirty="0">
                <a:solidFill>
                  <a:srgbClr val="C00000"/>
                </a:solidFill>
              </a:rPr>
              <a:t>Discrete variables</a:t>
            </a:r>
          </a:p>
          <a:p>
            <a:pPr algn="just"/>
            <a:r>
              <a:rPr lang="en-US" dirty="0"/>
              <a:t>finite domains; size d ⇒ O(</a:t>
            </a:r>
            <a:r>
              <a:rPr lang="en-US" dirty="0" err="1"/>
              <a:t>d</a:t>
            </a:r>
            <a:r>
              <a:rPr lang="en-US" baseline="30000" dirty="0" err="1"/>
              <a:t>n</a:t>
            </a:r>
            <a:r>
              <a:rPr lang="en-US" dirty="0"/>
              <a:t>) complete assignments</a:t>
            </a:r>
          </a:p>
          <a:p>
            <a:pPr lvl="1" algn="just"/>
            <a:r>
              <a:rPr lang="en-US" dirty="0"/>
              <a:t>e.g., Boolean CSPs, incl. Boolean </a:t>
            </a:r>
            <a:r>
              <a:rPr lang="en-US" dirty="0" err="1"/>
              <a:t>satisfiability</a:t>
            </a:r>
            <a:r>
              <a:rPr lang="en-US" dirty="0"/>
              <a:t> (NP-complete)</a:t>
            </a:r>
          </a:p>
          <a:p>
            <a:pPr algn="just"/>
            <a:r>
              <a:rPr lang="fr-FR" dirty="0" err="1"/>
              <a:t>infinite</a:t>
            </a:r>
            <a:r>
              <a:rPr lang="fr-FR" dirty="0"/>
              <a:t> </a:t>
            </a:r>
            <a:r>
              <a:rPr lang="fr-FR" dirty="0" err="1"/>
              <a:t>domains</a:t>
            </a:r>
            <a:r>
              <a:rPr lang="fr-FR" dirty="0"/>
              <a:t> (</a:t>
            </a:r>
            <a:r>
              <a:rPr lang="fr-FR" dirty="0" err="1"/>
              <a:t>integers</a:t>
            </a:r>
            <a:r>
              <a:rPr lang="fr-FR" dirty="0"/>
              <a:t>, strings, etc.)</a:t>
            </a:r>
          </a:p>
          <a:p>
            <a:pPr lvl="1" algn="just"/>
            <a:r>
              <a:rPr lang="en-US" dirty="0"/>
              <a:t>e.g., job scheduling, variables are start/end days for each job</a:t>
            </a:r>
          </a:p>
          <a:p>
            <a:pPr lvl="1" algn="just"/>
            <a:r>
              <a:rPr lang="en-US" dirty="0"/>
              <a:t>need a constraint language, e.g., StartJob1 + 5 ≤ StartJob3</a:t>
            </a:r>
          </a:p>
          <a:p>
            <a:pPr lvl="1" algn="just"/>
            <a:r>
              <a:rPr lang="en-US" dirty="0"/>
              <a:t>linear constraints solvable, nonlinear undecidable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400" y="0"/>
            <a:ext cx="8839200" cy="533400"/>
          </a:xfrm>
        </p:spPr>
        <p:txBody>
          <a:bodyPr/>
          <a:lstStyle/>
          <a:p>
            <a:pPr eaLnBrk="1" hangingPunct="1"/>
            <a:r>
              <a:rPr lang="en-US" b="1" dirty="0">
                <a:solidFill>
                  <a:schemeClr val="accent2"/>
                </a:solidFill>
              </a:rPr>
              <a:t>Variations on the CSP Formalism</a:t>
            </a:r>
            <a:endParaRPr lang="en-US" altLang="en-US" b="1" dirty="0">
              <a:solidFill>
                <a:schemeClr val="accent2"/>
              </a:solidFill>
            </a:endParaRPr>
          </a:p>
        </p:txBody>
      </p:sp>
      <p:sp>
        <p:nvSpPr>
          <p:cNvPr id="13315" name="Rectangle 3"/>
          <p:cNvSpPr>
            <a:spLocks noGrp="1" noChangeArrowheads="1"/>
          </p:cNvSpPr>
          <p:nvPr>
            <p:ph type="body" idx="1"/>
          </p:nvPr>
        </p:nvSpPr>
        <p:spPr>
          <a:xfrm>
            <a:off x="152400" y="609600"/>
            <a:ext cx="8839200" cy="6019800"/>
          </a:xfrm>
        </p:spPr>
        <p:txBody>
          <a:bodyPr/>
          <a:lstStyle/>
          <a:p>
            <a:pPr algn="just">
              <a:buNone/>
            </a:pPr>
            <a:r>
              <a:rPr lang="en-US" dirty="0">
                <a:solidFill>
                  <a:srgbClr val="C00000"/>
                </a:solidFill>
              </a:rPr>
              <a:t>Continuous variables</a:t>
            </a:r>
          </a:p>
          <a:p>
            <a:pPr algn="just"/>
            <a:r>
              <a:rPr lang="en-US" dirty="0"/>
              <a:t>e.g., start/end times for Hubble Telescope observations</a:t>
            </a:r>
          </a:p>
          <a:p>
            <a:pPr algn="just"/>
            <a:r>
              <a:rPr lang="en-US" dirty="0"/>
              <a:t>linear constraints solvable in polynomial time by LP methods</a:t>
            </a:r>
            <a:endParaRPr lang="en-US" altLang="en-US" dirty="0"/>
          </a:p>
        </p:txBody>
      </p:sp>
    </p:spTree>
    <p:extLst>
      <p:ext uri="{BB962C8B-B14F-4D97-AF65-F5344CB8AC3E}">
        <p14:creationId xmlns:p14="http://schemas.microsoft.com/office/powerpoint/2010/main" val="736667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2400" y="0"/>
            <a:ext cx="8839200" cy="609600"/>
          </a:xfrm>
        </p:spPr>
        <p:txBody>
          <a:bodyPr/>
          <a:lstStyle/>
          <a:p>
            <a:pPr eaLnBrk="1" hangingPunct="1"/>
            <a:r>
              <a:rPr lang="en-US" altLang="en-US" b="1" dirty="0">
                <a:solidFill>
                  <a:schemeClr val="accent2"/>
                </a:solidFill>
              </a:rPr>
              <a:t>Types of Constraints</a:t>
            </a:r>
          </a:p>
        </p:txBody>
      </p:sp>
      <p:sp>
        <p:nvSpPr>
          <p:cNvPr id="14339" name="Rectangle 3"/>
          <p:cNvSpPr>
            <a:spLocks noGrp="1" noChangeArrowheads="1"/>
          </p:cNvSpPr>
          <p:nvPr>
            <p:ph type="body" idx="1"/>
          </p:nvPr>
        </p:nvSpPr>
        <p:spPr>
          <a:xfrm>
            <a:off x="152400" y="609600"/>
            <a:ext cx="8839200" cy="6248400"/>
          </a:xfrm>
        </p:spPr>
        <p:txBody>
          <a:bodyPr/>
          <a:lstStyle/>
          <a:p>
            <a:pPr algn="just" eaLnBrk="1" hangingPunct="1"/>
            <a:r>
              <a:rPr lang="en-US" altLang="en-US" sz="2400" dirty="0">
                <a:solidFill>
                  <a:srgbClr val="C00000"/>
                </a:solidFill>
              </a:rPr>
              <a:t>Unary constraints</a:t>
            </a:r>
            <a:r>
              <a:rPr lang="en-US" altLang="en-US" sz="2400" dirty="0"/>
              <a:t> involve a single variable.</a:t>
            </a:r>
          </a:p>
          <a:p>
            <a:pPr lvl="1" algn="just" eaLnBrk="1" hangingPunct="1"/>
            <a:r>
              <a:rPr lang="en-US" altLang="en-US" sz="2400" dirty="0"/>
              <a:t>e.g.; </a:t>
            </a:r>
            <a:r>
              <a:rPr lang="en-US" altLang="en-US" sz="2400" i="1" dirty="0"/>
              <a:t>SA </a:t>
            </a:r>
            <a:r>
              <a:rPr lang="en-US" altLang="en-US" sz="2400" i="1" dirty="0">
                <a:sym typeface="Symbol" pitchFamily="18" charset="2"/>
              </a:rPr>
              <a:t></a:t>
            </a:r>
            <a:r>
              <a:rPr lang="en-US" altLang="en-US" sz="2400" i="1" dirty="0"/>
              <a:t> green</a:t>
            </a:r>
          </a:p>
          <a:p>
            <a:pPr algn="just" eaLnBrk="1" hangingPunct="1"/>
            <a:r>
              <a:rPr lang="en-US" altLang="en-US" sz="2400" dirty="0">
                <a:solidFill>
                  <a:srgbClr val="C00000"/>
                </a:solidFill>
              </a:rPr>
              <a:t>Binary constraints</a:t>
            </a:r>
            <a:r>
              <a:rPr lang="en-US" altLang="en-US" sz="2400" dirty="0"/>
              <a:t> involve pairs of variables.</a:t>
            </a:r>
          </a:p>
          <a:p>
            <a:pPr lvl="1" algn="just" eaLnBrk="1" hangingPunct="1"/>
            <a:r>
              <a:rPr lang="en-US" altLang="en-US" sz="2400" dirty="0"/>
              <a:t>e.g.; </a:t>
            </a:r>
            <a:r>
              <a:rPr lang="en-US" altLang="en-US" sz="2400" i="1" dirty="0"/>
              <a:t>SA </a:t>
            </a:r>
            <a:r>
              <a:rPr lang="en-US" altLang="en-US" sz="2400" i="1" dirty="0">
                <a:sym typeface="Symbol" pitchFamily="18" charset="2"/>
              </a:rPr>
              <a:t> </a:t>
            </a:r>
            <a:r>
              <a:rPr lang="en-US" altLang="en-US" sz="2400" i="1" dirty="0"/>
              <a:t>WA</a:t>
            </a:r>
          </a:p>
          <a:p>
            <a:pPr algn="just" eaLnBrk="1" hangingPunct="1"/>
            <a:r>
              <a:rPr lang="en-US" altLang="en-US" sz="2400" dirty="0">
                <a:solidFill>
                  <a:srgbClr val="C00000"/>
                </a:solidFill>
              </a:rPr>
              <a:t>Higher-order constraints</a:t>
            </a:r>
            <a:r>
              <a:rPr lang="en-US" altLang="en-US" sz="2400" dirty="0"/>
              <a:t> involve 3 or more variables.</a:t>
            </a:r>
          </a:p>
          <a:p>
            <a:pPr lvl="1" algn="just" eaLnBrk="1" hangingPunct="1"/>
            <a:r>
              <a:rPr lang="en-US" altLang="en-US" sz="2400" dirty="0"/>
              <a:t>Professors A, </a:t>
            </a:r>
            <a:r>
              <a:rPr lang="en-US" altLang="en-US" sz="2400" dirty="0" err="1"/>
              <a:t>B,and</a:t>
            </a:r>
            <a:r>
              <a:rPr lang="en-US" altLang="en-US" sz="2400" dirty="0"/>
              <a:t> C cannot be on a committee together</a:t>
            </a:r>
          </a:p>
          <a:p>
            <a:pPr lvl="1" algn="just" eaLnBrk="1" hangingPunct="1"/>
            <a:r>
              <a:rPr lang="en-US" altLang="en-US" sz="2400" dirty="0"/>
              <a:t>Can always be represented by multiple binary constraints</a:t>
            </a:r>
          </a:p>
          <a:p>
            <a:pPr algn="just" eaLnBrk="1" hangingPunct="1"/>
            <a:r>
              <a:rPr lang="en-US" sz="2400" dirty="0">
                <a:solidFill>
                  <a:srgbClr val="C00000"/>
                </a:solidFill>
              </a:rPr>
              <a:t>Inequality constraints </a:t>
            </a:r>
            <a:r>
              <a:rPr lang="en-US" sz="2400" dirty="0"/>
              <a:t>on Continuous variables</a:t>
            </a:r>
          </a:p>
          <a:p>
            <a:pPr lvl="1" algn="just" eaLnBrk="1" hangingPunct="1"/>
            <a:r>
              <a:rPr lang="en-US" sz="2400" dirty="0"/>
              <a:t>e.g.; EndJob1 + 5 ≤ StartJob3</a:t>
            </a:r>
          </a:p>
          <a:p>
            <a:pPr algn="just" eaLnBrk="1" hangingPunct="1"/>
            <a:r>
              <a:rPr lang="en-US" sz="2400" dirty="0">
                <a:solidFill>
                  <a:srgbClr val="C00000"/>
                </a:solidFill>
              </a:rPr>
              <a:t>Global constraint</a:t>
            </a:r>
            <a:r>
              <a:rPr lang="en-US" sz="2400" b="1" dirty="0"/>
              <a:t> </a:t>
            </a:r>
            <a:r>
              <a:rPr lang="en-US" sz="2400" dirty="0"/>
              <a:t>involve an arbitrary number of variables</a:t>
            </a:r>
            <a:r>
              <a:rPr lang="en-US" sz="2400" b="1" dirty="0"/>
              <a:t>.</a:t>
            </a:r>
          </a:p>
          <a:p>
            <a:pPr lvl="1" algn="just"/>
            <a:r>
              <a:rPr lang="en-US" sz="2400" dirty="0"/>
              <a:t>e.g.; </a:t>
            </a:r>
            <a:r>
              <a:rPr lang="en-US" sz="2400" b="1" i="1" dirty="0" err="1">
                <a:solidFill>
                  <a:srgbClr val="C00000"/>
                </a:solidFill>
              </a:rPr>
              <a:t>Alldiff</a:t>
            </a:r>
            <a:r>
              <a:rPr lang="en-US" sz="2400" dirty="0"/>
              <a:t> , which says that all of the variables involved in the constraint must have different values.</a:t>
            </a:r>
          </a:p>
          <a:p>
            <a:pPr algn="just"/>
            <a:r>
              <a:rPr lang="en-US" sz="2400" dirty="0">
                <a:solidFill>
                  <a:srgbClr val="C00000"/>
                </a:solidFill>
              </a:rPr>
              <a:t>Soft constraints: </a:t>
            </a:r>
            <a:r>
              <a:rPr lang="en-US" sz="2400" dirty="0"/>
              <a:t>No class at 8 AM</a:t>
            </a:r>
          </a:p>
          <a:p>
            <a:pPr algn="just" eaLnBrk="1" hangingPunct="1"/>
            <a:endParaRPr lang="en-US"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6839" y="152400"/>
            <a:ext cx="8677922" cy="609600"/>
          </a:xfrm>
        </p:spPr>
        <p:txBody>
          <a:bodyPr/>
          <a:lstStyle/>
          <a:p>
            <a:r>
              <a:rPr lang="en-US" altLang="en-US" sz="2800" dirty="0">
                <a:solidFill>
                  <a:srgbClr val="C00000"/>
                </a:solidFill>
              </a:rPr>
              <a:t>Example Problem: </a:t>
            </a:r>
            <a:r>
              <a:rPr lang="en-US" altLang="en-US" sz="2800" dirty="0" err="1">
                <a:solidFill>
                  <a:srgbClr val="C00000"/>
                </a:solidFill>
              </a:rPr>
              <a:t>Cryptharithmetic</a:t>
            </a:r>
            <a:r>
              <a:rPr lang="en-US" altLang="en-US" sz="2800" dirty="0">
                <a:solidFill>
                  <a:srgbClr val="C00000"/>
                </a:solidFill>
              </a:rPr>
              <a:t> Puzzle</a:t>
            </a:r>
            <a:endParaRPr lang="en-US" sz="2800" dirty="0"/>
          </a:p>
        </p:txBody>
      </p:sp>
      <p:sp>
        <p:nvSpPr>
          <p:cNvPr id="7" name="Text Placeholder 6"/>
          <p:cNvSpPr>
            <a:spLocks noGrp="1"/>
          </p:cNvSpPr>
          <p:nvPr>
            <p:ph type="body" sz="half" idx="2"/>
          </p:nvPr>
        </p:nvSpPr>
        <p:spPr>
          <a:xfrm>
            <a:off x="152400" y="3733800"/>
            <a:ext cx="8763000" cy="2895600"/>
          </a:xfrm>
        </p:spPr>
        <p:txBody>
          <a:bodyPr/>
          <a:lstStyle/>
          <a:p>
            <a:r>
              <a:rPr lang="en-US" dirty="0"/>
              <a:t>Variables: F T U W R O X1 X2 X3</a:t>
            </a:r>
          </a:p>
          <a:p>
            <a:r>
              <a:rPr lang="en-US" dirty="0"/>
              <a:t>Domains:{0, 1, 2,3, 4, 5, 6, 7, 8, 9}</a:t>
            </a:r>
          </a:p>
          <a:p>
            <a:r>
              <a:rPr lang="en-US" dirty="0"/>
              <a:t>Constraints:</a:t>
            </a:r>
          </a:p>
          <a:p>
            <a:pPr>
              <a:buNone/>
            </a:pPr>
            <a:r>
              <a:rPr lang="en-US" dirty="0"/>
              <a:t>	</a:t>
            </a:r>
            <a:r>
              <a:rPr lang="en-US" sz="2400" dirty="0" err="1"/>
              <a:t>alldiff</a:t>
            </a:r>
            <a:r>
              <a:rPr lang="en-US" sz="2400" dirty="0"/>
              <a:t> (F, T, U, W, R, O)</a:t>
            </a:r>
          </a:p>
          <a:p>
            <a:pPr>
              <a:buNone/>
            </a:pPr>
            <a:r>
              <a:rPr lang="en-US" sz="2400" dirty="0"/>
              <a:t>	O + O = R + 10.X1, etc. </a:t>
            </a:r>
            <a:endParaRPr lang="en-US" dirty="0"/>
          </a:p>
        </p:txBody>
      </p:sp>
      <p:sp>
        <p:nvSpPr>
          <p:cNvPr id="4" name="Slide Number Placeholder 3"/>
          <p:cNvSpPr>
            <a:spLocks noGrp="1"/>
          </p:cNvSpPr>
          <p:nvPr>
            <p:ph type="sldNum" sz="quarter" idx="4294967295"/>
          </p:nvPr>
        </p:nvSpPr>
        <p:spPr>
          <a:xfrm>
            <a:off x="8686800" y="6381750"/>
            <a:ext cx="457200" cy="476250"/>
          </a:xfrm>
        </p:spPr>
        <p:txBody>
          <a:bodyPr/>
          <a:lstStyle/>
          <a:p>
            <a:pPr>
              <a:defRPr/>
            </a:pPr>
            <a:endParaRPr lang="en-US"/>
          </a:p>
          <a:p>
            <a:pPr>
              <a:defRPr/>
            </a:pPr>
            <a:fld id="{32C7C4F8-C15F-44B1-8719-C4B0BB76F013}" type="slidenum">
              <a:rPr lang="en-US" smtClean="0"/>
              <a:pPr>
                <a:defRPr/>
              </a:pPr>
              <a:t>19</a:t>
            </a:fld>
            <a:endParaRPr lang="en-US" dirty="0"/>
          </a:p>
        </p:txBody>
      </p:sp>
      <p:pic>
        <p:nvPicPr>
          <p:cNvPr id="1026" name="Picture 2"/>
          <p:cNvPicPr>
            <a:picLocks noGrp="1" noChangeAspect="1" noChangeArrowheads="1"/>
          </p:cNvPicPr>
          <p:nvPr>
            <p:ph sz="half" idx="1"/>
          </p:nvPr>
        </p:nvPicPr>
        <p:blipFill>
          <a:blip r:embed="rId2" cstate="print"/>
          <a:srcRect/>
          <a:stretch>
            <a:fillRect/>
          </a:stretch>
        </p:blipFill>
        <p:spPr bwMode="auto">
          <a:xfrm>
            <a:off x="152400" y="923925"/>
            <a:ext cx="8839199" cy="26479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2"/>
          </p:nvPr>
        </p:nvSpPr>
        <p:spPr>
          <a:noFill/>
        </p:spPr>
        <p:txBody>
          <a:bodyPr/>
          <a:lstStyle/>
          <a:p>
            <a:endParaRPr lang="en-US" dirty="0">
              <a:latin typeface="Arial" charset="0"/>
              <a:cs typeface="Arial" charset="0"/>
            </a:endParaRPr>
          </a:p>
          <a:p>
            <a:fld id="{F925071C-6FAC-4FF8-9247-1B182FA886EF}" type="slidenum">
              <a:rPr lang="en-US" smtClean="0">
                <a:latin typeface="Arial" charset="0"/>
                <a:cs typeface="Arial" charset="0"/>
              </a:rPr>
              <a:pPr/>
              <a:t>2</a:t>
            </a:fld>
            <a:endParaRPr lang="en-US" dirty="0">
              <a:latin typeface="Arial" charset="0"/>
              <a:cs typeface="Arial" charset="0"/>
            </a:endParaRPr>
          </a:p>
        </p:txBody>
      </p:sp>
      <p:sp>
        <p:nvSpPr>
          <p:cNvPr id="6147" name="Rectangle 4"/>
          <p:cNvSpPr>
            <a:spLocks noGrp="1" noChangeArrowheads="1"/>
          </p:cNvSpPr>
          <p:nvPr>
            <p:ph type="title"/>
          </p:nvPr>
        </p:nvSpPr>
        <p:spPr>
          <a:xfrm>
            <a:off x="152400" y="0"/>
            <a:ext cx="8839200" cy="914400"/>
          </a:xfrm>
        </p:spPr>
        <p:txBody>
          <a:bodyPr/>
          <a:lstStyle/>
          <a:p>
            <a:pPr eaLnBrk="1" hangingPunct="1"/>
            <a:r>
              <a:rPr lang="en-US" b="1" dirty="0">
                <a:solidFill>
                  <a:schemeClr val="accent2"/>
                </a:solidFill>
                <a:latin typeface="+mn-lt"/>
              </a:rPr>
              <a:t>Acknowledgements</a:t>
            </a:r>
          </a:p>
        </p:txBody>
      </p:sp>
      <p:sp>
        <p:nvSpPr>
          <p:cNvPr id="6148" name="Rectangle 3"/>
          <p:cNvSpPr>
            <a:spLocks noGrp="1" noChangeArrowheads="1"/>
          </p:cNvSpPr>
          <p:nvPr>
            <p:ph type="body" idx="4294967295"/>
          </p:nvPr>
        </p:nvSpPr>
        <p:spPr>
          <a:xfrm>
            <a:off x="228600" y="1371600"/>
            <a:ext cx="8686800" cy="2895600"/>
          </a:xfrm>
        </p:spPr>
        <p:txBody>
          <a:bodyPr/>
          <a:lstStyle/>
          <a:p>
            <a:pPr marL="514350" indent="-514350" eaLnBrk="1" hangingPunct="1">
              <a:buClr>
                <a:srgbClr val="3333CC"/>
              </a:buClr>
              <a:buFont typeface="+mj-lt"/>
              <a:buAutoNum type="arabicPeriod"/>
            </a:pPr>
            <a:r>
              <a:rPr lang="en-US" sz="2800" dirty="0"/>
              <a:t>Jean-Claude </a:t>
            </a:r>
            <a:r>
              <a:rPr lang="en-US" sz="2800" dirty="0" err="1"/>
              <a:t>Latombe</a:t>
            </a:r>
            <a:r>
              <a:rPr lang="en-US" sz="2800" dirty="0"/>
              <a:t>, Stanford University</a:t>
            </a:r>
          </a:p>
          <a:p>
            <a:pPr marL="514350" indent="-514350" eaLnBrk="1" hangingPunct="1">
              <a:buClr>
                <a:srgbClr val="3333CC"/>
              </a:buClr>
              <a:buFont typeface="+mj-lt"/>
              <a:buAutoNum type="arabicPeriod"/>
            </a:pPr>
            <a:r>
              <a:rPr lang="en-US" sz="2800" dirty="0"/>
              <a:t>Richard H. Lathrop, University of California</a:t>
            </a:r>
          </a:p>
          <a:p>
            <a:pPr marL="514350" indent="-514350" eaLnBrk="1" hangingPunct="1">
              <a:buClr>
                <a:srgbClr val="3333CC"/>
              </a:buClr>
              <a:buFont typeface="+mj-lt"/>
              <a:buAutoNum type="arabicPeriod"/>
            </a:pPr>
            <a:r>
              <a:rPr lang="en-US" sz="2800" dirty="0"/>
              <a:t>Pinar </a:t>
            </a:r>
            <a:r>
              <a:rPr lang="en-US" sz="2800" dirty="0" err="1"/>
              <a:t>Duygulu</a:t>
            </a:r>
            <a:r>
              <a:rPr lang="en-US" sz="2800" dirty="0"/>
              <a:t>, </a:t>
            </a:r>
            <a:r>
              <a:rPr lang="en-US" sz="2800" dirty="0" err="1"/>
              <a:t>Bilkent</a:t>
            </a:r>
            <a:r>
              <a:rPr lang="en-US" sz="2800" dirty="0"/>
              <a:t> University</a:t>
            </a:r>
          </a:p>
          <a:p>
            <a:pPr marL="514350" indent="-514350" eaLnBrk="1" hangingPunct="1">
              <a:buClr>
                <a:srgbClr val="3333CC"/>
              </a:buClr>
              <a:buFont typeface="+mj-lt"/>
              <a:buAutoNum type="arabicPeriod"/>
            </a:pPr>
            <a:r>
              <a:rPr lang="en-US" sz="2800" dirty="0" err="1"/>
              <a:t>Weng</a:t>
            </a:r>
            <a:r>
              <a:rPr lang="en-US" sz="2800" dirty="0"/>
              <a:t>-Keen Wong, </a:t>
            </a:r>
            <a:r>
              <a:rPr lang="en-US" sz="2800" dirty="0" err="1"/>
              <a:t>Oregonstate</a:t>
            </a:r>
            <a:endParaRPr lang="en-US" sz="2800" dirty="0"/>
          </a:p>
          <a:p>
            <a:pPr marL="514350" indent="-514350" eaLnBrk="1" hangingPunct="1">
              <a:buClr>
                <a:srgbClr val="3333CC"/>
              </a:buClr>
              <a:buFont typeface="+mj-lt"/>
              <a:buAutoNum type="arabicPeriod"/>
            </a:pPr>
            <a:r>
              <a:rPr lang="en-US" dirty="0"/>
              <a:t>Muhammad </a:t>
            </a:r>
            <a:r>
              <a:rPr lang="en-US" dirty="0" err="1"/>
              <a:t>Kashif</a:t>
            </a:r>
            <a:r>
              <a:rPr lang="en-US" dirty="0"/>
              <a:t> Khan</a:t>
            </a:r>
            <a:endParaRPr lang="en-US" sz="2400" dirty="0"/>
          </a:p>
          <a:p>
            <a:pPr marL="514350" indent="-514350" eaLnBrk="1" hangingPunct="1">
              <a:buClr>
                <a:srgbClr val="3333CC"/>
              </a:buClr>
              <a:buFont typeface="+mj-lt"/>
              <a:buAutoNum type="arabicPeriod"/>
            </a:pPr>
            <a:endParaRPr lang="en-US" sz="2800" dirty="0"/>
          </a:p>
          <a:p>
            <a:pPr marL="514350" indent="-514350" eaLnBrk="1" hangingPunct="1">
              <a:buClr>
                <a:srgbClr val="3333CC"/>
              </a:buClr>
              <a:buNone/>
            </a:pPr>
            <a:endParaRPr lang="en-US" sz="2800" dirty="0">
              <a:latin typeface="Comic Sans MS" pitchFamily="66" charset="0"/>
            </a:endParaRPr>
          </a:p>
          <a:p>
            <a:pPr eaLnBrk="1" hangingPunct="1">
              <a:buClr>
                <a:srgbClr val="3333CC"/>
              </a:buClr>
              <a:buNone/>
            </a:pPr>
            <a:br>
              <a:rPr lang="en-US" sz="2800" dirty="0">
                <a:latin typeface="Comic Sans MS" pitchFamily="66" charset="0"/>
              </a:rPr>
            </a:br>
            <a:endParaRPr lang="en-US" sz="3600" dirty="0">
              <a:latin typeface="Comic Sans MS" pitchFamily="66" charset="0"/>
            </a:endParaRPr>
          </a:p>
          <a:p>
            <a:pPr eaLnBrk="1" hangingPunct="1">
              <a:buClr>
                <a:srgbClr val="3333CC"/>
              </a:buClr>
              <a:buFont typeface="Wingdings" pitchFamily="2" charset="2"/>
              <a:buNone/>
            </a:pPr>
            <a:endParaRPr lang="en-US" sz="1050" dirty="0">
              <a:latin typeface="Comic Sans MS" pitchFamily="66"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2400" y="0"/>
            <a:ext cx="8839200" cy="609600"/>
          </a:xfrm>
        </p:spPr>
        <p:txBody>
          <a:bodyPr/>
          <a:lstStyle/>
          <a:p>
            <a:pPr eaLnBrk="1" hangingPunct="1"/>
            <a:r>
              <a:rPr lang="en-US" altLang="en-US" b="1" dirty="0">
                <a:solidFill>
                  <a:schemeClr val="accent2"/>
                </a:solidFill>
              </a:rPr>
              <a:t>Types of Constraints</a:t>
            </a:r>
          </a:p>
        </p:txBody>
      </p:sp>
      <p:sp>
        <p:nvSpPr>
          <p:cNvPr id="14339" name="Rectangle 3"/>
          <p:cNvSpPr>
            <a:spLocks noGrp="1" noChangeArrowheads="1"/>
          </p:cNvSpPr>
          <p:nvPr>
            <p:ph type="body" idx="1"/>
          </p:nvPr>
        </p:nvSpPr>
        <p:spPr>
          <a:xfrm>
            <a:off x="152400" y="609600"/>
            <a:ext cx="8839200" cy="6019800"/>
          </a:xfrm>
        </p:spPr>
        <p:txBody>
          <a:bodyPr/>
          <a:lstStyle/>
          <a:p>
            <a:pPr algn="just"/>
            <a:r>
              <a:rPr lang="en-US" dirty="0">
                <a:solidFill>
                  <a:srgbClr val="C00000"/>
                </a:solidFill>
              </a:rPr>
              <a:t>Preference constraints</a:t>
            </a:r>
            <a:r>
              <a:rPr lang="en-US" b="1" dirty="0"/>
              <a:t> </a:t>
            </a:r>
            <a:r>
              <a:rPr lang="en-US" dirty="0"/>
              <a:t>indicating which solutions are preferred.</a:t>
            </a:r>
            <a:r>
              <a:rPr lang="en-US" altLang="en-US" dirty="0"/>
              <a:t> </a:t>
            </a:r>
            <a:r>
              <a:rPr lang="en-US" altLang="en-US" dirty="0">
                <a:solidFill>
                  <a:srgbClr val="C00000"/>
                </a:solidFill>
              </a:rPr>
              <a:t>(</a:t>
            </a:r>
            <a:r>
              <a:rPr lang="en-US" altLang="en-US" dirty="0" err="1">
                <a:solidFill>
                  <a:srgbClr val="C00000"/>
                </a:solidFill>
              </a:rPr>
              <a:t>a.k.a</a:t>
            </a:r>
            <a:r>
              <a:rPr lang="en-US" altLang="en-US" dirty="0">
                <a:solidFill>
                  <a:srgbClr val="C00000"/>
                </a:solidFill>
              </a:rPr>
              <a:t> soft constraints) </a:t>
            </a:r>
          </a:p>
          <a:p>
            <a:pPr lvl="1" algn="just"/>
            <a:r>
              <a:rPr lang="en-US" dirty="0"/>
              <a:t>e.g.; In a university class-scheduling problem, there are absolute constraints that no professor can teach two classes at the same time. </a:t>
            </a:r>
          </a:p>
          <a:p>
            <a:pPr lvl="1" algn="just"/>
            <a:r>
              <a:rPr lang="en-US" dirty="0"/>
              <a:t>But we also may allow preference constraints: Prof. R might prefer teaching in the morning, whereas Prof. N prefers teaching in the afternoon.</a:t>
            </a:r>
          </a:p>
          <a:p>
            <a:pPr lvl="1" algn="just"/>
            <a:r>
              <a:rPr lang="en-US" dirty="0"/>
              <a:t>A schedule that has Prof. R teaching at 2 p.m. would still be an allowable solution but would not be an optimal one. </a:t>
            </a:r>
          </a:p>
          <a:p>
            <a:pPr algn="just" eaLnBrk="1" hangingPunct="1"/>
            <a:endParaRPr lang="en-US" altLang="en-US" sz="2400" dirty="0"/>
          </a:p>
          <a:p>
            <a:pPr algn="just"/>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2400" y="0"/>
            <a:ext cx="8839200" cy="609600"/>
          </a:xfrm>
        </p:spPr>
        <p:txBody>
          <a:bodyPr/>
          <a:lstStyle/>
          <a:p>
            <a:pPr eaLnBrk="1" hangingPunct="1"/>
            <a:r>
              <a:rPr lang="en-US" altLang="en-US" b="1" dirty="0">
                <a:solidFill>
                  <a:schemeClr val="accent2"/>
                </a:solidFill>
              </a:rPr>
              <a:t>Types of Constraints</a:t>
            </a:r>
          </a:p>
        </p:txBody>
      </p:sp>
      <p:sp>
        <p:nvSpPr>
          <p:cNvPr id="14339" name="Rectangle 3"/>
          <p:cNvSpPr>
            <a:spLocks noGrp="1" noChangeArrowheads="1"/>
          </p:cNvSpPr>
          <p:nvPr>
            <p:ph type="body" idx="1"/>
          </p:nvPr>
        </p:nvSpPr>
        <p:spPr>
          <a:xfrm>
            <a:off x="152400" y="609600"/>
            <a:ext cx="8839200" cy="6019800"/>
          </a:xfrm>
        </p:spPr>
        <p:txBody>
          <a:bodyPr/>
          <a:lstStyle/>
          <a:p>
            <a:pPr lvl="1" algn="just"/>
            <a:r>
              <a:rPr lang="en-US" dirty="0"/>
              <a:t>Preference constraints can often be encoded as costs on individual variable assignments—for example, assigning an afternoon slot for Prof. R costs 2 points against the overall objective function, whereas a morning slot costs 1. </a:t>
            </a:r>
          </a:p>
          <a:p>
            <a:pPr lvl="1" algn="just"/>
            <a:r>
              <a:rPr lang="en-US" dirty="0"/>
              <a:t>With this formulation, CSPs with preferences can be solved with optimization search methods, either path-based or local.</a:t>
            </a:r>
          </a:p>
          <a:p>
            <a:pPr lvl="1" algn="just"/>
            <a:r>
              <a:rPr lang="en-US" dirty="0"/>
              <a:t>We call such a problem a </a:t>
            </a:r>
            <a:r>
              <a:rPr lang="en-US" b="1" dirty="0">
                <a:solidFill>
                  <a:srgbClr val="C00000"/>
                </a:solidFill>
                <a:latin typeface="Consolas" pitchFamily="49" charset="0"/>
                <a:cs typeface="Consolas" pitchFamily="49" charset="0"/>
              </a:rPr>
              <a:t>constraint optimization problem</a:t>
            </a:r>
            <a:r>
              <a:rPr lang="en-US" b="1" dirty="0"/>
              <a:t>, </a:t>
            </a:r>
            <a:r>
              <a:rPr lang="en-US" dirty="0"/>
              <a:t>or</a:t>
            </a:r>
            <a:r>
              <a:rPr lang="en-US" b="1" dirty="0"/>
              <a:t> </a:t>
            </a:r>
            <a:r>
              <a:rPr lang="en-US" b="1" dirty="0">
                <a:solidFill>
                  <a:srgbClr val="C00000"/>
                </a:solidFill>
                <a:latin typeface="Consolas" pitchFamily="49" charset="0"/>
                <a:cs typeface="Consolas" pitchFamily="49" charset="0"/>
              </a:rPr>
              <a:t>COP</a:t>
            </a:r>
            <a:r>
              <a:rPr lang="en-US" dirty="0"/>
              <a:t>.</a:t>
            </a:r>
            <a:r>
              <a:rPr lang="en-US" b="1" dirty="0"/>
              <a:t> </a:t>
            </a:r>
          </a:p>
          <a:p>
            <a:pPr lvl="1" algn="just"/>
            <a:r>
              <a:rPr lang="en-US" dirty="0"/>
              <a:t>Linear programming problems do this kind of optimization.</a:t>
            </a:r>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09600"/>
          </a:xfrm>
        </p:spPr>
        <p:txBody>
          <a:bodyPr/>
          <a:lstStyle/>
          <a:p>
            <a:r>
              <a:rPr lang="en-US" b="1" dirty="0">
                <a:solidFill>
                  <a:schemeClr val="accent2"/>
                </a:solidFill>
              </a:rPr>
              <a:t>Constraint Propagation: Inference in CSPs</a:t>
            </a:r>
          </a:p>
        </p:txBody>
      </p:sp>
      <p:sp>
        <p:nvSpPr>
          <p:cNvPr id="3" name="Content Placeholder 2"/>
          <p:cNvSpPr>
            <a:spLocks noGrp="1"/>
          </p:cNvSpPr>
          <p:nvPr>
            <p:ph idx="1"/>
          </p:nvPr>
        </p:nvSpPr>
        <p:spPr>
          <a:xfrm>
            <a:off x="152400" y="609600"/>
            <a:ext cx="8839200" cy="6096000"/>
          </a:xfrm>
        </p:spPr>
        <p:txBody>
          <a:bodyPr/>
          <a:lstStyle/>
          <a:p>
            <a:pPr algn="just">
              <a:spcBef>
                <a:spcPts val="0"/>
              </a:spcBef>
            </a:pPr>
            <a:r>
              <a:rPr lang="en-US" dirty="0"/>
              <a:t>A state (more broadly) is defined:</a:t>
            </a:r>
          </a:p>
          <a:p>
            <a:pPr lvl="1" algn="just">
              <a:spcBef>
                <a:spcPts val="0"/>
              </a:spcBef>
            </a:pPr>
            <a:r>
              <a:rPr lang="en-US" dirty="0"/>
              <a:t>by a set of assigned variables, their values and</a:t>
            </a:r>
          </a:p>
          <a:p>
            <a:pPr lvl="1" algn="just">
              <a:spcBef>
                <a:spcPts val="0"/>
              </a:spcBef>
            </a:pPr>
            <a:r>
              <a:rPr lang="en-US" dirty="0"/>
              <a:t>a list of legal and illegal assignments for unassigned variables</a:t>
            </a:r>
          </a:p>
          <a:p>
            <a:pPr algn="just">
              <a:spcBef>
                <a:spcPts val="0"/>
              </a:spcBef>
            </a:pPr>
            <a:r>
              <a:rPr lang="en-US" dirty="0"/>
              <a:t>Legal and illegal assignments can be represented as:</a:t>
            </a:r>
          </a:p>
          <a:p>
            <a:pPr lvl="1" algn="just">
              <a:spcBef>
                <a:spcPts val="0"/>
              </a:spcBef>
            </a:pPr>
            <a:r>
              <a:rPr lang="en-US" dirty="0"/>
              <a:t>equations (value assignments) and</a:t>
            </a:r>
          </a:p>
          <a:p>
            <a:pPr lvl="1" algn="just">
              <a:spcBef>
                <a:spcPts val="0"/>
              </a:spcBef>
            </a:pPr>
            <a:r>
              <a:rPr lang="en-US" dirty="0"/>
              <a:t>disequations (list of invalid assignments)</a:t>
            </a:r>
          </a:p>
          <a:p>
            <a:pPr algn="just">
              <a:spcBef>
                <a:spcPts val="0"/>
              </a:spcBef>
              <a:buNone/>
            </a:pPr>
            <a:r>
              <a:rPr lang="es-ES" i="1" dirty="0"/>
              <a:t>		</a:t>
            </a:r>
            <a:r>
              <a:rPr lang="es-ES" i="1" dirty="0">
                <a:solidFill>
                  <a:srgbClr val="C00000"/>
                </a:solidFill>
              </a:rPr>
              <a:t>A = Red, Blue    	C ≠ Red</a:t>
            </a:r>
            <a:endParaRPr lang="en-US" dirty="0">
              <a:solidFill>
                <a:srgbClr val="C00000"/>
              </a:solidFill>
            </a:endParaRPr>
          </a:p>
          <a:p>
            <a:pPr algn="just">
              <a:spcBef>
                <a:spcPts val="0"/>
              </a:spcBef>
            </a:pPr>
            <a:r>
              <a:rPr lang="en-US" dirty="0"/>
              <a:t>Constraints + Assignments</a:t>
            </a:r>
          </a:p>
          <a:p>
            <a:pPr lvl="1" algn="just">
              <a:spcBef>
                <a:spcPts val="0"/>
              </a:spcBef>
            </a:pPr>
            <a:r>
              <a:rPr lang="en-US" dirty="0"/>
              <a:t>can entail new equations and disequations</a:t>
            </a:r>
          </a:p>
          <a:p>
            <a:pPr algn="just">
              <a:spcBef>
                <a:spcPts val="0"/>
              </a:spcBef>
              <a:buNone/>
            </a:pPr>
            <a:r>
              <a:rPr lang="en-US" i="1" dirty="0"/>
              <a:t>		</a:t>
            </a:r>
            <a:r>
              <a:rPr lang="en-US" i="1" dirty="0">
                <a:solidFill>
                  <a:srgbClr val="C00000"/>
                </a:solidFill>
              </a:rPr>
              <a:t>A = Red → B </a:t>
            </a:r>
            <a:r>
              <a:rPr lang="es-ES" i="1" dirty="0">
                <a:solidFill>
                  <a:srgbClr val="C00000"/>
                </a:solidFill>
              </a:rPr>
              <a:t>≠</a:t>
            </a:r>
            <a:r>
              <a:rPr lang="en-US" i="1" dirty="0">
                <a:solidFill>
                  <a:srgbClr val="C00000"/>
                </a:solidFill>
              </a:rPr>
              <a:t> Red</a:t>
            </a:r>
          </a:p>
          <a:p>
            <a:pPr algn="just">
              <a:spcBef>
                <a:spcPts val="0"/>
              </a:spcBef>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09600"/>
          </a:xfrm>
        </p:spPr>
        <p:txBody>
          <a:bodyPr/>
          <a:lstStyle/>
          <a:p>
            <a:r>
              <a:rPr lang="en-US" b="1" dirty="0">
                <a:solidFill>
                  <a:schemeClr val="accent2"/>
                </a:solidFill>
              </a:rPr>
              <a:t>Constraint Propagation: Inference in CSPs</a:t>
            </a:r>
          </a:p>
        </p:txBody>
      </p:sp>
      <p:sp>
        <p:nvSpPr>
          <p:cNvPr id="3" name="Content Placeholder 2"/>
          <p:cNvSpPr>
            <a:spLocks noGrp="1"/>
          </p:cNvSpPr>
          <p:nvPr>
            <p:ph idx="1"/>
          </p:nvPr>
        </p:nvSpPr>
        <p:spPr>
          <a:xfrm>
            <a:off x="152400" y="609600"/>
            <a:ext cx="8839200" cy="6096000"/>
          </a:xfrm>
        </p:spPr>
        <p:txBody>
          <a:bodyPr/>
          <a:lstStyle/>
          <a:p>
            <a:pPr algn="just">
              <a:spcBef>
                <a:spcPts val="0"/>
              </a:spcBef>
              <a:buNone/>
            </a:pPr>
            <a:r>
              <a:rPr lang="en-US" b="1" dirty="0">
                <a:solidFill>
                  <a:srgbClr val="C00000"/>
                </a:solidFill>
              </a:rPr>
              <a:t>Constraint Propagation: </a:t>
            </a:r>
          </a:p>
          <a:p>
            <a:pPr algn="just">
              <a:spcBef>
                <a:spcPts val="0"/>
              </a:spcBef>
            </a:pPr>
            <a:r>
              <a:rPr lang="en-US" dirty="0"/>
              <a:t>the process of </a:t>
            </a:r>
            <a:r>
              <a:rPr lang="en-US" b="1" dirty="0"/>
              <a:t>inferring</a:t>
            </a:r>
            <a:r>
              <a:rPr lang="en-US" dirty="0"/>
              <a:t> of new equations and disequations from existing equations and disequations</a:t>
            </a:r>
          </a:p>
        </p:txBody>
      </p:sp>
    </p:spTree>
    <p:extLst>
      <p:ext uri="{BB962C8B-B14F-4D97-AF65-F5344CB8AC3E}">
        <p14:creationId xmlns:p14="http://schemas.microsoft.com/office/powerpoint/2010/main" val="886758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Constraint Propagation: Local Consistency</a:t>
            </a:r>
          </a:p>
        </p:txBody>
      </p:sp>
      <p:sp>
        <p:nvSpPr>
          <p:cNvPr id="3" name="Content Placeholder 2"/>
          <p:cNvSpPr>
            <a:spLocks noGrp="1"/>
          </p:cNvSpPr>
          <p:nvPr>
            <p:ph idx="1"/>
          </p:nvPr>
        </p:nvSpPr>
        <p:spPr>
          <a:xfrm>
            <a:off x="152400" y="685800"/>
            <a:ext cx="8839200" cy="6172200"/>
          </a:xfrm>
        </p:spPr>
        <p:txBody>
          <a:bodyPr/>
          <a:lstStyle/>
          <a:p>
            <a:pPr algn="just"/>
            <a:r>
              <a:rPr lang="en-US" sz="2600" dirty="0"/>
              <a:t>Current variable assignments together with constraints restrict remaining legal values of unassigned variables.</a:t>
            </a:r>
          </a:p>
          <a:p>
            <a:pPr algn="just"/>
            <a:r>
              <a:rPr lang="en-US" sz="2600" dirty="0"/>
              <a:t>The remaining legal and illegal values of variables may be inferred (effect of constraints propagates).</a:t>
            </a:r>
          </a:p>
          <a:p>
            <a:pPr algn="just"/>
            <a:r>
              <a:rPr lang="en-US" sz="2600" dirty="0"/>
              <a:t>To prevent “blind” exploration we can keep track of the remaining legal values, so we know when the constraints are violated and when to terminate the search.</a:t>
            </a:r>
          </a:p>
          <a:p>
            <a:pPr algn="just"/>
            <a:r>
              <a:rPr lang="en-US" sz="2600" dirty="0"/>
              <a:t>The key idea is </a:t>
            </a:r>
            <a:r>
              <a:rPr lang="en-US" sz="2600" b="1" dirty="0">
                <a:solidFill>
                  <a:srgbClr val="C00000"/>
                </a:solidFill>
                <a:latin typeface="Consolas" pitchFamily="49" charset="0"/>
                <a:cs typeface="Consolas" pitchFamily="49" charset="0"/>
              </a:rPr>
              <a:t>local consistency</a:t>
            </a:r>
            <a:r>
              <a:rPr lang="en-US" sz="2600" dirty="0"/>
              <a:t>.</a:t>
            </a:r>
          </a:p>
          <a:p>
            <a:pPr algn="just"/>
            <a:r>
              <a:rPr lang="en-US" sz="2600" dirty="0"/>
              <a:t>If we treat each variable as a node in a graph and each binary constraint as an arc, then the process of enforcing local consistency in each part of the graph causes inconsistent values to be eliminated throughout the graph.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Types of Local Consistency</a:t>
            </a:r>
          </a:p>
        </p:txBody>
      </p:sp>
      <p:sp>
        <p:nvSpPr>
          <p:cNvPr id="3" name="Content Placeholder 2"/>
          <p:cNvSpPr>
            <a:spLocks noGrp="1"/>
          </p:cNvSpPr>
          <p:nvPr>
            <p:ph idx="1"/>
          </p:nvPr>
        </p:nvSpPr>
        <p:spPr>
          <a:xfrm>
            <a:off x="152400" y="838200"/>
            <a:ext cx="8839200" cy="5867400"/>
          </a:xfrm>
        </p:spPr>
        <p:txBody>
          <a:bodyPr/>
          <a:lstStyle/>
          <a:p>
            <a:pPr algn="just">
              <a:buNone/>
            </a:pPr>
            <a:r>
              <a:rPr lang="en-US" dirty="0"/>
              <a:t>There are different types of local consistency, such as:</a:t>
            </a:r>
          </a:p>
          <a:p>
            <a:pPr marL="914400" lvl="1" indent="-514350" algn="just">
              <a:buFont typeface="+mj-lt"/>
              <a:buAutoNum type="arabicParenR"/>
            </a:pPr>
            <a:r>
              <a:rPr lang="en-US" dirty="0"/>
              <a:t>Node Consistency</a:t>
            </a:r>
          </a:p>
          <a:p>
            <a:pPr marL="914400" lvl="1" indent="-514350" algn="just">
              <a:buFont typeface="+mj-lt"/>
              <a:buAutoNum type="arabicParenR"/>
            </a:pPr>
            <a:r>
              <a:rPr lang="en-US" dirty="0"/>
              <a:t>Arc Consistency</a:t>
            </a:r>
          </a:p>
          <a:p>
            <a:pPr marL="914400" lvl="1" indent="-514350" algn="just">
              <a:buFont typeface="+mj-lt"/>
              <a:buAutoNum type="arabicParenR"/>
            </a:pPr>
            <a:r>
              <a:rPr lang="en-US" dirty="0"/>
              <a:t>Path Consistency</a:t>
            </a:r>
          </a:p>
          <a:p>
            <a:pPr marL="914400" lvl="1" indent="-514350" algn="just">
              <a:buFont typeface="+mj-lt"/>
              <a:buAutoNum type="arabicParenR"/>
            </a:pPr>
            <a:r>
              <a:rPr lang="en-US" dirty="0"/>
              <a:t>K-Consistency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6838" y="76200"/>
            <a:ext cx="8758561" cy="609600"/>
          </a:xfrm>
        </p:spPr>
        <p:txBody>
          <a:bodyPr/>
          <a:lstStyle/>
          <a:p>
            <a:r>
              <a:rPr lang="en-US" b="1" dirty="0">
                <a:solidFill>
                  <a:srgbClr val="C00000"/>
                </a:solidFill>
              </a:rPr>
              <a:t>Example Problem: Map Coloring</a:t>
            </a:r>
            <a:endParaRPr lang="en-US" dirty="0"/>
          </a:p>
        </p:txBody>
      </p:sp>
      <p:sp>
        <p:nvSpPr>
          <p:cNvPr id="7" name="Text Placeholder 6"/>
          <p:cNvSpPr>
            <a:spLocks noGrp="1"/>
          </p:cNvSpPr>
          <p:nvPr>
            <p:ph type="body" sz="half" idx="2"/>
          </p:nvPr>
        </p:nvSpPr>
        <p:spPr>
          <a:xfrm>
            <a:off x="152400" y="5791200"/>
            <a:ext cx="8763000" cy="685800"/>
          </a:xfrm>
        </p:spPr>
        <p:txBody>
          <a:bodyPr/>
          <a:lstStyle/>
          <a:p>
            <a:pPr>
              <a:buNone/>
            </a:pPr>
            <a:r>
              <a:rPr lang="en-US" dirty="0">
                <a:solidFill>
                  <a:srgbClr val="FF0000"/>
                </a:solidFill>
              </a:rPr>
              <a:t>Note: Problem with binary constraints</a:t>
            </a:r>
          </a:p>
        </p:txBody>
      </p:sp>
      <p:sp>
        <p:nvSpPr>
          <p:cNvPr id="4" name="Slide Number Placeholder 3"/>
          <p:cNvSpPr>
            <a:spLocks noGrp="1"/>
          </p:cNvSpPr>
          <p:nvPr>
            <p:ph type="sldNum" sz="quarter" idx="4294967295"/>
          </p:nvPr>
        </p:nvSpPr>
        <p:spPr>
          <a:xfrm>
            <a:off x="8686800" y="6381750"/>
            <a:ext cx="457200" cy="476250"/>
          </a:xfrm>
        </p:spPr>
        <p:txBody>
          <a:bodyPr/>
          <a:lstStyle/>
          <a:p>
            <a:pPr>
              <a:defRPr/>
            </a:pPr>
            <a:endParaRPr lang="en-US"/>
          </a:p>
          <a:p>
            <a:pPr>
              <a:defRPr/>
            </a:pPr>
            <a:fld id="{32C7C4F8-C15F-44B1-8719-C4B0BB76F013}" type="slidenum">
              <a:rPr lang="en-US" smtClean="0"/>
              <a:pPr>
                <a:defRPr/>
              </a:pPr>
              <a:t>26</a:t>
            </a:fld>
            <a:endParaRPr lang="en-US" dirty="0"/>
          </a:p>
        </p:txBody>
      </p:sp>
      <p:pic>
        <p:nvPicPr>
          <p:cNvPr id="2050" name="Picture 2"/>
          <p:cNvPicPr>
            <a:picLocks noGrp="1" noChangeAspect="1" noChangeArrowheads="1"/>
          </p:cNvPicPr>
          <p:nvPr>
            <p:ph sz="half" idx="1"/>
          </p:nvPr>
        </p:nvPicPr>
        <p:blipFill>
          <a:blip r:embed="rId2" cstate="print"/>
          <a:srcRect/>
          <a:stretch>
            <a:fillRect/>
          </a:stretch>
        </p:blipFill>
        <p:spPr bwMode="auto">
          <a:xfrm>
            <a:off x="838200" y="762001"/>
            <a:ext cx="7467600" cy="46482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eriod"/>
            </a:pPr>
            <a:r>
              <a:rPr lang="en-US" b="1" dirty="0">
                <a:solidFill>
                  <a:schemeClr val="accent2"/>
                </a:solidFill>
              </a:rPr>
              <a:t>Node Consistency</a:t>
            </a:r>
            <a:endParaRPr lang="en-US" dirty="0"/>
          </a:p>
        </p:txBody>
      </p:sp>
      <p:sp>
        <p:nvSpPr>
          <p:cNvPr id="3" name="Content Placeholder 2"/>
          <p:cNvSpPr>
            <a:spLocks noGrp="1"/>
          </p:cNvSpPr>
          <p:nvPr>
            <p:ph idx="1"/>
          </p:nvPr>
        </p:nvSpPr>
        <p:spPr>
          <a:xfrm>
            <a:off x="152400" y="685800"/>
            <a:ext cx="8839200" cy="6019800"/>
          </a:xfrm>
        </p:spPr>
        <p:txBody>
          <a:bodyPr/>
          <a:lstStyle/>
          <a:p>
            <a:pPr marL="347472" indent="-347472" algn="just">
              <a:spcBef>
                <a:spcPts val="0"/>
              </a:spcBef>
              <a:buFont typeface="Arial" pitchFamily="34" charset="0"/>
              <a:buChar char="•"/>
            </a:pPr>
            <a:r>
              <a:rPr lang="en-US" dirty="0"/>
              <a:t>Node consistency infers:</a:t>
            </a:r>
          </a:p>
          <a:p>
            <a:pPr marL="747522" lvl="1" indent="-347472" algn="just">
              <a:spcBef>
                <a:spcPts val="0"/>
              </a:spcBef>
              <a:buFont typeface="Arial" pitchFamily="34" charset="0"/>
              <a:buChar char="•"/>
            </a:pPr>
            <a:r>
              <a:rPr lang="en-US" dirty="0"/>
              <a:t>equations (valid assignments) or disequations (invalid assignments) for an individual variable by applying a </a:t>
            </a:r>
            <a:r>
              <a:rPr lang="en-US" b="1" dirty="0">
                <a:solidFill>
                  <a:srgbClr val="C00000"/>
                </a:solidFill>
                <a:latin typeface="Consolas" pitchFamily="49" charset="0"/>
                <a:cs typeface="Consolas" pitchFamily="49" charset="0"/>
              </a:rPr>
              <a:t>unary constraint</a:t>
            </a:r>
          </a:p>
          <a:p>
            <a:pPr algn="just">
              <a:spcBef>
                <a:spcPts val="0"/>
              </a:spcBef>
            </a:pPr>
            <a:r>
              <a:rPr lang="en-US" dirty="0"/>
              <a:t>A single variable (corresponding to a node in the CSP network) is </a:t>
            </a:r>
            <a:r>
              <a:rPr lang="en-US" b="1" dirty="0">
                <a:solidFill>
                  <a:srgbClr val="C00000"/>
                </a:solidFill>
                <a:latin typeface="Consolas" pitchFamily="49" charset="0"/>
                <a:cs typeface="Consolas" pitchFamily="49" charset="0"/>
              </a:rPr>
              <a:t>node-consistent</a:t>
            </a:r>
            <a:r>
              <a:rPr lang="en-US" b="1" dirty="0"/>
              <a:t> </a:t>
            </a:r>
            <a:r>
              <a:rPr lang="en-US" dirty="0"/>
              <a:t>if all</a:t>
            </a:r>
            <a:r>
              <a:rPr lang="en-US" b="1" dirty="0"/>
              <a:t> </a:t>
            </a:r>
            <a:r>
              <a:rPr lang="en-US" dirty="0"/>
              <a:t>the values in the variable’s domain satisfy the variable’s unary constraints. </a:t>
            </a:r>
          </a:p>
          <a:p>
            <a:pPr algn="just">
              <a:spcBef>
                <a:spcPts val="0"/>
              </a:spcBef>
            </a:pPr>
            <a:r>
              <a:rPr lang="en-US" dirty="0"/>
              <a:t>For example, in the variant of the Australia map-coloring problem where South Australians dislike green, the variable SA starts with domain {red , green, blue}, and we can make it node consistent by eliminating green, leaving SA with the reduced domain {red , blue}.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eriod"/>
            </a:pPr>
            <a:r>
              <a:rPr lang="en-US" b="1" dirty="0">
                <a:solidFill>
                  <a:schemeClr val="accent2"/>
                </a:solidFill>
              </a:rPr>
              <a:t>Node Consistency</a:t>
            </a:r>
            <a:endParaRPr lang="en-US" dirty="0"/>
          </a:p>
        </p:txBody>
      </p:sp>
      <p:pic>
        <p:nvPicPr>
          <p:cNvPr id="13314" name="Picture 2"/>
          <p:cNvPicPr>
            <a:picLocks noGrp="1" noChangeAspect="1" noChangeArrowheads="1"/>
          </p:cNvPicPr>
          <p:nvPr>
            <p:ph idx="1"/>
          </p:nvPr>
        </p:nvPicPr>
        <p:blipFill>
          <a:blip r:embed="rId2" cstate="print"/>
          <a:srcRect/>
          <a:stretch>
            <a:fillRect/>
          </a:stretch>
        </p:blipFill>
        <p:spPr bwMode="auto">
          <a:xfrm>
            <a:off x="228600" y="838200"/>
            <a:ext cx="8610600" cy="5638799"/>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eriod"/>
            </a:pPr>
            <a:r>
              <a:rPr lang="en-US" b="1" dirty="0">
                <a:solidFill>
                  <a:schemeClr val="accent2"/>
                </a:solidFill>
              </a:rPr>
              <a:t>Node Consistency</a:t>
            </a:r>
            <a:endParaRPr lang="en-US" dirty="0"/>
          </a:p>
        </p:txBody>
      </p:sp>
      <p:pic>
        <p:nvPicPr>
          <p:cNvPr id="14338" name="Picture 2"/>
          <p:cNvPicPr>
            <a:picLocks noGrp="1" noChangeAspect="1" noChangeArrowheads="1"/>
          </p:cNvPicPr>
          <p:nvPr>
            <p:ph idx="1"/>
          </p:nvPr>
        </p:nvPicPr>
        <p:blipFill>
          <a:blip r:embed="rId2" cstate="print"/>
          <a:srcRect/>
          <a:stretch>
            <a:fillRect/>
          </a:stretch>
        </p:blipFill>
        <p:spPr bwMode="auto">
          <a:xfrm>
            <a:off x="304800" y="838200"/>
            <a:ext cx="8534400" cy="5638799"/>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Standard Search Problems</a:t>
            </a:r>
          </a:p>
        </p:txBody>
      </p:sp>
      <p:sp>
        <p:nvSpPr>
          <p:cNvPr id="3" name="Content Placeholder 2"/>
          <p:cNvSpPr>
            <a:spLocks noGrp="1"/>
          </p:cNvSpPr>
          <p:nvPr>
            <p:ph idx="1"/>
          </p:nvPr>
        </p:nvSpPr>
        <p:spPr>
          <a:xfrm>
            <a:off x="152400" y="838200"/>
            <a:ext cx="8839200" cy="5715000"/>
          </a:xfrm>
        </p:spPr>
        <p:txBody>
          <a:bodyPr/>
          <a:lstStyle/>
          <a:p>
            <a:pPr algn="just">
              <a:spcBef>
                <a:spcPts val="0"/>
              </a:spcBef>
            </a:pPr>
            <a:r>
              <a:rPr lang="en-US" dirty="0"/>
              <a:t>Standard search problems:</a:t>
            </a:r>
          </a:p>
          <a:p>
            <a:pPr lvl="1" algn="just">
              <a:spcBef>
                <a:spcPts val="0"/>
              </a:spcBef>
            </a:pPr>
            <a:r>
              <a:rPr lang="en-US" sz="2600" dirty="0"/>
              <a:t>State is a </a:t>
            </a:r>
            <a:r>
              <a:rPr lang="en-US" sz="2600" b="1" i="1" dirty="0">
                <a:solidFill>
                  <a:srgbClr val="FF0000"/>
                </a:solidFill>
              </a:rPr>
              <a:t>black box</a:t>
            </a:r>
            <a:r>
              <a:rPr lang="en-US" sz="2600" dirty="0"/>
              <a:t>: arbitrary data structure</a:t>
            </a:r>
          </a:p>
          <a:p>
            <a:pPr lvl="1" algn="just">
              <a:spcBef>
                <a:spcPts val="0"/>
              </a:spcBef>
            </a:pPr>
            <a:r>
              <a:rPr lang="en-US" sz="2600" dirty="0"/>
              <a:t>Goal test is a black box test on states</a:t>
            </a:r>
          </a:p>
          <a:p>
            <a:pPr lvl="1" algn="just">
              <a:spcBef>
                <a:spcPts val="0"/>
              </a:spcBef>
            </a:pPr>
            <a:r>
              <a:rPr lang="en-US" sz="2600" dirty="0"/>
              <a:t>Actions are black box data structures</a:t>
            </a:r>
          </a:p>
          <a:p>
            <a:pPr lvl="1" algn="just">
              <a:spcBef>
                <a:spcPts val="0"/>
              </a:spcBef>
            </a:pPr>
            <a:r>
              <a:rPr lang="en-US" sz="2600" dirty="0"/>
              <a:t>Transition model is a black box function</a:t>
            </a:r>
          </a:p>
          <a:p>
            <a:pPr algn="just">
              <a:spcBef>
                <a:spcPts val="0"/>
              </a:spcBef>
            </a:pPr>
            <a:r>
              <a:rPr lang="en-US" dirty="0"/>
              <a:t>Consequences:</a:t>
            </a:r>
          </a:p>
          <a:p>
            <a:pPr lvl="1" algn="just">
              <a:spcBef>
                <a:spcPts val="0"/>
              </a:spcBef>
            </a:pPr>
            <a:r>
              <a:rPr lang="en-US" sz="2600" dirty="0"/>
              <a:t>Have to write new code for every new problem</a:t>
            </a:r>
          </a:p>
          <a:p>
            <a:pPr lvl="1" algn="just">
              <a:spcBef>
                <a:spcPts val="0"/>
              </a:spcBef>
            </a:pPr>
            <a:r>
              <a:rPr lang="en-US" sz="2600" dirty="0"/>
              <a:t>Have to devise heuristics for each new problem</a:t>
            </a:r>
          </a:p>
          <a:p>
            <a:pPr lvl="1" algn="just">
              <a:spcBef>
                <a:spcPts val="0"/>
              </a:spcBef>
            </a:pPr>
            <a:r>
              <a:rPr lang="en-US" sz="2600" dirty="0"/>
              <a:t>Cannot just </a:t>
            </a:r>
            <a:r>
              <a:rPr lang="en-US" sz="2600" b="1" i="1" dirty="0">
                <a:solidFill>
                  <a:srgbClr val="0000FF"/>
                </a:solidFill>
              </a:rPr>
              <a:t>choose actions that achieve the goal</a:t>
            </a:r>
            <a:r>
              <a:rPr lang="en-US" sz="2600" dirty="0"/>
              <a:t>!</a:t>
            </a:r>
          </a:p>
          <a:p>
            <a:pPr algn="just">
              <a:spcBef>
                <a:spcPts val="0"/>
              </a:spcBef>
            </a:pPr>
            <a:r>
              <a:rPr lang="en-US" dirty="0">
                <a:solidFill>
                  <a:srgbClr val="00B050"/>
                </a:solidFill>
              </a:rPr>
              <a:t>Solution: formal representation for states, actions, goals</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endParaRPr lang="en-US" dirty="0"/>
          </a:p>
          <a:p>
            <a:pPr>
              <a:defRPr/>
            </a:pPr>
            <a:fld id="{32C7C4F8-C15F-44B1-8719-C4B0BB76F013}" type="slidenum">
              <a:rPr lang="en-US" smtClean="0"/>
              <a:pPr>
                <a:defRPr/>
              </a:pPr>
              <a:t>3</a:t>
            </a:fld>
            <a:endParaRPr lang="en-US" dirty="0"/>
          </a:p>
        </p:txBody>
      </p:sp>
    </p:spTree>
    <p:extLst>
      <p:ext uri="{BB962C8B-B14F-4D97-AF65-F5344CB8AC3E}">
        <p14:creationId xmlns:p14="http://schemas.microsoft.com/office/powerpoint/2010/main" val="1885674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eriod" startAt="2"/>
            </a:pPr>
            <a:r>
              <a:rPr lang="en-US" b="1" dirty="0">
                <a:solidFill>
                  <a:schemeClr val="accent2"/>
                </a:solidFill>
              </a:rPr>
              <a:t>Arc Consistency</a:t>
            </a:r>
            <a:endParaRPr lang="en-US" dirty="0"/>
          </a:p>
        </p:txBody>
      </p:sp>
      <p:sp>
        <p:nvSpPr>
          <p:cNvPr id="3" name="Content Placeholder 2"/>
          <p:cNvSpPr>
            <a:spLocks noGrp="1"/>
          </p:cNvSpPr>
          <p:nvPr>
            <p:ph idx="1"/>
          </p:nvPr>
        </p:nvSpPr>
        <p:spPr>
          <a:xfrm>
            <a:off x="152400" y="685800"/>
            <a:ext cx="8839200" cy="6019800"/>
          </a:xfrm>
        </p:spPr>
        <p:txBody>
          <a:bodyPr/>
          <a:lstStyle/>
          <a:p>
            <a:r>
              <a:rPr lang="en-US" sz="2600" dirty="0"/>
              <a:t>Arc consistency infers:</a:t>
            </a:r>
          </a:p>
          <a:p>
            <a:pPr marL="742950" lvl="2" indent="-342900" algn="just"/>
            <a:r>
              <a:rPr lang="en-US" dirty="0"/>
              <a:t>disequations from the set of equations and disequations defining the partial assignment, and a constraint</a:t>
            </a:r>
          </a:p>
          <a:p>
            <a:pPr marL="742950" lvl="2" indent="-342900" algn="just"/>
            <a:r>
              <a:rPr lang="en-US" dirty="0"/>
              <a:t>equations through the exhaustion of alternatives</a:t>
            </a:r>
          </a:p>
          <a:p>
            <a:pPr algn="just">
              <a:spcBef>
                <a:spcPts val="0"/>
              </a:spcBef>
            </a:pPr>
            <a:r>
              <a:rPr lang="en-US" sz="2600" dirty="0"/>
              <a:t>A variable in a CSP is arc-consistent if every value in its domain satisfies the variable’s binary constraints.</a:t>
            </a:r>
          </a:p>
          <a:p>
            <a:pPr algn="just">
              <a:spcBef>
                <a:spcPts val="0"/>
              </a:spcBef>
            </a:pPr>
            <a:r>
              <a:rPr lang="en-US" sz="2600" dirty="0"/>
              <a:t>For example, consider the constraint Y = X</a:t>
            </a:r>
            <a:r>
              <a:rPr lang="en-US" sz="2600" baseline="30000" dirty="0"/>
              <a:t>2</a:t>
            </a:r>
            <a:r>
              <a:rPr lang="en-US" sz="2600" dirty="0"/>
              <a:t> where the domain of both X and Y is the set of digits. </a:t>
            </a:r>
          </a:p>
          <a:p>
            <a:pPr algn="just">
              <a:spcBef>
                <a:spcPts val="0"/>
              </a:spcBef>
            </a:pPr>
            <a:r>
              <a:rPr lang="en-US" sz="2600" dirty="0"/>
              <a:t>We can write this constraint explicitly as:</a:t>
            </a:r>
          </a:p>
          <a:p>
            <a:pPr algn="just">
              <a:spcBef>
                <a:spcPts val="0"/>
              </a:spcBef>
              <a:buNone/>
            </a:pPr>
            <a:r>
              <a:rPr lang="es-ES" sz="2600" dirty="0"/>
              <a:t>	&lt;(X, Y ), {(0, 0), (1, 1), (2, 4), (3, 9))}&gt;</a:t>
            </a:r>
          </a:p>
          <a:p>
            <a:pPr algn="just">
              <a:spcBef>
                <a:spcPts val="0"/>
              </a:spcBef>
            </a:pPr>
            <a:r>
              <a:rPr lang="en-US" sz="2600" dirty="0"/>
              <a:t>To make X arc-consistent with respect to Y , we reduce X’s domain to {0, 1, 2, 3}. </a:t>
            </a:r>
          </a:p>
          <a:p>
            <a:pPr algn="just">
              <a:spcBef>
                <a:spcPts val="0"/>
              </a:spcBef>
            </a:pPr>
            <a:r>
              <a:rPr lang="en-US" sz="2600" dirty="0"/>
              <a:t>If we also make Y arc-consistent with respect to X, then Y ’s domain becomes {0, 1, 4, 9} and the whole CSP is arc-consistent.</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400" y="0"/>
            <a:ext cx="8839200" cy="533400"/>
          </a:xfrm>
        </p:spPr>
        <p:txBody>
          <a:bodyPr/>
          <a:lstStyle/>
          <a:p>
            <a:r>
              <a:rPr lang="en-US" sz="2800" dirty="0">
                <a:solidFill>
                  <a:srgbClr val="C00000"/>
                </a:solidFill>
              </a:rPr>
              <a:t>AC-3: The Arc-Consistency Algorithm</a:t>
            </a:r>
          </a:p>
        </p:txBody>
      </p:sp>
      <p:sp>
        <p:nvSpPr>
          <p:cNvPr id="6" name="Content Placeholder 5"/>
          <p:cNvSpPr>
            <a:spLocks noGrp="1"/>
          </p:cNvSpPr>
          <p:nvPr>
            <p:ph sz="half" idx="1"/>
          </p:nvPr>
        </p:nvSpPr>
        <p:spPr>
          <a:xfrm>
            <a:off x="152400" y="457200"/>
            <a:ext cx="8839200" cy="3657600"/>
          </a:xfrm>
        </p:spPr>
        <p:txBody>
          <a:bodyPr/>
          <a:lstStyle/>
          <a:p>
            <a:pPr algn="just">
              <a:spcBef>
                <a:spcPts val="0"/>
              </a:spcBef>
              <a:buNone/>
            </a:pPr>
            <a:r>
              <a:rPr lang="en-US" sz="2000" b="1" dirty="0">
                <a:latin typeface="Consolas" pitchFamily="49" charset="0"/>
                <a:cs typeface="Consolas" pitchFamily="49" charset="0"/>
              </a:rPr>
              <a:t>function AC-3</a:t>
            </a:r>
            <a:r>
              <a:rPr lang="en-US" sz="2000" dirty="0">
                <a:latin typeface="Consolas" pitchFamily="49" charset="0"/>
                <a:cs typeface="Consolas" pitchFamily="49" charset="0"/>
              </a:rPr>
              <a:t>(</a:t>
            </a:r>
            <a:r>
              <a:rPr lang="en-US" sz="2000" dirty="0" err="1">
                <a:latin typeface="Consolas" pitchFamily="49" charset="0"/>
                <a:cs typeface="Consolas" pitchFamily="49" charset="0"/>
              </a:rPr>
              <a:t>csp</a:t>
            </a:r>
            <a:r>
              <a:rPr lang="en-US" sz="2000" dirty="0">
                <a:latin typeface="Consolas" pitchFamily="49" charset="0"/>
                <a:cs typeface="Consolas" pitchFamily="49" charset="0"/>
              </a:rPr>
              <a:t>) </a:t>
            </a:r>
            <a:r>
              <a:rPr lang="en-US" sz="2000" b="1" dirty="0">
                <a:latin typeface="Consolas" pitchFamily="49" charset="0"/>
                <a:cs typeface="Consolas" pitchFamily="49" charset="0"/>
              </a:rPr>
              <a:t>returns</a:t>
            </a:r>
            <a:r>
              <a:rPr lang="en-US" sz="2000" dirty="0">
                <a:latin typeface="Consolas" pitchFamily="49" charset="0"/>
                <a:cs typeface="Consolas" pitchFamily="49" charset="0"/>
              </a:rPr>
              <a:t> false if an inconsistency is found</a:t>
            </a:r>
          </a:p>
          <a:p>
            <a:pPr algn="just">
              <a:spcBef>
                <a:spcPts val="0"/>
              </a:spcBef>
              <a:buNone/>
            </a:pPr>
            <a:r>
              <a:rPr lang="en-US" sz="2000" dirty="0">
                <a:latin typeface="Consolas" pitchFamily="49" charset="0"/>
                <a:cs typeface="Consolas" pitchFamily="49" charset="0"/>
              </a:rPr>
              <a:t>and true otherwise</a:t>
            </a:r>
          </a:p>
          <a:p>
            <a:pPr>
              <a:spcBef>
                <a:spcPts val="0"/>
              </a:spcBef>
              <a:buNone/>
            </a:pPr>
            <a:r>
              <a:rPr lang="en-US" sz="2000" dirty="0">
                <a:latin typeface="Consolas" pitchFamily="49" charset="0"/>
                <a:cs typeface="Consolas" pitchFamily="49" charset="0"/>
              </a:rPr>
              <a:t>	</a:t>
            </a:r>
            <a:r>
              <a:rPr lang="en-US" sz="2000" b="1" dirty="0">
                <a:latin typeface="Consolas" pitchFamily="49" charset="0"/>
                <a:cs typeface="Consolas" pitchFamily="49" charset="0"/>
              </a:rPr>
              <a:t>inputs:</a:t>
            </a:r>
            <a:r>
              <a:rPr lang="en-US" sz="2000" dirty="0">
                <a:latin typeface="Consolas" pitchFamily="49" charset="0"/>
                <a:cs typeface="Consolas" pitchFamily="49" charset="0"/>
              </a:rPr>
              <a:t> </a:t>
            </a:r>
            <a:r>
              <a:rPr lang="en-US" sz="2000" dirty="0" err="1">
                <a:latin typeface="Consolas" pitchFamily="49" charset="0"/>
                <a:cs typeface="Consolas" pitchFamily="49" charset="0"/>
              </a:rPr>
              <a:t>csp</a:t>
            </a:r>
            <a:r>
              <a:rPr lang="en-US" sz="2000" dirty="0">
                <a:latin typeface="Consolas" pitchFamily="49" charset="0"/>
                <a:cs typeface="Consolas" pitchFamily="49" charset="0"/>
              </a:rPr>
              <a:t>, a binary CSP with components (X, D, C)</a:t>
            </a:r>
          </a:p>
          <a:p>
            <a:pPr>
              <a:spcBef>
                <a:spcPts val="0"/>
              </a:spcBef>
              <a:buNone/>
            </a:pPr>
            <a:r>
              <a:rPr lang="en-US" sz="2000" dirty="0">
                <a:latin typeface="Consolas" pitchFamily="49" charset="0"/>
                <a:cs typeface="Consolas" pitchFamily="49" charset="0"/>
              </a:rPr>
              <a:t>	</a:t>
            </a:r>
            <a:r>
              <a:rPr lang="en-US" sz="2000" b="1" dirty="0">
                <a:latin typeface="Consolas" pitchFamily="49" charset="0"/>
                <a:cs typeface="Consolas" pitchFamily="49" charset="0"/>
              </a:rPr>
              <a:t>local variables: </a:t>
            </a:r>
            <a:r>
              <a:rPr lang="en-US" sz="2000" dirty="0">
                <a:latin typeface="Consolas" pitchFamily="49" charset="0"/>
                <a:cs typeface="Consolas" pitchFamily="49" charset="0"/>
              </a:rPr>
              <a:t>queue, a queue of arcs, initially all the arcs in </a:t>
            </a:r>
            <a:r>
              <a:rPr lang="en-US" sz="2000" dirty="0" err="1">
                <a:latin typeface="Consolas" pitchFamily="49" charset="0"/>
                <a:cs typeface="Consolas" pitchFamily="49" charset="0"/>
              </a:rPr>
              <a:t>csp</a:t>
            </a:r>
            <a:endParaRPr lang="en-US" sz="2000" dirty="0">
              <a:latin typeface="Consolas" pitchFamily="49" charset="0"/>
              <a:cs typeface="Consolas" pitchFamily="49" charset="0"/>
            </a:endParaRPr>
          </a:p>
          <a:p>
            <a:pPr>
              <a:spcBef>
                <a:spcPts val="0"/>
              </a:spcBef>
              <a:buNone/>
            </a:pPr>
            <a:r>
              <a:rPr lang="en-US" sz="2000" dirty="0">
                <a:latin typeface="Consolas" pitchFamily="49" charset="0"/>
                <a:cs typeface="Consolas" pitchFamily="49" charset="0"/>
              </a:rPr>
              <a:t>	</a:t>
            </a:r>
            <a:r>
              <a:rPr lang="en-US" sz="2000" b="1" dirty="0">
                <a:latin typeface="Consolas" pitchFamily="49" charset="0"/>
                <a:cs typeface="Consolas" pitchFamily="49" charset="0"/>
              </a:rPr>
              <a:t>while</a:t>
            </a:r>
            <a:r>
              <a:rPr lang="en-US" sz="2000" dirty="0">
                <a:latin typeface="Consolas" pitchFamily="49" charset="0"/>
                <a:cs typeface="Consolas" pitchFamily="49" charset="0"/>
              </a:rPr>
              <a:t> queue is not empty </a:t>
            </a:r>
            <a:r>
              <a:rPr lang="en-US" sz="2000" b="1" dirty="0">
                <a:latin typeface="Consolas" pitchFamily="49" charset="0"/>
                <a:cs typeface="Consolas" pitchFamily="49" charset="0"/>
              </a:rPr>
              <a:t>do</a:t>
            </a:r>
          </a:p>
          <a:p>
            <a:pPr>
              <a:spcBef>
                <a:spcPts val="0"/>
              </a:spcBef>
              <a:buNone/>
            </a:pPr>
            <a:r>
              <a:rPr lang="en-US" sz="2000" dirty="0">
                <a:latin typeface="Consolas" pitchFamily="49" charset="0"/>
                <a:cs typeface="Consolas" pitchFamily="49" charset="0"/>
              </a:rPr>
              <a:t>	(Xi, </a:t>
            </a:r>
            <a:r>
              <a:rPr lang="en-US" sz="2000" dirty="0" err="1">
                <a:latin typeface="Consolas" pitchFamily="49" charset="0"/>
                <a:cs typeface="Consolas" pitchFamily="49" charset="0"/>
              </a:rPr>
              <a:t>Xj</a:t>
            </a:r>
            <a:r>
              <a:rPr lang="en-US" sz="2000" dirty="0">
                <a:latin typeface="Consolas" pitchFamily="49" charset="0"/>
                <a:cs typeface="Consolas" pitchFamily="49" charset="0"/>
              </a:rPr>
              <a:t>)← REMOVE-FIRST(queue)</a:t>
            </a:r>
          </a:p>
          <a:p>
            <a:pPr>
              <a:spcBef>
                <a:spcPts val="0"/>
              </a:spcBef>
              <a:buNone/>
            </a:pPr>
            <a:r>
              <a:rPr lang="en-US" sz="2000" dirty="0">
                <a:latin typeface="Consolas" pitchFamily="49" charset="0"/>
                <a:cs typeface="Consolas" pitchFamily="49" charset="0"/>
              </a:rPr>
              <a:t>	</a:t>
            </a:r>
            <a:r>
              <a:rPr lang="en-US" sz="2000" b="1" dirty="0">
                <a:latin typeface="Consolas" pitchFamily="49" charset="0"/>
                <a:cs typeface="Consolas" pitchFamily="49" charset="0"/>
              </a:rPr>
              <a:t>if</a:t>
            </a:r>
            <a:r>
              <a:rPr lang="en-US" sz="2000" dirty="0">
                <a:latin typeface="Consolas" pitchFamily="49" charset="0"/>
                <a:cs typeface="Consolas" pitchFamily="49" charset="0"/>
              </a:rPr>
              <a:t> REVISE(</a:t>
            </a:r>
            <a:r>
              <a:rPr lang="en-US" sz="2000" dirty="0" err="1">
                <a:latin typeface="Consolas" pitchFamily="49" charset="0"/>
                <a:cs typeface="Consolas" pitchFamily="49" charset="0"/>
              </a:rPr>
              <a:t>csp</a:t>
            </a:r>
            <a:r>
              <a:rPr lang="en-US" sz="2000" dirty="0">
                <a:latin typeface="Consolas" pitchFamily="49" charset="0"/>
                <a:cs typeface="Consolas" pitchFamily="49" charset="0"/>
              </a:rPr>
              <a:t>, Xi, </a:t>
            </a:r>
            <a:r>
              <a:rPr lang="en-US" sz="2000" dirty="0" err="1">
                <a:latin typeface="Consolas" pitchFamily="49" charset="0"/>
                <a:cs typeface="Consolas" pitchFamily="49" charset="0"/>
              </a:rPr>
              <a:t>Xj</a:t>
            </a:r>
            <a:r>
              <a:rPr lang="en-US" sz="2000" dirty="0">
                <a:latin typeface="Consolas" pitchFamily="49" charset="0"/>
                <a:cs typeface="Consolas" pitchFamily="49" charset="0"/>
              </a:rPr>
              <a:t> ) </a:t>
            </a:r>
            <a:r>
              <a:rPr lang="en-US" sz="2000" b="1" dirty="0">
                <a:latin typeface="Consolas" pitchFamily="49" charset="0"/>
                <a:cs typeface="Consolas" pitchFamily="49" charset="0"/>
              </a:rPr>
              <a:t>then</a:t>
            </a:r>
          </a:p>
          <a:p>
            <a:pPr>
              <a:spcBef>
                <a:spcPts val="0"/>
              </a:spcBef>
              <a:buNone/>
            </a:pPr>
            <a:r>
              <a:rPr lang="en-US" sz="2000" dirty="0">
                <a:latin typeface="Consolas" pitchFamily="49" charset="0"/>
                <a:cs typeface="Consolas" pitchFamily="49" charset="0"/>
              </a:rPr>
              <a:t>	  </a:t>
            </a:r>
            <a:r>
              <a:rPr lang="en-US" sz="2000" b="1" dirty="0">
                <a:latin typeface="Consolas" pitchFamily="49" charset="0"/>
                <a:cs typeface="Consolas" pitchFamily="49" charset="0"/>
              </a:rPr>
              <a:t>if</a:t>
            </a:r>
            <a:r>
              <a:rPr lang="en-US" sz="2000" dirty="0">
                <a:latin typeface="Consolas" pitchFamily="49" charset="0"/>
                <a:cs typeface="Consolas" pitchFamily="49" charset="0"/>
              </a:rPr>
              <a:t> size of Di = 0 </a:t>
            </a:r>
            <a:r>
              <a:rPr lang="en-US" sz="2000" b="1" dirty="0">
                <a:latin typeface="Consolas" pitchFamily="49" charset="0"/>
                <a:cs typeface="Consolas" pitchFamily="49" charset="0"/>
              </a:rPr>
              <a:t>then return</a:t>
            </a:r>
            <a:r>
              <a:rPr lang="en-US" sz="2000" dirty="0">
                <a:latin typeface="Consolas" pitchFamily="49" charset="0"/>
                <a:cs typeface="Consolas" pitchFamily="49" charset="0"/>
              </a:rPr>
              <a:t> false</a:t>
            </a:r>
          </a:p>
          <a:p>
            <a:pPr>
              <a:spcBef>
                <a:spcPts val="0"/>
              </a:spcBef>
              <a:buNone/>
            </a:pPr>
            <a:r>
              <a:rPr lang="en-US" sz="2000" dirty="0">
                <a:latin typeface="Consolas" pitchFamily="49" charset="0"/>
                <a:cs typeface="Consolas" pitchFamily="49" charset="0"/>
              </a:rPr>
              <a:t>	  </a:t>
            </a:r>
            <a:r>
              <a:rPr lang="en-US" sz="2000" b="1" dirty="0">
                <a:latin typeface="Consolas" pitchFamily="49" charset="0"/>
                <a:cs typeface="Consolas" pitchFamily="49" charset="0"/>
              </a:rPr>
              <a:t>for</a:t>
            </a:r>
            <a:r>
              <a:rPr lang="en-US" sz="2000" dirty="0">
                <a:latin typeface="Consolas" pitchFamily="49" charset="0"/>
                <a:cs typeface="Consolas" pitchFamily="49" charset="0"/>
              </a:rPr>
              <a:t> </a:t>
            </a:r>
            <a:r>
              <a:rPr lang="en-US" sz="2000" b="1" dirty="0">
                <a:latin typeface="Consolas" pitchFamily="49" charset="0"/>
                <a:cs typeface="Consolas" pitchFamily="49" charset="0"/>
              </a:rPr>
              <a:t>each</a:t>
            </a:r>
            <a:r>
              <a:rPr lang="en-US" sz="2000" dirty="0">
                <a:latin typeface="Consolas" pitchFamily="49" charset="0"/>
                <a:cs typeface="Consolas" pitchFamily="49" charset="0"/>
              </a:rPr>
              <a:t> </a:t>
            </a:r>
            <a:r>
              <a:rPr lang="en-US" sz="2000" dirty="0" err="1">
                <a:latin typeface="Consolas" pitchFamily="49" charset="0"/>
                <a:cs typeface="Consolas" pitchFamily="49" charset="0"/>
              </a:rPr>
              <a:t>Xk</a:t>
            </a:r>
            <a:r>
              <a:rPr lang="en-US" sz="2000" dirty="0">
                <a:latin typeface="Consolas" pitchFamily="49" charset="0"/>
                <a:cs typeface="Consolas" pitchFamily="49" charset="0"/>
              </a:rPr>
              <a:t> </a:t>
            </a:r>
            <a:r>
              <a:rPr lang="en-US" sz="2000" b="1" dirty="0">
                <a:latin typeface="Consolas" pitchFamily="49" charset="0"/>
                <a:cs typeface="Consolas" pitchFamily="49" charset="0"/>
              </a:rPr>
              <a:t>in</a:t>
            </a:r>
            <a:r>
              <a:rPr lang="en-US" sz="2000" dirty="0">
                <a:latin typeface="Consolas" pitchFamily="49" charset="0"/>
                <a:cs typeface="Consolas" pitchFamily="49" charset="0"/>
              </a:rPr>
              <a:t> </a:t>
            </a:r>
            <a:r>
              <a:rPr lang="en-US" sz="2000" dirty="0" err="1">
                <a:latin typeface="Consolas" pitchFamily="49" charset="0"/>
                <a:cs typeface="Consolas" pitchFamily="49" charset="0"/>
              </a:rPr>
              <a:t>Xi.NEIGHBORS</a:t>
            </a:r>
            <a:r>
              <a:rPr lang="en-US" sz="2000" dirty="0">
                <a:latin typeface="Consolas" pitchFamily="49" charset="0"/>
                <a:cs typeface="Consolas" pitchFamily="49" charset="0"/>
              </a:rPr>
              <a:t> - {</a:t>
            </a:r>
            <a:r>
              <a:rPr lang="en-US" sz="2000" dirty="0" err="1">
                <a:latin typeface="Consolas" pitchFamily="49" charset="0"/>
                <a:cs typeface="Consolas" pitchFamily="49" charset="0"/>
              </a:rPr>
              <a:t>Xj</a:t>
            </a:r>
            <a:r>
              <a:rPr lang="en-US" sz="2000" dirty="0">
                <a:latin typeface="Consolas" pitchFamily="49" charset="0"/>
                <a:cs typeface="Consolas" pitchFamily="49" charset="0"/>
              </a:rPr>
              <a:t>} </a:t>
            </a:r>
            <a:r>
              <a:rPr lang="en-US" sz="2000" b="1" dirty="0">
                <a:latin typeface="Consolas" pitchFamily="49" charset="0"/>
                <a:cs typeface="Consolas" pitchFamily="49" charset="0"/>
              </a:rPr>
              <a:t>do</a:t>
            </a:r>
          </a:p>
          <a:p>
            <a:pPr>
              <a:spcBef>
                <a:spcPts val="0"/>
              </a:spcBef>
              <a:buNone/>
            </a:pPr>
            <a:r>
              <a:rPr lang="en-US" sz="2000" dirty="0">
                <a:latin typeface="Consolas" pitchFamily="49" charset="0"/>
                <a:cs typeface="Consolas" pitchFamily="49" charset="0"/>
              </a:rPr>
              <a:t>		add (</a:t>
            </a:r>
            <a:r>
              <a:rPr lang="en-US" sz="2000" dirty="0" err="1">
                <a:latin typeface="Consolas" pitchFamily="49" charset="0"/>
                <a:cs typeface="Consolas" pitchFamily="49" charset="0"/>
              </a:rPr>
              <a:t>Xk</a:t>
            </a:r>
            <a:r>
              <a:rPr lang="en-US" sz="2000" dirty="0">
                <a:latin typeface="Consolas" pitchFamily="49" charset="0"/>
                <a:cs typeface="Consolas" pitchFamily="49" charset="0"/>
              </a:rPr>
              <a:t>, Xi) to queue</a:t>
            </a:r>
          </a:p>
          <a:p>
            <a:pPr>
              <a:spcBef>
                <a:spcPts val="0"/>
              </a:spcBef>
              <a:buNone/>
            </a:pPr>
            <a:r>
              <a:rPr lang="en-US" sz="2000" dirty="0">
                <a:latin typeface="Consolas" pitchFamily="49" charset="0"/>
                <a:cs typeface="Consolas" pitchFamily="49" charset="0"/>
              </a:rPr>
              <a:t>	</a:t>
            </a:r>
            <a:r>
              <a:rPr lang="en-US" sz="2000" b="1" dirty="0">
                <a:latin typeface="Consolas" pitchFamily="49" charset="0"/>
                <a:cs typeface="Consolas" pitchFamily="49" charset="0"/>
              </a:rPr>
              <a:t>return</a:t>
            </a:r>
            <a:r>
              <a:rPr lang="en-US" sz="2000" dirty="0">
                <a:latin typeface="Consolas" pitchFamily="49" charset="0"/>
                <a:cs typeface="Consolas" pitchFamily="49" charset="0"/>
              </a:rPr>
              <a:t> true</a:t>
            </a:r>
          </a:p>
        </p:txBody>
      </p:sp>
      <p:sp>
        <p:nvSpPr>
          <p:cNvPr id="7" name="Text Placeholder 6"/>
          <p:cNvSpPr>
            <a:spLocks noGrp="1"/>
          </p:cNvSpPr>
          <p:nvPr>
            <p:ph type="body" sz="half" idx="2"/>
          </p:nvPr>
        </p:nvSpPr>
        <p:spPr>
          <a:xfrm>
            <a:off x="152400" y="4114800"/>
            <a:ext cx="8839200" cy="2743200"/>
          </a:xfrm>
        </p:spPr>
        <p:txBody>
          <a:bodyPr/>
          <a:lstStyle/>
          <a:p>
            <a:pPr algn="just">
              <a:spcBef>
                <a:spcPts val="0"/>
              </a:spcBef>
              <a:buNone/>
            </a:pPr>
            <a:r>
              <a:rPr lang="en-US" sz="2000" b="1" dirty="0">
                <a:latin typeface="Consolas" pitchFamily="49" charset="0"/>
                <a:cs typeface="Consolas" pitchFamily="49" charset="0"/>
              </a:rPr>
              <a:t>function REVISE</a:t>
            </a:r>
            <a:r>
              <a:rPr lang="en-US" sz="2000" dirty="0">
                <a:latin typeface="Consolas" pitchFamily="49" charset="0"/>
                <a:cs typeface="Consolas" pitchFamily="49" charset="0"/>
              </a:rPr>
              <a:t>(</a:t>
            </a:r>
            <a:r>
              <a:rPr lang="en-US" sz="2000" dirty="0" err="1">
                <a:latin typeface="Consolas" pitchFamily="49" charset="0"/>
                <a:cs typeface="Consolas" pitchFamily="49" charset="0"/>
              </a:rPr>
              <a:t>csp</a:t>
            </a:r>
            <a:r>
              <a:rPr lang="en-US" sz="2000" dirty="0">
                <a:latin typeface="Consolas" pitchFamily="49" charset="0"/>
                <a:cs typeface="Consolas" pitchFamily="49" charset="0"/>
              </a:rPr>
              <a:t>, Xi, </a:t>
            </a:r>
            <a:r>
              <a:rPr lang="en-US" sz="2000" dirty="0" err="1">
                <a:latin typeface="Consolas" pitchFamily="49" charset="0"/>
                <a:cs typeface="Consolas" pitchFamily="49" charset="0"/>
              </a:rPr>
              <a:t>Xj</a:t>
            </a:r>
            <a:r>
              <a:rPr lang="en-US" sz="2000" dirty="0">
                <a:latin typeface="Consolas" pitchFamily="49" charset="0"/>
                <a:cs typeface="Consolas" pitchFamily="49" charset="0"/>
              </a:rPr>
              <a:t> ) </a:t>
            </a:r>
            <a:r>
              <a:rPr lang="en-US" sz="2000" b="1" dirty="0">
                <a:latin typeface="Consolas" pitchFamily="49" charset="0"/>
                <a:cs typeface="Consolas" pitchFamily="49" charset="0"/>
              </a:rPr>
              <a:t>returns</a:t>
            </a:r>
            <a:r>
              <a:rPr lang="en-US" sz="2000" dirty="0">
                <a:latin typeface="Consolas" pitchFamily="49" charset="0"/>
                <a:cs typeface="Consolas" pitchFamily="49" charset="0"/>
              </a:rPr>
              <a:t> true </a:t>
            </a:r>
            <a:r>
              <a:rPr lang="en-US" sz="2000" dirty="0" err="1">
                <a:latin typeface="Consolas" pitchFamily="49" charset="0"/>
                <a:cs typeface="Consolas" pitchFamily="49" charset="0"/>
              </a:rPr>
              <a:t>iff</a:t>
            </a:r>
            <a:r>
              <a:rPr lang="en-US" sz="2000" dirty="0">
                <a:latin typeface="Consolas" pitchFamily="49" charset="0"/>
                <a:cs typeface="Consolas" pitchFamily="49" charset="0"/>
              </a:rPr>
              <a:t> we revise the</a:t>
            </a:r>
          </a:p>
          <a:p>
            <a:pPr algn="just">
              <a:spcBef>
                <a:spcPts val="0"/>
              </a:spcBef>
              <a:buNone/>
            </a:pPr>
            <a:r>
              <a:rPr lang="en-US" sz="2000" dirty="0">
                <a:latin typeface="Consolas" pitchFamily="49" charset="0"/>
                <a:cs typeface="Consolas" pitchFamily="49" charset="0"/>
              </a:rPr>
              <a:t>domain of Xi</a:t>
            </a:r>
          </a:p>
          <a:p>
            <a:pPr algn="just">
              <a:spcBef>
                <a:spcPts val="0"/>
              </a:spcBef>
              <a:buNone/>
            </a:pPr>
            <a:r>
              <a:rPr lang="en-US" sz="2000" dirty="0">
                <a:latin typeface="Consolas" pitchFamily="49" charset="0"/>
                <a:cs typeface="Consolas" pitchFamily="49" charset="0"/>
              </a:rPr>
              <a:t>	revised ← false</a:t>
            </a:r>
          </a:p>
          <a:p>
            <a:pPr algn="just">
              <a:spcBef>
                <a:spcPts val="0"/>
              </a:spcBef>
              <a:buNone/>
            </a:pPr>
            <a:r>
              <a:rPr lang="en-US" sz="2000" dirty="0">
                <a:latin typeface="Consolas" pitchFamily="49" charset="0"/>
                <a:cs typeface="Consolas" pitchFamily="49" charset="0"/>
              </a:rPr>
              <a:t>	</a:t>
            </a:r>
            <a:r>
              <a:rPr lang="en-US" sz="2000" b="1" dirty="0">
                <a:latin typeface="Consolas" pitchFamily="49" charset="0"/>
                <a:cs typeface="Consolas" pitchFamily="49" charset="0"/>
              </a:rPr>
              <a:t>for each</a:t>
            </a:r>
            <a:r>
              <a:rPr lang="en-US" sz="2000" dirty="0">
                <a:latin typeface="Consolas" pitchFamily="49" charset="0"/>
                <a:cs typeface="Consolas" pitchFamily="49" charset="0"/>
              </a:rPr>
              <a:t> x </a:t>
            </a:r>
            <a:r>
              <a:rPr lang="en-US" sz="2000" b="1" dirty="0">
                <a:latin typeface="Consolas" pitchFamily="49" charset="0"/>
                <a:cs typeface="Consolas" pitchFamily="49" charset="0"/>
              </a:rPr>
              <a:t>in</a:t>
            </a:r>
            <a:r>
              <a:rPr lang="en-US" sz="2000" dirty="0">
                <a:latin typeface="Consolas" pitchFamily="49" charset="0"/>
                <a:cs typeface="Consolas" pitchFamily="49" charset="0"/>
              </a:rPr>
              <a:t> Di </a:t>
            </a:r>
            <a:r>
              <a:rPr lang="en-US" sz="2000" b="1" dirty="0">
                <a:latin typeface="Consolas" pitchFamily="49" charset="0"/>
                <a:cs typeface="Consolas" pitchFamily="49" charset="0"/>
              </a:rPr>
              <a:t>do</a:t>
            </a:r>
          </a:p>
          <a:p>
            <a:pPr algn="just">
              <a:spcBef>
                <a:spcPts val="0"/>
              </a:spcBef>
              <a:buNone/>
            </a:pPr>
            <a:r>
              <a:rPr lang="en-US" sz="2000" dirty="0">
                <a:latin typeface="Consolas" pitchFamily="49" charset="0"/>
                <a:cs typeface="Consolas" pitchFamily="49" charset="0"/>
              </a:rPr>
              <a:t>	  </a:t>
            </a:r>
            <a:r>
              <a:rPr lang="en-US" sz="2000" b="1" dirty="0">
                <a:latin typeface="Consolas" pitchFamily="49" charset="0"/>
                <a:cs typeface="Consolas" pitchFamily="49" charset="0"/>
              </a:rPr>
              <a:t>if</a:t>
            </a:r>
            <a:r>
              <a:rPr lang="en-US" sz="2000" dirty="0">
                <a:latin typeface="Consolas" pitchFamily="49" charset="0"/>
                <a:cs typeface="Consolas" pitchFamily="49" charset="0"/>
              </a:rPr>
              <a:t> no value y in </a:t>
            </a:r>
            <a:r>
              <a:rPr lang="en-US" sz="2000" dirty="0" err="1">
                <a:latin typeface="Consolas" pitchFamily="49" charset="0"/>
                <a:cs typeface="Consolas" pitchFamily="49" charset="0"/>
              </a:rPr>
              <a:t>Dj</a:t>
            </a:r>
            <a:r>
              <a:rPr lang="en-US" sz="2000" dirty="0">
                <a:latin typeface="Consolas" pitchFamily="49" charset="0"/>
                <a:cs typeface="Consolas" pitchFamily="49" charset="0"/>
              </a:rPr>
              <a:t> allows (x ,y) to satisfy the       </a:t>
            </a:r>
          </a:p>
          <a:p>
            <a:pPr algn="just">
              <a:spcBef>
                <a:spcPts val="0"/>
              </a:spcBef>
              <a:buNone/>
            </a:pPr>
            <a:r>
              <a:rPr lang="en-US" sz="2000" dirty="0">
                <a:latin typeface="Consolas" pitchFamily="49" charset="0"/>
                <a:cs typeface="Consolas" pitchFamily="49" charset="0"/>
              </a:rPr>
              <a:t>	  constraint between Xi and </a:t>
            </a:r>
            <a:r>
              <a:rPr lang="en-US" sz="2000" dirty="0" err="1">
                <a:latin typeface="Consolas" pitchFamily="49" charset="0"/>
                <a:cs typeface="Consolas" pitchFamily="49" charset="0"/>
              </a:rPr>
              <a:t>Xj</a:t>
            </a:r>
            <a:r>
              <a:rPr lang="en-US" sz="2000" dirty="0">
                <a:latin typeface="Consolas" pitchFamily="49" charset="0"/>
                <a:cs typeface="Consolas" pitchFamily="49" charset="0"/>
              </a:rPr>
              <a:t> </a:t>
            </a:r>
            <a:r>
              <a:rPr lang="en-US" sz="2000" b="1" dirty="0">
                <a:latin typeface="Consolas" pitchFamily="49" charset="0"/>
                <a:cs typeface="Consolas" pitchFamily="49" charset="0"/>
              </a:rPr>
              <a:t>then</a:t>
            </a:r>
          </a:p>
          <a:p>
            <a:pPr algn="just">
              <a:spcBef>
                <a:spcPts val="0"/>
              </a:spcBef>
              <a:buNone/>
            </a:pPr>
            <a:r>
              <a:rPr lang="en-US" sz="2000" dirty="0">
                <a:latin typeface="Consolas" pitchFamily="49" charset="0"/>
                <a:cs typeface="Consolas" pitchFamily="49" charset="0"/>
              </a:rPr>
              <a:t>		delete x from Di</a:t>
            </a:r>
          </a:p>
          <a:p>
            <a:pPr algn="just">
              <a:spcBef>
                <a:spcPts val="0"/>
              </a:spcBef>
              <a:buNone/>
            </a:pPr>
            <a:r>
              <a:rPr lang="en-US" sz="2000" dirty="0">
                <a:latin typeface="Consolas" pitchFamily="49" charset="0"/>
                <a:cs typeface="Consolas" pitchFamily="49" charset="0"/>
              </a:rPr>
              <a:t>		revised ← true</a:t>
            </a:r>
          </a:p>
          <a:p>
            <a:pPr algn="just">
              <a:spcBef>
                <a:spcPts val="0"/>
              </a:spcBef>
              <a:buNone/>
            </a:pPr>
            <a:r>
              <a:rPr lang="en-US" sz="2000" dirty="0">
                <a:latin typeface="Consolas" pitchFamily="49" charset="0"/>
                <a:cs typeface="Consolas" pitchFamily="49" charset="0"/>
              </a:rPr>
              <a:t>	</a:t>
            </a:r>
            <a:r>
              <a:rPr lang="en-US" sz="2000" b="1" dirty="0">
                <a:latin typeface="Consolas" pitchFamily="49" charset="0"/>
                <a:cs typeface="Consolas" pitchFamily="49" charset="0"/>
              </a:rPr>
              <a:t>return</a:t>
            </a:r>
            <a:r>
              <a:rPr lang="en-US" sz="2000" dirty="0">
                <a:latin typeface="Consolas" pitchFamily="49" charset="0"/>
                <a:cs typeface="Consolas" pitchFamily="49" charset="0"/>
              </a:rPr>
              <a:t> revised</a:t>
            </a:r>
          </a:p>
        </p:txBody>
      </p:sp>
      <p:sp>
        <p:nvSpPr>
          <p:cNvPr id="4" name="Slide Number Placeholder 3"/>
          <p:cNvSpPr>
            <a:spLocks noGrp="1"/>
          </p:cNvSpPr>
          <p:nvPr>
            <p:ph type="sldNum" sz="quarter" idx="4294967295"/>
          </p:nvPr>
        </p:nvSpPr>
        <p:spPr>
          <a:xfrm>
            <a:off x="8686800" y="6381750"/>
            <a:ext cx="457200" cy="476250"/>
          </a:xfrm>
        </p:spPr>
        <p:txBody>
          <a:bodyPr/>
          <a:lstStyle/>
          <a:p>
            <a:pPr>
              <a:defRPr/>
            </a:pPr>
            <a:endParaRPr lang="en-US"/>
          </a:p>
          <a:p>
            <a:pPr>
              <a:defRPr/>
            </a:pPr>
            <a:fld id="{32C7C4F8-C15F-44B1-8719-C4B0BB76F013}"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GB"/>
          </a:p>
        </p:txBody>
      </p:sp>
      <p:sp>
        <p:nvSpPr>
          <p:cNvPr id="6" name="Content Placeholder 5"/>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GB" sz="1400" dirty="0"/>
              <a:t>https://www.cs.ubc.ca/~kevinlb/teaching/cs322%20-%202009-10/Lectures/CSP3.pdf</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9" y="400833"/>
            <a:ext cx="7086191"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6912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eriod" startAt="2"/>
            </a:pPr>
            <a:r>
              <a:rPr lang="en-US" b="1" dirty="0">
                <a:solidFill>
                  <a:schemeClr val="accent2"/>
                </a:solidFill>
              </a:rPr>
              <a:t>Arc Consistency</a:t>
            </a:r>
            <a:endParaRPr lang="en-US" dirty="0"/>
          </a:p>
        </p:txBody>
      </p:sp>
      <p:pic>
        <p:nvPicPr>
          <p:cNvPr id="16386" name="Picture 2"/>
          <p:cNvPicPr>
            <a:picLocks noGrp="1" noChangeAspect="1" noChangeArrowheads="1"/>
          </p:cNvPicPr>
          <p:nvPr>
            <p:ph idx="1"/>
          </p:nvPr>
        </p:nvPicPr>
        <p:blipFill>
          <a:blip r:embed="rId2" cstate="print"/>
          <a:srcRect/>
          <a:stretch>
            <a:fillRect/>
          </a:stretch>
        </p:blipFill>
        <p:spPr bwMode="auto">
          <a:xfrm>
            <a:off x="228600" y="762000"/>
            <a:ext cx="8382000" cy="57150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eriod" startAt="2"/>
            </a:pPr>
            <a:r>
              <a:rPr lang="en-US" b="1" dirty="0">
                <a:solidFill>
                  <a:schemeClr val="accent2"/>
                </a:solidFill>
              </a:rPr>
              <a:t>Arc Consistency</a:t>
            </a:r>
            <a:endParaRPr lang="en-US" dirty="0"/>
          </a:p>
        </p:txBody>
      </p:sp>
      <p:pic>
        <p:nvPicPr>
          <p:cNvPr id="17410" name="Picture 2"/>
          <p:cNvPicPr>
            <a:picLocks noGrp="1" noChangeAspect="1" noChangeArrowheads="1"/>
          </p:cNvPicPr>
          <p:nvPr>
            <p:ph idx="1"/>
          </p:nvPr>
        </p:nvPicPr>
        <p:blipFill>
          <a:blip r:embed="rId2" cstate="print"/>
          <a:srcRect/>
          <a:stretch>
            <a:fillRect/>
          </a:stretch>
        </p:blipFill>
        <p:spPr bwMode="auto">
          <a:xfrm>
            <a:off x="304800" y="762000"/>
            <a:ext cx="8458200" cy="5638799"/>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eriod" startAt="2"/>
            </a:pPr>
            <a:r>
              <a:rPr lang="en-US" b="1" dirty="0">
                <a:solidFill>
                  <a:schemeClr val="accent2"/>
                </a:solidFill>
              </a:rPr>
              <a:t>Arc Consistency</a:t>
            </a:r>
            <a:endParaRPr lang="en-US" dirty="0"/>
          </a:p>
        </p:txBody>
      </p:sp>
      <p:pic>
        <p:nvPicPr>
          <p:cNvPr id="18434" name="Picture 2"/>
          <p:cNvPicPr>
            <a:picLocks noGrp="1" noChangeAspect="1" noChangeArrowheads="1"/>
          </p:cNvPicPr>
          <p:nvPr>
            <p:ph idx="1"/>
          </p:nvPr>
        </p:nvPicPr>
        <p:blipFill>
          <a:blip r:embed="rId2" cstate="print"/>
          <a:srcRect/>
          <a:stretch>
            <a:fillRect/>
          </a:stretch>
        </p:blipFill>
        <p:spPr bwMode="auto">
          <a:xfrm>
            <a:off x="381000" y="914400"/>
            <a:ext cx="8458200" cy="5410199"/>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eriod" startAt="2"/>
            </a:pPr>
            <a:r>
              <a:rPr lang="en-US" b="1" dirty="0">
                <a:solidFill>
                  <a:schemeClr val="accent2"/>
                </a:solidFill>
              </a:rPr>
              <a:t>Arc Consistency</a:t>
            </a:r>
            <a:endParaRPr lang="en-US" dirty="0"/>
          </a:p>
        </p:txBody>
      </p:sp>
      <p:pic>
        <p:nvPicPr>
          <p:cNvPr id="19458" name="Picture 2"/>
          <p:cNvPicPr>
            <a:picLocks noGrp="1" noChangeAspect="1" noChangeArrowheads="1"/>
          </p:cNvPicPr>
          <p:nvPr>
            <p:ph idx="1"/>
          </p:nvPr>
        </p:nvPicPr>
        <p:blipFill>
          <a:blip r:embed="rId2" cstate="print"/>
          <a:srcRect/>
          <a:stretch>
            <a:fillRect/>
          </a:stretch>
        </p:blipFill>
        <p:spPr bwMode="auto">
          <a:xfrm>
            <a:off x="381000" y="838200"/>
            <a:ext cx="8458200" cy="54864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eriod" startAt="2"/>
            </a:pPr>
            <a:r>
              <a:rPr lang="en-US" b="1" dirty="0">
                <a:solidFill>
                  <a:schemeClr val="accent2"/>
                </a:solidFill>
              </a:rPr>
              <a:t>Arc Consistency</a:t>
            </a:r>
            <a:endParaRPr lang="en-US" dirty="0"/>
          </a:p>
        </p:txBody>
      </p:sp>
      <p:pic>
        <p:nvPicPr>
          <p:cNvPr id="20482" name="Picture 2"/>
          <p:cNvPicPr>
            <a:picLocks noGrp="1" noChangeAspect="1" noChangeArrowheads="1"/>
          </p:cNvPicPr>
          <p:nvPr>
            <p:ph idx="1"/>
          </p:nvPr>
        </p:nvPicPr>
        <p:blipFill>
          <a:blip r:embed="rId2" cstate="print"/>
          <a:srcRect/>
          <a:stretch>
            <a:fillRect/>
          </a:stretch>
        </p:blipFill>
        <p:spPr bwMode="auto">
          <a:xfrm>
            <a:off x="381000" y="685800"/>
            <a:ext cx="8382000" cy="57150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eriod" startAt="2"/>
            </a:pPr>
            <a:r>
              <a:rPr lang="en-US" b="1" dirty="0">
                <a:solidFill>
                  <a:schemeClr val="accent2"/>
                </a:solidFill>
              </a:rPr>
              <a:t>Arc Consistency</a:t>
            </a:r>
            <a:endParaRPr lang="en-US" dirty="0"/>
          </a:p>
        </p:txBody>
      </p:sp>
      <p:pic>
        <p:nvPicPr>
          <p:cNvPr id="21506" name="Picture 2"/>
          <p:cNvPicPr>
            <a:picLocks noGrp="1" noChangeAspect="1" noChangeArrowheads="1"/>
          </p:cNvPicPr>
          <p:nvPr>
            <p:ph idx="1"/>
          </p:nvPr>
        </p:nvPicPr>
        <p:blipFill>
          <a:blip r:embed="rId2" cstate="print"/>
          <a:srcRect/>
          <a:stretch>
            <a:fillRect/>
          </a:stretch>
        </p:blipFill>
        <p:spPr bwMode="auto">
          <a:xfrm>
            <a:off x="381000" y="838200"/>
            <a:ext cx="8382000" cy="5562599"/>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Consistency</a:t>
            </a:r>
            <a:endParaRPr lang="en-GB" dirty="0"/>
          </a:p>
        </p:txBody>
      </p:sp>
      <p:sp>
        <p:nvSpPr>
          <p:cNvPr id="3" name="Content Placeholder 2"/>
          <p:cNvSpPr>
            <a:spLocks noGrp="1"/>
          </p:cNvSpPr>
          <p:nvPr>
            <p:ph idx="1"/>
          </p:nvPr>
        </p:nvSpPr>
        <p:spPr/>
        <p:txBody>
          <a:bodyPr/>
          <a:lstStyle/>
          <a:p>
            <a:r>
              <a:rPr lang="en-US" dirty="0"/>
              <a:t>A two-variable set {</a:t>
            </a:r>
            <a:r>
              <a:rPr lang="en-US" dirty="0" err="1"/>
              <a:t>Xi,Xj</a:t>
            </a:r>
            <a:r>
              <a:rPr lang="en-US" dirty="0"/>
              <a:t>} is path-consistent with respect to a third variable </a:t>
            </a:r>
            <a:r>
              <a:rPr lang="en-US" dirty="0" err="1"/>
              <a:t>Xm</a:t>
            </a:r>
            <a:r>
              <a:rPr lang="en-US" dirty="0"/>
              <a:t> if, for every assignment {Xi = </a:t>
            </a:r>
            <a:r>
              <a:rPr lang="en-US" dirty="0" err="1"/>
              <a:t>a,Xj</a:t>
            </a:r>
            <a:r>
              <a:rPr lang="en-US" dirty="0"/>
              <a:t> = b} consistent with the constraints on {</a:t>
            </a:r>
            <a:r>
              <a:rPr lang="en-US" dirty="0" err="1"/>
              <a:t>Xi,Xj</a:t>
            </a:r>
            <a:r>
              <a:rPr lang="en-US" dirty="0"/>
              <a:t>}, there is an assignment to </a:t>
            </a:r>
            <a:r>
              <a:rPr lang="en-US" dirty="0" err="1"/>
              <a:t>Xm</a:t>
            </a:r>
            <a:r>
              <a:rPr lang="en-US" dirty="0"/>
              <a:t> that satisfies the constraints on {</a:t>
            </a:r>
            <a:r>
              <a:rPr lang="en-US" dirty="0" err="1"/>
              <a:t>Xi,Xm</a:t>
            </a:r>
            <a:r>
              <a:rPr lang="en-US" dirty="0"/>
              <a:t>} and {</a:t>
            </a:r>
            <a:r>
              <a:rPr lang="en-US" dirty="0" err="1"/>
              <a:t>Xm,Xj</a:t>
            </a:r>
            <a:r>
              <a:rPr lang="en-US" dirty="0"/>
              <a:t>}.</a:t>
            </a:r>
          </a:p>
          <a:p>
            <a:r>
              <a:rPr lang="en-US" dirty="0"/>
              <a:t> This is called path consistency because one can think of it as looking at a path from Xi to </a:t>
            </a:r>
            <a:r>
              <a:rPr lang="en-US" dirty="0" err="1"/>
              <a:t>Xj</a:t>
            </a:r>
            <a:r>
              <a:rPr lang="en-US" dirty="0"/>
              <a:t> with </a:t>
            </a:r>
            <a:r>
              <a:rPr lang="en-US" dirty="0" err="1"/>
              <a:t>Xm</a:t>
            </a:r>
            <a:r>
              <a:rPr lang="en-US" dirty="0"/>
              <a:t> in the middle.</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39</a:t>
            </a:fld>
            <a:endParaRPr lang="en-US" dirty="0"/>
          </a:p>
        </p:txBody>
      </p:sp>
    </p:spTree>
    <p:extLst>
      <p:ext uri="{BB962C8B-B14F-4D97-AF65-F5344CB8AC3E}">
        <p14:creationId xmlns:p14="http://schemas.microsoft.com/office/powerpoint/2010/main" val="100894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685800"/>
          </a:xfrm>
        </p:spPr>
        <p:txBody>
          <a:bodyPr/>
          <a:lstStyle/>
          <a:p>
            <a:r>
              <a:rPr lang="en-US" b="1" dirty="0">
                <a:solidFill>
                  <a:schemeClr val="accent2"/>
                </a:solidFill>
              </a:rPr>
              <a:t>Spectrum of Representations</a:t>
            </a:r>
          </a:p>
        </p:txBody>
      </p:sp>
      <p:pic>
        <p:nvPicPr>
          <p:cNvPr id="4" name="Picture 3" descr="atomic-factored-structured.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54" y="990600"/>
            <a:ext cx="8569446" cy="3429000"/>
          </a:xfrm>
          <a:prstGeom prst="rect">
            <a:avLst/>
          </a:prstGeom>
        </p:spPr>
      </p:pic>
      <p:sp>
        <p:nvSpPr>
          <p:cNvPr id="5" name="TextBox 4"/>
          <p:cNvSpPr txBox="1"/>
          <p:nvPr/>
        </p:nvSpPr>
        <p:spPr>
          <a:xfrm>
            <a:off x="244570" y="4648201"/>
            <a:ext cx="1879041" cy="707886"/>
          </a:xfrm>
          <a:prstGeom prst="rect">
            <a:avLst/>
          </a:prstGeom>
          <a:noFill/>
        </p:spPr>
        <p:txBody>
          <a:bodyPr wrap="none" rtlCol="0">
            <a:spAutoFit/>
          </a:bodyPr>
          <a:lstStyle/>
          <a:p>
            <a:r>
              <a:rPr lang="en-US" b="1" dirty="0">
                <a:solidFill>
                  <a:srgbClr val="FF0000"/>
                </a:solidFill>
              </a:rPr>
              <a:t>Search, </a:t>
            </a:r>
          </a:p>
          <a:p>
            <a:r>
              <a:rPr lang="en-US" b="1" dirty="0">
                <a:solidFill>
                  <a:srgbClr val="FF0000"/>
                </a:solidFill>
              </a:rPr>
              <a:t>Game-Playing</a:t>
            </a:r>
          </a:p>
        </p:txBody>
      </p:sp>
      <p:sp>
        <p:nvSpPr>
          <p:cNvPr id="6" name="TextBox 5"/>
          <p:cNvSpPr txBox="1"/>
          <p:nvPr/>
        </p:nvSpPr>
        <p:spPr>
          <a:xfrm>
            <a:off x="2545551" y="4648200"/>
            <a:ext cx="2712249" cy="1323439"/>
          </a:xfrm>
          <a:prstGeom prst="rect">
            <a:avLst/>
          </a:prstGeom>
          <a:noFill/>
        </p:spPr>
        <p:txBody>
          <a:bodyPr wrap="square" rtlCol="0">
            <a:spAutoFit/>
          </a:bodyPr>
          <a:lstStyle/>
          <a:p>
            <a:r>
              <a:rPr lang="en-US" b="1" dirty="0">
                <a:solidFill>
                  <a:srgbClr val="FF0000"/>
                </a:solidFill>
              </a:rPr>
              <a:t>CSPs, Planning,</a:t>
            </a:r>
          </a:p>
          <a:p>
            <a:r>
              <a:rPr lang="en-US" b="1" dirty="0">
                <a:solidFill>
                  <a:srgbClr val="FF0000"/>
                </a:solidFill>
              </a:rPr>
              <a:t>Propositional Logic, </a:t>
            </a:r>
          </a:p>
          <a:p>
            <a:r>
              <a:rPr lang="en-US" b="1" dirty="0">
                <a:solidFill>
                  <a:srgbClr val="FF0000"/>
                </a:solidFill>
              </a:rPr>
              <a:t>Bayes Nets, Neural Nets</a:t>
            </a:r>
          </a:p>
        </p:txBody>
      </p:sp>
      <p:sp>
        <p:nvSpPr>
          <p:cNvPr id="7" name="TextBox 6"/>
          <p:cNvSpPr txBox="1"/>
          <p:nvPr/>
        </p:nvSpPr>
        <p:spPr>
          <a:xfrm>
            <a:off x="5943600" y="4662354"/>
            <a:ext cx="2961067" cy="1015663"/>
          </a:xfrm>
          <a:prstGeom prst="rect">
            <a:avLst/>
          </a:prstGeom>
          <a:noFill/>
        </p:spPr>
        <p:txBody>
          <a:bodyPr wrap="none" rtlCol="0">
            <a:spAutoFit/>
          </a:bodyPr>
          <a:lstStyle/>
          <a:p>
            <a:r>
              <a:rPr lang="en-US" b="1" dirty="0">
                <a:solidFill>
                  <a:srgbClr val="FF0000"/>
                </a:solidFill>
              </a:rPr>
              <a:t>First-Order Logic, </a:t>
            </a:r>
          </a:p>
          <a:p>
            <a:r>
              <a:rPr lang="en-US" b="1" dirty="0">
                <a:solidFill>
                  <a:srgbClr val="FF0000"/>
                </a:solidFill>
              </a:rPr>
              <a:t>Databases,</a:t>
            </a:r>
          </a:p>
          <a:p>
            <a:r>
              <a:rPr lang="en-US" b="1" dirty="0">
                <a:solidFill>
                  <a:srgbClr val="FF0000"/>
                </a:solidFill>
              </a:rPr>
              <a:t>Probabilistic Programs</a:t>
            </a:r>
          </a:p>
        </p:txBody>
      </p:sp>
      <p:sp>
        <p:nvSpPr>
          <p:cNvPr id="8" name="Slide Number Placeholder 3"/>
          <p:cNvSpPr>
            <a:spLocks noGrp="1"/>
          </p:cNvSpPr>
          <p:nvPr>
            <p:ph type="sldNum" sz="quarter" idx="12"/>
          </p:nvPr>
        </p:nvSpPr>
        <p:spPr>
          <a:xfrm>
            <a:off x="8686800" y="6381750"/>
            <a:ext cx="457200" cy="476250"/>
          </a:xfrm>
        </p:spPr>
        <p:txBody>
          <a:bodyPr/>
          <a:lstStyle/>
          <a:p>
            <a:pPr>
              <a:defRPr/>
            </a:pPr>
            <a:endParaRPr lang="en-US" dirty="0"/>
          </a:p>
          <a:p>
            <a:pPr>
              <a:defRPr/>
            </a:pPr>
            <a:r>
              <a:rPr lang="en-US" dirty="0"/>
              <a:t>7</a:t>
            </a:r>
          </a:p>
        </p:txBody>
      </p:sp>
    </p:spTree>
    <p:extLst>
      <p:ext uri="{BB962C8B-B14F-4D97-AF65-F5344CB8AC3E}">
        <p14:creationId xmlns:p14="http://schemas.microsoft.com/office/powerpoint/2010/main" val="10004481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Consider the map-coloring problem on Australia, but with only two colors allowed, red and blue. </a:t>
            </a:r>
          </a:p>
          <a:p>
            <a:r>
              <a:rPr lang="en-US" dirty="0"/>
              <a:t>Arc consistency can do nothing because every variable is already arc consistent: each can be red with blue at the other end of the arc (or vice versa).</a:t>
            </a:r>
          </a:p>
          <a:p>
            <a:r>
              <a:rPr lang="en-US" dirty="0"/>
              <a:t>{WA,SA} path consistent with respect to NT.</a:t>
            </a:r>
          </a:p>
          <a:p>
            <a:r>
              <a:rPr lang="en-GB" dirty="0"/>
              <a:t>{WA = red ,SA = blue} and {WA = </a:t>
            </a:r>
            <a:r>
              <a:rPr lang="en-GB" dirty="0" err="1"/>
              <a:t>blue,SA</a:t>
            </a:r>
            <a:r>
              <a:rPr lang="en-GB" dirty="0"/>
              <a:t> = red}</a:t>
            </a:r>
          </a:p>
          <a:p>
            <a:r>
              <a:rPr lang="en-US" dirty="0"/>
              <a:t>We can see that with both of these assignments NT can be neither red nor blue (because it would conflict with either WA or SA).</a:t>
            </a:r>
          </a:p>
          <a:p>
            <a:r>
              <a:rPr lang="en-US" dirty="0"/>
              <a:t>We find it is not possible</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40</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5181600"/>
            <a:ext cx="2438400"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04654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K-Consistency</a:t>
            </a:r>
            <a:endParaRPr lang="en-GB" dirty="0"/>
          </a:p>
        </p:txBody>
      </p:sp>
      <p:sp>
        <p:nvSpPr>
          <p:cNvPr id="3" name="Content Placeholder 2"/>
          <p:cNvSpPr>
            <a:spLocks noGrp="1"/>
          </p:cNvSpPr>
          <p:nvPr>
            <p:ph idx="1"/>
          </p:nvPr>
        </p:nvSpPr>
        <p:spPr/>
        <p:txBody>
          <a:bodyPr/>
          <a:lstStyle/>
          <a:p>
            <a:r>
              <a:rPr lang="en-US" dirty="0"/>
              <a:t>A CSP is k-consistent if, for any set of k − 1 variables and for any consistent assignment to those variables, a consistent value can always be assigned to any </a:t>
            </a:r>
            <a:r>
              <a:rPr lang="en-US" dirty="0" err="1"/>
              <a:t>kth</a:t>
            </a:r>
            <a:r>
              <a:rPr lang="en-US" dirty="0"/>
              <a:t> variable.</a:t>
            </a:r>
          </a:p>
          <a:p>
            <a:r>
              <a:rPr lang="en-US" dirty="0"/>
              <a:t>For example:</a:t>
            </a:r>
          </a:p>
          <a:p>
            <a:r>
              <a:rPr lang="en-US" dirty="0"/>
              <a:t>1-consistency says that, given the empty set, we can make any set of one variable consistent.</a:t>
            </a:r>
          </a:p>
          <a:p>
            <a:r>
              <a:rPr lang="en-US" dirty="0"/>
              <a:t>3-consistency ensures that any instantiation on any pair of variables can be extended to an instantiation involving any third variable without violating any constraint. It is equivalent to </a:t>
            </a:r>
            <a:r>
              <a:rPr lang="en-US" dirty="0">
                <a:hlinkClick r:id="rId2" tooltip="http://glossary.computing.society.informs.org/ver2/mpgwiki/index.php?title=K-consistency&amp;1=Path_consistency"/>
              </a:rPr>
              <a:t>path consistency</a:t>
            </a:r>
            <a:r>
              <a:rPr lang="en-US" dirty="0"/>
              <a:t>. Similarly, 2-consistency is also known as </a:t>
            </a:r>
            <a:r>
              <a:rPr lang="en-US" dirty="0">
                <a:hlinkClick r:id="rId3" tooltip="http://glossary.computing.society.informs.org/ver2/mpgwiki/index.php?title=K-consistency&amp;1=Arc_consistency"/>
              </a:rPr>
              <a:t>arc consistency</a:t>
            </a:r>
            <a:r>
              <a:rPr lang="en-US" dirty="0"/>
              <a:t>.</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41</a:t>
            </a:fld>
            <a:endParaRPr lang="en-US" dirty="0"/>
          </a:p>
        </p:txBody>
      </p:sp>
    </p:spTree>
    <p:extLst>
      <p:ext uri="{BB962C8B-B14F-4D97-AF65-F5344CB8AC3E}">
        <p14:creationId xmlns:p14="http://schemas.microsoft.com/office/powerpoint/2010/main" val="29495566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Constraints</a:t>
            </a:r>
            <a:endParaRPr lang="en-GB" dirty="0"/>
          </a:p>
        </p:txBody>
      </p:sp>
      <p:sp>
        <p:nvSpPr>
          <p:cNvPr id="3" name="Content Placeholder 2"/>
          <p:cNvSpPr>
            <a:spLocks noGrp="1"/>
          </p:cNvSpPr>
          <p:nvPr>
            <p:ph idx="1"/>
          </p:nvPr>
        </p:nvSpPr>
        <p:spPr>
          <a:xfrm>
            <a:off x="152400" y="609600"/>
            <a:ext cx="8839200" cy="5486400"/>
          </a:xfrm>
        </p:spPr>
        <p:txBody>
          <a:bodyPr/>
          <a:lstStyle/>
          <a:p>
            <a:r>
              <a:rPr lang="en-US" dirty="0"/>
              <a:t>A global constraint is one involving an arbitrary number of variables (but not necessarily all variables).</a:t>
            </a:r>
          </a:p>
          <a:p>
            <a:r>
              <a:rPr lang="en-US" dirty="0"/>
              <a:t>For example, the </a:t>
            </a:r>
            <a:r>
              <a:rPr lang="en-US" dirty="0" err="1"/>
              <a:t>Alldiff</a:t>
            </a:r>
            <a:r>
              <a:rPr lang="en-US" dirty="0"/>
              <a:t> constraint says that all the variables involved must have distinct values.</a:t>
            </a:r>
          </a:p>
          <a:p>
            <a:r>
              <a:rPr lang="en-US" dirty="0"/>
              <a:t>Another important higher-order constraint is the resource constraint, sometimes called the </a:t>
            </a:r>
            <a:r>
              <a:rPr lang="en-US" dirty="0" err="1"/>
              <a:t>atmost</a:t>
            </a:r>
            <a:r>
              <a:rPr lang="en-US" dirty="0"/>
              <a:t> constraint.</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42</a:t>
            </a:fld>
            <a:endParaRPr lang="en-US" dirty="0"/>
          </a:p>
        </p:txBody>
      </p:sp>
    </p:spTree>
    <p:extLst>
      <p:ext uri="{BB962C8B-B14F-4D97-AF65-F5344CB8AC3E}">
        <p14:creationId xmlns:p14="http://schemas.microsoft.com/office/powerpoint/2010/main" val="5848115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r>
              <a:rPr lang="en-US" dirty="0"/>
              <a:t>For example, in a scheduling problem, let P1, . . . , P4 denote the numbers of personnel assigned to each of four tasks. </a:t>
            </a:r>
          </a:p>
          <a:p>
            <a:r>
              <a:rPr lang="en-US" dirty="0"/>
              <a:t>The constraint that no more than 10 personnel are assigned in total is written as </a:t>
            </a:r>
            <a:r>
              <a:rPr lang="en-US" dirty="0" err="1"/>
              <a:t>Atmost</a:t>
            </a:r>
            <a:r>
              <a:rPr lang="en-US" dirty="0"/>
              <a:t>(10, P1, P2, P3, P4).</a:t>
            </a:r>
          </a:p>
          <a:p>
            <a:r>
              <a:rPr lang="en-US" dirty="0"/>
              <a:t>We can detect an inconsistency simply by checking the sum of the minimum values of the current domains.</a:t>
            </a:r>
          </a:p>
          <a:p>
            <a:r>
              <a:rPr lang="en-US" dirty="0"/>
              <a:t>For example, if each variable has the domain {3, 4, 5, 6}, the </a:t>
            </a:r>
            <a:r>
              <a:rPr lang="en-US" dirty="0" err="1"/>
              <a:t>Atmost</a:t>
            </a:r>
            <a:r>
              <a:rPr lang="en-US" dirty="0"/>
              <a:t> constraint cannot be satisfied. </a:t>
            </a:r>
            <a:endParaRPr lang="en-GB" dirty="0"/>
          </a:p>
          <a:p>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43</a:t>
            </a:fld>
            <a:endParaRPr lang="en-US" dirty="0"/>
          </a:p>
        </p:txBody>
      </p:sp>
    </p:spTree>
    <p:extLst>
      <p:ext uri="{BB962C8B-B14F-4D97-AF65-F5344CB8AC3E}">
        <p14:creationId xmlns:p14="http://schemas.microsoft.com/office/powerpoint/2010/main" val="30745731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We can also enforce consistency by deleting the maximum value of any domain if it is not consistent with the minimum values of the other domains. Thus, if each variable in our example has the domain {2, 3, 4, 5, 6}, the values 5 and 6 can be deleted from each domain.</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44</a:t>
            </a:fld>
            <a:endParaRPr lang="en-US" dirty="0"/>
          </a:p>
        </p:txBody>
      </p:sp>
    </p:spTree>
    <p:extLst>
      <p:ext uri="{BB962C8B-B14F-4D97-AF65-F5344CB8AC3E}">
        <p14:creationId xmlns:p14="http://schemas.microsoft.com/office/powerpoint/2010/main" val="12285917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Bounds propagation</a:t>
            </a:r>
          </a:p>
        </p:txBody>
      </p:sp>
      <p:sp>
        <p:nvSpPr>
          <p:cNvPr id="3" name="Content Placeholder 2"/>
          <p:cNvSpPr>
            <a:spLocks noGrp="1"/>
          </p:cNvSpPr>
          <p:nvPr>
            <p:ph idx="1"/>
          </p:nvPr>
        </p:nvSpPr>
        <p:spPr/>
        <p:txBody>
          <a:bodyPr/>
          <a:lstStyle/>
          <a:p>
            <a:r>
              <a:rPr lang="en-GB" dirty="0"/>
              <a:t>In an airline-scheduling problem, l</a:t>
            </a:r>
            <a:r>
              <a:rPr lang="en-US" dirty="0" err="1"/>
              <a:t>et’s</a:t>
            </a:r>
            <a:r>
              <a:rPr lang="en-US" dirty="0"/>
              <a:t> suppose there are two flights, F1 and F2, for which the planes have capacities 165 and 385, respectively. </a:t>
            </a:r>
          </a:p>
          <a:p>
            <a:r>
              <a:rPr lang="en-US" dirty="0"/>
              <a:t>The initial domains for the numbers of passengers on each flight are then</a:t>
            </a:r>
          </a:p>
          <a:p>
            <a:r>
              <a:rPr lang="en-US" dirty="0"/>
              <a:t>D1 = [0, 165] and D2 = [0, 385] .</a:t>
            </a:r>
          </a:p>
          <a:p>
            <a:r>
              <a:rPr lang="en-US" dirty="0"/>
              <a:t>Now suppose we have the additional constraint that the two flights together must carry 420 people</a:t>
            </a:r>
          </a:p>
          <a:p>
            <a:r>
              <a:rPr lang="en-US" dirty="0" err="1"/>
              <a:t>i.e</a:t>
            </a:r>
            <a:r>
              <a:rPr lang="en-US" dirty="0"/>
              <a:t> : F1 + F2 = 420. </a:t>
            </a:r>
          </a:p>
          <a:p>
            <a:r>
              <a:rPr lang="en-US" dirty="0"/>
              <a:t>Propagating bounds constraints, we reduce the domains to</a:t>
            </a:r>
          </a:p>
          <a:p>
            <a:r>
              <a:rPr lang="en-US" dirty="0"/>
              <a:t>D1 = [35, 165] and D2 = [255, 385] .</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45</a:t>
            </a:fld>
            <a:endParaRPr lang="en-US" dirty="0"/>
          </a:p>
        </p:txBody>
      </p:sp>
    </p:spTree>
    <p:extLst>
      <p:ext uri="{BB962C8B-B14F-4D97-AF65-F5344CB8AC3E}">
        <p14:creationId xmlns:p14="http://schemas.microsoft.com/office/powerpoint/2010/main" val="1519893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We say that a CSP is </a:t>
            </a:r>
            <a:r>
              <a:rPr lang="en-US" b="1" dirty="0"/>
              <a:t>bounds consistent </a:t>
            </a:r>
            <a:r>
              <a:rPr lang="en-US" dirty="0"/>
              <a:t>if for every variable X, and for both </a:t>
            </a:r>
            <a:r>
              <a:rPr lang="en-US"/>
              <a:t>the lower-bound </a:t>
            </a:r>
            <a:r>
              <a:rPr lang="en-US" dirty="0"/>
              <a:t>and upper-bound values of X, there exists some value of Y that satisfies </a:t>
            </a:r>
            <a:r>
              <a:rPr lang="en-US"/>
              <a:t>the constraint between </a:t>
            </a:r>
            <a:r>
              <a:rPr lang="en-US" dirty="0"/>
              <a:t>X and Y for every </a:t>
            </a:r>
            <a:r>
              <a:rPr lang="en-US"/>
              <a:t>variable Y.</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46</a:t>
            </a:fld>
            <a:endParaRPr lang="en-US" dirty="0"/>
          </a:p>
        </p:txBody>
      </p:sp>
    </p:spTree>
    <p:extLst>
      <p:ext uri="{BB962C8B-B14F-4D97-AF65-F5344CB8AC3E}">
        <p14:creationId xmlns:p14="http://schemas.microsoft.com/office/powerpoint/2010/main" val="6847398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sz="2800" b="1" dirty="0">
                <a:solidFill>
                  <a:srgbClr val="C00000"/>
                </a:solidFill>
              </a:rPr>
              <a:t>Example Problem: Sudoku</a:t>
            </a:r>
            <a:endParaRPr lang="en-US" sz="2800" dirty="0">
              <a:solidFill>
                <a:srgbClr val="C00000"/>
              </a:solidFill>
            </a:endParaRPr>
          </a:p>
        </p:txBody>
      </p:sp>
      <p:sp>
        <p:nvSpPr>
          <p:cNvPr id="4" name="Content Placeholder 3"/>
          <p:cNvSpPr>
            <a:spLocks noGrp="1"/>
          </p:cNvSpPr>
          <p:nvPr>
            <p:ph idx="1"/>
          </p:nvPr>
        </p:nvSpPr>
        <p:spPr>
          <a:xfrm>
            <a:off x="152400" y="685800"/>
            <a:ext cx="8839200" cy="5943600"/>
          </a:xfrm>
        </p:spPr>
        <p:txBody>
          <a:bodyPr/>
          <a:lstStyle/>
          <a:p>
            <a:pPr algn="just"/>
            <a:r>
              <a:rPr lang="en-US" dirty="0"/>
              <a:t>A Sudoku board consists of 81 squares, some of which are initially filled with digits from 1 to 9. </a:t>
            </a:r>
          </a:p>
          <a:p>
            <a:pPr algn="just"/>
            <a:r>
              <a:rPr lang="en-US" dirty="0"/>
              <a:t>The puzzle is to fill in all the remaining squares such that no digit appears twice in any row, column, or 3×3 box. </a:t>
            </a:r>
          </a:p>
          <a:p>
            <a:pPr algn="just"/>
            <a:r>
              <a:rPr lang="en-US" dirty="0"/>
              <a:t>A row, column, or box is called a unit.</a:t>
            </a:r>
            <a:endParaRPr lang="en-US" sz="2400" dirty="0"/>
          </a:p>
        </p:txBody>
      </p:sp>
    </p:spTree>
    <p:extLst>
      <p:ext uri="{BB962C8B-B14F-4D97-AF65-F5344CB8AC3E}">
        <p14:creationId xmlns:p14="http://schemas.microsoft.com/office/powerpoint/2010/main" val="4053938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sz="2800" b="1" dirty="0">
                <a:solidFill>
                  <a:srgbClr val="C00000"/>
                </a:solidFill>
              </a:rPr>
              <a:t>Example Problem: Sudoku</a:t>
            </a:r>
            <a:endParaRPr lang="en-US" sz="2800" dirty="0">
              <a:solidFill>
                <a:schemeClr val="accent2"/>
              </a:solidFill>
            </a:endParaRPr>
          </a:p>
        </p:txBody>
      </p:sp>
      <p:sp>
        <p:nvSpPr>
          <p:cNvPr id="4" name="Content Placeholder 3"/>
          <p:cNvSpPr>
            <a:spLocks noGrp="1"/>
          </p:cNvSpPr>
          <p:nvPr>
            <p:ph idx="1"/>
          </p:nvPr>
        </p:nvSpPr>
        <p:spPr>
          <a:xfrm>
            <a:off x="152400" y="685800"/>
            <a:ext cx="8839200" cy="5943600"/>
          </a:xfrm>
        </p:spPr>
        <p:txBody>
          <a:bodyPr/>
          <a:lstStyle/>
          <a:p>
            <a:pPr algn="just"/>
            <a:r>
              <a:rPr lang="en-US" sz="2000" dirty="0"/>
              <a:t>A Sudoku puzzle can be considered a CSP with 81 variables, one for each square. </a:t>
            </a:r>
          </a:p>
          <a:p>
            <a:pPr algn="just"/>
            <a:r>
              <a:rPr lang="en-US" sz="2000" dirty="0"/>
              <a:t>We use the variable names A1 through A9 for the top row (left to right), down to I1 through I9 for the bottom row. </a:t>
            </a:r>
          </a:p>
          <a:p>
            <a:pPr algn="just"/>
            <a:r>
              <a:rPr lang="en-US" sz="2000" dirty="0"/>
              <a:t>The empty squares have the domain {1, 2, 3, 4, 5, 6, 7, 8, 9} and the prefilled squares have a domain consisting of a single value. </a:t>
            </a:r>
          </a:p>
          <a:p>
            <a:pPr algn="just"/>
            <a:r>
              <a:rPr lang="en-US" sz="2000" dirty="0"/>
              <a:t>In addition, there are 27 different </a:t>
            </a:r>
            <a:r>
              <a:rPr lang="en-US" sz="2000" dirty="0" err="1"/>
              <a:t>Alldiff</a:t>
            </a:r>
            <a:r>
              <a:rPr lang="en-US" sz="2000" dirty="0"/>
              <a:t> constraints: one for each row, column, and box of 9 squares.</a:t>
            </a:r>
          </a:p>
          <a:p>
            <a:pPr algn="just"/>
            <a:r>
              <a:rPr lang="en-US" sz="2000" dirty="0" err="1"/>
              <a:t>Alldiff</a:t>
            </a:r>
            <a:r>
              <a:rPr lang="en-US" sz="2000" dirty="0"/>
              <a:t> (A1,A2,A3,A4,A5,A6, A7, A8, A9)</a:t>
            </a:r>
          </a:p>
          <a:p>
            <a:pPr algn="just"/>
            <a:r>
              <a:rPr lang="en-US" sz="2000" dirty="0" err="1"/>
              <a:t>Alldiff</a:t>
            </a:r>
            <a:r>
              <a:rPr lang="en-US" sz="2000" dirty="0"/>
              <a:t> (B1,B2,B3,B4,B5,B6,B7,B8,B9)</a:t>
            </a:r>
          </a:p>
          <a:p>
            <a:pPr algn="just"/>
            <a:r>
              <a:rPr lang="en-US" sz="2000" dirty="0"/>
              <a:t>・ ・ ・</a:t>
            </a:r>
          </a:p>
          <a:p>
            <a:pPr algn="just"/>
            <a:r>
              <a:rPr lang="en-US" sz="2000" dirty="0" err="1"/>
              <a:t>Alldiff</a:t>
            </a:r>
            <a:r>
              <a:rPr lang="en-US" sz="2000" dirty="0"/>
              <a:t> (A1,B1,C1,D1,E1, F1,G1,H1, I1)</a:t>
            </a:r>
          </a:p>
          <a:p>
            <a:pPr algn="just"/>
            <a:r>
              <a:rPr lang="en-US" sz="2000" dirty="0" err="1"/>
              <a:t>Alldiff</a:t>
            </a:r>
            <a:r>
              <a:rPr lang="en-US" sz="2000" dirty="0"/>
              <a:t> (A2,B2,C2,D2,E2, F2,G2,H2, I2)</a:t>
            </a:r>
          </a:p>
          <a:p>
            <a:pPr algn="just"/>
            <a:r>
              <a:rPr lang="en-US" sz="2000" dirty="0"/>
              <a:t>・ ・ ・</a:t>
            </a:r>
          </a:p>
          <a:p>
            <a:pPr algn="just"/>
            <a:r>
              <a:rPr lang="en-US" sz="2000" dirty="0" err="1"/>
              <a:t>Alldiff</a:t>
            </a:r>
            <a:r>
              <a:rPr lang="en-US" sz="2000" dirty="0"/>
              <a:t> (A1,A2,A3,B1,B2,B3,C1,C2,C3)</a:t>
            </a:r>
          </a:p>
          <a:p>
            <a:pPr algn="just"/>
            <a:r>
              <a:rPr lang="en-US" sz="2000" dirty="0" err="1"/>
              <a:t>Alldiff</a:t>
            </a:r>
            <a:r>
              <a:rPr lang="en-US" sz="2000" dirty="0"/>
              <a:t> (A4,A5,A6,B4,B5,B6,C4,C5,C6)</a:t>
            </a:r>
          </a:p>
          <a:p>
            <a:pPr algn="just"/>
            <a:r>
              <a:rPr lang="en-US" sz="2000" dirty="0"/>
              <a:t>・ ・ ・</a:t>
            </a:r>
          </a:p>
        </p:txBody>
      </p:sp>
    </p:spTree>
    <p:extLst>
      <p:ext uri="{BB962C8B-B14F-4D97-AF65-F5344CB8AC3E}">
        <p14:creationId xmlns:p14="http://schemas.microsoft.com/office/powerpoint/2010/main" val="29432276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C00000"/>
                </a:solidFill>
              </a:rPr>
              <a:t>Example Problem: Sudoku</a:t>
            </a:r>
            <a:endParaRPr lang="en-US" sz="2800"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49</a:t>
            </a:fld>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905000" y="1066800"/>
            <a:ext cx="4648199" cy="5029200"/>
          </a:xfrm>
          <a:prstGeom prst="rect">
            <a:avLst/>
          </a:prstGeom>
          <a:noFill/>
          <a:ln w="9525">
            <a:noFill/>
            <a:miter lim="800000"/>
            <a:headEnd/>
            <a:tailEnd/>
          </a:ln>
        </p:spPr>
      </p:pic>
    </p:spTree>
    <p:extLst>
      <p:ext uri="{BB962C8B-B14F-4D97-AF65-F5344CB8AC3E}">
        <p14:creationId xmlns:p14="http://schemas.microsoft.com/office/powerpoint/2010/main" val="2090429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Constraint Satisfaction Problem (CSP)</a:t>
            </a:r>
            <a:endParaRPr lang="en-US" dirty="0">
              <a:solidFill>
                <a:schemeClr val="accent2"/>
              </a:solidFill>
            </a:endParaRPr>
          </a:p>
        </p:txBody>
      </p:sp>
      <p:sp>
        <p:nvSpPr>
          <p:cNvPr id="3" name="Content Placeholder 2"/>
          <p:cNvSpPr>
            <a:spLocks noGrp="1"/>
          </p:cNvSpPr>
          <p:nvPr>
            <p:ph idx="1"/>
          </p:nvPr>
        </p:nvSpPr>
        <p:spPr>
          <a:xfrm>
            <a:off x="152400" y="685800"/>
            <a:ext cx="8839200" cy="5867400"/>
          </a:xfrm>
        </p:spPr>
        <p:txBody>
          <a:bodyPr/>
          <a:lstStyle/>
          <a:p>
            <a:pPr algn="just">
              <a:spcBef>
                <a:spcPts val="0"/>
              </a:spcBef>
            </a:pPr>
            <a:r>
              <a:rPr lang="en-US" sz="2400" dirty="0"/>
              <a:t>Constraint Satisfaction Problem (CSP) is a configuration search problem where:</a:t>
            </a:r>
          </a:p>
          <a:p>
            <a:pPr lvl="1" algn="just">
              <a:spcBef>
                <a:spcPts val="0"/>
              </a:spcBef>
            </a:pPr>
            <a:r>
              <a:rPr lang="en-US" sz="2400" dirty="0"/>
              <a:t>A state is a factored representation of a set of variables, each of which has a value</a:t>
            </a:r>
          </a:p>
          <a:p>
            <a:pPr lvl="1" algn="just">
              <a:spcBef>
                <a:spcPts val="0"/>
              </a:spcBef>
            </a:pPr>
            <a:r>
              <a:rPr lang="en-US" sz="2400" dirty="0"/>
              <a:t>Goal condition is represented by a set constraints on possible variable values</a:t>
            </a:r>
          </a:p>
          <a:p>
            <a:pPr lvl="1" algn="just">
              <a:spcBef>
                <a:spcPts val="0"/>
              </a:spcBef>
            </a:pPr>
            <a:r>
              <a:rPr lang="en-US" sz="2400" dirty="0"/>
              <a:t>A problem is solved when each variable has a value that satisfies all the constraints on the variable.</a:t>
            </a:r>
          </a:p>
          <a:p>
            <a:pPr algn="just">
              <a:spcBef>
                <a:spcPts val="0"/>
              </a:spcBef>
            </a:pPr>
            <a:r>
              <a:rPr lang="en-US" sz="2400" dirty="0"/>
              <a:t>CSP search algorithms take advantage of the structure of states and use </a:t>
            </a:r>
            <a:r>
              <a:rPr lang="en-US" sz="2400" dirty="0">
                <a:solidFill>
                  <a:srgbClr val="00B050"/>
                </a:solidFill>
              </a:rPr>
              <a:t>general-purpose</a:t>
            </a:r>
            <a:r>
              <a:rPr lang="en-US" sz="2400" dirty="0"/>
              <a:t> rather than </a:t>
            </a:r>
            <a:r>
              <a:rPr lang="en-US" sz="2400" dirty="0">
                <a:solidFill>
                  <a:srgbClr val="C00000"/>
                </a:solidFill>
              </a:rPr>
              <a:t>problem-specific</a:t>
            </a:r>
            <a:r>
              <a:rPr lang="en-US" sz="2400" dirty="0"/>
              <a:t> heuristics to enable the solution of complex problems. </a:t>
            </a:r>
          </a:p>
          <a:p>
            <a:pPr algn="just">
              <a:spcBef>
                <a:spcPts val="0"/>
              </a:spcBef>
            </a:pPr>
            <a:r>
              <a:rPr lang="en-US" sz="2400" dirty="0"/>
              <a:t>The main idea is to eliminate large portions of the search space all at once by identifying variable/value combinations that violate the constraints.</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C00000"/>
                </a:solidFill>
              </a:rPr>
              <a:t>Example Problem: Sudoku</a:t>
            </a:r>
            <a:endParaRPr lang="en-US" sz="2800"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50</a:t>
            </a:fld>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2133600" y="1143000"/>
            <a:ext cx="4571999" cy="4876800"/>
          </a:xfrm>
          <a:prstGeom prst="rect">
            <a:avLst/>
          </a:prstGeom>
          <a:noFill/>
          <a:ln w="9525">
            <a:noFill/>
            <a:miter lim="800000"/>
            <a:headEnd/>
            <a:tailEnd/>
          </a:ln>
        </p:spPr>
      </p:pic>
    </p:spTree>
    <p:extLst>
      <p:ext uri="{BB962C8B-B14F-4D97-AF65-F5344CB8AC3E}">
        <p14:creationId xmlns:p14="http://schemas.microsoft.com/office/powerpoint/2010/main" val="776826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b="1" dirty="0">
                <a:solidFill>
                  <a:schemeClr val="accent2"/>
                </a:solidFill>
              </a:rPr>
              <a:t>CSP as a Search Problem</a:t>
            </a:r>
            <a:endParaRPr lang="en-US" dirty="0">
              <a:solidFill>
                <a:schemeClr val="accent2"/>
              </a:solidFill>
            </a:endParaRPr>
          </a:p>
        </p:txBody>
      </p:sp>
      <p:sp>
        <p:nvSpPr>
          <p:cNvPr id="4" name="Content Placeholder 3"/>
          <p:cNvSpPr>
            <a:spLocks noGrp="1"/>
          </p:cNvSpPr>
          <p:nvPr>
            <p:ph idx="1"/>
          </p:nvPr>
        </p:nvSpPr>
        <p:spPr>
          <a:xfrm>
            <a:off x="152400" y="685800"/>
            <a:ext cx="8839200" cy="5943600"/>
          </a:xfrm>
        </p:spPr>
        <p:txBody>
          <a:bodyPr/>
          <a:lstStyle/>
          <a:p>
            <a:pPr algn="just"/>
            <a:r>
              <a:rPr lang="en-US" dirty="0"/>
              <a:t>Some CSPs are designed to be solved by inference over constraints (i.e., constraint propagation) only. </a:t>
            </a:r>
          </a:p>
          <a:p>
            <a:pPr algn="just"/>
            <a:r>
              <a:rPr lang="en-US" dirty="0"/>
              <a:t>But many other CSPs cannot be solved by inference alone; there comes a time when we must search for a solution. </a:t>
            </a:r>
          </a:p>
          <a:p>
            <a:pPr algn="just"/>
            <a:r>
              <a:rPr lang="en-US" dirty="0"/>
              <a:t>In this section we look at backtracking search algorithms that work on partial assignments.</a:t>
            </a:r>
          </a:p>
          <a:p>
            <a:pPr algn="just"/>
            <a:r>
              <a:rPr lang="en-US" dirty="0"/>
              <a:t>In the next section we look at local search algorithms over complete assignments.</a:t>
            </a:r>
            <a:endParaRPr lang="en-US"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52</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38200"/>
            <a:ext cx="8125097"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97814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b="1" dirty="0">
                <a:solidFill>
                  <a:schemeClr val="accent2"/>
                </a:solidFill>
              </a:rPr>
              <a:t>CSP as a Search Problem</a:t>
            </a:r>
            <a:endParaRPr lang="en-US" dirty="0">
              <a:solidFill>
                <a:schemeClr val="accent2"/>
              </a:solidFill>
            </a:endParaRPr>
          </a:p>
        </p:txBody>
      </p:sp>
      <p:sp>
        <p:nvSpPr>
          <p:cNvPr id="4" name="Content Placeholder 3"/>
          <p:cNvSpPr>
            <a:spLocks noGrp="1"/>
          </p:cNvSpPr>
          <p:nvPr>
            <p:ph idx="1"/>
          </p:nvPr>
        </p:nvSpPr>
        <p:spPr>
          <a:xfrm>
            <a:off x="152400" y="685800"/>
            <a:ext cx="8839200" cy="5943600"/>
          </a:xfrm>
        </p:spPr>
        <p:txBody>
          <a:bodyPr/>
          <a:lstStyle/>
          <a:p>
            <a:pPr algn="just">
              <a:spcBef>
                <a:spcPts val="0"/>
              </a:spcBef>
            </a:pPr>
            <a:r>
              <a:rPr lang="en-US" dirty="0"/>
              <a:t>We could apply a standard depth-first search (from Chapter 3). </a:t>
            </a:r>
          </a:p>
          <a:p>
            <a:pPr algn="just">
              <a:spcBef>
                <a:spcPts val="0"/>
              </a:spcBef>
            </a:pPr>
            <a:r>
              <a:rPr lang="en-US" dirty="0"/>
              <a:t>A state would be a partial assignment, and an action would be adding </a:t>
            </a:r>
            <a:r>
              <a:rPr lang="en-US" dirty="0" err="1">
                <a:solidFill>
                  <a:srgbClr val="C00000"/>
                </a:solidFill>
              </a:rPr>
              <a:t>var</a:t>
            </a:r>
            <a:r>
              <a:rPr lang="en-US" dirty="0">
                <a:solidFill>
                  <a:srgbClr val="C00000"/>
                </a:solidFill>
              </a:rPr>
              <a:t> = value</a:t>
            </a:r>
            <a:r>
              <a:rPr lang="en-US" dirty="0"/>
              <a:t> to the assignment. </a:t>
            </a:r>
          </a:p>
          <a:p>
            <a:pPr algn="just">
              <a:spcBef>
                <a:spcPts val="0"/>
              </a:spcBef>
            </a:pPr>
            <a:r>
              <a:rPr lang="en-US" dirty="0"/>
              <a:t>But for a CSP with </a:t>
            </a:r>
            <a:r>
              <a:rPr lang="en-US" dirty="0">
                <a:solidFill>
                  <a:srgbClr val="C00000"/>
                </a:solidFill>
              </a:rPr>
              <a:t>n</a:t>
            </a:r>
            <a:r>
              <a:rPr lang="en-US" dirty="0"/>
              <a:t> variables of domain size </a:t>
            </a:r>
            <a:r>
              <a:rPr lang="en-US" dirty="0">
                <a:solidFill>
                  <a:srgbClr val="C00000"/>
                </a:solidFill>
              </a:rPr>
              <a:t>d</a:t>
            </a:r>
            <a:r>
              <a:rPr lang="en-US" dirty="0"/>
              <a:t>, we quickly notice something terrible</a:t>
            </a:r>
          </a:p>
          <a:p>
            <a:pPr lvl="1" algn="just">
              <a:spcBef>
                <a:spcPts val="0"/>
              </a:spcBef>
            </a:pPr>
            <a:r>
              <a:rPr lang="en-US" dirty="0"/>
              <a:t>the branching factor at the top level is </a:t>
            </a:r>
            <a:r>
              <a:rPr lang="en-US" dirty="0" err="1">
                <a:solidFill>
                  <a:srgbClr val="C00000"/>
                </a:solidFill>
              </a:rPr>
              <a:t>nd</a:t>
            </a:r>
            <a:r>
              <a:rPr lang="en-US" dirty="0"/>
              <a:t> because any of </a:t>
            </a:r>
            <a:r>
              <a:rPr lang="en-US" dirty="0">
                <a:solidFill>
                  <a:srgbClr val="C00000"/>
                </a:solidFill>
              </a:rPr>
              <a:t>d</a:t>
            </a:r>
            <a:r>
              <a:rPr lang="en-US" dirty="0"/>
              <a:t> values can be assigned to any of </a:t>
            </a:r>
            <a:r>
              <a:rPr lang="en-US" dirty="0">
                <a:solidFill>
                  <a:srgbClr val="C00000"/>
                </a:solidFill>
              </a:rPr>
              <a:t>n</a:t>
            </a:r>
            <a:r>
              <a:rPr lang="en-US" dirty="0"/>
              <a:t> variables. At the next level, the branching factor is </a:t>
            </a:r>
            <a:r>
              <a:rPr lang="en-US" dirty="0">
                <a:solidFill>
                  <a:srgbClr val="C00000"/>
                </a:solidFill>
              </a:rPr>
              <a:t>(n − 1)d</a:t>
            </a:r>
            <a:r>
              <a:rPr lang="en-US" dirty="0"/>
              <a:t>, and so on for </a:t>
            </a:r>
            <a:r>
              <a:rPr lang="en-US" dirty="0">
                <a:solidFill>
                  <a:srgbClr val="C00000"/>
                </a:solidFill>
              </a:rPr>
              <a:t>n</a:t>
            </a:r>
            <a:r>
              <a:rPr lang="en-US" dirty="0"/>
              <a:t> levels. </a:t>
            </a:r>
          </a:p>
          <a:p>
            <a:pPr algn="just">
              <a:spcBef>
                <a:spcPts val="0"/>
              </a:spcBef>
            </a:pPr>
            <a:r>
              <a:rPr lang="en-US" dirty="0"/>
              <a:t>We generate a tree with n!・d</a:t>
            </a:r>
            <a:r>
              <a:rPr lang="en-US" baseline="30000" dirty="0"/>
              <a:t>n</a:t>
            </a:r>
            <a:r>
              <a:rPr lang="en-US" dirty="0"/>
              <a:t> leaves, even though there are only d</a:t>
            </a:r>
            <a:r>
              <a:rPr lang="en-US" baseline="30000" dirty="0"/>
              <a:t>n</a:t>
            </a:r>
            <a:r>
              <a:rPr lang="en-US" dirty="0"/>
              <a:t> possible complete assignments!</a:t>
            </a:r>
            <a:endParaRPr 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09600"/>
          </a:xfrm>
        </p:spPr>
        <p:txBody>
          <a:bodyPr/>
          <a:lstStyle/>
          <a:p>
            <a:pPr marL="514350" indent="-514350"/>
            <a:r>
              <a:rPr lang="en-US" b="1" dirty="0">
                <a:solidFill>
                  <a:schemeClr val="accent2"/>
                </a:solidFill>
              </a:rPr>
              <a:t>CSP as a Search Problem</a:t>
            </a:r>
            <a:endParaRPr lang="en-US" dirty="0">
              <a:solidFill>
                <a:schemeClr val="accent2"/>
              </a:solidFill>
            </a:endParaRPr>
          </a:p>
        </p:txBody>
      </p:sp>
      <p:sp>
        <p:nvSpPr>
          <p:cNvPr id="4" name="Content Placeholder 3"/>
          <p:cNvSpPr>
            <a:spLocks noGrp="1"/>
          </p:cNvSpPr>
          <p:nvPr>
            <p:ph idx="1"/>
          </p:nvPr>
        </p:nvSpPr>
        <p:spPr>
          <a:xfrm>
            <a:off x="152400" y="533400"/>
            <a:ext cx="8839200" cy="6324600"/>
          </a:xfrm>
        </p:spPr>
        <p:txBody>
          <a:bodyPr/>
          <a:lstStyle/>
          <a:p>
            <a:pPr algn="just"/>
            <a:r>
              <a:rPr lang="en-US" dirty="0"/>
              <a:t>The standard depth-first search ignores crucial property common to all CSPs: </a:t>
            </a:r>
            <a:r>
              <a:rPr lang="en-US" dirty="0" err="1">
                <a:solidFill>
                  <a:srgbClr val="C00000"/>
                </a:solidFill>
              </a:rPr>
              <a:t>commutativity</a:t>
            </a:r>
            <a:r>
              <a:rPr lang="en-US" dirty="0"/>
              <a:t>. </a:t>
            </a:r>
          </a:p>
          <a:p>
            <a:pPr algn="just"/>
            <a:r>
              <a:rPr lang="en-US" dirty="0"/>
              <a:t>CSPs are </a:t>
            </a:r>
            <a:r>
              <a:rPr lang="en-US" dirty="0">
                <a:solidFill>
                  <a:srgbClr val="C00000"/>
                </a:solidFill>
              </a:rPr>
              <a:t>commutative</a:t>
            </a:r>
            <a:r>
              <a:rPr lang="en-US" dirty="0"/>
              <a:t> because assigning values to variables, will always reach the same partial assignment regardless of order. </a:t>
            </a:r>
          </a:p>
          <a:p>
            <a:pPr algn="just"/>
            <a:r>
              <a:rPr lang="en-US" dirty="0"/>
              <a:t>Therefore, we need only consider a single variable at each node in the search tree.</a:t>
            </a:r>
            <a:r>
              <a:rPr lang="en-US" i="1" dirty="0"/>
              <a:t> </a:t>
            </a:r>
          </a:p>
          <a:p>
            <a:pPr algn="just"/>
            <a:r>
              <a:rPr lang="en-US" dirty="0"/>
              <a:t>For example, at the root node of a search tree for coloring the map of Australia, we might make a choice between SA=red, SA=green, and SA=blue, but we would never choose between SA=red and WA=blue. </a:t>
            </a:r>
          </a:p>
          <a:p>
            <a:pPr algn="just"/>
            <a:r>
              <a:rPr lang="en-US" dirty="0"/>
              <a:t>With this restriction, the number of leaves is d</a:t>
            </a:r>
            <a:r>
              <a:rPr lang="en-US" baseline="30000" dirty="0"/>
              <a:t>n</a:t>
            </a:r>
            <a:r>
              <a:rPr lang="en-US" dirty="0"/>
              <a:t>, as we would hope.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09600"/>
          </a:xfrm>
        </p:spPr>
        <p:txBody>
          <a:bodyPr/>
          <a:lstStyle/>
          <a:p>
            <a:pPr marL="514350" indent="-514350"/>
            <a:r>
              <a:rPr lang="en-US" b="1" dirty="0">
                <a:solidFill>
                  <a:schemeClr val="accent2"/>
                </a:solidFill>
              </a:rPr>
              <a:t>Backtracking Search for CSPs</a:t>
            </a:r>
            <a:endParaRPr lang="en-US" dirty="0">
              <a:solidFill>
                <a:schemeClr val="accent2"/>
              </a:solidFill>
            </a:endParaRPr>
          </a:p>
        </p:txBody>
      </p:sp>
      <p:sp>
        <p:nvSpPr>
          <p:cNvPr id="4" name="Content Placeholder 3"/>
          <p:cNvSpPr>
            <a:spLocks noGrp="1"/>
          </p:cNvSpPr>
          <p:nvPr>
            <p:ph idx="1"/>
          </p:nvPr>
        </p:nvSpPr>
        <p:spPr>
          <a:xfrm>
            <a:off x="152400" y="609600"/>
            <a:ext cx="8839200" cy="6248400"/>
          </a:xfrm>
        </p:spPr>
        <p:txBody>
          <a:bodyPr/>
          <a:lstStyle/>
          <a:p>
            <a:pPr algn="just"/>
            <a:r>
              <a:rPr lang="en-US" dirty="0"/>
              <a:t>The term backtracking search is used for a depth-first search that chooses values for one variable at a time and backtracks when a variable has no legal values left to assign. </a:t>
            </a:r>
          </a:p>
          <a:p>
            <a:pPr algn="just"/>
            <a:r>
              <a:rPr lang="en-US" dirty="0"/>
              <a:t>It repeatedly chooses an unassigned variable, and then tries all values in the domain of that variable in turn, trying to find a solution. </a:t>
            </a:r>
          </a:p>
          <a:p>
            <a:pPr algn="just"/>
            <a:r>
              <a:rPr lang="en-US" dirty="0"/>
              <a:t>If an inconsistency is detected, then </a:t>
            </a:r>
            <a:r>
              <a:rPr lang="en-US" dirty="0">
                <a:latin typeface="Consolas" pitchFamily="49" charset="0"/>
                <a:cs typeface="Consolas" pitchFamily="49" charset="0"/>
              </a:rPr>
              <a:t>BACKTRACK</a:t>
            </a:r>
            <a:r>
              <a:rPr lang="en-US" dirty="0"/>
              <a:t> returns failure, causing the previous call to try another value. </a:t>
            </a:r>
          </a:p>
          <a:p>
            <a:pPr algn="just"/>
            <a:endParaRPr 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Backtracking Search Algorithm</a:t>
            </a:r>
          </a:p>
        </p:txBody>
      </p:sp>
      <p:sp>
        <p:nvSpPr>
          <p:cNvPr id="3" name="Content Placeholder 2"/>
          <p:cNvSpPr>
            <a:spLocks noGrp="1"/>
          </p:cNvSpPr>
          <p:nvPr>
            <p:ph idx="1"/>
          </p:nvPr>
        </p:nvSpPr>
        <p:spPr>
          <a:xfrm>
            <a:off x="152400" y="685800"/>
            <a:ext cx="8839200" cy="5867400"/>
          </a:xfrm>
        </p:spPr>
        <p:txBody>
          <a:bodyPr/>
          <a:lstStyle/>
          <a:p>
            <a:pPr>
              <a:spcBef>
                <a:spcPts val="0"/>
              </a:spcBef>
              <a:buNone/>
            </a:pPr>
            <a:r>
              <a:rPr lang="en-US" sz="2000" b="1" spc="-150" dirty="0">
                <a:latin typeface="Consolas" pitchFamily="49" charset="0"/>
                <a:cs typeface="Consolas" pitchFamily="49" charset="0"/>
              </a:rPr>
              <a:t>function</a:t>
            </a:r>
            <a:r>
              <a:rPr lang="en-US" sz="2000" spc="-150" dirty="0">
                <a:latin typeface="Consolas" pitchFamily="49" charset="0"/>
                <a:cs typeface="Consolas" pitchFamily="49" charset="0"/>
              </a:rPr>
              <a:t> BACKTRACKING-SEARCH(</a:t>
            </a:r>
            <a:r>
              <a:rPr lang="en-US" sz="2000" spc="-150" dirty="0" err="1">
                <a:latin typeface="Consolas" pitchFamily="49" charset="0"/>
                <a:cs typeface="Consolas" pitchFamily="49" charset="0"/>
              </a:rPr>
              <a:t>csp</a:t>
            </a:r>
            <a:r>
              <a:rPr lang="en-US" sz="2000" spc="-150" dirty="0">
                <a:latin typeface="Consolas" pitchFamily="49" charset="0"/>
                <a:cs typeface="Consolas" pitchFamily="49" charset="0"/>
              </a:rPr>
              <a:t>) </a:t>
            </a:r>
            <a:r>
              <a:rPr lang="en-US" sz="2000" b="1" spc="-150" dirty="0">
                <a:latin typeface="Consolas" pitchFamily="49" charset="0"/>
                <a:cs typeface="Consolas" pitchFamily="49" charset="0"/>
              </a:rPr>
              <a:t>returns</a:t>
            </a:r>
            <a:r>
              <a:rPr lang="en-US" sz="2000" spc="-150" dirty="0">
                <a:latin typeface="Consolas" pitchFamily="49" charset="0"/>
                <a:cs typeface="Consolas" pitchFamily="49" charset="0"/>
              </a:rPr>
              <a:t> a solution, or failure</a:t>
            </a:r>
          </a:p>
          <a:p>
            <a:pPr>
              <a:spcBef>
                <a:spcPts val="0"/>
              </a:spcBef>
              <a:buNone/>
            </a:pPr>
            <a:r>
              <a:rPr lang="en-US" sz="2000" b="1" spc="-150" dirty="0">
                <a:latin typeface="Consolas" pitchFamily="49" charset="0"/>
                <a:cs typeface="Consolas" pitchFamily="49" charset="0"/>
              </a:rPr>
              <a:t>return</a:t>
            </a:r>
            <a:r>
              <a:rPr lang="en-US" sz="2000" spc="-150" dirty="0">
                <a:latin typeface="Consolas" pitchFamily="49" charset="0"/>
                <a:cs typeface="Consolas" pitchFamily="49" charset="0"/>
              </a:rPr>
              <a:t> BACKTRACK({ }, </a:t>
            </a:r>
            <a:r>
              <a:rPr lang="en-US" sz="2000" spc="-150" dirty="0" err="1">
                <a:latin typeface="Consolas" pitchFamily="49" charset="0"/>
                <a:cs typeface="Consolas" pitchFamily="49" charset="0"/>
              </a:rPr>
              <a:t>csp</a:t>
            </a:r>
            <a:r>
              <a:rPr lang="en-US" sz="2000" spc="-150" dirty="0">
                <a:latin typeface="Consolas" pitchFamily="49" charset="0"/>
                <a:cs typeface="Consolas" pitchFamily="49" charset="0"/>
              </a:rPr>
              <a:t>)</a:t>
            </a:r>
          </a:p>
          <a:p>
            <a:pPr>
              <a:spcBef>
                <a:spcPts val="0"/>
              </a:spcBef>
              <a:buNone/>
            </a:pPr>
            <a:r>
              <a:rPr lang="en-US" sz="2000" b="1" spc="-150" dirty="0">
                <a:latin typeface="Consolas" pitchFamily="49" charset="0"/>
                <a:cs typeface="Consolas" pitchFamily="49" charset="0"/>
              </a:rPr>
              <a:t>function</a:t>
            </a:r>
            <a:r>
              <a:rPr lang="en-US" sz="2000" spc="-150" dirty="0">
                <a:latin typeface="Consolas" pitchFamily="49" charset="0"/>
                <a:cs typeface="Consolas" pitchFamily="49" charset="0"/>
              </a:rPr>
              <a:t> BACKTRACK(assignment , </a:t>
            </a:r>
            <a:r>
              <a:rPr lang="en-US" sz="2000" spc="-150" dirty="0" err="1">
                <a:latin typeface="Consolas" pitchFamily="49" charset="0"/>
                <a:cs typeface="Consolas" pitchFamily="49" charset="0"/>
              </a:rPr>
              <a:t>csp</a:t>
            </a:r>
            <a:r>
              <a:rPr lang="en-US" sz="2000" spc="-150" dirty="0">
                <a:latin typeface="Consolas" pitchFamily="49" charset="0"/>
                <a:cs typeface="Consolas" pitchFamily="49" charset="0"/>
              </a:rPr>
              <a:t>) </a:t>
            </a:r>
            <a:r>
              <a:rPr lang="en-US" sz="2000" b="1" spc="-150" dirty="0">
                <a:latin typeface="Consolas" pitchFamily="49" charset="0"/>
                <a:cs typeface="Consolas" pitchFamily="49" charset="0"/>
              </a:rPr>
              <a:t>returns</a:t>
            </a:r>
            <a:r>
              <a:rPr lang="en-US" sz="2000" spc="-150" dirty="0">
                <a:latin typeface="Consolas" pitchFamily="49" charset="0"/>
                <a:cs typeface="Consolas" pitchFamily="49" charset="0"/>
              </a:rPr>
              <a:t> a solution, or failure</a:t>
            </a:r>
          </a:p>
          <a:p>
            <a:pPr>
              <a:spcBef>
                <a:spcPts val="0"/>
              </a:spcBef>
              <a:buNone/>
            </a:pPr>
            <a:r>
              <a:rPr lang="en-US" sz="2000" spc="-150" dirty="0">
                <a:latin typeface="Consolas" pitchFamily="49" charset="0"/>
                <a:cs typeface="Consolas" pitchFamily="49" charset="0"/>
              </a:rPr>
              <a:t>	</a:t>
            </a:r>
            <a:r>
              <a:rPr lang="en-US" sz="2000" b="1" spc="-150" dirty="0">
                <a:latin typeface="Consolas" pitchFamily="49" charset="0"/>
                <a:cs typeface="Consolas" pitchFamily="49" charset="0"/>
              </a:rPr>
              <a:t>if</a:t>
            </a:r>
            <a:r>
              <a:rPr lang="en-US" sz="2000" spc="-150" dirty="0">
                <a:latin typeface="Consolas" pitchFamily="49" charset="0"/>
                <a:cs typeface="Consolas" pitchFamily="49" charset="0"/>
              </a:rPr>
              <a:t> assignment is complete </a:t>
            </a:r>
            <a:r>
              <a:rPr lang="en-US" sz="2000" b="1" spc="-150" dirty="0">
                <a:latin typeface="Consolas" pitchFamily="49" charset="0"/>
                <a:cs typeface="Consolas" pitchFamily="49" charset="0"/>
              </a:rPr>
              <a:t>then return</a:t>
            </a:r>
            <a:r>
              <a:rPr lang="en-US" sz="2000" spc="-150" dirty="0">
                <a:latin typeface="Consolas" pitchFamily="49" charset="0"/>
                <a:cs typeface="Consolas" pitchFamily="49" charset="0"/>
              </a:rPr>
              <a:t> assignment</a:t>
            </a:r>
          </a:p>
          <a:p>
            <a:pPr>
              <a:spcBef>
                <a:spcPts val="0"/>
              </a:spcBef>
              <a:buNone/>
            </a:pPr>
            <a:r>
              <a:rPr lang="en-US" sz="2000" spc="-150" dirty="0">
                <a:latin typeface="Consolas" pitchFamily="49" charset="0"/>
                <a:cs typeface="Consolas" pitchFamily="49" charset="0"/>
              </a:rPr>
              <a:t>	</a:t>
            </a:r>
            <a:r>
              <a:rPr lang="en-US" sz="2000" spc="-150" dirty="0" err="1">
                <a:latin typeface="Consolas" pitchFamily="49" charset="0"/>
                <a:cs typeface="Consolas" pitchFamily="49" charset="0"/>
              </a:rPr>
              <a:t>var</a:t>
            </a:r>
            <a:r>
              <a:rPr lang="en-US" sz="2000" spc="-150" dirty="0">
                <a:latin typeface="Consolas" pitchFamily="49" charset="0"/>
                <a:cs typeface="Consolas" pitchFamily="49" charset="0"/>
              </a:rPr>
              <a:t> ← SELECT-UNASSIGNED-VARIABLE(</a:t>
            </a:r>
            <a:r>
              <a:rPr lang="en-US" sz="2000" spc="-150" dirty="0" err="1">
                <a:latin typeface="Consolas" pitchFamily="49" charset="0"/>
                <a:cs typeface="Consolas" pitchFamily="49" charset="0"/>
              </a:rPr>
              <a:t>csp</a:t>
            </a:r>
            <a:r>
              <a:rPr lang="en-US" sz="2000" spc="-150" dirty="0">
                <a:latin typeface="Consolas" pitchFamily="49" charset="0"/>
                <a:cs typeface="Consolas" pitchFamily="49" charset="0"/>
              </a:rPr>
              <a:t>)</a:t>
            </a:r>
          </a:p>
          <a:p>
            <a:pPr>
              <a:spcBef>
                <a:spcPts val="0"/>
              </a:spcBef>
              <a:buNone/>
            </a:pPr>
            <a:r>
              <a:rPr lang="en-US" sz="2000" spc="-150" dirty="0">
                <a:latin typeface="Consolas" pitchFamily="49" charset="0"/>
                <a:cs typeface="Consolas" pitchFamily="49" charset="0"/>
              </a:rPr>
              <a:t>	</a:t>
            </a:r>
            <a:r>
              <a:rPr lang="en-US" sz="2000" b="1" spc="-150" dirty="0">
                <a:latin typeface="Consolas" pitchFamily="49" charset="0"/>
                <a:cs typeface="Consolas" pitchFamily="49" charset="0"/>
              </a:rPr>
              <a:t>for each</a:t>
            </a:r>
            <a:r>
              <a:rPr lang="en-US" sz="2000" spc="-150" dirty="0">
                <a:latin typeface="Consolas" pitchFamily="49" charset="0"/>
                <a:cs typeface="Consolas" pitchFamily="49" charset="0"/>
              </a:rPr>
              <a:t> value </a:t>
            </a:r>
            <a:r>
              <a:rPr lang="en-US" sz="2000" b="1" spc="-150" dirty="0">
                <a:latin typeface="Consolas" pitchFamily="49" charset="0"/>
                <a:cs typeface="Consolas" pitchFamily="49" charset="0"/>
              </a:rPr>
              <a:t>in</a:t>
            </a:r>
            <a:r>
              <a:rPr lang="en-US" sz="2000" spc="-150" dirty="0">
                <a:latin typeface="Consolas" pitchFamily="49" charset="0"/>
                <a:cs typeface="Consolas" pitchFamily="49" charset="0"/>
              </a:rPr>
              <a:t> ORDER-DOMAIN-VALUES(</a:t>
            </a:r>
            <a:r>
              <a:rPr lang="en-US" sz="2000" spc="-150" dirty="0" err="1">
                <a:latin typeface="Consolas" pitchFamily="49" charset="0"/>
                <a:cs typeface="Consolas" pitchFamily="49" charset="0"/>
              </a:rPr>
              <a:t>var</a:t>
            </a:r>
            <a:r>
              <a:rPr lang="en-US" sz="2000" spc="-150" dirty="0">
                <a:latin typeface="Consolas" pitchFamily="49" charset="0"/>
                <a:cs typeface="Consolas" pitchFamily="49" charset="0"/>
              </a:rPr>
              <a:t> , assignment , </a:t>
            </a:r>
            <a:r>
              <a:rPr lang="en-US" sz="2000" spc="-150" dirty="0" err="1">
                <a:latin typeface="Consolas" pitchFamily="49" charset="0"/>
                <a:cs typeface="Consolas" pitchFamily="49" charset="0"/>
              </a:rPr>
              <a:t>csp</a:t>
            </a:r>
            <a:r>
              <a:rPr lang="en-US" sz="2000" spc="-150" dirty="0">
                <a:latin typeface="Consolas" pitchFamily="49" charset="0"/>
                <a:cs typeface="Consolas" pitchFamily="49" charset="0"/>
              </a:rPr>
              <a:t>) </a:t>
            </a:r>
            <a:r>
              <a:rPr lang="en-US" sz="2000" b="1" spc="-150" dirty="0">
                <a:latin typeface="Consolas" pitchFamily="49" charset="0"/>
                <a:cs typeface="Consolas" pitchFamily="49" charset="0"/>
              </a:rPr>
              <a:t>do</a:t>
            </a:r>
          </a:p>
          <a:p>
            <a:pPr>
              <a:spcBef>
                <a:spcPts val="0"/>
              </a:spcBef>
              <a:buNone/>
            </a:pPr>
            <a:r>
              <a:rPr lang="en-US" sz="2000" spc="-150" dirty="0">
                <a:latin typeface="Consolas" pitchFamily="49" charset="0"/>
                <a:cs typeface="Consolas" pitchFamily="49" charset="0"/>
              </a:rPr>
              <a:t>		</a:t>
            </a:r>
            <a:r>
              <a:rPr lang="en-US" sz="2000" b="1" spc="-150" dirty="0">
                <a:latin typeface="Consolas" pitchFamily="49" charset="0"/>
                <a:cs typeface="Consolas" pitchFamily="49" charset="0"/>
              </a:rPr>
              <a:t>if</a:t>
            </a:r>
            <a:r>
              <a:rPr lang="en-US" sz="2000" spc="-150" dirty="0">
                <a:latin typeface="Consolas" pitchFamily="49" charset="0"/>
                <a:cs typeface="Consolas" pitchFamily="49" charset="0"/>
              </a:rPr>
              <a:t> value is consistent with assignment </a:t>
            </a:r>
            <a:r>
              <a:rPr lang="en-US" sz="2000" b="1" spc="-150" dirty="0">
                <a:latin typeface="Consolas" pitchFamily="49" charset="0"/>
                <a:cs typeface="Consolas" pitchFamily="49" charset="0"/>
              </a:rPr>
              <a:t>then</a:t>
            </a:r>
          </a:p>
          <a:p>
            <a:pPr>
              <a:spcBef>
                <a:spcPts val="0"/>
              </a:spcBef>
              <a:buNone/>
            </a:pPr>
            <a:r>
              <a:rPr lang="en-US" sz="2000" spc="-150" dirty="0">
                <a:latin typeface="Consolas" pitchFamily="49" charset="0"/>
                <a:cs typeface="Consolas" pitchFamily="49" charset="0"/>
              </a:rPr>
              <a:t>		   add {</a:t>
            </a:r>
            <a:r>
              <a:rPr lang="en-US" sz="2000" spc="-150" dirty="0" err="1">
                <a:latin typeface="Consolas" pitchFamily="49" charset="0"/>
                <a:cs typeface="Consolas" pitchFamily="49" charset="0"/>
              </a:rPr>
              <a:t>var</a:t>
            </a:r>
            <a:r>
              <a:rPr lang="en-US" sz="2000" spc="-150" dirty="0">
                <a:latin typeface="Consolas" pitchFamily="49" charset="0"/>
                <a:cs typeface="Consolas" pitchFamily="49" charset="0"/>
              </a:rPr>
              <a:t> = value} to assignment</a:t>
            </a:r>
          </a:p>
          <a:p>
            <a:pPr>
              <a:spcBef>
                <a:spcPts val="0"/>
              </a:spcBef>
              <a:buNone/>
            </a:pPr>
            <a:r>
              <a:rPr lang="en-US" sz="2000" spc="-150" dirty="0">
                <a:latin typeface="Consolas" pitchFamily="49" charset="0"/>
                <a:cs typeface="Consolas" pitchFamily="49" charset="0"/>
              </a:rPr>
              <a:t>		   inferences ←INFERENCE(</a:t>
            </a:r>
            <a:r>
              <a:rPr lang="en-US" sz="2000" spc="-150" dirty="0" err="1">
                <a:latin typeface="Consolas" pitchFamily="49" charset="0"/>
                <a:cs typeface="Consolas" pitchFamily="49" charset="0"/>
              </a:rPr>
              <a:t>csp</a:t>
            </a:r>
            <a:r>
              <a:rPr lang="en-US" sz="2000" spc="-150" dirty="0">
                <a:latin typeface="Consolas" pitchFamily="49" charset="0"/>
                <a:cs typeface="Consolas" pitchFamily="49" charset="0"/>
              </a:rPr>
              <a:t>, </a:t>
            </a:r>
            <a:r>
              <a:rPr lang="en-US" sz="2000" spc="-150" dirty="0" err="1">
                <a:latin typeface="Consolas" pitchFamily="49" charset="0"/>
                <a:cs typeface="Consolas" pitchFamily="49" charset="0"/>
              </a:rPr>
              <a:t>var</a:t>
            </a:r>
            <a:r>
              <a:rPr lang="en-US" sz="2000" spc="-150" dirty="0">
                <a:latin typeface="Consolas" pitchFamily="49" charset="0"/>
                <a:cs typeface="Consolas" pitchFamily="49" charset="0"/>
              </a:rPr>
              <a:t> , value)</a:t>
            </a:r>
          </a:p>
          <a:p>
            <a:pPr>
              <a:spcBef>
                <a:spcPts val="0"/>
              </a:spcBef>
              <a:buNone/>
            </a:pPr>
            <a:r>
              <a:rPr lang="en-US" sz="2000" spc="-150" dirty="0">
                <a:latin typeface="Consolas" pitchFamily="49" charset="0"/>
                <a:cs typeface="Consolas" pitchFamily="49" charset="0"/>
              </a:rPr>
              <a:t>		   </a:t>
            </a:r>
            <a:r>
              <a:rPr lang="en-US" sz="2000" b="1" spc="-150" dirty="0">
                <a:latin typeface="Consolas" pitchFamily="49" charset="0"/>
                <a:cs typeface="Consolas" pitchFamily="49" charset="0"/>
              </a:rPr>
              <a:t>if</a:t>
            </a:r>
            <a:r>
              <a:rPr lang="en-US" sz="2000" spc="-150" dirty="0">
                <a:latin typeface="Consolas" pitchFamily="49" charset="0"/>
                <a:cs typeface="Consolas" pitchFamily="49" charset="0"/>
              </a:rPr>
              <a:t> inferences ≠ failure </a:t>
            </a:r>
            <a:r>
              <a:rPr lang="en-US" sz="2000" b="1" spc="-150" dirty="0">
                <a:latin typeface="Consolas" pitchFamily="49" charset="0"/>
                <a:cs typeface="Consolas" pitchFamily="49" charset="0"/>
              </a:rPr>
              <a:t>then</a:t>
            </a:r>
          </a:p>
          <a:p>
            <a:pPr>
              <a:spcBef>
                <a:spcPts val="0"/>
              </a:spcBef>
              <a:buNone/>
            </a:pPr>
            <a:r>
              <a:rPr lang="en-US" sz="2000" spc="-150" dirty="0">
                <a:latin typeface="Consolas" pitchFamily="49" charset="0"/>
                <a:cs typeface="Consolas" pitchFamily="49" charset="0"/>
              </a:rPr>
              <a:t>		      add inferences to assignment</a:t>
            </a:r>
          </a:p>
          <a:p>
            <a:pPr>
              <a:spcBef>
                <a:spcPts val="0"/>
              </a:spcBef>
              <a:buNone/>
            </a:pPr>
            <a:r>
              <a:rPr lang="en-US" sz="2000" spc="-150" dirty="0">
                <a:latin typeface="Consolas" pitchFamily="49" charset="0"/>
                <a:cs typeface="Consolas" pitchFamily="49" charset="0"/>
              </a:rPr>
              <a:t>		      result ← BACKTRACK(assignment , </a:t>
            </a:r>
            <a:r>
              <a:rPr lang="en-US" sz="2000" spc="-150" dirty="0" err="1">
                <a:latin typeface="Consolas" pitchFamily="49" charset="0"/>
                <a:cs typeface="Consolas" pitchFamily="49" charset="0"/>
              </a:rPr>
              <a:t>csp</a:t>
            </a:r>
            <a:r>
              <a:rPr lang="en-US" sz="2000" spc="-150" dirty="0">
                <a:latin typeface="Consolas" pitchFamily="49" charset="0"/>
                <a:cs typeface="Consolas" pitchFamily="49" charset="0"/>
              </a:rPr>
              <a:t>)</a:t>
            </a:r>
          </a:p>
          <a:p>
            <a:pPr>
              <a:spcBef>
                <a:spcPts val="0"/>
              </a:spcBef>
              <a:buNone/>
            </a:pPr>
            <a:r>
              <a:rPr lang="en-US" sz="2000" spc="-150" dirty="0">
                <a:latin typeface="Consolas" pitchFamily="49" charset="0"/>
                <a:cs typeface="Consolas" pitchFamily="49" charset="0"/>
              </a:rPr>
              <a:t>		      </a:t>
            </a:r>
            <a:r>
              <a:rPr lang="en-US" sz="2000" b="1" spc="-150" dirty="0">
                <a:latin typeface="Consolas" pitchFamily="49" charset="0"/>
                <a:cs typeface="Consolas" pitchFamily="49" charset="0"/>
              </a:rPr>
              <a:t>if</a:t>
            </a:r>
            <a:r>
              <a:rPr lang="en-US" sz="2000" spc="-150" dirty="0">
                <a:latin typeface="Consolas" pitchFamily="49" charset="0"/>
                <a:cs typeface="Consolas" pitchFamily="49" charset="0"/>
              </a:rPr>
              <a:t> result ≠ failure </a:t>
            </a:r>
            <a:r>
              <a:rPr lang="en-US" sz="2000" b="1" spc="-150" dirty="0">
                <a:latin typeface="Consolas" pitchFamily="49" charset="0"/>
                <a:cs typeface="Consolas" pitchFamily="49" charset="0"/>
              </a:rPr>
              <a:t>then</a:t>
            </a:r>
          </a:p>
          <a:p>
            <a:pPr>
              <a:spcBef>
                <a:spcPts val="0"/>
              </a:spcBef>
              <a:buNone/>
            </a:pPr>
            <a:r>
              <a:rPr lang="en-US" sz="2000" spc="-150" dirty="0">
                <a:latin typeface="Consolas" pitchFamily="49" charset="0"/>
                <a:cs typeface="Consolas" pitchFamily="49" charset="0"/>
              </a:rPr>
              <a:t>		         </a:t>
            </a:r>
            <a:r>
              <a:rPr lang="en-US" sz="2000" b="1" spc="-150" dirty="0">
                <a:latin typeface="Consolas" pitchFamily="49" charset="0"/>
                <a:cs typeface="Consolas" pitchFamily="49" charset="0"/>
              </a:rPr>
              <a:t>return</a:t>
            </a:r>
            <a:r>
              <a:rPr lang="en-US" sz="2000" spc="-150" dirty="0">
                <a:latin typeface="Consolas" pitchFamily="49" charset="0"/>
                <a:cs typeface="Consolas" pitchFamily="49" charset="0"/>
              </a:rPr>
              <a:t> result</a:t>
            </a:r>
          </a:p>
          <a:p>
            <a:pPr>
              <a:spcBef>
                <a:spcPts val="0"/>
              </a:spcBef>
              <a:buNone/>
            </a:pPr>
            <a:r>
              <a:rPr lang="en-US" sz="2000" spc="-150" dirty="0">
                <a:latin typeface="Consolas" pitchFamily="49" charset="0"/>
                <a:cs typeface="Consolas" pitchFamily="49" charset="0"/>
              </a:rPr>
              <a:t>		remove {</a:t>
            </a:r>
            <a:r>
              <a:rPr lang="en-US" sz="2000" spc="-150" dirty="0" err="1">
                <a:latin typeface="Consolas" pitchFamily="49" charset="0"/>
                <a:cs typeface="Consolas" pitchFamily="49" charset="0"/>
              </a:rPr>
              <a:t>var</a:t>
            </a:r>
            <a:r>
              <a:rPr lang="en-US" sz="2000" spc="-150" dirty="0">
                <a:latin typeface="Consolas" pitchFamily="49" charset="0"/>
                <a:cs typeface="Consolas" pitchFamily="49" charset="0"/>
              </a:rPr>
              <a:t> = value} and inferences from assignment</a:t>
            </a:r>
          </a:p>
          <a:p>
            <a:pPr>
              <a:spcBef>
                <a:spcPts val="0"/>
              </a:spcBef>
              <a:buNone/>
            </a:pPr>
            <a:r>
              <a:rPr lang="en-US" sz="2000" b="1" spc="-150" dirty="0">
                <a:latin typeface="Consolas" pitchFamily="49" charset="0"/>
                <a:cs typeface="Consolas" pitchFamily="49" charset="0"/>
              </a:rPr>
              <a:t>return</a:t>
            </a:r>
            <a:r>
              <a:rPr lang="en-US" sz="2000" spc="-150" dirty="0">
                <a:latin typeface="Consolas" pitchFamily="49" charset="0"/>
                <a:cs typeface="Consolas" pitchFamily="49" charset="0"/>
              </a:rPr>
              <a:t> failure</a:t>
            </a:r>
          </a:p>
        </p:txBody>
      </p:sp>
      <p:sp>
        <p:nvSpPr>
          <p:cNvPr id="4" name="Slide Number Placeholder 3"/>
          <p:cNvSpPr>
            <a:spLocks noGrp="1"/>
          </p:cNvSpPr>
          <p:nvPr>
            <p:ph type="sldNum" sz="quarter" idx="12"/>
          </p:nvPr>
        </p:nvSpPr>
        <p:spPr/>
        <p:txBody>
          <a:bodyPr/>
          <a:lstStyle/>
          <a:p>
            <a:pPr>
              <a:defRPr/>
            </a:pPr>
            <a:endParaRPr lang="en-US" dirty="0"/>
          </a:p>
          <a:p>
            <a:pPr>
              <a:defRPr/>
            </a:pPr>
            <a:fld id="{32C7C4F8-C15F-44B1-8719-C4B0BB76F013}" type="slidenum">
              <a:rPr lang="en-US" smtClean="0"/>
              <a:pPr>
                <a:defRPr/>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52400" y="0"/>
            <a:ext cx="8839200" cy="762000"/>
          </a:xfrm>
        </p:spPr>
        <p:txBody>
          <a:bodyPr/>
          <a:lstStyle/>
          <a:p>
            <a:pPr eaLnBrk="1" hangingPunct="1"/>
            <a:r>
              <a:rPr lang="en-US" sz="3200" b="1" dirty="0">
                <a:solidFill>
                  <a:schemeClr val="accent2"/>
                </a:solidFill>
                <a:sym typeface="Wingdings" pitchFamily="2" charset="2"/>
              </a:rPr>
              <a:t>Backtracking Search : Example</a:t>
            </a:r>
            <a:endParaRPr lang="en-US" sz="2400" b="1" dirty="0">
              <a:solidFill>
                <a:schemeClr val="accent2"/>
              </a:solidFill>
            </a:endParaRPr>
          </a:p>
        </p:txBody>
      </p:sp>
      <p:sp>
        <p:nvSpPr>
          <p:cNvPr id="242777" name="Oval 89"/>
          <p:cNvSpPr>
            <a:spLocks noChangeArrowheads="1"/>
          </p:cNvSpPr>
          <p:nvPr/>
        </p:nvSpPr>
        <p:spPr bwMode="auto">
          <a:xfrm>
            <a:off x="4572000" y="1676400"/>
            <a:ext cx="304800" cy="304800"/>
          </a:xfrm>
          <a:prstGeom prst="ellipse">
            <a:avLst/>
          </a:prstGeom>
          <a:solidFill>
            <a:srgbClr val="000000"/>
          </a:solidFill>
          <a:ln w="9525">
            <a:solidFill>
              <a:schemeClr val="tx1"/>
            </a:solidFill>
            <a:round/>
            <a:headEnd/>
            <a:tailEnd/>
          </a:ln>
        </p:spPr>
        <p:txBody>
          <a:bodyPr wrap="none" anchor="ctr"/>
          <a:lstStyle/>
          <a:p>
            <a:endParaRPr lang="en-US"/>
          </a:p>
        </p:txBody>
      </p:sp>
      <p:sp>
        <p:nvSpPr>
          <p:cNvPr id="242778" name="Text Box 90"/>
          <p:cNvSpPr txBox="1">
            <a:spLocks noChangeArrowheads="1"/>
          </p:cNvSpPr>
          <p:nvPr/>
        </p:nvSpPr>
        <p:spPr bwMode="auto">
          <a:xfrm>
            <a:off x="914400" y="5791200"/>
            <a:ext cx="2374900" cy="457200"/>
          </a:xfrm>
          <a:prstGeom prst="rect">
            <a:avLst/>
          </a:prstGeom>
          <a:noFill/>
          <a:ln w="9525">
            <a:noFill/>
            <a:miter lim="800000"/>
            <a:headEnd/>
            <a:tailEnd/>
          </a:ln>
        </p:spPr>
        <p:txBody>
          <a:bodyPr wrap="none">
            <a:spAutoFit/>
          </a:bodyPr>
          <a:lstStyle/>
          <a:p>
            <a:r>
              <a:rPr lang="en-US" sz="2400" dirty="0">
                <a:solidFill>
                  <a:srgbClr val="C00000"/>
                </a:solidFill>
              </a:rPr>
              <a:t>Assignment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7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27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77" grpId="0" animBg="1"/>
      <p:bldP spid="24277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2400" y="0"/>
            <a:ext cx="8839200" cy="685800"/>
          </a:xfrm>
        </p:spPr>
        <p:txBody>
          <a:bodyPr/>
          <a:lstStyle/>
          <a:p>
            <a:pPr eaLnBrk="1" hangingPunct="1"/>
            <a:r>
              <a:rPr lang="en-US" sz="3200" b="1" dirty="0">
                <a:solidFill>
                  <a:schemeClr val="accent2"/>
                </a:solidFill>
                <a:sym typeface="Wingdings" pitchFamily="2" charset="2"/>
              </a:rPr>
              <a:t>Backtracking Search : Example</a:t>
            </a:r>
            <a:endParaRPr lang="en-US" sz="2400" b="1" dirty="0">
              <a:solidFill>
                <a:schemeClr val="accent2"/>
              </a:solidFill>
              <a:latin typeface="Comic Sans MS" pitchFamily="66" charset="0"/>
            </a:endParaRPr>
          </a:p>
        </p:txBody>
      </p:sp>
      <p:sp>
        <p:nvSpPr>
          <p:cNvPr id="34819" name="Oval 3"/>
          <p:cNvSpPr>
            <a:spLocks noChangeArrowheads="1"/>
          </p:cNvSpPr>
          <p:nvPr/>
        </p:nvSpPr>
        <p:spPr bwMode="auto">
          <a:xfrm>
            <a:off x="4572000" y="1676400"/>
            <a:ext cx="304800" cy="304800"/>
          </a:xfrm>
          <a:prstGeom prst="ellipse">
            <a:avLst/>
          </a:prstGeom>
          <a:solidFill>
            <a:srgbClr val="000000"/>
          </a:solidFill>
          <a:ln w="9525">
            <a:solidFill>
              <a:schemeClr val="tx1"/>
            </a:solidFill>
            <a:round/>
            <a:headEnd/>
            <a:tailEnd/>
          </a:ln>
        </p:spPr>
        <p:txBody>
          <a:bodyPr wrap="none" anchor="ctr"/>
          <a:lstStyle/>
          <a:p>
            <a:endParaRPr lang="en-US"/>
          </a:p>
        </p:txBody>
      </p:sp>
      <p:sp>
        <p:nvSpPr>
          <p:cNvPr id="34820" name="Text Box 4"/>
          <p:cNvSpPr txBox="1">
            <a:spLocks noChangeArrowheads="1"/>
          </p:cNvSpPr>
          <p:nvPr/>
        </p:nvSpPr>
        <p:spPr bwMode="auto">
          <a:xfrm>
            <a:off x="914400" y="5791200"/>
            <a:ext cx="3325813" cy="457200"/>
          </a:xfrm>
          <a:prstGeom prst="rect">
            <a:avLst/>
          </a:prstGeom>
          <a:noFill/>
          <a:ln w="9525">
            <a:noFill/>
            <a:miter lim="800000"/>
            <a:headEnd/>
            <a:tailEnd/>
          </a:ln>
        </p:spPr>
        <p:txBody>
          <a:bodyPr wrap="none">
            <a:spAutoFit/>
          </a:bodyPr>
          <a:lstStyle/>
          <a:p>
            <a:r>
              <a:rPr lang="en-US" sz="2400" dirty="0">
                <a:solidFill>
                  <a:srgbClr val="C00000"/>
                </a:solidFill>
              </a:rPr>
              <a:t>Assignment = {(X</a:t>
            </a:r>
            <a:r>
              <a:rPr lang="en-US" sz="2400" baseline="-25000" dirty="0">
                <a:solidFill>
                  <a:srgbClr val="C00000"/>
                </a:solidFill>
              </a:rPr>
              <a:t>1</a:t>
            </a:r>
            <a:r>
              <a:rPr lang="en-US" sz="2400" dirty="0">
                <a:solidFill>
                  <a:srgbClr val="C00000"/>
                </a:solidFill>
              </a:rPr>
              <a:t>,v</a:t>
            </a:r>
            <a:r>
              <a:rPr lang="en-US" sz="2400" baseline="-25000" dirty="0">
                <a:solidFill>
                  <a:srgbClr val="C00000"/>
                </a:solidFill>
              </a:rPr>
              <a:t>11</a:t>
            </a:r>
            <a:r>
              <a:rPr lang="en-US" sz="2400" dirty="0">
                <a:solidFill>
                  <a:srgbClr val="C00000"/>
                </a:solidFill>
              </a:rPr>
              <a:t>)}</a:t>
            </a:r>
          </a:p>
        </p:txBody>
      </p:sp>
      <p:sp>
        <p:nvSpPr>
          <p:cNvPr id="34821" name="Rectangle 5"/>
          <p:cNvSpPr>
            <a:spLocks noChangeArrowheads="1"/>
          </p:cNvSpPr>
          <p:nvPr/>
        </p:nvSpPr>
        <p:spPr bwMode="auto">
          <a:xfrm>
            <a:off x="4495800" y="2209800"/>
            <a:ext cx="457200" cy="381000"/>
          </a:xfrm>
          <a:prstGeom prst="rect">
            <a:avLst/>
          </a:prstGeom>
          <a:solidFill>
            <a:srgbClr val="FFCC00"/>
          </a:solidFill>
          <a:ln w="9525">
            <a:solidFill>
              <a:schemeClr val="tx1"/>
            </a:solidFill>
            <a:miter lim="800000"/>
            <a:headEnd/>
            <a:tailEnd/>
          </a:ln>
        </p:spPr>
        <p:txBody>
          <a:bodyPr wrap="none" anchor="ctr"/>
          <a:lstStyle/>
          <a:p>
            <a:pPr algn="ctr"/>
            <a:r>
              <a:rPr lang="en-US" sz="1800"/>
              <a:t>X</a:t>
            </a:r>
            <a:r>
              <a:rPr lang="en-US" sz="1800" baseline="-25000"/>
              <a:t>1</a:t>
            </a:r>
          </a:p>
        </p:txBody>
      </p:sp>
      <p:sp>
        <p:nvSpPr>
          <p:cNvPr id="34822" name="Oval 6"/>
          <p:cNvSpPr>
            <a:spLocks noChangeArrowheads="1"/>
          </p:cNvSpPr>
          <p:nvPr/>
        </p:nvSpPr>
        <p:spPr bwMode="auto">
          <a:xfrm>
            <a:off x="2819400" y="2667000"/>
            <a:ext cx="381000" cy="381000"/>
          </a:xfrm>
          <a:prstGeom prst="ellipse">
            <a:avLst/>
          </a:prstGeom>
          <a:solidFill>
            <a:srgbClr val="CCFF99"/>
          </a:solidFill>
          <a:ln w="9525">
            <a:solidFill>
              <a:schemeClr val="tx1"/>
            </a:solidFill>
            <a:round/>
            <a:headEnd/>
            <a:tailEnd/>
          </a:ln>
        </p:spPr>
        <p:txBody>
          <a:bodyPr wrap="none" anchor="ctr"/>
          <a:lstStyle/>
          <a:p>
            <a:pPr algn="ctr"/>
            <a:r>
              <a:rPr lang="en-US" sz="1800"/>
              <a:t>v</a:t>
            </a:r>
            <a:r>
              <a:rPr lang="en-US" sz="1600" baseline="-25000"/>
              <a:t>11</a:t>
            </a:r>
          </a:p>
        </p:txBody>
      </p:sp>
      <p:sp>
        <p:nvSpPr>
          <p:cNvPr id="34823" name="Line 7"/>
          <p:cNvSpPr>
            <a:spLocks noChangeShapeType="1"/>
          </p:cNvSpPr>
          <p:nvPr/>
        </p:nvSpPr>
        <p:spPr bwMode="auto">
          <a:xfrm>
            <a:off x="4724400" y="1981200"/>
            <a:ext cx="0" cy="228600"/>
          </a:xfrm>
          <a:prstGeom prst="line">
            <a:avLst/>
          </a:prstGeom>
          <a:noFill/>
          <a:ln w="9525">
            <a:solidFill>
              <a:schemeClr val="tx1"/>
            </a:solidFill>
            <a:round/>
            <a:headEnd/>
            <a:tailEnd type="triangle" w="med" len="med"/>
          </a:ln>
        </p:spPr>
        <p:txBody>
          <a:bodyPr wrap="none"/>
          <a:lstStyle/>
          <a:p>
            <a:endParaRPr lang="en-US"/>
          </a:p>
        </p:txBody>
      </p:sp>
      <p:sp>
        <p:nvSpPr>
          <p:cNvPr id="34824" name="Line 8"/>
          <p:cNvSpPr>
            <a:spLocks noChangeShapeType="1"/>
          </p:cNvSpPr>
          <p:nvPr/>
        </p:nvSpPr>
        <p:spPr bwMode="auto">
          <a:xfrm flipH="1">
            <a:off x="3200400" y="2438400"/>
            <a:ext cx="1295400" cy="304800"/>
          </a:xfrm>
          <a:prstGeom prst="line">
            <a:avLst/>
          </a:prstGeom>
          <a:noFill/>
          <a:ln w="9525">
            <a:solidFill>
              <a:schemeClr val="tx1"/>
            </a:solidFill>
            <a:round/>
            <a:headEnd/>
            <a:tailEnd type="triangle" w="med" len="med"/>
          </a:ln>
        </p:spPr>
        <p:txBody>
          <a:bodyPr wrap="none"/>
          <a:lstStyle/>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200" b="1" dirty="0">
                <a:solidFill>
                  <a:schemeClr val="accent2"/>
                </a:solidFill>
                <a:sym typeface="Wingdings" pitchFamily="2" charset="2"/>
              </a:rPr>
              <a:t>Backtracking Search : Example</a:t>
            </a:r>
            <a:endParaRPr lang="en-US" sz="2400" b="1" dirty="0">
              <a:solidFill>
                <a:schemeClr val="accent2"/>
              </a:solidFill>
            </a:endParaRPr>
          </a:p>
        </p:txBody>
      </p:sp>
      <p:sp>
        <p:nvSpPr>
          <p:cNvPr id="35843" name="Oval 3"/>
          <p:cNvSpPr>
            <a:spLocks noChangeArrowheads="1"/>
          </p:cNvSpPr>
          <p:nvPr/>
        </p:nvSpPr>
        <p:spPr bwMode="auto">
          <a:xfrm>
            <a:off x="4572000" y="1676400"/>
            <a:ext cx="304800" cy="304800"/>
          </a:xfrm>
          <a:prstGeom prst="ellipse">
            <a:avLst/>
          </a:prstGeom>
          <a:solidFill>
            <a:srgbClr val="000000"/>
          </a:solidFill>
          <a:ln w="9525">
            <a:solidFill>
              <a:schemeClr val="tx1"/>
            </a:solidFill>
            <a:round/>
            <a:headEnd/>
            <a:tailEnd/>
          </a:ln>
        </p:spPr>
        <p:txBody>
          <a:bodyPr wrap="none" anchor="ctr"/>
          <a:lstStyle/>
          <a:p>
            <a:endParaRPr lang="en-US"/>
          </a:p>
        </p:txBody>
      </p:sp>
      <p:sp>
        <p:nvSpPr>
          <p:cNvPr id="35844" name="Text Box 4"/>
          <p:cNvSpPr txBox="1">
            <a:spLocks noChangeArrowheads="1"/>
          </p:cNvSpPr>
          <p:nvPr/>
        </p:nvSpPr>
        <p:spPr bwMode="auto">
          <a:xfrm>
            <a:off x="914400" y="5791200"/>
            <a:ext cx="4514850" cy="457200"/>
          </a:xfrm>
          <a:prstGeom prst="rect">
            <a:avLst/>
          </a:prstGeom>
          <a:noFill/>
          <a:ln w="9525">
            <a:noFill/>
            <a:miter lim="800000"/>
            <a:headEnd/>
            <a:tailEnd/>
          </a:ln>
        </p:spPr>
        <p:txBody>
          <a:bodyPr wrap="none">
            <a:spAutoFit/>
          </a:bodyPr>
          <a:lstStyle/>
          <a:p>
            <a:r>
              <a:rPr lang="en-US" sz="2400" dirty="0">
                <a:solidFill>
                  <a:srgbClr val="C00000"/>
                </a:solidFill>
              </a:rPr>
              <a:t>Assignment = {(X</a:t>
            </a:r>
            <a:r>
              <a:rPr lang="en-US" sz="2400" baseline="-25000" dirty="0">
                <a:solidFill>
                  <a:srgbClr val="C00000"/>
                </a:solidFill>
              </a:rPr>
              <a:t>1</a:t>
            </a:r>
            <a:r>
              <a:rPr lang="en-US" sz="2400" dirty="0">
                <a:solidFill>
                  <a:srgbClr val="C00000"/>
                </a:solidFill>
              </a:rPr>
              <a:t>,v</a:t>
            </a:r>
            <a:r>
              <a:rPr lang="en-US" sz="2400" baseline="-25000" dirty="0">
                <a:solidFill>
                  <a:srgbClr val="C00000"/>
                </a:solidFill>
              </a:rPr>
              <a:t>11</a:t>
            </a:r>
            <a:r>
              <a:rPr lang="en-US" sz="2400" dirty="0">
                <a:solidFill>
                  <a:srgbClr val="C00000"/>
                </a:solidFill>
              </a:rPr>
              <a:t>), (X</a:t>
            </a:r>
            <a:r>
              <a:rPr lang="en-US" sz="2400" baseline="-25000" dirty="0">
                <a:solidFill>
                  <a:srgbClr val="C00000"/>
                </a:solidFill>
              </a:rPr>
              <a:t>3</a:t>
            </a:r>
            <a:r>
              <a:rPr lang="en-US" sz="2400" dirty="0">
                <a:solidFill>
                  <a:srgbClr val="C00000"/>
                </a:solidFill>
              </a:rPr>
              <a:t>,v</a:t>
            </a:r>
            <a:r>
              <a:rPr lang="en-US" sz="2400" baseline="-25000" dirty="0">
                <a:solidFill>
                  <a:srgbClr val="C00000"/>
                </a:solidFill>
              </a:rPr>
              <a:t>31</a:t>
            </a:r>
            <a:r>
              <a:rPr lang="en-US" sz="2400" dirty="0">
                <a:solidFill>
                  <a:srgbClr val="C00000"/>
                </a:solidFill>
              </a:rPr>
              <a:t>)}</a:t>
            </a:r>
          </a:p>
        </p:txBody>
      </p:sp>
      <p:sp>
        <p:nvSpPr>
          <p:cNvPr id="35845" name="Rectangle 5"/>
          <p:cNvSpPr>
            <a:spLocks noChangeArrowheads="1"/>
          </p:cNvSpPr>
          <p:nvPr/>
        </p:nvSpPr>
        <p:spPr bwMode="auto">
          <a:xfrm>
            <a:off x="4495800" y="2209800"/>
            <a:ext cx="457200" cy="381000"/>
          </a:xfrm>
          <a:prstGeom prst="rect">
            <a:avLst/>
          </a:prstGeom>
          <a:solidFill>
            <a:srgbClr val="FFCC00"/>
          </a:solidFill>
          <a:ln w="9525">
            <a:solidFill>
              <a:schemeClr val="tx1"/>
            </a:solidFill>
            <a:miter lim="800000"/>
            <a:headEnd/>
            <a:tailEnd/>
          </a:ln>
        </p:spPr>
        <p:txBody>
          <a:bodyPr wrap="none" anchor="ctr"/>
          <a:lstStyle/>
          <a:p>
            <a:pPr algn="ctr"/>
            <a:r>
              <a:rPr lang="en-US" sz="1800"/>
              <a:t>X</a:t>
            </a:r>
            <a:r>
              <a:rPr lang="en-US" sz="1800" baseline="-25000"/>
              <a:t>1</a:t>
            </a:r>
          </a:p>
        </p:txBody>
      </p:sp>
      <p:sp>
        <p:nvSpPr>
          <p:cNvPr id="35846" name="Oval 6"/>
          <p:cNvSpPr>
            <a:spLocks noChangeArrowheads="1"/>
          </p:cNvSpPr>
          <p:nvPr/>
        </p:nvSpPr>
        <p:spPr bwMode="auto">
          <a:xfrm>
            <a:off x="2819400" y="2667000"/>
            <a:ext cx="381000" cy="381000"/>
          </a:xfrm>
          <a:prstGeom prst="ellipse">
            <a:avLst/>
          </a:prstGeom>
          <a:solidFill>
            <a:srgbClr val="CCFF99"/>
          </a:solidFill>
          <a:ln w="9525">
            <a:solidFill>
              <a:schemeClr val="tx1"/>
            </a:solidFill>
            <a:round/>
            <a:headEnd/>
            <a:tailEnd/>
          </a:ln>
        </p:spPr>
        <p:txBody>
          <a:bodyPr wrap="none" anchor="ctr"/>
          <a:lstStyle/>
          <a:p>
            <a:pPr algn="ctr"/>
            <a:r>
              <a:rPr lang="en-US" sz="1800"/>
              <a:t>v</a:t>
            </a:r>
            <a:r>
              <a:rPr lang="en-US" sz="1600" baseline="-25000"/>
              <a:t>11</a:t>
            </a:r>
          </a:p>
        </p:txBody>
      </p:sp>
      <p:sp>
        <p:nvSpPr>
          <p:cNvPr id="35847" name="Line 7"/>
          <p:cNvSpPr>
            <a:spLocks noChangeShapeType="1"/>
          </p:cNvSpPr>
          <p:nvPr/>
        </p:nvSpPr>
        <p:spPr bwMode="auto">
          <a:xfrm>
            <a:off x="4724400" y="1981200"/>
            <a:ext cx="0" cy="228600"/>
          </a:xfrm>
          <a:prstGeom prst="line">
            <a:avLst/>
          </a:prstGeom>
          <a:noFill/>
          <a:ln w="9525">
            <a:solidFill>
              <a:schemeClr val="tx1"/>
            </a:solidFill>
            <a:round/>
            <a:headEnd/>
            <a:tailEnd type="triangle" w="med" len="med"/>
          </a:ln>
        </p:spPr>
        <p:txBody>
          <a:bodyPr wrap="none"/>
          <a:lstStyle/>
          <a:p>
            <a:endParaRPr lang="en-US"/>
          </a:p>
        </p:txBody>
      </p:sp>
      <p:sp>
        <p:nvSpPr>
          <p:cNvPr id="35848" name="Line 8"/>
          <p:cNvSpPr>
            <a:spLocks noChangeShapeType="1"/>
          </p:cNvSpPr>
          <p:nvPr/>
        </p:nvSpPr>
        <p:spPr bwMode="auto">
          <a:xfrm flipH="1">
            <a:off x="3200400" y="2438400"/>
            <a:ext cx="1295400" cy="304800"/>
          </a:xfrm>
          <a:prstGeom prst="line">
            <a:avLst/>
          </a:prstGeom>
          <a:noFill/>
          <a:ln w="9525">
            <a:solidFill>
              <a:schemeClr val="tx1"/>
            </a:solidFill>
            <a:round/>
            <a:headEnd/>
            <a:tailEnd type="triangle" w="med" len="med"/>
          </a:ln>
        </p:spPr>
        <p:txBody>
          <a:bodyPr wrap="none"/>
          <a:lstStyle/>
          <a:p>
            <a:endParaRPr lang="en-US"/>
          </a:p>
        </p:txBody>
      </p:sp>
      <p:sp>
        <p:nvSpPr>
          <p:cNvPr id="35849" name="Oval 12"/>
          <p:cNvSpPr>
            <a:spLocks noChangeArrowheads="1"/>
          </p:cNvSpPr>
          <p:nvPr/>
        </p:nvSpPr>
        <p:spPr bwMode="auto">
          <a:xfrm>
            <a:off x="1936750" y="3886200"/>
            <a:ext cx="381000" cy="381000"/>
          </a:xfrm>
          <a:prstGeom prst="ellipse">
            <a:avLst/>
          </a:prstGeom>
          <a:solidFill>
            <a:srgbClr val="CCFF99"/>
          </a:solidFill>
          <a:ln w="9525">
            <a:solidFill>
              <a:schemeClr val="tx1"/>
            </a:solidFill>
            <a:round/>
            <a:headEnd/>
            <a:tailEnd/>
          </a:ln>
        </p:spPr>
        <p:txBody>
          <a:bodyPr wrap="none" anchor="ctr"/>
          <a:lstStyle/>
          <a:p>
            <a:pPr algn="ctr"/>
            <a:r>
              <a:rPr lang="en-US" sz="1800"/>
              <a:t>v</a:t>
            </a:r>
            <a:r>
              <a:rPr lang="en-US" sz="1600" baseline="-25000"/>
              <a:t>31</a:t>
            </a:r>
          </a:p>
        </p:txBody>
      </p:sp>
      <p:sp>
        <p:nvSpPr>
          <p:cNvPr id="35850" name="Line 13"/>
          <p:cNvSpPr>
            <a:spLocks noChangeShapeType="1"/>
          </p:cNvSpPr>
          <p:nvPr/>
        </p:nvSpPr>
        <p:spPr bwMode="auto">
          <a:xfrm>
            <a:off x="3009900" y="3048000"/>
            <a:ext cx="0" cy="228600"/>
          </a:xfrm>
          <a:prstGeom prst="line">
            <a:avLst/>
          </a:prstGeom>
          <a:noFill/>
          <a:ln w="9525">
            <a:solidFill>
              <a:schemeClr val="tx1"/>
            </a:solidFill>
            <a:round/>
            <a:headEnd/>
            <a:tailEnd type="triangle" w="med" len="med"/>
          </a:ln>
        </p:spPr>
        <p:txBody>
          <a:bodyPr wrap="none"/>
          <a:lstStyle/>
          <a:p>
            <a:endParaRPr lang="en-US"/>
          </a:p>
        </p:txBody>
      </p:sp>
      <p:sp>
        <p:nvSpPr>
          <p:cNvPr id="35851" name="Line 14"/>
          <p:cNvSpPr>
            <a:spLocks noChangeShapeType="1"/>
          </p:cNvSpPr>
          <p:nvPr/>
        </p:nvSpPr>
        <p:spPr bwMode="auto">
          <a:xfrm flipH="1">
            <a:off x="2247900" y="3511550"/>
            <a:ext cx="539750" cy="412750"/>
          </a:xfrm>
          <a:prstGeom prst="line">
            <a:avLst/>
          </a:prstGeom>
          <a:noFill/>
          <a:ln w="9525">
            <a:solidFill>
              <a:schemeClr val="tx1"/>
            </a:solidFill>
            <a:round/>
            <a:headEnd/>
            <a:tailEnd type="triangle" w="med" len="med"/>
          </a:ln>
        </p:spPr>
        <p:txBody>
          <a:bodyPr wrap="none"/>
          <a:lstStyle/>
          <a:p>
            <a:endParaRPr lang="en-US"/>
          </a:p>
        </p:txBody>
      </p:sp>
      <p:sp>
        <p:nvSpPr>
          <p:cNvPr id="35852" name="Rectangle 15"/>
          <p:cNvSpPr>
            <a:spLocks noChangeArrowheads="1"/>
          </p:cNvSpPr>
          <p:nvPr/>
        </p:nvSpPr>
        <p:spPr bwMode="auto">
          <a:xfrm>
            <a:off x="2774950" y="3276600"/>
            <a:ext cx="457200" cy="381000"/>
          </a:xfrm>
          <a:prstGeom prst="rect">
            <a:avLst/>
          </a:prstGeom>
          <a:solidFill>
            <a:srgbClr val="FFCC00"/>
          </a:solidFill>
          <a:ln w="9525">
            <a:solidFill>
              <a:schemeClr val="tx1"/>
            </a:solidFill>
            <a:miter lim="800000"/>
            <a:headEnd/>
            <a:tailEnd/>
          </a:ln>
        </p:spPr>
        <p:txBody>
          <a:bodyPr wrap="none" anchor="ctr"/>
          <a:lstStyle/>
          <a:p>
            <a:pPr algn="ctr"/>
            <a:r>
              <a:rPr lang="en-US" sz="1800"/>
              <a:t>X</a:t>
            </a:r>
            <a:r>
              <a:rPr lang="en-US" sz="1800" baseline="-25000"/>
              <a:t>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Defining Constraint Satisfaction Problems</a:t>
            </a:r>
            <a:endParaRPr lang="en-US" dirty="0">
              <a:solidFill>
                <a:schemeClr val="accent2"/>
              </a:solidFill>
            </a:endParaRPr>
          </a:p>
        </p:txBody>
      </p:sp>
      <p:sp>
        <p:nvSpPr>
          <p:cNvPr id="3" name="Content Placeholder 2"/>
          <p:cNvSpPr>
            <a:spLocks noGrp="1"/>
          </p:cNvSpPr>
          <p:nvPr>
            <p:ph idx="1"/>
          </p:nvPr>
        </p:nvSpPr>
        <p:spPr>
          <a:xfrm>
            <a:off x="152400" y="762000"/>
            <a:ext cx="8839200" cy="5791200"/>
          </a:xfrm>
        </p:spPr>
        <p:txBody>
          <a:bodyPr/>
          <a:lstStyle/>
          <a:p>
            <a:pPr marL="0" indent="0" algn="just" eaLnBrk="1" hangingPunct="1">
              <a:buClr>
                <a:srgbClr val="0033CC"/>
              </a:buClr>
              <a:buNone/>
            </a:pPr>
            <a:r>
              <a:rPr lang="en-US" dirty="0"/>
              <a:t>A problem state in a CSP consists of:</a:t>
            </a:r>
          </a:p>
          <a:p>
            <a:pPr algn="just" eaLnBrk="1" hangingPunct="1">
              <a:buClr>
                <a:srgbClr val="0033CC"/>
              </a:buClr>
              <a:buFont typeface="Wingdings" pitchFamily="2" charset="2"/>
              <a:buChar char="§"/>
            </a:pPr>
            <a:r>
              <a:rPr lang="en-US" dirty="0"/>
              <a:t>Finite set of</a:t>
            </a:r>
            <a:r>
              <a:rPr lang="en-US" dirty="0">
                <a:solidFill>
                  <a:srgbClr val="CC6600"/>
                </a:solidFill>
              </a:rPr>
              <a:t> </a:t>
            </a:r>
            <a:r>
              <a:rPr lang="en-US" dirty="0">
                <a:solidFill>
                  <a:srgbClr val="C00000"/>
                </a:solidFill>
              </a:rPr>
              <a:t>variables</a:t>
            </a:r>
            <a:r>
              <a:rPr lang="en-US" dirty="0"/>
              <a:t> {X</a:t>
            </a:r>
            <a:r>
              <a:rPr lang="en-US" baseline="-25000" dirty="0"/>
              <a:t>1</a:t>
            </a:r>
            <a:r>
              <a:rPr lang="en-US" dirty="0"/>
              <a:t>, X</a:t>
            </a:r>
            <a:r>
              <a:rPr lang="en-US" baseline="-25000" dirty="0"/>
              <a:t>2</a:t>
            </a:r>
            <a:r>
              <a:rPr lang="en-US" dirty="0"/>
              <a:t>, …, </a:t>
            </a:r>
            <a:r>
              <a:rPr lang="en-US" dirty="0" err="1"/>
              <a:t>X</a:t>
            </a:r>
            <a:r>
              <a:rPr lang="en-US" baseline="-25000" dirty="0" err="1"/>
              <a:t>n</a:t>
            </a:r>
            <a:r>
              <a:rPr lang="en-US" dirty="0"/>
              <a:t>}</a:t>
            </a:r>
          </a:p>
          <a:p>
            <a:pPr marL="342900" lvl="1" indent="-342900" algn="just" eaLnBrk="1" hangingPunct="1">
              <a:buClr>
                <a:srgbClr val="0033CC"/>
              </a:buClr>
              <a:buFont typeface="Wingdings" pitchFamily="2" charset="2"/>
              <a:buChar char="§"/>
            </a:pPr>
            <a:r>
              <a:rPr lang="en-US" altLang="en-US" dirty="0">
                <a:latin typeface="Arial" panose="020B0604020202020204" pitchFamily="34" charset="0"/>
                <a:cs typeface="Arial" panose="020B0604020202020204" pitchFamily="34" charset="0"/>
              </a:rPr>
              <a:t>Nonempty </a:t>
            </a:r>
            <a:r>
              <a:rPr lang="en-US" altLang="en-US" dirty="0">
                <a:solidFill>
                  <a:srgbClr val="C00000"/>
                </a:solidFill>
                <a:latin typeface="Arial" panose="020B0604020202020204" pitchFamily="34" charset="0"/>
                <a:cs typeface="Arial" panose="020B0604020202020204" pitchFamily="34" charset="0"/>
              </a:rPr>
              <a:t>domain</a:t>
            </a:r>
            <a:r>
              <a:rPr lang="en-US" altLang="en-US" dirty="0">
                <a:latin typeface="Arial" panose="020B0604020202020204" pitchFamily="34" charset="0"/>
                <a:cs typeface="Arial" panose="020B0604020202020204" pitchFamily="34" charset="0"/>
              </a:rPr>
              <a:t> of possible values for each variable </a:t>
            </a:r>
            <a:r>
              <a:rPr lang="en-US" altLang="en-US" i="1" dirty="0">
                <a:latin typeface="Arial" panose="020B0604020202020204" pitchFamily="34" charset="0"/>
                <a:cs typeface="Arial" panose="020B0604020202020204" pitchFamily="34" charset="0"/>
              </a:rPr>
              <a:t>D</a:t>
            </a:r>
            <a:r>
              <a:rPr lang="en-US" altLang="en-US" i="1" baseline="-25000" dirty="0">
                <a:latin typeface="Arial" panose="020B0604020202020204" pitchFamily="34" charset="0"/>
                <a:cs typeface="Arial" panose="020B0604020202020204" pitchFamily="34" charset="0"/>
              </a:rPr>
              <a:t>1</a:t>
            </a:r>
            <a:r>
              <a:rPr lang="en-US" altLang="en-US" i="1" dirty="0">
                <a:latin typeface="Arial" panose="020B0604020202020204" pitchFamily="34" charset="0"/>
                <a:cs typeface="Arial" panose="020B0604020202020204" pitchFamily="34" charset="0"/>
              </a:rPr>
              <a:t>, D</a:t>
            </a:r>
            <a:r>
              <a:rPr lang="en-US" altLang="en-US" i="1" baseline="-25000" dirty="0">
                <a:latin typeface="Arial" panose="020B0604020202020204" pitchFamily="34" charset="0"/>
                <a:cs typeface="Arial" panose="020B0604020202020204" pitchFamily="34" charset="0"/>
              </a:rPr>
              <a:t>2</a:t>
            </a:r>
            <a:r>
              <a:rPr lang="en-US" altLang="en-US" i="1" dirty="0">
                <a:latin typeface="Arial" panose="020B0604020202020204" pitchFamily="34" charset="0"/>
                <a:cs typeface="Arial" panose="020B0604020202020204" pitchFamily="34" charset="0"/>
              </a:rPr>
              <a:t>, …, D</a:t>
            </a:r>
            <a:r>
              <a:rPr lang="en-US" altLang="en-US" i="1" baseline="-25000" dirty="0">
                <a:latin typeface="Arial" panose="020B0604020202020204" pitchFamily="34" charset="0"/>
                <a:cs typeface="Arial" panose="020B0604020202020204" pitchFamily="34" charset="0"/>
              </a:rPr>
              <a:t>n</a:t>
            </a:r>
            <a:endParaRPr lang="en-US" altLang="en-US" baseline="-25000" dirty="0">
              <a:latin typeface="Arial" panose="020B0604020202020204" pitchFamily="34" charset="0"/>
              <a:cs typeface="Arial" panose="020B0604020202020204" pitchFamily="34" charset="0"/>
            </a:endParaRPr>
          </a:p>
          <a:p>
            <a:pPr algn="just" eaLnBrk="1" hangingPunct="1">
              <a:buClr>
                <a:srgbClr val="0033CC"/>
              </a:buClr>
              <a:buFont typeface="Wingdings" pitchFamily="2" charset="2"/>
              <a:buChar char="§"/>
            </a:pPr>
            <a:r>
              <a:rPr lang="en-US" dirty="0"/>
              <a:t>Finite set of </a:t>
            </a:r>
            <a:r>
              <a:rPr lang="en-US" dirty="0">
                <a:solidFill>
                  <a:srgbClr val="C00000"/>
                </a:solidFill>
              </a:rPr>
              <a:t>constraints</a:t>
            </a:r>
            <a:r>
              <a:rPr lang="en-US" dirty="0">
                <a:solidFill>
                  <a:srgbClr val="CC6600"/>
                </a:solidFill>
              </a:rPr>
              <a:t> </a:t>
            </a:r>
            <a:r>
              <a:rPr lang="en-US" dirty="0"/>
              <a:t>{C</a:t>
            </a:r>
            <a:r>
              <a:rPr lang="en-US" baseline="-25000" dirty="0"/>
              <a:t>1</a:t>
            </a:r>
            <a:r>
              <a:rPr lang="en-US" dirty="0"/>
              <a:t>, C</a:t>
            </a:r>
            <a:r>
              <a:rPr lang="en-US" baseline="-25000" dirty="0"/>
              <a:t>2</a:t>
            </a:r>
            <a:r>
              <a:rPr lang="en-US" dirty="0"/>
              <a:t>, …, C</a:t>
            </a:r>
            <a:r>
              <a:rPr lang="en-US" baseline="-25000" dirty="0"/>
              <a:t>m</a:t>
            </a:r>
            <a:r>
              <a:rPr lang="en-US" dirty="0"/>
              <a:t>}</a:t>
            </a:r>
          </a:p>
          <a:p>
            <a:pPr lvl="1" algn="just" eaLnBrk="1" hangingPunct="1">
              <a:buClr>
                <a:srgbClr val="0033CC"/>
              </a:buClr>
              <a:buFont typeface="Wingdings" pitchFamily="2" charset="2"/>
              <a:buChar char="§"/>
            </a:pPr>
            <a:r>
              <a:rPr lang="en-US" sz="2400" dirty="0"/>
              <a:t>Each constraint relates a subset of variables by specifying the valid combinations of their values</a:t>
            </a:r>
            <a:r>
              <a:rPr lang="en-US" dirty="0"/>
              <a:t> </a:t>
            </a:r>
          </a:p>
          <a:p>
            <a:pPr algn="just" eaLnBrk="1" hangingPunct="1">
              <a:buClr>
                <a:srgbClr val="0033CC"/>
              </a:buClr>
              <a:buFont typeface="Wingdings" pitchFamily="2" charset="2"/>
              <a:buChar char="§"/>
            </a:pPr>
            <a:r>
              <a:rPr lang="en-US" dirty="0">
                <a:solidFill>
                  <a:srgbClr val="C00000"/>
                </a:solidFill>
              </a:rPr>
              <a:t>Goal:</a:t>
            </a:r>
            <a:r>
              <a:rPr lang="en-US" dirty="0">
                <a:solidFill>
                  <a:srgbClr val="0033CC"/>
                </a:solidFill>
              </a:rPr>
              <a:t> </a:t>
            </a:r>
            <a:r>
              <a:rPr lang="en-US" dirty="0"/>
              <a:t>Assign a value to every variable such that all constraints are satisfied</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a:t>
            </a:fld>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2400" y="0"/>
            <a:ext cx="8839200" cy="685800"/>
          </a:xfrm>
        </p:spPr>
        <p:txBody>
          <a:bodyPr/>
          <a:lstStyle/>
          <a:p>
            <a:pPr eaLnBrk="1" hangingPunct="1"/>
            <a:r>
              <a:rPr lang="en-US" sz="3200" b="1" dirty="0">
                <a:solidFill>
                  <a:schemeClr val="accent2"/>
                </a:solidFill>
                <a:sym typeface="Wingdings" pitchFamily="2" charset="2"/>
              </a:rPr>
              <a:t>Backtracking Search : Example</a:t>
            </a:r>
            <a:endParaRPr lang="en-US" sz="2400" b="1" dirty="0">
              <a:solidFill>
                <a:schemeClr val="accent2"/>
              </a:solidFill>
            </a:endParaRPr>
          </a:p>
        </p:txBody>
      </p:sp>
      <p:sp>
        <p:nvSpPr>
          <p:cNvPr id="36867" name="Oval 3"/>
          <p:cNvSpPr>
            <a:spLocks noChangeArrowheads="1"/>
          </p:cNvSpPr>
          <p:nvPr/>
        </p:nvSpPr>
        <p:spPr bwMode="auto">
          <a:xfrm>
            <a:off x="4572000" y="1676400"/>
            <a:ext cx="304800" cy="304800"/>
          </a:xfrm>
          <a:prstGeom prst="ellipse">
            <a:avLst/>
          </a:prstGeom>
          <a:solidFill>
            <a:srgbClr val="000000"/>
          </a:solidFill>
          <a:ln w="9525">
            <a:solidFill>
              <a:schemeClr val="tx1"/>
            </a:solidFill>
            <a:round/>
            <a:headEnd/>
            <a:tailEnd/>
          </a:ln>
        </p:spPr>
        <p:txBody>
          <a:bodyPr wrap="none" anchor="ctr"/>
          <a:lstStyle/>
          <a:p>
            <a:endParaRPr lang="en-US"/>
          </a:p>
        </p:txBody>
      </p:sp>
      <p:sp>
        <p:nvSpPr>
          <p:cNvPr id="36868" name="Text Box 4"/>
          <p:cNvSpPr txBox="1">
            <a:spLocks noChangeArrowheads="1"/>
          </p:cNvSpPr>
          <p:nvPr/>
        </p:nvSpPr>
        <p:spPr bwMode="auto">
          <a:xfrm>
            <a:off x="914400" y="5791200"/>
            <a:ext cx="4514850" cy="457200"/>
          </a:xfrm>
          <a:prstGeom prst="rect">
            <a:avLst/>
          </a:prstGeom>
          <a:noFill/>
          <a:ln w="9525">
            <a:noFill/>
            <a:miter lim="800000"/>
            <a:headEnd/>
            <a:tailEnd/>
          </a:ln>
        </p:spPr>
        <p:txBody>
          <a:bodyPr wrap="none">
            <a:spAutoFit/>
          </a:bodyPr>
          <a:lstStyle/>
          <a:p>
            <a:r>
              <a:rPr lang="en-US" sz="2400" dirty="0">
                <a:solidFill>
                  <a:srgbClr val="C00000"/>
                </a:solidFill>
              </a:rPr>
              <a:t>Assignment = {(X</a:t>
            </a:r>
            <a:r>
              <a:rPr lang="en-US" sz="2400" baseline="-25000" dirty="0">
                <a:solidFill>
                  <a:srgbClr val="C00000"/>
                </a:solidFill>
              </a:rPr>
              <a:t>1</a:t>
            </a:r>
            <a:r>
              <a:rPr lang="en-US" sz="2400" dirty="0">
                <a:solidFill>
                  <a:srgbClr val="C00000"/>
                </a:solidFill>
              </a:rPr>
              <a:t>,v</a:t>
            </a:r>
            <a:r>
              <a:rPr lang="en-US" sz="2400" baseline="-25000" dirty="0">
                <a:solidFill>
                  <a:srgbClr val="C00000"/>
                </a:solidFill>
              </a:rPr>
              <a:t>11</a:t>
            </a:r>
            <a:r>
              <a:rPr lang="en-US" sz="2400" dirty="0">
                <a:solidFill>
                  <a:srgbClr val="C00000"/>
                </a:solidFill>
              </a:rPr>
              <a:t>), (X</a:t>
            </a:r>
            <a:r>
              <a:rPr lang="en-US" sz="2400" baseline="-25000" dirty="0">
                <a:solidFill>
                  <a:srgbClr val="C00000"/>
                </a:solidFill>
              </a:rPr>
              <a:t>3</a:t>
            </a:r>
            <a:r>
              <a:rPr lang="en-US" sz="2400" dirty="0">
                <a:solidFill>
                  <a:srgbClr val="C00000"/>
                </a:solidFill>
              </a:rPr>
              <a:t>,v</a:t>
            </a:r>
            <a:r>
              <a:rPr lang="en-US" sz="2400" baseline="-25000" dirty="0">
                <a:solidFill>
                  <a:srgbClr val="C00000"/>
                </a:solidFill>
              </a:rPr>
              <a:t>31</a:t>
            </a:r>
            <a:r>
              <a:rPr lang="en-US" sz="2400" dirty="0">
                <a:solidFill>
                  <a:srgbClr val="C00000"/>
                </a:solidFill>
              </a:rPr>
              <a:t>)}</a:t>
            </a:r>
          </a:p>
        </p:txBody>
      </p:sp>
      <p:sp>
        <p:nvSpPr>
          <p:cNvPr id="36869" name="Rectangle 5"/>
          <p:cNvSpPr>
            <a:spLocks noChangeArrowheads="1"/>
          </p:cNvSpPr>
          <p:nvPr/>
        </p:nvSpPr>
        <p:spPr bwMode="auto">
          <a:xfrm>
            <a:off x="4495800" y="2209800"/>
            <a:ext cx="457200" cy="381000"/>
          </a:xfrm>
          <a:prstGeom prst="rect">
            <a:avLst/>
          </a:prstGeom>
          <a:solidFill>
            <a:srgbClr val="FFCC00"/>
          </a:solidFill>
          <a:ln w="9525">
            <a:solidFill>
              <a:schemeClr val="tx1"/>
            </a:solidFill>
            <a:miter lim="800000"/>
            <a:headEnd/>
            <a:tailEnd/>
          </a:ln>
        </p:spPr>
        <p:txBody>
          <a:bodyPr wrap="none" anchor="ctr"/>
          <a:lstStyle/>
          <a:p>
            <a:pPr algn="ctr"/>
            <a:r>
              <a:rPr lang="en-US" sz="1800"/>
              <a:t>X</a:t>
            </a:r>
            <a:r>
              <a:rPr lang="en-US" sz="1800" baseline="-25000"/>
              <a:t>1</a:t>
            </a:r>
          </a:p>
        </p:txBody>
      </p:sp>
      <p:sp>
        <p:nvSpPr>
          <p:cNvPr id="36870" name="Oval 6"/>
          <p:cNvSpPr>
            <a:spLocks noChangeArrowheads="1"/>
          </p:cNvSpPr>
          <p:nvPr/>
        </p:nvSpPr>
        <p:spPr bwMode="auto">
          <a:xfrm>
            <a:off x="2819400" y="2667000"/>
            <a:ext cx="381000" cy="381000"/>
          </a:xfrm>
          <a:prstGeom prst="ellipse">
            <a:avLst/>
          </a:prstGeom>
          <a:solidFill>
            <a:srgbClr val="CCFF99"/>
          </a:solidFill>
          <a:ln w="9525">
            <a:solidFill>
              <a:schemeClr val="tx1"/>
            </a:solidFill>
            <a:round/>
            <a:headEnd/>
            <a:tailEnd/>
          </a:ln>
        </p:spPr>
        <p:txBody>
          <a:bodyPr wrap="none" anchor="ctr"/>
          <a:lstStyle/>
          <a:p>
            <a:pPr algn="ctr"/>
            <a:r>
              <a:rPr lang="en-US" sz="1800"/>
              <a:t>v</a:t>
            </a:r>
            <a:r>
              <a:rPr lang="en-US" sz="1600" baseline="-25000"/>
              <a:t>11</a:t>
            </a:r>
          </a:p>
        </p:txBody>
      </p:sp>
      <p:sp>
        <p:nvSpPr>
          <p:cNvPr id="36871" name="Line 7"/>
          <p:cNvSpPr>
            <a:spLocks noChangeShapeType="1"/>
          </p:cNvSpPr>
          <p:nvPr/>
        </p:nvSpPr>
        <p:spPr bwMode="auto">
          <a:xfrm>
            <a:off x="4724400" y="1981200"/>
            <a:ext cx="0" cy="228600"/>
          </a:xfrm>
          <a:prstGeom prst="line">
            <a:avLst/>
          </a:prstGeom>
          <a:noFill/>
          <a:ln w="9525">
            <a:solidFill>
              <a:schemeClr val="tx1"/>
            </a:solidFill>
            <a:round/>
            <a:headEnd/>
            <a:tailEnd type="triangle" w="med" len="med"/>
          </a:ln>
        </p:spPr>
        <p:txBody>
          <a:bodyPr wrap="none"/>
          <a:lstStyle/>
          <a:p>
            <a:endParaRPr lang="en-US"/>
          </a:p>
        </p:txBody>
      </p:sp>
      <p:sp>
        <p:nvSpPr>
          <p:cNvPr id="36872" name="Line 8"/>
          <p:cNvSpPr>
            <a:spLocks noChangeShapeType="1"/>
          </p:cNvSpPr>
          <p:nvPr/>
        </p:nvSpPr>
        <p:spPr bwMode="auto">
          <a:xfrm flipH="1">
            <a:off x="3200400" y="2438400"/>
            <a:ext cx="1295400" cy="304800"/>
          </a:xfrm>
          <a:prstGeom prst="line">
            <a:avLst/>
          </a:prstGeom>
          <a:noFill/>
          <a:ln w="9525">
            <a:solidFill>
              <a:schemeClr val="tx1"/>
            </a:solidFill>
            <a:round/>
            <a:headEnd/>
            <a:tailEnd type="triangle" w="med" len="med"/>
          </a:ln>
        </p:spPr>
        <p:txBody>
          <a:bodyPr wrap="none"/>
          <a:lstStyle/>
          <a:p>
            <a:endParaRPr lang="en-US"/>
          </a:p>
        </p:txBody>
      </p:sp>
      <p:sp>
        <p:nvSpPr>
          <p:cNvPr id="36873" name="Oval 9"/>
          <p:cNvSpPr>
            <a:spLocks noChangeArrowheads="1"/>
          </p:cNvSpPr>
          <p:nvPr/>
        </p:nvSpPr>
        <p:spPr bwMode="auto">
          <a:xfrm>
            <a:off x="1936750" y="3886200"/>
            <a:ext cx="381000" cy="381000"/>
          </a:xfrm>
          <a:prstGeom prst="ellipse">
            <a:avLst/>
          </a:prstGeom>
          <a:solidFill>
            <a:srgbClr val="CCFF99"/>
          </a:solidFill>
          <a:ln w="9525">
            <a:solidFill>
              <a:schemeClr val="tx1"/>
            </a:solidFill>
            <a:round/>
            <a:headEnd/>
            <a:tailEnd/>
          </a:ln>
        </p:spPr>
        <p:txBody>
          <a:bodyPr wrap="none" anchor="ctr"/>
          <a:lstStyle/>
          <a:p>
            <a:pPr algn="ctr"/>
            <a:r>
              <a:rPr lang="en-US" sz="1800"/>
              <a:t>v</a:t>
            </a:r>
            <a:r>
              <a:rPr lang="en-US" sz="1600" baseline="-25000"/>
              <a:t>31</a:t>
            </a:r>
          </a:p>
        </p:txBody>
      </p:sp>
      <p:sp>
        <p:nvSpPr>
          <p:cNvPr id="36874" name="Line 10"/>
          <p:cNvSpPr>
            <a:spLocks noChangeShapeType="1"/>
          </p:cNvSpPr>
          <p:nvPr/>
        </p:nvSpPr>
        <p:spPr bwMode="auto">
          <a:xfrm>
            <a:off x="3009900" y="3048000"/>
            <a:ext cx="0" cy="228600"/>
          </a:xfrm>
          <a:prstGeom prst="line">
            <a:avLst/>
          </a:prstGeom>
          <a:noFill/>
          <a:ln w="9525">
            <a:solidFill>
              <a:schemeClr val="tx1"/>
            </a:solidFill>
            <a:round/>
            <a:headEnd/>
            <a:tailEnd type="triangle" w="med" len="med"/>
          </a:ln>
        </p:spPr>
        <p:txBody>
          <a:bodyPr wrap="none"/>
          <a:lstStyle/>
          <a:p>
            <a:endParaRPr lang="en-US"/>
          </a:p>
        </p:txBody>
      </p:sp>
      <p:sp>
        <p:nvSpPr>
          <p:cNvPr id="36875" name="Line 11"/>
          <p:cNvSpPr>
            <a:spLocks noChangeShapeType="1"/>
          </p:cNvSpPr>
          <p:nvPr/>
        </p:nvSpPr>
        <p:spPr bwMode="auto">
          <a:xfrm flipH="1">
            <a:off x="2247900" y="3511550"/>
            <a:ext cx="539750" cy="412750"/>
          </a:xfrm>
          <a:prstGeom prst="line">
            <a:avLst/>
          </a:prstGeom>
          <a:noFill/>
          <a:ln w="9525">
            <a:solidFill>
              <a:schemeClr val="tx1"/>
            </a:solidFill>
            <a:round/>
            <a:headEnd/>
            <a:tailEnd type="triangle" w="med" len="med"/>
          </a:ln>
        </p:spPr>
        <p:txBody>
          <a:bodyPr wrap="none"/>
          <a:lstStyle/>
          <a:p>
            <a:endParaRPr lang="en-US"/>
          </a:p>
        </p:txBody>
      </p:sp>
      <p:sp>
        <p:nvSpPr>
          <p:cNvPr id="36876" name="Rectangle 12"/>
          <p:cNvSpPr>
            <a:spLocks noChangeArrowheads="1"/>
          </p:cNvSpPr>
          <p:nvPr/>
        </p:nvSpPr>
        <p:spPr bwMode="auto">
          <a:xfrm>
            <a:off x="2774950" y="3276600"/>
            <a:ext cx="457200" cy="381000"/>
          </a:xfrm>
          <a:prstGeom prst="rect">
            <a:avLst/>
          </a:prstGeom>
          <a:solidFill>
            <a:srgbClr val="FFCC00"/>
          </a:solidFill>
          <a:ln w="9525">
            <a:solidFill>
              <a:schemeClr val="tx1"/>
            </a:solidFill>
            <a:miter lim="800000"/>
            <a:headEnd/>
            <a:tailEnd/>
          </a:ln>
        </p:spPr>
        <p:txBody>
          <a:bodyPr wrap="none" anchor="ctr"/>
          <a:lstStyle/>
          <a:p>
            <a:pPr algn="ctr"/>
            <a:r>
              <a:rPr lang="en-US" sz="1800"/>
              <a:t>X</a:t>
            </a:r>
            <a:r>
              <a:rPr lang="en-US" sz="1800" baseline="-25000"/>
              <a:t>3</a:t>
            </a:r>
          </a:p>
        </p:txBody>
      </p:sp>
      <p:sp>
        <p:nvSpPr>
          <p:cNvPr id="36877" name="Line 13"/>
          <p:cNvSpPr>
            <a:spLocks noChangeShapeType="1"/>
          </p:cNvSpPr>
          <p:nvPr/>
        </p:nvSpPr>
        <p:spPr bwMode="auto">
          <a:xfrm>
            <a:off x="2139950" y="4267200"/>
            <a:ext cx="0" cy="228600"/>
          </a:xfrm>
          <a:prstGeom prst="line">
            <a:avLst/>
          </a:prstGeom>
          <a:noFill/>
          <a:ln w="9525">
            <a:solidFill>
              <a:schemeClr val="tx1"/>
            </a:solidFill>
            <a:round/>
            <a:headEnd/>
            <a:tailEnd type="triangle" w="med" len="med"/>
          </a:ln>
        </p:spPr>
        <p:txBody>
          <a:bodyPr wrap="none"/>
          <a:lstStyle/>
          <a:p>
            <a:endParaRPr lang="en-US"/>
          </a:p>
        </p:txBody>
      </p:sp>
      <p:sp>
        <p:nvSpPr>
          <p:cNvPr id="36878" name="Rectangle 14"/>
          <p:cNvSpPr>
            <a:spLocks noChangeArrowheads="1"/>
          </p:cNvSpPr>
          <p:nvPr/>
        </p:nvSpPr>
        <p:spPr bwMode="auto">
          <a:xfrm>
            <a:off x="1905000" y="4495800"/>
            <a:ext cx="457200" cy="381000"/>
          </a:xfrm>
          <a:prstGeom prst="rect">
            <a:avLst/>
          </a:prstGeom>
          <a:solidFill>
            <a:srgbClr val="FFCC00"/>
          </a:solidFill>
          <a:ln w="9525">
            <a:solidFill>
              <a:schemeClr val="tx1"/>
            </a:solidFill>
            <a:miter lim="800000"/>
            <a:headEnd/>
            <a:tailEnd/>
          </a:ln>
        </p:spPr>
        <p:txBody>
          <a:bodyPr wrap="none" anchor="ctr"/>
          <a:lstStyle/>
          <a:p>
            <a:pPr algn="ctr"/>
            <a:r>
              <a:rPr lang="en-US" sz="1800"/>
              <a:t>X</a:t>
            </a:r>
            <a:r>
              <a:rPr lang="en-US" sz="1800" baseline="-25000"/>
              <a:t>2</a:t>
            </a:r>
          </a:p>
        </p:txBody>
      </p:sp>
      <p:sp>
        <p:nvSpPr>
          <p:cNvPr id="252945" name="Text Box 17"/>
          <p:cNvSpPr txBox="1">
            <a:spLocks noChangeArrowheads="1"/>
          </p:cNvSpPr>
          <p:nvPr/>
        </p:nvSpPr>
        <p:spPr bwMode="auto">
          <a:xfrm>
            <a:off x="2971800" y="4648200"/>
            <a:ext cx="3389313" cy="701675"/>
          </a:xfrm>
          <a:prstGeom prst="rect">
            <a:avLst/>
          </a:prstGeom>
          <a:solidFill>
            <a:srgbClr val="CCCCFF"/>
          </a:solidFill>
          <a:ln w="9525">
            <a:noFill/>
            <a:miter lim="800000"/>
            <a:headEnd/>
            <a:tailEnd/>
          </a:ln>
        </p:spPr>
        <p:txBody>
          <a:bodyPr wrap="none">
            <a:spAutoFit/>
          </a:bodyPr>
          <a:lstStyle/>
          <a:p>
            <a:pPr algn="just"/>
            <a:r>
              <a:rPr lang="en-US" dirty="0"/>
              <a:t>Assume that no value of X</a:t>
            </a:r>
            <a:r>
              <a:rPr lang="en-US" baseline="-25000" dirty="0"/>
              <a:t>2</a:t>
            </a:r>
          </a:p>
          <a:p>
            <a:pPr algn="just"/>
            <a:r>
              <a:rPr lang="en-US" dirty="0"/>
              <a:t>leads to a valid assignment</a:t>
            </a:r>
          </a:p>
        </p:txBody>
      </p:sp>
      <p:grpSp>
        <p:nvGrpSpPr>
          <p:cNvPr id="2" name="Group 25"/>
          <p:cNvGrpSpPr>
            <a:grpSpLocks/>
          </p:cNvGrpSpPr>
          <p:nvPr/>
        </p:nvGrpSpPr>
        <p:grpSpPr bwMode="auto">
          <a:xfrm>
            <a:off x="4724400" y="3048000"/>
            <a:ext cx="4038600" cy="1600200"/>
            <a:chOff x="2976" y="1920"/>
            <a:chExt cx="2544" cy="1008"/>
          </a:xfrm>
        </p:grpSpPr>
        <p:sp>
          <p:nvSpPr>
            <p:cNvPr id="36882" name="Text Box 21"/>
            <p:cNvSpPr txBox="1">
              <a:spLocks noChangeArrowheads="1"/>
            </p:cNvSpPr>
            <p:nvPr/>
          </p:nvSpPr>
          <p:spPr bwMode="auto">
            <a:xfrm>
              <a:off x="2976" y="1920"/>
              <a:ext cx="2544" cy="834"/>
            </a:xfrm>
            <a:prstGeom prst="rect">
              <a:avLst/>
            </a:prstGeom>
            <a:solidFill>
              <a:srgbClr val="FFFF99"/>
            </a:solidFill>
            <a:ln w="9525">
              <a:noFill/>
              <a:miter lim="800000"/>
              <a:headEnd/>
              <a:tailEnd/>
            </a:ln>
          </p:spPr>
          <p:txBody>
            <a:bodyPr>
              <a:spAutoFit/>
            </a:bodyPr>
            <a:lstStyle/>
            <a:p>
              <a:pPr algn="just"/>
              <a:r>
                <a:rPr lang="en-US" dirty="0"/>
                <a:t>Then, the  search algorithm </a:t>
              </a:r>
            </a:p>
            <a:p>
              <a:pPr algn="just"/>
              <a:r>
                <a:rPr lang="en-US" dirty="0">
                  <a:solidFill>
                    <a:srgbClr val="990033"/>
                  </a:solidFill>
                </a:rPr>
                <a:t>backtracks </a:t>
              </a:r>
              <a:r>
                <a:rPr lang="en-US" dirty="0"/>
                <a:t>to the previous variable (X</a:t>
              </a:r>
              <a:r>
                <a:rPr lang="en-US" baseline="-25000" dirty="0"/>
                <a:t>3</a:t>
              </a:r>
              <a:r>
                <a:rPr lang="en-US" dirty="0"/>
                <a:t>) and tries another value</a:t>
              </a:r>
            </a:p>
          </p:txBody>
        </p:sp>
        <p:sp>
          <p:nvSpPr>
            <p:cNvPr id="36883" name="Line 22"/>
            <p:cNvSpPr>
              <a:spLocks noChangeShapeType="1"/>
            </p:cNvSpPr>
            <p:nvPr/>
          </p:nvSpPr>
          <p:spPr bwMode="auto">
            <a:xfrm flipH="1" flipV="1">
              <a:off x="3427" y="2715"/>
              <a:ext cx="29" cy="213"/>
            </a:xfrm>
            <a:prstGeom prst="line">
              <a:avLst/>
            </a:prstGeom>
            <a:noFill/>
            <a:ln w="9525">
              <a:solidFill>
                <a:schemeClr val="tx1"/>
              </a:solidFill>
              <a:round/>
              <a:headEnd/>
              <a:tailEnd type="triangle" w="med" len="med"/>
            </a:ln>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29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4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52400" y="0"/>
            <a:ext cx="8839200" cy="762000"/>
          </a:xfrm>
        </p:spPr>
        <p:txBody>
          <a:bodyPr/>
          <a:lstStyle/>
          <a:p>
            <a:pPr eaLnBrk="1" hangingPunct="1"/>
            <a:r>
              <a:rPr lang="en-US" sz="3200" b="1" dirty="0">
                <a:solidFill>
                  <a:schemeClr val="accent2"/>
                </a:solidFill>
                <a:sym typeface="Wingdings" pitchFamily="2" charset="2"/>
              </a:rPr>
              <a:t>Backtracking Search : Example</a:t>
            </a:r>
            <a:endParaRPr lang="en-US" sz="3200" b="1" dirty="0">
              <a:solidFill>
                <a:schemeClr val="accent2"/>
              </a:solidFill>
              <a:latin typeface="+mn-lt"/>
            </a:endParaRPr>
          </a:p>
        </p:txBody>
      </p:sp>
      <p:sp>
        <p:nvSpPr>
          <p:cNvPr id="37891" name="Oval 3"/>
          <p:cNvSpPr>
            <a:spLocks noChangeArrowheads="1"/>
          </p:cNvSpPr>
          <p:nvPr/>
        </p:nvSpPr>
        <p:spPr bwMode="auto">
          <a:xfrm>
            <a:off x="4572000" y="1676400"/>
            <a:ext cx="304800" cy="304800"/>
          </a:xfrm>
          <a:prstGeom prst="ellipse">
            <a:avLst/>
          </a:prstGeom>
          <a:solidFill>
            <a:srgbClr val="000000"/>
          </a:solidFill>
          <a:ln w="9525">
            <a:solidFill>
              <a:schemeClr val="tx1"/>
            </a:solidFill>
            <a:round/>
            <a:headEnd/>
            <a:tailEnd/>
          </a:ln>
        </p:spPr>
        <p:txBody>
          <a:bodyPr wrap="none" anchor="ctr"/>
          <a:lstStyle/>
          <a:p>
            <a:endParaRPr lang="en-US"/>
          </a:p>
        </p:txBody>
      </p:sp>
      <p:sp>
        <p:nvSpPr>
          <p:cNvPr id="37892" name="Text Box 4"/>
          <p:cNvSpPr txBox="1">
            <a:spLocks noChangeArrowheads="1"/>
          </p:cNvSpPr>
          <p:nvPr/>
        </p:nvSpPr>
        <p:spPr bwMode="auto">
          <a:xfrm>
            <a:off x="914400" y="5791200"/>
            <a:ext cx="4546600" cy="457200"/>
          </a:xfrm>
          <a:prstGeom prst="rect">
            <a:avLst/>
          </a:prstGeom>
          <a:noFill/>
          <a:ln w="9525">
            <a:noFill/>
            <a:miter lim="800000"/>
            <a:headEnd/>
            <a:tailEnd/>
          </a:ln>
        </p:spPr>
        <p:txBody>
          <a:bodyPr wrap="none">
            <a:spAutoFit/>
          </a:bodyPr>
          <a:lstStyle/>
          <a:p>
            <a:r>
              <a:rPr lang="en-US" sz="2400" dirty="0">
                <a:solidFill>
                  <a:srgbClr val="C00000"/>
                </a:solidFill>
              </a:rPr>
              <a:t>Assignment = {(X</a:t>
            </a:r>
            <a:r>
              <a:rPr lang="en-US" sz="2400" baseline="-25000" dirty="0">
                <a:solidFill>
                  <a:srgbClr val="C00000"/>
                </a:solidFill>
              </a:rPr>
              <a:t>1</a:t>
            </a:r>
            <a:r>
              <a:rPr lang="en-US" sz="2400" dirty="0">
                <a:solidFill>
                  <a:srgbClr val="C00000"/>
                </a:solidFill>
              </a:rPr>
              <a:t>,v</a:t>
            </a:r>
            <a:r>
              <a:rPr lang="en-US" sz="2400" baseline="-25000" dirty="0">
                <a:solidFill>
                  <a:srgbClr val="C00000"/>
                </a:solidFill>
              </a:rPr>
              <a:t>11</a:t>
            </a:r>
            <a:r>
              <a:rPr lang="en-US" sz="2400" dirty="0">
                <a:solidFill>
                  <a:srgbClr val="C00000"/>
                </a:solidFill>
              </a:rPr>
              <a:t>), (X</a:t>
            </a:r>
            <a:r>
              <a:rPr lang="en-US" sz="2400" baseline="-25000" dirty="0">
                <a:solidFill>
                  <a:srgbClr val="C00000"/>
                </a:solidFill>
              </a:rPr>
              <a:t>3</a:t>
            </a:r>
            <a:r>
              <a:rPr lang="en-US" sz="2400" dirty="0">
                <a:solidFill>
                  <a:srgbClr val="C00000"/>
                </a:solidFill>
              </a:rPr>
              <a:t>,v</a:t>
            </a:r>
            <a:r>
              <a:rPr lang="en-US" sz="2400" baseline="-25000" dirty="0">
                <a:solidFill>
                  <a:srgbClr val="C00000"/>
                </a:solidFill>
              </a:rPr>
              <a:t>32</a:t>
            </a:r>
            <a:r>
              <a:rPr lang="en-US" sz="2400" dirty="0">
                <a:solidFill>
                  <a:srgbClr val="C00000"/>
                </a:solidFill>
              </a:rPr>
              <a:t>)}</a:t>
            </a:r>
          </a:p>
        </p:txBody>
      </p:sp>
      <p:sp>
        <p:nvSpPr>
          <p:cNvPr id="37893" name="Rectangle 5"/>
          <p:cNvSpPr>
            <a:spLocks noChangeArrowheads="1"/>
          </p:cNvSpPr>
          <p:nvPr/>
        </p:nvSpPr>
        <p:spPr bwMode="auto">
          <a:xfrm>
            <a:off x="4495800" y="2209800"/>
            <a:ext cx="457200" cy="381000"/>
          </a:xfrm>
          <a:prstGeom prst="rect">
            <a:avLst/>
          </a:prstGeom>
          <a:solidFill>
            <a:srgbClr val="FFCC00"/>
          </a:solidFill>
          <a:ln w="9525">
            <a:solidFill>
              <a:schemeClr val="tx1"/>
            </a:solidFill>
            <a:miter lim="800000"/>
            <a:headEnd/>
            <a:tailEnd/>
          </a:ln>
        </p:spPr>
        <p:txBody>
          <a:bodyPr wrap="none" anchor="ctr"/>
          <a:lstStyle/>
          <a:p>
            <a:pPr algn="ctr"/>
            <a:r>
              <a:rPr lang="en-US" sz="1800"/>
              <a:t>X</a:t>
            </a:r>
            <a:r>
              <a:rPr lang="en-US" sz="1800" baseline="-25000"/>
              <a:t>1</a:t>
            </a:r>
          </a:p>
        </p:txBody>
      </p:sp>
      <p:sp>
        <p:nvSpPr>
          <p:cNvPr id="37894" name="Oval 6"/>
          <p:cNvSpPr>
            <a:spLocks noChangeArrowheads="1"/>
          </p:cNvSpPr>
          <p:nvPr/>
        </p:nvSpPr>
        <p:spPr bwMode="auto">
          <a:xfrm>
            <a:off x="2819400" y="2667000"/>
            <a:ext cx="381000" cy="381000"/>
          </a:xfrm>
          <a:prstGeom prst="ellipse">
            <a:avLst/>
          </a:prstGeom>
          <a:solidFill>
            <a:srgbClr val="CCFF99"/>
          </a:solidFill>
          <a:ln w="9525">
            <a:solidFill>
              <a:schemeClr val="tx1"/>
            </a:solidFill>
            <a:round/>
            <a:headEnd/>
            <a:tailEnd/>
          </a:ln>
        </p:spPr>
        <p:txBody>
          <a:bodyPr wrap="none" anchor="ctr"/>
          <a:lstStyle/>
          <a:p>
            <a:pPr algn="ctr"/>
            <a:r>
              <a:rPr lang="en-US" sz="1800"/>
              <a:t>v</a:t>
            </a:r>
            <a:r>
              <a:rPr lang="en-US" sz="1600" baseline="-25000"/>
              <a:t>11</a:t>
            </a:r>
          </a:p>
        </p:txBody>
      </p:sp>
      <p:sp>
        <p:nvSpPr>
          <p:cNvPr id="37895" name="Line 7"/>
          <p:cNvSpPr>
            <a:spLocks noChangeShapeType="1"/>
          </p:cNvSpPr>
          <p:nvPr/>
        </p:nvSpPr>
        <p:spPr bwMode="auto">
          <a:xfrm>
            <a:off x="4724400" y="1981200"/>
            <a:ext cx="0" cy="228600"/>
          </a:xfrm>
          <a:prstGeom prst="line">
            <a:avLst/>
          </a:prstGeom>
          <a:noFill/>
          <a:ln w="9525">
            <a:solidFill>
              <a:schemeClr val="tx1"/>
            </a:solidFill>
            <a:round/>
            <a:headEnd/>
            <a:tailEnd type="triangle" w="med" len="med"/>
          </a:ln>
        </p:spPr>
        <p:txBody>
          <a:bodyPr wrap="none"/>
          <a:lstStyle/>
          <a:p>
            <a:endParaRPr lang="en-US"/>
          </a:p>
        </p:txBody>
      </p:sp>
      <p:sp>
        <p:nvSpPr>
          <p:cNvPr id="37896" name="Line 8"/>
          <p:cNvSpPr>
            <a:spLocks noChangeShapeType="1"/>
          </p:cNvSpPr>
          <p:nvPr/>
        </p:nvSpPr>
        <p:spPr bwMode="auto">
          <a:xfrm flipH="1">
            <a:off x="3200400" y="2438400"/>
            <a:ext cx="1295400" cy="304800"/>
          </a:xfrm>
          <a:prstGeom prst="line">
            <a:avLst/>
          </a:prstGeom>
          <a:noFill/>
          <a:ln w="9525">
            <a:solidFill>
              <a:schemeClr val="tx1"/>
            </a:solidFill>
            <a:round/>
            <a:headEnd/>
            <a:tailEnd type="triangle" w="med" len="med"/>
          </a:ln>
        </p:spPr>
        <p:txBody>
          <a:bodyPr wrap="none"/>
          <a:lstStyle/>
          <a:p>
            <a:endParaRPr lang="en-US"/>
          </a:p>
        </p:txBody>
      </p:sp>
      <p:sp>
        <p:nvSpPr>
          <p:cNvPr id="37897" name="Line 10"/>
          <p:cNvSpPr>
            <a:spLocks noChangeShapeType="1"/>
          </p:cNvSpPr>
          <p:nvPr/>
        </p:nvSpPr>
        <p:spPr bwMode="auto">
          <a:xfrm>
            <a:off x="3009900" y="3048000"/>
            <a:ext cx="0" cy="228600"/>
          </a:xfrm>
          <a:prstGeom prst="line">
            <a:avLst/>
          </a:prstGeom>
          <a:noFill/>
          <a:ln w="9525">
            <a:solidFill>
              <a:schemeClr val="tx1"/>
            </a:solidFill>
            <a:round/>
            <a:headEnd/>
            <a:tailEnd type="triangle" w="med" len="med"/>
          </a:ln>
        </p:spPr>
        <p:txBody>
          <a:bodyPr wrap="none"/>
          <a:lstStyle/>
          <a:p>
            <a:endParaRPr lang="en-US"/>
          </a:p>
        </p:txBody>
      </p:sp>
      <p:sp>
        <p:nvSpPr>
          <p:cNvPr id="37898" name="Rectangle 12"/>
          <p:cNvSpPr>
            <a:spLocks noChangeArrowheads="1"/>
          </p:cNvSpPr>
          <p:nvPr/>
        </p:nvSpPr>
        <p:spPr bwMode="auto">
          <a:xfrm>
            <a:off x="2774950" y="3276600"/>
            <a:ext cx="457200" cy="381000"/>
          </a:xfrm>
          <a:prstGeom prst="rect">
            <a:avLst/>
          </a:prstGeom>
          <a:solidFill>
            <a:srgbClr val="FFCC00"/>
          </a:solidFill>
          <a:ln w="9525">
            <a:solidFill>
              <a:schemeClr val="tx1"/>
            </a:solidFill>
            <a:miter lim="800000"/>
            <a:headEnd/>
            <a:tailEnd/>
          </a:ln>
        </p:spPr>
        <p:txBody>
          <a:bodyPr wrap="none" anchor="ctr"/>
          <a:lstStyle/>
          <a:p>
            <a:pPr algn="ctr"/>
            <a:r>
              <a:rPr lang="en-US" sz="1800"/>
              <a:t>X</a:t>
            </a:r>
            <a:r>
              <a:rPr lang="en-US" sz="1800" baseline="-25000"/>
              <a:t>3</a:t>
            </a:r>
          </a:p>
        </p:txBody>
      </p:sp>
      <p:sp>
        <p:nvSpPr>
          <p:cNvPr id="37899" name="Oval 19"/>
          <p:cNvSpPr>
            <a:spLocks noChangeArrowheads="1"/>
          </p:cNvSpPr>
          <p:nvPr/>
        </p:nvSpPr>
        <p:spPr bwMode="auto">
          <a:xfrm>
            <a:off x="3778250" y="3886200"/>
            <a:ext cx="381000" cy="381000"/>
          </a:xfrm>
          <a:prstGeom prst="ellipse">
            <a:avLst/>
          </a:prstGeom>
          <a:solidFill>
            <a:srgbClr val="CCFF99"/>
          </a:solidFill>
          <a:ln w="9525">
            <a:solidFill>
              <a:schemeClr val="tx1"/>
            </a:solidFill>
            <a:round/>
            <a:headEnd/>
            <a:tailEnd/>
          </a:ln>
        </p:spPr>
        <p:txBody>
          <a:bodyPr wrap="none" anchor="ctr"/>
          <a:lstStyle/>
          <a:p>
            <a:pPr algn="ctr"/>
            <a:r>
              <a:rPr lang="en-US" sz="1800"/>
              <a:t>v</a:t>
            </a:r>
            <a:r>
              <a:rPr lang="en-US" sz="1600" baseline="-25000"/>
              <a:t>32</a:t>
            </a:r>
          </a:p>
        </p:txBody>
      </p:sp>
      <p:sp>
        <p:nvSpPr>
          <p:cNvPr id="37900" name="Line 20"/>
          <p:cNvSpPr>
            <a:spLocks noChangeShapeType="1"/>
          </p:cNvSpPr>
          <p:nvPr/>
        </p:nvSpPr>
        <p:spPr bwMode="auto">
          <a:xfrm>
            <a:off x="3225800" y="3505200"/>
            <a:ext cx="596900" cy="431800"/>
          </a:xfrm>
          <a:prstGeom prst="line">
            <a:avLst/>
          </a:prstGeom>
          <a:noFill/>
          <a:ln w="9525">
            <a:solidFill>
              <a:schemeClr val="tx1"/>
            </a:solidFill>
            <a:round/>
            <a:headEnd/>
            <a:tailEnd type="triangle" w="med" len="med"/>
          </a:ln>
        </p:spPr>
        <p:txBody>
          <a:bodyPr wrap="none"/>
          <a:lstStyle/>
          <a:p>
            <a:endParaRPr lang="en-US"/>
          </a:p>
        </p:txBody>
      </p:sp>
      <p:sp>
        <p:nvSpPr>
          <p:cNvPr id="37901" name="Oval 21"/>
          <p:cNvSpPr>
            <a:spLocks noChangeArrowheads="1"/>
          </p:cNvSpPr>
          <p:nvPr/>
        </p:nvSpPr>
        <p:spPr bwMode="auto">
          <a:xfrm>
            <a:off x="1936750" y="3886200"/>
            <a:ext cx="381000" cy="381000"/>
          </a:xfrm>
          <a:prstGeom prst="ellipse">
            <a:avLst/>
          </a:prstGeom>
          <a:solidFill>
            <a:srgbClr val="C0C0C0"/>
          </a:solidFill>
          <a:ln w="9525">
            <a:solidFill>
              <a:schemeClr val="bg2"/>
            </a:solidFill>
            <a:round/>
            <a:headEnd/>
            <a:tailEnd/>
          </a:ln>
        </p:spPr>
        <p:txBody>
          <a:bodyPr wrap="none" anchor="ctr"/>
          <a:lstStyle/>
          <a:p>
            <a:pPr algn="ctr"/>
            <a:r>
              <a:rPr lang="en-US" sz="1800"/>
              <a:t>v</a:t>
            </a:r>
            <a:r>
              <a:rPr lang="en-US" sz="1600" baseline="-25000"/>
              <a:t>31</a:t>
            </a:r>
          </a:p>
        </p:txBody>
      </p:sp>
      <p:sp>
        <p:nvSpPr>
          <p:cNvPr id="37902" name="Line 22"/>
          <p:cNvSpPr>
            <a:spLocks noChangeShapeType="1"/>
          </p:cNvSpPr>
          <p:nvPr/>
        </p:nvSpPr>
        <p:spPr bwMode="auto">
          <a:xfrm flipH="1">
            <a:off x="2247900" y="3511550"/>
            <a:ext cx="539750" cy="412750"/>
          </a:xfrm>
          <a:prstGeom prst="line">
            <a:avLst/>
          </a:prstGeom>
          <a:noFill/>
          <a:ln w="9525">
            <a:solidFill>
              <a:schemeClr val="bg2"/>
            </a:solidFill>
            <a:round/>
            <a:headEnd/>
            <a:tailEnd type="triangle" w="med" len="med"/>
          </a:ln>
        </p:spPr>
        <p:txBody>
          <a:bodyPr wrap="none"/>
          <a:lstStyle/>
          <a:p>
            <a:endParaRPr lang="en-US"/>
          </a:p>
        </p:txBody>
      </p:sp>
      <p:sp>
        <p:nvSpPr>
          <p:cNvPr id="37903" name="Line 23"/>
          <p:cNvSpPr>
            <a:spLocks noChangeShapeType="1"/>
          </p:cNvSpPr>
          <p:nvPr/>
        </p:nvSpPr>
        <p:spPr bwMode="auto">
          <a:xfrm>
            <a:off x="2139950" y="4267200"/>
            <a:ext cx="0" cy="228600"/>
          </a:xfrm>
          <a:prstGeom prst="line">
            <a:avLst/>
          </a:prstGeom>
          <a:noFill/>
          <a:ln w="9525">
            <a:solidFill>
              <a:schemeClr val="bg2"/>
            </a:solidFill>
            <a:round/>
            <a:headEnd/>
            <a:tailEnd type="triangle" w="med" len="med"/>
          </a:ln>
        </p:spPr>
        <p:txBody>
          <a:bodyPr wrap="none"/>
          <a:lstStyle/>
          <a:p>
            <a:endParaRPr lang="en-US"/>
          </a:p>
        </p:txBody>
      </p:sp>
      <p:sp>
        <p:nvSpPr>
          <p:cNvPr id="37904" name="Rectangle 24"/>
          <p:cNvSpPr>
            <a:spLocks noChangeArrowheads="1"/>
          </p:cNvSpPr>
          <p:nvPr/>
        </p:nvSpPr>
        <p:spPr bwMode="auto">
          <a:xfrm>
            <a:off x="1905000" y="4495800"/>
            <a:ext cx="457200" cy="381000"/>
          </a:xfrm>
          <a:prstGeom prst="rect">
            <a:avLst/>
          </a:prstGeom>
          <a:solidFill>
            <a:srgbClr val="C0C0C0"/>
          </a:solidFill>
          <a:ln w="9525">
            <a:solidFill>
              <a:schemeClr val="bg2"/>
            </a:solidFill>
            <a:miter lim="800000"/>
            <a:headEnd/>
            <a:tailEnd/>
          </a:ln>
        </p:spPr>
        <p:txBody>
          <a:bodyPr wrap="none" anchor="ctr"/>
          <a:lstStyle/>
          <a:p>
            <a:pPr algn="ctr"/>
            <a:r>
              <a:rPr lang="en-US" sz="1800"/>
              <a:t>X</a:t>
            </a:r>
            <a:r>
              <a:rPr lang="en-US" sz="1800" baseline="-25000"/>
              <a:t>2</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52400" y="0"/>
            <a:ext cx="8839200" cy="762000"/>
          </a:xfrm>
        </p:spPr>
        <p:txBody>
          <a:bodyPr/>
          <a:lstStyle/>
          <a:p>
            <a:pPr eaLnBrk="1" hangingPunct="1"/>
            <a:r>
              <a:rPr lang="en-US" sz="3200" b="1" dirty="0">
                <a:solidFill>
                  <a:schemeClr val="accent2"/>
                </a:solidFill>
                <a:sym typeface="Wingdings" pitchFamily="2" charset="2"/>
              </a:rPr>
              <a:t>Backtracking Search : Example</a:t>
            </a:r>
            <a:endParaRPr lang="en-US" sz="2400" b="1" dirty="0">
              <a:solidFill>
                <a:schemeClr val="accent2"/>
              </a:solidFill>
            </a:endParaRPr>
          </a:p>
        </p:txBody>
      </p:sp>
      <p:sp>
        <p:nvSpPr>
          <p:cNvPr id="38915" name="Oval 3"/>
          <p:cNvSpPr>
            <a:spLocks noChangeArrowheads="1"/>
          </p:cNvSpPr>
          <p:nvPr/>
        </p:nvSpPr>
        <p:spPr bwMode="auto">
          <a:xfrm>
            <a:off x="4572000" y="1676400"/>
            <a:ext cx="304800" cy="304800"/>
          </a:xfrm>
          <a:prstGeom prst="ellipse">
            <a:avLst/>
          </a:prstGeom>
          <a:solidFill>
            <a:srgbClr val="000000"/>
          </a:solidFill>
          <a:ln w="9525">
            <a:solidFill>
              <a:schemeClr val="tx1"/>
            </a:solidFill>
            <a:round/>
            <a:headEnd/>
            <a:tailEnd/>
          </a:ln>
        </p:spPr>
        <p:txBody>
          <a:bodyPr wrap="none" anchor="ctr"/>
          <a:lstStyle/>
          <a:p>
            <a:endParaRPr lang="en-US"/>
          </a:p>
        </p:txBody>
      </p:sp>
      <p:sp>
        <p:nvSpPr>
          <p:cNvPr id="38916" name="Text Box 4"/>
          <p:cNvSpPr txBox="1">
            <a:spLocks noChangeArrowheads="1"/>
          </p:cNvSpPr>
          <p:nvPr/>
        </p:nvSpPr>
        <p:spPr bwMode="auto">
          <a:xfrm>
            <a:off x="914400" y="5791200"/>
            <a:ext cx="4546600" cy="457200"/>
          </a:xfrm>
          <a:prstGeom prst="rect">
            <a:avLst/>
          </a:prstGeom>
          <a:noFill/>
          <a:ln w="9525">
            <a:noFill/>
            <a:miter lim="800000"/>
            <a:headEnd/>
            <a:tailEnd/>
          </a:ln>
        </p:spPr>
        <p:txBody>
          <a:bodyPr wrap="none">
            <a:spAutoFit/>
          </a:bodyPr>
          <a:lstStyle/>
          <a:p>
            <a:r>
              <a:rPr lang="en-US" sz="2400" dirty="0">
                <a:solidFill>
                  <a:srgbClr val="C00000"/>
                </a:solidFill>
              </a:rPr>
              <a:t>Assignment = {(X</a:t>
            </a:r>
            <a:r>
              <a:rPr lang="en-US" sz="2400" baseline="-25000" dirty="0">
                <a:solidFill>
                  <a:srgbClr val="C00000"/>
                </a:solidFill>
              </a:rPr>
              <a:t>1</a:t>
            </a:r>
            <a:r>
              <a:rPr lang="en-US" sz="2400" dirty="0">
                <a:solidFill>
                  <a:srgbClr val="C00000"/>
                </a:solidFill>
              </a:rPr>
              <a:t>,v</a:t>
            </a:r>
            <a:r>
              <a:rPr lang="en-US" sz="2400" baseline="-25000" dirty="0">
                <a:solidFill>
                  <a:srgbClr val="C00000"/>
                </a:solidFill>
              </a:rPr>
              <a:t>11</a:t>
            </a:r>
            <a:r>
              <a:rPr lang="en-US" sz="2400" dirty="0">
                <a:solidFill>
                  <a:srgbClr val="C00000"/>
                </a:solidFill>
              </a:rPr>
              <a:t>), (X</a:t>
            </a:r>
            <a:r>
              <a:rPr lang="en-US" sz="2400" baseline="-25000" dirty="0">
                <a:solidFill>
                  <a:srgbClr val="C00000"/>
                </a:solidFill>
              </a:rPr>
              <a:t>3</a:t>
            </a:r>
            <a:r>
              <a:rPr lang="en-US" sz="2400" dirty="0">
                <a:solidFill>
                  <a:srgbClr val="C00000"/>
                </a:solidFill>
              </a:rPr>
              <a:t>,v</a:t>
            </a:r>
            <a:r>
              <a:rPr lang="en-US" sz="2400" baseline="-25000" dirty="0">
                <a:solidFill>
                  <a:srgbClr val="C00000"/>
                </a:solidFill>
              </a:rPr>
              <a:t>32</a:t>
            </a:r>
            <a:r>
              <a:rPr lang="en-US" sz="2400" dirty="0">
                <a:solidFill>
                  <a:srgbClr val="C00000"/>
                </a:solidFill>
              </a:rPr>
              <a:t>)}</a:t>
            </a:r>
          </a:p>
        </p:txBody>
      </p:sp>
      <p:sp>
        <p:nvSpPr>
          <p:cNvPr id="38917" name="Rectangle 5"/>
          <p:cNvSpPr>
            <a:spLocks noChangeArrowheads="1"/>
          </p:cNvSpPr>
          <p:nvPr/>
        </p:nvSpPr>
        <p:spPr bwMode="auto">
          <a:xfrm>
            <a:off x="4495800" y="2209800"/>
            <a:ext cx="457200" cy="381000"/>
          </a:xfrm>
          <a:prstGeom prst="rect">
            <a:avLst/>
          </a:prstGeom>
          <a:solidFill>
            <a:srgbClr val="FFCC00"/>
          </a:solidFill>
          <a:ln w="9525">
            <a:solidFill>
              <a:schemeClr val="tx1"/>
            </a:solidFill>
            <a:miter lim="800000"/>
            <a:headEnd/>
            <a:tailEnd/>
          </a:ln>
        </p:spPr>
        <p:txBody>
          <a:bodyPr wrap="none" anchor="ctr"/>
          <a:lstStyle/>
          <a:p>
            <a:pPr algn="ctr"/>
            <a:r>
              <a:rPr lang="en-US" sz="1800"/>
              <a:t>X</a:t>
            </a:r>
            <a:r>
              <a:rPr lang="en-US" sz="1800" baseline="-25000"/>
              <a:t>1</a:t>
            </a:r>
          </a:p>
        </p:txBody>
      </p:sp>
      <p:sp>
        <p:nvSpPr>
          <p:cNvPr id="38918" name="Oval 6"/>
          <p:cNvSpPr>
            <a:spLocks noChangeArrowheads="1"/>
          </p:cNvSpPr>
          <p:nvPr/>
        </p:nvSpPr>
        <p:spPr bwMode="auto">
          <a:xfrm>
            <a:off x="2819400" y="2667000"/>
            <a:ext cx="381000" cy="381000"/>
          </a:xfrm>
          <a:prstGeom prst="ellipse">
            <a:avLst/>
          </a:prstGeom>
          <a:solidFill>
            <a:srgbClr val="CCFF99"/>
          </a:solidFill>
          <a:ln w="9525">
            <a:solidFill>
              <a:schemeClr val="tx1"/>
            </a:solidFill>
            <a:round/>
            <a:headEnd/>
            <a:tailEnd/>
          </a:ln>
        </p:spPr>
        <p:txBody>
          <a:bodyPr wrap="none" anchor="ctr"/>
          <a:lstStyle/>
          <a:p>
            <a:pPr algn="ctr"/>
            <a:r>
              <a:rPr lang="en-US" sz="1800"/>
              <a:t>v</a:t>
            </a:r>
            <a:r>
              <a:rPr lang="en-US" sz="1600" baseline="-25000"/>
              <a:t>11</a:t>
            </a:r>
          </a:p>
        </p:txBody>
      </p:sp>
      <p:sp>
        <p:nvSpPr>
          <p:cNvPr id="38919" name="Line 7"/>
          <p:cNvSpPr>
            <a:spLocks noChangeShapeType="1"/>
          </p:cNvSpPr>
          <p:nvPr/>
        </p:nvSpPr>
        <p:spPr bwMode="auto">
          <a:xfrm>
            <a:off x="4724400" y="1981200"/>
            <a:ext cx="0" cy="228600"/>
          </a:xfrm>
          <a:prstGeom prst="line">
            <a:avLst/>
          </a:prstGeom>
          <a:noFill/>
          <a:ln w="9525">
            <a:solidFill>
              <a:schemeClr val="tx1"/>
            </a:solidFill>
            <a:round/>
            <a:headEnd/>
            <a:tailEnd type="triangle" w="med" len="med"/>
          </a:ln>
        </p:spPr>
        <p:txBody>
          <a:bodyPr wrap="none"/>
          <a:lstStyle/>
          <a:p>
            <a:endParaRPr lang="en-US"/>
          </a:p>
        </p:txBody>
      </p:sp>
      <p:sp>
        <p:nvSpPr>
          <p:cNvPr id="38920" name="Line 8"/>
          <p:cNvSpPr>
            <a:spLocks noChangeShapeType="1"/>
          </p:cNvSpPr>
          <p:nvPr/>
        </p:nvSpPr>
        <p:spPr bwMode="auto">
          <a:xfrm flipH="1">
            <a:off x="3200400" y="2438400"/>
            <a:ext cx="1295400" cy="304800"/>
          </a:xfrm>
          <a:prstGeom prst="line">
            <a:avLst/>
          </a:prstGeom>
          <a:noFill/>
          <a:ln w="9525">
            <a:solidFill>
              <a:schemeClr val="tx1"/>
            </a:solidFill>
            <a:round/>
            <a:headEnd/>
            <a:tailEnd type="triangle" w="med" len="med"/>
          </a:ln>
        </p:spPr>
        <p:txBody>
          <a:bodyPr wrap="none"/>
          <a:lstStyle/>
          <a:p>
            <a:endParaRPr lang="en-US"/>
          </a:p>
        </p:txBody>
      </p:sp>
      <p:sp>
        <p:nvSpPr>
          <p:cNvPr id="38921" name="Line 9"/>
          <p:cNvSpPr>
            <a:spLocks noChangeShapeType="1"/>
          </p:cNvSpPr>
          <p:nvPr/>
        </p:nvSpPr>
        <p:spPr bwMode="auto">
          <a:xfrm>
            <a:off x="3009900" y="3048000"/>
            <a:ext cx="0" cy="228600"/>
          </a:xfrm>
          <a:prstGeom prst="line">
            <a:avLst/>
          </a:prstGeom>
          <a:noFill/>
          <a:ln w="9525">
            <a:solidFill>
              <a:schemeClr val="tx1"/>
            </a:solidFill>
            <a:round/>
            <a:headEnd/>
            <a:tailEnd type="triangle" w="med" len="med"/>
          </a:ln>
        </p:spPr>
        <p:txBody>
          <a:bodyPr wrap="none"/>
          <a:lstStyle/>
          <a:p>
            <a:endParaRPr lang="en-US"/>
          </a:p>
        </p:txBody>
      </p:sp>
      <p:sp>
        <p:nvSpPr>
          <p:cNvPr id="38922" name="Rectangle 10"/>
          <p:cNvSpPr>
            <a:spLocks noChangeArrowheads="1"/>
          </p:cNvSpPr>
          <p:nvPr/>
        </p:nvSpPr>
        <p:spPr bwMode="auto">
          <a:xfrm>
            <a:off x="2774950" y="3276600"/>
            <a:ext cx="457200" cy="381000"/>
          </a:xfrm>
          <a:prstGeom prst="rect">
            <a:avLst/>
          </a:prstGeom>
          <a:solidFill>
            <a:srgbClr val="FFCC00"/>
          </a:solidFill>
          <a:ln w="9525">
            <a:solidFill>
              <a:schemeClr val="tx1"/>
            </a:solidFill>
            <a:miter lim="800000"/>
            <a:headEnd/>
            <a:tailEnd/>
          </a:ln>
        </p:spPr>
        <p:txBody>
          <a:bodyPr wrap="none" anchor="ctr"/>
          <a:lstStyle/>
          <a:p>
            <a:pPr algn="ctr"/>
            <a:r>
              <a:rPr lang="en-US" sz="1800"/>
              <a:t>X</a:t>
            </a:r>
            <a:r>
              <a:rPr lang="en-US" sz="1800" baseline="-25000"/>
              <a:t>3</a:t>
            </a:r>
          </a:p>
        </p:txBody>
      </p:sp>
      <p:sp>
        <p:nvSpPr>
          <p:cNvPr id="38923" name="Oval 11"/>
          <p:cNvSpPr>
            <a:spLocks noChangeArrowheads="1"/>
          </p:cNvSpPr>
          <p:nvPr/>
        </p:nvSpPr>
        <p:spPr bwMode="auto">
          <a:xfrm>
            <a:off x="3778250" y="3886200"/>
            <a:ext cx="381000" cy="381000"/>
          </a:xfrm>
          <a:prstGeom prst="ellipse">
            <a:avLst/>
          </a:prstGeom>
          <a:solidFill>
            <a:srgbClr val="CCFF99"/>
          </a:solidFill>
          <a:ln w="9525">
            <a:solidFill>
              <a:schemeClr val="tx1"/>
            </a:solidFill>
            <a:round/>
            <a:headEnd/>
            <a:tailEnd/>
          </a:ln>
        </p:spPr>
        <p:txBody>
          <a:bodyPr wrap="none" anchor="ctr"/>
          <a:lstStyle/>
          <a:p>
            <a:pPr algn="ctr"/>
            <a:r>
              <a:rPr lang="en-US" sz="1800"/>
              <a:t>v</a:t>
            </a:r>
            <a:r>
              <a:rPr lang="en-US" sz="1600" baseline="-25000"/>
              <a:t>32</a:t>
            </a:r>
          </a:p>
        </p:txBody>
      </p:sp>
      <p:sp>
        <p:nvSpPr>
          <p:cNvPr id="38924" name="Line 12"/>
          <p:cNvSpPr>
            <a:spLocks noChangeShapeType="1"/>
          </p:cNvSpPr>
          <p:nvPr/>
        </p:nvSpPr>
        <p:spPr bwMode="auto">
          <a:xfrm>
            <a:off x="3225800" y="3505200"/>
            <a:ext cx="596900" cy="431800"/>
          </a:xfrm>
          <a:prstGeom prst="line">
            <a:avLst/>
          </a:prstGeom>
          <a:noFill/>
          <a:ln w="9525">
            <a:solidFill>
              <a:schemeClr val="tx1"/>
            </a:solidFill>
            <a:round/>
            <a:headEnd/>
            <a:tailEnd type="triangle" w="med" len="med"/>
          </a:ln>
        </p:spPr>
        <p:txBody>
          <a:bodyPr wrap="none"/>
          <a:lstStyle/>
          <a:p>
            <a:endParaRPr lang="en-US"/>
          </a:p>
        </p:txBody>
      </p:sp>
      <p:sp>
        <p:nvSpPr>
          <p:cNvPr id="38925" name="Line 13"/>
          <p:cNvSpPr>
            <a:spLocks noChangeShapeType="1"/>
          </p:cNvSpPr>
          <p:nvPr/>
        </p:nvSpPr>
        <p:spPr bwMode="auto">
          <a:xfrm>
            <a:off x="3968750" y="4267200"/>
            <a:ext cx="0" cy="228600"/>
          </a:xfrm>
          <a:prstGeom prst="line">
            <a:avLst/>
          </a:prstGeom>
          <a:noFill/>
          <a:ln w="9525">
            <a:solidFill>
              <a:schemeClr val="tx1"/>
            </a:solidFill>
            <a:round/>
            <a:headEnd/>
            <a:tailEnd type="triangle" w="med" len="med"/>
          </a:ln>
        </p:spPr>
        <p:txBody>
          <a:bodyPr wrap="none"/>
          <a:lstStyle/>
          <a:p>
            <a:endParaRPr lang="en-US"/>
          </a:p>
        </p:txBody>
      </p:sp>
      <p:sp>
        <p:nvSpPr>
          <p:cNvPr id="38926" name="Rectangle 14"/>
          <p:cNvSpPr>
            <a:spLocks noChangeArrowheads="1"/>
          </p:cNvSpPr>
          <p:nvPr/>
        </p:nvSpPr>
        <p:spPr bwMode="auto">
          <a:xfrm>
            <a:off x="3733800" y="4495800"/>
            <a:ext cx="457200" cy="381000"/>
          </a:xfrm>
          <a:prstGeom prst="rect">
            <a:avLst/>
          </a:prstGeom>
          <a:solidFill>
            <a:srgbClr val="FFCC00"/>
          </a:solidFill>
          <a:ln w="9525">
            <a:solidFill>
              <a:schemeClr val="tx1"/>
            </a:solidFill>
            <a:miter lim="800000"/>
            <a:headEnd/>
            <a:tailEnd/>
          </a:ln>
        </p:spPr>
        <p:txBody>
          <a:bodyPr wrap="none" anchor="ctr"/>
          <a:lstStyle/>
          <a:p>
            <a:pPr algn="ctr"/>
            <a:r>
              <a:rPr lang="en-US" sz="1800"/>
              <a:t>X</a:t>
            </a:r>
            <a:r>
              <a:rPr lang="en-US" sz="1800" baseline="-25000"/>
              <a:t>2</a:t>
            </a:r>
          </a:p>
        </p:txBody>
      </p:sp>
      <p:sp>
        <p:nvSpPr>
          <p:cNvPr id="254991" name="Text Box 15"/>
          <p:cNvSpPr txBox="1">
            <a:spLocks noChangeArrowheads="1"/>
          </p:cNvSpPr>
          <p:nvPr/>
        </p:nvSpPr>
        <p:spPr bwMode="auto">
          <a:xfrm>
            <a:off x="4648200" y="4876800"/>
            <a:ext cx="3781425" cy="701675"/>
          </a:xfrm>
          <a:prstGeom prst="rect">
            <a:avLst/>
          </a:prstGeom>
          <a:solidFill>
            <a:srgbClr val="CCCCFF"/>
          </a:solidFill>
          <a:ln w="9525">
            <a:noFill/>
            <a:miter lim="800000"/>
            <a:headEnd/>
            <a:tailEnd/>
          </a:ln>
        </p:spPr>
        <p:txBody>
          <a:bodyPr wrap="none">
            <a:spAutoFit/>
          </a:bodyPr>
          <a:lstStyle/>
          <a:p>
            <a:pPr algn="just"/>
            <a:r>
              <a:rPr lang="en-US" dirty="0"/>
              <a:t>Assume again that no value of </a:t>
            </a:r>
            <a:br>
              <a:rPr lang="en-US" dirty="0"/>
            </a:br>
            <a:r>
              <a:rPr lang="en-US" dirty="0"/>
              <a:t>X</a:t>
            </a:r>
            <a:r>
              <a:rPr lang="en-US" baseline="-25000" dirty="0"/>
              <a:t>2 </a:t>
            </a:r>
            <a:r>
              <a:rPr lang="en-US" dirty="0"/>
              <a:t>leads to a valid assignment</a:t>
            </a:r>
          </a:p>
        </p:txBody>
      </p:sp>
      <p:sp>
        <p:nvSpPr>
          <p:cNvPr id="254993" name="Text Box 17"/>
          <p:cNvSpPr txBox="1">
            <a:spLocks noChangeArrowheads="1"/>
          </p:cNvSpPr>
          <p:nvPr/>
        </p:nvSpPr>
        <p:spPr bwMode="auto">
          <a:xfrm>
            <a:off x="5257800" y="2057400"/>
            <a:ext cx="3429000" cy="2225675"/>
          </a:xfrm>
          <a:prstGeom prst="rect">
            <a:avLst/>
          </a:prstGeom>
          <a:solidFill>
            <a:srgbClr val="FFFF99"/>
          </a:solidFill>
          <a:ln w="9525">
            <a:noFill/>
            <a:miter lim="800000"/>
            <a:headEnd/>
            <a:tailEnd/>
          </a:ln>
        </p:spPr>
        <p:txBody>
          <a:bodyPr>
            <a:spAutoFit/>
          </a:bodyPr>
          <a:lstStyle/>
          <a:p>
            <a:pPr algn="just"/>
            <a:r>
              <a:rPr lang="en-US" dirty="0"/>
              <a:t>The  search algorithm </a:t>
            </a:r>
          </a:p>
          <a:p>
            <a:pPr algn="just"/>
            <a:r>
              <a:rPr lang="en-US" dirty="0"/>
              <a:t>backtracks</a:t>
            </a:r>
            <a:r>
              <a:rPr lang="en-US" dirty="0">
                <a:solidFill>
                  <a:srgbClr val="990033"/>
                </a:solidFill>
              </a:rPr>
              <a:t> </a:t>
            </a:r>
            <a:r>
              <a:rPr lang="en-US" dirty="0"/>
              <a:t>to the previous variable (X</a:t>
            </a:r>
            <a:r>
              <a:rPr lang="en-US" baseline="-25000" dirty="0"/>
              <a:t>3</a:t>
            </a:r>
            <a:r>
              <a:rPr lang="en-US" dirty="0"/>
              <a:t>) and tries another value. But assume that X</a:t>
            </a:r>
            <a:r>
              <a:rPr lang="en-US" baseline="-25000" dirty="0"/>
              <a:t>3</a:t>
            </a:r>
            <a:r>
              <a:rPr lang="en-US" dirty="0"/>
              <a:t> has only two possible values. The algorithm backtracks to X</a:t>
            </a:r>
            <a:r>
              <a:rPr lang="en-US" baseline="-25000" dirty="0"/>
              <a:t>1</a:t>
            </a:r>
          </a:p>
        </p:txBody>
      </p:sp>
      <p:sp>
        <p:nvSpPr>
          <p:cNvPr id="254994" name="Line 18"/>
          <p:cNvSpPr>
            <a:spLocks noChangeShapeType="1"/>
          </p:cNvSpPr>
          <p:nvPr/>
        </p:nvSpPr>
        <p:spPr bwMode="auto">
          <a:xfrm flipV="1">
            <a:off x="6477000" y="4267200"/>
            <a:ext cx="0" cy="609600"/>
          </a:xfrm>
          <a:prstGeom prst="line">
            <a:avLst/>
          </a:prstGeom>
          <a:noFill/>
          <a:ln w="9525">
            <a:solidFill>
              <a:schemeClr val="tx1"/>
            </a:solidFill>
            <a:round/>
            <a:headEnd/>
            <a:tailEnd type="triangle" w="med" len="med"/>
          </a:ln>
        </p:spPr>
        <p:txBody>
          <a:bodyPr wrap="none"/>
          <a:lstStyle/>
          <a:p>
            <a:endParaRPr lang="en-US"/>
          </a:p>
        </p:txBody>
      </p:sp>
      <p:sp>
        <p:nvSpPr>
          <p:cNvPr id="38930" name="Oval 19"/>
          <p:cNvSpPr>
            <a:spLocks noChangeArrowheads="1"/>
          </p:cNvSpPr>
          <p:nvPr/>
        </p:nvSpPr>
        <p:spPr bwMode="auto">
          <a:xfrm>
            <a:off x="1936750" y="3886200"/>
            <a:ext cx="381000" cy="381000"/>
          </a:xfrm>
          <a:prstGeom prst="ellipse">
            <a:avLst/>
          </a:prstGeom>
          <a:solidFill>
            <a:srgbClr val="C0C0C0"/>
          </a:solidFill>
          <a:ln w="9525">
            <a:solidFill>
              <a:schemeClr val="bg2"/>
            </a:solidFill>
            <a:round/>
            <a:headEnd/>
            <a:tailEnd/>
          </a:ln>
        </p:spPr>
        <p:txBody>
          <a:bodyPr wrap="none" anchor="ctr"/>
          <a:lstStyle/>
          <a:p>
            <a:pPr algn="ctr"/>
            <a:r>
              <a:rPr lang="en-US" sz="1800"/>
              <a:t>v</a:t>
            </a:r>
            <a:r>
              <a:rPr lang="en-US" sz="1600" baseline="-25000"/>
              <a:t>31</a:t>
            </a:r>
          </a:p>
        </p:txBody>
      </p:sp>
      <p:sp>
        <p:nvSpPr>
          <p:cNvPr id="38931" name="Line 20"/>
          <p:cNvSpPr>
            <a:spLocks noChangeShapeType="1"/>
          </p:cNvSpPr>
          <p:nvPr/>
        </p:nvSpPr>
        <p:spPr bwMode="auto">
          <a:xfrm flipH="1">
            <a:off x="2247900" y="3511550"/>
            <a:ext cx="539750" cy="412750"/>
          </a:xfrm>
          <a:prstGeom prst="line">
            <a:avLst/>
          </a:prstGeom>
          <a:noFill/>
          <a:ln w="9525">
            <a:solidFill>
              <a:schemeClr val="bg2"/>
            </a:solidFill>
            <a:round/>
            <a:headEnd/>
            <a:tailEnd type="triangle" w="med" len="med"/>
          </a:ln>
        </p:spPr>
        <p:txBody>
          <a:bodyPr wrap="none"/>
          <a:lstStyle/>
          <a:p>
            <a:endParaRPr lang="en-US"/>
          </a:p>
        </p:txBody>
      </p:sp>
      <p:sp>
        <p:nvSpPr>
          <p:cNvPr id="38932" name="Line 21"/>
          <p:cNvSpPr>
            <a:spLocks noChangeShapeType="1"/>
          </p:cNvSpPr>
          <p:nvPr/>
        </p:nvSpPr>
        <p:spPr bwMode="auto">
          <a:xfrm>
            <a:off x="2139950" y="4267200"/>
            <a:ext cx="0" cy="228600"/>
          </a:xfrm>
          <a:prstGeom prst="line">
            <a:avLst/>
          </a:prstGeom>
          <a:noFill/>
          <a:ln w="9525">
            <a:solidFill>
              <a:schemeClr val="bg2"/>
            </a:solidFill>
            <a:round/>
            <a:headEnd/>
            <a:tailEnd type="triangle" w="med" len="med"/>
          </a:ln>
        </p:spPr>
        <p:txBody>
          <a:bodyPr wrap="none"/>
          <a:lstStyle/>
          <a:p>
            <a:endParaRPr lang="en-US"/>
          </a:p>
        </p:txBody>
      </p:sp>
      <p:sp>
        <p:nvSpPr>
          <p:cNvPr id="38933" name="Rectangle 22"/>
          <p:cNvSpPr>
            <a:spLocks noChangeArrowheads="1"/>
          </p:cNvSpPr>
          <p:nvPr/>
        </p:nvSpPr>
        <p:spPr bwMode="auto">
          <a:xfrm>
            <a:off x="1905000" y="4495800"/>
            <a:ext cx="457200" cy="381000"/>
          </a:xfrm>
          <a:prstGeom prst="rect">
            <a:avLst/>
          </a:prstGeom>
          <a:solidFill>
            <a:srgbClr val="C0C0C0"/>
          </a:solidFill>
          <a:ln w="9525">
            <a:solidFill>
              <a:schemeClr val="bg2"/>
            </a:solidFill>
            <a:miter lim="800000"/>
            <a:headEnd/>
            <a:tailEnd/>
          </a:ln>
        </p:spPr>
        <p:txBody>
          <a:bodyPr wrap="none" anchor="ctr"/>
          <a:lstStyle/>
          <a:p>
            <a:pPr algn="ctr"/>
            <a:r>
              <a:rPr lang="en-US" sz="1800"/>
              <a:t>X</a:t>
            </a:r>
            <a:r>
              <a:rPr lang="en-US" sz="1800" baseline="-25000"/>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9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9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49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91" grpId="0" animBg="1"/>
      <p:bldP spid="254993" grpId="0" animBg="1"/>
      <p:bldP spid="25499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52400" y="0"/>
            <a:ext cx="8839200" cy="762000"/>
          </a:xfrm>
        </p:spPr>
        <p:txBody>
          <a:bodyPr/>
          <a:lstStyle/>
          <a:p>
            <a:pPr eaLnBrk="1" hangingPunct="1"/>
            <a:r>
              <a:rPr lang="en-US" sz="3200" b="1" dirty="0">
                <a:solidFill>
                  <a:schemeClr val="accent2"/>
                </a:solidFill>
                <a:sym typeface="Wingdings" pitchFamily="2" charset="2"/>
              </a:rPr>
              <a:t>Backtracking Search : Example</a:t>
            </a:r>
            <a:endParaRPr lang="en-US" sz="2400" b="1" dirty="0">
              <a:solidFill>
                <a:schemeClr val="accent2"/>
              </a:solidFill>
            </a:endParaRPr>
          </a:p>
        </p:txBody>
      </p:sp>
      <p:sp>
        <p:nvSpPr>
          <p:cNvPr id="39939" name="Oval 3"/>
          <p:cNvSpPr>
            <a:spLocks noChangeArrowheads="1"/>
          </p:cNvSpPr>
          <p:nvPr/>
        </p:nvSpPr>
        <p:spPr bwMode="auto">
          <a:xfrm>
            <a:off x="4572000" y="1676400"/>
            <a:ext cx="304800" cy="304800"/>
          </a:xfrm>
          <a:prstGeom prst="ellipse">
            <a:avLst/>
          </a:prstGeom>
          <a:solidFill>
            <a:srgbClr val="000000"/>
          </a:solidFill>
          <a:ln w="9525">
            <a:solidFill>
              <a:schemeClr val="tx1"/>
            </a:solidFill>
            <a:round/>
            <a:headEnd/>
            <a:tailEnd/>
          </a:ln>
        </p:spPr>
        <p:txBody>
          <a:bodyPr wrap="none" anchor="ctr"/>
          <a:lstStyle/>
          <a:p>
            <a:endParaRPr lang="en-US"/>
          </a:p>
        </p:txBody>
      </p:sp>
      <p:sp>
        <p:nvSpPr>
          <p:cNvPr id="39940" name="Text Box 4"/>
          <p:cNvSpPr txBox="1">
            <a:spLocks noChangeArrowheads="1"/>
          </p:cNvSpPr>
          <p:nvPr/>
        </p:nvSpPr>
        <p:spPr bwMode="auto">
          <a:xfrm>
            <a:off x="914400" y="5791200"/>
            <a:ext cx="3357563" cy="457200"/>
          </a:xfrm>
          <a:prstGeom prst="rect">
            <a:avLst/>
          </a:prstGeom>
          <a:noFill/>
          <a:ln w="9525">
            <a:noFill/>
            <a:miter lim="800000"/>
            <a:headEnd/>
            <a:tailEnd/>
          </a:ln>
        </p:spPr>
        <p:txBody>
          <a:bodyPr wrap="none">
            <a:spAutoFit/>
          </a:bodyPr>
          <a:lstStyle/>
          <a:p>
            <a:r>
              <a:rPr lang="en-US" sz="2400" dirty="0">
                <a:solidFill>
                  <a:srgbClr val="C00000"/>
                </a:solidFill>
              </a:rPr>
              <a:t>Assignment = {(X</a:t>
            </a:r>
            <a:r>
              <a:rPr lang="en-US" sz="2400" baseline="-25000" dirty="0">
                <a:solidFill>
                  <a:srgbClr val="C00000"/>
                </a:solidFill>
              </a:rPr>
              <a:t>1</a:t>
            </a:r>
            <a:r>
              <a:rPr lang="en-US" sz="2400" dirty="0">
                <a:solidFill>
                  <a:srgbClr val="C00000"/>
                </a:solidFill>
              </a:rPr>
              <a:t>,v</a:t>
            </a:r>
            <a:r>
              <a:rPr lang="en-US" sz="2400" baseline="-25000" dirty="0">
                <a:solidFill>
                  <a:srgbClr val="C00000"/>
                </a:solidFill>
              </a:rPr>
              <a:t>12</a:t>
            </a:r>
            <a:r>
              <a:rPr lang="en-US" sz="2400" dirty="0">
                <a:solidFill>
                  <a:srgbClr val="C00000"/>
                </a:solidFill>
              </a:rPr>
              <a:t>)}</a:t>
            </a:r>
          </a:p>
        </p:txBody>
      </p:sp>
      <p:sp>
        <p:nvSpPr>
          <p:cNvPr id="39941" name="Rectangle 5"/>
          <p:cNvSpPr>
            <a:spLocks noChangeArrowheads="1"/>
          </p:cNvSpPr>
          <p:nvPr/>
        </p:nvSpPr>
        <p:spPr bwMode="auto">
          <a:xfrm>
            <a:off x="4495800" y="2209800"/>
            <a:ext cx="457200" cy="381000"/>
          </a:xfrm>
          <a:prstGeom prst="rect">
            <a:avLst/>
          </a:prstGeom>
          <a:solidFill>
            <a:srgbClr val="FFCC00"/>
          </a:solidFill>
          <a:ln w="9525">
            <a:solidFill>
              <a:schemeClr val="tx1"/>
            </a:solidFill>
            <a:miter lim="800000"/>
            <a:headEnd/>
            <a:tailEnd/>
          </a:ln>
        </p:spPr>
        <p:txBody>
          <a:bodyPr wrap="none" anchor="ctr"/>
          <a:lstStyle/>
          <a:p>
            <a:pPr algn="ctr"/>
            <a:r>
              <a:rPr lang="en-US" sz="1800"/>
              <a:t>X</a:t>
            </a:r>
            <a:r>
              <a:rPr lang="en-US" sz="1800" baseline="-25000"/>
              <a:t>1</a:t>
            </a:r>
          </a:p>
        </p:txBody>
      </p:sp>
      <p:sp>
        <p:nvSpPr>
          <p:cNvPr id="39942" name="Oval 6"/>
          <p:cNvSpPr>
            <a:spLocks noChangeArrowheads="1"/>
          </p:cNvSpPr>
          <p:nvPr/>
        </p:nvSpPr>
        <p:spPr bwMode="auto">
          <a:xfrm>
            <a:off x="2819400" y="2667000"/>
            <a:ext cx="381000" cy="381000"/>
          </a:xfrm>
          <a:prstGeom prst="ellipse">
            <a:avLst/>
          </a:prstGeom>
          <a:solidFill>
            <a:srgbClr val="C0C0C0"/>
          </a:solidFill>
          <a:ln w="9525">
            <a:solidFill>
              <a:schemeClr val="bg2"/>
            </a:solidFill>
            <a:round/>
            <a:headEnd/>
            <a:tailEnd/>
          </a:ln>
        </p:spPr>
        <p:txBody>
          <a:bodyPr wrap="none" anchor="ctr"/>
          <a:lstStyle/>
          <a:p>
            <a:pPr algn="ctr"/>
            <a:r>
              <a:rPr lang="en-US" sz="1800"/>
              <a:t>v</a:t>
            </a:r>
            <a:r>
              <a:rPr lang="en-US" sz="1600" baseline="-25000"/>
              <a:t>11</a:t>
            </a:r>
          </a:p>
        </p:txBody>
      </p:sp>
      <p:sp>
        <p:nvSpPr>
          <p:cNvPr id="39943" name="Line 7"/>
          <p:cNvSpPr>
            <a:spLocks noChangeShapeType="1"/>
          </p:cNvSpPr>
          <p:nvPr/>
        </p:nvSpPr>
        <p:spPr bwMode="auto">
          <a:xfrm>
            <a:off x="4724400" y="1981200"/>
            <a:ext cx="0" cy="228600"/>
          </a:xfrm>
          <a:prstGeom prst="line">
            <a:avLst/>
          </a:prstGeom>
          <a:noFill/>
          <a:ln w="9525">
            <a:solidFill>
              <a:schemeClr val="tx1"/>
            </a:solidFill>
            <a:round/>
            <a:headEnd/>
            <a:tailEnd type="triangle" w="med" len="med"/>
          </a:ln>
        </p:spPr>
        <p:txBody>
          <a:bodyPr wrap="none"/>
          <a:lstStyle/>
          <a:p>
            <a:endParaRPr lang="en-US"/>
          </a:p>
        </p:txBody>
      </p:sp>
      <p:sp>
        <p:nvSpPr>
          <p:cNvPr id="39944" name="Line 8"/>
          <p:cNvSpPr>
            <a:spLocks noChangeShapeType="1"/>
          </p:cNvSpPr>
          <p:nvPr/>
        </p:nvSpPr>
        <p:spPr bwMode="auto">
          <a:xfrm flipH="1">
            <a:off x="3200400" y="2438400"/>
            <a:ext cx="1295400" cy="304800"/>
          </a:xfrm>
          <a:prstGeom prst="line">
            <a:avLst/>
          </a:prstGeom>
          <a:noFill/>
          <a:ln w="9525">
            <a:solidFill>
              <a:schemeClr val="bg2"/>
            </a:solidFill>
            <a:round/>
            <a:headEnd/>
            <a:tailEnd type="triangle" w="med" len="med"/>
          </a:ln>
        </p:spPr>
        <p:txBody>
          <a:bodyPr wrap="none"/>
          <a:lstStyle/>
          <a:p>
            <a:endParaRPr lang="en-US"/>
          </a:p>
        </p:txBody>
      </p:sp>
      <p:sp>
        <p:nvSpPr>
          <p:cNvPr id="39945" name="Line 9"/>
          <p:cNvSpPr>
            <a:spLocks noChangeShapeType="1"/>
          </p:cNvSpPr>
          <p:nvPr/>
        </p:nvSpPr>
        <p:spPr bwMode="auto">
          <a:xfrm>
            <a:off x="3009900" y="3048000"/>
            <a:ext cx="0" cy="228600"/>
          </a:xfrm>
          <a:prstGeom prst="line">
            <a:avLst/>
          </a:prstGeom>
          <a:noFill/>
          <a:ln w="9525">
            <a:solidFill>
              <a:schemeClr val="bg2"/>
            </a:solidFill>
            <a:round/>
            <a:headEnd/>
            <a:tailEnd type="triangle" w="med" len="med"/>
          </a:ln>
        </p:spPr>
        <p:txBody>
          <a:bodyPr wrap="none"/>
          <a:lstStyle/>
          <a:p>
            <a:endParaRPr lang="en-US"/>
          </a:p>
        </p:txBody>
      </p:sp>
      <p:sp>
        <p:nvSpPr>
          <p:cNvPr id="39946" name="Rectangle 10"/>
          <p:cNvSpPr>
            <a:spLocks noChangeArrowheads="1"/>
          </p:cNvSpPr>
          <p:nvPr/>
        </p:nvSpPr>
        <p:spPr bwMode="auto">
          <a:xfrm>
            <a:off x="2774950" y="3276600"/>
            <a:ext cx="457200" cy="381000"/>
          </a:xfrm>
          <a:prstGeom prst="rect">
            <a:avLst/>
          </a:prstGeom>
          <a:solidFill>
            <a:srgbClr val="C0C0C0"/>
          </a:solidFill>
          <a:ln w="9525">
            <a:solidFill>
              <a:schemeClr val="bg2"/>
            </a:solidFill>
            <a:miter lim="800000"/>
            <a:headEnd/>
            <a:tailEnd/>
          </a:ln>
        </p:spPr>
        <p:txBody>
          <a:bodyPr wrap="none" anchor="ctr"/>
          <a:lstStyle/>
          <a:p>
            <a:pPr algn="ctr"/>
            <a:r>
              <a:rPr lang="en-US" sz="1800"/>
              <a:t>X</a:t>
            </a:r>
            <a:r>
              <a:rPr lang="en-US" sz="1800" baseline="-25000"/>
              <a:t>3</a:t>
            </a:r>
          </a:p>
        </p:txBody>
      </p:sp>
      <p:sp>
        <p:nvSpPr>
          <p:cNvPr id="39947" name="Oval 11"/>
          <p:cNvSpPr>
            <a:spLocks noChangeArrowheads="1"/>
          </p:cNvSpPr>
          <p:nvPr/>
        </p:nvSpPr>
        <p:spPr bwMode="auto">
          <a:xfrm>
            <a:off x="3778250" y="3886200"/>
            <a:ext cx="381000" cy="381000"/>
          </a:xfrm>
          <a:prstGeom prst="ellipse">
            <a:avLst/>
          </a:prstGeom>
          <a:solidFill>
            <a:srgbClr val="C0C0C0"/>
          </a:solidFill>
          <a:ln w="9525">
            <a:solidFill>
              <a:schemeClr val="bg2"/>
            </a:solidFill>
            <a:round/>
            <a:headEnd/>
            <a:tailEnd/>
          </a:ln>
        </p:spPr>
        <p:txBody>
          <a:bodyPr wrap="none" anchor="ctr"/>
          <a:lstStyle/>
          <a:p>
            <a:pPr algn="ctr"/>
            <a:r>
              <a:rPr lang="en-US" sz="1800"/>
              <a:t>v</a:t>
            </a:r>
            <a:r>
              <a:rPr lang="en-US" sz="1600" baseline="-25000"/>
              <a:t>32</a:t>
            </a:r>
          </a:p>
        </p:txBody>
      </p:sp>
      <p:sp>
        <p:nvSpPr>
          <p:cNvPr id="39948" name="Line 12"/>
          <p:cNvSpPr>
            <a:spLocks noChangeShapeType="1"/>
          </p:cNvSpPr>
          <p:nvPr/>
        </p:nvSpPr>
        <p:spPr bwMode="auto">
          <a:xfrm>
            <a:off x="3225800" y="3505200"/>
            <a:ext cx="596900" cy="431800"/>
          </a:xfrm>
          <a:prstGeom prst="line">
            <a:avLst/>
          </a:prstGeom>
          <a:noFill/>
          <a:ln w="9525">
            <a:solidFill>
              <a:schemeClr val="bg2"/>
            </a:solidFill>
            <a:round/>
            <a:headEnd/>
            <a:tailEnd type="triangle" w="med" len="med"/>
          </a:ln>
        </p:spPr>
        <p:txBody>
          <a:bodyPr wrap="none"/>
          <a:lstStyle/>
          <a:p>
            <a:endParaRPr lang="en-US"/>
          </a:p>
        </p:txBody>
      </p:sp>
      <p:sp>
        <p:nvSpPr>
          <p:cNvPr id="39949" name="Line 13"/>
          <p:cNvSpPr>
            <a:spLocks noChangeShapeType="1"/>
          </p:cNvSpPr>
          <p:nvPr/>
        </p:nvSpPr>
        <p:spPr bwMode="auto">
          <a:xfrm>
            <a:off x="3968750" y="4267200"/>
            <a:ext cx="0" cy="228600"/>
          </a:xfrm>
          <a:prstGeom prst="line">
            <a:avLst/>
          </a:prstGeom>
          <a:noFill/>
          <a:ln w="9525">
            <a:solidFill>
              <a:schemeClr val="bg2"/>
            </a:solidFill>
            <a:round/>
            <a:headEnd/>
            <a:tailEnd type="triangle" w="med" len="med"/>
          </a:ln>
        </p:spPr>
        <p:txBody>
          <a:bodyPr wrap="none"/>
          <a:lstStyle/>
          <a:p>
            <a:endParaRPr lang="en-US"/>
          </a:p>
        </p:txBody>
      </p:sp>
      <p:sp>
        <p:nvSpPr>
          <p:cNvPr id="39950" name="Rectangle 14"/>
          <p:cNvSpPr>
            <a:spLocks noChangeArrowheads="1"/>
          </p:cNvSpPr>
          <p:nvPr/>
        </p:nvSpPr>
        <p:spPr bwMode="auto">
          <a:xfrm>
            <a:off x="3733800" y="4495800"/>
            <a:ext cx="457200" cy="381000"/>
          </a:xfrm>
          <a:prstGeom prst="rect">
            <a:avLst/>
          </a:prstGeom>
          <a:solidFill>
            <a:srgbClr val="C0C0C0"/>
          </a:solidFill>
          <a:ln w="9525">
            <a:solidFill>
              <a:schemeClr val="bg2"/>
            </a:solidFill>
            <a:miter lim="800000"/>
            <a:headEnd/>
            <a:tailEnd/>
          </a:ln>
        </p:spPr>
        <p:txBody>
          <a:bodyPr wrap="none" anchor="ctr"/>
          <a:lstStyle/>
          <a:p>
            <a:pPr algn="ctr"/>
            <a:r>
              <a:rPr lang="en-US" sz="1800"/>
              <a:t>X</a:t>
            </a:r>
            <a:r>
              <a:rPr lang="en-US" sz="1800" baseline="-25000"/>
              <a:t>2</a:t>
            </a:r>
          </a:p>
        </p:txBody>
      </p:sp>
      <p:sp>
        <p:nvSpPr>
          <p:cNvPr id="39951" name="Oval 15"/>
          <p:cNvSpPr>
            <a:spLocks noChangeArrowheads="1"/>
          </p:cNvSpPr>
          <p:nvPr/>
        </p:nvSpPr>
        <p:spPr bwMode="auto">
          <a:xfrm>
            <a:off x="1936750" y="3886200"/>
            <a:ext cx="381000" cy="381000"/>
          </a:xfrm>
          <a:prstGeom prst="ellipse">
            <a:avLst/>
          </a:prstGeom>
          <a:solidFill>
            <a:srgbClr val="C0C0C0"/>
          </a:solidFill>
          <a:ln w="9525">
            <a:solidFill>
              <a:schemeClr val="bg2"/>
            </a:solidFill>
            <a:round/>
            <a:headEnd/>
            <a:tailEnd/>
          </a:ln>
        </p:spPr>
        <p:txBody>
          <a:bodyPr wrap="none" anchor="ctr"/>
          <a:lstStyle/>
          <a:p>
            <a:pPr algn="ctr"/>
            <a:r>
              <a:rPr lang="en-US" sz="1800"/>
              <a:t>v</a:t>
            </a:r>
            <a:r>
              <a:rPr lang="en-US" sz="1600" baseline="-25000"/>
              <a:t>31</a:t>
            </a:r>
          </a:p>
        </p:txBody>
      </p:sp>
      <p:sp>
        <p:nvSpPr>
          <p:cNvPr id="39952" name="Line 16"/>
          <p:cNvSpPr>
            <a:spLocks noChangeShapeType="1"/>
          </p:cNvSpPr>
          <p:nvPr/>
        </p:nvSpPr>
        <p:spPr bwMode="auto">
          <a:xfrm flipH="1">
            <a:off x="2247900" y="3511550"/>
            <a:ext cx="539750" cy="412750"/>
          </a:xfrm>
          <a:prstGeom prst="line">
            <a:avLst/>
          </a:prstGeom>
          <a:noFill/>
          <a:ln w="9525">
            <a:solidFill>
              <a:schemeClr val="bg2"/>
            </a:solidFill>
            <a:round/>
            <a:headEnd/>
            <a:tailEnd type="triangle" w="med" len="med"/>
          </a:ln>
        </p:spPr>
        <p:txBody>
          <a:bodyPr wrap="none"/>
          <a:lstStyle/>
          <a:p>
            <a:endParaRPr lang="en-US"/>
          </a:p>
        </p:txBody>
      </p:sp>
      <p:sp>
        <p:nvSpPr>
          <p:cNvPr id="39953" name="Line 17"/>
          <p:cNvSpPr>
            <a:spLocks noChangeShapeType="1"/>
          </p:cNvSpPr>
          <p:nvPr/>
        </p:nvSpPr>
        <p:spPr bwMode="auto">
          <a:xfrm>
            <a:off x="2139950" y="4267200"/>
            <a:ext cx="0" cy="228600"/>
          </a:xfrm>
          <a:prstGeom prst="line">
            <a:avLst/>
          </a:prstGeom>
          <a:noFill/>
          <a:ln w="9525">
            <a:solidFill>
              <a:schemeClr val="bg2"/>
            </a:solidFill>
            <a:round/>
            <a:headEnd/>
            <a:tailEnd type="triangle" w="med" len="med"/>
          </a:ln>
        </p:spPr>
        <p:txBody>
          <a:bodyPr wrap="none"/>
          <a:lstStyle/>
          <a:p>
            <a:endParaRPr lang="en-US"/>
          </a:p>
        </p:txBody>
      </p:sp>
      <p:sp>
        <p:nvSpPr>
          <p:cNvPr id="39954" name="Rectangle 18"/>
          <p:cNvSpPr>
            <a:spLocks noChangeArrowheads="1"/>
          </p:cNvSpPr>
          <p:nvPr/>
        </p:nvSpPr>
        <p:spPr bwMode="auto">
          <a:xfrm>
            <a:off x="1905000" y="4495800"/>
            <a:ext cx="457200" cy="381000"/>
          </a:xfrm>
          <a:prstGeom prst="rect">
            <a:avLst/>
          </a:prstGeom>
          <a:solidFill>
            <a:srgbClr val="C0C0C0"/>
          </a:solidFill>
          <a:ln w="9525">
            <a:solidFill>
              <a:schemeClr val="bg2"/>
            </a:solidFill>
            <a:miter lim="800000"/>
            <a:headEnd/>
            <a:tailEnd/>
          </a:ln>
        </p:spPr>
        <p:txBody>
          <a:bodyPr wrap="none" anchor="ctr"/>
          <a:lstStyle/>
          <a:p>
            <a:pPr algn="ctr"/>
            <a:r>
              <a:rPr lang="en-US" sz="1800"/>
              <a:t>X</a:t>
            </a:r>
            <a:r>
              <a:rPr lang="en-US" sz="1800" baseline="-25000"/>
              <a:t>2</a:t>
            </a:r>
          </a:p>
        </p:txBody>
      </p:sp>
      <p:sp>
        <p:nvSpPr>
          <p:cNvPr id="39955" name="Oval 19"/>
          <p:cNvSpPr>
            <a:spLocks noChangeArrowheads="1"/>
          </p:cNvSpPr>
          <p:nvPr/>
        </p:nvSpPr>
        <p:spPr bwMode="auto">
          <a:xfrm>
            <a:off x="6140450" y="2667000"/>
            <a:ext cx="381000" cy="381000"/>
          </a:xfrm>
          <a:prstGeom prst="ellipse">
            <a:avLst/>
          </a:prstGeom>
          <a:solidFill>
            <a:srgbClr val="CCFF99"/>
          </a:solidFill>
          <a:ln w="9525">
            <a:solidFill>
              <a:schemeClr val="tx1"/>
            </a:solidFill>
            <a:round/>
            <a:headEnd/>
            <a:tailEnd/>
          </a:ln>
        </p:spPr>
        <p:txBody>
          <a:bodyPr wrap="none" anchor="ctr"/>
          <a:lstStyle/>
          <a:p>
            <a:pPr algn="ctr"/>
            <a:r>
              <a:rPr lang="en-US" sz="1800"/>
              <a:t>v</a:t>
            </a:r>
            <a:r>
              <a:rPr lang="en-US" sz="1600" baseline="-25000"/>
              <a:t>12</a:t>
            </a:r>
          </a:p>
        </p:txBody>
      </p:sp>
      <p:sp>
        <p:nvSpPr>
          <p:cNvPr id="39956" name="Line 20"/>
          <p:cNvSpPr>
            <a:spLocks noChangeShapeType="1"/>
          </p:cNvSpPr>
          <p:nvPr/>
        </p:nvSpPr>
        <p:spPr bwMode="auto">
          <a:xfrm>
            <a:off x="4953000" y="2438400"/>
            <a:ext cx="1219200" cy="304800"/>
          </a:xfrm>
          <a:prstGeom prst="line">
            <a:avLst/>
          </a:prstGeom>
          <a:noFill/>
          <a:ln w="9525">
            <a:solidFill>
              <a:schemeClr val="tx1"/>
            </a:solidFill>
            <a:round/>
            <a:headEnd/>
            <a:tailEnd type="triangle" w="med" len="med"/>
          </a:ln>
        </p:spPr>
        <p:txBody>
          <a:bodyPr wrap="none"/>
          <a:lstStyle/>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52400" y="0"/>
            <a:ext cx="8839200" cy="762000"/>
          </a:xfrm>
        </p:spPr>
        <p:txBody>
          <a:bodyPr/>
          <a:lstStyle/>
          <a:p>
            <a:pPr eaLnBrk="1" hangingPunct="1"/>
            <a:r>
              <a:rPr lang="en-US" sz="3200" b="1" dirty="0">
                <a:solidFill>
                  <a:schemeClr val="accent2"/>
                </a:solidFill>
                <a:sym typeface="Wingdings" pitchFamily="2" charset="2"/>
              </a:rPr>
              <a:t>Backtracking Search : Example</a:t>
            </a:r>
            <a:endParaRPr lang="en-US" sz="2400" b="1" dirty="0">
              <a:solidFill>
                <a:schemeClr val="accent2"/>
              </a:solidFill>
            </a:endParaRPr>
          </a:p>
        </p:txBody>
      </p:sp>
      <p:sp>
        <p:nvSpPr>
          <p:cNvPr id="40963" name="Oval 3"/>
          <p:cNvSpPr>
            <a:spLocks noChangeArrowheads="1"/>
          </p:cNvSpPr>
          <p:nvPr/>
        </p:nvSpPr>
        <p:spPr bwMode="auto">
          <a:xfrm>
            <a:off x="4572000" y="1676400"/>
            <a:ext cx="304800" cy="304800"/>
          </a:xfrm>
          <a:prstGeom prst="ellipse">
            <a:avLst/>
          </a:prstGeom>
          <a:solidFill>
            <a:srgbClr val="000000"/>
          </a:solidFill>
          <a:ln w="9525">
            <a:solidFill>
              <a:schemeClr val="tx1"/>
            </a:solidFill>
            <a:round/>
            <a:headEnd/>
            <a:tailEnd/>
          </a:ln>
        </p:spPr>
        <p:txBody>
          <a:bodyPr wrap="none" anchor="ctr"/>
          <a:lstStyle/>
          <a:p>
            <a:endParaRPr lang="en-US"/>
          </a:p>
        </p:txBody>
      </p:sp>
      <p:sp>
        <p:nvSpPr>
          <p:cNvPr id="40964" name="Text Box 4"/>
          <p:cNvSpPr txBox="1">
            <a:spLocks noChangeArrowheads="1"/>
          </p:cNvSpPr>
          <p:nvPr/>
        </p:nvSpPr>
        <p:spPr bwMode="auto">
          <a:xfrm>
            <a:off x="914400" y="5791200"/>
            <a:ext cx="4546600" cy="457200"/>
          </a:xfrm>
          <a:prstGeom prst="rect">
            <a:avLst/>
          </a:prstGeom>
          <a:noFill/>
          <a:ln w="9525">
            <a:noFill/>
            <a:miter lim="800000"/>
            <a:headEnd/>
            <a:tailEnd/>
          </a:ln>
        </p:spPr>
        <p:txBody>
          <a:bodyPr wrap="none">
            <a:spAutoFit/>
          </a:bodyPr>
          <a:lstStyle/>
          <a:p>
            <a:r>
              <a:rPr lang="en-US" sz="2400" dirty="0">
                <a:solidFill>
                  <a:srgbClr val="C00000"/>
                </a:solidFill>
              </a:rPr>
              <a:t>Assignment = {(X</a:t>
            </a:r>
            <a:r>
              <a:rPr lang="en-US" sz="2400" baseline="-25000" dirty="0">
                <a:solidFill>
                  <a:srgbClr val="C00000"/>
                </a:solidFill>
              </a:rPr>
              <a:t>1</a:t>
            </a:r>
            <a:r>
              <a:rPr lang="en-US" sz="2400" dirty="0">
                <a:solidFill>
                  <a:srgbClr val="C00000"/>
                </a:solidFill>
              </a:rPr>
              <a:t>,v</a:t>
            </a:r>
            <a:r>
              <a:rPr lang="en-US" sz="2400" baseline="-25000" dirty="0">
                <a:solidFill>
                  <a:srgbClr val="C00000"/>
                </a:solidFill>
              </a:rPr>
              <a:t>12</a:t>
            </a:r>
            <a:r>
              <a:rPr lang="en-US" sz="2400" dirty="0">
                <a:solidFill>
                  <a:srgbClr val="C00000"/>
                </a:solidFill>
              </a:rPr>
              <a:t>), (X</a:t>
            </a:r>
            <a:r>
              <a:rPr lang="en-US" sz="2400" baseline="-25000" dirty="0">
                <a:solidFill>
                  <a:srgbClr val="C00000"/>
                </a:solidFill>
              </a:rPr>
              <a:t>2</a:t>
            </a:r>
            <a:r>
              <a:rPr lang="en-US" sz="2400" dirty="0">
                <a:solidFill>
                  <a:srgbClr val="C00000"/>
                </a:solidFill>
              </a:rPr>
              <a:t>,v</a:t>
            </a:r>
            <a:r>
              <a:rPr lang="en-US" sz="2400" baseline="-25000" dirty="0">
                <a:solidFill>
                  <a:srgbClr val="C00000"/>
                </a:solidFill>
              </a:rPr>
              <a:t>21</a:t>
            </a:r>
            <a:r>
              <a:rPr lang="en-US" sz="2400" dirty="0">
                <a:solidFill>
                  <a:srgbClr val="C00000"/>
                </a:solidFill>
              </a:rPr>
              <a:t>)}</a:t>
            </a:r>
          </a:p>
        </p:txBody>
      </p:sp>
      <p:sp>
        <p:nvSpPr>
          <p:cNvPr id="40965" name="Rectangle 5"/>
          <p:cNvSpPr>
            <a:spLocks noChangeArrowheads="1"/>
          </p:cNvSpPr>
          <p:nvPr/>
        </p:nvSpPr>
        <p:spPr bwMode="auto">
          <a:xfrm>
            <a:off x="4495800" y="2209800"/>
            <a:ext cx="457200" cy="381000"/>
          </a:xfrm>
          <a:prstGeom prst="rect">
            <a:avLst/>
          </a:prstGeom>
          <a:solidFill>
            <a:srgbClr val="FFCC00"/>
          </a:solidFill>
          <a:ln w="9525">
            <a:solidFill>
              <a:schemeClr val="tx1"/>
            </a:solidFill>
            <a:miter lim="800000"/>
            <a:headEnd/>
            <a:tailEnd/>
          </a:ln>
        </p:spPr>
        <p:txBody>
          <a:bodyPr wrap="none" anchor="ctr"/>
          <a:lstStyle/>
          <a:p>
            <a:pPr algn="ctr"/>
            <a:r>
              <a:rPr lang="en-US" sz="1800"/>
              <a:t>X</a:t>
            </a:r>
            <a:r>
              <a:rPr lang="en-US" sz="1800" baseline="-25000"/>
              <a:t>1</a:t>
            </a:r>
          </a:p>
        </p:txBody>
      </p:sp>
      <p:sp>
        <p:nvSpPr>
          <p:cNvPr id="40966" name="Oval 6"/>
          <p:cNvSpPr>
            <a:spLocks noChangeArrowheads="1"/>
          </p:cNvSpPr>
          <p:nvPr/>
        </p:nvSpPr>
        <p:spPr bwMode="auto">
          <a:xfrm>
            <a:off x="2819400" y="2667000"/>
            <a:ext cx="381000" cy="381000"/>
          </a:xfrm>
          <a:prstGeom prst="ellipse">
            <a:avLst/>
          </a:prstGeom>
          <a:solidFill>
            <a:srgbClr val="C0C0C0"/>
          </a:solidFill>
          <a:ln w="9525">
            <a:solidFill>
              <a:schemeClr val="bg2"/>
            </a:solidFill>
            <a:round/>
            <a:headEnd/>
            <a:tailEnd/>
          </a:ln>
        </p:spPr>
        <p:txBody>
          <a:bodyPr wrap="none" anchor="ctr"/>
          <a:lstStyle/>
          <a:p>
            <a:pPr algn="ctr"/>
            <a:r>
              <a:rPr lang="en-US" sz="1800"/>
              <a:t>v</a:t>
            </a:r>
            <a:r>
              <a:rPr lang="en-US" sz="1600" baseline="-25000"/>
              <a:t>11</a:t>
            </a:r>
          </a:p>
        </p:txBody>
      </p:sp>
      <p:sp>
        <p:nvSpPr>
          <p:cNvPr id="40967" name="Line 7"/>
          <p:cNvSpPr>
            <a:spLocks noChangeShapeType="1"/>
          </p:cNvSpPr>
          <p:nvPr/>
        </p:nvSpPr>
        <p:spPr bwMode="auto">
          <a:xfrm>
            <a:off x="4724400" y="1981200"/>
            <a:ext cx="0" cy="228600"/>
          </a:xfrm>
          <a:prstGeom prst="line">
            <a:avLst/>
          </a:prstGeom>
          <a:noFill/>
          <a:ln w="9525">
            <a:solidFill>
              <a:schemeClr val="tx1"/>
            </a:solidFill>
            <a:round/>
            <a:headEnd/>
            <a:tailEnd type="triangle" w="med" len="med"/>
          </a:ln>
        </p:spPr>
        <p:txBody>
          <a:bodyPr wrap="none"/>
          <a:lstStyle/>
          <a:p>
            <a:endParaRPr lang="en-US"/>
          </a:p>
        </p:txBody>
      </p:sp>
      <p:sp>
        <p:nvSpPr>
          <p:cNvPr id="40968" name="Line 8"/>
          <p:cNvSpPr>
            <a:spLocks noChangeShapeType="1"/>
          </p:cNvSpPr>
          <p:nvPr/>
        </p:nvSpPr>
        <p:spPr bwMode="auto">
          <a:xfrm flipH="1">
            <a:off x="3200400" y="2438400"/>
            <a:ext cx="1295400" cy="304800"/>
          </a:xfrm>
          <a:prstGeom prst="line">
            <a:avLst/>
          </a:prstGeom>
          <a:noFill/>
          <a:ln w="9525">
            <a:solidFill>
              <a:schemeClr val="bg2"/>
            </a:solidFill>
            <a:round/>
            <a:headEnd/>
            <a:tailEnd type="triangle" w="med" len="med"/>
          </a:ln>
        </p:spPr>
        <p:txBody>
          <a:bodyPr wrap="none"/>
          <a:lstStyle/>
          <a:p>
            <a:endParaRPr lang="en-US"/>
          </a:p>
        </p:txBody>
      </p:sp>
      <p:sp>
        <p:nvSpPr>
          <p:cNvPr id="40969" name="Line 9"/>
          <p:cNvSpPr>
            <a:spLocks noChangeShapeType="1"/>
          </p:cNvSpPr>
          <p:nvPr/>
        </p:nvSpPr>
        <p:spPr bwMode="auto">
          <a:xfrm>
            <a:off x="3009900" y="3048000"/>
            <a:ext cx="0" cy="228600"/>
          </a:xfrm>
          <a:prstGeom prst="line">
            <a:avLst/>
          </a:prstGeom>
          <a:noFill/>
          <a:ln w="9525">
            <a:solidFill>
              <a:schemeClr val="bg2"/>
            </a:solidFill>
            <a:round/>
            <a:headEnd/>
            <a:tailEnd type="triangle" w="med" len="med"/>
          </a:ln>
        </p:spPr>
        <p:txBody>
          <a:bodyPr wrap="none"/>
          <a:lstStyle/>
          <a:p>
            <a:endParaRPr lang="en-US"/>
          </a:p>
        </p:txBody>
      </p:sp>
      <p:sp>
        <p:nvSpPr>
          <p:cNvPr id="40970" name="Rectangle 10"/>
          <p:cNvSpPr>
            <a:spLocks noChangeArrowheads="1"/>
          </p:cNvSpPr>
          <p:nvPr/>
        </p:nvSpPr>
        <p:spPr bwMode="auto">
          <a:xfrm>
            <a:off x="2774950" y="3276600"/>
            <a:ext cx="457200" cy="381000"/>
          </a:xfrm>
          <a:prstGeom prst="rect">
            <a:avLst/>
          </a:prstGeom>
          <a:solidFill>
            <a:srgbClr val="C0C0C0"/>
          </a:solidFill>
          <a:ln w="9525">
            <a:solidFill>
              <a:schemeClr val="bg2"/>
            </a:solidFill>
            <a:miter lim="800000"/>
            <a:headEnd/>
            <a:tailEnd/>
          </a:ln>
        </p:spPr>
        <p:txBody>
          <a:bodyPr wrap="none" anchor="ctr"/>
          <a:lstStyle/>
          <a:p>
            <a:pPr algn="ctr"/>
            <a:r>
              <a:rPr lang="en-US" sz="1800"/>
              <a:t>X</a:t>
            </a:r>
            <a:r>
              <a:rPr lang="en-US" sz="1800" baseline="-25000"/>
              <a:t>3</a:t>
            </a:r>
          </a:p>
        </p:txBody>
      </p:sp>
      <p:sp>
        <p:nvSpPr>
          <p:cNvPr id="40971" name="Oval 11"/>
          <p:cNvSpPr>
            <a:spLocks noChangeArrowheads="1"/>
          </p:cNvSpPr>
          <p:nvPr/>
        </p:nvSpPr>
        <p:spPr bwMode="auto">
          <a:xfrm>
            <a:off x="3778250" y="3886200"/>
            <a:ext cx="381000" cy="381000"/>
          </a:xfrm>
          <a:prstGeom prst="ellipse">
            <a:avLst/>
          </a:prstGeom>
          <a:solidFill>
            <a:srgbClr val="C0C0C0"/>
          </a:solidFill>
          <a:ln w="9525">
            <a:solidFill>
              <a:schemeClr val="bg2"/>
            </a:solidFill>
            <a:round/>
            <a:headEnd/>
            <a:tailEnd/>
          </a:ln>
        </p:spPr>
        <p:txBody>
          <a:bodyPr wrap="none" anchor="ctr"/>
          <a:lstStyle/>
          <a:p>
            <a:pPr algn="ctr"/>
            <a:r>
              <a:rPr lang="en-US" sz="1800"/>
              <a:t>v</a:t>
            </a:r>
            <a:r>
              <a:rPr lang="en-US" sz="1600" baseline="-25000"/>
              <a:t>32</a:t>
            </a:r>
          </a:p>
        </p:txBody>
      </p:sp>
      <p:sp>
        <p:nvSpPr>
          <p:cNvPr id="40972" name="Line 12"/>
          <p:cNvSpPr>
            <a:spLocks noChangeShapeType="1"/>
          </p:cNvSpPr>
          <p:nvPr/>
        </p:nvSpPr>
        <p:spPr bwMode="auto">
          <a:xfrm>
            <a:off x="3225800" y="3505200"/>
            <a:ext cx="596900" cy="431800"/>
          </a:xfrm>
          <a:prstGeom prst="line">
            <a:avLst/>
          </a:prstGeom>
          <a:noFill/>
          <a:ln w="9525">
            <a:solidFill>
              <a:schemeClr val="bg2"/>
            </a:solidFill>
            <a:round/>
            <a:headEnd/>
            <a:tailEnd type="triangle" w="med" len="med"/>
          </a:ln>
        </p:spPr>
        <p:txBody>
          <a:bodyPr wrap="none"/>
          <a:lstStyle/>
          <a:p>
            <a:endParaRPr lang="en-US"/>
          </a:p>
        </p:txBody>
      </p:sp>
      <p:sp>
        <p:nvSpPr>
          <p:cNvPr id="40973" name="Line 13"/>
          <p:cNvSpPr>
            <a:spLocks noChangeShapeType="1"/>
          </p:cNvSpPr>
          <p:nvPr/>
        </p:nvSpPr>
        <p:spPr bwMode="auto">
          <a:xfrm>
            <a:off x="3968750" y="4267200"/>
            <a:ext cx="0" cy="228600"/>
          </a:xfrm>
          <a:prstGeom prst="line">
            <a:avLst/>
          </a:prstGeom>
          <a:noFill/>
          <a:ln w="9525">
            <a:solidFill>
              <a:schemeClr val="bg2"/>
            </a:solidFill>
            <a:round/>
            <a:headEnd/>
            <a:tailEnd type="triangle" w="med" len="med"/>
          </a:ln>
        </p:spPr>
        <p:txBody>
          <a:bodyPr wrap="none"/>
          <a:lstStyle/>
          <a:p>
            <a:endParaRPr lang="en-US"/>
          </a:p>
        </p:txBody>
      </p:sp>
      <p:sp>
        <p:nvSpPr>
          <p:cNvPr id="40974" name="Rectangle 14"/>
          <p:cNvSpPr>
            <a:spLocks noChangeArrowheads="1"/>
          </p:cNvSpPr>
          <p:nvPr/>
        </p:nvSpPr>
        <p:spPr bwMode="auto">
          <a:xfrm>
            <a:off x="3733800" y="4495800"/>
            <a:ext cx="457200" cy="381000"/>
          </a:xfrm>
          <a:prstGeom prst="rect">
            <a:avLst/>
          </a:prstGeom>
          <a:solidFill>
            <a:srgbClr val="C0C0C0"/>
          </a:solidFill>
          <a:ln w="9525">
            <a:solidFill>
              <a:schemeClr val="bg2"/>
            </a:solidFill>
            <a:miter lim="800000"/>
            <a:headEnd/>
            <a:tailEnd/>
          </a:ln>
        </p:spPr>
        <p:txBody>
          <a:bodyPr wrap="none" anchor="ctr"/>
          <a:lstStyle/>
          <a:p>
            <a:pPr algn="ctr"/>
            <a:r>
              <a:rPr lang="en-US" sz="1800"/>
              <a:t>X</a:t>
            </a:r>
            <a:r>
              <a:rPr lang="en-US" sz="1800" baseline="-25000"/>
              <a:t>2</a:t>
            </a:r>
          </a:p>
        </p:txBody>
      </p:sp>
      <p:sp>
        <p:nvSpPr>
          <p:cNvPr id="40975" name="Oval 18"/>
          <p:cNvSpPr>
            <a:spLocks noChangeArrowheads="1"/>
          </p:cNvSpPr>
          <p:nvPr/>
        </p:nvSpPr>
        <p:spPr bwMode="auto">
          <a:xfrm>
            <a:off x="1936750" y="3886200"/>
            <a:ext cx="381000" cy="381000"/>
          </a:xfrm>
          <a:prstGeom prst="ellipse">
            <a:avLst/>
          </a:prstGeom>
          <a:solidFill>
            <a:srgbClr val="C0C0C0"/>
          </a:solidFill>
          <a:ln w="9525">
            <a:solidFill>
              <a:schemeClr val="bg2"/>
            </a:solidFill>
            <a:round/>
            <a:headEnd/>
            <a:tailEnd/>
          </a:ln>
        </p:spPr>
        <p:txBody>
          <a:bodyPr wrap="none" anchor="ctr"/>
          <a:lstStyle/>
          <a:p>
            <a:pPr algn="ctr"/>
            <a:r>
              <a:rPr lang="en-US" sz="1800"/>
              <a:t>v</a:t>
            </a:r>
            <a:r>
              <a:rPr lang="en-US" sz="1600" baseline="-25000"/>
              <a:t>31</a:t>
            </a:r>
          </a:p>
        </p:txBody>
      </p:sp>
      <p:sp>
        <p:nvSpPr>
          <p:cNvPr id="40976" name="Line 19"/>
          <p:cNvSpPr>
            <a:spLocks noChangeShapeType="1"/>
          </p:cNvSpPr>
          <p:nvPr/>
        </p:nvSpPr>
        <p:spPr bwMode="auto">
          <a:xfrm flipH="1">
            <a:off x="2247900" y="3511550"/>
            <a:ext cx="539750" cy="412750"/>
          </a:xfrm>
          <a:prstGeom prst="line">
            <a:avLst/>
          </a:prstGeom>
          <a:noFill/>
          <a:ln w="9525">
            <a:solidFill>
              <a:schemeClr val="bg2"/>
            </a:solidFill>
            <a:round/>
            <a:headEnd/>
            <a:tailEnd type="triangle" w="med" len="med"/>
          </a:ln>
        </p:spPr>
        <p:txBody>
          <a:bodyPr wrap="none"/>
          <a:lstStyle/>
          <a:p>
            <a:endParaRPr lang="en-US"/>
          </a:p>
        </p:txBody>
      </p:sp>
      <p:sp>
        <p:nvSpPr>
          <p:cNvPr id="40977" name="Line 20"/>
          <p:cNvSpPr>
            <a:spLocks noChangeShapeType="1"/>
          </p:cNvSpPr>
          <p:nvPr/>
        </p:nvSpPr>
        <p:spPr bwMode="auto">
          <a:xfrm>
            <a:off x="2139950" y="4267200"/>
            <a:ext cx="0" cy="228600"/>
          </a:xfrm>
          <a:prstGeom prst="line">
            <a:avLst/>
          </a:prstGeom>
          <a:noFill/>
          <a:ln w="9525">
            <a:solidFill>
              <a:schemeClr val="bg2"/>
            </a:solidFill>
            <a:round/>
            <a:headEnd/>
            <a:tailEnd type="triangle" w="med" len="med"/>
          </a:ln>
        </p:spPr>
        <p:txBody>
          <a:bodyPr wrap="none"/>
          <a:lstStyle/>
          <a:p>
            <a:endParaRPr lang="en-US"/>
          </a:p>
        </p:txBody>
      </p:sp>
      <p:sp>
        <p:nvSpPr>
          <p:cNvPr id="40978" name="Rectangle 21"/>
          <p:cNvSpPr>
            <a:spLocks noChangeArrowheads="1"/>
          </p:cNvSpPr>
          <p:nvPr/>
        </p:nvSpPr>
        <p:spPr bwMode="auto">
          <a:xfrm>
            <a:off x="1905000" y="4495800"/>
            <a:ext cx="457200" cy="381000"/>
          </a:xfrm>
          <a:prstGeom prst="rect">
            <a:avLst/>
          </a:prstGeom>
          <a:solidFill>
            <a:srgbClr val="C0C0C0"/>
          </a:solidFill>
          <a:ln w="9525">
            <a:solidFill>
              <a:schemeClr val="bg2"/>
            </a:solidFill>
            <a:miter lim="800000"/>
            <a:headEnd/>
            <a:tailEnd/>
          </a:ln>
        </p:spPr>
        <p:txBody>
          <a:bodyPr wrap="none" anchor="ctr"/>
          <a:lstStyle/>
          <a:p>
            <a:pPr algn="ctr"/>
            <a:r>
              <a:rPr lang="en-US" sz="1800"/>
              <a:t>X</a:t>
            </a:r>
            <a:r>
              <a:rPr lang="en-US" sz="1800" baseline="-25000"/>
              <a:t>2</a:t>
            </a:r>
          </a:p>
        </p:txBody>
      </p:sp>
      <p:sp>
        <p:nvSpPr>
          <p:cNvPr id="40979" name="Oval 22"/>
          <p:cNvSpPr>
            <a:spLocks noChangeArrowheads="1"/>
          </p:cNvSpPr>
          <p:nvPr/>
        </p:nvSpPr>
        <p:spPr bwMode="auto">
          <a:xfrm>
            <a:off x="6140450" y="2667000"/>
            <a:ext cx="381000" cy="381000"/>
          </a:xfrm>
          <a:prstGeom prst="ellipse">
            <a:avLst/>
          </a:prstGeom>
          <a:solidFill>
            <a:srgbClr val="CCFF99"/>
          </a:solidFill>
          <a:ln w="9525">
            <a:solidFill>
              <a:schemeClr val="tx1"/>
            </a:solidFill>
            <a:round/>
            <a:headEnd/>
            <a:tailEnd/>
          </a:ln>
        </p:spPr>
        <p:txBody>
          <a:bodyPr wrap="none" anchor="ctr"/>
          <a:lstStyle/>
          <a:p>
            <a:pPr algn="ctr"/>
            <a:r>
              <a:rPr lang="en-US" sz="1800"/>
              <a:t>v</a:t>
            </a:r>
            <a:r>
              <a:rPr lang="en-US" sz="1600" baseline="-25000"/>
              <a:t>12</a:t>
            </a:r>
          </a:p>
        </p:txBody>
      </p:sp>
      <p:sp>
        <p:nvSpPr>
          <p:cNvPr id="40980" name="Line 23"/>
          <p:cNvSpPr>
            <a:spLocks noChangeShapeType="1"/>
          </p:cNvSpPr>
          <p:nvPr/>
        </p:nvSpPr>
        <p:spPr bwMode="auto">
          <a:xfrm>
            <a:off x="4953000" y="2438400"/>
            <a:ext cx="1219200" cy="304800"/>
          </a:xfrm>
          <a:prstGeom prst="line">
            <a:avLst/>
          </a:prstGeom>
          <a:noFill/>
          <a:ln w="9525">
            <a:solidFill>
              <a:schemeClr val="tx1"/>
            </a:solidFill>
            <a:round/>
            <a:headEnd/>
            <a:tailEnd type="triangle" w="med" len="med"/>
          </a:ln>
        </p:spPr>
        <p:txBody>
          <a:bodyPr wrap="none"/>
          <a:lstStyle/>
          <a:p>
            <a:endParaRPr lang="en-US"/>
          </a:p>
        </p:txBody>
      </p:sp>
      <p:sp>
        <p:nvSpPr>
          <p:cNvPr id="40981" name="Oval 24"/>
          <p:cNvSpPr>
            <a:spLocks noChangeArrowheads="1"/>
          </p:cNvSpPr>
          <p:nvPr/>
        </p:nvSpPr>
        <p:spPr bwMode="auto">
          <a:xfrm>
            <a:off x="5257800" y="3886200"/>
            <a:ext cx="381000" cy="381000"/>
          </a:xfrm>
          <a:prstGeom prst="ellipse">
            <a:avLst/>
          </a:prstGeom>
          <a:solidFill>
            <a:srgbClr val="CCFF99"/>
          </a:solidFill>
          <a:ln w="9525">
            <a:solidFill>
              <a:schemeClr val="tx1"/>
            </a:solidFill>
            <a:round/>
            <a:headEnd/>
            <a:tailEnd/>
          </a:ln>
        </p:spPr>
        <p:txBody>
          <a:bodyPr wrap="none" anchor="ctr"/>
          <a:lstStyle/>
          <a:p>
            <a:pPr algn="ctr"/>
            <a:r>
              <a:rPr lang="en-US" sz="1800"/>
              <a:t>v</a:t>
            </a:r>
            <a:r>
              <a:rPr lang="en-US" sz="1800" baseline="-25000"/>
              <a:t>2</a:t>
            </a:r>
            <a:r>
              <a:rPr lang="en-US" sz="1600" baseline="-25000"/>
              <a:t>1</a:t>
            </a:r>
          </a:p>
        </p:txBody>
      </p:sp>
      <p:sp>
        <p:nvSpPr>
          <p:cNvPr id="40982" name="Line 25"/>
          <p:cNvSpPr>
            <a:spLocks noChangeShapeType="1"/>
          </p:cNvSpPr>
          <p:nvPr/>
        </p:nvSpPr>
        <p:spPr bwMode="auto">
          <a:xfrm>
            <a:off x="6330950" y="3048000"/>
            <a:ext cx="0" cy="228600"/>
          </a:xfrm>
          <a:prstGeom prst="line">
            <a:avLst/>
          </a:prstGeom>
          <a:noFill/>
          <a:ln w="9525">
            <a:solidFill>
              <a:schemeClr val="tx1"/>
            </a:solidFill>
            <a:round/>
            <a:headEnd/>
            <a:tailEnd type="triangle" w="med" len="med"/>
          </a:ln>
        </p:spPr>
        <p:txBody>
          <a:bodyPr wrap="none"/>
          <a:lstStyle/>
          <a:p>
            <a:endParaRPr lang="en-US"/>
          </a:p>
        </p:txBody>
      </p:sp>
      <p:sp>
        <p:nvSpPr>
          <p:cNvPr id="40983" name="Line 26"/>
          <p:cNvSpPr>
            <a:spLocks noChangeShapeType="1"/>
          </p:cNvSpPr>
          <p:nvPr/>
        </p:nvSpPr>
        <p:spPr bwMode="auto">
          <a:xfrm flipH="1">
            <a:off x="5568950" y="3511550"/>
            <a:ext cx="539750" cy="412750"/>
          </a:xfrm>
          <a:prstGeom prst="line">
            <a:avLst/>
          </a:prstGeom>
          <a:noFill/>
          <a:ln w="9525">
            <a:solidFill>
              <a:schemeClr val="tx1"/>
            </a:solidFill>
            <a:round/>
            <a:headEnd/>
            <a:tailEnd type="triangle" w="med" len="med"/>
          </a:ln>
        </p:spPr>
        <p:txBody>
          <a:bodyPr wrap="none"/>
          <a:lstStyle/>
          <a:p>
            <a:endParaRPr lang="en-US"/>
          </a:p>
        </p:txBody>
      </p:sp>
      <p:sp>
        <p:nvSpPr>
          <p:cNvPr id="40984" name="Rectangle 27"/>
          <p:cNvSpPr>
            <a:spLocks noChangeArrowheads="1"/>
          </p:cNvSpPr>
          <p:nvPr/>
        </p:nvSpPr>
        <p:spPr bwMode="auto">
          <a:xfrm>
            <a:off x="6096000" y="3276600"/>
            <a:ext cx="457200" cy="381000"/>
          </a:xfrm>
          <a:prstGeom prst="rect">
            <a:avLst/>
          </a:prstGeom>
          <a:solidFill>
            <a:srgbClr val="FFCC00"/>
          </a:solidFill>
          <a:ln w="9525">
            <a:solidFill>
              <a:schemeClr val="tx1"/>
            </a:solidFill>
            <a:miter lim="800000"/>
            <a:headEnd/>
            <a:tailEnd/>
          </a:ln>
        </p:spPr>
        <p:txBody>
          <a:bodyPr wrap="none" anchor="ctr"/>
          <a:lstStyle/>
          <a:p>
            <a:pPr algn="ctr"/>
            <a:r>
              <a:rPr lang="en-US" sz="1800"/>
              <a:t>X</a:t>
            </a:r>
            <a:r>
              <a:rPr lang="en-US" sz="1800" baseline="-25000"/>
              <a:t>2</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z="3200" b="1" dirty="0">
                <a:solidFill>
                  <a:schemeClr val="accent2"/>
                </a:solidFill>
                <a:sym typeface="Wingdings" pitchFamily="2" charset="2"/>
              </a:rPr>
              <a:t>Backtracking Search : Example</a:t>
            </a:r>
            <a:endParaRPr lang="en-US" sz="2400" b="1" dirty="0">
              <a:solidFill>
                <a:schemeClr val="accent2"/>
              </a:solidFill>
            </a:endParaRPr>
          </a:p>
        </p:txBody>
      </p:sp>
      <p:sp>
        <p:nvSpPr>
          <p:cNvPr id="41987" name="Oval 3"/>
          <p:cNvSpPr>
            <a:spLocks noChangeArrowheads="1"/>
          </p:cNvSpPr>
          <p:nvPr/>
        </p:nvSpPr>
        <p:spPr bwMode="auto">
          <a:xfrm>
            <a:off x="4572000" y="1676400"/>
            <a:ext cx="304800" cy="304800"/>
          </a:xfrm>
          <a:prstGeom prst="ellipse">
            <a:avLst/>
          </a:prstGeom>
          <a:solidFill>
            <a:srgbClr val="000000"/>
          </a:solidFill>
          <a:ln w="9525">
            <a:solidFill>
              <a:schemeClr val="tx1"/>
            </a:solidFill>
            <a:round/>
            <a:headEnd/>
            <a:tailEnd/>
          </a:ln>
        </p:spPr>
        <p:txBody>
          <a:bodyPr wrap="none" anchor="ctr"/>
          <a:lstStyle/>
          <a:p>
            <a:endParaRPr lang="en-US"/>
          </a:p>
        </p:txBody>
      </p:sp>
      <p:sp>
        <p:nvSpPr>
          <p:cNvPr id="41988" name="Text Box 4"/>
          <p:cNvSpPr txBox="1">
            <a:spLocks noChangeArrowheads="1"/>
          </p:cNvSpPr>
          <p:nvPr/>
        </p:nvSpPr>
        <p:spPr bwMode="auto">
          <a:xfrm>
            <a:off x="914400" y="5791200"/>
            <a:ext cx="4546600" cy="457200"/>
          </a:xfrm>
          <a:prstGeom prst="rect">
            <a:avLst/>
          </a:prstGeom>
          <a:noFill/>
          <a:ln w="9525">
            <a:noFill/>
            <a:miter lim="800000"/>
            <a:headEnd/>
            <a:tailEnd/>
          </a:ln>
        </p:spPr>
        <p:txBody>
          <a:bodyPr wrap="none">
            <a:spAutoFit/>
          </a:bodyPr>
          <a:lstStyle/>
          <a:p>
            <a:r>
              <a:rPr lang="en-US" sz="2400" dirty="0">
                <a:solidFill>
                  <a:srgbClr val="C00000"/>
                </a:solidFill>
              </a:rPr>
              <a:t>Assignment = {(X</a:t>
            </a:r>
            <a:r>
              <a:rPr lang="en-US" sz="2400" baseline="-25000" dirty="0">
                <a:solidFill>
                  <a:srgbClr val="C00000"/>
                </a:solidFill>
              </a:rPr>
              <a:t>1</a:t>
            </a:r>
            <a:r>
              <a:rPr lang="en-US" sz="2400" dirty="0">
                <a:solidFill>
                  <a:srgbClr val="C00000"/>
                </a:solidFill>
              </a:rPr>
              <a:t>,v</a:t>
            </a:r>
            <a:r>
              <a:rPr lang="en-US" sz="2400" baseline="-25000" dirty="0">
                <a:solidFill>
                  <a:srgbClr val="C00000"/>
                </a:solidFill>
              </a:rPr>
              <a:t>12</a:t>
            </a:r>
            <a:r>
              <a:rPr lang="en-US" sz="2400" dirty="0">
                <a:solidFill>
                  <a:srgbClr val="C00000"/>
                </a:solidFill>
              </a:rPr>
              <a:t>), (X</a:t>
            </a:r>
            <a:r>
              <a:rPr lang="en-US" sz="2400" baseline="-25000" dirty="0">
                <a:solidFill>
                  <a:srgbClr val="C00000"/>
                </a:solidFill>
              </a:rPr>
              <a:t>2</a:t>
            </a:r>
            <a:r>
              <a:rPr lang="en-US" sz="2400" dirty="0">
                <a:solidFill>
                  <a:srgbClr val="C00000"/>
                </a:solidFill>
              </a:rPr>
              <a:t>,v</a:t>
            </a:r>
            <a:r>
              <a:rPr lang="en-US" sz="2400" baseline="-25000" dirty="0">
                <a:solidFill>
                  <a:srgbClr val="C00000"/>
                </a:solidFill>
              </a:rPr>
              <a:t>21</a:t>
            </a:r>
            <a:r>
              <a:rPr lang="en-US" sz="2400" dirty="0">
                <a:solidFill>
                  <a:srgbClr val="C00000"/>
                </a:solidFill>
              </a:rPr>
              <a:t>)}</a:t>
            </a:r>
          </a:p>
        </p:txBody>
      </p:sp>
      <p:sp>
        <p:nvSpPr>
          <p:cNvPr id="41989" name="Rectangle 5"/>
          <p:cNvSpPr>
            <a:spLocks noChangeArrowheads="1"/>
          </p:cNvSpPr>
          <p:nvPr/>
        </p:nvSpPr>
        <p:spPr bwMode="auto">
          <a:xfrm>
            <a:off x="4495800" y="2209800"/>
            <a:ext cx="457200" cy="381000"/>
          </a:xfrm>
          <a:prstGeom prst="rect">
            <a:avLst/>
          </a:prstGeom>
          <a:solidFill>
            <a:srgbClr val="FFCC00"/>
          </a:solidFill>
          <a:ln w="9525">
            <a:solidFill>
              <a:schemeClr val="tx1"/>
            </a:solidFill>
            <a:miter lim="800000"/>
            <a:headEnd/>
            <a:tailEnd/>
          </a:ln>
        </p:spPr>
        <p:txBody>
          <a:bodyPr wrap="none" anchor="ctr"/>
          <a:lstStyle/>
          <a:p>
            <a:pPr algn="ctr"/>
            <a:r>
              <a:rPr lang="en-US" sz="1800"/>
              <a:t>X</a:t>
            </a:r>
            <a:r>
              <a:rPr lang="en-US" sz="1800" baseline="-25000"/>
              <a:t>1</a:t>
            </a:r>
          </a:p>
        </p:txBody>
      </p:sp>
      <p:sp>
        <p:nvSpPr>
          <p:cNvPr id="41990" name="Oval 6"/>
          <p:cNvSpPr>
            <a:spLocks noChangeArrowheads="1"/>
          </p:cNvSpPr>
          <p:nvPr/>
        </p:nvSpPr>
        <p:spPr bwMode="auto">
          <a:xfrm>
            <a:off x="2819400" y="2667000"/>
            <a:ext cx="381000" cy="381000"/>
          </a:xfrm>
          <a:prstGeom prst="ellipse">
            <a:avLst/>
          </a:prstGeom>
          <a:solidFill>
            <a:srgbClr val="C0C0C0"/>
          </a:solidFill>
          <a:ln w="9525">
            <a:solidFill>
              <a:schemeClr val="bg2"/>
            </a:solidFill>
            <a:round/>
            <a:headEnd/>
            <a:tailEnd/>
          </a:ln>
        </p:spPr>
        <p:txBody>
          <a:bodyPr wrap="none" anchor="ctr"/>
          <a:lstStyle/>
          <a:p>
            <a:pPr algn="ctr"/>
            <a:r>
              <a:rPr lang="en-US" sz="1800"/>
              <a:t>v</a:t>
            </a:r>
            <a:r>
              <a:rPr lang="en-US" sz="1600" baseline="-25000"/>
              <a:t>11</a:t>
            </a:r>
          </a:p>
        </p:txBody>
      </p:sp>
      <p:sp>
        <p:nvSpPr>
          <p:cNvPr id="41991" name="Line 7"/>
          <p:cNvSpPr>
            <a:spLocks noChangeShapeType="1"/>
          </p:cNvSpPr>
          <p:nvPr/>
        </p:nvSpPr>
        <p:spPr bwMode="auto">
          <a:xfrm>
            <a:off x="4724400" y="1981200"/>
            <a:ext cx="0" cy="228600"/>
          </a:xfrm>
          <a:prstGeom prst="line">
            <a:avLst/>
          </a:prstGeom>
          <a:noFill/>
          <a:ln w="9525">
            <a:solidFill>
              <a:schemeClr val="tx1"/>
            </a:solidFill>
            <a:round/>
            <a:headEnd/>
            <a:tailEnd type="triangle" w="med" len="med"/>
          </a:ln>
        </p:spPr>
        <p:txBody>
          <a:bodyPr wrap="none"/>
          <a:lstStyle/>
          <a:p>
            <a:endParaRPr lang="en-US"/>
          </a:p>
        </p:txBody>
      </p:sp>
      <p:sp>
        <p:nvSpPr>
          <p:cNvPr id="41992" name="Line 8"/>
          <p:cNvSpPr>
            <a:spLocks noChangeShapeType="1"/>
          </p:cNvSpPr>
          <p:nvPr/>
        </p:nvSpPr>
        <p:spPr bwMode="auto">
          <a:xfrm flipH="1">
            <a:off x="3200400" y="2438400"/>
            <a:ext cx="1295400" cy="304800"/>
          </a:xfrm>
          <a:prstGeom prst="line">
            <a:avLst/>
          </a:prstGeom>
          <a:noFill/>
          <a:ln w="9525">
            <a:solidFill>
              <a:schemeClr val="bg2"/>
            </a:solidFill>
            <a:round/>
            <a:headEnd/>
            <a:tailEnd type="triangle" w="med" len="med"/>
          </a:ln>
        </p:spPr>
        <p:txBody>
          <a:bodyPr wrap="none"/>
          <a:lstStyle/>
          <a:p>
            <a:endParaRPr lang="en-US"/>
          </a:p>
        </p:txBody>
      </p:sp>
      <p:sp>
        <p:nvSpPr>
          <p:cNvPr id="41993" name="Line 9"/>
          <p:cNvSpPr>
            <a:spLocks noChangeShapeType="1"/>
          </p:cNvSpPr>
          <p:nvPr/>
        </p:nvSpPr>
        <p:spPr bwMode="auto">
          <a:xfrm>
            <a:off x="3009900" y="3048000"/>
            <a:ext cx="0" cy="228600"/>
          </a:xfrm>
          <a:prstGeom prst="line">
            <a:avLst/>
          </a:prstGeom>
          <a:noFill/>
          <a:ln w="9525">
            <a:solidFill>
              <a:schemeClr val="bg2"/>
            </a:solidFill>
            <a:round/>
            <a:headEnd/>
            <a:tailEnd type="triangle" w="med" len="med"/>
          </a:ln>
        </p:spPr>
        <p:txBody>
          <a:bodyPr wrap="none"/>
          <a:lstStyle/>
          <a:p>
            <a:endParaRPr lang="en-US"/>
          </a:p>
        </p:txBody>
      </p:sp>
      <p:sp>
        <p:nvSpPr>
          <p:cNvPr id="41994" name="Rectangle 10"/>
          <p:cNvSpPr>
            <a:spLocks noChangeArrowheads="1"/>
          </p:cNvSpPr>
          <p:nvPr/>
        </p:nvSpPr>
        <p:spPr bwMode="auto">
          <a:xfrm>
            <a:off x="2774950" y="3276600"/>
            <a:ext cx="457200" cy="381000"/>
          </a:xfrm>
          <a:prstGeom prst="rect">
            <a:avLst/>
          </a:prstGeom>
          <a:solidFill>
            <a:srgbClr val="C0C0C0"/>
          </a:solidFill>
          <a:ln w="9525">
            <a:solidFill>
              <a:schemeClr val="bg2"/>
            </a:solidFill>
            <a:miter lim="800000"/>
            <a:headEnd/>
            <a:tailEnd/>
          </a:ln>
        </p:spPr>
        <p:txBody>
          <a:bodyPr wrap="none" anchor="ctr"/>
          <a:lstStyle/>
          <a:p>
            <a:pPr algn="ctr"/>
            <a:r>
              <a:rPr lang="en-US" sz="1800"/>
              <a:t>X</a:t>
            </a:r>
            <a:r>
              <a:rPr lang="en-US" sz="1800" baseline="-25000"/>
              <a:t>3</a:t>
            </a:r>
          </a:p>
        </p:txBody>
      </p:sp>
      <p:sp>
        <p:nvSpPr>
          <p:cNvPr id="41995" name="Oval 11"/>
          <p:cNvSpPr>
            <a:spLocks noChangeArrowheads="1"/>
          </p:cNvSpPr>
          <p:nvPr/>
        </p:nvSpPr>
        <p:spPr bwMode="auto">
          <a:xfrm>
            <a:off x="3778250" y="3886200"/>
            <a:ext cx="381000" cy="381000"/>
          </a:xfrm>
          <a:prstGeom prst="ellipse">
            <a:avLst/>
          </a:prstGeom>
          <a:solidFill>
            <a:srgbClr val="C0C0C0"/>
          </a:solidFill>
          <a:ln w="9525">
            <a:solidFill>
              <a:schemeClr val="bg2"/>
            </a:solidFill>
            <a:round/>
            <a:headEnd/>
            <a:tailEnd/>
          </a:ln>
        </p:spPr>
        <p:txBody>
          <a:bodyPr wrap="none" anchor="ctr"/>
          <a:lstStyle/>
          <a:p>
            <a:pPr algn="ctr"/>
            <a:r>
              <a:rPr lang="en-US" sz="1800"/>
              <a:t>v</a:t>
            </a:r>
            <a:r>
              <a:rPr lang="en-US" sz="1600" baseline="-25000"/>
              <a:t>32</a:t>
            </a:r>
          </a:p>
        </p:txBody>
      </p:sp>
      <p:sp>
        <p:nvSpPr>
          <p:cNvPr id="41996" name="Line 12"/>
          <p:cNvSpPr>
            <a:spLocks noChangeShapeType="1"/>
          </p:cNvSpPr>
          <p:nvPr/>
        </p:nvSpPr>
        <p:spPr bwMode="auto">
          <a:xfrm>
            <a:off x="3225800" y="3505200"/>
            <a:ext cx="596900" cy="431800"/>
          </a:xfrm>
          <a:prstGeom prst="line">
            <a:avLst/>
          </a:prstGeom>
          <a:noFill/>
          <a:ln w="9525">
            <a:solidFill>
              <a:schemeClr val="bg2"/>
            </a:solidFill>
            <a:round/>
            <a:headEnd/>
            <a:tailEnd type="triangle" w="med" len="med"/>
          </a:ln>
        </p:spPr>
        <p:txBody>
          <a:bodyPr wrap="none"/>
          <a:lstStyle/>
          <a:p>
            <a:endParaRPr lang="en-US"/>
          </a:p>
        </p:txBody>
      </p:sp>
      <p:sp>
        <p:nvSpPr>
          <p:cNvPr id="41997" name="Line 13"/>
          <p:cNvSpPr>
            <a:spLocks noChangeShapeType="1"/>
          </p:cNvSpPr>
          <p:nvPr/>
        </p:nvSpPr>
        <p:spPr bwMode="auto">
          <a:xfrm>
            <a:off x="3968750" y="4267200"/>
            <a:ext cx="0" cy="228600"/>
          </a:xfrm>
          <a:prstGeom prst="line">
            <a:avLst/>
          </a:prstGeom>
          <a:noFill/>
          <a:ln w="9525">
            <a:solidFill>
              <a:schemeClr val="bg2"/>
            </a:solidFill>
            <a:round/>
            <a:headEnd/>
            <a:tailEnd type="triangle" w="med" len="med"/>
          </a:ln>
        </p:spPr>
        <p:txBody>
          <a:bodyPr wrap="none"/>
          <a:lstStyle/>
          <a:p>
            <a:endParaRPr lang="en-US"/>
          </a:p>
        </p:txBody>
      </p:sp>
      <p:sp>
        <p:nvSpPr>
          <p:cNvPr id="41998" name="Rectangle 14"/>
          <p:cNvSpPr>
            <a:spLocks noChangeArrowheads="1"/>
          </p:cNvSpPr>
          <p:nvPr/>
        </p:nvSpPr>
        <p:spPr bwMode="auto">
          <a:xfrm>
            <a:off x="3733800" y="4495800"/>
            <a:ext cx="457200" cy="381000"/>
          </a:xfrm>
          <a:prstGeom prst="rect">
            <a:avLst/>
          </a:prstGeom>
          <a:solidFill>
            <a:srgbClr val="C0C0C0"/>
          </a:solidFill>
          <a:ln w="9525">
            <a:solidFill>
              <a:schemeClr val="bg2"/>
            </a:solidFill>
            <a:miter lim="800000"/>
            <a:headEnd/>
            <a:tailEnd/>
          </a:ln>
        </p:spPr>
        <p:txBody>
          <a:bodyPr wrap="none" anchor="ctr"/>
          <a:lstStyle/>
          <a:p>
            <a:pPr algn="ctr"/>
            <a:r>
              <a:rPr lang="en-US" sz="1800"/>
              <a:t>X</a:t>
            </a:r>
            <a:r>
              <a:rPr lang="en-US" sz="1800" baseline="-25000"/>
              <a:t>2</a:t>
            </a:r>
          </a:p>
        </p:txBody>
      </p:sp>
      <p:sp>
        <p:nvSpPr>
          <p:cNvPr id="41999" name="Oval 15"/>
          <p:cNvSpPr>
            <a:spLocks noChangeArrowheads="1"/>
          </p:cNvSpPr>
          <p:nvPr/>
        </p:nvSpPr>
        <p:spPr bwMode="auto">
          <a:xfrm>
            <a:off x="1936750" y="3886200"/>
            <a:ext cx="381000" cy="381000"/>
          </a:xfrm>
          <a:prstGeom prst="ellipse">
            <a:avLst/>
          </a:prstGeom>
          <a:solidFill>
            <a:srgbClr val="C0C0C0"/>
          </a:solidFill>
          <a:ln w="9525">
            <a:solidFill>
              <a:schemeClr val="bg2"/>
            </a:solidFill>
            <a:round/>
            <a:headEnd/>
            <a:tailEnd/>
          </a:ln>
        </p:spPr>
        <p:txBody>
          <a:bodyPr wrap="none" anchor="ctr"/>
          <a:lstStyle/>
          <a:p>
            <a:pPr algn="ctr"/>
            <a:r>
              <a:rPr lang="en-US" sz="1800"/>
              <a:t>v</a:t>
            </a:r>
            <a:r>
              <a:rPr lang="en-US" sz="1600" baseline="-25000"/>
              <a:t>31</a:t>
            </a:r>
          </a:p>
        </p:txBody>
      </p:sp>
      <p:sp>
        <p:nvSpPr>
          <p:cNvPr id="42000" name="Line 16"/>
          <p:cNvSpPr>
            <a:spLocks noChangeShapeType="1"/>
          </p:cNvSpPr>
          <p:nvPr/>
        </p:nvSpPr>
        <p:spPr bwMode="auto">
          <a:xfrm flipH="1">
            <a:off x="2247900" y="3511550"/>
            <a:ext cx="539750" cy="412750"/>
          </a:xfrm>
          <a:prstGeom prst="line">
            <a:avLst/>
          </a:prstGeom>
          <a:noFill/>
          <a:ln w="9525">
            <a:solidFill>
              <a:schemeClr val="bg2"/>
            </a:solidFill>
            <a:round/>
            <a:headEnd/>
            <a:tailEnd type="triangle" w="med" len="med"/>
          </a:ln>
        </p:spPr>
        <p:txBody>
          <a:bodyPr wrap="none"/>
          <a:lstStyle/>
          <a:p>
            <a:endParaRPr lang="en-US"/>
          </a:p>
        </p:txBody>
      </p:sp>
      <p:sp>
        <p:nvSpPr>
          <p:cNvPr id="42001" name="Line 17"/>
          <p:cNvSpPr>
            <a:spLocks noChangeShapeType="1"/>
          </p:cNvSpPr>
          <p:nvPr/>
        </p:nvSpPr>
        <p:spPr bwMode="auto">
          <a:xfrm>
            <a:off x="2139950" y="4267200"/>
            <a:ext cx="0" cy="228600"/>
          </a:xfrm>
          <a:prstGeom prst="line">
            <a:avLst/>
          </a:prstGeom>
          <a:noFill/>
          <a:ln w="9525">
            <a:solidFill>
              <a:schemeClr val="bg2"/>
            </a:solidFill>
            <a:round/>
            <a:headEnd/>
            <a:tailEnd type="triangle" w="med" len="med"/>
          </a:ln>
        </p:spPr>
        <p:txBody>
          <a:bodyPr wrap="none"/>
          <a:lstStyle/>
          <a:p>
            <a:endParaRPr lang="en-US"/>
          </a:p>
        </p:txBody>
      </p:sp>
      <p:sp>
        <p:nvSpPr>
          <p:cNvPr id="42002" name="Rectangle 18"/>
          <p:cNvSpPr>
            <a:spLocks noChangeArrowheads="1"/>
          </p:cNvSpPr>
          <p:nvPr/>
        </p:nvSpPr>
        <p:spPr bwMode="auto">
          <a:xfrm>
            <a:off x="1905000" y="4495800"/>
            <a:ext cx="457200" cy="381000"/>
          </a:xfrm>
          <a:prstGeom prst="rect">
            <a:avLst/>
          </a:prstGeom>
          <a:solidFill>
            <a:srgbClr val="C0C0C0"/>
          </a:solidFill>
          <a:ln w="9525">
            <a:solidFill>
              <a:schemeClr val="bg2"/>
            </a:solidFill>
            <a:miter lim="800000"/>
            <a:headEnd/>
            <a:tailEnd/>
          </a:ln>
        </p:spPr>
        <p:txBody>
          <a:bodyPr wrap="none" anchor="ctr"/>
          <a:lstStyle/>
          <a:p>
            <a:pPr algn="ctr"/>
            <a:r>
              <a:rPr lang="en-US" sz="1800"/>
              <a:t>X</a:t>
            </a:r>
            <a:r>
              <a:rPr lang="en-US" sz="1800" baseline="-25000"/>
              <a:t>2</a:t>
            </a:r>
          </a:p>
        </p:txBody>
      </p:sp>
      <p:sp>
        <p:nvSpPr>
          <p:cNvPr id="42003" name="Oval 19"/>
          <p:cNvSpPr>
            <a:spLocks noChangeArrowheads="1"/>
          </p:cNvSpPr>
          <p:nvPr/>
        </p:nvSpPr>
        <p:spPr bwMode="auto">
          <a:xfrm>
            <a:off x="6140450" y="2667000"/>
            <a:ext cx="381000" cy="381000"/>
          </a:xfrm>
          <a:prstGeom prst="ellipse">
            <a:avLst/>
          </a:prstGeom>
          <a:solidFill>
            <a:srgbClr val="CCFF99"/>
          </a:solidFill>
          <a:ln w="9525">
            <a:solidFill>
              <a:schemeClr val="tx1"/>
            </a:solidFill>
            <a:round/>
            <a:headEnd/>
            <a:tailEnd/>
          </a:ln>
        </p:spPr>
        <p:txBody>
          <a:bodyPr wrap="none" anchor="ctr"/>
          <a:lstStyle/>
          <a:p>
            <a:pPr algn="ctr"/>
            <a:r>
              <a:rPr lang="en-US" sz="1800"/>
              <a:t>v</a:t>
            </a:r>
            <a:r>
              <a:rPr lang="en-US" sz="1600" baseline="-25000"/>
              <a:t>12</a:t>
            </a:r>
          </a:p>
        </p:txBody>
      </p:sp>
      <p:sp>
        <p:nvSpPr>
          <p:cNvPr id="42004" name="Line 20"/>
          <p:cNvSpPr>
            <a:spLocks noChangeShapeType="1"/>
          </p:cNvSpPr>
          <p:nvPr/>
        </p:nvSpPr>
        <p:spPr bwMode="auto">
          <a:xfrm>
            <a:off x="4953000" y="2438400"/>
            <a:ext cx="1219200" cy="304800"/>
          </a:xfrm>
          <a:prstGeom prst="line">
            <a:avLst/>
          </a:prstGeom>
          <a:noFill/>
          <a:ln w="9525">
            <a:solidFill>
              <a:schemeClr val="tx1"/>
            </a:solidFill>
            <a:round/>
            <a:headEnd/>
            <a:tailEnd type="triangle" w="med" len="med"/>
          </a:ln>
        </p:spPr>
        <p:txBody>
          <a:bodyPr wrap="none"/>
          <a:lstStyle/>
          <a:p>
            <a:endParaRPr lang="en-US"/>
          </a:p>
        </p:txBody>
      </p:sp>
      <p:sp>
        <p:nvSpPr>
          <p:cNvPr id="42005" name="Oval 21"/>
          <p:cNvSpPr>
            <a:spLocks noChangeArrowheads="1"/>
          </p:cNvSpPr>
          <p:nvPr/>
        </p:nvSpPr>
        <p:spPr bwMode="auto">
          <a:xfrm>
            <a:off x="5257800" y="3886200"/>
            <a:ext cx="381000" cy="381000"/>
          </a:xfrm>
          <a:prstGeom prst="ellipse">
            <a:avLst/>
          </a:prstGeom>
          <a:solidFill>
            <a:srgbClr val="CCFF99"/>
          </a:solidFill>
          <a:ln w="9525">
            <a:solidFill>
              <a:schemeClr val="tx1"/>
            </a:solidFill>
            <a:round/>
            <a:headEnd/>
            <a:tailEnd/>
          </a:ln>
        </p:spPr>
        <p:txBody>
          <a:bodyPr wrap="none" anchor="ctr"/>
          <a:lstStyle/>
          <a:p>
            <a:pPr algn="ctr"/>
            <a:r>
              <a:rPr lang="en-US" sz="1800"/>
              <a:t>v</a:t>
            </a:r>
            <a:r>
              <a:rPr lang="en-US" sz="1800" baseline="-25000"/>
              <a:t>2</a:t>
            </a:r>
            <a:r>
              <a:rPr lang="en-US" sz="1600" baseline="-25000"/>
              <a:t>1</a:t>
            </a:r>
          </a:p>
        </p:txBody>
      </p:sp>
      <p:sp>
        <p:nvSpPr>
          <p:cNvPr id="42006" name="Line 22"/>
          <p:cNvSpPr>
            <a:spLocks noChangeShapeType="1"/>
          </p:cNvSpPr>
          <p:nvPr/>
        </p:nvSpPr>
        <p:spPr bwMode="auto">
          <a:xfrm>
            <a:off x="6330950" y="3048000"/>
            <a:ext cx="0" cy="228600"/>
          </a:xfrm>
          <a:prstGeom prst="line">
            <a:avLst/>
          </a:prstGeom>
          <a:noFill/>
          <a:ln w="9525">
            <a:solidFill>
              <a:schemeClr val="tx1"/>
            </a:solidFill>
            <a:round/>
            <a:headEnd/>
            <a:tailEnd type="triangle" w="med" len="med"/>
          </a:ln>
        </p:spPr>
        <p:txBody>
          <a:bodyPr wrap="none"/>
          <a:lstStyle/>
          <a:p>
            <a:endParaRPr lang="en-US"/>
          </a:p>
        </p:txBody>
      </p:sp>
      <p:sp>
        <p:nvSpPr>
          <p:cNvPr id="42007" name="Line 23"/>
          <p:cNvSpPr>
            <a:spLocks noChangeShapeType="1"/>
          </p:cNvSpPr>
          <p:nvPr/>
        </p:nvSpPr>
        <p:spPr bwMode="auto">
          <a:xfrm flipH="1">
            <a:off x="5568950" y="3511550"/>
            <a:ext cx="539750" cy="412750"/>
          </a:xfrm>
          <a:prstGeom prst="line">
            <a:avLst/>
          </a:prstGeom>
          <a:noFill/>
          <a:ln w="9525">
            <a:solidFill>
              <a:schemeClr val="tx1"/>
            </a:solidFill>
            <a:round/>
            <a:headEnd/>
            <a:tailEnd type="triangle" w="med" len="med"/>
          </a:ln>
        </p:spPr>
        <p:txBody>
          <a:bodyPr wrap="none"/>
          <a:lstStyle/>
          <a:p>
            <a:endParaRPr lang="en-US"/>
          </a:p>
        </p:txBody>
      </p:sp>
      <p:sp>
        <p:nvSpPr>
          <p:cNvPr id="42008" name="Rectangle 24"/>
          <p:cNvSpPr>
            <a:spLocks noChangeArrowheads="1"/>
          </p:cNvSpPr>
          <p:nvPr/>
        </p:nvSpPr>
        <p:spPr bwMode="auto">
          <a:xfrm>
            <a:off x="6096000" y="3276600"/>
            <a:ext cx="457200" cy="381000"/>
          </a:xfrm>
          <a:prstGeom prst="rect">
            <a:avLst/>
          </a:prstGeom>
          <a:solidFill>
            <a:srgbClr val="FFCC00"/>
          </a:solidFill>
          <a:ln w="9525">
            <a:solidFill>
              <a:schemeClr val="tx1"/>
            </a:solidFill>
            <a:miter lim="800000"/>
            <a:headEnd/>
            <a:tailEnd/>
          </a:ln>
        </p:spPr>
        <p:txBody>
          <a:bodyPr wrap="none" anchor="ctr"/>
          <a:lstStyle/>
          <a:p>
            <a:pPr algn="ctr"/>
            <a:r>
              <a:rPr lang="en-US" sz="1800"/>
              <a:t>X</a:t>
            </a:r>
            <a:r>
              <a:rPr lang="en-US" sz="1800" baseline="-25000"/>
              <a:t>2</a:t>
            </a:r>
          </a:p>
        </p:txBody>
      </p:sp>
      <p:grpSp>
        <p:nvGrpSpPr>
          <p:cNvPr id="2" name="Group 29"/>
          <p:cNvGrpSpPr>
            <a:grpSpLocks/>
          </p:cNvGrpSpPr>
          <p:nvPr/>
        </p:nvGrpSpPr>
        <p:grpSpPr bwMode="auto">
          <a:xfrm>
            <a:off x="3276600" y="3429000"/>
            <a:ext cx="5446713" cy="2082800"/>
            <a:chOff x="2064" y="2160"/>
            <a:chExt cx="3431" cy="1312"/>
          </a:xfrm>
        </p:grpSpPr>
        <p:grpSp>
          <p:nvGrpSpPr>
            <p:cNvPr id="3" name="Group 25"/>
            <p:cNvGrpSpPr>
              <a:grpSpLocks/>
            </p:cNvGrpSpPr>
            <p:nvPr/>
          </p:nvGrpSpPr>
          <p:grpSpPr bwMode="auto">
            <a:xfrm>
              <a:off x="2993" y="2352"/>
              <a:ext cx="2502" cy="1120"/>
              <a:chOff x="2993" y="2352"/>
              <a:chExt cx="2502" cy="1120"/>
            </a:xfrm>
          </p:grpSpPr>
          <p:sp>
            <p:nvSpPr>
              <p:cNvPr id="42013" name="Text Box 26"/>
              <p:cNvSpPr txBox="1">
                <a:spLocks noChangeArrowheads="1"/>
              </p:cNvSpPr>
              <p:nvPr/>
            </p:nvSpPr>
            <p:spPr bwMode="auto">
              <a:xfrm>
                <a:off x="2993" y="2832"/>
                <a:ext cx="2502" cy="640"/>
              </a:xfrm>
              <a:prstGeom prst="rect">
                <a:avLst/>
              </a:prstGeom>
              <a:solidFill>
                <a:srgbClr val="CCCCFF"/>
              </a:solidFill>
              <a:ln w="9525">
                <a:noFill/>
                <a:miter lim="800000"/>
                <a:headEnd/>
                <a:tailEnd/>
              </a:ln>
            </p:spPr>
            <p:txBody>
              <a:bodyPr wrap="none">
                <a:spAutoFit/>
              </a:bodyPr>
              <a:lstStyle/>
              <a:p>
                <a:pPr algn="just"/>
                <a:r>
                  <a:rPr lang="en-US" dirty="0"/>
                  <a:t>The algorithm need not consider</a:t>
                </a:r>
              </a:p>
              <a:p>
                <a:pPr algn="just"/>
                <a:r>
                  <a:rPr lang="en-US" dirty="0"/>
                  <a:t>the variables in the same order in</a:t>
                </a:r>
              </a:p>
              <a:p>
                <a:pPr algn="just"/>
                <a:r>
                  <a:rPr lang="en-US" dirty="0"/>
                  <a:t>this sub-tree as in the other</a:t>
                </a:r>
              </a:p>
            </p:txBody>
          </p:sp>
          <p:sp>
            <p:nvSpPr>
              <p:cNvPr id="42014" name="Line 27"/>
              <p:cNvSpPr>
                <a:spLocks noChangeShapeType="1"/>
              </p:cNvSpPr>
              <p:nvPr/>
            </p:nvSpPr>
            <p:spPr bwMode="auto">
              <a:xfrm flipH="1" flipV="1">
                <a:off x="4128" y="2352"/>
                <a:ext cx="432" cy="480"/>
              </a:xfrm>
              <a:prstGeom prst="line">
                <a:avLst/>
              </a:prstGeom>
              <a:noFill/>
              <a:ln w="9525">
                <a:solidFill>
                  <a:schemeClr val="tx1"/>
                </a:solidFill>
                <a:prstDash val="dash"/>
                <a:round/>
                <a:headEnd/>
                <a:tailEnd type="triangle" w="med" len="med"/>
              </a:ln>
            </p:spPr>
            <p:txBody>
              <a:bodyPr wrap="none"/>
              <a:lstStyle/>
              <a:p>
                <a:endParaRPr lang="en-US"/>
              </a:p>
            </p:txBody>
          </p:sp>
        </p:grpSp>
        <p:sp>
          <p:nvSpPr>
            <p:cNvPr id="42012" name="Line 28"/>
            <p:cNvSpPr>
              <a:spLocks noChangeShapeType="1"/>
            </p:cNvSpPr>
            <p:nvPr/>
          </p:nvSpPr>
          <p:spPr bwMode="auto">
            <a:xfrm flipH="1" flipV="1">
              <a:off x="2064" y="2160"/>
              <a:ext cx="2496" cy="672"/>
            </a:xfrm>
            <a:prstGeom prst="line">
              <a:avLst/>
            </a:prstGeom>
            <a:noFill/>
            <a:ln w="9525">
              <a:solidFill>
                <a:schemeClr val="tx1"/>
              </a:solidFill>
              <a:prstDash val="dash"/>
              <a:round/>
              <a:headEnd/>
              <a:tailEnd type="triangle" w="med" len="med"/>
            </a:ln>
          </p:spPr>
          <p:txBody>
            <a:bodyPr wrap="none"/>
            <a:lstStyle/>
            <a:p>
              <a:endParaRPr lang="en-US"/>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z="3200" b="1" dirty="0">
                <a:solidFill>
                  <a:schemeClr val="accent2"/>
                </a:solidFill>
                <a:sym typeface="Wingdings" pitchFamily="2" charset="2"/>
              </a:rPr>
              <a:t>Backtracking Search : Example</a:t>
            </a:r>
            <a:endParaRPr lang="en-US" sz="2400" b="1" dirty="0">
              <a:solidFill>
                <a:schemeClr val="accent2"/>
              </a:solidFill>
            </a:endParaRPr>
          </a:p>
        </p:txBody>
      </p:sp>
      <p:sp>
        <p:nvSpPr>
          <p:cNvPr id="43011" name="Oval 3"/>
          <p:cNvSpPr>
            <a:spLocks noChangeArrowheads="1"/>
          </p:cNvSpPr>
          <p:nvPr/>
        </p:nvSpPr>
        <p:spPr bwMode="auto">
          <a:xfrm>
            <a:off x="4572000" y="1676400"/>
            <a:ext cx="304800" cy="304800"/>
          </a:xfrm>
          <a:prstGeom prst="ellipse">
            <a:avLst/>
          </a:prstGeom>
          <a:solidFill>
            <a:srgbClr val="000000"/>
          </a:solidFill>
          <a:ln w="9525">
            <a:solidFill>
              <a:schemeClr val="tx1"/>
            </a:solidFill>
            <a:round/>
            <a:headEnd/>
            <a:tailEnd/>
          </a:ln>
        </p:spPr>
        <p:txBody>
          <a:bodyPr wrap="none" anchor="ctr"/>
          <a:lstStyle/>
          <a:p>
            <a:endParaRPr lang="en-US"/>
          </a:p>
        </p:txBody>
      </p:sp>
      <p:sp>
        <p:nvSpPr>
          <p:cNvPr id="43012" name="Text Box 4"/>
          <p:cNvSpPr txBox="1">
            <a:spLocks noChangeArrowheads="1"/>
          </p:cNvSpPr>
          <p:nvPr/>
        </p:nvSpPr>
        <p:spPr bwMode="auto">
          <a:xfrm>
            <a:off x="914400" y="5791200"/>
            <a:ext cx="5767388" cy="457200"/>
          </a:xfrm>
          <a:prstGeom prst="rect">
            <a:avLst/>
          </a:prstGeom>
          <a:noFill/>
          <a:ln w="9525">
            <a:noFill/>
            <a:miter lim="800000"/>
            <a:headEnd/>
            <a:tailEnd/>
          </a:ln>
        </p:spPr>
        <p:txBody>
          <a:bodyPr wrap="none">
            <a:spAutoFit/>
          </a:bodyPr>
          <a:lstStyle/>
          <a:p>
            <a:r>
              <a:rPr lang="en-US" sz="2400" dirty="0">
                <a:solidFill>
                  <a:srgbClr val="C00000"/>
                </a:solidFill>
              </a:rPr>
              <a:t>Assignment = {(X</a:t>
            </a:r>
            <a:r>
              <a:rPr lang="en-US" sz="2400" baseline="-25000" dirty="0">
                <a:solidFill>
                  <a:srgbClr val="C00000"/>
                </a:solidFill>
              </a:rPr>
              <a:t>1</a:t>
            </a:r>
            <a:r>
              <a:rPr lang="en-US" sz="2400" dirty="0">
                <a:solidFill>
                  <a:srgbClr val="C00000"/>
                </a:solidFill>
              </a:rPr>
              <a:t>,v</a:t>
            </a:r>
            <a:r>
              <a:rPr lang="en-US" sz="2400" baseline="-25000" dirty="0">
                <a:solidFill>
                  <a:srgbClr val="C00000"/>
                </a:solidFill>
              </a:rPr>
              <a:t>12</a:t>
            </a:r>
            <a:r>
              <a:rPr lang="en-US" sz="2400" dirty="0">
                <a:solidFill>
                  <a:srgbClr val="C00000"/>
                </a:solidFill>
              </a:rPr>
              <a:t>), (X</a:t>
            </a:r>
            <a:r>
              <a:rPr lang="en-US" sz="2400" baseline="-25000" dirty="0">
                <a:solidFill>
                  <a:srgbClr val="C00000"/>
                </a:solidFill>
              </a:rPr>
              <a:t>2</a:t>
            </a:r>
            <a:r>
              <a:rPr lang="en-US" sz="2400" dirty="0">
                <a:solidFill>
                  <a:srgbClr val="C00000"/>
                </a:solidFill>
              </a:rPr>
              <a:t>,v</a:t>
            </a:r>
            <a:r>
              <a:rPr lang="en-US" sz="2400" baseline="-25000" dirty="0">
                <a:solidFill>
                  <a:srgbClr val="C00000"/>
                </a:solidFill>
              </a:rPr>
              <a:t>21</a:t>
            </a:r>
            <a:r>
              <a:rPr lang="en-US" sz="2400" dirty="0">
                <a:solidFill>
                  <a:srgbClr val="C00000"/>
                </a:solidFill>
              </a:rPr>
              <a:t>), (X</a:t>
            </a:r>
            <a:r>
              <a:rPr lang="en-US" sz="2400" baseline="-25000" dirty="0">
                <a:solidFill>
                  <a:srgbClr val="C00000"/>
                </a:solidFill>
              </a:rPr>
              <a:t>3</a:t>
            </a:r>
            <a:r>
              <a:rPr lang="en-US" sz="2400" dirty="0">
                <a:solidFill>
                  <a:srgbClr val="C00000"/>
                </a:solidFill>
              </a:rPr>
              <a:t>,v</a:t>
            </a:r>
            <a:r>
              <a:rPr lang="en-US" sz="2400" baseline="-25000" dirty="0">
                <a:solidFill>
                  <a:srgbClr val="C00000"/>
                </a:solidFill>
              </a:rPr>
              <a:t>32</a:t>
            </a:r>
            <a:r>
              <a:rPr lang="en-US" sz="2400" dirty="0">
                <a:solidFill>
                  <a:srgbClr val="C00000"/>
                </a:solidFill>
              </a:rPr>
              <a:t>)}</a:t>
            </a:r>
          </a:p>
        </p:txBody>
      </p:sp>
      <p:sp>
        <p:nvSpPr>
          <p:cNvPr id="43013" name="Rectangle 5"/>
          <p:cNvSpPr>
            <a:spLocks noChangeArrowheads="1"/>
          </p:cNvSpPr>
          <p:nvPr/>
        </p:nvSpPr>
        <p:spPr bwMode="auto">
          <a:xfrm>
            <a:off x="4495800" y="2209800"/>
            <a:ext cx="457200" cy="381000"/>
          </a:xfrm>
          <a:prstGeom prst="rect">
            <a:avLst/>
          </a:prstGeom>
          <a:solidFill>
            <a:srgbClr val="FFCC00"/>
          </a:solidFill>
          <a:ln w="9525">
            <a:solidFill>
              <a:schemeClr val="tx1"/>
            </a:solidFill>
            <a:miter lim="800000"/>
            <a:headEnd/>
            <a:tailEnd/>
          </a:ln>
        </p:spPr>
        <p:txBody>
          <a:bodyPr wrap="none" anchor="ctr"/>
          <a:lstStyle/>
          <a:p>
            <a:pPr algn="ctr"/>
            <a:r>
              <a:rPr lang="en-US" sz="1800"/>
              <a:t>X</a:t>
            </a:r>
            <a:r>
              <a:rPr lang="en-US" sz="1800" baseline="-25000"/>
              <a:t>1</a:t>
            </a:r>
          </a:p>
        </p:txBody>
      </p:sp>
      <p:sp>
        <p:nvSpPr>
          <p:cNvPr id="43014" name="Oval 6"/>
          <p:cNvSpPr>
            <a:spLocks noChangeArrowheads="1"/>
          </p:cNvSpPr>
          <p:nvPr/>
        </p:nvSpPr>
        <p:spPr bwMode="auto">
          <a:xfrm>
            <a:off x="2819400" y="2667000"/>
            <a:ext cx="381000" cy="381000"/>
          </a:xfrm>
          <a:prstGeom prst="ellipse">
            <a:avLst/>
          </a:prstGeom>
          <a:solidFill>
            <a:srgbClr val="C0C0C0"/>
          </a:solidFill>
          <a:ln w="9525">
            <a:solidFill>
              <a:schemeClr val="bg2"/>
            </a:solidFill>
            <a:round/>
            <a:headEnd/>
            <a:tailEnd/>
          </a:ln>
        </p:spPr>
        <p:txBody>
          <a:bodyPr wrap="none" anchor="ctr"/>
          <a:lstStyle/>
          <a:p>
            <a:pPr algn="ctr"/>
            <a:r>
              <a:rPr lang="en-US" sz="1800"/>
              <a:t>v</a:t>
            </a:r>
            <a:r>
              <a:rPr lang="en-US" sz="1600" baseline="-25000"/>
              <a:t>11</a:t>
            </a:r>
          </a:p>
        </p:txBody>
      </p:sp>
      <p:sp>
        <p:nvSpPr>
          <p:cNvPr id="43015" name="Line 7"/>
          <p:cNvSpPr>
            <a:spLocks noChangeShapeType="1"/>
          </p:cNvSpPr>
          <p:nvPr/>
        </p:nvSpPr>
        <p:spPr bwMode="auto">
          <a:xfrm>
            <a:off x="4724400" y="1981200"/>
            <a:ext cx="0" cy="228600"/>
          </a:xfrm>
          <a:prstGeom prst="line">
            <a:avLst/>
          </a:prstGeom>
          <a:noFill/>
          <a:ln w="9525">
            <a:solidFill>
              <a:schemeClr val="tx1"/>
            </a:solidFill>
            <a:round/>
            <a:headEnd/>
            <a:tailEnd type="triangle" w="med" len="med"/>
          </a:ln>
        </p:spPr>
        <p:txBody>
          <a:bodyPr wrap="none"/>
          <a:lstStyle/>
          <a:p>
            <a:endParaRPr lang="en-US"/>
          </a:p>
        </p:txBody>
      </p:sp>
      <p:sp>
        <p:nvSpPr>
          <p:cNvPr id="43016" name="Line 8"/>
          <p:cNvSpPr>
            <a:spLocks noChangeShapeType="1"/>
          </p:cNvSpPr>
          <p:nvPr/>
        </p:nvSpPr>
        <p:spPr bwMode="auto">
          <a:xfrm flipH="1">
            <a:off x="3200400" y="2438400"/>
            <a:ext cx="1295400" cy="304800"/>
          </a:xfrm>
          <a:prstGeom prst="line">
            <a:avLst/>
          </a:prstGeom>
          <a:noFill/>
          <a:ln w="9525">
            <a:solidFill>
              <a:schemeClr val="bg2"/>
            </a:solidFill>
            <a:round/>
            <a:headEnd/>
            <a:tailEnd type="triangle" w="med" len="med"/>
          </a:ln>
        </p:spPr>
        <p:txBody>
          <a:bodyPr wrap="none"/>
          <a:lstStyle/>
          <a:p>
            <a:endParaRPr lang="en-US"/>
          </a:p>
        </p:txBody>
      </p:sp>
      <p:sp>
        <p:nvSpPr>
          <p:cNvPr id="43017" name="Line 9"/>
          <p:cNvSpPr>
            <a:spLocks noChangeShapeType="1"/>
          </p:cNvSpPr>
          <p:nvPr/>
        </p:nvSpPr>
        <p:spPr bwMode="auto">
          <a:xfrm>
            <a:off x="3009900" y="3048000"/>
            <a:ext cx="0" cy="228600"/>
          </a:xfrm>
          <a:prstGeom prst="line">
            <a:avLst/>
          </a:prstGeom>
          <a:noFill/>
          <a:ln w="9525">
            <a:solidFill>
              <a:schemeClr val="bg2"/>
            </a:solidFill>
            <a:round/>
            <a:headEnd/>
            <a:tailEnd type="triangle" w="med" len="med"/>
          </a:ln>
        </p:spPr>
        <p:txBody>
          <a:bodyPr wrap="none"/>
          <a:lstStyle/>
          <a:p>
            <a:endParaRPr lang="en-US"/>
          </a:p>
        </p:txBody>
      </p:sp>
      <p:sp>
        <p:nvSpPr>
          <p:cNvPr id="43018" name="Rectangle 10"/>
          <p:cNvSpPr>
            <a:spLocks noChangeArrowheads="1"/>
          </p:cNvSpPr>
          <p:nvPr/>
        </p:nvSpPr>
        <p:spPr bwMode="auto">
          <a:xfrm>
            <a:off x="2774950" y="3276600"/>
            <a:ext cx="457200" cy="381000"/>
          </a:xfrm>
          <a:prstGeom prst="rect">
            <a:avLst/>
          </a:prstGeom>
          <a:solidFill>
            <a:srgbClr val="C0C0C0"/>
          </a:solidFill>
          <a:ln w="9525">
            <a:solidFill>
              <a:schemeClr val="bg2"/>
            </a:solidFill>
            <a:miter lim="800000"/>
            <a:headEnd/>
            <a:tailEnd/>
          </a:ln>
        </p:spPr>
        <p:txBody>
          <a:bodyPr wrap="none" anchor="ctr"/>
          <a:lstStyle/>
          <a:p>
            <a:pPr algn="ctr"/>
            <a:r>
              <a:rPr lang="en-US" sz="1800"/>
              <a:t>X</a:t>
            </a:r>
            <a:r>
              <a:rPr lang="en-US" sz="1800" baseline="-25000"/>
              <a:t>3</a:t>
            </a:r>
          </a:p>
        </p:txBody>
      </p:sp>
      <p:sp>
        <p:nvSpPr>
          <p:cNvPr id="43019" name="Oval 11"/>
          <p:cNvSpPr>
            <a:spLocks noChangeArrowheads="1"/>
          </p:cNvSpPr>
          <p:nvPr/>
        </p:nvSpPr>
        <p:spPr bwMode="auto">
          <a:xfrm>
            <a:off x="3778250" y="3886200"/>
            <a:ext cx="381000" cy="381000"/>
          </a:xfrm>
          <a:prstGeom prst="ellipse">
            <a:avLst/>
          </a:prstGeom>
          <a:solidFill>
            <a:srgbClr val="C0C0C0"/>
          </a:solidFill>
          <a:ln w="9525">
            <a:solidFill>
              <a:schemeClr val="bg2"/>
            </a:solidFill>
            <a:round/>
            <a:headEnd/>
            <a:tailEnd/>
          </a:ln>
        </p:spPr>
        <p:txBody>
          <a:bodyPr wrap="none" anchor="ctr"/>
          <a:lstStyle/>
          <a:p>
            <a:pPr algn="ctr"/>
            <a:r>
              <a:rPr lang="en-US" sz="1800"/>
              <a:t>v</a:t>
            </a:r>
            <a:r>
              <a:rPr lang="en-US" sz="1600" baseline="-25000"/>
              <a:t>32</a:t>
            </a:r>
          </a:p>
        </p:txBody>
      </p:sp>
      <p:sp>
        <p:nvSpPr>
          <p:cNvPr id="43020" name="Line 12"/>
          <p:cNvSpPr>
            <a:spLocks noChangeShapeType="1"/>
          </p:cNvSpPr>
          <p:nvPr/>
        </p:nvSpPr>
        <p:spPr bwMode="auto">
          <a:xfrm>
            <a:off x="3225800" y="3505200"/>
            <a:ext cx="596900" cy="431800"/>
          </a:xfrm>
          <a:prstGeom prst="line">
            <a:avLst/>
          </a:prstGeom>
          <a:noFill/>
          <a:ln w="9525">
            <a:solidFill>
              <a:schemeClr val="bg2"/>
            </a:solidFill>
            <a:round/>
            <a:headEnd/>
            <a:tailEnd type="triangle" w="med" len="med"/>
          </a:ln>
        </p:spPr>
        <p:txBody>
          <a:bodyPr wrap="none"/>
          <a:lstStyle/>
          <a:p>
            <a:endParaRPr lang="en-US"/>
          </a:p>
        </p:txBody>
      </p:sp>
      <p:sp>
        <p:nvSpPr>
          <p:cNvPr id="43021" name="Line 13"/>
          <p:cNvSpPr>
            <a:spLocks noChangeShapeType="1"/>
          </p:cNvSpPr>
          <p:nvPr/>
        </p:nvSpPr>
        <p:spPr bwMode="auto">
          <a:xfrm>
            <a:off x="3968750" y="4267200"/>
            <a:ext cx="0" cy="228600"/>
          </a:xfrm>
          <a:prstGeom prst="line">
            <a:avLst/>
          </a:prstGeom>
          <a:noFill/>
          <a:ln w="9525">
            <a:solidFill>
              <a:schemeClr val="bg2"/>
            </a:solidFill>
            <a:round/>
            <a:headEnd/>
            <a:tailEnd type="triangle" w="med" len="med"/>
          </a:ln>
        </p:spPr>
        <p:txBody>
          <a:bodyPr wrap="none"/>
          <a:lstStyle/>
          <a:p>
            <a:endParaRPr lang="en-US"/>
          </a:p>
        </p:txBody>
      </p:sp>
      <p:sp>
        <p:nvSpPr>
          <p:cNvPr id="43022" name="Rectangle 14"/>
          <p:cNvSpPr>
            <a:spLocks noChangeArrowheads="1"/>
          </p:cNvSpPr>
          <p:nvPr/>
        </p:nvSpPr>
        <p:spPr bwMode="auto">
          <a:xfrm>
            <a:off x="3733800" y="4495800"/>
            <a:ext cx="457200" cy="381000"/>
          </a:xfrm>
          <a:prstGeom prst="rect">
            <a:avLst/>
          </a:prstGeom>
          <a:solidFill>
            <a:srgbClr val="C0C0C0"/>
          </a:solidFill>
          <a:ln w="9525">
            <a:solidFill>
              <a:schemeClr val="bg2"/>
            </a:solidFill>
            <a:miter lim="800000"/>
            <a:headEnd/>
            <a:tailEnd/>
          </a:ln>
        </p:spPr>
        <p:txBody>
          <a:bodyPr wrap="none" anchor="ctr"/>
          <a:lstStyle/>
          <a:p>
            <a:pPr algn="ctr"/>
            <a:r>
              <a:rPr lang="en-US" sz="1800"/>
              <a:t>X</a:t>
            </a:r>
            <a:r>
              <a:rPr lang="en-US" sz="1800" baseline="-25000"/>
              <a:t>2</a:t>
            </a:r>
          </a:p>
        </p:txBody>
      </p:sp>
      <p:sp>
        <p:nvSpPr>
          <p:cNvPr id="43023" name="Oval 15"/>
          <p:cNvSpPr>
            <a:spLocks noChangeArrowheads="1"/>
          </p:cNvSpPr>
          <p:nvPr/>
        </p:nvSpPr>
        <p:spPr bwMode="auto">
          <a:xfrm>
            <a:off x="1936750" y="3886200"/>
            <a:ext cx="381000" cy="381000"/>
          </a:xfrm>
          <a:prstGeom prst="ellipse">
            <a:avLst/>
          </a:prstGeom>
          <a:solidFill>
            <a:srgbClr val="C0C0C0"/>
          </a:solidFill>
          <a:ln w="9525">
            <a:solidFill>
              <a:schemeClr val="bg2"/>
            </a:solidFill>
            <a:round/>
            <a:headEnd/>
            <a:tailEnd/>
          </a:ln>
        </p:spPr>
        <p:txBody>
          <a:bodyPr wrap="none" anchor="ctr"/>
          <a:lstStyle/>
          <a:p>
            <a:pPr algn="ctr"/>
            <a:r>
              <a:rPr lang="en-US" sz="1800"/>
              <a:t>v</a:t>
            </a:r>
            <a:r>
              <a:rPr lang="en-US" sz="1600" baseline="-25000"/>
              <a:t>31</a:t>
            </a:r>
          </a:p>
        </p:txBody>
      </p:sp>
      <p:sp>
        <p:nvSpPr>
          <p:cNvPr id="43024" name="Line 16"/>
          <p:cNvSpPr>
            <a:spLocks noChangeShapeType="1"/>
          </p:cNvSpPr>
          <p:nvPr/>
        </p:nvSpPr>
        <p:spPr bwMode="auto">
          <a:xfrm flipH="1">
            <a:off x="2247900" y="3511550"/>
            <a:ext cx="539750" cy="412750"/>
          </a:xfrm>
          <a:prstGeom prst="line">
            <a:avLst/>
          </a:prstGeom>
          <a:noFill/>
          <a:ln w="9525">
            <a:solidFill>
              <a:schemeClr val="bg2"/>
            </a:solidFill>
            <a:round/>
            <a:headEnd/>
            <a:tailEnd type="triangle" w="med" len="med"/>
          </a:ln>
        </p:spPr>
        <p:txBody>
          <a:bodyPr wrap="none"/>
          <a:lstStyle/>
          <a:p>
            <a:endParaRPr lang="en-US"/>
          </a:p>
        </p:txBody>
      </p:sp>
      <p:sp>
        <p:nvSpPr>
          <p:cNvPr id="43025" name="Line 17"/>
          <p:cNvSpPr>
            <a:spLocks noChangeShapeType="1"/>
          </p:cNvSpPr>
          <p:nvPr/>
        </p:nvSpPr>
        <p:spPr bwMode="auto">
          <a:xfrm>
            <a:off x="2139950" y="4267200"/>
            <a:ext cx="0" cy="228600"/>
          </a:xfrm>
          <a:prstGeom prst="line">
            <a:avLst/>
          </a:prstGeom>
          <a:noFill/>
          <a:ln w="9525">
            <a:solidFill>
              <a:schemeClr val="bg2"/>
            </a:solidFill>
            <a:round/>
            <a:headEnd/>
            <a:tailEnd type="triangle" w="med" len="med"/>
          </a:ln>
        </p:spPr>
        <p:txBody>
          <a:bodyPr wrap="none"/>
          <a:lstStyle/>
          <a:p>
            <a:endParaRPr lang="en-US"/>
          </a:p>
        </p:txBody>
      </p:sp>
      <p:sp>
        <p:nvSpPr>
          <p:cNvPr id="43026" name="Rectangle 18"/>
          <p:cNvSpPr>
            <a:spLocks noChangeArrowheads="1"/>
          </p:cNvSpPr>
          <p:nvPr/>
        </p:nvSpPr>
        <p:spPr bwMode="auto">
          <a:xfrm>
            <a:off x="1905000" y="4495800"/>
            <a:ext cx="457200" cy="381000"/>
          </a:xfrm>
          <a:prstGeom prst="rect">
            <a:avLst/>
          </a:prstGeom>
          <a:solidFill>
            <a:srgbClr val="C0C0C0"/>
          </a:solidFill>
          <a:ln w="9525">
            <a:solidFill>
              <a:schemeClr val="bg2"/>
            </a:solidFill>
            <a:miter lim="800000"/>
            <a:headEnd/>
            <a:tailEnd/>
          </a:ln>
        </p:spPr>
        <p:txBody>
          <a:bodyPr wrap="none" anchor="ctr"/>
          <a:lstStyle/>
          <a:p>
            <a:pPr algn="ctr"/>
            <a:r>
              <a:rPr lang="en-US" sz="1800"/>
              <a:t>X</a:t>
            </a:r>
            <a:r>
              <a:rPr lang="en-US" sz="1800" baseline="-25000"/>
              <a:t>2</a:t>
            </a:r>
          </a:p>
        </p:txBody>
      </p:sp>
      <p:sp>
        <p:nvSpPr>
          <p:cNvPr id="43027" name="Oval 19"/>
          <p:cNvSpPr>
            <a:spLocks noChangeArrowheads="1"/>
          </p:cNvSpPr>
          <p:nvPr/>
        </p:nvSpPr>
        <p:spPr bwMode="auto">
          <a:xfrm>
            <a:off x="6140450" y="2667000"/>
            <a:ext cx="381000" cy="381000"/>
          </a:xfrm>
          <a:prstGeom prst="ellipse">
            <a:avLst/>
          </a:prstGeom>
          <a:solidFill>
            <a:srgbClr val="CCFF99"/>
          </a:solidFill>
          <a:ln w="9525">
            <a:solidFill>
              <a:schemeClr val="tx1"/>
            </a:solidFill>
            <a:round/>
            <a:headEnd/>
            <a:tailEnd/>
          </a:ln>
        </p:spPr>
        <p:txBody>
          <a:bodyPr wrap="none" anchor="ctr"/>
          <a:lstStyle/>
          <a:p>
            <a:pPr algn="ctr"/>
            <a:r>
              <a:rPr lang="en-US" sz="1800"/>
              <a:t>v</a:t>
            </a:r>
            <a:r>
              <a:rPr lang="en-US" sz="1600" baseline="-25000"/>
              <a:t>12</a:t>
            </a:r>
          </a:p>
        </p:txBody>
      </p:sp>
      <p:sp>
        <p:nvSpPr>
          <p:cNvPr id="43028" name="Line 20"/>
          <p:cNvSpPr>
            <a:spLocks noChangeShapeType="1"/>
          </p:cNvSpPr>
          <p:nvPr/>
        </p:nvSpPr>
        <p:spPr bwMode="auto">
          <a:xfrm>
            <a:off x="4953000" y="2438400"/>
            <a:ext cx="1219200" cy="304800"/>
          </a:xfrm>
          <a:prstGeom prst="line">
            <a:avLst/>
          </a:prstGeom>
          <a:noFill/>
          <a:ln w="9525">
            <a:solidFill>
              <a:schemeClr val="tx1"/>
            </a:solidFill>
            <a:round/>
            <a:headEnd/>
            <a:tailEnd type="triangle" w="med" len="med"/>
          </a:ln>
        </p:spPr>
        <p:txBody>
          <a:bodyPr wrap="none"/>
          <a:lstStyle/>
          <a:p>
            <a:endParaRPr lang="en-US"/>
          </a:p>
        </p:txBody>
      </p:sp>
      <p:sp>
        <p:nvSpPr>
          <p:cNvPr id="43029" name="Oval 21"/>
          <p:cNvSpPr>
            <a:spLocks noChangeArrowheads="1"/>
          </p:cNvSpPr>
          <p:nvPr/>
        </p:nvSpPr>
        <p:spPr bwMode="auto">
          <a:xfrm>
            <a:off x="5257800" y="3886200"/>
            <a:ext cx="381000" cy="381000"/>
          </a:xfrm>
          <a:prstGeom prst="ellipse">
            <a:avLst/>
          </a:prstGeom>
          <a:solidFill>
            <a:srgbClr val="CCFF99"/>
          </a:solidFill>
          <a:ln w="9525">
            <a:solidFill>
              <a:schemeClr val="tx1"/>
            </a:solidFill>
            <a:round/>
            <a:headEnd/>
            <a:tailEnd/>
          </a:ln>
        </p:spPr>
        <p:txBody>
          <a:bodyPr wrap="none" anchor="ctr"/>
          <a:lstStyle/>
          <a:p>
            <a:pPr algn="ctr"/>
            <a:r>
              <a:rPr lang="en-US" sz="1800"/>
              <a:t>v</a:t>
            </a:r>
            <a:r>
              <a:rPr lang="en-US" sz="1800" baseline="-25000"/>
              <a:t>2</a:t>
            </a:r>
            <a:r>
              <a:rPr lang="en-US" sz="1600" baseline="-25000"/>
              <a:t>1</a:t>
            </a:r>
          </a:p>
        </p:txBody>
      </p:sp>
      <p:sp>
        <p:nvSpPr>
          <p:cNvPr id="43030" name="Line 22"/>
          <p:cNvSpPr>
            <a:spLocks noChangeShapeType="1"/>
          </p:cNvSpPr>
          <p:nvPr/>
        </p:nvSpPr>
        <p:spPr bwMode="auto">
          <a:xfrm>
            <a:off x="6330950" y="3048000"/>
            <a:ext cx="0" cy="228600"/>
          </a:xfrm>
          <a:prstGeom prst="line">
            <a:avLst/>
          </a:prstGeom>
          <a:noFill/>
          <a:ln w="9525">
            <a:solidFill>
              <a:schemeClr val="tx1"/>
            </a:solidFill>
            <a:round/>
            <a:headEnd/>
            <a:tailEnd type="triangle" w="med" len="med"/>
          </a:ln>
        </p:spPr>
        <p:txBody>
          <a:bodyPr wrap="none"/>
          <a:lstStyle/>
          <a:p>
            <a:endParaRPr lang="en-US"/>
          </a:p>
        </p:txBody>
      </p:sp>
      <p:sp>
        <p:nvSpPr>
          <p:cNvPr id="43031" name="Line 23"/>
          <p:cNvSpPr>
            <a:spLocks noChangeShapeType="1"/>
          </p:cNvSpPr>
          <p:nvPr/>
        </p:nvSpPr>
        <p:spPr bwMode="auto">
          <a:xfrm flipH="1">
            <a:off x="5568950" y="3511550"/>
            <a:ext cx="539750" cy="412750"/>
          </a:xfrm>
          <a:prstGeom prst="line">
            <a:avLst/>
          </a:prstGeom>
          <a:noFill/>
          <a:ln w="9525">
            <a:solidFill>
              <a:schemeClr val="tx1"/>
            </a:solidFill>
            <a:round/>
            <a:headEnd/>
            <a:tailEnd type="triangle" w="med" len="med"/>
          </a:ln>
        </p:spPr>
        <p:txBody>
          <a:bodyPr wrap="none"/>
          <a:lstStyle/>
          <a:p>
            <a:endParaRPr lang="en-US"/>
          </a:p>
        </p:txBody>
      </p:sp>
      <p:sp>
        <p:nvSpPr>
          <p:cNvPr id="43032" name="Rectangle 24"/>
          <p:cNvSpPr>
            <a:spLocks noChangeArrowheads="1"/>
          </p:cNvSpPr>
          <p:nvPr/>
        </p:nvSpPr>
        <p:spPr bwMode="auto">
          <a:xfrm>
            <a:off x="6096000" y="3276600"/>
            <a:ext cx="457200" cy="381000"/>
          </a:xfrm>
          <a:prstGeom prst="rect">
            <a:avLst/>
          </a:prstGeom>
          <a:solidFill>
            <a:srgbClr val="FFCC00"/>
          </a:solidFill>
          <a:ln w="9525">
            <a:solidFill>
              <a:schemeClr val="tx1"/>
            </a:solidFill>
            <a:miter lim="800000"/>
            <a:headEnd/>
            <a:tailEnd/>
          </a:ln>
        </p:spPr>
        <p:txBody>
          <a:bodyPr wrap="none" anchor="ctr"/>
          <a:lstStyle/>
          <a:p>
            <a:pPr algn="ctr"/>
            <a:r>
              <a:rPr lang="en-US" sz="1800"/>
              <a:t>X</a:t>
            </a:r>
            <a:r>
              <a:rPr lang="en-US" sz="1800" baseline="-25000"/>
              <a:t>2</a:t>
            </a:r>
          </a:p>
        </p:txBody>
      </p:sp>
      <p:sp>
        <p:nvSpPr>
          <p:cNvPr id="43033" name="Oval 28"/>
          <p:cNvSpPr>
            <a:spLocks noChangeArrowheads="1"/>
          </p:cNvSpPr>
          <p:nvPr/>
        </p:nvSpPr>
        <p:spPr bwMode="auto">
          <a:xfrm>
            <a:off x="4848225" y="5105400"/>
            <a:ext cx="381000" cy="381000"/>
          </a:xfrm>
          <a:prstGeom prst="ellipse">
            <a:avLst/>
          </a:prstGeom>
          <a:solidFill>
            <a:srgbClr val="CCFF99"/>
          </a:solidFill>
          <a:ln w="9525">
            <a:solidFill>
              <a:schemeClr val="tx1"/>
            </a:solidFill>
            <a:round/>
            <a:headEnd/>
            <a:tailEnd/>
          </a:ln>
        </p:spPr>
        <p:txBody>
          <a:bodyPr wrap="none" anchor="ctr"/>
          <a:lstStyle/>
          <a:p>
            <a:pPr algn="ctr"/>
            <a:r>
              <a:rPr lang="en-US" sz="1800"/>
              <a:t>v</a:t>
            </a:r>
            <a:r>
              <a:rPr lang="en-US" sz="1600" baseline="-25000"/>
              <a:t>32</a:t>
            </a:r>
          </a:p>
        </p:txBody>
      </p:sp>
      <p:sp>
        <p:nvSpPr>
          <p:cNvPr id="43034" name="Line 29"/>
          <p:cNvSpPr>
            <a:spLocks noChangeShapeType="1"/>
          </p:cNvSpPr>
          <p:nvPr/>
        </p:nvSpPr>
        <p:spPr bwMode="auto">
          <a:xfrm>
            <a:off x="5464175" y="4267200"/>
            <a:ext cx="0" cy="228600"/>
          </a:xfrm>
          <a:prstGeom prst="line">
            <a:avLst/>
          </a:prstGeom>
          <a:noFill/>
          <a:ln w="9525">
            <a:solidFill>
              <a:schemeClr val="tx1"/>
            </a:solidFill>
            <a:round/>
            <a:headEnd/>
            <a:tailEnd type="triangle" w="med" len="med"/>
          </a:ln>
        </p:spPr>
        <p:txBody>
          <a:bodyPr wrap="none"/>
          <a:lstStyle/>
          <a:p>
            <a:endParaRPr lang="en-US"/>
          </a:p>
        </p:txBody>
      </p:sp>
      <p:sp>
        <p:nvSpPr>
          <p:cNvPr id="43035" name="Line 30"/>
          <p:cNvSpPr>
            <a:spLocks noChangeShapeType="1"/>
          </p:cNvSpPr>
          <p:nvPr/>
        </p:nvSpPr>
        <p:spPr bwMode="auto">
          <a:xfrm flipH="1">
            <a:off x="5076825" y="4730750"/>
            <a:ext cx="165100" cy="374650"/>
          </a:xfrm>
          <a:prstGeom prst="line">
            <a:avLst/>
          </a:prstGeom>
          <a:noFill/>
          <a:ln w="9525">
            <a:solidFill>
              <a:schemeClr val="tx1"/>
            </a:solidFill>
            <a:round/>
            <a:headEnd/>
            <a:tailEnd type="triangle" w="med" len="med"/>
          </a:ln>
        </p:spPr>
        <p:txBody>
          <a:bodyPr wrap="none"/>
          <a:lstStyle/>
          <a:p>
            <a:endParaRPr lang="en-US"/>
          </a:p>
        </p:txBody>
      </p:sp>
      <p:sp>
        <p:nvSpPr>
          <p:cNvPr id="43036" name="Rectangle 31"/>
          <p:cNvSpPr>
            <a:spLocks noChangeArrowheads="1"/>
          </p:cNvSpPr>
          <p:nvPr/>
        </p:nvSpPr>
        <p:spPr bwMode="auto">
          <a:xfrm>
            <a:off x="5229225" y="4495800"/>
            <a:ext cx="457200" cy="381000"/>
          </a:xfrm>
          <a:prstGeom prst="rect">
            <a:avLst/>
          </a:prstGeom>
          <a:solidFill>
            <a:srgbClr val="FFCC00"/>
          </a:solidFill>
          <a:ln w="9525">
            <a:solidFill>
              <a:schemeClr val="tx1"/>
            </a:solidFill>
            <a:miter lim="800000"/>
            <a:headEnd/>
            <a:tailEnd/>
          </a:ln>
        </p:spPr>
        <p:txBody>
          <a:bodyPr wrap="none" anchor="ctr"/>
          <a:lstStyle/>
          <a:p>
            <a:pPr algn="ctr"/>
            <a:r>
              <a:rPr lang="en-US" sz="1800"/>
              <a:t>X</a:t>
            </a:r>
            <a:r>
              <a:rPr lang="en-US" sz="1800" baseline="-25000"/>
              <a:t>3</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z="3200" b="1" dirty="0">
                <a:solidFill>
                  <a:schemeClr val="accent2"/>
                </a:solidFill>
                <a:sym typeface="Wingdings" pitchFamily="2" charset="2"/>
              </a:rPr>
              <a:t>Backtracking Search : Example</a:t>
            </a:r>
            <a:endParaRPr lang="en-US" sz="2400" b="1" dirty="0">
              <a:solidFill>
                <a:schemeClr val="accent2"/>
              </a:solidFill>
            </a:endParaRPr>
          </a:p>
        </p:txBody>
      </p:sp>
      <p:sp>
        <p:nvSpPr>
          <p:cNvPr id="44035" name="Oval 3"/>
          <p:cNvSpPr>
            <a:spLocks noChangeArrowheads="1"/>
          </p:cNvSpPr>
          <p:nvPr/>
        </p:nvSpPr>
        <p:spPr bwMode="auto">
          <a:xfrm>
            <a:off x="4572000" y="1676400"/>
            <a:ext cx="304800" cy="304800"/>
          </a:xfrm>
          <a:prstGeom prst="ellipse">
            <a:avLst/>
          </a:prstGeom>
          <a:solidFill>
            <a:srgbClr val="000000"/>
          </a:solidFill>
          <a:ln w="9525">
            <a:solidFill>
              <a:schemeClr val="tx1"/>
            </a:solidFill>
            <a:round/>
            <a:headEnd/>
            <a:tailEnd/>
          </a:ln>
        </p:spPr>
        <p:txBody>
          <a:bodyPr wrap="none" anchor="ctr"/>
          <a:lstStyle/>
          <a:p>
            <a:endParaRPr lang="en-US"/>
          </a:p>
        </p:txBody>
      </p:sp>
      <p:sp>
        <p:nvSpPr>
          <p:cNvPr id="44036" name="Text Box 4"/>
          <p:cNvSpPr txBox="1">
            <a:spLocks noChangeArrowheads="1"/>
          </p:cNvSpPr>
          <p:nvPr/>
        </p:nvSpPr>
        <p:spPr bwMode="auto">
          <a:xfrm>
            <a:off x="914400" y="5791200"/>
            <a:ext cx="5767388" cy="457200"/>
          </a:xfrm>
          <a:prstGeom prst="rect">
            <a:avLst/>
          </a:prstGeom>
          <a:noFill/>
          <a:ln w="9525">
            <a:noFill/>
            <a:miter lim="800000"/>
            <a:headEnd/>
            <a:tailEnd/>
          </a:ln>
        </p:spPr>
        <p:txBody>
          <a:bodyPr wrap="none">
            <a:spAutoFit/>
          </a:bodyPr>
          <a:lstStyle/>
          <a:p>
            <a:r>
              <a:rPr lang="en-US" sz="2400" dirty="0">
                <a:solidFill>
                  <a:srgbClr val="C00000"/>
                </a:solidFill>
              </a:rPr>
              <a:t>Assignment = {(X</a:t>
            </a:r>
            <a:r>
              <a:rPr lang="en-US" sz="2400" baseline="-25000" dirty="0">
                <a:solidFill>
                  <a:srgbClr val="C00000"/>
                </a:solidFill>
              </a:rPr>
              <a:t>1</a:t>
            </a:r>
            <a:r>
              <a:rPr lang="en-US" sz="2400" dirty="0">
                <a:solidFill>
                  <a:srgbClr val="C00000"/>
                </a:solidFill>
              </a:rPr>
              <a:t>,v</a:t>
            </a:r>
            <a:r>
              <a:rPr lang="en-US" sz="2400" baseline="-25000" dirty="0">
                <a:solidFill>
                  <a:srgbClr val="C00000"/>
                </a:solidFill>
              </a:rPr>
              <a:t>12</a:t>
            </a:r>
            <a:r>
              <a:rPr lang="en-US" sz="2400" dirty="0">
                <a:solidFill>
                  <a:srgbClr val="C00000"/>
                </a:solidFill>
              </a:rPr>
              <a:t>), (X</a:t>
            </a:r>
            <a:r>
              <a:rPr lang="en-US" sz="2400" baseline="-25000" dirty="0">
                <a:solidFill>
                  <a:srgbClr val="C00000"/>
                </a:solidFill>
              </a:rPr>
              <a:t>2</a:t>
            </a:r>
            <a:r>
              <a:rPr lang="en-US" sz="2400" dirty="0">
                <a:solidFill>
                  <a:srgbClr val="C00000"/>
                </a:solidFill>
              </a:rPr>
              <a:t>,v</a:t>
            </a:r>
            <a:r>
              <a:rPr lang="en-US" sz="2400" baseline="-25000" dirty="0">
                <a:solidFill>
                  <a:srgbClr val="C00000"/>
                </a:solidFill>
              </a:rPr>
              <a:t>21</a:t>
            </a:r>
            <a:r>
              <a:rPr lang="en-US" sz="2400" dirty="0">
                <a:solidFill>
                  <a:srgbClr val="C00000"/>
                </a:solidFill>
              </a:rPr>
              <a:t>), (X</a:t>
            </a:r>
            <a:r>
              <a:rPr lang="en-US" sz="2400" baseline="-25000" dirty="0">
                <a:solidFill>
                  <a:srgbClr val="C00000"/>
                </a:solidFill>
              </a:rPr>
              <a:t>3</a:t>
            </a:r>
            <a:r>
              <a:rPr lang="en-US" sz="2400" dirty="0">
                <a:solidFill>
                  <a:srgbClr val="C00000"/>
                </a:solidFill>
              </a:rPr>
              <a:t>,v</a:t>
            </a:r>
            <a:r>
              <a:rPr lang="en-US" sz="2400" baseline="-25000" dirty="0">
                <a:solidFill>
                  <a:srgbClr val="C00000"/>
                </a:solidFill>
              </a:rPr>
              <a:t>32</a:t>
            </a:r>
            <a:r>
              <a:rPr lang="en-US" sz="2400" dirty="0">
                <a:solidFill>
                  <a:srgbClr val="C00000"/>
                </a:solidFill>
              </a:rPr>
              <a:t>)}</a:t>
            </a:r>
          </a:p>
        </p:txBody>
      </p:sp>
      <p:sp>
        <p:nvSpPr>
          <p:cNvPr id="44037" name="Rectangle 5"/>
          <p:cNvSpPr>
            <a:spLocks noChangeArrowheads="1"/>
          </p:cNvSpPr>
          <p:nvPr/>
        </p:nvSpPr>
        <p:spPr bwMode="auto">
          <a:xfrm>
            <a:off x="4495800" y="2209800"/>
            <a:ext cx="457200" cy="381000"/>
          </a:xfrm>
          <a:prstGeom prst="rect">
            <a:avLst/>
          </a:prstGeom>
          <a:solidFill>
            <a:srgbClr val="FFCC00"/>
          </a:solidFill>
          <a:ln w="9525">
            <a:solidFill>
              <a:schemeClr val="tx1"/>
            </a:solidFill>
            <a:miter lim="800000"/>
            <a:headEnd/>
            <a:tailEnd/>
          </a:ln>
        </p:spPr>
        <p:txBody>
          <a:bodyPr wrap="none" anchor="ctr"/>
          <a:lstStyle/>
          <a:p>
            <a:pPr algn="ctr"/>
            <a:r>
              <a:rPr lang="en-US" sz="1800"/>
              <a:t>X</a:t>
            </a:r>
            <a:r>
              <a:rPr lang="en-US" sz="1800" baseline="-25000"/>
              <a:t>1</a:t>
            </a:r>
          </a:p>
        </p:txBody>
      </p:sp>
      <p:sp>
        <p:nvSpPr>
          <p:cNvPr id="44038" name="Oval 6"/>
          <p:cNvSpPr>
            <a:spLocks noChangeArrowheads="1"/>
          </p:cNvSpPr>
          <p:nvPr/>
        </p:nvSpPr>
        <p:spPr bwMode="auto">
          <a:xfrm>
            <a:off x="2819400" y="2667000"/>
            <a:ext cx="381000" cy="381000"/>
          </a:xfrm>
          <a:prstGeom prst="ellipse">
            <a:avLst/>
          </a:prstGeom>
          <a:solidFill>
            <a:srgbClr val="C0C0C0"/>
          </a:solidFill>
          <a:ln w="9525">
            <a:solidFill>
              <a:schemeClr val="bg2"/>
            </a:solidFill>
            <a:round/>
            <a:headEnd/>
            <a:tailEnd/>
          </a:ln>
        </p:spPr>
        <p:txBody>
          <a:bodyPr wrap="none" anchor="ctr"/>
          <a:lstStyle/>
          <a:p>
            <a:pPr algn="ctr"/>
            <a:r>
              <a:rPr lang="en-US" sz="1800"/>
              <a:t>v</a:t>
            </a:r>
            <a:r>
              <a:rPr lang="en-US" sz="1600" baseline="-25000"/>
              <a:t>11</a:t>
            </a:r>
          </a:p>
        </p:txBody>
      </p:sp>
      <p:sp>
        <p:nvSpPr>
          <p:cNvPr id="44039" name="Line 7"/>
          <p:cNvSpPr>
            <a:spLocks noChangeShapeType="1"/>
          </p:cNvSpPr>
          <p:nvPr/>
        </p:nvSpPr>
        <p:spPr bwMode="auto">
          <a:xfrm>
            <a:off x="4724400" y="1981200"/>
            <a:ext cx="0" cy="228600"/>
          </a:xfrm>
          <a:prstGeom prst="line">
            <a:avLst/>
          </a:prstGeom>
          <a:noFill/>
          <a:ln w="9525">
            <a:solidFill>
              <a:schemeClr val="tx1"/>
            </a:solidFill>
            <a:round/>
            <a:headEnd/>
            <a:tailEnd type="triangle" w="med" len="med"/>
          </a:ln>
        </p:spPr>
        <p:txBody>
          <a:bodyPr wrap="none"/>
          <a:lstStyle/>
          <a:p>
            <a:endParaRPr lang="en-US"/>
          </a:p>
        </p:txBody>
      </p:sp>
      <p:sp>
        <p:nvSpPr>
          <p:cNvPr id="44040" name="Line 8"/>
          <p:cNvSpPr>
            <a:spLocks noChangeShapeType="1"/>
          </p:cNvSpPr>
          <p:nvPr/>
        </p:nvSpPr>
        <p:spPr bwMode="auto">
          <a:xfrm flipH="1">
            <a:off x="3200400" y="2438400"/>
            <a:ext cx="1295400" cy="304800"/>
          </a:xfrm>
          <a:prstGeom prst="line">
            <a:avLst/>
          </a:prstGeom>
          <a:noFill/>
          <a:ln w="9525">
            <a:solidFill>
              <a:schemeClr val="bg2"/>
            </a:solidFill>
            <a:round/>
            <a:headEnd/>
            <a:tailEnd type="triangle" w="med" len="med"/>
          </a:ln>
        </p:spPr>
        <p:txBody>
          <a:bodyPr wrap="none"/>
          <a:lstStyle/>
          <a:p>
            <a:endParaRPr lang="en-US"/>
          </a:p>
        </p:txBody>
      </p:sp>
      <p:sp>
        <p:nvSpPr>
          <p:cNvPr id="44041" name="Line 9"/>
          <p:cNvSpPr>
            <a:spLocks noChangeShapeType="1"/>
          </p:cNvSpPr>
          <p:nvPr/>
        </p:nvSpPr>
        <p:spPr bwMode="auto">
          <a:xfrm>
            <a:off x="3009900" y="3048000"/>
            <a:ext cx="0" cy="228600"/>
          </a:xfrm>
          <a:prstGeom prst="line">
            <a:avLst/>
          </a:prstGeom>
          <a:noFill/>
          <a:ln w="9525">
            <a:solidFill>
              <a:schemeClr val="bg2"/>
            </a:solidFill>
            <a:round/>
            <a:headEnd/>
            <a:tailEnd type="triangle" w="med" len="med"/>
          </a:ln>
        </p:spPr>
        <p:txBody>
          <a:bodyPr wrap="none"/>
          <a:lstStyle/>
          <a:p>
            <a:endParaRPr lang="en-US"/>
          </a:p>
        </p:txBody>
      </p:sp>
      <p:sp>
        <p:nvSpPr>
          <p:cNvPr id="44042" name="Rectangle 10"/>
          <p:cNvSpPr>
            <a:spLocks noChangeArrowheads="1"/>
          </p:cNvSpPr>
          <p:nvPr/>
        </p:nvSpPr>
        <p:spPr bwMode="auto">
          <a:xfrm>
            <a:off x="2774950" y="3276600"/>
            <a:ext cx="457200" cy="381000"/>
          </a:xfrm>
          <a:prstGeom prst="rect">
            <a:avLst/>
          </a:prstGeom>
          <a:solidFill>
            <a:srgbClr val="C0C0C0"/>
          </a:solidFill>
          <a:ln w="9525">
            <a:solidFill>
              <a:schemeClr val="bg2"/>
            </a:solidFill>
            <a:miter lim="800000"/>
            <a:headEnd/>
            <a:tailEnd/>
          </a:ln>
        </p:spPr>
        <p:txBody>
          <a:bodyPr wrap="none" anchor="ctr"/>
          <a:lstStyle/>
          <a:p>
            <a:pPr algn="ctr"/>
            <a:r>
              <a:rPr lang="en-US" sz="1800"/>
              <a:t>X</a:t>
            </a:r>
            <a:r>
              <a:rPr lang="en-US" sz="1800" baseline="-25000"/>
              <a:t>3</a:t>
            </a:r>
          </a:p>
        </p:txBody>
      </p:sp>
      <p:sp>
        <p:nvSpPr>
          <p:cNvPr id="44043" name="Oval 11"/>
          <p:cNvSpPr>
            <a:spLocks noChangeArrowheads="1"/>
          </p:cNvSpPr>
          <p:nvPr/>
        </p:nvSpPr>
        <p:spPr bwMode="auto">
          <a:xfrm>
            <a:off x="3778250" y="3886200"/>
            <a:ext cx="381000" cy="381000"/>
          </a:xfrm>
          <a:prstGeom prst="ellipse">
            <a:avLst/>
          </a:prstGeom>
          <a:solidFill>
            <a:srgbClr val="C0C0C0"/>
          </a:solidFill>
          <a:ln w="9525">
            <a:solidFill>
              <a:schemeClr val="bg2"/>
            </a:solidFill>
            <a:round/>
            <a:headEnd/>
            <a:tailEnd/>
          </a:ln>
        </p:spPr>
        <p:txBody>
          <a:bodyPr wrap="none" anchor="ctr"/>
          <a:lstStyle/>
          <a:p>
            <a:pPr algn="ctr"/>
            <a:r>
              <a:rPr lang="en-US" sz="1800"/>
              <a:t>v</a:t>
            </a:r>
            <a:r>
              <a:rPr lang="en-US" sz="1600" baseline="-25000"/>
              <a:t>32</a:t>
            </a:r>
          </a:p>
        </p:txBody>
      </p:sp>
      <p:sp>
        <p:nvSpPr>
          <p:cNvPr id="44044" name="Line 12"/>
          <p:cNvSpPr>
            <a:spLocks noChangeShapeType="1"/>
          </p:cNvSpPr>
          <p:nvPr/>
        </p:nvSpPr>
        <p:spPr bwMode="auto">
          <a:xfrm>
            <a:off x="3225800" y="3505200"/>
            <a:ext cx="596900" cy="431800"/>
          </a:xfrm>
          <a:prstGeom prst="line">
            <a:avLst/>
          </a:prstGeom>
          <a:noFill/>
          <a:ln w="9525">
            <a:solidFill>
              <a:schemeClr val="bg2"/>
            </a:solidFill>
            <a:round/>
            <a:headEnd/>
            <a:tailEnd type="triangle" w="med" len="med"/>
          </a:ln>
        </p:spPr>
        <p:txBody>
          <a:bodyPr wrap="none"/>
          <a:lstStyle/>
          <a:p>
            <a:endParaRPr lang="en-US"/>
          </a:p>
        </p:txBody>
      </p:sp>
      <p:sp>
        <p:nvSpPr>
          <p:cNvPr id="44045" name="Line 13"/>
          <p:cNvSpPr>
            <a:spLocks noChangeShapeType="1"/>
          </p:cNvSpPr>
          <p:nvPr/>
        </p:nvSpPr>
        <p:spPr bwMode="auto">
          <a:xfrm>
            <a:off x="3968750" y="4267200"/>
            <a:ext cx="0" cy="228600"/>
          </a:xfrm>
          <a:prstGeom prst="line">
            <a:avLst/>
          </a:prstGeom>
          <a:noFill/>
          <a:ln w="9525">
            <a:solidFill>
              <a:schemeClr val="bg2"/>
            </a:solidFill>
            <a:round/>
            <a:headEnd/>
            <a:tailEnd type="triangle" w="med" len="med"/>
          </a:ln>
        </p:spPr>
        <p:txBody>
          <a:bodyPr wrap="none"/>
          <a:lstStyle/>
          <a:p>
            <a:endParaRPr lang="en-US"/>
          </a:p>
        </p:txBody>
      </p:sp>
      <p:sp>
        <p:nvSpPr>
          <p:cNvPr id="44046" name="Rectangle 14"/>
          <p:cNvSpPr>
            <a:spLocks noChangeArrowheads="1"/>
          </p:cNvSpPr>
          <p:nvPr/>
        </p:nvSpPr>
        <p:spPr bwMode="auto">
          <a:xfrm>
            <a:off x="3733800" y="4495800"/>
            <a:ext cx="457200" cy="381000"/>
          </a:xfrm>
          <a:prstGeom prst="rect">
            <a:avLst/>
          </a:prstGeom>
          <a:solidFill>
            <a:srgbClr val="C0C0C0"/>
          </a:solidFill>
          <a:ln w="9525">
            <a:solidFill>
              <a:schemeClr val="bg2"/>
            </a:solidFill>
            <a:miter lim="800000"/>
            <a:headEnd/>
            <a:tailEnd/>
          </a:ln>
        </p:spPr>
        <p:txBody>
          <a:bodyPr wrap="none" anchor="ctr"/>
          <a:lstStyle/>
          <a:p>
            <a:pPr algn="ctr"/>
            <a:r>
              <a:rPr lang="en-US" sz="1800"/>
              <a:t>X</a:t>
            </a:r>
            <a:r>
              <a:rPr lang="en-US" sz="1800" baseline="-25000"/>
              <a:t>2</a:t>
            </a:r>
          </a:p>
        </p:txBody>
      </p:sp>
      <p:sp>
        <p:nvSpPr>
          <p:cNvPr id="44047" name="Oval 15"/>
          <p:cNvSpPr>
            <a:spLocks noChangeArrowheads="1"/>
          </p:cNvSpPr>
          <p:nvPr/>
        </p:nvSpPr>
        <p:spPr bwMode="auto">
          <a:xfrm>
            <a:off x="1936750" y="3886200"/>
            <a:ext cx="381000" cy="381000"/>
          </a:xfrm>
          <a:prstGeom prst="ellipse">
            <a:avLst/>
          </a:prstGeom>
          <a:solidFill>
            <a:srgbClr val="C0C0C0"/>
          </a:solidFill>
          <a:ln w="9525">
            <a:solidFill>
              <a:schemeClr val="bg2"/>
            </a:solidFill>
            <a:round/>
            <a:headEnd/>
            <a:tailEnd/>
          </a:ln>
        </p:spPr>
        <p:txBody>
          <a:bodyPr wrap="none" anchor="ctr"/>
          <a:lstStyle/>
          <a:p>
            <a:pPr algn="ctr"/>
            <a:r>
              <a:rPr lang="en-US" sz="1800"/>
              <a:t>v</a:t>
            </a:r>
            <a:r>
              <a:rPr lang="en-US" sz="1600" baseline="-25000"/>
              <a:t>31</a:t>
            </a:r>
          </a:p>
        </p:txBody>
      </p:sp>
      <p:sp>
        <p:nvSpPr>
          <p:cNvPr id="44048" name="Line 16"/>
          <p:cNvSpPr>
            <a:spLocks noChangeShapeType="1"/>
          </p:cNvSpPr>
          <p:nvPr/>
        </p:nvSpPr>
        <p:spPr bwMode="auto">
          <a:xfrm flipH="1">
            <a:off x="2247900" y="3511550"/>
            <a:ext cx="539750" cy="412750"/>
          </a:xfrm>
          <a:prstGeom prst="line">
            <a:avLst/>
          </a:prstGeom>
          <a:noFill/>
          <a:ln w="9525">
            <a:solidFill>
              <a:schemeClr val="bg2"/>
            </a:solidFill>
            <a:round/>
            <a:headEnd/>
            <a:tailEnd type="triangle" w="med" len="med"/>
          </a:ln>
        </p:spPr>
        <p:txBody>
          <a:bodyPr wrap="none"/>
          <a:lstStyle/>
          <a:p>
            <a:endParaRPr lang="en-US"/>
          </a:p>
        </p:txBody>
      </p:sp>
      <p:sp>
        <p:nvSpPr>
          <p:cNvPr id="44049" name="Line 17"/>
          <p:cNvSpPr>
            <a:spLocks noChangeShapeType="1"/>
          </p:cNvSpPr>
          <p:nvPr/>
        </p:nvSpPr>
        <p:spPr bwMode="auto">
          <a:xfrm>
            <a:off x="2139950" y="4267200"/>
            <a:ext cx="0" cy="228600"/>
          </a:xfrm>
          <a:prstGeom prst="line">
            <a:avLst/>
          </a:prstGeom>
          <a:noFill/>
          <a:ln w="9525">
            <a:solidFill>
              <a:schemeClr val="bg2"/>
            </a:solidFill>
            <a:round/>
            <a:headEnd/>
            <a:tailEnd type="triangle" w="med" len="med"/>
          </a:ln>
        </p:spPr>
        <p:txBody>
          <a:bodyPr wrap="none"/>
          <a:lstStyle/>
          <a:p>
            <a:endParaRPr lang="en-US"/>
          </a:p>
        </p:txBody>
      </p:sp>
      <p:sp>
        <p:nvSpPr>
          <p:cNvPr id="44050" name="Rectangle 18"/>
          <p:cNvSpPr>
            <a:spLocks noChangeArrowheads="1"/>
          </p:cNvSpPr>
          <p:nvPr/>
        </p:nvSpPr>
        <p:spPr bwMode="auto">
          <a:xfrm>
            <a:off x="1905000" y="4495800"/>
            <a:ext cx="457200" cy="381000"/>
          </a:xfrm>
          <a:prstGeom prst="rect">
            <a:avLst/>
          </a:prstGeom>
          <a:solidFill>
            <a:srgbClr val="C0C0C0"/>
          </a:solidFill>
          <a:ln w="9525">
            <a:solidFill>
              <a:schemeClr val="bg2"/>
            </a:solidFill>
            <a:miter lim="800000"/>
            <a:headEnd/>
            <a:tailEnd/>
          </a:ln>
        </p:spPr>
        <p:txBody>
          <a:bodyPr wrap="none" anchor="ctr"/>
          <a:lstStyle/>
          <a:p>
            <a:pPr algn="ctr"/>
            <a:r>
              <a:rPr lang="en-US" sz="1800"/>
              <a:t>X</a:t>
            </a:r>
            <a:r>
              <a:rPr lang="en-US" sz="1800" baseline="-25000"/>
              <a:t>2</a:t>
            </a:r>
          </a:p>
        </p:txBody>
      </p:sp>
      <p:sp>
        <p:nvSpPr>
          <p:cNvPr id="44051" name="Oval 19"/>
          <p:cNvSpPr>
            <a:spLocks noChangeArrowheads="1"/>
          </p:cNvSpPr>
          <p:nvPr/>
        </p:nvSpPr>
        <p:spPr bwMode="auto">
          <a:xfrm>
            <a:off x="6140450" y="2667000"/>
            <a:ext cx="381000" cy="381000"/>
          </a:xfrm>
          <a:prstGeom prst="ellipse">
            <a:avLst/>
          </a:prstGeom>
          <a:solidFill>
            <a:srgbClr val="CCFF99"/>
          </a:solidFill>
          <a:ln w="9525">
            <a:solidFill>
              <a:schemeClr val="tx1"/>
            </a:solidFill>
            <a:round/>
            <a:headEnd/>
            <a:tailEnd/>
          </a:ln>
        </p:spPr>
        <p:txBody>
          <a:bodyPr wrap="none" anchor="ctr"/>
          <a:lstStyle/>
          <a:p>
            <a:pPr algn="ctr"/>
            <a:r>
              <a:rPr lang="en-US" sz="1800"/>
              <a:t>v</a:t>
            </a:r>
            <a:r>
              <a:rPr lang="en-US" sz="1600" baseline="-25000"/>
              <a:t>12</a:t>
            </a:r>
          </a:p>
        </p:txBody>
      </p:sp>
      <p:sp>
        <p:nvSpPr>
          <p:cNvPr id="44052" name="Line 20"/>
          <p:cNvSpPr>
            <a:spLocks noChangeShapeType="1"/>
          </p:cNvSpPr>
          <p:nvPr/>
        </p:nvSpPr>
        <p:spPr bwMode="auto">
          <a:xfrm>
            <a:off x="4953000" y="2438400"/>
            <a:ext cx="1219200" cy="304800"/>
          </a:xfrm>
          <a:prstGeom prst="line">
            <a:avLst/>
          </a:prstGeom>
          <a:noFill/>
          <a:ln w="9525">
            <a:solidFill>
              <a:schemeClr val="tx1"/>
            </a:solidFill>
            <a:round/>
            <a:headEnd/>
            <a:tailEnd type="triangle" w="med" len="med"/>
          </a:ln>
        </p:spPr>
        <p:txBody>
          <a:bodyPr wrap="none"/>
          <a:lstStyle/>
          <a:p>
            <a:endParaRPr lang="en-US"/>
          </a:p>
        </p:txBody>
      </p:sp>
      <p:sp>
        <p:nvSpPr>
          <p:cNvPr id="44053" name="Oval 21"/>
          <p:cNvSpPr>
            <a:spLocks noChangeArrowheads="1"/>
          </p:cNvSpPr>
          <p:nvPr/>
        </p:nvSpPr>
        <p:spPr bwMode="auto">
          <a:xfrm>
            <a:off x="5257800" y="3886200"/>
            <a:ext cx="381000" cy="381000"/>
          </a:xfrm>
          <a:prstGeom prst="ellipse">
            <a:avLst/>
          </a:prstGeom>
          <a:solidFill>
            <a:srgbClr val="CCFF99"/>
          </a:solidFill>
          <a:ln w="9525">
            <a:solidFill>
              <a:schemeClr val="tx1"/>
            </a:solidFill>
            <a:round/>
            <a:headEnd/>
            <a:tailEnd/>
          </a:ln>
        </p:spPr>
        <p:txBody>
          <a:bodyPr wrap="none" anchor="ctr"/>
          <a:lstStyle/>
          <a:p>
            <a:pPr algn="ctr"/>
            <a:r>
              <a:rPr lang="en-US" sz="1800"/>
              <a:t>v</a:t>
            </a:r>
            <a:r>
              <a:rPr lang="en-US" sz="1800" baseline="-25000"/>
              <a:t>2</a:t>
            </a:r>
            <a:r>
              <a:rPr lang="en-US" sz="1600" baseline="-25000"/>
              <a:t>1</a:t>
            </a:r>
          </a:p>
        </p:txBody>
      </p:sp>
      <p:sp>
        <p:nvSpPr>
          <p:cNvPr id="44054" name="Line 22"/>
          <p:cNvSpPr>
            <a:spLocks noChangeShapeType="1"/>
          </p:cNvSpPr>
          <p:nvPr/>
        </p:nvSpPr>
        <p:spPr bwMode="auto">
          <a:xfrm>
            <a:off x="6330950" y="3048000"/>
            <a:ext cx="0" cy="228600"/>
          </a:xfrm>
          <a:prstGeom prst="line">
            <a:avLst/>
          </a:prstGeom>
          <a:noFill/>
          <a:ln w="9525">
            <a:solidFill>
              <a:schemeClr val="tx1"/>
            </a:solidFill>
            <a:round/>
            <a:headEnd/>
            <a:tailEnd type="triangle" w="med" len="med"/>
          </a:ln>
        </p:spPr>
        <p:txBody>
          <a:bodyPr wrap="none"/>
          <a:lstStyle/>
          <a:p>
            <a:endParaRPr lang="en-US"/>
          </a:p>
        </p:txBody>
      </p:sp>
      <p:sp>
        <p:nvSpPr>
          <p:cNvPr id="44055" name="Line 23"/>
          <p:cNvSpPr>
            <a:spLocks noChangeShapeType="1"/>
          </p:cNvSpPr>
          <p:nvPr/>
        </p:nvSpPr>
        <p:spPr bwMode="auto">
          <a:xfrm flipH="1">
            <a:off x="5568950" y="3511550"/>
            <a:ext cx="539750" cy="412750"/>
          </a:xfrm>
          <a:prstGeom prst="line">
            <a:avLst/>
          </a:prstGeom>
          <a:noFill/>
          <a:ln w="9525">
            <a:solidFill>
              <a:schemeClr val="tx1"/>
            </a:solidFill>
            <a:round/>
            <a:headEnd/>
            <a:tailEnd type="triangle" w="med" len="med"/>
          </a:ln>
        </p:spPr>
        <p:txBody>
          <a:bodyPr wrap="none"/>
          <a:lstStyle/>
          <a:p>
            <a:endParaRPr lang="en-US"/>
          </a:p>
        </p:txBody>
      </p:sp>
      <p:sp>
        <p:nvSpPr>
          <p:cNvPr id="44056" name="Rectangle 24"/>
          <p:cNvSpPr>
            <a:spLocks noChangeArrowheads="1"/>
          </p:cNvSpPr>
          <p:nvPr/>
        </p:nvSpPr>
        <p:spPr bwMode="auto">
          <a:xfrm>
            <a:off x="6096000" y="3276600"/>
            <a:ext cx="457200" cy="381000"/>
          </a:xfrm>
          <a:prstGeom prst="rect">
            <a:avLst/>
          </a:prstGeom>
          <a:solidFill>
            <a:srgbClr val="FFCC00"/>
          </a:solidFill>
          <a:ln w="9525">
            <a:solidFill>
              <a:schemeClr val="tx1"/>
            </a:solidFill>
            <a:miter lim="800000"/>
            <a:headEnd/>
            <a:tailEnd/>
          </a:ln>
        </p:spPr>
        <p:txBody>
          <a:bodyPr wrap="none" anchor="ctr"/>
          <a:lstStyle/>
          <a:p>
            <a:pPr algn="ctr"/>
            <a:r>
              <a:rPr lang="en-US" sz="1800"/>
              <a:t>X</a:t>
            </a:r>
            <a:r>
              <a:rPr lang="en-US" sz="1800" baseline="-25000"/>
              <a:t>2</a:t>
            </a:r>
          </a:p>
        </p:txBody>
      </p:sp>
      <p:sp>
        <p:nvSpPr>
          <p:cNvPr id="44057" name="Oval 25"/>
          <p:cNvSpPr>
            <a:spLocks noChangeArrowheads="1"/>
          </p:cNvSpPr>
          <p:nvPr/>
        </p:nvSpPr>
        <p:spPr bwMode="auto">
          <a:xfrm>
            <a:off x="4848225" y="5105400"/>
            <a:ext cx="381000" cy="381000"/>
          </a:xfrm>
          <a:prstGeom prst="ellipse">
            <a:avLst/>
          </a:prstGeom>
          <a:solidFill>
            <a:srgbClr val="CCFF99"/>
          </a:solidFill>
          <a:ln w="9525">
            <a:solidFill>
              <a:schemeClr val="tx1"/>
            </a:solidFill>
            <a:round/>
            <a:headEnd/>
            <a:tailEnd/>
          </a:ln>
        </p:spPr>
        <p:txBody>
          <a:bodyPr wrap="none" anchor="ctr"/>
          <a:lstStyle/>
          <a:p>
            <a:pPr algn="ctr"/>
            <a:r>
              <a:rPr lang="en-US" sz="1800"/>
              <a:t>v</a:t>
            </a:r>
            <a:r>
              <a:rPr lang="en-US" sz="1600" baseline="-25000"/>
              <a:t>32</a:t>
            </a:r>
          </a:p>
        </p:txBody>
      </p:sp>
      <p:sp>
        <p:nvSpPr>
          <p:cNvPr id="44058" name="Line 26"/>
          <p:cNvSpPr>
            <a:spLocks noChangeShapeType="1"/>
          </p:cNvSpPr>
          <p:nvPr/>
        </p:nvSpPr>
        <p:spPr bwMode="auto">
          <a:xfrm>
            <a:off x="5464175" y="4267200"/>
            <a:ext cx="0" cy="228600"/>
          </a:xfrm>
          <a:prstGeom prst="line">
            <a:avLst/>
          </a:prstGeom>
          <a:noFill/>
          <a:ln w="9525">
            <a:solidFill>
              <a:schemeClr val="tx1"/>
            </a:solidFill>
            <a:round/>
            <a:headEnd/>
            <a:tailEnd type="triangle" w="med" len="med"/>
          </a:ln>
        </p:spPr>
        <p:txBody>
          <a:bodyPr wrap="none"/>
          <a:lstStyle/>
          <a:p>
            <a:endParaRPr lang="en-US"/>
          </a:p>
        </p:txBody>
      </p:sp>
      <p:sp>
        <p:nvSpPr>
          <p:cNvPr id="44059" name="Line 27"/>
          <p:cNvSpPr>
            <a:spLocks noChangeShapeType="1"/>
          </p:cNvSpPr>
          <p:nvPr/>
        </p:nvSpPr>
        <p:spPr bwMode="auto">
          <a:xfrm flipH="1">
            <a:off x="5076825" y="4730750"/>
            <a:ext cx="165100" cy="374650"/>
          </a:xfrm>
          <a:prstGeom prst="line">
            <a:avLst/>
          </a:prstGeom>
          <a:noFill/>
          <a:ln w="9525">
            <a:solidFill>
              <a:schemeClr val="tx1"/>
            </a:solidFill>
            <a:round/>
            <a:headEnd/>
            <a:tailEnd type="triangle" w="med" len="med"/>
          </a:ln>
        </p:spPr>
        <p:txBody>
          <a:bodyPr wrap="none"/>
          <a:lstStyle/>
          <a:p>
            <a:endParaRPr lang="en-US"/>
          </a:p>
        </p:txBody>
      </p:sp>
      <p:sp>
        <p:nvSpPr>
          <p:cNvPr id="44060" name="Rectangle 28"/>
          <p:cNvSpPr>
            <a:spLocks noChangeArrowheads="1"/>
          </p:cNvSpPr>
          <p:nvPr/>
        </p:nvSpPr>
        <p:spPr bwMode="auto">
          <a:xfrm>
            <a:off x="5229225" y="4495800"/>
            <a:ext cx="457200" cy="381000"/>
          </a:xfrm>
          <a:prstGeom prst="rect">
            <a:avLst/>
          </a:prstGeom>
          <a:solidFill>
            <a:srgbClr val="FFCC00"/>
          </a:solidFill>
          <a:ln w="9525">
            <a:solidFill>
              <a:schemeClr val="tx1"/>
            </a:solidFill>
            <a:miter lim="800000"/>
            <a:headEnd/>
            <a:tailEnd/>
          </a:ln>
        </p:spPr>
        <p:txBody>
          <a:bodyPr wrap="none" anchor="ctr"/>
          <a:lstStyle/>
          <a:p>
            <a:pPr algn="ctr"/>
            <a:r>
              <a:rPr lang="en-US" sz="1800"/>
              <a:t>X</a:t>
            </a:r>
            <a:r>
              <a:rPr lang="en-US" sz="1800" baseline="-25000"/>
              <a:t>3</a:t>
            </a:r>
          </a:p>
        </p:txBody>
      </p:sp>
      <p:sp>
        <p:nvSpPr>
          <p:cNvPr id="44061" name="Text Box 30"/>
          <p:cNvSpPr txBox="1">
            <a:spLocks noChangeArrowheads="1"/>
          </p:cNvSpPr>
          <p:nvPr/>
        </p:nvSpPr>
        <p:spPr bwMode="auto">
          <a:xfrm>
            <a:off x="5960528" y="4267200"/>
            <a:ext cx="2868093" cy="1323439"/>
          </a:xfrm>
          <a:prstGeom prst="rect">
            <a:avLst/>
          </a:prstGeom>
          <a:solidFill>
            <a:srgbClr val="CCCCFF"/>
          </a:solidFill>
          <a:ln w="9525">
            <a:noFill/>
            <a:miter lim="800000"/>
            <a:headEnd/>
            <a:tailEnd/>
          </a:ln>
        </p:spPr>
        <p:txBody>
          <a:bodyPr wrap="none">
            <a:spAutoFit/>
          </a:bodyPr>
          <a:lstStyle/>
          <a:p>
            <a:pPr algn="just"/>
            <a:r>
              <a:rPr lang="en-US" dirty="0"/>
              <a:t>The algorithm need </a:t>
            </a:r>
          </a:p>
          <a:p>
            <a:pPr algn="just"/>
            <a:r>
              <a:rPr lang="en-US" dirty="0"/>
              <a:t>not consider the values</a:t>
            </a:r>
          </a:p>
          <a:p>
            <a:pPr algn="just"/>
            <a:r>
              <a:rPr lang="en-US" dirty="0"/>
              <a:t>of X</a:t>
            </a:r>
            <a:r>
              <a:rPr lang="en-US" baseline="-25000" dirty="0"/>
              <a:t>3</a:t>
            </a:r>
            <a:r>
              <a:rPr lang="en-US" dirty="0"/>
              <a:t> in the same order </a:t>
            </a:r>
          </a:p>
          <a:p>
            <a:pPr algn="just"/>
            <a:r>
              <a:rPr lang="en-US" dirty="0"/>
              <a:t>in this sub-tree</a:t>
            </a:r>
          </a:p>
        </p:txBody>
      </p:sp>
      <p:sp>
        <p:nvSpPr>
          <p:cNvPr id="44062" name="Line 31"/>
          <p:cNvSpPr>
            <a:spLocks noChangeShapeType="1"/>
          </p:cNvSpPr>
          <p:nvPr/>
        </p:nvSpPr>
        <p:spPr bwMode="auto">
          <a:xfrm flipH="1" flipV="1">
            <a:off x="4191000" y="4114800"/>
            <a:ext cx="1676400" cy="838200"/>
          </a:xfrm>
          <a:prstGeom prst="line">
            <a:avLst/>
          </a:prstGeom>
          <a:noFill/>
          <a:ln w="9525">
            <a:solidFill>
              <a:schemeClr val="tx1"/>
            </a:solidFill>
            <a:prstDash val="dash"/>
            <a:round/>
            <a:headEnd/>
            <a:tailEnd type="triangle" w="med" len="med"/>
          </a:ln>
        </p:spPr>
        <p:txBody>
          <a:bodyPr wrap="none"/>
          <a:lstStyle/>
          <a:p>
            <a:endParaRPr lang="en-US"/>
          </a:p>
        </p:txBody>
      </p:sp>
      <p:sp>
        <p:nvSpPr>
          <p:cNvPr id="44063" name="Line 32"/>
          <p:cNvSpPr>
            <a:spLocks noChangeShapeType="1"/>
          </p:cNvSpPr>
          <p:nvPr/>
        </p:nvSpPr>
        <p:spPr bwMode="auto">
          <a:xfrm flipH="1">
            <a:off x="5257800" y="4953000"/>
            <a:ext cx="609600" cy="304800"/>
          </a:xfrm>
          <a:prstGeom prst="line">
            <a:avLst/>
          </a:prstGeom>
          <a:noFill/>
          <a:ln w="9525">
            <a:solidFill>
              <a:schemeClr val="tx1"/>
            </a:solidFill>
            <a:prstDash val="dash"/>
            <a:round/>
            <a:headEnd/>
            <a:tailEnd type="triangle" w="med" len="med"/>
          </a:ln>
        </p:spPr>
        <p:txBody>
          <a:bodyPr wrap="none"/>
          <a:lstStyle/>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z="3200" b="1" dirty="0">
                <a:solidFill>
                  <a:schemeClr val="accent2"/>
                </a:solidFill>
                <a:sym typeface="Wingdings" pitchFamily="2" charset="2"/>
              </a:rPr>
              <a:t>Backtracking Search : Example</a:t>
            </a:r>
            <a:endParaRPr lang="en-US" sz="2400" b="1" dirty="0">
              <a:solidFill>
                <a:schemeClr val="accent2"/>
              </a:solidFill>
            </a:endParaRPr>
          </a:p>
        </p:txBody>
      </p:sp>
      <p:sp>
        <p:nvSpPr>
          <p:cNvPr id="45059" name="Oval 3"/>
          <p:cNvSpPr>
            <a:spLocks noChangeArrowheads="1"/>
          </p:cNvSpPr>
          <p:nvPr/>
        </p:nvSpPr>
        <p:spPr bwMode="auto">
          <a:xfrm>
            <a:off x="4572000" y="1676400"/>
            <a:ext cx="304800" cy="304800"/>
          </a:xfrm>
          <a:prstGeom prst="ellipse">
            <a:avLst/>
          </a:prstGeom>
          <a:solidFill>
            <a:srgbClr val="000000"/>
          </a:solidFill>
          <a:ln w="9525">
            <a:solidFill>
              <a:schemeClr val="tx1"/>
            </a:solidFill>
            <a:round/>
            <a:headEnd/>
            <a:tailEnd/>
          </a:ln>
        </p:spPr>
        <p:txBody>
          <a:bodyPr wrap="none" anchor="ctr"/>
          <a:lstStyle/>
          <a:p>
            <a:endParaRPr lang="en-US"/>
          </a:p>
        </p:txBody>
      </p:sp>
      <p:sp>
        <p:nvSpPr>
          <p:cNvPr id="45060" name="Text Box 4"/>
          <p:cNvSpPr txBox="1">
            <a:spLocks noChangeArrowheads="1"/>
          </p:cNvSpPr>
          <p:nvPr/>
        </p:nvSpPr>
        <p:spPr bwMode="auto">
          <a:xfrm>
            <a:off x="914400" y="5791200"/>
            <a:ext cx="5767388" cy="457200"/>
          </a:xfrm>
          <a:prstGeom prst="rect">
            <a:avLst/>
          </a:prstGeom>
          <a:noFill/>
          <a:ln w="9525">
            <a:noFill/>
            <a:miter lim="800000"/>
            <a:headEnd/>
            <a:tailEnd/>
          </a:ln>
        </p:spPr>
        <p:txBody>
          <a:bodyPr wrap="none">
            <a:spAutoFit/>
          </a:bodyPr>
          <a:lstStyle/>
          <a:p>
            <a:r>
              <a:rPr lang="en-US" sz="2400" dirty="0">
                <a:solidFill>
                  <a:srgbClr val="C00000"/>
                </a:solidFill>
              </a:rPr>
              <a:t>Assignment = {(X</a:t>
            </a:r>
            <a:r>
              <a:rPr lang="en-US" sz="2400" baseline="-25000" dirty="0">
                <a:solidFill>
                  <a:srgbClr val="C00000"/>
                </a:solidFill>
              </a:rPr>
              <a:t>1</a:t>
            </a:r>
            <a:r>
              <a:rPr lang="en-US" sz="2400" dirty="0">
                <a:solidFill>
                  <a:srgbClr val="C00000"/>
                </a:solidFill>
              </a:rPr>
              <a:t>,v</a:t>
            </a:r>
            <a:r>
              <a:rPr lang="en-US" sz="2400" baseline="-25000" dirty="0">
                <a:solidFill>
                  <a:srgbClr val="C00000"/>
                </a:solidFill>
              </a:rPr>
              <a:t>12</a:t>
            </a:r>
            <a:r>
              <a:rPr lang="en-US" sz="2400" dirty="0">
                <a:solidFill>
                  <a:srgbClr val="C00000"/>
                </a:solidFill>
              </a:rPr>
              <a:t>), (X</a:t>
            </a:r>
            <a:r>
              <a:rPr lang="en-US" sz="2400" baseline="-25000" dirty="0">
                <a:solidFill>
                  <a:srgbClr val="C00000"/>
                </a:solidFill>
              </a:rPr>
              <a:t>2</a:t>
            </a:r>
            <a:r>
              <a:rPr lang="en-US" sz="2400" dirty="0">
                <a:solidFill>
                  <a:srgbClr val="C00000"/>
                </a:solidFill>
              </a:rPr>
              <a:t>,v</a:t>
            </a:r>
            <a:r>
              <a:rPr lang="en-US" sz="2400" baseline="-25000" dirty="0">
                <a:solidFill>
                  <a:srgbClr val="C00000"/>
                </a:solidFill>
              </a:rPr>
              <a:t>21</a:t>
            </a:r>
            <a:r>
              <a:rPr lang="en-US" sz="2400" dirty="0">
                <a:solidFill>
                  <a:srgbClr val="C00000"/>
                </a:solidFill>
              </a:rPr>
              <a:t>), (X</a:t>
            </a:r>
            <a:r>
              <a:rPr lang="en-US" sz="2400" baseline="-25000" dirty="0">
                <a:solidFill>
                  <a:srgbClr val="C00000"/>
                </a:solidFill>
              </a:rPr>
              <a:t>3</a:t>
            </a:r>
            <a:r>
              <a:rPr lang="en-US" sz="2400" dirty="0">
                <a:solidFill>
                  <a:srgbClr val="C00000"/>
                </a:solidFill>
              </a:rPr>
              <a:t>,v</a:t>
            </a:r>
            <a:r>
              <a:rPr lang="en-US" sz="2400" baseline="-25000" dirty="0">
                <a:solidFill>
                  <a:srgbClr val="C00000"/>
                </a:solidFill>
              </a:rPr>
              <a:t>32</a:t>
            </a:r>
            <a:r>
              <a:rPr lang="en-US" sz="2400" dirty="0">
                <a:solidFill>
                  <a:srgbClr val="C00000"/>
                </a:solidFill>
              </a:rPr>
              <a:t>)}</a:t>
            </a:r>
          </a:p>
        </p:txBody>
      </p:sp>
      <p:sp>
        <p:nvSpPr>
          <p:cNvPr id="45061" name="Rectangle 5"/>
          <p:cNvSpPr>
            <a:spLocks noChangeArrowheads="1"/>
          </p:cNvSpPr>
          <p:nvPr/>
        </p:nvSpPr>
        <p:spPr bwMode="auto">
          <a:xfrm>
            <a:off x="4495800" y="2209800"/>
            <a:ext cx="457200" cy="381000"/>
          </a:xfrm>
          <a:prstGeom prst="rect">
            <a:avLst/>
          </a:prstGeom>
          <a:solidFill>
            <a:srgbClr val="FFCC00"/>
          </a:solidFill>
          <a:ln w="9525">
            <a:solidFill>
              <a:schemeClr val="tx1"/>
            </a:solidFill>
            <a:miter lim="800000"/>
            <a:headEnd/>
            <a:tailEnd/>
          </a:ln>
        </p:spPr>
        <p:txBody>
          <a:bodyPr wrap="none" anchor="ctr"/>
          <a:lstStyle/>
          <a:p>
            <a:pPr algn="ctr"/>
            <a:r>
              <a:rPr lang="en-US" sz="1800"/>
              <a:t>X</a:t>
            </a:r>
            <a:r>
              <a:rPr lang="en-US" sz="1800" baseline="-25000"/>
              <a:t>1</a:t>
            </a:r>
          </a:p>
        </p:txBody>
      </p:sp>
      <p:sp>
        <p:nvSpPr>
          <p:cNvPr id="45062" name="Oval 6"/>
          <p:cNvSpPr>
            <a:spLocks noChangeArrowheads="1"/>
          </p:cNvSpPr>
          <p:nvPr/>
        </p:nvSpPr>
        <p:spPr bwMode="auto">
          <a:xfrm>
            <a:off x="2819400" y="2667000"/>
            <a:ext cx="381000" cy="381000"/>
          </a:xfrm>
          <a:prstGeom prst="ellipse">
            <a:avLst/>
          </a:prstGeom>
          <a:solidFill>
            <a:srgbClr val="C0C0C0"/>
          </a:solidFill>
          <a:ln w="9525">
            <a:solidFill>
              <a:schemeClr val="bg2"/>
            </a:solidFill>
            <a:round/>
            <a:headEnd/>
            <a:tailEnd/>
          </a:ln>
        </p:spPr>
        <p:txBody>
          <a:bodyPr wrap="none" anchor="ctr"/>
          <a:lstStyle/>
          <a:p>
            <a:pPr algn="ctr"/>
            <a:r>
              <a:rPr lang="en-US" sz="1800"/>
              <a:t>v</a:t>
            </a:r>
            <a:r>
              <a:rPr lang="en-US" sz="1600" baseline="-25000"/>
              <a:t>11</a:t>
            </a:r>
          </a:p>
        </p:txBody>
      </p:sp>
      <p:sp>
        <p:nvSpPr>
          <p:cNvPr id="45063" name="Line 7"/>
          <p:cNvSpPr>
            <a:spLocks noChangeShapeType="1"/>
          </p:cNvSpPr>
          <p:nvPr/>
        </p:nvSpPr>
        <p:spPr bwMode="auto">
          <a:xfrm>
            <a:off x="4724400" y="1981200"/>
            <a:ext cx="0" cy="228600"/>
          </a:xfrm>
          <a:prstGeom prst="line">
            <a:avLst/>
          </a:prstGeom>
          <a:noFill/>
          <a:ln w="9525">
            <a:solidFill>
              <a:schemeClr val="tx1"/>
            </a:solidFill>
            <a:round/>
            <a:headEnd/>
            <a:tailEnd type="triangle" w="med" len="med"/>
          </a:ln>
        </p:spPr>
        <p:txBody>
          <a:bodyPr wrap="none"/>
          <a:lstStyle/>
          <a:p>
            <a:endParaRPr lang="en-US"/>
          </a:p>
        </p:txBody>
      </p:sp>
      <p:sp>
        <p:nvSpPr>
          <p:cNvPr id="45064" name="Line 8"/>
          <p:cNvSpPr>
            <a:spLocks noChangeShapeType="1"/>
          </p:cNvSpPr>
          <p:nvPr/>
        </p:nvSpPr>
        <p:spPr bwMode="auto">
          <a:xfrm flipH="1">
            <a:off x="3200400" y="2438400"/>
            <a:ext cx="1295400" cy="304800"/>
          </a:xfrm>
          <a:prstGeom prst="line">
            <a:avLst/>
          </a:prstGeom>
          <a:noFill/>
          <a:ln w="9525">
            <a:solidFill>
              <a:schemeClr val="bg2"/>
            </a:solidFill>
            <a:round/>
            <a:headEnd/>
            <a:tailEnd type="triangle" w="med" len="med"/>
          </a:ln>
        </p:spPr>
        <p:txBody>
          <a:bodyPr wrap="none"/>
          <a:lstStyle/>
          <a:p>
            <a:endParaRPr lang="en-US"/>
          </a:p>
        </p:txBody>
      </p:sp>
      <p:sp>
        <p:nvSpPr>
          <p:cNvPr id="45065" name="Line 9"/>
          <p:cNvSpPr>
            <a:spLocks noChangeShapeType="1"/>
          </p:cNvSpPr>
          <p:nvPr/>
        </p:nvSpPr>
        <p:spPr bwMode="auto">
          <a:xfrm>
            <a:off x="3009900" y="3048000"/>
            <a:ext cx="0" cy="228600"/>
          </a:xfrm>
          <a:prstGeom prst="line">
            <a:avLst/>
          </a:prstGeom>
          <a:noFill/>
          <a:ln w="9525">
            <a:solidFill>
              <a:schemeClr val="bg2"/>
            </a:solidFill>
            <a:round/>
            <a:headEnd/>
            <a:tailEnd type="triangle" w="med" len="med"/>
          </a:ln>
        </p:spPr>
        <p:txBody>
          <a:bodyPr wrap="none"/>
          <a:lstStyle/>
          <a:p>
            <a:endParaRPr lang="en-US"/>
          </a:p>
        </p:txBody>
      </p:sp>
      <p:sp>
        <p:nvSpPr>
          <p:cNvPr id="45066" name="Rectangle 10"/>
          <p:cNvSpPr>
            <a:spLocks noChangeArrowheads="1"/>
          </p:cNvSpPr>
          <p:nvPr/>
        </p:nvSpPr>
        <p:spPr bwMode="auto">
          <a:xfrm>
            <a:off x="2774950" y="3276600"/>
            <a:ext cx="457200" cy="381000"/>
          </a:xfrm>
          <a:prstGeom prst="rect">
            <a:avLst/>
          </a:prstGeom>
          <a:solidFill>
            <a:srgbClr val="C0C0C0"/>
          </a:solidFill>
          <a:ln w="9525">
            <a:solidFill>
              <a:schemeClr val="bg2"/>
            </a:solidFill>
            <a:miter lim="800000"/>
            <a:headEnd/>
            <a:tailEnd/>
          </a:ln>
        </p:spPr>
        <p:txBody>
          <a:bodyPr wrap="none" anchor="ctr"/>
          <a:lstStyle/>
          <a:p>
            <a:pPr algn="ctr"/>
            <a:r>
              <a:rPr lang="en-US" sz="1800"/>
              <a:t>X</a:t>
            </a:r>
            <a:r>
              <a:rPr lang="en-US" sz="1800" baseline="-25000"/>
              <a:t>3</a:t>
            </a:r>
          </a:p>
        </p:txBody>
      </p:sp>
      <p:sp>
        <p:nvSpPr>
          <p:cNvPr id="45067" name="Oval 11"/>
          <p:cNvSpPr>
            <a:spLocks noChangeArrowheads="1"/>
          </p:cNvSpPr>
          <p:nvPr/>
        </p:nvSpPr>
        <p:spPr bwMode="auto">
          <a:xfrm>
            <a:off x="3778250" y="3886200"/>
            <a:ext cx="381000" cy="381000"/>
          </a:xfrm>
          <a:prstGeom prst="ellipse">
            <a:avLst/>
          </a:prstGeom>
          <a:solidFill>
            <a:srgbClr val="C0C0C0"/>
          </a:solidFill>
          <a:ln w="9525">
            <a:solidFill>
              <a:schemeClr val="bg2"/>
            </a:solidFill>
            <a:round/>
            <a:headEnd/>
            <a:tailEnd/>
          </a:ln>
        </p:spPr>
        <p:txBody>
          <a:bodyPr wrap="none" anchor="ctr"/>
          <a:lstStyle/>
          <a:p>
            <a:pPr algn="ctr"/>
            <a:r>
              <a:rPr lang="en-US" sz="1800"/>
              <a:t>v</a:t>
            </a:r>
            <a:r>
              <a:rPr lang="en-US" sz="1600" baseline="-25000"/>
              <a:t>32</a:t>
            </a:r>
          </a:p>
        </p:txBody>
      </p:sp>
      <p:sp>
        <p:nvSpPr>
          <p:cNvPr id="45068" name="Line 12"/>
          <p:cNvSpPr>
            <a:spLocks noChangeShapeType="1"/>
          </p:cNvSpPr>
          <p:nvPr/>
        </p:nvSpPr>
        <p:spPr bwMode="auto">
          <a:xfrm>
            <a:off x="3225800" y="3505200"/>
            <a:ext cx="596900" cy="431800"/>
          </a:xfrm>
          <a:prstGeom prst="line">
            <a:avLst/>
          </a:prstGeom>
          <a:noFill/>
          <a:ln w="9525">
            <a:solidFill>
              <a:schemeClr val="bg2"/>
            </a:solidFill>
            <a:round/>
            <a:headEnd/>
            <a:tailEnd type="triangle" w="med" len="med"/>
          </a:ln>
        </p:spPr>
        <p:txBody>
          <a:bodyPr wrap="none"/>
          <a:lstStyle/>
          <a:p>
            <a:endParaRPr lang="en-US"/>
          </a:p>
        </p:txBody>
      </p:sp>
      <p:sp>
        <p:nvSpPr>
          <p:cNvPr id="45069" name="Line 13"/>
          <p:cNvSpPr>
            <a:spLocks noChangeShapeType="1"/>
          </p:cNvSpPr>
          <p:nvPr/>
        </p:nvSpPr>
        <p:spPr bwMode="auto">
          <a:xfrm>
            <a:off x="3968750" y="4267200"/>
            <a:ext cx="0" cy="228600"/>
          </a:xfrm>
          <a:prstGeom prst="line">
            <a:avLst/>
          </a:prstGeom>
          <a:noFill/>
          <a:ln w="9525">
            <a:solidFill>
              <a:schemeClr val="bg2"/>
            </a:solidFill>
            <a:round/>
            <a:headEnd/>
            <a:tailEnd type="triangle" w="med" len="med"/>
          </a:ln>
        </p:spPr>
        <p:txBody>
          <a:bodyPr wrap="none"/>
          <a:lstStyle/>
          <a:p>
            <a:endParaRPr lang="en-US"/>
          </a:p>
        </p:txBody>
      </p:sp>
      <p:sp>
        <p:nvSpPr>
          <p:cNvPr id="45070" name="Rectangle 14"/>
          <p:cNvSpPr>
            <a:spLocks noChangeArrowheads="1"/>
          </p:cNvSpPr>
          <p:nvPr/>
        </p:nvSpPr>
        <p:spPr bwMode="auto">
          <a:xfrm>
            <a:off x="3733800" y="4495800"/>
            <a:ext cx="457200" cy="381000"/>
          </a:xfrm>
          <a:prstGeom prst="rect">
            <a:avLst/>
          </a:prstGeom>
          <a:solidFill>
            <a:srgbClr val="C0C0C0"/>
          </a:solidFill>
          <a:ln w="9525">
            <a:solidFill>
              <a:schemeClr val="bg2"/>
            </a:solidFill>
            <a:miter lim="800000"/>
            <a:headEnd/>
            <a:tailEnd/>
          </a:ln>
        </p:spPr>
        <p:txBody>
          <a:bodyPr wrap="none" anchor="ctr"/>
          <a:lstStyle/>
          <a:p>
            <a:pPr algn="ctr"/>
            <a:r>
              <a:rPr lang="en-US" sz="1800"/>
              <a:t>X</a:t>
            </a:r>
            <a:r>
              <a:rPr lang="en-US" sz="1800" baseline="-25000"/>
              <a:t>2</a:t>
            </a:r>
          </a:p>
        </p:txBody>
      </p:sp>
      <p:sp>
        <p:nvSpPr>
          <p:cNvPr id="45071" name="Oval 15"/>
          <p:cNvSpPr>
            <a:spLocks noChangeArrowheads="1"/>
          </p:cNvSpPr>
          <p:nvPr/>
        </p:nvSpPr>
        <p:spPr bwMode="auto">
          <a:xfrm>
            <a:off x="1936750" y="3886200"/>
            <a:ext cx="381000" cy="381000"/>
          </a:xfrm>
          <a:prstGeom prst="ellipse">
            <a:avLst/>
          </a:prstGeom>
          <a:solidFill>
            <a:srgbClr val="C0C0C0"/>
          </a:solidFill>
          <a:ln w="9525">
            <a:solidFill>
              <a:schemeClr val="bg2"/>
            </a:solidFill>
            <a:round/>
            <a:headEnd/>
            <a:tailEnd/>
          </a:ln>
        </p:spPr>
        <p:txBody>
          <a:bodyPr wrap="none" anchor="ctr"/>
          <a:lstStyle/>
          <a:p>
            <a:pPr algn="ctr"/>
            <a:r>
              <a:rPr lang="en-US" sz="1800"/>
              <a:t>v</a:t>
            </a:r>
            <a:r>
              <a:rPr lang="en-US" sz="1600" baseline="-25000"/>
              <a:t>31</a:t>
            </a:r>
          </a:p>
        </p:txBody>
      </p:sp>
      <p:sp>
        <p:nvSpPr>
          <p:cNvPr id="45072" name="Line 16"/>
          <p:cNvSpPr>
            <a:spLocks noChangeShapeType="1"/>
          </p:cNvSpPr>
          <p:nvPr/>
        </p:nvSpPr>
        <p:spPr bwMode="auto">
          <a:xfrm flipH="1">
            <a:off x="2247900" y="3511550"/>
            <a:ext cx="539750" cy="412750"/>
          </a:xfrm>
          <a:prstGeom prst="line">
            <a:avLst/>
          </a:prstGeom>
          <a:noFill/>
          <a:ln w="9525">
            <a:solidFill>
              <a:schemeClr val="bg2"/>
            </a:solidFill>
            <a:round/>
            <a:headEnd/>
            <a:tailEnd type="triangle" w="med" len="med"/>
          </a:ln>
        </p:spPr>
        <p:txBody>
          <a:bodyPr wrap="none"/>
          <a:lstStyle/>
          <a:p>
            <a:endParaRPr lang="en-US"/>
          </a:p>
        </p:txBody>
      </p:sp>
      <p:sp>
        <p:nvSpPr>
          <p:cNvPr id="45073" name="Line 17"/>
          <p:cNvSpPr>
            <a:spLocks noChangeShapeType="1"/>
          </p:cNvSpPr>
          <p:nvPr/>
        </p:nvSpPr>
        <p:spPr bwMode="auto">
          <a:xfrm>
            <a:off x="2139950" y="4267200"/>
            <a:ext cx="0" cy="228600"/>
          </a:xfrm>
          <a:prstGeom prst="line">
            <a:avLst/>
          </a:prstGeom>
          <a:noFill/>
          <a:ln w="9525">
            <a:solidFill>
              <a:schemeClr val="bg2"/>
            </a:solidFill>
            <a:round/>
            <a:headEnd/>
            <a:tailEnd type="triangle" w="med" len="med"/>
          </a:ln>
        </p:spPr>
        <p:txBody>
          <a:bodyPr wrap="none"/>
          <a:lstStyle/>
          <a:p>
            <a:endParaRPr lang="en-US"/>
          </a:p>
        </p:txBody>
      </p:sp>
      <p:sp>
        <p:nvSpPr>
          <p:cNvPr id="45074" name="Rectangle 18"/>
          <p:cNvSpPr>
            <a:spLocks noChangeArrowheads="1"/>
          </p:cNvSpPr>
          <p:nvPr/>
        </p:nvSpPr>
        <p:spPr bwMode="auto">
          <a:xfrm>
            <a:off x="1905000" y="4495800"/>
            <a:ext cx="457200" cy="381000"/>
          </a:xfrm>
          <a:prstGeom prst="rect">
            <a:avLst/>
          </a:prstGeom>
          <a:solidFill>
            <a:srgbClr val="C0C0C0"/>
          </a:solidFill>
          <a:ln w="9525">
            <a:solidFill>
              <a:schemeClr val="bg2"/>
            </a:solidFill>
            <a:miter lim="800000"/>
            <a:headEnd/>
            <a:tailEnd/>
          </a:ln>
        </p:spPr>
        <p:txBody>
          <a:bodyPr wrap="none" anchor="ctr"/>
          <a:lstStyle/>
          <a:p>
            <a:pPr algn="ctr"/>
            <a:r>
              <a:rPr lang="en-US" sz="1800"/>
              <a:t>X</a:t>
            </a:r>
            <a:r>
              <a:rPr lang="en-US" sz="1800" baseline="-25000"/>
              <a:t>2</a:t>
            </a:r>
          </a:p>
        </p:txBody>
      </p:sp>
      <p:sp>
        <p:nvSpPr>
          <p:cNvPr id="45075" name="Oval 19"/>
          <p:cNvSpPr>
            <a:spLocks noChangeArrowheads="1"/>
          </p:cNvSpPr>
          <p:nvPr/>
        </p:nvSpPr>
        <p:spPr bwMode="auto">
          <a:xfrm>
            <a:off x="6140450" y="2667000"/>
            <a:ext cx="381000" cy="381000"/>
          </a:xfrm>
          <a:prstGeom prst="ellipse">
            <a:avLst/>
          </a:prstGeom>
          <a:solidFill>
            <a:srgbClr val="CCFF99"/>
          </a:solidFill>
          <a:ln w="9525">
            <a:solidFill>
              <a:schemeClr val="tx1"/>
            </a:solidFill>
            <a:round/>
            <a:headEnd/>
            <a:tailEnd/>
          </a:ln>
        </p:spPr>
        <p:txBody>
          <a:bodyPr wrap="none" anchor="ctr"/>
          <a:lstStyle/>
          <a:p>
            <a:pPr algn="ctr"/>
            <a:r>
              <a:rPr lang="en-US" sz="1800"/>
              <a:t>v</a:t>
            </a:r>
            <a:r>
              <a:rPr lang="en-US" sz="1600" baseline="-25000"/>
              <a:t>12</a:t>
            </a:r>
          </a:p>
        </p:txBody>
      </p:sp>
      <p:sp>
        <p:nvSpPr>
          <p:cNvPr id="45076" name="Line 20"/>
          <p:cNvSpPr>
            <a:spLocks noChangeShapeType="1"/>
          </p:cNvSpPr>
          <p:nvPr/>
        </p:nvSpPr>
        <p:spPr bwMode="auto">
          <a:xfrm>
            <a:off x="4953000" y="2438400"/>
            <a:ext cx="1219200" cy="304800"/>
          </a:xfrm>
          <a:prstGeom prst="line">
            <a:avLst/>
          </a:prstGeom>
          <a:noFill/>
          <a:ln w="9525">
            <a:solidFill>
              <a:schemeClr val="tx1"/>
            </a:solidFill>
            <a:round/>
            <a:headEnd/>
            <a:tailEnd type="triangle" w="med" len="med"/>
          </a:ln>
        </p:spPr>
        <p:txBody>
          <a:bodyPr wrap="none"/>
          <a:lstStyle/>
          <a:p>
            <a:endParaRPr lang="en-US"/>
          </a:p>
        </p:txBody>
      </p:sp>
      <p:sp>
        <p:nvSpPr>
          <p:cNvPr id="45077" name="Oval 21"/>
          <p:cNvSpPr>
            <a:spLocks noChangeArrowheads="1"/>
          </p:cNvSpPr>
          <p:nvPr/>
        </p:nvSpPr>
        <p:spPr bwMode="auto">
          <a:xfrm>
            <a:off x="5257800" y="3886200"/>
            <a:ext cx="381000" cy="381000"/>
          </a:xfrm>
          <a:prstGeom prst="ellipse">
            <a:avLst/>
          </a:prstGeom>
          <a:solidFill>
            <a:srgbClr val="CCFF99"/>
          </a:solidFill>
          <a:ln w="9525">
            <a:solidFill>
              <a:schemeClr val="tx1"/>
            </a:solidFill>
            <a:round/>
            <a:headEnd/>
            <a:tailEnd/>
          </a:ln>
        </p:spPr>
        <p:txBody>
          <a:bodyPr wrap="none" anchor="ctr"/>
          <a:lstStyle/>
          <a:p>
            <a:pPr algn="ctr"/>
            <a:r>
              <a:rPr lang="en-US" sz="1800"/>
              <a:t>v</a:t>
            </a:r>
            <a:r>
              <a:rPr lang="en-US" sz="1800" baseline="-25000"/>
              <a:t>2</a:t>
            </a:r>
            <a:r>
              <a:rPr lang="en-US" sz="1600" baseline="-25000"/>
              <a:t>1</a:t>
            </a:r>
          </a:p>
        </p:txBody>
      </p:sp>
      <p:sp>
        <p:nvSpPr>
          <p:cNvPr id="45078" name="Line 22"/>
          <p:cNvSpPr>
            <a:spLocks noChangeShapeType="1"/>
          </p:cNvSpPr>
          <p:nvPr/>
        </p:nvSpPr>
        <p:spPr bwMode="auto">
          <a:xfrm>
            <a:off x="6330950" y="3048000"/>
            <a:ext cx="0" cy="228600"/>
          </a:xfrm>
          <a:prstGeom prst="line">
            <a:avLst/>
          </a:prstGeom>
          <a:noFill/>
          <a:ln w="9525">
            <a:solidFill>
              <a:schemeClr val="tx1"/>
            </a:solidFill>
            <a:round/>
            <a:headEnd/>
            <a:tailEnd type="triangle" w="med" len="med"/>
          </a:ln>
        </p:spPr>
        <p:txBody>
          <a:bodyPr wrap="none"/>
          <a:lstStyle/>
          <a:p>
            <a:endParaRPr lang="en-US"/>
          </a:p>
        </p:txBody>
      </p:sp>
      <p:sp>
        <p:nvSpPr>
          <p:cNvPr id="45079" name="Line 23"/>
          <p:cNvSpPr>
            <a:spLocks noChangeShapeType="1"/>
          </p:cNvSpPr>
          <p:nvPr/>
        </p:nvSpPr>
        <p:spPr bwMode="auto">
          <a:xfrm flipH="1">
            <a:off x="5568950" y="3511550"/>
            <a:ext cx="539750" cy="412750"/>
          </a:xfrm>
          <a:prstGeom prst="line">
            <a:avLst/>
          </a:prstGeom>
          <a:noFill/>
          <a:ln w="9525">
            <a:solidFill>
              <a:schemeClr val="tx1"/>
            </a:solidFill>
            <a:round/>
            <a:headEnd/>
            <a:tailEnd type="triangle" w="med" len="med"/>
          </a:ln>
        </p:spPr>
        <p:txBody>
          <a:bodyPr wrap="none"/>
          <a:lstStyle/>
          <a:p>
            <a:endParaRPr lang="en-US"/>
          </a:p>
        </p:txBody>
      </p:sp>
      <p:sp>
        <p:nvSpPr>
          <p:cNvPr id="45080" name="Rectangle 24"/>
          <p:cNvSpPr>
            <a:spLocks noChangeArrowheads="1"/>
          </p:cNvSpPr>
          <p:nvPr/>
        </p:nvSpPr>
        <p:spPr bwMode="auto">
          <a:xfrm>
            <a:off x="6096000" y="3276600"/>
            <a:ext cx="457200" cy="381000"/>
          </a:xfrm>
          <a:prstGeom prst="rect">
            <a:avLst/>
          </a:prstGeom>
          <a:solidFill>
            <a:srgbClr val="FFCC00"/>
          </a:solidFill>
          <a:ln w="9525">
            <a:solidFill>
              <a:schemeClr val="tx1"/>
            </a:solidFill>
            <a:miter lim="800000"/>
            <a:headEnd/>
            <a:tailEnd/>
          </a:ln>
        </p:spPr>
        <p:txBody>
          <a:bodyPr wrap="none" anchor="ctr"/>
          <a:lstStyle/>
          <a:p>
            <a:pPr algn="ctr"/>
            <a:r>
              <a:rPr lang="en-US" sz="1800"/>
              <a:t>X</a:t>
            </a:r>
            <a:r>
              <a:rPr lang="en-US" sz="1800" baseline="-25000"/>
              <a:t>2</a:t>
            </a:r>
          </a:p>
        </p:txBody>
      </p:sp>
      <p:sp>
        <p:nvSpPr>
          <p:cNvPr id="45081" name="Oval 25"/>
          <p:cNvSpPr>
            <a:spLocks noChangeArrowheads="1"/>
          </p:cNvSpPr>
          <p:nvPr/>
        </p:nvSpPr>
        <p:spPr bwMode="auto">
          <a:xfrm>
            <a:off x="4848225" y="5105400"/>
            <a:ext cx="381000" cy="381000"/>
          </a:xfrm>
          <a:prstGeom prst="ellipse">
            <a:avLst/>
          </a:prstGeom>
          <a:solidFill>
            <a:srgbClr val="CCFF99"/>
          </a:solidFill>
          <a:ln w="9525">
            <a:solidFill>
              <a:schemeClr val="tx1"/>
            </a:solidFill>
            <a:round/>
            <a:headEnd/>
            <a:tailEnd/>
          </a:ln>
        </p:spPr>
        <p:txBody>
          <a:bodyPr wrap="none" anchor="ctr"/>
          <a:lstStyle/>
          <a:p>
            <a:pPr algn="ctr"/>
            <a:r>
              <a:rPr lang="en-US" sz="1800"/>
              <a:t>v</a:t>
            </a:r>
            <a:r>
              <a:rPr lang="en-US" sz="1600" baseline="-25000"/>
              <a:t>32</a:t>
            </a:r>
          </a:p>
        </p:txBody>
      </p:sp>
      <p:sp>
        <p:nvSpPr>
          <p:cNvPr id="45082" name="Line 26"/>
          <p:cNvSpPr>
            <a:spLocks noChangeShapeType="1"/>
          </p:cNvSpPr>
          <p:nvPr/>
        </p:nvSpPr>
        <p:spPr bwMode="auto">
          <a:xfrm>
            <a:off x="5464175" y="4267200"/>
            <a:ext cx="0" cy="228600"/>
          </a:xfrm>
          <a:prstGeom prst="line">
            <a:avLst/>
          </a:prstGeom>
          <a:noFill/>
          <a:ln w="9525">
            <a:solidFill>
              <a:schemeClr val="tx1"/>
            </a:solidFill>
            <a:round/>
            <a:headEnd/>
            <a:tailEnd type="triangle" w="med" len="med"/>
          </a:ln>
        </p:spPr>
        <p:txBody>
          <a:bodyPr wrap="none"/>
          <a:lstStyle/>
          <a:p>
            <a:endParaRPr lang="en-US"/>
          </a:p>
        </p:txBody>
      </p:sp>
      <p:sp>
        <p:nvSpPr>
          <p:cNvPr id="45083" name="Line 27"/>
          <p:cNvSpPr>
            <a:spLocks noChangeShapeType="1"/>
          </p:cNvSpPr>
          <p:nvPr/>
        </p:nvSpPr>
        <p:spPr bwMode="auto">
          <a:xfrm flipH="1">
            <a:off x="5076825" y="4730750"/>
            <a:ext cx="165100" cy="374650"/>
          </a:xfrm>
          <a:prstGeom prst="line">
            <a:avLst/>
          </a:prstGeom>
          <a:noFill/>
          <a:ln w="9525">
            <a:solidFill>
              <a:schemeClr val="tx1"/>
            </a:solidFill>
            <a:round/>
            <a:headEnd/>
            <a:tailEnd type="triangle" w="med" len="med"/>
          </a:ln>
        </p:spPr>
        <p:txBody>
          <a:bodyPr wrap="none"/>
          <a:lstStyle/>
          <a:p>
            <a:endParaRPr lang="en-US"/>
          </a:p>
        </p:txBody>
      </p:sp>
      <p:sp>
        <p:nvSpPr>
          <p:cNvPr id="45084" name="Rectangle 28"/>
          <p:cNvSpPr>
            <a:spLocks noChangeArrowheads="1"/>
          </p:cNvSpPr>
          <p:nvPr/>
        </p:nvSpPr>
        <p:spPr bwMode="auto">
          <a:xfrm>
            <a:off x="5229225" y="4495800"/>
            <a:ext cx="457200" cy="381000"/>
          </a:xfrm>
          <a:prstGeom prst="rect">
            <a:avLst/>
          </a:prstGeom>
          <a:solidFill>
            <a:srgbClr val="FFCC00"/>
          </a:solidFill>
          <a:ln w="9525">
            <a:solidFill>
              <a:schemeClr val="tx1"/>
            </a:solidFill>
            <a:miter lim="800000"/>
            <a:headEnd/>
            <a:tailEnd/>
          </a:ln>
        </p:spPr>
        <p:txBody>
          <a:bodyPr wrap="none" anchor="ctr"/>
          <a:lstStyle/>
          <a:p>
            <a:pPr algn="ctr"/>
            <a:r>
              <a:rPr lang="en-US" sz="1800"/>
              <a:t>X</a:t>
            </a:r>
            <a:r>
              <a:rPr lang="en-US" sz="1800" baseline="-25000"/>
              <a:t>3</a:t>
            </a:r>
          </a:p>
        </p:txBody>
      </p:sp>
      <p:sp>
        <p:nvSpPr>
          <p:cNvPr id="45085" name="Text Box 29"/>
          <p:cNvSpPr txBox="1">
            <a:spLocks noChangeArrowheads="1"/>
          </p:cNvSpPr>
          <p:nvPr/>
        </p:nvSpPr>
        <p:spPr bwMode="auto">
          <a:xfrm>
            <a:off x="5943600" y="4267200"/>
            <a:ext cx="2903538" cy="1006475"/>
          </a:xfrm>
          <a:prstGeom prst="rect">
            <a:avLst/>
          </a:prstGeom>
          <a:solidFill>
            <a:srgbClr val="FFFFCC"/>
          </a:solidFill>
          <a:ln w="9525">
            <a:noFill/>
            <a:miter lim="800000"/>
            <a:headEnd/>
            <a:tailEnd/>
          </a:ln>
        </p:spPr>
        <p:txBody>
          <a:bodyPr wrap="none">
            <a:spAutoFit/>
          </a:bodyPr>
          <a:lstStyle/>
          <a:p>
            <a:pPr algn="just"/>
            <a:r>
              <a:rPr lang="en-US" dirty="0"/>
              <a:t>Since there are only</a:t>
            </a:r>
          </a:p>
          <a:p>
            <a:pPr algn="just"/>
            <a:r>
              <a:rPr lang="en-US" dirty="0"/>
              <a:t>three variables, the</a:t>
            </a:r>
          </a:p>
          <a:p>
            <a:pPr algn="just"/>
            <a:r>
              <a:rPr lang="en-US" dirty="0"/>
              <a:t>assignment is complete</a:t>
            </a:r>
          </a:p>
        </p:txBody>
      </p:sp>
      <p:sp>
        <p:nvSpPr>
          <p:cNvPr id="45086" name="Freeform 33"/>
          <p:cNvSpPr>
            <a:spLocks/>
          </p:cNvSpPr>
          <p:nvPr/>
        </p:nvSpPr>
        <p:spPr bwMode="auto">
          <a:xfrm>
            <a:off x="6705600" y="5257800"/>
            <a:ext cx="381000" cy="762000"/>
          </a:xfrm>
          <a:custGeom>
            <a:avLst/>
            <a:gdLst>
              <a:gd name="T0" fmla="*/ 0 w 240"/>
              <a:gd name="T1" fmla="*/ 762000 h 480"/>
              <a:gd name="T2" fmla="*/ 381000 w 240"/>
              <a:gd name="T3" fmla="*/ 762000 h 480"/>
              <a:gd name="T4" fmla="*/ 381000 w 240"/>
              <a:gd name="T5" fmla="*/ 0 h 480"/>
              <a:gd name="T6" fmla="*/ 0 60000 65536"/>
              <a:gd name="T7" fmla="*/ 0 60000 65536"/>
              <a:gd name="T8" fmla="*/ 0 60000 65536"/>
              <a:gd name="T9" fmla="*/ 0 w 240"/>
              <a:gd name="T10" fmla="*/ 0 h 480"/>
              <a:gd name="T11" fmla="*/ 240 w 240"/>
              <a:gd name="T12" fmla="*/ 480 h 480"/>
            </a:gdLst>
            <a:ahLst/>
            <a:cxnLst>
              <a:cxn ang="T6">
                <a:pos x="T0" y="T1"/>
              </a:cxn>
              <a:cxn ang="T7">
                <a:pos x="T2" y="T3"/>
              </a:cxn>
              <a:cxn ang="T8">
                <a:pos x="T4" y="T5"/>
              </a:cxn>
            </a:cxnLst>
            <a:rect l="T9" t="T10" r="T11" b="T12"/>
            <a:pathLst>
              <a:path w="240" h="480">
                <a:moveTo>
                  <a:pt x="0" y="480"/>
                </a:moveTo>
                <a:lnTo>
                  <a:pt x="240" y="480"/>
                </a:lnTo>
                <a:lnTo>
                  <a:pt x="240" y="0"/>
                </a:lnTo>
              </a:path>
            </a:pathLst>
          </a:custGeom>
          <a:noFill/>
          <a:ln w="9525">
            <a:solidFill>
              <a:schemeClr val="tx1"/>
            </a:solidFill>
            <a:round/>
            <a:headEnd/>
            <a:tailEnd type="triangle" w="med" len="med"/>
          </a:ln>
        </p:spPr>
        <p:txBody>
          <a:bodyPr wrap="none"/>
          <a:lstStyle/>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09600"/>
          </a:xfrm>
        </p:spPr>
        <p:txBody>
          <a:bodyPr/>
          <a:lstStyle/>
          <a:p>
            <a:pPr marL="514350" indent="-514350"/>
            <a:r>
              <a:rPr lang="en-US" b="1" dirty="0">
                <a:solidFill>
                  <a:schemeClr val="accent2"/>
                </a:solidFill>
              </a:rPr>
              <a:t>Backtracking Search for CSPs</a:t>
            </a:r>
            <a:endParaRPr lang="en-US" dirty="0">
              <a:solidFill>
                <a:schemeClr val="accent2"/>
              </a:solidFill>
            </a:endParaRPr>
          </a:p>
        </p:txBody>
      </p:sp>
      <p:sp>
        <p:nvSpPr>
          <p:cNvPr id="4" name="Content Placeholder 3"/>
          <p:cNvSpPr>
            <a:spLocks noGrp="1"/>
          </p:cNvSpPr>
          <p:nvPr>
            <p:ph idx="1"/>
          </p:nvPr>
        </p:nvSpPr>
        <p:spPr>
          <a:xfrm>
            <a:off x="152400" y="609600"/>
            <a:ext cx="8839200" cy="6248400"/>
          </a:xfrm>
        </p:spPr>
        <p:txBody>
          <a:bodyPr/>
          <a:lstStyle/>
          <a:p>
            <a:pPr algn="just">
              <a:spcBef>
                <a:spcPts val="0"/>
              </a:spcBef>
            </a:pPr>
            <a:r>
              <a:rPr lang="en-US" sz="2400" dirty="0"/>
              <a:t>In Chapter 3 we improved the poor performance of uninformed search algorithms by supplying them with domain-specific heuristic functions derived from our knowledge of the problem. </a:t>
            </a:r>
          </a:p>
          <a:p>
            <a:pPr algn="just">
              <a:spcBef>
                <a:spcPts val="0"/>
              </a:spcBef>
            </a:pPr>
            <a:r>
              <a:rPr lang="en-US" sz="2400" dirty="0"/>
              <a:t>It turns out that we can solve CSPs efficiently without such domain-specific knowledge.</a:t>
            </a:r>
          </a:p>
          <a:p>
            <a:pPr algn="just">
              <a:spcBef>
                <a:spcPts val="0"/>
              </a:spcBef>
            </a:pPr>
            <a:r>
              <a:rPr lang="en-US" sz="2400" dirty="0"/>
              <a:t>Instead, we can add some sophistication to the unspecified functions in the algorithm, using them to address the following questions:</a:t>
            </a:r>
          </a:p>
          <a:p>
            <a:pPr marL="857250" lvl="1" indent="-457200" algn="just">
              <a:spcBef>
                <a:spcPts val="0"/>
              </a:spcBef>
              <a:buFont typeface="+mj-lt"/>
              <a:buAutoNum type="arabicPeriod"/>
            </a:pPr>
            <a:r>
              <a:rPr lang="en-US" sz="2400" dirty="0"/>
              <a:t>Which variable should be assigned next </a:t>
            </a:r>
            <a:r>
              <a:rPr lang="en-US" sz="2400" dirty="0">
                <a:latin typeface="Consolas" pitchFamily="49" charset="0"/>
                <a:cs typeface="Consolas" pitchFamily="49" charset="0"/>
              </a:rPr>
              <a:t>(SELECT-UNASSIGNED-VARIABLE)</a:t>
            </a:r>
            <a:r>
              <a:rPr lang="en-US" sz="2400" dirty="0"/>
              <a:t>, and in what order should its values be tried </a:t>
            </a:r>
            <a:r>
              <a:rPr lang="en-US" sz="2400" dirty="0">
                <a:latin typeface="Consolas" pitchFamily="49" charset="0"/>
                <a:cs typeface="Consolas" pitchFamily="49" charset="0"/>
              </a:rPr>
              <a:t>(ORDER-DOMAIN-VALUES)</a:t>
            </a:r>
            <a:r>
              <a:rPr lang="en-US" sz="2400" dirty="0"/>
              <a:t>?</a:t>
            </a:r>
          </a:p>
          <a:p>
            <a:pPr marL="857250" lvl="1" indent="-457200" algn="just">
              <a:buFont typeface="+mj-lt"/>
              <a:buAutoNum type="arabicPeriod"/>
            </a:pPr>
            <a:r>
              <a:rPr lang="en-US" sz="2400" dirty="0"/>
              <a:t>What inferences should be performed at each step in the search </a:t>
            </a:r>
            <a:r>
              <a:rPr lang="en-US" sz="2400" dirty="0">
                <a:latin typeface="Consolas" pitchFamily="49" charset="0"/>
                <a:cs typeface="Consolas" pitchFamily="49" charset="0"/>
              </a:rPr>
              <a:t>(INFERENCE)</a:t>
            </a:r>
            <a:r>
              <a:rPr lang="en-US" sz="2400" dirty="0"/>
              <a:t>?</a:t>
            </a:r>
          </a:p>
          <a:p>
            <a:pPr marL="857250" lvl="1" indent="-457200" algn="just">
              <a:buFont typeface="+mj-lt"/>
              <a:buAutoNum type="arabicPeriod"/>
            </a:pPr>
            <a:r>
              <a:rPr lang="en-US" sz="2400" dirty="0"/>
              <a:t>When the search arrives at an assignment that violates a constraint, can the search avoid repeating this failure?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Defining Constraint Satisfaction Problems</a:t>
            </a:r>
            <a:endParaRPr lang="en-US" dirty="0">
              <a:solidFill>
                <a:schemeClr val="accent2"/>
              </a:solidFill>
            </a:endParaRPr>
          </a:p>
        </p:txBody>
      </p:sp>
      <p:sp>
        <p:nvSpPr>
          <p:cNvPr id="3" name="Content Placeholder 2"/>
          <p:cNvSpPr>
            <a:spLocks noGrp="1"/>
          </p:cNvSpPr>
          <p:nvPr>
            <p:ph idx="1"/>
          </p:nvPr>
        </p:nvSpPr>
        <p:spPr>
          <a:xfrm>
            <a:off x="152400" y="762000"/>
            <a:ext cx="8839200" cy="5791200"/>
          </a:xfrm>
        </p:spPr>
        <p:txBody>
          <a:bodyPr/>
          <a:lstStyle/>
          <a:p>
            <a:pPr eaLnBrk="1" hangingPunct="1">
              <a:lnSpc>
                <a:spcPct val="90000"/>
              </a:lnSpc>
              <a:buFont typeface="Wingdings" panose="05000000000000000000" pitchFamily="2" charset="2"/>
              <a:buChar char="§"/>
            </a:pPr>
            <a:r>
              <a:rPr lang="en-US" altLang="en-US" dirty="0">
                <a:latin typeface="Arial" panose="020B0604020202020204" pitchFamily="34" charset="0"/>
                <a:cs typeface="Arial" panose="020B0604020202020204" pitchFamily="34" charset="0"/>
              </a:rPr>
              <a:t>Each constraint </a:t>
            </a:r>
            <a:r>
              <a:rPr lang="en-US" altLang="en-US" i="1" dirty="0" err="1">
                <a:latin typeface="Arial" panose="020B0604020202020204" pitchFamily="34" charset="0"/>
                <a:cs typeface="Arial" panose="020B0604020202020204" pitchFamily="34" charset="0"/>
              </a:rPr>
              <a:t>C</a:t>
            </a:r>
            <a:r>
              <a:rPr lang="en-US" altLang="en-US" i="1" baseline="-25000" dirty="0" err="1">
                <a:latin typeface="Arial" panose="020B0604020202020204" pitchFamily="34" charset="0"/>
                <a:cs typeface="Arial" panose="020B0604020202020204" pitchFamily="34" charset="0"/>
              </a:rPr>
              <a:t>i</a:t>
            </a:r>
            <a:r>
              <a:rPr lang="en-US" altLang="en-US" dirty="0">
                <a:latin typeface="Arial" panose="020B0604020202020204" pitchFamily="34" charset="0"/>
                <a:cs typeface="Arial" panose="020B0604020202020204" pitchFamily="34" charset="0"/>
              </a:rPr>
              <a:t> is a pair </a:t>
            </a:r>
            <a:r>
              <a:rPr lang="en-US" altLang="en-US" dirty="0">
                <a:solidFill>
                  <a:srgbClr val="C00000"/>
                </a:solidFill>
                <a:latin typeface="Arial" panose="020B0604020202020204" pitchFamily="34" charset="0"/>
                <a:cs typeface="Arial" panose="020B0604020202020204" pitchFamily="34" charset="0"/>
              </a:rPr>
              <a:t>&lt;scope, relation&gt;</a:t>
            </a:r>
          </a:p>
          <a:p>
            <a:pPr lvl="1" eaLnBrk="1" hangingPunct="1">
              <a:lnSpc>
                <a:spcPct val="90000"/>
              </a:lnSpc>
            </a:pPr>
            <a:r>
              <a:rPr lang="en-US" altLang="en-US" dirty="0">
                <a:latin typeface="Arial" panose="020B0604020202020204" pitchFamily="34" charset="0"/>
                <a:cs typeface="Arial" panose="020B0604020202020204" pitchFamily="34" charset="0"/>
              </a:rPr>
              <a:t>Scope = Tuple of variables that participate in the constraint.</a:t>
            </a:r>
          </a:p>
          <a:p>
            <a:pPr lvl="1" eaLnBrk="1" hangingPunct="1">
              <a:lnSpc>
                <a:spcPct val="90000"/>
              </a:lnSpc>
            </a:pPr>
            <a:r>
              <a:rPr lang="en-US" altLang="en-US" dirty="0">
                <a:latin typeface="Arial" panose="020B0604020202020204" pitchFamily="34" charset="0"/>
                <a:cs typeface="Arial" panose="020B0604020202020204" pitchFamily="34" charset="0"/>
              </a:rPr>
              <a:t>Relation = List of allowed combinations of variable values.</a:t>
            </a:r>
          </a:p>
          <a:p>
            <a:pPr lvl="2" algn="just" eaLnBrk="1" hangingPunct="1">
              <a:lnSpc>
                <a:spcPct val="90000"/>
              </a:lnSpc>
            </a:pPr>
            <a:r>
              <a:rPr lang="en-US" altLang="en-US" dirty="0">
                <a:latin typeface="Arial" panose="020B0604020202020204" pitchFamily="34" charset="0"/>
                <a:cs typeface="Arial" panose="020B0604020202020204" pitchFamily="34" charset="0"/>
              </a:rPr>
              <a:t>May be an explicit list of allowed combinations.</a:t>
            </a:r>
          </a:p>
          <a:p>
            <a:pPr lvl="2" algn="just" eaLnBrk="1" hangingPunct="1">
              <a:lnSpc>
                <a:spcPct val="90000"/>
              </a:lnSpc>
            </a:pPr>
            <a:r>
              <a:rPr lang="en-US" altLang="en-US" dirty="0">
                <a:latin typeface="Arial" panose="020B0604020202020204" pitchFamily="34" charset="0"/>
                <a:cs typeface="Arial" panose="020B0604020202020204" pitchFamily="34" charset="0"/>
              </a:rPr>
              <a:t>May be an abstract relation allowing membership testing and listing.</a:t>
            </a:r>
          </a:p>
          <a:p>
            <a:pPr algn="just">
              <a:buFont typeface="Wingdings" pitchFamily="2" charset="2"/>
              <a:buChar char="§"/>
            </a:pPr>
            <a:r>
              <a:rPr lang="en-US" dirty="0"/>
              <a:t>For example, if X1 and X2 both have the domain {A,B}, then the constraint saying the two variables must have different values can be written as </a:t>
            </a:r>
            <a:r>
              <a:rPr lang="en-US" dirty="0">
                <a:solidFill>
                  <a:srgbClr val="C00000"/>
                </a:solidFill>
              </a:rPr>
              <a:t>&lt;(X1,X2), [(A,B), (B,A)]&gt;</a:t>
            </a:r>
            <a:r>
              <a:rPr lang="en-US" dirty="0"/>
              <a:t> or as </a:t>
            </a:r>
            <a:r>
              <a:rPr lang="en-US" dirty="0">
                <a:solidFill>
                  <a:srgbClr val="C00000"/>
                </a:solidFill>
              </a:rPr>
              <a:t>&lt;(X1,X2),X1 ≠ X2&gt;</a:t>
            </a:r>
            <a:r>
              <a:rPr lang="en-US" dirty="0"/>
              <a:t>.</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7</a:t>
            </a:fld>
            <a:endParaRPr lang="en-US" dirty="0"/>
          </a:p>
        </p:txBody>
      </p:sp>
    </p:spTree>
    <p:extLst>
      <p:ext uri="{BB962C8B-B14F-4D97-AF65-F5344CB8AC3E}">
        <p14:creationId xmlns:p14="http://schemas.microsoft.com/office/powerpoint/2010/main" val="1648231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Backtracking Search Algorithm</a:t>
            </a:r>
          </a:p>
        </p:txBody>
      </p:sp>
      <p:sp>
        <p:nvSpPr>
          <p:cNvPr id="3" name="Content Placeholder 2"/>
          <p:cNvSpPr>
            <a:spLocks noGrp="1"/>
          </p:cNvSpPr>
          <p:nvPr>
            <p:ph idx="1"/>
          </p:nvPr>
        </p:nvSpPr>
        <p:spPr>
          <a:xfrm>
            <a:off x="152400" y="685800"/>
            <a:ext cx="8839200" cy="5867400"/>
          </a:xfrm>
        </p:spPr>
        <p:txBody>
          <a:bodyPr/>
          <a:lstStyle/>
          <a:p>
            <a:pPr>
              <a:spcBef>
                <a:spcPts val="0"/>
              </a:spcBef>
              <a:buNone/>
            </a:pPr>
            <a:r>
              <a:rPr lang="en-US" sz="2000" b="1" spc="-150" dirty="0">
                <a:latin typeface="Consolas" pitchFamily="49" charset="0"/>
                <a:cs typeface="Consolas" pitchFamily="49" charset="0"/>
              </a:rPr>
              <a:t>function</a:t>
            </a:r>
            <a:r>
              <a:rPr lang="en-US" sz="2000" spc="-150" dirty="0">
                <a:latin typeface="Consolas" pitchFamily="49" charset="0"/>
                <a:cs typeface="Consolas" pitchFamily="49" charset="0"/>
              </a:rPr>
              <a:t> BACKTRACKING-SEARCH(</a:t>
            </a:r>
            <a:r>
              <a:rPr lang="en-US" sz="2000" spc="-150" dirty="0" err="1">
                <a:latin typeface="Consolas" pitchFamily="49" charset="0"/>
                <a:cs typeface="Consolas" pitchFamily="49" charset="0"/>
              </a:rPr>
              <a:t>csp</a:t>
            </a:r>
            <a:r>
              <a:rPr lang="en-US" sz="2000" spc="-150" dirty="0">
                <a:latin typeface="Consolas" pitchFamily="49" charset="0"/>
                <a:cs typeface="Consolas" pitchFamily="49" charset="0"/>
              </a:rPr>
              <a:t>) </a:t>
            </a:r>
            <a:r>
              <a:rPr lang="en-US" sz="2000" b="1" spc="-150" dirty="0">
                <a:latin typeface="Consolas" pitchFamily="49" charset="0"/>
                <a:cs typeface="Consolas" pitchFamily="49" charset="0"/>
              </a:rPr>
              <a:t>returns</a:t>
            </a:r>
            <a:r>
              <a:rPr lang="en-US" sz="2000" spc="-150" dirty="0">
                <a:latin typeface="Consolas" pitchFamily="49" charset="0"/>
                <a:cs typeface="Consolas" pitchFamily="49" charset="0"/>
              </a:rPr>
              <a:t> a solution, or failure</a:t>
            </a:r>
          </a:p>
          <a:p>
            <a:pPr>
              <a:spcBef>
                <a:spcPts val="0"/>
              </a:spcBef>
              <a:buNone/>
            </a:pPr>
            <a:r>
              <a:rPr lang="en-US" sz="2000" b="1" spc="-150" dirty="0">
                <a:latin typeface="Consolas" pitchFamily="49" charset="0"/>
                <a:cs typeface="Consolas" pitchFamily="49" charset="0"/>
              </a:rPr>
              <a:t>return</a:t>
            </a:r>
            <a:r>
              <a:rPr lang="en-US" sz="2000" spc="-150" dirty="0">
                <a:latin typeface="Consolas" pitchFamily="49" charset="0"/>
                <a:cs typeface="Consolas" pitchFamily="49" charset="0"/>
              </a:rPr>
              <a:t> BACKTRACK({ }, </a:t>
            </a:r>
            <a:r>
              <a:rPr lang="en-US" sz="2000" spc="-150" dirty="0" err="1">
                <a:latin typeface="Consolas" pitchFamily="49" charset="0"/>
                <a:cs typeface="Consolas" pitchFamily="49" charset="0"/>
              </a:rPr>
              <a:t>csp</a:t>
            </a:r>
            <a:r>
              <a:rPr lang="en-US" sz="2000" spc="-150" dirty="0">
                <a:latin typeface="Consolas" pitchFamily="49" charset="0"/>
                <a:cs typeface="Consolas" pitchFamily="49" charset="0"/>
              </a:rPr>
              <a:t>)</a:t>
            </a:r>
          </a:p>
          <a:p>
            <a:pPr>
              <a:spcBef>
                <a:spcPts val="0"/>
              </a:spcBef>
              <a:buNone/>
            </a:pPr>
            <a:r>
              <a:rPr lang="en-US" sz="2000" b="1" spc="-150" dirty="0">
                <a:latin typeface="Consolas" pitchFamily="49" charset="0"/>
                <a:cs typeface="Consolas" pitchFamily="49" charset="0"/>
              </a:rPr>
              <a:t>function</a:t>
            </a:r>
            <a:r>
              <a:rPr lang="en-US" sz="2000" spc="-150" dirty="0">
                <a:latin typeface="Consolas" pitchFamily="49" charset="0"/>
                <a:cs typeface="Consolas" pitchFamily="49" charset="0"/>
              </a:rPr>
              <a:t> BACKTRACK(assignment , </a:t>
            </a:r>
            <a:r>
              <a:rPr lang="en-US" sz="2000" spc="-150" dirty="0" err="1">
                <a:latin typeface="Consolas" pitchFamily="49" charset="0"/>
                <a:cs typeface="Consolas" pitchFamily="49" charset="0"/>
              </a:rPr>
              <a:t>csp</a:t>
            </a:r>
            <a:r>
              <a:rPr lang="en-US" sz="2000" spc="-150" dirty="0">
                <a:latin typeface="Consolas" pitchFamily="49" charset="0"/>
                <a:cs typeface="Consolas" pitchFamily="49" charset="0"/>
              </a:rPr>
              <a:t>) </a:t>
            </a:r>
            <a:r>
              <a:rPr lang="en-US" sz="2000" b="1" spc="-150" dirty="0">
                <a:latin typeface="Consolas" pitchFamily="49" charset="0"/>
                <a:cs typeface="Consolas" pitchFamily="49" charset="0"/>
              </a:rPr>
              <a:t>returns</a:t>
            </a:r>
            <a:r>
              <a:rPr lang="en-US" sz="2000" spc="-150" dirty="0">
                <a:latin typeface="Consolas" pitchFamily="49" charset="0"/>
                <a:cs typeface="Consolas" pitchFamily="49" charset="0"/>
              </a:rPr>
              <a:t> a solution, or failure</a:t>
            </a:r>
          </a:p>
          <a:p>
            <a:pPr>
              <a:spcBef>
                <a:spcPts val="0"/>
              </a:spcBef>
              <a:buNone/>
            </a:pPr>
            <a:r>
              <a:rPr lang="en-US" sz="2000" spc="-150" dirty="0">
                <a:latin typeface="Consolas" pitchFamily="49" charset="0"/>
                <a:cs typeface="Consolas" pitchFamily="49" charset="0"/>
              </a:rPr>
              <a:t>	</a:t>
            </a:r>
            <a:r>
              <a:rPr lang="en-US" sz="2000" b="1" spc="-150" dirty="0">
                <a:latin typeface="Consolas" pitchFamily="49" charset="0"/>
                <a:cs typeface="Consolas" pitchFamily="49" charset="0"/>
              </a:rPr>
              <a:t>if</a:t>
            </a:r>
            <a:r>
              <a:rPr lang="en-US" sz="2000" spc="-150" dirty="0">
                <a:latin typeface="Consolas" pitchFamily="49" charset="0"/>
                <a:cs typeface="Consolas" pitchFamily="49" charset="0"/>
              </a:rPr>
              <a:t> assignment is complete </a:t>
            </a:r>
            <a:r>
              <a:rPr lang="en-US" sz="2000" b="1" spc="-150" dirty="0">
                <a:latin typeface="Consolas" pitchFamily="49" charset="0"/>
                <a:cs typeface="Consolas" pitchFamily="49" charset="0"/>
              </a:rPr>
              <a:t>then return</a:t>
            </a:r>
            <a:r>
              <a:rPr lang="en-US" sz="2000" spc="-150" dirty="0">
                <a:latin typeface="Consolas" pitchFamily="49" charset="0"/>
                <a:cs typeface="Consolas" pitchFamily="49" charset="0"/>
              </a:rPr>
              <a:t> assignment</a:t>
            </a:r>
          </a:p>
          <a:p>
            <a:pPr>
              <a:spcBef>
                <a:spcPts val="0"/>
              </a:spcBef>
              <a:buNone/>
            </a:pPr>
            <a:r>
              <a:rPr lang="en-US" sz="2000" spc="-150" dirty="0">
                <a:latin typeface="Consolas" pitchFamily="49" charset="0"/>
                <a:cs typeface="Consolas" pitchFamily="49" charset="0"/>
              </a:rPr>
              <a:t>	</a:t>
            </a:r>
            <a:r>
              <a:rPr lang="en-US" spc="-150" dirty="0" err="1">
                <a:solidFill>
                  <a:srgbClr val="FF0000"/>
                </a:solidFill>
                <a:latin typeface="Consolas" pitchFamily="49" charset="0"/>
                <a:cs typeface="Consolas" pitchFamily="49" charset="0"/>
              </a:rPr>
              <a:t>var</a:t>
            </a:r>
            <a:r>
              <a:rPr lang="en-US" spc="-150" dirty="0">
                <a:solidFill>
                  <a:srgbClr val="FF0000"/>
                </a:solidFill>
                <a:latin typeface="Consolas" pitchFamily="49" charset="0"/>
                <a:cs typeface="Consolas" pitchFamily="49" charset="0"/>
              </a:rPr>
              <a:t> ← SELECT-UNASSIGNED-VARIABLE(</a:t>
            </a:r>
            <a:r>
              <a:rPr lang="en-US" spc="-150" dirty="0" err="1">
                <a:solidFill>
                  <a:srgbClr val="FF0000"/>
                </a:solidFill>
                <a:latin typeface="Consolas" pitchFamily="49" charset="0"/>
                <a:cs typeface="Consolas" pitchFamily="49" charset="0"/>
              </a:rPr>
              <a:t>csp</a:t>
            </a:r>
            <a:r>
              <a:rPr lang="en-US" spc="-150" dirty="0">
                <a:solidFill>
                  <a:srgbClr val="FF0000"/>
                </a:solidFill>
                <a:latin typeface="Consolas" pitchFamily="49" charset="0"/>
                <a:cs typeface="Consolas" pitchFamily="49" charset="0"/>
              </a:rPr>
              <a:t>)</a:t>
            </a:r>
            <a:endParaRPr lang="en-US" sz="2000" spc="-150" dirty="0">
              <a:solidFill>
                <a:srgbClr val="FF0000"/>
              </a:solidFill>
              <a:latin typeface="Consolas" pitchFamily="49" charset="0"/>
              <a:cs typeface="Consolas" pitchFamily="49" charset="0"/>
            </a:endParaRPr>
          </a:p>
          <a:p>
            <a:pPr>
              <a:spcBef>
                <a:spcPts val="0"/>
              </a:spcBef>
              <a:buNone/>
            </a:pPr>
            <a:r>
              <a:rPr lang="en-US" sz="2000" spc="-150" dirty="0">
                <a:latin typeface="Consolas" pitchFamily="49" charset="0"/>
                <a:cs typeface="Consolas" pitchFamily="49" charset="0"/>
              </a:rPr>
              <a:t>	</a:t>
            </a:r>
            <a:r>
              <a:rPr lang="en-US" sz="2000" b="1" spc="-150" dirty="0">
                <a:latin typeface="Consolas" pitchFamily="49" charset="0"/>
                <a:cs typeface="Consolas" pitchFamily="49" charset="0"/>
              </a:rPr>
              <a:t>for each</a:t>
            </a:r>
            <a:r>
              <a:rPr lang="en-US" sz="2000" spc="-150" dirty="0">
                <a:latin typeface="Consolas" pitchFamily="49" charset="0"/>
                <a:cs typeface="Consolas" pitchFamily="49" charset="0"/>
              </a:rPr>
              <a:t> value </a:t>
            </a:r>
            <a:r>
              <a:rPr lang="en-US" sz="2000" b="1" spc="-150" dirty="0">
                <a:latin typeface="Consolas" pitchFamily="49" charset="0"/>
                <a:cs typeface="Consolas" pitchFamily="49" charset="0"/>
              </a:rPr>
              <a:t>in</a:t>
            </a:r>
            <a:r>
              <a:rPr lang="en-US" sz="2000" spc="-150" dirty="0">
                <a:latin typeface="Consolas" pitchFamily="49" charset="0"/>
                <a:cs typeface="Consolas" pitchFamily="49" charset="0"/>
              </a:rPr>
              <a:t> ORDER-DOMAIN-VALUES(</a:t>
            </a:r>
            <a:r>
              <a:rPr lang="en-US" sz="2000" spc="-150" dirty="0" err="1">
                <a:latin typeface="Consolas" pitchFamily="49" charset="0"/>
                <a:cs typeface="Consolas" pitchFamily="49" charset="0"/>
              </a:rPr>
              <a:t>var</a:t>
            </a:r>
            <a:r>
              <a:rPr lang="en-US" sz="2000" spc="-150" dirty="0">
                <a:latin typeface="Consolas" pitchFamily="49" charset="0"/>
                <a:cs typeface="Consolas" pitchFamily="49" charset="0"/>
              </a:rPr>
              <a:t> , assignment , </a:t>
            </a:r>
            <a:r>
              <a:rPr lang="en-US" sz="2000" spc="-150" dirty="0" err="1">
                <a:latin typeface="Consolas" pitchFamily="49" charset="0"/>
                <a:cs typeface="Consolas" pitchFamily="49" charset="0"/>
              </a:rPr>
              <a:t>csp</a:t>
            </a:r>
            <a:r>
              <a:rPr lang="en-US" sz="2000" spc="-150" dirty="0">
                <a:latin typeface="Consolas" pitchFamily="49" charset="0"/>
                <a:cs typeface="Consolas" pitchFamily="49" charset="0"/>
              </a:rPr>
              <a:t>) </a:t>
            </a:r>
            <a:r>
              <a:rPr lang="en-US" sz="2000" b="1" spc="-150" dirty="0">
                <a:latin typeface="Consolas" pitchFamily="49" charset="0"/>
                <a:cs typeface="Consolas" pitchFamily="49" charset="0"/>
              </a:rPr>
              <a:t>do</a:t>
            </a:r>
          </a:p>
          <a:p>
            <a:pPr>
              <a:spcBef>
                <a:spcPts val="0"/>
              </a:spcBef>
              <a:buNone/>
            </a:pPr>
            <a:r>
              <a:rPr lang="en-US" sz="2000" spc="-150" dirty="0">
                <a:latin typeface="Consolas" pitchFamily="49" charset="0"/>
                <a:cs typeface="Consolas" pitchFamily="49" charset="0"/>
              </a:rPr>
              <a:t>		</a:t>
            </a:r>
            <a:r>
              <a:rPr lang="en-US" sz="2000" b="1" spc="-150" dirty="0">
                <a:latin typeface="Consolas" pitchFamily="49" charset="0"/>
                <a:cs typeface="Consolas" pitchFamily="49" charset="0"/>
              </a:rPr>
              <a:t>if</a:t>
            </a:r>
            <a:r>
              <a:rPr lang="en-US" sz="2000" spc="-150" dirty="0">
                <a:latin typeface="Consolas" pitchFamily="49" charset="0"/>
                <a:cs typeface="Consolas" pitchFamily="49" charset="0"/>
              </a:rPr>
              <a:t> value is consistent with assignment </a:t>
            </a:r>
            <a:r>
              <a:rPr lang="en-US" sz="2000" b="1" spc="-150" dirty="0">
                <a:latin typeface="Consolas" pitchFamily="49" charset="0"/>
                <a:cs typeface="Consolas" pitchFamily="49" charset="0"/>
              </a:rPr>
              <a:t>then</a:t>
            </a:r>
          </a:p>
          <a:p>
            <a:pPr>
              <a:spcBef>
                <a:spcPts val="0"/>
              </a:spcBef>
              <a:buNone/>
            </a:pPr>
            <a:r>
              <a:rPr lang="en-US" sz="2000" spc="-150" dirty="0">
                <a:latin typeface="Consolas" pitchFamily="49" charset="0"/>
                <a:cs typeface="Consolas" pitchFamily="49" charset="0"/>
              </a:rPr>
              <a:t>		   add {</a:t>
            </a:r>
            <a:r>
              <a:rPr lang="en-US" sz="2000" spc="-150" dirty="0" err="1">
                <a:latin typeface="Consolas" pitchFamily="49" charset="0"/>
                <a:cs typeface="Consolas" pitchFamily="49" charset="0"/>
              </a:rPr>
              <a:t>var</a:t>
            </a:r>
            <a:r>
              <a:rPr lang="en-US" sz="2000" spc="-150" dirty="0">
                <a:latin typeface="Consolas" pitchFamily="49" charset="0"/>
                <a:cs typeface="Consolas" pitchFamily="49" charset="0"/>
              </a:rPr>
              <a:t> = value} to assignment</a:t>
            </a:r>
          </a:p>
          <a:p>
            <a:pPr>
              <a:spcBef>
                <a:spcPts val="0"/>
              </a:spcBef>
              <a:buNone/>
            </a:pPr>
            <a:r>
              <a:rPr lang="en-US" sz="2000" spc="-150" dirty="0">
                <a:latin typeface="Consolas" pitchFamily="49" charset="0"/>
                <a:cs typeface="Consolas" pitchFamily="49" charset="0"/>
              </a:rPr>
              <a:t>		   inferences ←INFERENCE(</a:t>
            </a:r>
            <a:r>
              <a:rPr lang="en-US" sz="2000" spc="-150" dirty="0" err="1">
                <a:latin typeface="Consolas" pitchFamily="49" charset="0"/>
                <a:cs typeface="Consolas" pitchFamily="49" charset="0"/>
              </a:rPr>
              <a:t>csp</a:t>
            </a:r>
            <a:r>
              <a:rPr lang="en-US" sz="2000" spc="-150" dirty="0">
                <a:latin typeface="Consolas" pitchFamily="49" charset="0"/>
                <a:cs typeface="Consolas" pitchFamily="49" charset="0"/>
              </a:rPr>
              <a:t>, </a:t>
            </a:r>
            <a:r>
              <a:rPr lang="en-US" sz="2000" spc="-150" dirty="0" err="1">
                <a:latin typeface="Consolas" pitchFamily="49" charset="0"/>
                <a:cs typeface="Consolas" pitchFamily="49" charset="0"/>
              </a:rPr>
              <a:t>var</a:t>
            </a:r>
            <a:r>
              <a:rPr lang="en-US" sz="2000" spc="-150" dirty="0">
                <a:latin typeface="Consolas" pitchFamily="49" charset="0"/>
                <a:cs typeface="Consolas" pitchFamily="49" charset="0"/>
              </a:rPr>
              <a:t> , value)</a:t>
            </a:r>
          </a:p>
          <a:p>
            <a:pPr>
              <a:spcBef>
                <a:spcPts val="0"/>
              </a:spcBef>
              <a:buNone/>
            </a:pPr>
            <a:r>
              <a:rPr lang="en-US" sz="2000" spc="-150" dirty="0">
                <a:latin typeface="Consolas" pitchFamily="49" charset="0"/>
                <a:cs typeface="Consolas" pitchFamily="49" charset="0"/>
              </a:rPr>
              <a:t>		   </a:t>
            </a:r>
            <a:r>
              <a:rPr lang="en-US" sz="2000" b="1" spc="-150" dirty="0">
                <a:latin typeface="Consolas" pitchFamily="49" charset="0"/>
                <a:cs typeface="Consolas" pitchFamily="49" charset="0"/>
              </a:rPr>
              <a:t>if</a:t>
            </a:r>
            <a:r>
              <a:rPr lang="en-US" sz="2000" spc="-150" dirty="0">
                <a:latin typeface="Consolas" pitchFamily="49" charset="0"/>
                <a:cs typeface="Consolas" pitchFamily="49" charset="0"/>
              </a:rPr>
              <a:t> inferences ≠ failure </a:t>
            </a:r>
            <a:r>
              <a:rPr lang="en-US" sz="2000" b="1" spc="-150" dirty="0">
                <a:latin typeface="Consolas" pitchFamily="49" charset="0"/>
                <a:cs typeface="Consolas" pitchFamily="49" charset="0"/>
              </a:rPr>
              <a:t>then</a:t>
            </a:r>
          </a:p>
          <a:p>
            <a:pPr>
              <a:spcBef>
                <a:spcPts val="0"/>
              </a:spcBef>
              <a:buNone/>
            </a:pPr>
            <a:r>
              <a:rPr lang="en-US" sz="2000" spc="-150" dirty="0">
                <a:latin typeface="Consolas" pitchFamily="49" charset="0"/>
                <a:cs typeface="Consolas" pitchFamily="49" charset="0"/>
              </a:rPr>
              <a:t>		      add inferences to assignment</a:t>
            </a:r>
          </a:p>
          <a:p>
            <a:pPr>
              <a:spcBef>
                <a:spcPts val="0"/>
              </a:spcBef>
              <a:buNone/>
            </a:pPr>
            <a:r>
              <a:rPr lang="en-US" sz="2000" spc="-150" dirty="0">
                <a:latin typeface="Consolas" pitchFamily="49" charset="0"/>
                <a:cs typeface="Consolas" pitchFamily="49" charset="0"/>
              </a:rPr>
              <a:t>		      result ← BACKTRACK(assignment , </a:t>
            </a:r>
            <a:r>
              <a:rPr lang="en-US" sz="2000" spc="-150" dirty="0" err="1">
                <a:latin typeface="Consolas" pitchFamily="49" charset="0"/>
                <a:cs typeface="Consolas" pitchFamily="49" charset="0"/>
              </a:rPr>
              <a:t>csp</a:t>
            </a:r>
            <a:r>
              <a:rPr lang="en-US" sz="2000" spc="-150" dirty="0">
                <a:latin typeface="Consolas" pitchFamily="49" charset="0"/>
                <a:cs typeface="Consolas" pitchFamily="49" charset="0"/>
              </a:rPr>
              <a:t>)</a:t>
            </a:r>
          </a:p>
          <a:p>
            <a:pPr>
              <a:spcBef>
                <a:spcPts val="0"/>
              </a:spcBef>
              <a:buNone/>
            </a:pPr>
            <a:r>
              <a:rPr lang="en-US" sz="2000" spc="-150" dirty="0">
                <a:latin typeface="Consolas" pitchFamily="49" charset="0"/>
                <a:cs typeface="Consolas" pitchFamily="49" charset="0"/>
              </a:rPr>
              <a:t>		      </a:t>
            </a:r>
            <a:r>
              <a:rPr lang="en-US" sz="2000" b="1" spc="-150" dirty="0">
                <a:latin typeface="Consolas" pitchFamily="49" charset="0"/>
                <a:cs typeface="Consolas" pitchFamily="49" charset="0"/>
              </a:rPr>
              <a:t>if</a:t>
            </a:r>
            <a:r>
              <a:rPr lang="en-US" sz="2000" spc="-150" dirty="0">
                <a:latin typeface="Consolas" pitchFamily="49" charset="0"/>
                <a:cs typeface="Consolas" pitchFamily="49" charset="0"/>
              </a:rPr>
              <a:t> result ≠ failure </a:t>
            </a:r>
            <a:r>
              <a:rPr lang="en-US" sz="2000" b="1" spc="-150" dirty="0">
                <a:latin typeface="Consolas" pitchFamily="49" charset="0"/>
                <a:cs typeface="Consolas" pitchFamily="49" charset="0"/>
              </a:rPr>
              <a:t>then</a:t>
            </a:r>
          </a:p>
          <a:p>
            <a:pPr>
              <a:spcBef>
                <a:spcPts val="0"/>
              </a:spcBef>
              <a:buNone/>
            </a:pPr>
            <a:r>
              <a:rPr lang="en-US" sz="2000" spc="-150" dirty="0">
                <a:latin typeface="Consolas" pitchFamily="49" charset="0"/>
                <a:cs typeface="Consolas" pitchFamily="49" charset="0"/>
              </a:rPr>
              <a:t>		         </a:t>
            </a:r>
            <a:r>
              <a:rPr lang="en-US" sz="2000" b="1" spc="-150" dirty="0">
                <a:latin typeface="Consolas" pitchFamily="49" charset="0"/>
                <a:cs typeface="Consolas" pitchFamily="49" charset="0"/>
              </a:rPr>
              <a:t>return</a:t>
            </a:r>
            <a:r>
              <a:rPr lang="en-US" sz="2000" spc="-150" dirty="0">
                <a:latin typeface="Consolas" pitchFamily="49" charset="0"/>
                <a:cs typeface="Consolas" pitchFamily="49" charset="0"/>
              </a:rPr>
              <a:t> result</a:t>
            </a:r>
          </a:p>
          <a:p>
            <a:pPr>
              <a:spcBef>
                <a:spcPts val="0"/>
              </a:spcBef>
              <a:buNone/>
            </a:pPr>
            <a:r>
              <a:rPr lang="en-US" sz="2000" spc="-150" dirty="0">
                <a:latin typeface="Consolas" pitchFamily="49" charset="0"/>
                <a:cs typeface="Consolas" pitchFamily="49" charset="0"/>
              </a:rPr>
              <a:t>		remove {</a:t>
            </a:r>
            <a:r>
              <a:rPr lang="en-US" sz="2000" spc="-150" dirty="0" err="1">
                <a:latin typeface="Consolas" pitchFamily="49" charset="0"/>
                <a:cs typeface="Consolas" pitchFamily="49" charset="0"/>
              </a:rPr>
              <a:t>var</a:t>
            </a:r>
            <a:r>
              <a:rPr lang="en-US" sz="2000" spc="-150" dirty="0">
                <a:latin typeface="Consolas" pitchFamily="49" charset="0"/>
                <a:cs typeface="Consolas" pitchFamily="49" charset="0"/>
              </a:rPr>
              <a:t> = value} and inferences from assignment</a:t>
            </a:r>
          </a:p>
          <a:p>
            <a:pPr>
              <a:spcBef>
                <a:spcPts val="0"/>
              </a:spcBef>
              <a:buNone/>
            </a:pPr>
            <a:r>
              <a:rPr lang="en-US" sz="2000" b="1" spc="-150" dirty="0">
                <a:latin typeface="Consolas" pitchFamily="49" charset="0"/>
                <a:cs typeface="Consolas" pitchFamily="49" charset="0"/>
              </a:rPr>
              <a:t>return</a:t>
            </a:r>
            <a:r>
              <a:rPr lang="en-US" sz="2000" spc="-150" dirty="0">
                <a:latin typeface="Consolas" pitchFamily="49" charset="0"/>
                <a:cs typeface="Consolas" pitchFamily="49" charset="0"/>
              </a:rPr>
              <a:t> failure</a:t>
            </a:r>
          </a:p>
        </p:txBody>
      </p:sp>
      <p:sp>
        <p:nvSpPr>
          <p:cNvPr id="4" name="Slide Number Placeholder 3"/>
          <p:cNvSpPr>
            <a:spLocks noGrp="1"/>
          </p:cNvSpPr>
          <p:nvPr>
            <p:ph type="sldNum" sz="quarter" idx="12"/>
          </p:nvPr>
        </p:nvSpPr>
        <p:spPr/>
        <p:txBody>
          <a:bodyPr/>
          <a:lstStyle/>
          <a:p>
            <a:pPr>
              <a:defRPr/>
            </a:pPr>
            <a:endParaRPr lang="en-US" dirty="0"/>
          </a:p>
          <a:p>
            <a:pPr>
              <a:defRPr/>
            </a:pPr>
            <a:fld id="{32C7C4F8-C15F-44B1-8719-C4B0BB76F013}" type="slidenum">
              <a:rPr lang="en-US" smtClean="0"/>
              <a:pPr>
                <a:defRPr/>
              </a:pPr>
              <a:t>70</a:t>
            </a:fld>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09600"/>
          </a:xfrm>
        </p:spPr>
        <p:txBody>
          <a:bodyPr/>
          <a:lstStyle/>
          <a:p>
            <a:pPr marL="514350" indent="-514350"/>
            <a:r>
              <a:rPr lang="en-US" b="1" dirty="0">
                <a:solidFill>
                  <a:schemeClr val="accent2"/>
                </a:solidFill>
              </a:rPr>
              <a:t>Variable and Value Ordering</a:t>
            </a:r>
            <a:endParaRPr lang="en-US" dirty="0">
              <a:solidFill>
                <a:schemeClr val="accent2"/>
              </a:solidFill>
            </a:endParaRPr>
          </a:p>
        </p:txBody>
      </p:sp>
      <p:sp>
        <p:nvSpPr>
          <p:cNvPr id="4" name="Content Placeholder 3"/>
          <p:cNvSpPr>
            <a:spLocks noGrp="1"/>
          </p:cNvSpPr>
          <p:nvPr>
            <p:ph idx="1"/>
          </p:nvPr>
        </p:nvSpPr>
        <p:spPr>
          <a:xfrm>
            <a:off x="152400" y="609600"/>
            <a:ext cx="8839200" cy="6248400"/>
          </a:xfrm>
        </p:spPr>
        <p:txBody>
          <a:bodyPr/>
          <a:lstStyle/>
          <a:p>
            <a:pPr algn="just">
              <a:buNone/>
            </a:pPr>
            <a:r>
              <a:rPr lang="en-US" sz="2400" spc="-150" dirty="0">
                <a:solidFill>
                  <a:srgbClr val="FF0000"/>
                </a:solidFill>
                <a:latin typeface="Consolas" pitchFamily="49" charset="0"/>
                <a:cs typeface="Consolas" pitchFamily="49" charset="0"/>
              </a:rPr>
              <a:t>	</a:t>
            </a:r>
            <a:r>
              <a:rPr lang="en-US" sz="2400" b="1" spc="-150" dirty="0" err="1">
                <a:solidFill>
                  <a:srgbClr val="FF0000"/>
                </a:solidFill>
                <a:latin typeface="Consolas" pitchFamily="49" charset="0"/>
                <a:cs typeface="Consolas" pitchFamily="49" charset="0"/>
              </a:rPr>
              <a:t>var</a:t>
            </a:r>
            <a:r>
              <a:rPr lang="en-US" sz="2400" b="1" spc="-150" dirty="0">
                <a:solidFill>
                  <a:srgbClr val="FF0000"/>
                </a:solidFill>
                <a:latin typeface="Consolas" pitchFamily="49" charset="0"/>
                <a:cs typeface="Consolas" pitchFamily="49" charset="0"/>
              </a:rPr>
              <a:t> ← SELECT-UNASSIGNED-VARIABLE(</a:t>
            </a:r>
            <a:r>
              <a:rPr lang="en-US" sz="2400" b="1" spc="-150" dirty="0" err="1">
                <a:solidFill>
                  <a:srgbClr val="FF0000"/>
                </a:solidFill>
                <a:latin typeface="Consolas" pitchFamily="49" charset="0"/>
                <a:cs typeface="Consolas" pitchFamily="49" charset="0"/>
              </a:rPr>
              <a:t>csp</a:t>
            </a:r>
            <a:r>
              <a:rPr lang="en-US" sz="2400" b="1" spc="-150" dirty="0">
                <a:solidFill>
                  <a:srgbClr val="FF0000"/>
                </a:solidFill>
                <a:latin typeface="Consolas" pitchFamily="49" charset="0"/>
                <a:cs typeface="Consolas" pitchFamily="49" charset="0"/>
              </a:rPr>
              <a:t>)</a:t>
            </a:r>
            <a:endParaRPr lang="en-US" sz="2400" b="1" dirty="0"/>
          </a:p>
          <a:p>
            <a:pPr marL="457200" indent="-457200" algn="just">
              <a:buFont typeface="+mj-lt"/>
              <a:buAutoNum type="arabicPeriod"/>
            </a:pPr>
            <a:r>
              <a:rPr lang="en-US" sz="2400" dirty="0"/>
              <a:t>Static Variable Ordering</a:t>
            </a:r>
          </a:p>
          <a:p>
            <a:pPr lvl="1" algn="just"/>
            <a:r>
              <a:rPr lang="en-US" sz="2400" dirty="0"/>
              <a:t>The simplest strategy for </a:t>
            </a:r>
            <a:r>
              <a:rPr lang="en-US" sz="2400" dirty="0">
                <a:solidFill>
                  <a:srgbClr val="FF0000"/>
                </a:solidFill>
                <a:latin typeface="Consolas" pitchFamily="49" charset="0"/>
                <a:cs typeface="Consolas" pitchFamily="49" charset="0"/>
              </a:rPr>
              <a:t>SELECT-UNASSIGNED-VARIABLE</a:t>
            </a:r>
            <a:r>
              <a:rPr lang="en-US" sz="2400" dirty="0"/>
              <a:t> is to choose the next unassigned variable in order, {X1,X2, . . .}. </a:t>
            </a:r>
          </a:p>
          <a:p>
            <a:pPr lvl="1" algn="just"/>
            <a:r>
              <a:rPr lang="en-US" sz="2400" dirty="0"/>
              <a:t>This </a:t>
            </a:r>
            <a:r>
              <a:rPr lang="en-US" sz="2400" b="1" dirty="0">
                <a:latin typeface="Consolas" pitchFamily="49" charset="0"/>
                <a:cs typeface="Consolas" pitchFamily="49" charset="0"/>
              </a:rPr>
              <a:t>static variable ordering</a:t>
            </a:r>
            <a:r>
              <a:rPr lang="en-US" sz="2400" dirty="0"/>
              <a:t> seldom results in the most  efficient search.</a:t>
            </a:r>
          </a:p>
        </p:txBody>
      </p:sp>
      <p:pic>
        <p:nvPicPr>
          <p:cNvPr id="1027" name="Picture 3"/>
          <p:cNvPicPr>
            <a:picLocks noChangeAspect="1" noChangeArrowheads="1"/>
          </p:cNvPicPr>
          <p:nvPr/>
        </p:nvPicPr>
        <p:blipFill>
          <a:blip r:embed="rId2" cstate="print"/>
          <a:srcRect/>
          <a:stretch>
            <a:fillRect/>
          </a:stretch>
        </p:blipFill>
        <p:spPr bwMode="auto">
          <a:xfrm>
            <a:off x="1828800" y="3429000"/>
            <a:ext cx="5638800" cy="3429000"/>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09600"/>
          </a:xfrm>
        </p:spPr>
        <p:txBody>
          <a:bodyPr/>
          <a:lstStyle/>
          <a:p>
            <a:pPr marL="514350" indent="-514350"/>
            <a:r>
              <a:rPr lang="en-US" b="1" dirty="0">
                <a:solidFill>
                  <a:schemeClr val="accent2"/>
                </a:solidFill>
              </a:rPr>
              <a:t>Variable and Value Ordering</a:t>
            </a:r>
            <a:endParaRPr lang="en-US" dirty="0">
              <a:solidFill>
                <a:schemeClr val="accent2"/>
              </a:solidFill>
            </a:endParaRPr>
          </a:p>
        </p:txBody>
      </p:sp>
      <p:sp>
        <p:nvSpPr>
          <p:cNvPr id="4" name="Content Placeholder 3"/>
          <p:cNvSpPr>
            <a:spLocks noGrp="1"/>
          </p:cNvSpPr>
          <p:nvPr>
            <p:ph idx="1"/>
          </p:nvPr>
        </p:nvSpPr>
        <p:spPr>
          <a:xfrm>
            <a:off x="152400" y="609600"/>
            <a:ext cx="8839200" cy="6248400"/>
          </a:xfrm>
        </p:spPr>
        <p:txBody>
          <a:bodyPr/>
          <a:lstStyle/>
          <a:p>
            <a:pPr algn="just">
              <a:buNone/>
            </a:pPr>
            <a:r>
              <a:rPr lang="en-US" sz="2400" spc="-150" dirty="0">
                <a:solidFill>
                  <a:srgbClr val="FF0000"/>
                </a:solidFill>
                <a:latin typeface="Consolas" pitchFamily="49" charset="0"/>
                <a:cs typeface="Consolas" pitchFamily="49" charset="0"/>
              </a:rPr>
              <a:t>	</a:t>
            </a:r>
            <a:r>
              <a:rPr lang="en-US" sz="2400" b="1" spc="-150" dirty="0" err="1">
                <a:solidFill>
                  <a:srgbClr val="FF0000"/>
                </a:solidFill>
                <a:latin typeface="Consolas" pitchFamily="49" charset="0"/>
                <a:cs typeface="Consolas" pitchFamily="49" charset="0"/>
              </a:rPr>
              <a:t>var</a:t>
            </a:r>
            <a:r>
              <a:rPr lang="en-US" sz="2400" b="1" spc="-150" dirty="0">
                <a:solidFill>
                  <a:srgbClr val="FF0000"/>
                </a:solidFill>
                <a:latin typeface="Consolas" pitchFamily="49" charset="0"/>
                <a:cs typeface="Consolas" pitchFamily="49" charset="0"/>
              </a:rPr>
              <a:t> ← SELECT-UNASSIGNED-VARIABLE(</a:t>
            </a:r>
            <a:r>
              <a:rPr lang="en-US" sz="2400" b="1" spc="-150" dirty="0" err="1">
                <a:solidFill>
                  <a:srgbClr val="FF0000"/>
                </a:solidFill>
                <a:latin typeface="Consolas" pitchFamily="49" charset="0"/>
                <a:cs typeface="Consolas" pitchFamily="49" charset="0"/>
              </a:rPr>
              <a:t>csp</a:t>
            </a:r>
            <a:r>
              <a:rPr lang="en-US" sz="2400" b="1" spc="-150" dirty="0">
                <a:solidFill>
                  <a:srgbClr val="FF0000"/>
                </a:solidFill>
                <a:latin typeface="Consolas" pitchFamily="49" charset="0"/>
                <a:cs typeface="Consolas" pitchFamily="49" charset="0"/>
              </a:rPr>
              <a:t>)</a:t>
            </a:r>
            <a:endParaRPr lang="en-US" sz="2400" b="1" dirty="0"/>
          </a:p>
          <a:p>
            <a:pPr marL="457200" indent="-457200" algn="just">
              <a:buFont typeface="+mj-lt"/>
              <a:buAutoNum type="arabicPeriod" startAt="2"/>
            </a:pPr>
            <a:r>
              <a:rPr lang="en-US" sz="2400" dirty="0"/>
              <a:t>Minimum-Remaining-Values (MRV)</a:t>
            </a:r>
          </a:p>
          <a:p>
            <a:pPr marL="742950" lvl="2" indent="-342900" algn="just"/>
            <a:r>
              <a:rPr lang="en-US" dirty="0"/>
              <a:t>After the assignments for WA=red and NT =green, there is only one possible value for SA, so it makes sense to assign SA=blue next rather than assigning Q. </a:t>
            </a:r>
          </a:p>
          <a:p>
            <a:pPr lvl="1" algn="just"/>
            <a:r>
              <a:rPr lang="en-US" sz="2400" dirty="0"/>
              <a:t>This intuitive idea—choosing the variable with the fewest “legal” values—is called the </a:t>
            </a:r>
            <a:r>
              <a:rPr lang="en-US" sz="2400" b="1" dirty="0">
                <a:latin typeface="Consolas" pitchFamily="49" charset="0"/>
                <a:cs typeface="Consolas" pitchFamily="49" charset="0"/>
              </a:rPr>
              <a:t>minimum-remaining-values (MRV)</a:t>
            </a:r>
            <a:r>
              <a:rPr lang="en-US" sz="2400" b="1" dirty="0"/>
              <a:t> </a:t>
            </a:r>
            <a:r>
              <a:rPr lang="en-US" sz="2400" dirty="0"/>
              <a:t>heuristic. It also has been called the</a:t>
            </a:r>
            <a:r>
              <a:rPr lang="en-US" sz="2400" b="1" dirty="0"/>
              <a:t> </a:t>
            </a:r>
            <a:r>
              <a:rPr lang="en-US" sz="2400" b="1" dirty="0">
                <a:latin typeface="Consolas" pitchFamily="49" charset="0"/>
                <a:cs typeface="Consolas" pitchFamily="49" charset="0"/>
              </a:rPr>
              <a:t>“most constrained variable”</a:t>
            </a:r>
            <a:r>
              <a:rPr lang="en-US" sz="2400" b="1" dirty="0"/>
              <a:t> or </a:t>
            </a:r>
            <a:r>
              <a:rPr lang="en-US" sz="2400" b="1" dirty="0">
                <a:latin typeface="Consolas" pitchFamily="49" charset="0"/>
                <a:cs typeface="Consolas" pitchFamily="49" charset="0"/>
              </a:rPr>
              <a:t>“fail-first”</a:t>
            </a:r>
            <a:r>
              <a:rPr lang="en-US" sz="2400" dirty="0"/>
              <a:t> heuristic, the latter because it picks a variable that is most likely to cause a failure soon, thereby pruning the search tree. </a:t>
            </a:r>
          </a:p>
          <a:p>
            <a:pPr lvl="1" algn="just"/>
            <a:r>
              <a:rPr lang="en-US" sz="2000" dirty="0"/>
              <a:t>If some variable X has no legal values left, the MRV heuristic will select X and failure will be detected immediately—avoiding worthless searches through other variables. </a:t>
            </a:r>
          </a:p>
          <a:p>
            <a:pPr lvl="1" algn="just"/>
            <a:r>
              <a:rPr lang="en-US" sz="2000" dirty="0"/>
              <a:t>The MRV heuristic usually performs better than a random or static ordering, sometimes by a factor of 1,000 or more, although the results vary widely depending on the problem.</a:t>
            </a:r>
          </a:p>
          <a:p>
            <a:pPr lvl="1" algn="just"/>
            <a:endParaRPr lang="en-US" sz="2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09600"/>
          </a:xfrm>
        </p:spPr>
        <p:txBody>
          <a:bodyPr/>
          <a:lstStyle/>
          <a:p>
            <a:pPr marL="514350" indent="-514350"/>
            <a:r>
              <a:rPr lang="en-US" b="1" dirty="0">
                <a:solidFill>
                  <a:schemeClr val="accent2"/>
                </a:solidFill>
              </a:rPr>
              <a:t>Variable and Value Ordering</a:t>
            </a:r>
            <a:endParaRPr lang="en-US" dirty="0">
              <a:solidFill>
                <a:schemeClr val="accent2"/>
              </a:solidFill>
            </a:endParaRPr>
          </a:p>
        </p:txBody>
      </p:sp>
      <p:sp>
        <p:nvSpPr>
          <p:cNvPr id="4" name="Content Placeholder 3"/>
          <p:cNvSpPr>
            <a:spLocks noGrp="1"/>
          </p:cNvSpPr>
          <p:nvPr>
            <p:ph idx="1"/>
          </p:nvPr>
        </p:nvSpPr>
        <p:spPr>
          <a:xfrm>
            <a:off x="152400" y="609600"/>
            <a:ext cx="8839200" cy="6248400"/>
          </a:xfrm>
        </p:spPr>
        <p:txBody>
          <a:bodyPr/>
          <a:lstStyle/>
          <a:p>
            <a:pPr algn="just">
              <a:buNone/>
            </a:pPr>
            <a:r>
              <a:rPr lang="en-US" sz="2400" spc="-150" dirty="0">
                <a:solidFill>
                  <a:srgbClr val="FF0000"/>
                </a:solidFill>
                <a:latin typeface="Consolas" pitchFamily="49" charset="0"/>
                <a:cs typeface="Consolas" pitchFamily="49" charset="0"/>
              </a:rPr>
              <a:t>	</a:t>
            </a:r>
            <a:r>
              <a:rPr lang="en-US" sz="2400" b="1" spc="-150" dirty="0" err="1">
                <a:solidFill>
                  <a:srgbClr val="FF0000"/>
                </a:solidFill>
                <a:latin typeface="Consolas" pitchFamily="49" charset="0"/>
                <a:cs typeface="Consolas" pitchFamily="49" charset="0"/>
              </a:rPr>
              <a:t>var</a:t>
            </a:r>
            <a:r>
              <a:rPr lang="en-US" sz="2400" b="1" spc="-150" dirty="0">
                <a:solidFill>
                  <a:srgbClr val="FF0000"/>
                </a:solidFill>
                <a:latin typeface="Consolas" pitchFamily="49" charset="0"/>
                <a:cs typeface="Consolas" pitchFamily="49" charset="0"/>
              </a:rPr>
              <a:t> ← SELECT-UNASSIGNED-VARIABLE(</a:t>
            </a:r>
            <a:r>
              <a:rPr lang="en-US" sz="2400" b="1" spc="-150" dirty="0" err="1">
                <a:solidFill>
                  <a:srgbClr val="FF0000"/>
                </a:solidFill>
                <a:latin typeface="Consolas" pitchFamily="49" charset="0"/>
                <a:cs typeface="Consolas" pitchFamily="49" charset="0"/>
              </a:rPr>
              <a:t>csp</a:t>
            </a:r>
            <a:r>
              <a:rPr lang="en-US" sz="2400" b="1" spc="-150" dirty="0">
                <a:solidFill>
                  <a:srgbClr val="FF0000"/>
                </a:solidFill>
                <a:latin typeface="Consolas" pitchFamily="49" charset="0"/>
                <a:cs typeface="Consolas" pitchFamily="49" charset="0"/>
              </a:rPr>
              <a:t>)</a:t>
            </a:r>
            <a:endParaRPr lang="en-US" sz="2400" b="1" dirty="0"/>
          </a:p>
          <a:p>
            <a:pPr marL="457200" indent="-457200" algn="just">
              <a:buFont typeface="+mj-lt"/>
              <a:buAutoNum type="arabicPeriod" startAt="3"/>
            </a:pPr>
            <a:r>
              <a:rPr lang="en-US" sz="2400" dirty="0"/>
              <a:t>Degree Heuristic</a:t>
            </a:r>
          </a:p>
          <a:p>
            <a:pPr lvl="1" algn="just"/>
            <a:r>
              <a:rPr lang="en-US" sz="2400" dirty="0"/>
              <a:t>The MRV heuristic doesn’t help at all in choosing the first region to color in Australia, because initially every region has three legal colors. </a:t>
            </a:r>
          </a:p>
          <a:p>
            <a:pPr lvl="1" algn="just"/>
            <a:r>
              <a:rPr lang="en-US" sz="2400" dirty="0"/>
              <a:t>In this case, the </a:t>
            </a:r>
            <a:r>
              <a:rPr lang="en-US" sz="2400" b="1" dirty="0">
                <a:latin typeface="Consolas" pitchFamily="49" charset="0"/>
                <a:cs typeface="Consolas" pitchFamily="49" charset="0"/>
              </a:rPr>
              <a:t>degree heuristic</a:t>
            </a:r>
            <a:r>
              <a:rPr lang="en-US" sz="2400" b="1" dirty="0"/>
              <a:t> </a:t>
            </a:r>
            <a:r>
              <a:rPr lang="en-US" sz="2400" dirty="0"/>
              <a:t>comes</a:t>
            </a:r>
            <a:r>
              <a:rPr lang="en-US" sz="2400" b="1" dirty="0"/>
              <a:t> </a:t>
            </a:r>
            <a:r>
              <a:rPr lang="en-US" sz="2400" dirty="0"/>
              <a:t>in handy. It attempts to reduce the branching factor on future choices by selecting the variable that is involved in the largest number of constraints on other unassigned variables. </a:t>
            </a:r>
          </a:p>
          <a:p>
            <a:pPr lvl="1" algn="just"/>
            <a:r>
              <a:rPr lang="en-US" sz="2400" dirty="0"/>
              <a:t>In map coloring problem, SA is the variable with highest degree, 5; the other variables have degree 2 or 3, except for T, which has degree 0. </a:t>
            </a:r>
          </a:p>
          <a:p>
            <a:pPr lvl="1" algn="just"/>
            <a:r>
              <a:rPr lang="en-US" sz="2400" dirty="0"/>
              <a:t>In fact, once SA is chosen, applying the degree heuristic solves the problem without any false steps—you can choose any consistent color at each choice point and still arrive at a solution with no backtracking.</a:t>
            </a:r>
          </a:p>
          <a:p>
            <a:pPr lvl="1" algn="just">
              <a:buNone/>
            </a:pPr>
            <a:endParaRPr lang="en-US"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09600"/>
          </a:xfrm>
        </p:spPr>
        <p:txBody>
          <a:bodyPr/>
          <a:lstStyle/>
          <a:p>
            <a:pPr marL="514350" indent="-514350"/>
            <a:r>
              <a:rPr lang="en-US" b="1" dirty="0">
                <a:solidFill>
                  <a:schemeClr val="accent2"/>
                </a:solidFill>
              </a:rPr>
              <a:t>Variable and Value Ordering</a:t>
            </a:r>
            <a:endParaRPr lang="en-US" dirty="0">
              <a:solidFill>
                <a:schemeClr val="accent2"/>
              </a:solidFill>
            </a:endParaRPr>
          </a:p>
        </p:txBody>
      </p:sp>
      <p:sp>
        <p:nvSpPr>
          <p:cNvPr id="4" name="Content Placeholder 3"/>
          <p:cNvSpPr>
            <a:spLocks noGrp="1"/>
          </p:cNvSpPr>
          <p:nvPr>
            <p:ph idx="1"/>
          </p:nvPr>
        </p:nvSpPr>
        <p:spPr>
          <a:xfrm>
            <a:off x="152400" y="609600"/>
            <a:ext cx="8839200" cy="6248400"/>
          </a:xfrm>
        </p:spPr>
        <p:txBody>
          <a:bodyPr/>
          <a:lstStyle/>
          <a:p>
            <a:pPr algn="just">
              <a:buNone/>
            </a:pPr>
            <a:r>
              <a:rPr lang="en-US" sz="2400" spc="-150" dirty="0">
                <a:solidFill>
                  <a:srgbClr val="FF0000"/>
                </a:solidFill>
                <a:latin typeface="Consolas" pitchFamily="49" charset="0"/>
                <a:cs typeface="Consolas" pitchFamily="49" charset="0"/>
              </a:rPr>
              <a:t>	</a:t>
            </a:r>
            <a:r>
              <a:rPr lang="en-US" sz="2400" b="1" spc="-150" dirty="0" err="1">
                <a:solidFill>
                  <a:srgbClr val="FF0000"/>
                </a:solidFill>
                <a:latin typeface="Consolas" pitchFamily="49" charset="0"/>
                <a:cs typeface="Consolas" pitchFamily="49" charset="0"/>
              </a:rPr>
              <a:t>var</a:t>
            </a:r>
            <a:r>
              <a:rPr lang="en-US" sz="2400" b="1" spc="-150" dirty="0">
                <a:solidFill>
                  <a:srgbClr val="FF0000"/>
                </a:solidFill>
                <a:latin typeface="Consolas" pitchFamily="49" charset="0"/>
                <a:cs typeface="Consolas" pitchFamily="49" charset="0"/>
              </a:rPr>
              <a:t> ← SELECT-UNASSIGNED-VARIABLE(</a:t>
            </a:r>
            <a:r>
              <a:rPr lang="en-US" sz="2400" b="1" spc="-150" dirty="0" err="1">
                <a:solidFill>
                  <a:srgbClr val="FF0000"/>
                </a:solidFill>
                <a:latin typeface="Consolas" pitchFamily="49" charset="0"/>
                <a:cs typeface="Consolas" pitchFamily="49" charset="0"/>
              </a:rPr>
              <a:t>csp</a:t>
            </a:r>
            <a:r>
              <a:rPr lang="en-US" sz="2400" b="1" spc="-150" dirty="0">
                <a:solidFill>
                  <a:srgbClr val="FF0000"/>
                </a:solidFill>
                <a:latin typeface="Consolas" pitchFamily="49" charset="0"/>
                <a:cs typeface="Consolas" pitchFamily="49" charset="0"/>
              </a:rPr>
              <a:t>)</a:t>
            </a:r>
            <a:endParaRPr lang="en-US" sz="2400" b="1" dirty="0"/>
          </a:p>
          <a:p>
            <a:pPr marL="457200" indent="-457200" algn="just">
              <a:buFont typeface="+mj-lt"/>
              <a:buAutoNum type="arabicPeriod" startAt="4"/>
            </a:pPr>
            <a:r>
              <a:rPr lang="en-US" sz="2400" dirty="0"/>
              <a:t>Least-Constraining-Value (LCV)</a:t>
            </a:r>
          </a:p>
          <a:p>
            <a:pPr lvl="1" algn="just"/>
            <a:r>
              <a:rPr lang="en-US" sz="2400" dirty="0"/>
              <a:t>Once a variable has been selected, the algorithm must decide on the order in which to examine its values. </a:t>
            </a:r>
          </a:p>
          <a:p>
            <a:pPr lvl="1" algn="just"/>
            <a:r>
              <a:rPr lang="en-US" sz="2400" dirty="0"/>
              <a:t>For this, the </a:t>
            </a:r>
            <a:r>
              <a:rPr lang="en-US" sz="2400" b="1" dirty="0">
                <a:latin typeface="Consolas" pitchFamily="49" charset="0"/>
                <a:cs typeface="Consolas" pitchFamily="49" charset="0"/>
              </a:rPr>
              <a:t>least-constraining-value</a:t>
            </a:r>
            <a:r>
              <a:rPr lang="en-US" sz="2400" b="1" dirty="0"/>
              <a:t> </a:t>
            </a:r>
            <a:r>
              <a:rPr lang="en-US" sz="2400" dirty="0"/>
              <a:t>heuristic can be effective in some</a:t>
            </a:r>
            <a:r>
              <a:rPr lang="en-US" sz="2400" b="1" dirty="0"/>
              <a:t> </a:t>
            </a:r>
            <a:r>
              <a:rPr lang="en-US" sz="2400" dirty="0"/>
              <a:t>cases. </a:t>
            </a:r>
          </a:p>
          <a:p>
            <a:pPr lvl="1" algn="just"/>
            <a:r>
              <a:rPr lang="en-US" sz="2400" dirty="0"/>
              <a:t>It prefers the value that rules out the fewest choices for the neighboring variables in the constraint graph. </a:t>
            </a:r>
          </a:p>
          <a:p>
            <a:pPr lvl="1" algn="just"/>
            <a:r>
              <a:rPr lang="en-US" sz="2400" dirty="0"/>
              <a:t>For example, suppose that in map coloring problem, we have generated the partial assignment with WA=red and NT =green and that our next choice is for Q. Blue would be a bad choice because it eliminates the last legal value left for Q’s neighbor, SA. The </a:t>
            </a:r>
            <a:r>
              <a:rPr lang="en-US" sz="2400" b="1" dirty="0"/>
              <a:t>l</a:t>
            </a:r>
            <a:r>
              <a:rPr lang="en-US" sz="2400" b="1" dirty="0">
                <a:latin typeface="Consolas" pitchFamily="49" charset="0"/>
                <a:cs typeface="Consolas" pitchFamily="49" charset="0"/>
              </a:rPr>
              <a:t>east-constraining-value</a:t>
            </a:r>
            <a:r>
              <a:rPr lang="en-US" sz="2400" dirty="0"/>
              <a:t> heuristic therefore prefers red to blue.</a:t>
            </a:r>
          </a:p>
          <a:p>
            <a:pPr marL="457200" indent="-457200" algn="just"/>
            <a:endParaRPr lang="en-US" sz="2400" dirty="0"/>
          </a:p>
          <a:p>
            <a:pPr lvl="1" algn="just">
              <a:buNone/>
            </a:pPr>
            <a:endParaRPr lang="en-US" sz="2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09600"/>
          </a:xfrm>
        </p:spPr>
        <p:txBody>
          <a:bodyPr/>
          <a:lstStyle/>
          <a:p>
            <a:pPr marL="514350" indent="-514350"/>
            <a:r>
              <a:rPr lang="en-US" b="1" dirty="0">
                <a:solidFill>
                  <a:schemeClr val="accent2"/>
                </a:solidFill>
              </a:rPr>
              <a:t>Interleaving Search and Inference</a:t>
            </a:r>
            <a:endParaRPr lang="en-US" dirty="0">
              <a:solidFill>
                <a:schemeClr val="accent2"/>
              </a:solidFill>
            </a:endParaRPr>
          </a:p>
        </p:txBody>
      </p:sp>
      <p:sp>
        <p:nvSpPr>
          <p:cNvPr id="4" name="Content Placeholder 3"/>
          <p:cNvSpPr>
            <a:spLocks noGrp="1"/>
          </p:cNvSpPr>
          <p:nvPr>
            <p:ph idx="1"/>
          </p:nvPr>
        </p:nvSpPr>
        <p:spPr>
          <a:xfrm>
            <a:off x="152400" y="609600"/>
            <a:ext cx="8839200" cy="6248400"/>
          </a:xfrm>
        </p:spPr>
        <p:txBody>
          <a:bodyPr/>
          <a:lstStyle/>
          <a:p>
            <a:pPr algn="just"/>
            <a:r>
              <a:rPr lang="en-US" dirty="0"/>
              <a:t>So far we have seen how AC-3 and other algorithms can infer reductions in the domain of variables before we begin the search. </a:t>
            </a:r>
          </a:p>
          <a:p>
            <a:pPr algn="just"/>
            <a:r>
              <a:rPr lang="en-US" dirty="0"/>
              <a:t>But inference can be even more powerful in the course of a search: every time we make a choice of a value for a variable, we have a brand-new opportunity to infer new domain reductions on the neighboring variables.</a:t>
            </a:r>
          </a:p>
          <a:p>
            <a:pPr algn="just"/>
            <a:r>
              <a:rPr lang="en-US" dirty="0"/>
              <a:t>One of the simplest forms of inference is called </a:t>
            </a:r>
            <a:r>
              <a:rPr lang="en-US" b="1" dirty="0">
                <a:latin typeface="Consolas" pitchFamily="49" charset="0"/>
                <a:cs typeface="Consolas" pitchFamily="49" charset="0"/>
              </a:rPr>
              <a:t>forward checking</a:t>
            </a:r>
            <a:r>
              <a:rPr lang="en-US" dirty="0"/>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09600"/>
          </a:xfrm>
        </p:spPr>
        <p:txBody>
          <a:bodyPr/>
          <a:lstStyle/>
          <a:p>
            <a:pPr marL="514350" indent="-514350"/>
            <a:r>
              <a:rPr lang="en-US" b="1" dirty="0">
                <a:solidFill>
                  <a:schemeClr val="accent2"/>
                </a:solidFill>
              </a:rPr>
              <a:t>Forward Checking</a:t>
            </a:r>
            <a:endParaRPr lang="en-US" dirty="0">
              <a:solidFill>
                <a:schemeClr val="accent2"/>
              </a:solidFill>
            </a:endParaRPr>
          </a:p>
        </p:txBody>
      </p:sp>
      <p:sp>
        <p:nvSpPr>
          <p:cNvPr id="4" name="Content Placeholder 3"/>
          <p:cNvSpPr>
            <a:spLocks noGrp="1"/>
          </p:cNvSpPr>
          <p:nvPr>
            <p:ph idx="1"/>
          </p:nvPr>
        </p:nvSpPr>
        <p:spPr>
          <a:xfrm>
            <a:off x="152400" y="609600"/>
            <a:ext cx="8839200" cy="6248400"/>
          </a:xfrm>
        </p:spPr>
        <p:txBody>
          <a:bodyPr/>
          <a:lstStyle/>
          <a:p>
            <a:pPr algn="just"/>
            <a:r>
              <a:rPr lang="en-US" dirty="0"/>
              <a:t>Whenever a variable X is assigned, the forward-checking process establishes arc consistency for it. </a:t>
            </a:r>
          </a:p>
          <a:p>
            <a:pPr algn="just"/>
            <a:r>
              <a:rPr lang="en-US" dirty="0"/>
              <a:t>For each unassigned variable Y that is connected to X by a constraint, delete from Y ’s domain any value that is inconsistent with the value chosen for X. </a:t>
            </a:r>
          </a:p>
          <a:p>
            <a:pPr algn="just"/>
            <a:r>
              <a:rPr lang="en-US" dirty="0"/>
              <a:t>Because forward checking only does arc consistency inferences, there is no reason to do forward checking if we have already done arc consistency as a preprocessing step.</a:t>
            </a:r>
          </a:p>
          <a:p>
            <a:pPr algn="just"/>
            <a:endParaRPr lang="en-US" sz="24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09600"/>
          </a:xfrm>
        </p:spPr>
        <p:txBody>
          <a:bodyPr/>
          <a:lstStyle/>
          <a:p>
            <a:pPr marL="514350" indent="-514350"/>
            <a:r>
              <a:rPr lang="en-US" b="1" dirty="0">
                <a:solidFill>
                  <a:schemeClr val="accent2"/>
                </a:solidFill>
              </a:rPr>
              <a:t>Forward Checking</a:t>
            </a:r>
            <a:endParaRPr lang="en-US" dirty="0">
              <a:solidFill>
                <a:schemeClr val="accent2"/>
              </a:solidFill>
            </a:endParaRPr>
          </a:p>
        </p:txBody>
      </p:sp>
      <p:pic>
        <p:nvPicPr>
          <p:cNvPr id="2050" name="Picture 2"/>
          <p:cNvPicPr>
            <a:picLocks noChangeAspect="1" noChangeArrowheads="1"/>
          </p:cNvPicPr>
          <p:nvPr/>
        </p:nvPicPr>
        <p:blipFill>
          <a:blip r:embed="rId2" cstate="print"/>
          <a:srcRect/>
          <a:stretch>
            <a:fillRect/>
          </a:stretch>
        </p:blipFill>
        <p:spPr bwMode="auto">
          <a:xfrm>
            <a:off x="152400" y="3886200"/>
            <a:ext cx="7848600" cy="2133600"/>
          </a:xfrm>
          <a:prstGeom prst="rect">
            <a:avLst/>
          </a:prstGeom>
          <a:noFill/>
          <a:ln w="9525">
            <a:noFill/>
            <a:miter lim="800000"/>
            <a:headEnd/>
            <a:tailEnd/>
          </a:ln>
        </p:spPr>
      </p:pic>
      <p:pic>
        <p:nvPicPr>
          <p:cNvPr id="2051" name="Picture 3"/>
          <p:cNvPicPr>
            <a:picLocks noGrp="1" noChangeAspect="1" noChangeArrowheads="1"/>
          </p:cNvPicPr>
          <p:nvPr>
            <p:ph idx="1"/>
          </p:nvPr>
        </p:nvPicPr>
        <p:blipFill>
          <a:blip r:embed="rId3" cstate="print"/>
          <a:srcRect/>
          <a:stretch>
            <a:fillRect/>
          </a:stretch>
        </p:blipFill>
        <p:spPr bwMode="auto">
          <a:xfrm>
            <a:off x="5848350" y="609600"/>
            <a:ext cx="3143250" cy="2790825"/>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09600"/>
          </a:xfrm>
        </p:spPr>
        <p:txBody>
          <a:bodyPr/>
          <a:lstStyle/>
          <a:p>
            <a:pPr marL="514350" indent="-514350"/>
            <a:r>
              <a:rPr lang="en-US" b="1" dirty="0">
                <a:solidFill>
                  <a:schemeClr val="accent2"/>
                </a:solidFill>
              </a:rPr>
              <a:t>Forward Checking</a:t>
            </a:r>
            <a:endParaRPr lang="en-US" dirty="0">
              <a:solidFill>
                <a:schemeClr val="accent2"/>
              </a:solidFill>
            </a:endParaRPr>
          </a:p>
        </p:txBody>
      </p:sp>
      <p:sp>
        <p:nvSpPr>
          <p:cNvPr id="4" name="Content Placeholder 3"/>
          <p:cNvSpPr>
            <a:spLocks noGrp="1"/>
          </p:cNvSpPr>
          <p:nvPr>
            <p:ph idx="1"/>
          </p:nvPr>
        </p:nvSpPr>
        <p:spPr>
          <a:xfrm>
            <a:off x="152400" y="609600"/>
            <a:ext cx="8839200" cy="6248400"/>
          </a:xfrm>
        </p:spPr>
        <p:txBody>
          <a:bodyPr/>
          <a:lstStyle/>
          <a:p>
            <a:pPr algn="just"/>
            <a:r>
              <a:rPr lang="en-US" dirty="0"/>
              <a:t>There are two important points to notice about this example:</a:t>
            </a:r>
          </a:p>
          <a:p>
            <a:pPr lvl="1" algn="just"/>
            <a:r>
              <a:rPr lang="en-US" dirty="0"/>
              <a:t>First, notice that after WA=red and Q=green are assigned, the domains of NT and SA are reduced to a single value; we have eliminated branching on these variables altogether by propagating information from WA and Q. </a:t>
            </a:r>
          </a:p>
          <a:p>
            <a:pPr lvl="1" algn="just"/>
            <a:r>
              <a:rPr lang="en-US" dirty="0"/>
              <a:t>Second, notice that after V =blue, the domain of SA is empty. Hence, forward checking has detected that the partial assignment {WA=</a:t>
            </a:r>
            <a:r>
              <a:rPr lang="en-US" dirty="0" err="1"/>
              <a:t>red,Q</a:t>
            </a:r>
            <a:r>
              <a:rPr lang="en-US" dirty="0"/>
              <a:t>=green, V =blue} is inconsistent with the constraints of the problem, and the algorithm will therefore backtrack immediately.</a:t>
            </a:r>
            <a:endParaRPr lang="en-US" sz="24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09600"/>
          </a:xfrm>
        </p:spPr>
        <p:txBody>
          <a:bodyPr/>
          <a:lstStyle/>
          <a:p>
            <a:pPr marL="514350" indent="-514350"/>
            <a:r>
              <a:rPr lang="en-US" b="1" dirty="0">
                <a:solidFill>
                  <a:schemeClr val="accent2"/>
                </a:solidFill>
              </a:rPr>
              <a:t>Forward Checking</a:t>
            </a:r>
            <a:endParaRPr lang="en-US" dirty="0">
              <a:solidFill>
                <a:schemeClr val="accent2"/>
              </a:solidFill>
            </a:endParaRPr>
          </a:p>
        </p:txBody>
      </p:sp>
      <p:sp>
        <p:nvSpPr>
          <p:cNvPr id="4" name="Content Placeholder 3"/>
          <p:cNvSpPr>
            <a:spLocks noGrp="1"/>
          </p:cNvSpPr>
          <p:nvPr>
            <p:ph idx="1"/>
          </p:nvPr>
        </p:nvSpPr>
        <p:spPr>
          <a:xfrm>
            <a:off x="152400" y="609600"/>
            <a:ext cx="8839200" cy="6248400"/>
          </a:xfrm>
        </p:spPr>
        <p:txBody>
          <a:bodyPr/>
          <a:lstStyle/>
          <a:p>
            <a:pPr algn="just">
              <a:spcBef>
                <a:spcPts val="0"/>
              </a:spcBef>
            </a:pPr>
            <a:r>
              <a:rPr lang="en-US" sz="2600" dirty="0"/>
              <a:t>For many problems, the search will be more effective if we combine the MRV heuristic with forward checking. </a:t>
            </a:r>
          </a:p>
          <a:p>
            <a:pPr algn="just">
              <a:spcBef>
                <a:spcPts val="0"/>
              </a:spcBef>
            </a:pPr>
            <a:r>
              <a:rPr lang="en-US" sz="2600" dirty="0"/>
              <a:t>Consider map coloring problem, after assigning {WA=red}. Intuitively, it seems that, that assignment constrains its neighbors, NT and SA, so we should handle those variables next, and then all the other variables will fall into place. </a:t>
            </a:r>
          </a:p>
          <a:p>
            <a:pPr algn="just">
              <a:spcBef>
                <a:spcPts val="0"/>
              </a:spcBef>
            </a:pPr>
            <a:r>
              <a:rPr lang="en-US" sz="2600" dirty="0"/>
              <a:t>That’s exactly what happens with MRV: NT and SA have two values, so one of them is chosen first, then the other, then Q, NSW, and V in order. </a:t>
            </a:r>
          </a:p>
          <a:p>
            <a:pPr algn="just">
              <a:spcBef>
                <a:spcPts val="0"/>
              </a:spcBef>
            </a:pPr>
            <a:r>
              <a:rPr lang="en-US" sz="2600" dirty="0"/>
              <a:t>Finally T still has three values, and any one of them works.</a:t>
            </a:r>
          </a:p>
          <a:p>
            <a:pPr algn="just">
              <a:spcBef>
                <a:spcPts val="0"/>
              </a:spcBef>
            </a:pPr>
            <a:r>
              <a:rPr lang="en-US" sz="2600" dirty="0"/>
              <a:t>We can view forward checking as an efficient way to incrementally compute the information that the MRV heuristic needs to do its job.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Defining Constraint Satisfaction Problems</a:t>
            </a:r>
            <a:endParaRPr lang="en-US" dirty="0">
              <a:solidFill>
                <a:schemeClr val="accent2"/>
              </a:solidFill>
            </a:endParaRPr>
          </a:p>
        </p:txBody>
      </p:sp>
      <p:sp>
        <p:nvSpPr>
          <p:cNvPr id="3" name="Content Placeholder 2"/>
          <p:cNvSpPr>
            <a:spLocks noGrp="1"/>
          </p:cNvSpPr>
          <p:nvPr>
            <p:ph idx="1"/>
          </p:nvPr>
        </p:nvSpPr>
        <p:spPr>
          <a:xfrm>
            <a:off x="152400" y="685800"/>
            <a:ext cx="8839200" cy="5867400"/>
          </a:xfrm>
        </p:spPr>
        <p:txBody>
          <a:bodyPr/>
          <a:lstStyle/>
          <a:p>
            <a:pPr algn="just">
              <a:spcBef>
                <a:spcPts val="0"/>
              </a:spcBef>
            </a:pPr>
            <a:r>
              <a:rPr lang="en-US" dirty="0"/>
              <a:t>Each state in a CSP is defined by an </a:t>
            </a:r>
            <a:r>
              <a:rPr lang="en-US" b="1" dirty="0">
                <a:solidFill>
                  <a:srgbClr val="C00000"/>
                </a:solidFill>
              </a:rPr>
              <a:t>assignment</a:t>
            </a:r>
            <a:r>
              <a:rPr lang="en-US" dirty="0"/>
              <a:t> of values to some or all of the variables:</a:t>
            </a:r>
          </a:p>
          <a:p>
            <a:pPr algn="just">
              <a:spcBef>
                <a:spcPts val="0"/>
              </a:spcBef>
              <a:buNone/>
            </a:pPr>
            <a:r>
              <a:rPr lang="en-US" dirty="0">
                <a:solidFill>
                  <a:srgbClr val="C00000"/>
                </a:solidFill>
              </a:rPr>
              <a:t>	{Xi = vi, </a:t>
            </a:r>
            <a:r>
              <a:rPr lang="en-US" dirty="0" err="1">
                <a:solidFill>
                  <a:srgbClr val="C00000"/>
                </a:solidFill>
              </a:rPr>
              <a:t>Xj</a:t>
            </a:r>
            <a:r>
              <a:rPr lang="en-US" dirty="0">
                <a:solidFill>
                  <a:srgbClr val="C00000"/>
                </a:solidFill>
              </a:rPr>
              <a:t> = </a:t>
            </a:r>
            <a:r>
              <a:rPr lang="en-US" dirty="0" err="1">
                <a:solidFill>
                  <a:srgbClr val="C00000"/>
                </a:solidFill>
              </a:rPr>
              <a:t>vj</a:t>
            </a:r>
            <a:r>
              <a:rPr lang="en-US" dirty="0">
                <a:solidFill>
                  <a:srgbClr val="C00000"/>
                </a:solidFill>
              </a:rPr>
              <a:t>, . . .}. </a:t>
            </a:r>
          </a:p>
          <a:p>
            <a:pPr lvl="1" algn="just">
              <a:spcBef>
                <a:spcPts val="0"/>
              </a:spcBef>
            </a:pPr>
            <a:r>
              <a:rPr lang="en-US" dirty="0"/>
              <a:t>A </a:t>
            </a:r>
            <a:r>
              <a:rPr lang="en-US" b="1" dirty="0">
                <a:solidFill>
                  <a:srgbClr val="C00000"/>
                </a:solidFill>
              </a:rPr>
              <a:t>partial assignment</a:t>
            </a:r>
            <a:r>
              <a:rPr lang="en-US" dirty="0"/>
              <a:t> is one which assigns values to only some of the variables.</a:t>
            </a:r>
          </a:p>
          <a:p>
            <a:pPr lvl="1" algn="just">
              <a:spcBef>
                <a:spcPts val="0"/>
              </a:spcBef>
            </a:pPr>
            <a:r>
              <a:rPr lang="en-US" dirty="0"/>
              <a:t>A </a:t>
            </a:r>
            <a:r>
              <a:rPr lang="en-US" b="1" dirty="0">
                <a:solidFill>
                  <a:srgbClr val="C00000"/>
                </a:solidFill>
              </a:rPr>
              <a:t>complete assignment </a:t>
            </a:r>
            <a:r>
              <a:rPr lang="en-US" dirty="0"/>
              <a:t>is one in which every variable is assigned.</a:t>
            </a:r>
          </a:p>
          <a:p>
            <a:pPr lvl="1" algn="just">
              <a:spcBef>
                <a:spcPts val="0"/>
              </a:spcBef>
            </a:pPr>
            <a:r>
              <a:rPr lang="en-US" dirty="0"/>
              <a:t>A </a:t>
            </a:r>
            <a:r>
              <a:rPr lang="en-US" b="1" dirty="0">
                <a:solidFill>
                  <a:srgbClr val="C00000"/>
                </a:solidFill>
              </a:rPr>
              <a:t>consistent/legal assignment </a:t>
            </a:r>
            <a:r>
              <a:rPr lang="en-US" dirty="0"/>
              <a:t>is one which does not violate any constraints. </a:t>
            </a:r>
          </a:p>
          <a:p>
            <a:pPr algn="just" eaLnBrk="1" hangingPunct="1">
              <a:spcBef>
                <a:spcPts val="0"/>
              </a:spcBef>
            </a:pPr>
            <a:r>
              <a:rPr lang="en-US" altLang="en-US" dirty="0">
                <a:latin typeface="Arial" panose="020B0604020202020204" pitchFamily="34" charset="0"/>
                <a:cs typeface="Arial" panose="020B0604020202020204" pitchFamily="34" charset="0"/>
              </a:rPr>
              <a:t>A </a:t>
            </a:r>
            <a:r>
              <a:rPr lang="en-US" altLang="en-US" b="1" i="1" dirty="0">
                <a:solidFill>
                  <a:srgbClr val="C00000"/>
                </a:solidFill>
                <a:latin typeface="Arial" panose="020B0604020202020204" pitchFamily="34" charset="0"/>
                <a:cs typeface="Arial" panose="020B0604020202020204" pitchFamily="34" charset="0"/>
              </a:rPr>
              <a:t>solution</a:t>
            </a:r>
            <a:r>
              <a:rPr lang="en-US" altLang="en-US" dirty="0">
                <a:latin typeface="Arial" panose="020B0604020202020204" pitchFamily="34" charset="0"/>
                <a:cs typeface="Arial" panose="020B0604020202020204" pitchFamily="34" charset="0"/>
              </a:rPr>
              <a:t> to a CSP is a </a:t>
            </a:r>
            <a:r>
              <a:rPr lang="en-US" altLang="en-US" dirty="0">
                <a:solidFill>
                  <a:srgbClr val="C00000"/>
                </a:solidFill>
                <a:latin typeface="Arial" panose="020B0604020202020204" pitchFamily="34" charset="0"/>
                <a:cs typeface="Arial" panose="020B0604020202020204" pitchFamily="34" charset="0"/>
              </a:rPr>
              <a:t>complete</a:t>
            </a:r>
            <a:r>
              <a:rPr lang="en-US" altLang="en-US" dirty="0">
                <a:latin typeface="Arial" panose="020B0604020202020204" pitchFamily="34" charset="0"/>
                <a:cs typeface="Arial" panose="020B0604020202020204" pitchFamily="34" charset="0"/>
              </a:rPr>
              <a:t> and </a:t>
            </a:r>
            <a:r>
              <a:rPr lang="en-US" altLang="en-US" dirty="0">
                <a:solidFill>
                  <a:srgbClr val="C00000"/>
                </a:solidFill>
                <a:latin typeface="Arial" panose="020B0604020202020204" pitchFamily="34" charset="0"/>
                <a:cs typeface="Arial" panose="020B0604020202020204" pitchFamily="34" charset="0"/>
              </a:rPr>
              <a:t>consistent</a:t>
            </a:r>
            <a:r>
              <a:rPr lang="en-US" altLang="en-US" dirty="0">
                <a:latin typeface="Arial" panose="020B0604020202020204" pitchFamily="34" charset="0"/>
                <a:cs typeface="Arial" panose="020B0604020202020204" pitchFamily="34" charset="0"/>
              </a:rPr>
              <a:t> assignment.</a:t>
            </a:r>
          </a:p>
          <a:p>
            <a:pPr lvl="1" algn="just">
              <a:spcBef>
                <a:spcPts val="0"/>
              </a:spcBef>
            </a:pPr>
            <a:r>
              <a:rPr lang="en-US" altLang="en-US" dirty="0">
                <a:latin typeface="Arial" panose="020B0604020202020204" pitchFamily="34" charset="0"/>
                <a:cs typeface="Arial" panose="020B0604020202020204" pitchFamily="34" charset="0"/>
              </a:rPr>
              <a:t>All variables are assigned, and none of the assignments violate the constraints.</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8</a:t>
            </a:fld>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Intelligent backtracking</a:t>
            </a:r>
            <a:endParaRPr lang="en-GB" dirty="0"/>
          </a:p>
        </p:txBody>
      </p:sp>
      <p:sp>
        <p:nvSpPr>
          <p:cNvPr id="3" name="Content Placeholder 2"/>
          <p:cNvSpPr>
            <a:spLocks noGrp="1"/>
          </p:cNvSpPr>
          <p:nvPr>
            <p:ph idx="1"/>
          </p:nvPr>
        </p:nvSpPr>
        <p:spPr/>
        <p:txBody>
          <a:bodyPr/>
          <a:lstStyle/>
          <a:p>
            <a:r>
              <a:rPr lang="en-US" dirty="0"/>
              <a:t>The simple backtracking algorithm is called ‘chronological backtracking’. We revise the most recent assignment.</a:t>
            </a:r>
          </a:p>
          <a:p>
            <a:r>
              <a:rPr lang="fr-FR" dirty="0" err="1"/>
              <a:t>Want</a:t>
            </a:r>
            <a:r>
              <a:rPr lang="fr-FR" dirty="0"/>
              <a:t> to </a:t>
            </a:r>
            <a:r>
              <a:rPr lang="fr-FR" dirty="0" err="1"/>
              <a:t>assign</a:t>
            </a:r>
            <a:r>
              <a:rPr lang="fr-FR" dirty="0"/>
              <a:t> Q, NSW, V , T, SA, WA, NT</a:t>
            </a:r>
            <a:endParaRPr lang="en-US" dirty="0"/>
          </a:p>
          <a:p>
            <a:r>
              <a:rPr lang="en-US" dirty="0"/>
              <a:t>Suppose we have generated the partial assignment {Q=red, NSW =green, V =blue, T =red}.</a:t>
            </a:r>
          </a:p>
          <a:p>
            <a:r>
              <a:rPr lang="en-US" dirty="0"/>
              <a:t>Now try SA (will fail).</a:t>
            </a:r>
          </a:p>
          <a:p>
            <a:r>
              <a:rPr lang="en-US" dirty="0"/>
              <a:t>Backtrack to ?</a:t>
            </a:r>
          </a:p>
          <a:p>
            <a:r>
              <a:rPr lang="en-US" dirty="0"/>
              <a:t>Does backtracking T solve the problem?</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80</a:t>
            </a:fld>
            <a:endParaRPr lang="en-US" dirty="0"/>
          </a:p>
        </p:txBody>
      </p:sp>
    </p:spTree>
    <p:extLst>
      <p:ext uri="{BB962C8B-B14F-4D97-AF65-F5344CB8AC3E}">
        <p14:creationId xmlns:p14="http://schemas.microsoft.com/office/powerpoint/2010/main" val="30406832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81</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725" y="1524000"/>
            <a:ext cx="5924550"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66644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sz="2400" dirty="0"/>
              <a:t>A more intelligent approach to backtracking is to backtrack to a variable that might fix the problem—a variable that was responsible for making one of the possible values of SA impossible.</a:t>
            </a:r>
          </a:p>
          <a:p>
            <a:r>
              <a:rPr lang="en-US" sz="2400" dirty="0"/>
              <a:t>Keep track of a set of assignments that are in conflict with some value for SA. The set (in this case {Q=red ,NSW =green, V =blue, }), is called the conflict set for SA.</a:t>
            </a:r>
          </a:p>
          <a:p>
            <a:r>
              <a:rPr lang="en-US" sz="2400" dirty="0"/>
              <a:t>The </a:t>
            </a:r>
            <a:r>
              <a:rPr lang="en-US" sz="2400" dirty="0" err="1"/>
              <a:t>backjumping</a:t>
            </a:r>
            <a:r>
              <a:rPr lang="en-US" sz="2400" dirty="0"/>
              <a:t> method backtracks to the most recent assignment in the conflict set.</a:t>
            </a:r>
          </a:p>
          <a:p>
            <a:r>
              <a:rPr lang="en-US" sz="2400" dirty="0"/>
              <a:t>Whenever forward checking based on an assignment X =x deletes a value from Y ’s domain, it should add X =x to Y ’s conflict set. If the last value is deleted from Y ’s domain, then the assignments in the conflict set of Y are added to the conflict set </a:t>
            </a:r>
            <a:r>
              <a:rPr lang="en-GB" sz="2400" dirty="0"/>
              <a:t>of X.</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82</a:t>
            </a:fld>
            <a:endParaRPr lang="en-US" dirty="0"/>
          </a:p>
        </p:txBody>
      </p:sp>
    </p:spTree>
    <p:extLst>
      <p:ext uri="{BB962C8B-B14F-4D97-AF65-F5344CB8AC3E}">
        <p14:creationId xmlns:p14="http://schemas.microsoft.com/office/powerpoint/2010/main" val="9740502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Conflict-directed </a:t>
            </a:r>
            <a:r>
              <a:rPr lang="en-GB" dirty="0" err="1"/>
              <a:t>backjumping</a:t>
            </a:r>
            <a:endParaRPr lang="en-GB" dirty="0"/>
          </a:p>
        </p:txBody>
      </p:sp>
      <p:sp>
        <p:nvSpPr>
          <p:cNvPr id="3" name="Content Placeholder 2"/>
          <p:cNvSpPr>
            <a:spLocks noGrp="1"/>
          </p:cNvSpPr>
          <p:nvPr>
            <p:ph idx="1"/>
          </p:nvPr>
        </p:nvSpPr>
        <p:spPr/>
        <p:txBody>
          <a:bodyPr/>
          <a:lstStyle/>
          <a:p>
            <a:r>
              <a:rPr lang="en-US" dirty="0"/>
              <a:t>Suppose our assignment is WA=red ,NSW =red, T =red,  and then assign NT, Q, V , SA.</a:t>
            </a:r>
          </a:p>
          <a:p>
            <a:r>
              <a:rPr lang="en-US" dirty="0"/>
              <a:t>No assignment can work for these last four variables, so eventually we run out of values to try at NT.</a:t>
            </a:r>
          </a:p>
          <a:p>
            <a:r>
              <a:rPr lang="en-US" dirty="0"/>
              <a:t>Assume </a:t>
            </a:r>
            <a:r>
              <a:rPr lang="en-US" dirty="0" err="1"/>
              <a:t>Backjumping</a:t>
            </a:r>
            <a:r>
              <a:rPr lang="en-US" dirty="0"/>
              <a:t> cannot work, because NT does have values consistent with the preceding assigned variable.</a:t>
            </a:r>
          </a:p>
          <a:p>
            <a:r>
              <a:rPr lang="en-US" dirty="0"/>
              <a:t>We know, however, that the four variables NT, Q, V , and SA, taken together, failed because of a set of preceding variables, which must be those variables that directly conflict with the four.</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83</a:t>
            </a:fld>
            <a:endParaRPr lang="en-US" dirty="0"/>
          </a:p>
        </p:txBody>
      </p:sp>
    </p:spTree>
    <p:extLst>
      <p:ext uri="{BB962C8B-B14F-4D97-AF65-F5344CB8AC3E}">
        <p14:creationId xmlns:p14="http://schemas.microsoft.com/office/powerpoint/2010/main" val="42743414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err="1"/>
              <a:t>conf</a:t>
            </a:r>
            <a:r>
              <a:rPr lang="en-GB" dirty="0"/>
              <a:t> (Xi) ← </a:t>
            </a:r>
            <a:r>
              <a:rPr lang="en-GB" dirty="0" err="1"/>
              <a:t>conf</a:t>
            </a:r>
            <a:r>
              <a:rPr lang="en-GB" dirty="0"/>
              <a:t> (Xi) ∪ </a:t>
            </a:r>
            <a:r>
              <a:rPr lang="en-GB" dirty="0" err="1"/>
              <a:t>conf</a:t>
            </a:r>
            <a:r>
              <a:rPr lang="en-GB" dirty="0"/>
              <a:t> (</a:t>
            </a:r>
            <a:r>
              <a:rPr lang="en-GB" dirty="0" err="1"/>
              <a:t>Xj</a:t>
            </a:r>
            <a:r>
              <a:rPr lang="en-GB" dirty="0"/>
              <a:t>) −{Xi} .</a:t>
            </a:r>
          </a:p>
          <a:p>
            <a:r>
              <a:rPr lang="en-GB"/>
              <a:t>Suppose {WA=red ,NSW =red T =red} and then assign NT, Q, V , SA.</a:t>
            </a:r>
            <a:endParaRPr lang="en-GB" dirty="0"/>
          </a:p>
          <a:p>
            <a:r>
              <a:rPr lang="en-GB" dirty="0"/>
              <a:t>SA fails, and its conflict set is (say) {WA,NT,Q}.</a:t>
            </a:r>
          </a:p>
          <a:p>
            <a:r>
              <a:rPr lang="en-GB" dirty="0"/>
              <a:t>We </a:t>
            </a:r>
            <a:r>
              <a:rPr lang="en-GB" dirty="0" err="1"/>
              <a:t>backjump</a:t>
            </a:r>
            <a:r>
              <a:rPr lang="en-GB" dirty="0"/>
              <a:t> to Q, Q's conflict set is {NT,NSW}</a:t>
            </a:r>
          </a:p>
          <a:p>
            <a:r>
              <a:rPr lang="en-GB" dirty="0"/>
              <a:t>Q absorbs the conflict set from SA (minus Q itself) -&gt; the new conflict set is {WA,NT,NSW}.</a:t>
            </a:r>
          </a:p>
          <a:p>
            <a:r>
              <a:rPr lang="en-GB" dirty="0"/>
              <a:t>We backtrack to NT, the most recent of these.</a:t>
            </a:r>
          </a:p>
          <a:p>
            <a:r>
              <a:rPr lang="en-GB" dirty="0"/>
              <a:t>NT's conflict set is {WA}, so {WA,NT,NSW} − {NT} = {WA,NSW}.</a:t>
            </a:r>
          </a:p>
          <a:p>
            <a:r>
              <a:rPr lang="en-GB" dirty="0"/>
              <a:t>Now the algorithm </a:t>
            </a:r>
            <a:r>
              <a:rPr lang="en-GB" dirty="0" err="1"/>
              <a:t>backjumps</a:t>
            </a:r>
            <a:r>
              <a:rPr lang="en-GB" dirty="0"/>
              <a:t> to NSW</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84</a:t>
            </a:fld>
            <a:endParaRPr lang="en-US" dirty="0"/>
          </a:p>
        </p:txBody>
      </p:sp>
    </p:spTree>
    <p:extLst>
      <p:ext uri="{BB962C8B-B14F-4D97-AF65-F5344CB8AC3E}">
        <p14:creationId xmlns:p14="http://schemas.microsoft.com/office/powerpoint/2010/main" val="1377877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85</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052513"/>
            <a:ext cx="81915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28293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search for CSP</a:t>
            </a:r>
            <a:endParaRPr lang="en-GB" dirty="0"/>
          </a:p>
        </p:txBody>
      </p:sp>
      <p:sp>
        <p:nvSpPr>
          <p:cNvPr id="3" name="Content Placeholder 2"/>
          <p:cNvSpPr>
            <a:spLocks noGrp="1"/>
          </p:cNvSpPr>
          <p:nvPr>
            <p:ph idx="1"/>
          </p:nvPr>
        </p:nvSpPr>
        <p:spPr/>
        <p:txBody>
          <a:bodyPr/>
          <a:lstStyle/>
          <a:p>
            <a:r>
              <a:rPr lang="en-US" sz="2400" dirty="0"/>
              <a:t>Local search algorithms turn out to be effective in solving many CSPs.</a:t>
            </a:r>
          </a:p>
          <a:p>
            <a:r>
              <a:rPr lang="en-US" sz="2400" dirty="0"/>
              <a:t>Use a complete-state formulation: the initial state assigns a value to every variable, and the search changes the value of one variable at a time.</a:t>
            </a:r>
          </a:p>
          <a:p>
            <a:r>
              <a:rPr lang="en-US" sz="2400" dirty="0"/>
              <a:t>Local search can easily be extended to constraint optimization problems (COPs). In that case, all the techniques for hill climbing and simulated annealing can be applied to optimize the objective function.</a:t>
            </a:r>
          </a:p>
          <a:p>
            <a:r>
              <a:rPr lang="en-US" sz="2400" dirty="0"/>
              <a:t>The initial guess violates several constraints. The point of local search is to eliminate the violated constraints.</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86</a:t>
            </a:fld>
            <a:endParaRPr lang="en-US" dirty="0"/>
          </a:p>
        </p:txBody>
      </p:sp>
    </p:spTree>
    <p:extLst>
      <p:ext uri="{BB962C8B-B14F-4D97-AF65-F5344CB8AC3E}">
        <p14:creationId xmlns:p14="http://schemas.microsoft.com/office/powerpoint/2010/main" val="34471526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87</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64501"/>
            <a:ext cx="869261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014367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search for CSP</a:t>
            </a:r>
            <a:endParaRPr lang="en-GB" dirty="0"/>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88</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436" y="1828800"/>
            <a:ext cx="8299116"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8710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For example, it has been used to schedule observations for the Hubble Space Telescope, reducing the time taken to schedule a week of observations from three weeks (!) to around 10 minutes.</a:t>
            </a:r>
            <a:endParaRPr lang="en-GB" dirty="0"/>
          </a:p>
          <a:p>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89</a:t>
            </a:fld>
            <a:endParaRPr lang="en-US" dirty="0"/>
          </a:p>
        </p:txBody>
      </p:sp>
    </p:spTree>
    <p:extLst>
      <p:ext uri="{BB962C8B-B14F-4D97-AF65-F5344CB8AC3E}">
        <p14:creationId xmlns:p14="http://schemas.microsoft.com/office/powerpoint/2010/main" val="267989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solidFill>
              </a:rPr>
              <a:t>CSPs Benefits</a:t>
            </a:r>
          </a:p>
        </p:txBody>
      </p:sp>
      <p:sp>
        <p:nvSpPr>
          <p:cNvPr id="3" name="Content Placeholder 2"/>
          <p:cNvSpPr>
            <a:spLocks noGrp="1"/>
          </p:cNvSpPr>
          <p:nvPr>
            <p:ph idx="1"/>
          </p:nvPr>
        </p:nvSpPr>
        <p:spPr>
          <a:xfrm>
            <a:off x="152400" y="838200"/>
            <a:ext cx="8839200" cy="5715000"/>
          </a:xfrm>
        </p:spPr>
        <p:txBody>
          <a:bodyPr/>
          <a:lstStyle/>
          <a:p>
            <a:pPr algn="just" eaLnBrk="1" hangingPunct="1">
              <a:lnSpc>
                <a:spcPct val="90000"/>
              </a:lnSpc>
              <a:spcBef>
                <a:spcPts val="0"/>
              </a:spcBef>
            </a:pPr>
            <a:r>
              <a:rPr lang="en-US" altLang="en-US" dirty="0">
                <a:latin typeface="Arial" panose="020B0604020202020204" pitchFamily="34" charset="0"/>
                <a:cs typeface="Arial" panose="020B0604020202020204" pitchFamily="34" charset="0"/>
              </a:rPr>
              <a:t>Standard representation pattern</a:t>
            </a:r>
          </a:p>
          <a:p>
            <a:pPr algn="just" eaLnBrk="1" hangingPunct="1">
              <a:lnSpc>
                <a:spcPct val="90000"/>
              </a:lnSpc>
              <a:spcBef>
                <a:spcPts val="0"/>
              </a:spcBef>
            </a:pPr>
            <a:r>
              <a:rPr lang="en-US" altLang="en-US" dirty="0">
                <a:latin typeface="Arial" panose="020B0604020202020204" pitchFamily="34" charset="0"/>
                <a:cs typeface="Arial" panose="020B0604020202020204" pitchFamily="34" charset="0"/>
              </a:rPr>
              <a:t>Generic goal and successor functions</a:t>
            </a:r>
          </a:p>
          <a:p>
            <a:pPr algn="just" eaLnBrk="1" hangingPunct="1">
              <a:lnSpc>
                <a:spcPct val="90000"/>
              </a:lnSpc>
              <a:spcBef>
                <a:spcPts val="0"/>
              </a:spcBef>
            </a:pPr>
            <a:r>
              <a:rPr lang="en-US" altLang="en-US" dirty="0">
                <a:latin typeface="Arial" panose="020B0604020202020204" pitchFamily="34" charset="0"/>
                <a:cs typeface="Arial" panose="020B0604020202020204" pitchFamily="34" charset="0"/>
              </a:rPr>
              <a:t>Generic heuristics (no domain specific expertise).</a:t>
            </a:r>
          </a:p>
          <a:p>
            <a:pPr>
              <a:spcBef>
                <a:spcPts val="0"/>
              </a:spcBef>
            </a:pPr>
            <a:r>
              <a:rPr lang="en-US" dirty="0"/>
              <a:t>Generic CSP algorithms much faster than standard search</a:t>
            </a:r>
          </a:p>
          <a:p>
            <a:pPr>
              <a:spcBef>
                <a:spcPts val="0"/>
              </a:spcBef>
            </a:pPr>
            <a:r>
              <a:rPr lang="en-US" dirty="0"/>
              <a:t>Solve new problems without writing new code</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9</a:t>
            </a:fld>
            <a:endParaRPr lang="en-US" dirty="0"/>
          </a:p>
        </p:txBody>
      </p:sp>
      <p:pic>
        <p:nvPicPr>
          <p:cNvPr id="5" name="Picture 4"/>
          <p:cNvPicPr>
            <a:picLocks noChangeAspect="1"/>
          </p:cNvPicPr>
          <p:nvPr/>
        </p:nvPicPr>
        <p:blipFill>
          <a:blip r:embed="rId2"/>
          <a:stretch>
            <a:fillRect/>
          </a:stretch>
        </p:blipFill>
        <p:spPr>
          <a:xfrm>
            <a:off x="3200400" y="4191000"/>
            <a:ext cx="2057400" cy="1543050"/>
          </a:xfrm>
          <a:prstGeom prst="rect">
            <a:avLst/>
          </a:prstGeom>
        </p:spPr>
      </p:pic>
    </p:spTree>
    <p:extLst>
      <p:ext uri="{BB962C8B-B14F-4D97-AF65-F5344CB8AC3E}">
        <p14:creationId xmlns:p14="http://schemas.microsoft.com/office/powerpoint/2010/main" val="328622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Weighting</a:t>
            </a:r>
            <a:endParaRPr lang="en-GB" dirty="0"/>
          </a:p>
        </p:txBody>
      </p:sp>
      <p:sp>
        <p:nvSpPr>
          <p:cNvPr id="3" name="Content Placeholder 2"/>
          <p:cNvSpPr>
            <a:spLocks noGrp="1"/>
          </p:cNvSpPr>
          <p:nvPr>
            <p:ph idx="1"/>
          </p:nvPr>
        </p:nvSpPr>
        <p:spPr/>
        <p:txBody>
          <a:bodyPr/>
          <a:lstStyle/>
          <a:p>
            <a:r>
              <a:rPr lang="en-US"/>
              <a:t>Help </a:t>
            </a:r>
            <a:r>
              <a:rPr lang="en-US" dirty="0"/>
              <a:t>concentrate the search on the important constraints.</a:t>
            </a:r>
          </a:p>
          <a:p>
            <a:r>
              <a:rPr lang="en-US" dirty="0"/>
              <a:t>Each constraint is given a numeric weight, Wi, initially all 1.</a:t>
            </a:r>
          </a:p>
          <a:p>
            <a:r>
              <a:rPr lang="en-US" dirty="0"/>
              <a:t>At each step of the search, the algorithm chooses a variable/value pair to change that will result in the lowest total weight of all violated constraints. </a:t>
            </a:r>
          </a:p>
          <a:p>
            <a:r>
              <a:rPr lang="en-US" dirty="0"/>
              <a:t>The weights are then adjusted by incrementing the weight of each constraint that is violated by the current assignment.</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90</a:t>
            </a:fld>
            <a:endParaRPr lang="en-US" dirty="0"/>
          </a:p>
        </p:txBody>
      </p:sp>
    </p:spTree>
    <p:extLst>
      <p:ext uri="{BB962C8B-B14F-4D97-AF65-F5344CB8AC3E}">
        <p14:creationId xmlns:p14="http://schemas.microsoft.com/office/powerpoint/2010/main" val="11744124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Problems</a:t>
            </a:r>
            <a:endParaRPr lang="en-GB" dirty="0"/>
          </a:p>
        </p:txBody>
      </p:sp>
      <p:sp>
        <p:nvSpPr>
          <p:cNvPr id="3" name="Content Placeholder 2"/>
          <p:cNvSpPr>
            <a:spLocks noGrp="1"/>
          </p:cNvSpPr>
          <p:nvPr>
            <p:ph idx="1"/>
          </p:nvPr>
        </p:nvSpPr>
        <p:spPr/>
        <p:txBody>
          <a:bodyPr/>
          <a:lstStyle/>
          <a:p>
            <a:r>
              <a:rPr lang="en-US" dirty="0"/>
              <a:t>We examine ways in which the structure of the problem, as represented by the constraint graph, can be used to find solutions quickly</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91</a:t>
            </a:fld>
            <a:endParaRPr lang="en-US" dirty="0"/>
          </a:p>
        </p:txBody>
      </p:sp>
    </p:spTree>
    <p:extLst>
      <p:ext uri="{BB962C8B-B14F-4D97-AF65-F5344CB8AC3E}">
        <p14:creationId xmlns:p14="http://schemas.microsoft.com/office/powerpoint/2010/main" val="2420318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Problems</a:t>
            </a:r>
            <a:endParaRPr lang="en-GB" dirty="0"/>
          </a:p>
        </p:txBody>
      </p:sp>
      <p:sp>
        <p:nvSpPr>
          <p:cNvPr id="3" name="Content Placeholder 2"/>
          <p:cNvSpPr>
            <a:spLocks noGrp="1"/>
          </p:cNvSpPr>
          <p:nvPr>
            <p:ph idx="1"/>
          </p:nvPr>
        </p:nvSpPr>
        <p:spPr/>
        <p:txBody>
          <a:bodyPr/>
          <a:lstStyle/>
          <a:p>
            <a:r>
              <a:rPr lang="en-US" sz="2400" dirty="0"/>
              <a:t>Try to divide problem into </a:t>
            </a:r>
            <a:r>
              <a:rPr lang="en-US" sz="2400" dirty="0" err="1"/>
              <a:t>subproblems</a:t>
            </a:r>
            <a:r>
              <a:rPr lang="en-US" sz="2400" dirty="0"/>
              <a:t>.</a:t>
            </a:r>
          </a:p>
          <a:p>
            <a:r>
              <a:rPr lang="en-GB" sz="2400" dirty="0"/>
              <a:t>If assignment Si is </a:t>
            </a:r>
            <a:r>
              <a:rPr lang="en-US" sz="2400" dirty="0"/>
              <a:t>a solution of </a:t>
            </a:r>
            <a:r>
              <a:rPr lang="en-US" sz="2400" dirty="0" err="1"/>
              <a:t>CSPi</a:t>
            </a:r>
            <a:r>
              <a:rPr lang="en-US" sz="2400" dirty="0"/>
              <a:t>, then I Si is a solution of </a:t>
            </a:r>
            <a:r>
              <a:rPr lang="en-US" sz="2400" dirty="0" err="1"/>
              <a:t>Ui</a:t>
            </a:r>
            <a:r>
              <a:rPr lang="en-US" sz="2400" dirty="0"/>
              <a:t> </a:t>
            </a:r>
            <a:r>
              <a:rPr lang="en-US" sz="2400" dirty="0" err="1"/>
              <a:t>CSPi</a:t>
            </a:r>
            <a:r>
              <a:rPr lang="en-US" sz="2400" dirty="0"/>
              <a:t>.</a:t>
            </a:r>
          </a:p>
          <a:p>
            <a:r>
              <a:rPr lang="en-US" sz="2400" dirty="0"/>
              <a:t>Suppose each </a:t>
            </a:r>
            <a:r>
              <a:rPr lang="en-US" sz="2400" dirty="0" err="1"/>
              <a:t>CSPi</a:t>
            </a:r>
            <a:r>
              <a:rPr lang="en-US" sz="2400" dirty="0"/>
              <a:t> has c variables from the total of n variables, where c is a constant. Then there are n/c </a:t>
            </a:r>
            <a:r>
              <a:rPr lang="en-US" sz="2400" dirty="0" err="1"/>
              <a:t>subproblems</a:t>
            </a:r>
            <a:r>
              <a:rPr lang="en-US" sz="2400" dirty="0"/>
              <a:t>, each of which takes at most d</a:t>
            </a:r>
            <a:r>
              <a:rPr lang="en-US" sz="2400" baseline="30000" dirty="0"/>
              <a:t>c</a:t>
            </a:r>
            <a:r>
              <a:rPr lang="en-US" sz="2400" dirty="0"/>
              <a:t> work to solve.</a:t>
            </a:r>
          </a:p>
          <a:p>
            <a:r>
              <a:rPr lang="en-US" sz="2400" dirty="0"/>
              <a:t>total work is O(d</a:t>
            </a:r>
            <a:r>
              <a:rPr lang="en-US" sz="2400" baseline="30000" dirty="0"/>
              <a:t>c</a:t>
            </a:r>
            <a:r>
              <a:rPr lang="en-US" sz="2400" dirty="0"/>
              <a:t>n/c), which is </a:t>
            </a:r>
            <a:r>
              <a:rPr lang="en-US" sz="2400" i="1" dirty="0"/>
              <a:t>linear </a:t>
            </a:r>
            <a:r>
              <a:rPr lang="en-US" sz="2400" dirty="0"/>
              <a:t>in n;</a:t>
            </a:r>
          </a:p>
          <a:p>
            <a:r>
              <a:rPr lang="en-US" sz="2400" dirty="0"/>
              <a:t>without the decomposition, the total work is O(d</a:t>
            </a:r>
            <a:r>
              <a:rPr lang="en-US" sz="2400" baseline="30000" dirty="0"/>
              <a:t>n</a:t>
            </a:r>
            <a:r>
              <a:rPr lang="en-US" sz="2400" dirty="0"/>
              <a:t>),</a:t>
            </a:r>
          </a:p>
          <a:p>
            <a:r>
              <a:rPr lang="en-US" sz="2400" dirty="0"/>
              <a:t>A constraint graph is a tree when any two variables are connected by only one path.</a:t>
            </a:r>
          </a:p>
          <a:p>
            <a:r>
              <a:rPr lang="en-US" sz="2400" dirty="0"/>
              <a:t>The key is a new notion of consistency, called directed arc consistency or DAC. A CSP is defined to be directed arc-consistent under an ordering of variables X1,X2, . . . ,</a:t>
            </a:r>
            <a:r>
              <a:rPr lang="en-US" sz="2400" dirty="0" err="1"/>
              <a:t>Xn</a:t>
            </a:r>
            <a:r>
              <a:rPr lang="en-US" sz="2400" dirty="0"/>
              <a:t> if and only if every Xi is arc-consistent with each </a:t>
            </a:r>
            <a:r>
              <a:rPr lang="en-US" sz="2400" dirty="0" err="1"/>
              <a:t>Xj</a:t>
            </a:r>
            <a:r>
              <a:rPr lang="en-US" sz="2400" dirty="0"/>
              <a:t> for j &gt; i.</a:t>
            </a:r>
            <a:endParaRPr lang="en-GB" sz="2400"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92</a:t>
            </a:fld>
            <a:endParaRPr lang="en-US" dirty="0"/>
          </a:p>
        </p:txBody>
      </p:sp>
    </p:spTree>
    <p:extLst>
      <p:ext uri="{BB962C8B-B14F-4D97-AF65-F5344CB8AC3E}">
        <p14:creationId xmlns:p14="http://schemas.microsoft.com/office/powerpoint/2010/main" val="18374522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There are two primary ways to </a:t>
            </a:r>
            <a:r>
              <a:rPr lang="en-US"/>
              <a:t>do this, one </a:t>
            </a:r>
            <a:r>
              <a:rPr lang="en-US" dirty="0"/>
              <a:t>based on removing nodes and one based on collapsing nodes together.</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93</a:t>
            </a:fld>
            <a:endParaRPr lang="en-US" dirty="0"/>
          </a:p>
        </p:txBody>
      </p:sp>
    </p:spTree>
    <p:extLst>
      <p:ext uri="{BB962C8B-B14F-4D97-AF65-F5344CB8AC3E}">
        <p14:creationId xmlns:p14="http://schemas.microsoft.com/office/powerpoint/2010/main" val="19231991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94</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74521"/>
            <a:ext cx="8621168"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629063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95</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1371600"/>
            <a:ext cx="7391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656534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GB" dirty="0"/>
              <a:t>If the cycle </a:t>
            </a:r>
            <a:r>
              <a:rPr lang="en-GB" dirty="0" err="1"/>
              <a:t>cutset</a:t>
            </a:r>
            <a:r>
              <a:rPr lang="en-GB" dirty="0"/>
              <a:t> has size c, then the total run time is O(d</a:t>
            </a:r>
            <a:r>
              <a:rPr lang="en-GB" baseline="30000" dirty="0"/>
              <a:t>c</a:t>
            </a:r>
            <a:r>
              <a:rPr lang="en-GB" dirty="0"/>
              <a:t> ・ (n − c)d</a:t>
            </a:r>
            <a:r>
              <a:rPr lang="en-US" baseline="30000" dirty="0"/>
              <a:t>2</a:t>
            </a:r>
            <a:r>
              <a:rPr lang="en-US" dirty="0"/>
              <a:t>): we have to try each of the d</a:t>
            </a:r>
            <a:r>
              <a:rPr lang="en-US" baseline="30000" dirty="0"/>
              <a:t>c</a:t>
            </a:r>
            <a:r>
              <a:rPr lang="en-US" dirty="0"/>
              <a:t> combinations of values for the variables in S, and for each combination we must solve a tree problem of size n − c.</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96</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05000"/>
            <a:ext cx="8862896"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65897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Tree </a:t>
            </a:r>
            <a:r>
              <a:rPr lang="en-GB" b="1"/>
              <a:t>decomposition approach</a:t>
            </a:r>
            <a:endParaRPr lang="en-GB" dirty="0"/>
          </a:p>
        </p:txBody>
      </p:sp>
      <p:sp>
        <p:nvSpPr>
          <p:cNvPr id="3" name="Content Placeholder 2"/>
          <p:cNvSpPr>
            <a:spLocks noGrp="1"/>
          </p:cNvSpPr>
          <p:nvPr>
            <p:ph idx="1"/>
          </p:nvPr>
        </p:nvSpPr>
        <p:spPr/>
        <p:txBody>
          <a:bodyPr/>
          <a:lstStyle/>
          <a:p>
            <a:r>
              <a:rPr lang="en-US" dirty="0"/>
              <a:t>A tree decomposition must satisfy the following </a:t>
            </a:r>
            <a:r>
              <a:rPr lang="en-GB" dirty="0"/>
              <a:t>three requirements:</a:t>
            </a:r>
          </a:p>
          <a:p>
            <a:r>
              <a:rPr lang="en-US" dirty="0"/>
              <a:t>Every variable in the original problem appears in at least one of the </a:t>
            </a:r>
            <a:r>
              <a:rPr lang="en-US" dirty="0" err="1"/>
              <a:t>subproblems</a:t>
            </a:r>
            <a:r>
              <a:rPr lang="en-US" dirty="0"/>
              <a:t>.</a:t>
            </a:r>
          </a:p>
          <a:p>
            <a:r>
              <a:rPr lang="en-US" dirty="0"/>
              <a:t>If two variables are connected by a constraint in the original problem, they must appear together (along with the constraint) in at least one of the </a:t>
            </a:r>
            <a:r>
              <a:rPr lang="en-US" dirty="0" err="1"/>
              <a:t>subproblems</a:t>
            </a:r>
            <a:r>
              <a:rPr lang="en-US" dirty="0"/>
              <a:t>.</a:t>
            </a:r>
          </a:p>
          <a:p>
            <a:r>
              <a:rPr lang="en-US" dirty="0"/>
              <a:t>If a variable appears in two </a:t>
            </a:r>
            <a:r>
              <a:rPr lang="en-US" dirty="0" err="1"/>
              <a:t>subproblems</a:t>
            </a:r>
            <a:r>
              <a:rPr lang="en-US" dirty="0"/>
              <a:t> in the tree, it must appear in every </a:t>
            </a:r>
            <a:r>
              <a:rPr lang="en-US" dirty="0" err="1"/>
              <a:t>subproblem</a:t>
            </a:r>
            <a:r>
              <a:rPr lang="en-US" dirty="0"/>
              <a:t> along the path connecting those </a:t>
            </a:r>
            <a:r>
              <a:rPr lang="en-US" dirty="0" err="1"/>
              <a:t>subproblems</a:t>
            </a:r>
            <a:r>
              <a:rPr lang="en-US" dirty="0"/>
              <a:t>.</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97</a:t>
            </a:fld>
            <a:endParaRPr lang="en-US" dirty="0"/>
          </a:p>
        </p:txBody>
      </p:sp>
    </p:spTree>
    <p:extLst>
      <p:ext uri="{BB962C8B-B14F-4D97-AF65-F5344CB8AC3E}">
        <p14:creationId xmlns:p14="http://schemas.microsoft.com/office/powerpoint/2010/main" val="235432128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98</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1271588"/>
            <a:ext cx="7391400"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4874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533400"/>
          </a:xfrm>
        </p:spPr>
        <p:txBody>
          <a:bodyPr/>
          <a:lstStyle/>
          <a:p>
            <a:r>
              <a:rPr lang="en-US" b="1" dirty="0"/>
              <a:t>Problem</a:t>
            </a:r>
          </a:p>
        </p:txBody>
      </p:sp>
      <p:sp>
        <p:nvSpPr>
          <p:cNvPr id="3" name="Content Placeholder 2"/>
          <p:cNvSpPr>
            <a:spLocks noGrp="1"/>
          </p:cNvSpPr>
          <p:nvPr>
            <p:ph idx="1"/>
          </p:nvPr>
        </p:nvSpPr>
        <p:spPr>
          <a:xfrm>
            <a:off x="152400" y="685800"/>
            <a:ext cx="8839200" cy="5867400"/>
          </a:xfrm>
        </p:spPr>
        <p:txBody>
          <a:bodyPr/>
          <a:lstStyle/>
          <a:p>
            <a:pPr algn="just"/>
            <a:r>
              <a:rPr lang="en-US" sz="2400" dirty="0"/>
              <a:t>There are five MWF graduate CS classes and three instructors who will be teaching these classes. </a:t>
            </a:r>
          </a:p>
          <a:p>
            <a:pPr algn="just"/>
            <a:r>
              <a:rPr lang="en-US" sz="2400" dirty="0"/>
              <a:t>An instructor can only teach one class at a time. </a:t>
            </a:r>
          </a:p>
          <a:p>
            <a:pPr algn="just">
              <a:buNone/>
            </a:pPr>
            <a:r>
              <a:rPr lang="en-US" sz="2400" dirty="0"/>
              <a:t>The classes are:</a:t>
            </a:r>
          </a:p>
          <a:p>
            <a:pPr lvl="1" algn="just"/>
            <a:r>
              <a:rPr lang="en-US" sz="2300" dirty="0"/>
              <a:t>Class 1 - Algorithms: meets from 8:00-9:00am</a:t>
            </a:r>
          </a:p>
          <a:p>
            <a:pPr lvl="1" algn="just"/>
            <a:r>
              <a:rPr lang="en-US" sz="2300" dirty="0"/>
              <a:t>Class 2 - Intro to AI: meets from 8:30-9:30am</a:t>
            </a:r>
          </a:p>
          <a:p>
            <a:pPr lvl="1" algn="just"/>
            <a:r>
              <a:rPr lang="en-US" sz="2300" dirty="0"/>
              <a:t>Class 3 - Databases: meets from 9:00-10:00am</a:t>
            </a:r>
          </a:p>
          <a:p>
            <a:pPr lvl="1" algn="just"/>
            <a:r>
              <a:rPr lang="en-US" sz="2300" dirty="0"/>
              <a:t>Class 4 - Operating Systems: meets from 9:00-10:00am</a:t>
            </a:r>
          </a:p>
          <a:p>
            <a:pPr lvl="1" algn="just"/>
            <a:r>
              <a:rPr lang="en-US" sz="2300" dirty="0"/>
              <a:t>Class 5 - Machine Learning: meets from 9:30-10:30am</a:t>
            </a:r>
          </a:p>
          <a:p>
            <a:pPr algn="just">
              <a:buNone/>
            </a:pPr>
            <a:r>
              <a:rPr lang="en-US" sz="2400" dirty="0"/>
              <a:t>and the instructors are:</a:t>
            </a:r>
          </a:p>
          <a:p>
            <a:pPr lvl="1" algn="just"/>
            <a:r>
              <a:rPr lang="en-US" sz="2300" dirty="0"/>
              <a:t>Professor A, who is available to teach Classes 3 and 4.</a:t>
            </a:r>
          </a:p>
          <a:p>
            <a:pPr lvl="1" algn="just"/>
            <a:r>
              <a:rPr lang="en-US" sz="2300" dirty="0"/>
              <a:t>Professor B, who is available to teach Classes 2, 3, 4, and 5.</a:t>
            </a:r>
          </a:p>
          <a:p>
            <a:pPr lvl="1" algn="just"/>
            <a:r>
              <a:rPr lang="en-US" sz="2300" dirty="0"/>
              <a:t>Professor C, who is available to teach Classes 1, 2, 3, 4, 5.</a:t>
            </a:r>
          </a:p>
        </p:txBody>
      </p:sp>
    </p:spTree>
    <p:extLst>
      <p:ext uri="{BB962C8B-B14F-4D97-AF65-F5344CB8AC3E}">
        <p14:creationId xmlns:p14="http://schemas.microsoft.com/office/powerpoint/2010/main" val="26451938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12778</TotalTime>
  <Words>7112</Words>
  <Application>Microsoft Office PowerPoint</Application>
  <PresentationFormat>On-screen Show (4:3)</PresentationFormat>
  <Paragraphs>821</Paragraphs>
  <Slides>110</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110</vt:i4>
      </vt:variant>
    </vt:vector>
  </HeadingPairs>
  <TitlesOfParts>
    <vt:vector size="118" baseType="lpstr">
      <vt:lpstr>Arial</vt:lpstr>
      <vt:lpstr>Comic Sans MS</vt:lpstr>
      <vt:lpstr>Consolas</vt:lpstr>
      <vt:lpstr>Tahoma</vt:lpstr>
      <vt:lpstr>Times</vt:lpstr>
      <vt:lpstr>Times New Roman</vt:lpstr>
      <vt:lpstr>Wingdings</vt:lpstr>
      <vt:lpstr>Default Design</vt:lpstr>
      <vt:lpstr>CS401 – Artificial Intelligence   Constraint Satisfaction Problems</vt:lpstr>
      <vt:lpstr>Acknowledgements</vt:lpstr>
      <vt:lpstr>Standard Search Problems</vt:lpstr>
      <vt:lpstr>Spectrum of Representations</vt:lpstr>
      <vt:lpstr>Constraint Satisfaction Problem (CSP)</vt:lpstr>
      <vt:lpstr>Defining Constraint Satisfaction Problems</vt:lpstr>
      <vt:lpstr>Defining Constraint Satisfaction Problems</vt:lpstr>
      <vt:lpstr>Defining Constraint Satisfaction Problems</vt:lpstr>
      <vt:lpstr>CSPs Benefits</vt:lpstr>
      <vt:lpstr>Example Problem: Map Coloring</vt:lpstr>
      <vt:lpstr>Example Problem: Map Coloring</vt:lpstr>
      <vt:lpstr>Constraint Graph</vt:lpstr>
      <vt:lpstr>Why formulate a problem as a CSP?</vt:lpstr>
      <vt:lpstr>Example Problem: Job-Shop Scheduling</vt:lpstr>
      <vt:lpstr>PowerPoint Presentation</vt:lpstr>
      <vt:lpstr>Variations on the CSP Formalism</vt:lpstr>
      <vt:lpstr>Variations on the CSP Formalism</vt:lpstr>
      <vt:lpstr>Types of Constraints</vt:lpstr>
      <vt:lpstr>Example Problem: Cryptharithmetic Puzzle</vt:lpstr>
      <vt:lpstr>Types of Constraints</vt:lpstr>
      <vt:lpstr>Types of Constraints</vt:lpstr>
      <vt:lpstr>Constraint Propagation: Inference in CSPs</vt:lpstr>
      <vt:lpstr>Constraint Propagation: Inference in CSPs</vt:lpstr>
      <vt:lpstr>Constraint Propagation: Local Consistency</vt:lpstr>
      <vt:lpstr>Types of Local Consistency</vt:lpstr>
      <vt:lpstr>Example Problem: Map Coloring</vt:lpstr>
      <vt:lpstr>Node Consistency</vt:lpstr>
      <vt:lpstr>Node Consistency</vt:lpstr>
      <vt:lpstr>Node Consistency</vt:lpstr>
      <vt:lpstr>Arc Consistency</vt:lpstr>
      <vt:lpstr>AC-3: The Arc-Consistency Algorithm</vt:lpstr>
      <vt:lpstr>PowerPoint Presentation</vt:lpstr>
      <vt:lpstr>Arc Consistency</vt:lpstr>
      <vt:lpstr>Arc Consistency</vt:lpstr>
      <vt:lpstr>Arc Consistency</vt:lpstr>
      <vt:lpstr>Arc Consistency</vt:lpstr>
      <vt:lpstr>Arc Consistency</vt:lpstr>
      <vt:lpstr>Arc Consistency</vt:lpstr>
      <vt:lpstr>Path Consistency</vt:lpstr>
      <vt:lpstr>PowerPoint Presentation</vt:lpstr>
      <vt:lpstr>K-Consistency</vt:lpstr>
      <vt:lpstr>Global Constraints</vt:lpstr>
      <vt:lpstr>PowerPoint Presentation</vt:lpstr>
      <vt:lpstr>PowerPoint Presentation</vt:lpstr>
      <vt:lpstr>Bounds propagation</vt:lpstr>
      <vt:lpstr>PowerPoint Presentation</vt:lpstr>
      <vt:lpstr>Example Problem: Sudoku</vt:lpstr>
      <vt:lpstr>Example Problem: Sudoku</vt:lpstr>
      <vt:lpstr>Example Problem: Sudoku</vt:lpstr>
      <vt:lpstr>Example Problem: Sudoku</vt:lpstr>
      <vt:lpstr>CSP as a Search Problem</vt:lpstr>
      <vt:lpstr>PowerPoint Presentation</vt:lpstr>
      <vt:lpstr>CSP as a Search Problem</vt:lpstr>
      <vt:lpstr>CSP as a Search Problem</vt:lpstr>
      <vt:lpstr>Backtracking Search for CSPs</vt:lpstr>
      <vt:lpstr>Backtracking Search Algorithm</vt:lpstr>
      <vt:lpstr>Backtracking Search : Example</vt:lpstr>
      <vt:lpstr>Backtracking Search : Example</vt:lpstr>
      <vt:lpstr>Backtracking Search : Example</vt:lpstr>
      <vt:lpstr>Backtracking Search : Example</vt:lpstr>
      <vt:lpstr>Backtracking Search : Example</vt:lpstr>
      <vt:lpstr>Backtracking Search : Example</vt:lpstr>
      <vt:lpstr>Backtracking Search : Example</vt:lpstr>
      <vt:lpstr>Backtracking Search : Example</vt:lpstr>
      <vt:lpstr>Backtracking Search : Example</vt:lpstr>
      <vt:lpstr>Backtracking Search : Example</vt:lpstr>
      <vt:lpstr>Backtracking Search : Example</vt:lpstr>
      <vt:lpstr>Backtracking Search : Example</vt:lpstr>
      <vt:lpstr>Backtracking Search for CSPs</vt:lpstr>
      <vt:lpstr>Backtracking Search Algorithm</vt:lpstr>
      <vt:lpstr>Variable and Value Ordering</vt:lpstr>
      <vt:lpstr>Variable and Value Ordering</vt:lpstr>
      <vt:lpstr>Variable and Value Ordering</vt:lpstr>
      <vt:lpstr>Variable and Value Ordering</vt:lpstr>
      <vt:lpstr>Interleaving Search and Inference</vt:lpstr>
      <vt:lpstr>Forward Checking</vt:lpstr>
      <vt:lpstr>Forward Checking</vt:lpstr>
      <vt:lpstr>Forward Checking</vt:lpstr>
      <vt:lpstr>Forward Checking</vt:lpstr>
      <vt:lpstr>Intelligent backtracking</vt:lpstr>
      <vt:lpstr>PowerPoint Presentation</vt:lpstr>
      <vt:lpstr>PowerPoint Presentation</vt:lpstr>
      <vt:lpstr>Conflict-directed backjumping</vt:lpstr>
      <vt:lpstr>PowerPoint Presentation</vt:lpstr>
      <vt:lpstr>PowerPoint Presentation</vt:lpstr>
      <vt:lpstr>Local search for CSP</vt:lpstr>
      <vt:lpstr>PowerPoint Presentation</vt:lpstr>
      <vt:lpstr>Local search for CSP</vt:lpstr>
      <vt:lpstr>PowerPoint Presentation</vt:lpstr>
      <vt:lpstr>Constraint Weighting</vt:lpstr>
      <vt:lpstr>Structure of Problems</vt:lpstr>
      <vt:lpstr>Structure of Problems</vt:lpstr>
      <vt:lpstr>PowerPoint Presentation</vt:lpstr>
      <vt:lpstr>PowerPoint Presentation</vt:lpstr>
      <vt:lpstr>PowerPoint Presentation</vt:lpstr>
      <vt:lpstr>PowerPoint Presentation</vt:lpstr>
      <vt:lpstr>Tree decomposition approach</vt:lpstr>
      <vt:lpstr>PowerPoint Presentation</vt:lpstr>
      <vt:lpstr>Problem</vt:lpstr>
      <vt:lpstr>Solution</vt:lpstr>
      <vt:lpstr>Applications of CSP</vt:lpstr>
      <vt:lpstr>Radiosurgery</vt:lpstr>
      <vt:lpstr>Problem</vt:lpstr>
      <vt:lpstr>The CyberKnife</vt:lpstr>
      <vt:lpstr>Inputs</vt:lpstr>
      <vt:lpstr>Inputs</vt:lpstr>
      <vt:lpstr>Beam Sampling</vt:lpstr>
      <vt:lpstr>Constraints</vt:lpstr>
      <vt:lpstr>Case Results</vt:lpstr>
      <vt:lpstr>PowerPoint Presentation</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problems</dc:title>
  <dc:creator>Jean-Claude Latombe</dc:creator>
  <cp:lastModifiedBy>Faculty</cp:lastModifiedBy>
  <cp:revision>387</cp:revision>
  <cp:lastPrinted>1601-01-01T00:00:00Z</cp:lastPrinted>
  <dcterms:created xsi:type="dcterms:W3CDTF">2000-01-10T15:15:18Z</dcterms:created>
  <dcterms:modified xsi:type="dcterms:W3CDTF">2021-11-04T03:34:05Z</dcterms:modified>
</cp:coreProperties>
</file>