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72"/>
  </p:notesMasterIdLst>
  <p:handoutMasterIdLst>
    <p:handoutMasterId r:id="rId73"/>
  </p:handoutMasterIdLst>
  <p:sldIdLst>
    <p:sldId id="290" r:id="rId2"/>
    <p:sldId id="387" r:id="rId3"/>
    <p:sldId id="402" r:id="rId4"/>
    <p:sldId id="391" r:id="rId5"/>
    <p:sldId id="469" r:id="rId6"/>
    <p:sldId id="419" r:id="rId7"/>
    <p:sldId id="424" r:id="rId8"/>
    <p:sldId id="392" r:id="rId9"/>
    <p:sldId id="421" r:id="rId10"/>
    <p:sldId id="420" r:id="rId11"/>
    <p:sldId id="417" r:id="rId12"/>
    <p:sldId id="418" r:id="rId13"/>
    <p:sldId id="422" r:id="rId14"/>
    <p:sldId id="423" r:id="rId15"/>
    <p:sldId id="425" r:id="rId16"/>
    <p:sldId id="291" r:id="rId17"/>
    <p:sldId id="426" r:id="rId18"/>
    <p:sldId id="427" r:id="rId19"/>
    <p:sldId id="428" r:id="rId20"/>
    <p:sldId id="429" r:id="rId21"/>
    <p:sldId id="430" r:id="rId22"/>
    <p:sldId id="393" r:id="rId23"/>
    <p:sldId id="460" r:id="rId24"/>
    <p:sldId id="404" r:id="rId25"/>
    <p:sldId id="397" r:id="rId26"/>
    <p:sldId id="431" r:id="rId27"/>
    <p:sldId id="432" r:id="rId28"/>
    <p:sldId id="433" r:id="rId29"/>
    <p:sldId id="434" r:id="rId30"/>
    <p:sldId id="435" r:id="rId31"/>
    <p:sldId id="436" r:id="rId32"/>
    <p:sldId id="403" r:id="rId33"/>
    <p:sldId id="437" r:id="rId34"/>
    <p:sldId id="438" r:id="rId35"/>
    <p:sldId id="439" r:id="rId36"/>
    <p:sldId id="440" r:id="rId37"/>
    <p:sldId id="441" r:id="rId38"/>
    <p:sldId id="442" r:id="rId39"/>
    <p:sldId id="443" r:id="rId40"/>
    <p:sldId id="444" r:id="rId41"/>
    <p:sldId id="445" r:id="rId42"/>
    <p:sldId id="446" r:id="rId43"/>
    <p:sldId id="450" r:id="rId44"/>
    <p:sldId id="447" r:id="rId45"/>
    <p:sldId id="301" r:id="rId46"/>
    <p:sldId id="451" r:id="rId47"/>
    <p:sldId id="452" r:id="rId48"/>
    <p:sldId id="453" r:id="rId49"/>
    <p:sldId id="454" r:id="rId50"/>
    <p:sldId id="471" r:id="rId51"/>
    <p:sldId id="383" r:id="rId52"/>
    <p:sldId id="455" r:id="rId53"/>
    <p:sldId id="456" r:id="rId54"/>
    <p:sldId id="457" r:id="rId55"/>
    <p:sldId id="458" r:id="rId56"/>
    <p:sldId id="461" r:id="rId57"/>
    <p:sldId id="462" r:id="rId58"/>
    <p:sldId id="463" r:id="rId59"/>
    <p:sldId id="464" r:id="rId60"/>
    <p:sldId id="465" r:id="rId61"/>
    <p:sldId id="466" r:id="rId62"/>
    <p:sldId id="467" r:id="rId63"/>
    <p:sldId id="468" r:id="rId64"/>
    <p:sldId id="470" r:id="rId65"/>
    <p:sldId id="299" r:id="rId66"/>
    <p:sldId id="306" r:id="rId67"/>
    <p:sldId id="405" r:id="rId68"/>
    <p:sldId id="389" r:id="rId69"/>
    <p:sldId id="407" r:id="rId70"/>
    <p:sldId id="381" r:id="rId71"/>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autoAdjust="0"/>
    <p:restoredTop sz="77816" autoAdjust="0"/>
  </p:normalViewPr>
  <p:slideViewPr>
    <p:cSldViewPr>
      <p:cViewPr varScale="1">
        <p:scale>
          <a:sx n="73" d="100"/>
          <a:sy n="73" d="100"/>
        </p:scale>
        <p:origin x="1296" y="78"/>
      </p:cViewPr>
      <p:guideLst>
        <p:guide orient="horz" pos="2160"/>
        <p:guide pos="2880"/>
      </p:guideLst>
    </p:cSldViewPr>
  </p:slideViewPr>
  <p:outlineViewPr>
    <p:cViewPr>
      <p:scale>
        <a:sx n="33" d="100"/>
        <a:sy n="33" d="100"/>
      </p:scale>
      <p:origin x="0" y="541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9" tIns="48330" rIns="96659" bIns="48330" numCol="1" anchor="t" anchorCtr="0" compatLnSpc="1">
            <a:prstTxWarp prst="textNoShape">
              <a:avLst/>
            </a:prstTxWarp>
          </a:bodyPr>
          <a:lstStyle>
            <a:lvl1pPr defTabSz="966556">
              <a:defRPr sz="1200">
                <a:latin typeface="Arial" charset="0"/>
                <a:cs typeface="+mn-cs"/>
              </a:defRPr>
            </a:lvl1pPr>
          </a:lstStyle>
          <a:p>
            <a:pPr>
              <a:defRPr/>
            </a:pPr>
            <a:endParaRPr lang="en-US"/>
          </a:p>
        </p:txBody>
      </p:sp>
      <p:sp>
        <p:nvSpPr>
          <p:cNvPr id="7373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59" tIns="48330" rIns="96659" bIns="48330" numCol="1" anchor="t" anchorCtr="0" compatLnSpc="1">
            <a:prstTxWarp prst="textNoShape">
              <a:avLst/>
            </a:prstTxWarp>
          </a:bodyPr>
          <a:lstStyle>
            <a:lvl1pPr algn="r" defTabSz="966556">
              <a:defRPr sz="1200">
                <a:latin typeface="Arial" charset="0"/>
                <a:cs typeface="+mn-cs"/>
              </a:defRPr>
            </a:lvl1pPr>
          </a:lstStyle>
          <a:p>
            <a:pPr>
              <a:defRPr/>
            </a:pPr>
            <a:endParaRPr lang="en-US"/>
          </a:p>
        </p:txBody>
      </p:sp>
      <p:sp>
        <p:nvSpPr>
          <p:cNvPr id="7373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59" tIns="48330" rIns="96659" bIns="48330" numCol="1" anchor="b" anchorCtr="0" compatLnSpc="1">
            <a:prstTxWarp prst="textNoShape">
              <a:avLst/>
            </a:prstTxWarp>
          </a:bodyPr>
          <a:lstStyle>
            <a:lvl1pPr defTabSz="966556">
              <a:defRPr sz="1200">
                <a:latin typeface="Arial" charset="0"/>
                <a:cs typeface="+mn-cs"/>
              </a:defRPr>
            </a:lvl1pPr>
          </a:lstStyle>
          <a:p>
            <a:pPr>
              <a:defRPr/>
            </a:pPr>
            <a:endParaRPr lang="en-US"/>
          </a:p>
        </p:txBody>
      </p:sp>
      <p:sp>
        <p:nvSpPr>
          <p:cNvPr id="7373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59" tIns="48330" rIns="96659" bIns="48330" numCol="1" anchor="b" anchorCtr="0" compatLnSpc="1">
            <a:prstTxWarp prst="textNoShape">
              <a:avLst/>
            </a:prstTxWarp>
          </a:bodyPr>
          <a:lstStyle>
            <a:lvl1pPr algn="r" defTabSz="966556">
              <a:defRPr sz="1200">
                <a:latin typeface="Arial" charset="0"/>
                <a:cs typeface="+mn-cs"/>
              </a:defRPr>
            </a:lvl1pPr>
          </a:lstStyle>
          <a:p>
            <a:pPr>
              <a:defRPr/>
            </a:pPr>
            <a:fld id="{9F5863E3-C089-489C-A461-8AF9FF809BA0}" type="slidenum">
              <a:rPr lang="en-US"/>
              <a:pPr>
                <a:defRPr/>
              </a:pPr>
              <a:t>‹#›</a:t>
            </a:fld>
            <a:endParaRPr lang="en-US"/>
          </a:p>
        </p:txBody>
      </p:sp>
    </p:spTree>
    <p:extLst>
      <p:ext uri="{BB962C8B-B14F-4D97-AF65-F5344CB8AC3E}">
        <p14:creationId xmlns:p14="http://schemas.microsoft.com/office/powerpoint/2010/main" val="6507890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9" tIns="48330" rIns="96659" bIns="48330" numCol="1" anchor="t" anchorCtr="0" compatLnSpc="1">
            <a:prstTxWarp prst="textNoShape">
              <a:avLst/>
            </a:prstTxWarp>
          </a:bodyPr>
          <a:lstStyle>
            <a:lvl1pPr defTabSz="966556">
              <a:defRPr sz="1200">
                <a:latin typeface="Arial" charset="0"/>
                <a:cs typeface="+mn-cs"/>
              </a:defRPr>
            </a:lvl1pPr>
          </a:lstStyle>
          <a:p>
            <a:pPr>
              <a:defRPr/>
            </a:pPr>
            <a:endParaRPr lang="en-US"/>
          </a:p>
        </p:txBody>
      </p:sp>
      <p:sp>
        <p:nvSpPr>
          <p:cNvPr id="3379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59" tIns="48330" rIns="96659" bIns="48330" numCol="1" anchor="t" anchorCtr="0" compatLnSpc="1">
            <a:prstTxWarp prst="textNoShape">
              <a:avLst/>
            </a:prstTxWarp>
          </a:bodyPr>
          <a:lstStyle>
            <a:lvl1pPr algn="r" defTabSz="966556">
              <a:defRPr sz="1200">
                <a:latin typeface="Arial" charset="0"/>
                <a:cs typeface="+mn-cs"/>
              </a:defRPr>
            </a:lvl1pPr>
          </a:lstStyle>
          <a:p>
            <a:pPr>
              <a:defRPr/>
            </a:pPr>
            <a:endParaRPr lang="en-US"/>
          </a:p>
        </p:txBody>
      </p:sp>
      <p:sp>
        <p:nvSpPr>
          <p:cNvPr id="3891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59" tIns="48330" rIns="96659" bIns="4833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379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59" tIns="48330" rIns="96659" bIns="48330" numCol="1" anchor="b" anchorCtr="0" compatLnSpc="1">
            <a:prstTxWarp prst="textNoShape">
              <a:avLst/>
            </a:prstTxWarp>
          </a:bodyPr>
          <a:lstStyle>
            <a:lvl1pPr defTabSz="966556">
              <a:defRPr sz="1200">
                <a:latin typeface="Arial" charset="0"/>
                <a:cs typeface="+mn-cs"/>
              </a:defRPr>
            </a:lvl1pPr>
          </a:lstStyle>
          <a:p>
            <a:pPr>
              <a:defRPr/>
            </a:pPr>
            <a:endParaRPr lang="en-US"/>
          </a:p>
        </p:txBody>
      </p:sp>
      <p:sp>
        <p:nvSpPr>
          <p:cNvPr id="3379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59" tIns="48330" rIns="96659" bIns="48330" numCol="1" anchor="b" anchorCtr="0" compatLnSpc="1">
            <a:prstTxWarp prst="textNoShape">
              <a:avLst/>
            </a:prstTxWarp>
          </a:bodyPr>
          <a:lstStyle>
            <a:lvl1pPr algn="r" defTabSz="966556">
              <a:defRPr sz="1200">
                <a:latin typeface="Arial" charset="0"/>
                <a:cs typeface="+mn-cs"/>
              </a:defRPr>
            </a:lvl1pPr>
          </a:lstStyle>
          <a:p>
            <a:pPr>
              <a:defRPr/>
            </a:pPr>
            <a:fld id="{2A8D35FF-2FB7-4761-9201-BCEA3AF6A010}" type="slidenum">
              <a:rPr lang="en-US"/>
              <a:pPr>
                <a:defRPr/>
              </a:pPr>
              <a:t>‹#›</a:t>
            </a:fld>
            <a:endParaRPr lang="en-US"/>
          </a:p>
        </p:txBody>
      </p:sp>
    </p:spTree>
    <p:extLst>
      <p:ext uri="{BB962C8B-B14F-4D97-AF65-F5344CB8AC3E}">
        <p14:creationId xmlns:p14="http://schemas.microsoft.com/office/powerpoint/2010/main" val="19615395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spcBef>
                <a:spcPct val="30000"/>
              </a:spcBef>
              <a:defRPr sz="1200">
                <a:solidFill>
                  <a:schemeClr val="tx1"/>
                </a:solidFill>
                <a:latin typeface="Arial" charset="0"/>
              </a:defRPr>
            </a:lvl1pPr>
            <a:lvl2pPr marL="742950" indent="-285750" defTabSz="965200" eaLnBrk="0" hangingPunct="0">
              <a:spcBef>
                <a:spcPct val="30000"/>
              </a:spcBef>
              <a:defRPr sz="1200">
                <a:solidFill>
                  <a:schemeClr val="tx1"/>
                </a:solidFill>
                <a:latin typeface="Arial" charset="0"/>
              </a:defRPr>
            </a:lvl2pPr>
            <a:lvl3pPr marL="1143000" indent="-228600" defTabSz="965200" eaLnBrk="0" hangingPunct="0">
              <a:spcBef>
                <a:spcPct val="30000"/>
              </a:spcBef>
              <a:defRPr sz="1200">
                <a:solidFill>
                  <a:schemeClr val="tx1"/>
                </a:solidFill>
                <a:latin typeface="Arial" charset="0"/>
              </a:defRPr>
            </a:lvl3pPr>
            <a:lvl4pPr marL="1600200" indent="-228600" defTabSz="965200" eaLnBrk="0" hangingPunct="0">
              <a:spcBef>
                <a:spcPct val="30000"/>
              </a:spcBef>
              <a:defRPr sz="1200">
                <a:solidFill>
                  <a:schemeClr val="tx1"/>
                </a:solidFill>
                <a:latin typeface="Arial" charset="0"/>
              </a:defRPr>
            </a:lvl4pPr>
            <a:lvl5pPr marL="2057400" indent="-228600" defTabSz="965200" eaLnBrk="0" hangingPunct="0">
              <a:spcBef>
                <a:spcPct val="30000"/>
              </a:spcBef>
              <a:defRPr sz="1200">
                <a:solidFill>
                  <a:schemeClr val="tx1"/>
                </a:solidFill>
                <a:latin typeface="Arial" charset="0"/>
              </a:defRPr>
            </a:lvl5pPr>
            <a:lvl6pPr marL="2514600" indent="-228600" defTabSz="965200" eaLnBrk="0" fontAlgn="base" hangingPunct="0">
              <a:spcBef>
                <a:spcPct val="30000"/>
              </a:spcBef>
              <a:spcAft>
                <a:spcPct val="0"/>
              </a:spcAft>
              <a:defRPr sz="1200">
                <a:solidFill>
                  <a:schemeClr val="tx1"/>
                </a:solidFill>
                <a:latin typeface="Arial" charset="0"/>
              </a:defRPr>
            </a:lvl6pPr>
            <a:lvl7pPr marL="2971800" indent="-228600" defTabSz="965200" eaLnBrk="0" fontAlgn="base" hangingPunct="0">
              <a:spcBef>
                <a:spcPct val="30000"/>
              </a:spcBef>
              <a:spcAft>
                <a:spcPct val="0"/>
              </a:spcAft>
              <a:defRPr sz="1200">
                <a:solidFill>
                  <a:schemeClr val="tx1"/>
                </a:solidFill>
                <a:latin typeface="Arial" charset="0"/>
              </a:defRPr>
            </a:lvl7pPr>
            <a:lvl8pPr marL="3429000" indent="-228600" defTabSz="965200" eaLnBrk="0" fontAlgn="base" hangingPunct="0">
              <a:spcBef>
                <a:spcPct val="30000"/>
              </a:spcBef>
              <a:spcAft>
                <a:spcPct val="0"/>
              </a:spcAft>
              <a:defRPr sz="1200">
                <a:solidFill>
                  <a:schemeClr val="tx1"/>
                </a:solidFill>
                <a:latin typeface="Arial" charset="0"/>
              </a:defRPr>
            </a:lvl8pPr>
            <a:lvl9pPr marL="3886200" indent="-228600" defTabSz="9652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CF89F545-DD2D-47E9-B402-E6E0BA024E10}" type="slidenum">
              <a:rPr lang="en-US" altLang="en-US" smtClean="0">
                <a:cs typeface="Arial" charset="0"/>
              </a:rPr>
              <a:pPr eaLnBrk="1" hangingPunct="1">
                <a:spcBef>
                  <a:spcPct val="0"/>
                </a:spcBef>
              </a:pPr>
              <a:t>1</a:t>
            </a:fld>
            <a:endParaRPr lang="en-US" altLang="en-US" smtClean="0">
              <a:cs typeface="Arial"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449431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spcBef>
                <a:spcPct val="30000"/>
              </a:spcBef>
              <a:defRPr sz="1200">
                <a:solidFill>
                  <a:schemeClr val="tx1"/>
                </a:solidFill>
                <a:latin typeface="Arial" charset="0"/>
              </a:defRPr>
            </a:lvl1pPr>
            <a:lvl2pPr marL="742950" indent="-285750" defTabSz="965200" eaLnBrk="0" hangingPunct="0">
              <a:spcBef>
                <a:spcPct val="30000"/>
              </a:spcBef>
              <a:defRPr sz="1200">
                <a:solidFill>
                  <a:schemeClr val="tx1"/>
                </a:solidFill>
                <a:latin typeface="Arial" charset="0"/>
              </a:defRPr>
            </a:lvl2pPr>
            <a:lvl3pPr marL="1143000" indent="-228600" defTabSz="965200" eaLnBrk="0" hangingPunct="0">
              <a:spcBef>
                <a:spcPct val="30000"/>
              </a:spcBef>
              <a:defRPr sz="1200">
                <a:solidFill>
                  <a:schemeClr val="tx1"/>
                </a:solidFill>
                <a:latin typeface="Arial" charset="0"/>
              </a:defRPr>
            </a:lvl3pPr>
            <a:lvl4pPr marL="1600200" indent="-228600" defTabSz="965200" eaLnBrk="0" hangingPunct="0">
              <a:spcBef>
                <a:spcPct val="30000"/>
              </a:spcBef>
              <a:defRPr sz="1200">
                <a:solidFill>
                  <a:schemeClr val="tx1"/>
                </a:solidFill>
                <a:latin typeface="Arial" charset="0"/>
              </a:defRPr>
            </a:lvl4pPr>
            <a:lvl5pPr marL="2057400" indent="-228600" defTabSz="965200" eaLnBrk="0" hangingPunct="0">
              <a:spcBef>
                <a:spcPct val="30000"/>
              </a:spcBef>
              <a:defRPr sz="1200">
                <a:solidFill>
                  <a:schemeClr val="tx1"/>
                </a:solidFill>
                <a:latin typeface="Arial" charset="0"/>
              </a:defRPr>
            </a:lvl5pPr>
            <a:lvl6pPr marL="2514600" indent="-228600" defTabSz="965200" eaLnBrk="0" fontAlgn="base" hangingPunct="0">
              <a:spcBef>
                <a:spcPct val="30000"/>
              </a:spcBef>
              <a:spcAft>
                <a:spcPct val="0"/>
              </a:spcAft>
              <a:defRPr sz="1200">
                <a:solidFill>
                  <a:schemeClr val="tx1"/>
                </a:solidFill>
                <a:latin typeface="Arial" charset="0"/>
              </a:defRPr>
            </a:lvl6pPr>
            <a:lvl7pPr marL="2971800" indent="-228600" defTabSz="965200" eaLnBrk="0" fontAlgn="base" hangingPunct="0">
              <a:spcBef>
                <a:spcPct val="30000"/>
              </a:spcBef>
              <a:spcAft>
                <a:spcPct val="0"/>
              </a:spcAft>
              <a:defRPr sz="1200">
                <a:solidFill>
                  <a:schemeClr val="tx1"/>
                </a:solidFill>
                <a:latin typeface="Arial" charset="0"/>
              </a:defRPr>
            </a:lvl7pPr>
            <a:lvl8pPr marL="3429000" indent="-228600" defTabSz="965200" eaLnBrk="0" fontAlgn="base" hangingPunct="0">
              <a:spcBef>
                <a:spcPct val="30000"/>
              </a:spcBef>
              <a:spcAft>
                <a:spcPct val="0"/>
              </a:spcAft>
              <a:defRPr sz="1200">
                <a:solidFill>
                  <a:schemeClr val="tx1"/>
                </a:solidFill>
                <a:latin typeface="Arial" charset="0"/>
              </a:defRPr>
            </a:lvl8pPr>
            <a:lvl9pPr marL="3886200" indent="-228600" defTabSz="9652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4FEE931D-62B7-46BC-873C-9C8B049FB850}" type="slidenum">
              <a:rPr lang="en-US" altLang="en-US" smtClean="0">
                <a:cs typeface="Arial" charset="0"/>
              </a:rPr>
              <a:pPr eaLnBrk="1" hangingPunct="1">
                <a:spcBef>
                  <a:spcPct val="0"/>
                </a:spcBef>
              </a:pPr>
              <a:t>32</a:t>
            </a:fld>
            <a:endParaRPr lang="en-US" altLang="en-US" smtClean="0">
              <a:cs typeface="Arial"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498005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spcBef>
                <a:spcPct val="30000"/>
              </a:spcBef>
              <a:defRPr sz="1200">
                <a:solidFill>
                  <a:schemeClr val="tx1"/>
                </a:solidFill>
                <a:latin typeface="Arial" charset="0"/>
              </a:defRPr>
            </a:lvl1pPr>
            <a:lvl2pPr marL="742950" indent="-285750" defTabSz="965200" eaLnBrk="0" hangingPunct="0">
              <a:spcBef>
                <a:spcPct val="30000"/>
              </a:spcBef>
              <a:defRPr sz="1200">
                <a:solidFill>
                  <a:schemeClr val="tx1"/>
                </a:solidFill>
                <a:latin typeface="Arial" charset="0"/>
              </a:defRPr>
            </a:lvl2pPr>
            <a:lvl3pPr marL="1143000" indent="-228600" defTabSz="965200" eaLnBrk="0" hangingPunct="0">
              <a:spcBef>
                <a:spcPct val="30000"/>
              </a:spcBef>
              <a:defRPr sz="1200">
                <a:solidFill>
                  <a:schemeClr val="tx1"/>
                </a:solidFill>
                <a:latin typeface="Arial" charset="0"/>
              </a:defRPr>
            </a:lvl3pPr>
            <a:lvl4pPr marL="1600200" indent="-228600" defTabSz="965200" eaLnBrk="0" hangingPunct="0">
              <a:spcBef>
                <a:spcPct val="30000"/>
              </a:spcBef>
              <a:defRPr sz="1200">
                <a:solidFill>
                  <a:schemeClr val="tx1"/>
                </a:solidFill>
                <a:latin typeface="Arial" charset="0"/>
              </a:defRPr>
            </a:lvl4pPr>
            <a:lvl5pPr marL="2057400" indent="-228600" defTabSz="965200" eaLnBrk="0" hangingPunct="0">
              <a:spcBef>
                <a:spcPct val="30000"/>
              </a:spcBef>
              <a:defRPr sz="1200">
                <a:solidFill>
                  <a:schemeClr val="tx1"/>
                </a:solidFill>
                <a:latin typeface="Arial" charset="0"/>
              </a:defRPr>
            </a:lvl5pPr>
            <a:lvl6pPr marL="2514600" indent="-228600" defTabSz="965200" eaLnBrk="0" fontAlgn="base" hangingPunct="0">
              <a:spcBef>
                <a:spcPct val="30000"/>
              </a:spcBef>
              <a:spcAft>
                <a:spcPct val="0"/>
              </a:spcAft>
              <a:defRPr sz="1200">
                <a:solidFill>
                  <a:schemeClr val="tx1"/>
                </a:solidFill>
                <a:latin typeface="Arial" charset="0"/>
              </a:defRPr>
            </a:lvl6pPr>
            <a:lvl7pPr marL="2971800" indent="-228600" defTabSz="965200" eaLnBrk="0" fontAlgn="base" hangingPunct="0">
              <a:spcBef>
                <a:spcPct val="30000"/>
              </a:spcBef>
              <a:spcAft>
                <a:spcPct val="0"/>
              </a:spcAft>
              <a:defRPr sz="1200">
                <a:solidFill>
                  <a:schemeClr val="tx1"/>
                </a:solidFill>
                <a:latin typeface="Arial" charset="0"/>
              </a:defRPr>
            </a:lvl7pPr>
            <a:lvl8pPr marL="3429000" indent="-228600" defTabSz="965200" eaLnBrk="0" fontAlgn="base" hangingPunct="0">
              <a:spcBef>
                <a:spcPct val="30000"/>
              </a:spcBef>
              <a:spcAft>
                <a:spcPct val="0"/>
              </a:spcAft>
              <a:defRPr sz="1200">
                <a:solidFill>
                  <a:schemeClr val="tx1"/>
                </a:solidFill>
                <a:latin typeface="Arial" charset="0"/>
              </a:defRPr>
            </a:lvl8pPr>
            <a:lvl9pPr marL="3886200" indent="-228600" defTabSz="9652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25240320-D327-41B5-874E-6DD086A71113}" type="slidenum">
              <a:rPr lang="en-US" altLang="en-US" smtClean="0">
                <a:cs typeface="Arial" charset="0"/>
              </a:rPr>
              <a:pPr eaLnBrk="1" hangingPunct="1">
                <a:spcBef>
                  <a:spcPct val="0"/>
                </a:spcBef>
              </a:pPr>
              <a:t>42</a:t>
            </a:fld>
            <a:endParaRPr lang="en-US" altLang="en-US" smtClean="0">
              <a:cs typeface="Arial"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74283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spcBef>
                <a:spcPct val="30000"/>
              </a:spcBef>
              <a:defRPr sz="1200">
                <a:solidFill>
                  <a:schemeClr val="tx1"/>
                </a:solidFill>
                <a:latin typeface="Arial" charset="0"/>
              </a:defRPr>
            </a:lvl1pPr>
            <a:lvl2pPr marL="742950" indent="-285750" defTabSz="965200" eaLnBrk="0" hangingPunct="0">
              <a:spcBef>
                <a:spcPct val="30000"/>
              </a:spcBef>
              <a:defRPr sz="1200">
                <a:solidFill>
                  <a:schemeClr val="tx1"/>
                </a:solidFill>
                <a:latin typeface="Arial" charset="0"/>
              </a:defRPr>
            </a:lvl2pPr>
            <a:lvl3pPr marL="1143000" indent="-228600" defTabSz="965200" eaLnBrk="0" hangingPunct="0">
              <a:spcBef>
                <a:spcPct val="30000"/>
              </a:spcBef>
              <a:defRPr sz="1200">
                <a:solidFill>
                  <a:schemeClr val="tx1"/>
                </a:solidFill>
                <a:latin typeface="Arial" charset="0"/>
              </a:defRPr>
            </a:lvl3pPr>
            <a:lvl4pPr marL="1600200" indent="-228600" defTabSz="965200" eaLnBrk="0" hangingPunct="0">
              <a:spcBef>
                <a:spcPct val="30000"/>
              </a:spcBef>
              <a:defRPr sz="1200">
                <a:solidFill>
                  <a:schemeClr val="tx1"/>
                </a:solidFill>
                <a:latin typeface="Arial" charset="0"/>
              </a:defRPr>
            </a:lvl4pPr>
            <a:lvl5pPr marL="2057400" indent="-228600" defTabSz="965200" eaLnBrk="0" hangingPunct="0">
              <a:spcBef>
                <a:spcPct val="30000"/>
              </a:spcBef>
              <a:defRPr sz="1200">
                <a:solidFill>
                  <a:schemeClr val="tx1"/>
                </a:solidFill>
                <a:latin typeface="Arial" charset="0"/>
              </a:defRPr>
            </a:lvl5pPr>
            <a:lvl6pPr marL="2514600" indent="-228600" defTabSz="965200" eaLnBrk="0" fontAlgn="base" hangingPunct="0">
              <a:spcBef>
                <a:spcPct val="30000"/>
              </a:spcBef>
              <a:spcAft>
                <a:spcPct val="0"/>
              </a:spcAft>
              <a:defRPr sz="1200">
                <a:solidFill>
                  <a:schemeClr val="tx1"/>
                </a:solidFill>
                <a:latin typeface="Arial" charset="0"/>
              </a:defRPr>
            </a:lvl6pPr>
            <a:lvl7pPr marL="2971800" indent="-228600" defTabSz="965200" eaLnBrk="0" fontAlgn="base" hangingPunct="0">
              <a:spcBef>
                <a:spcPct val="30000"/>
              </a:spcBef>
              <a:spcAft>
                <a:spcPct val="0"/>
              </a:spcAft>
              <a:defRPr sz="1200">
                <a:solidFill>
                  <a:schemeClr val="tx1"/>
                </a:solidFill>
                <a:latin typeface="Arial" charset="0"/>
              </a:defRPr>
            </a:lvl7pPr>
            <a:lvl8pPr marL="3429000" indent="-228600" defTabSz="965200" eaLnBrk="0" fontAlgn="base" hangingPunct="0">
              <a:spcBef>
                <a:spcPct val="30000"/>
              </a:spcBef>
              <a:spcAft>
                <a:spcPct val="0"/>
              </a:spcAft>
              <a:defRPr sz="1200">
                <a:solidFill>
                  <a:schemeClr val="tx1"/>
                </a:solidFill>
                <a:latin typeface="Arial" charset="0"/>
              </a:defRPr>
            </a:lvl8pPr>
            <a:lvl9pPr marL="3886200" indent="-228600" defTabSz="9652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A7CC7208-997C-4128-9461-FF0BE169A7DC}" type="slidenum">
              <a:rPr lang="en-US" altLang="en-US" smtClean="0">
                <a:cs typeface="Arial" charset="0"/>
              </a:rPr>
              <a:pPr eaLnBrk="1" hangingPunct="1">
                <a:spcBef>
                  <a:spcPct val="0"/>
                </a:spcBef>
              </a:pPr>
              <a:t>44</a:t>
            </a:fld>
            <a:endParaRPr lang="en-US" altLang="en-US" smtClean="0">
              <a:cs typeface="Arial"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810605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spcBef>
                <a:spcPct val="30000"/>
              </a:spcBef>
              <a:defRPr sz="1200">
                <a:solidFill>
                  <a:schemeClr val="tx1"/>
                </a:solidFill>
                <a:latin typeface="Arial" charset="0"/>
              </a:defRPr>
            </a:lvl1pPr>
            <a:lvl2pPr marL="742950" indent="-285750" defTabSz="965200" eaLnBrk="0" hangingPunct="0">
              <a:spcBef>
                <a:spcPct val="30000"/>
              </a:spcBef>
              <a:defRPr sz="1200">
                <a:solidFill>
                  <a:schemeClr val="tx1"/>
                </a:solidFill>
                <a:latin typeface="Arial" charset="0"/>
              </a:defRPr>
            </a:lvl2pPr>
            <a:lvl3pPr marL="1143000" indent="-228600" defTabSz="965200" eaLnBrk="0" hangingPunct="0">
              <a:spcBef>
                <a:spcPct val="30000"/>
              </a:spcBef>
              <a:defRPr sz="1200">
                <a:solidFill>
                  <a:schemeClr val="tx1"/>
                </a:solidFill>
                <a:latin typeface="Arial" charset="0"/>
              </a:defRPr>
            </a:lvl3pPr>
            <a:lvl4pPr marL="1600200" indent="-228600" defTabSz="965200" eaLnBrk="0" hangingPunct="0">
              <a:spcBef>
                <a:spcPct val="30000"/>
              </a:spcBef>
              <a:defRPr sz="1200">
                <a:solidFill>
                  <a:schemeClr val="tx1"/>
                </a:solidFill>
                <a:latin typeface="Arial" charset="0"/>
              </a:defRPr>
            </a:lvl4pPr>
            <a:lvl5pPr marL="2057400" indent="-228600" defTabSz="965200" eaLnBrk="0" hangingPunct="0">
              <a:spcBef>
                <a:spcPct val="30000"/>
              </a:spcBef>
              <a:defRPr sz="1200">
                <a:solidFill>
                  <a:schemeClr val="tx1"/>
                </a:solidFill>
                <a:latin typeface="Arial" charset="0"/>
              </a:defRPr>
            </a:lvl5pPr>
            <a:lvl6pPr marL="2514600" indent="-228600" defTabSz="965200" eaLnBrk="0" fontAlgn="base" hangingPunct="0">
              <a:spcBef>
                <a:spcPct val="30000"/>
              </a:spcBef>
              <a:spcAft>
                <a:spcPct val="0"/>
              </a:spcAft>
              <a:defRPr sz="1200">
                <a:solidFill>
                  <a:schemeClr val="tx1"/>
                </a:solidFill>
                <a:latin typeface="Arial" charset="0"/>
              </a:defRPr>
            </a:lvl6pPr>
            <a:lvl7pPr marL="2971800" indent="-228600" defTabSz="965200" eaLnBrk="0" fontAlgn="base" hangingPunct="0">
              <a:spcBef>
                <a:spcPct val="30000"/>
              </a:spcBef>
              <a:spcAft>
                <a:spcPct val="0"/>
              </a:spcAft>
              <a:defRPr sz="1200">
                <a:solidFill>
                  <a:schemeClr val="tx1"/>
                </a:solidFill>
                <a:latin typeface="Arial" charset="0"/>
              </a:defRPr>
            </a:lvl7pPr>
            <a:lvl8pPr marL="3429000" indent="-228600" defTabSz="965200" eaLnBrk="0" fontAlgn="base" hangingPunct="0">
              <a:spcBef>
                <a:spcPct val="30000"/>
              </a:spcBef>
              <a:spcAft>
                <a:spcPct val="0"/>
              </a:spcAft>
              <a:defRPr sz="1200">
                <a:solidFill>
                  <a:schemeClr val="tx1"/>
                </a:solidFill>
                <a:latin typeface="Arial" charset="0"/>
              </a:defRPr>
            </a:lvl8pPr>
            <a:lvl9pPr marL="3886200" indent="-228600" defTabSz="9652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96E94A0C-B36C-4214-A73D-30C0FA805D02}" type="slidenum">
              <a:rPr lang="en-US" altLang="en-US" smtClean="0">
                <a:cs typeface="Arial" charset="0"/>
              </a:rPr>
              <a:pPr eaLnBrk="1" hangingPunct="1">
                <a:spcBef>
                  <a:spcPct val="0"/>
                </a:spcBef>
              </a:pPr>
              <a:t>45</a:t>
            </a:fld>
            <a:endParaRPr lang="en-US" altLang="en-US" smtClean="0">
              <a:cs typeface="Arial"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187273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spcBef>
                <a:spcPct val="30000"/>
              </a:spcBef>
              <a:defRPr sz="1200">
                <a:solidFill>
                  <a:schemeClr val="tx1"/>
                </a:solidFill>
                <a:latin typeface="Arial" charset="0"/>
              </a:defRPr>
            </a:lvl1pPr>
            <a:lvl2pPr marL="742950" indent="-285750" defTabSz="965200" eaLnBrk="0" hangingPunct="0">
              <a:spcBef>
                <a:spcPct val="30000"/>
              </a:spcBef>
              <a:defRPr sz="1200">
                <a:solidFill>
                  <a:schemeClr val="tx1"/>
                </a:solidFill>
                <a:latin typeface="Arial" charset="0"/>
              </a:defRPr>
            </a:lvl2pPr>
            <a:lvl3pPr marL="1143000" indent="-228600" defTabSz="965200" eaLnBrk="0" hangingPunct="0">
              <a:spcBef>
                <a:spcPct val="30000"/>
              </a:spcBef>
              <a:defRPr sz="1200">
                <a:solidFill>
                  <a:schemeClr val="tx1"/>
                </a:solidFill>
                <a:latin typeface="Arial" charset="0"/>
              </a:defRPr>
            </a:lvl3pPr>
            <a:lvl4pPr marL="1600200" indent="-228600" defTabSz="965200" eaLnBrk="0" hangingPunct="0">
              <a:spcBef>
                <a:spcPct val="30000"/>
              </a:spcBef>
              <a:defRPr sz="1200">
                <a:solidFill>
                  <a:schemeClr val="tx1"/>
                </a:solidFill>
                <a:latin typeface="Arial" charset="0"/>
              </a:defRPr>
            </a:lvl4pPr>
            <a:lvl5pPr marL="2057400" indent="-228600" defTabSz="965200" eaLnBrk="0" hangingPunct="0">
              <a:spcBef>
                <a:spcPct val="30000"/>
              </a:spcBef>
              <a:defRPr sz="1200">
                <a:solidFill>
                  <a:schemeClr val="tx1"/>
                </a:solidFill>
                <a:latin typeface="Arial" charset="0"/>
              </a:defRPr>
            </a:lvl5pPr>
            <a:lvl6pPr marL="2514600" indent="-228600" defTabSz="965200" eaLnBrk="0" fontAlgn="base" hangingPunct="0">
              <a:spcBef>
                <a:spcPct val="30000"/>
              </a:spcBef>
              <a:spcAft>
                <a:spcPct val="0"/>
              </a:spcAft>
              <a:defRPr sz="1200">
                <a:solidFill>
                  <a:schemeClr val="tx1"/>
                </a:solidFill>
                <a:latin typeface="Arial" charset="0"/>
              </a:defRPr>
            </a:lvl6pPr>
            <a:lvl7pPr marL="2971800" indent="-228600" defTabSz="965200" eaLnBrk="0" fontAlgn="base" hangingPunct="0">
              <a:spcBef>
                <a:spcPct val="30000"/>
              </a:spcBef>
              <a:spcAft>
                <a:spcPct val="0"/>
              </a:spcAft>
              <a:defRPr sz="1200">
                <a:solidFill>
                  <a:schemeClr val="tx1"/>
                </a:solidFill>
                <a:latin typeface="Arial" charset="0"/>
              </a:defRPr>
            </a:lvl7pPr>
            <a:lvl8pPr marL="3429000" indent="-228600" defTabSz="965200" eaLnBrk="0" fontAlgn="base" hangingPunct="0">
              <a:spcBef>
                <a:spcPct val="30000"/>
              </a:spcBef>
              <a:spcAft>
                <a:spcPct val="0"/>
              </a:spcAft>
              <a:defRPr sz="1200">
                <a:solidFill>
                  <a:schemeClr val="tx1"/>
                </a:solidFill>
                <a:latin typeface="Arial" charset="0"/>
              </a:defRPr>
            </a:lvl8pPr>
            <a:lvl9pPr marL="3886200" indent="-228600" defTabSz="9652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195BF0F0-B13C-4DEE-92F3-0A3269B5FB35}" type="slidenum">
              <a:rPr lang="en-US" altLang="en-US" smtClean="0">
                <a:cs typeface="Arial" charset="0"/>
              </a:rPr>
              <a:pPr eaLnBrk="1" hangingPunct="1">
                <a:spcBef>
                  <a:spcPct val="0"/>
                </a:spcBef>
              </a:pPr>
              <a:t>51</a:t>
            </a:fld>
            <a:endParaRPr lang="en-US" altLang="en-US" smtClean="0">
              <a:cs typeface="Arial"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358055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spcBef>
                <a:spcPct val="30000"/>
              </a:spcBef>
              <a:defRPr sz="1200">
                <a:solidFill>
                  <a:schemeClr val="tx1"/>
                </a:solidFill>
                <a:latin typeface="Arial" charset="0"/>
              </a:defRPr>
            </a:lvl1pPr>
            <a:lvl2pPr marL="742950" indent="-285750" defTabSz="965200" eaLnBrk="0" hangingPunct="0">
              <a:spcBef>
                <a:spcPct val="30000"/>
              </a:spcBef>
              <a:defRPr sz="1200">
                <a:solidFill>
                  <a:schemeClr val="tx1"/>
                </a:solidFill>
                <a:latin typeface="Arial" charset="0"/>
              </a:defRPr>
            </a:lvl2pPr>
            <a:lvl3pPr marL="1143000" indent="-228600" defTabSz="965200" eaLnBrk="0" hangingPunct="0">
              <a:spcBef>
                <a:spcPct val="30000"/>
              </a:spcBef>
              <a:defRPr sz="1200">
                <a:solidFill>
                  <a:schemeClr val="tx1"/>
                </a:solidFill>
                <a:latin typeface="Arial" charset="0"/>
              </a:defRPr>
            </a:lvl3pPr>
            <a:lvl4pPr marL="1600200" indent="-228600" defTabSz="965200" eaLnBrk="0" hangingPunct="0">
              <a:spcBef>
                <a:spcPct val="30000"/>
              </a:spcBef>
              <a:defRPr sz="1200">
                <a:solidFill>
                  <a:schemeClr val="tx1"/>
                </a:solidFill>
                <a:latin typeface="Arial" charset="0"/>
              </a:defRPr>
            </a:lvl4pPr>
            <a:lvl5pPr marL="2057400" indent="-228600" defTabSz="965200" eaLnBrk="0" hangingPunct="0">
              <a:spcBef>
                <a:spcPct val="30000"/>
              </a:spcBef>
              <a:defRPr sz="1200">
                <a:solidFill>
                  <a:schemeClr val="tx1"/>
                </a:solidFill>
                <a:latin typeface="Arial" charset="0"/>
              </a:defRPr>
            </a:lvl5pPr>
            <a:lvl6pPr marL="2514600" indent="-228600" defTabSz="965200" eaLnBrk="0" fontAlgn="base" hangingPunct="0">
              <a:spcBef>
                <a:spcPct val="30000"/>
              </a:spcBef>
              <a:spcAft>
                <a:spcPct val="0"/>
              </a:spcAft>
              <a:defRPr sz="1200">
                <a:solidFill>
                  <a:schemeClr val="tx1"/>
                </a:solidFill>
                <a:latin typeface="Arial" charset="0"/>
              </a:defRPr>
            </a:lvl6pPr>
            <a:lvl7pPr marL="2971800" indent="-228600" defTabSz="965200" eaLnBrk="0" fontAlgn="base" hangingPunct="0">
              <a:spcBef>
                <a:spcPct val="30000"/>
              </a:spcBef>
              <a:spcAft>
                <a:spcPct val="0"/>
              </a:spcAft>
              <a:defRPr sz="1200">
                <a:solidFill>
                  <a:schemeClr val="tx1"/>
                </a:solidFill>
                <a:latin typeface="Arial" charset="0"/>
              </a:defRPr>
            </a:lvl7pPr>
            <a:lvl8pPr marL="3429000" indent="-228600" defTabSz="965200" eaLnBrk="0" fontAlgn="base" hangingPunct="0">
              <a:spcBef>
                <a:spcPct val="30000"/>
              </a:spcBef>
              <a:spcAft>
                <a:spcPct val="0"/>
              </a:spcAft>
              <a:defRPr sz="1200">
                <a:solidFill>
                  <a:schemeClr val="tx1"/>
                </a:solidFill>
                <a:latin typeface="Arial" charset="0"/>
              </a:defRPr>
            </a:lvl8pPr>
            <a:lvl9pPr marL="3886200" indent="-228600" defTabSz="9652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C03ACCE-82F6-40D3-B82E-E2DE97C8651E}" type="slidenum">
              <a:rPr lang="en-US" altLang="en-US" smtClean="0">
                <a:cs typeface="Arial" charset="0"/>
              </a:rPr>
              <a:pPr eaLnBrk="1" hangingPunct="1">
                <a:spcBef>
                  <a:spcPct val="0"/>
                </a:spcBef>
              </a:pPr>
              <a:t>65</a:t>
            </a:fld>
            <a:endParaRPr lang="en-US" altLang="en-US" smtClean="0">
              <a:cs typeface="Arial"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252423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spcBef>
                <a:spcPct val="30000"/>
              </a:spcBef>
              <a:defRPr sz="1200">
                <a:solidFill>
                  <a:schemeClr val="tx1"/>
                </a:solidFill>
                <a:latin typeface="Arial" charset="0"/>
              </a:defRPr>
            </a:lvl1pPr>
            <a:lvl2pPr marL="742950" indent="-285750" defTabSz="965200" eaLnBrk="0" hangingPunct="0">
              <a:spcBef>
                <a:spcPct val="30000"/>
              </a:spcBef>
              <a:defRPr sz="1200">
                <a:solidFill>
                  <a:schemeClr val="tx1"/>
                </a:solidFill>
                <a:latin typeface="Arial" charset="0"/>
              </a:defRPr>
            </a:lvl2pPr>
            <a:lvl3pPr marL="1143000" indent="-228600" defTabSz="965200" eaLnBrk="0" hangingPunct="0">
              <a:spcBef>
                <a:spcPct val="30000"/>
              </a:spcBef>
              <a:defRPr sz="1200">
                <a:solidFill>
                  <a:schemeClr val="tx1"/>
                </a:solidFill>
                <a:latin typeface="Arial" charset="0"/>
              </a:defRPr>
            </a:lvl3pPr>
            <a:lvl4pPr marL="1600200" indent="-228600" defTabSz="965200" eaLnBrk="0" hangingPunct="0">
              <a:spcBef>
                <a:spcPct val="30000"/>
              </a:spcBef>
              <a:defRPr sz="1200">
                <a:solidFill>
                  <a:schemeClr val="tx1"/>
                </a:solidFill>
                <a:latin typeface="Arial" charset="0"/>
              </a:defRPr>
            </a:lvl4pPr>
            <a:lvl5pPr marL="2057400" indent="-228600" defTabSz="965200" eaLnBrk="0" hangingPunct="0">
              <a:spcBef>
                <a:spcPct val="30000"/>
              </a:spcBef>
              <a:defRPr sz="1200">
                <a:solidFill>
                  <a:schemeClr val="tx1"/>
                </a:solidFill>
                <a:latin typeface="Arial" charset="0"/>
              </a:defRPr>
            </a:lvl5pPr>
            <a:lvl6pPr marL="2514600" indent="-228600" defTabSz="965200" eaLnBrk="0" fontAlgn="base" hangingPunct="0">
              <a:spcBef>
                <a:spcPct val="30000"/>
              </a:spcBef>
              <a:spcAft>
                <a:spcPct val="0"/>
              </a:spcAft>
              <a:defRPr sz="1200">
                <a:solidFill>
                  <a:schemeClr val="tx1"/>
                </a:solidFill>
                <a:latin typeface="Arial" charset="0"/>
              </a:defRPr>
            </a:lvl6pPr>
            <a:lvl7pPr marL="2971800" indent="-228600" defTabSz="965200" eaLnBrk="0" fontAlgn="base" hangingPunct="0">
              <a:spcBef>
                <a:spcPct val="30000"/>
              </a:spcBef>
              <a:spcAft>
                <a:spcPct val="0"/>
              </a:spcAft>
              <a:defRPr sz="1200">
                <a:solidFill>
                  <a:schemeClr val="tx1"/>
                </a:solidFill>
                <a:latin typeface="Arial" charset="0"/>
              </a:defRPr>
            </a:lvl7pPr>
            <a:lvl8pPr marL="3429000" indent="-228600" defTabSz="965200" eaLnBrk="0" fontAlgn="base" hangingPunct="0">
              <a:spcBef>
                <a:spcPct val="30000"/>
              </a:spcBef>
              <a:spcAft>
                <a:spcPct val="0"/>
              </a:spcAft>
              <a:defRPr sz="1200">
                <a:solidFill>
                  <a:schemeClr val="tx1"/>
                </a:solidFill>
                <a:latin typeface="Arial" charset="0"/>
              </a:defRPr>
            </a:lvl8pPr>
            <a:lvl9pPr marL="3886200" indent="-228600" defTabSz="9652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BD81B7E-D830-4EA2-94EA-C64CA2748282}" type="slidenum">
              <a:rPr lang="en-US" altLang="en-US" smtClean="0">
                <a:cs typeface="Arial" charset="0"/>
              </a:rPr>
              <a:pPr eaLnBrk="1" hangingPunct="1">
                <a:spcBef>
                  <a:spcPct val="0"/>
                </a:spcBef>
              </a:pPr>
              <a:t>66</a:t>
            </a:fld>
            <a:endParaRPr lang="en-US" altLang="en-US" smtClean="0">
              <a:cs typeface="Arial"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096921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2C4A1D01-4DBF-4517-8CC4-37EDBDAE9F44}" type="slidenum">
              <a:rPr lang="en-US" smtClean="0"/>
              <a:pPr>
                <a:defRPr/>
              </a:pPr>
              <a:t>67</a:t>
            </a:fld>
            <a:endParaRPr lang="en-US"/>
          </a:p>
        </p:txBody>
      </p:sp>
    </p:spTree>
    <p:extLst>
      <p:ext uri="{BB962C8B-B14F-4D97-AF65-F5344CB8AC3E}">
        <p14:creationId xmlns:p14="http://schemas.microsoft.com/office/powerpoint/2010/main" val="1729599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spcBef>
                <a:spcPct val="30000"/>
              </a:spcBef>
              <a:defRPr sz="1200">
                <a:solidFill>
                  <a:schemeClr val="tx1"/>
                </a:solidFill>
                <a:latin typeface="Arial" charset="0"/>
              </a:defRPr>
            </a:lvl1pPr>
            <a:lvl2pPr marL="742950" indent="-285750" defTabSz="965200" eaLnBrk="0" hangingPunct="0">
              <a:spcBef>
                <a:spcPct val="30000"/>
              </a:spcBef>
              <a:defRPr sz="1200">
                <a:solidFill>
                  <a:schemeClr val="tx1"/>
                </a:solidFill>
                <a:latin typeface="Arial" charset="0"/>
              </a:defRPr>
            </a:lvl2pPr>
            <a:lvl3pPr marL="1143000" indent="-228600" defTabSz="965200" eaLnBrk="0" hangingPunct="0">
              <a:spcBef>
                <a:spcPct val="30000"/>
              </a:spcBef>
              <a:defRPr sz="1200">
                <a:solidFill>
                  <a:schemeClr val="tx1"/>
                </a:solidFill>
                <a:latin typeface="Arial" charset="0"/>
              </a:defRPr>
            </a:lvl3pPr>
            <a:lvl4pPr marL="1600200" indent="-228600" defTabSz="965200" eaLnBrk="0" hangingPunct="0">
              <a:spcBef>
                <a:spcPct val="30000"/>
              </a:spcBef>
              <a:defRPr sz="1200">
                <a:solidFill>
                  <a:schemeClr val="tx1"/>
                </a:solidFill>
                <a:latin typeface="Arial" charset="0"/>
              </a:defRPr>
            </a:lvl4pPr>
            <a:lvl5pPr marL="2057400" indent="-228600" defTabSz="965200" eaLnBrk="0" hangingPunct="0">
              <a:spcBef>
                <a:spcPct val="30000"/>
              </a:spcBef>
              <a:defRPr sz="1200">
                <a:solidFill>
                  <a:schemeClr val="tx1"/>
                </a:solidFill>
                <a:latin typeface="Arial" charset="0"/>
              </a:defRPr>
            </a:lvl5pPr>
            <a:lvl6pPr marL="2514600" indent="-228600" defTabSz="965200" eaLnBrk="0" fontAlgn="base" hangingPunct="0">
              <a:spcBef>
                <a:spcPct val="30000"/>
              </a:spcBef>
              <a:spcAft>
                <a:spcPct val="0"/>
              </a:spcAft>
              <a:defRPr sz="1200">
                <a:solidFill>
                  <a:schemeClr val="tx1"/>
                </a:solidFill>
                <a:latin typeface="Arial" charset="0"/>
              </a:defRPr>
            </a:lvl6pPr>
            <a:lvl7pPr marL="2971800" indent="-228600" defTabSz="965200" eaLnBrk="0" fontAlgn="base" hangingPunct="0">
              <a:spcBef>
                <a:spcPct val="30000"/>
              </a:spcBef>
              <a:spcAft>
                <a:spcPct val="0"/>
              </a:spcAft>
              <a:defRPr sz="1200">
                <a:solidFill>
                  <a:schemeClr val="tx1"/>
                </a:solidFill>
                <a:latin typeface="Arial" charset="0"/>
              </a:defRPr>
            </a:lvl7pPr>
            <a:lvl8pPr marL="3429000" indent="-228600" defTabSz="965200" eaLnBrk="0" fontAlgn="base" hangingPunct="0">
              <a:spcBef>
                <a:spcPct val="30000"/>
              </a:spcBef>
              <a:spcAft>
                <a:spcPct val="0"/>
              </a:spcAft>
              <a:defRPr sz="1200">
                <a:solidFill>
                  <a:schemeClr val="tx1"/>
                </a:solidFill>
                <a:latin typeface="Arial" charset="0"/>
              </a:defRPr>
            </a:lvl8pPr>
            <a:lvl9pPr marL="3886200" indent="-228600" defTabSz="9652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91141245-BFAD-438F-8BFD-C0632BFB15B8}" type="slidenum">
              <a:rPr lang="en-US" altLang="en-US" smtClean="0">
                <a:cs typeface="Arial" charset="0"/>
              </a:rPr>
              <a:pPr eaLnBrk="1" hangingPunct="1">
                <a:spcBef>
                  <a:spcPct val="0"/>
                </a:spcBef>
              </a:pPr>
              <a:t>68</a:t>
            </a:fld>
            <a:endParaRPr lang="en-US" altLang="en-US" smtClean="0">
              <a:cs typeface="Arial"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8913630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4406613A-E46D-4999-84D3-FB9E14C4A266}" type="slidenum">
              <a:rPr lang="en-US" smtClean="0"/>
              <a:pPr>
                <a:defRPr/>
              </a:pPr>
              <a:t>69</a:t>
            </a:fld>
            <a:endParaRPr lang="en-US"/>
          </a:p>
        </p:txBody>
      </p:sp>
    </p:spTree>
    <p:extLst>
      <p:ext uri="{BB962C8B-B14F-4D97-AF65-F5344CB8AC3E}">
        <p14:creationId xmlns:p14="http://schemas.microsoft.com/office/powerpoint/2010/main" val="1157434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spcBef>
                <a:spcPct val="30000"/>
              </a:spcBef>
              <a:defRPr sz="1200">
                <a:solidFill>
                  <a:schemeClr val="tx1"/>
                </a:solidFill>
                <a:latin typeface="Arial" charset="0"/>
              </a:defRPr>
            </a:lvl1pPr>
            <a:lvl2pPr marL="742950" indent="-285750" defTabSz="965200" eaLnBrk="0" hangingPunct="0">
              <a:spcBef>
                <a:spcPct val="30000"/>
              </a:spcBef>
              <a:defRPr sz="1200">
                <a:solidFill>
                  <a:schemeClr val="tx1"/>
                </a:solidFill>
                <a:latin typeface="Arial" charset="0"/>
              </a:defRPr>
            </a:lvl2pPr>
            <a:lvl3pPr marL="1143000" indent="-228600" defTabSz="965200" eaLnBrk="0" hangingPunct="0">
              <a:spcBef>
                <a:spcPct val="30000"/>
              </a:spcBef>
              <a:defRPr sz="1200">
                <a:solidFill>
                  <a:schemeClr val="tx1"/>
                </a:solidFill>
                <a:latin typeface="Arial" charset="0"/>
              </a:defRPr>
            </a:lvl3pPr>
            <a:lvl4pPr marL="1600200" indent="-228600" defTabSz="965200" eaLnBrk="0" hangingPunct="0">
              <a:spcBef>
                <a:spcPct val="30000"/>
              </a:spcBef>
              <a:defRPr sz="1200">
                <a:solidFill>
                  <a:schemeClr val="tx1"/>
                </a:solidFill>
                <a:latin typeface="Arial" charset="0"/>
              </a:defRPr>
            </a:lvl4pPr>
            <a:lvl5pPr marL="2057400" indent="-228600" defTabSz="965200" eaLnBrk="0" hangingPunct="0">
              <a:spcBef>
                <a:spcPct val="30000"/>
              </a:spcBef>
              <a:defRPr sz="1200">
                <a:solidFill>
                  <a:schemeClr val="tx1"/>
                </a:solidFill>
                <a:latin typeface="Arial" charset="0"/>
              </a:defRPr>
            </a:lvl5pPr>
            <a:lvl6pPr marL="2514600" indent="-228600" defTabSz="965200" eaLnBrk="0" fontAlgn="base" hangingPunct="0">
              <a:spcBef>
                <a:spcPct val="30000"/>
              </a:spcBef>
              <a:spcAft>
                <a:spcPct val="0"/>
              </a:spcAft>
              <a:defRPr sz="1200">
                <a:solidFill>
                  <a:schemeClr val="tx1"/>
                </a:solidFill>
                <a:latin typeface="Arial" charset="0"/>
              </a:defRPr>
            </a:lvl6pPr>
            <a:lvl7pPr marL="2971800" indent="-228600" defTabSz="965200" eaLnBrk="0" fontAlgn="base" hangingPunct="0">
              <a:spcBef>
                <a:spcPct val="30000"/>
              </a:spcBef>
              <a:spcAft>
                <a:spcPct val="0"/>
              </a:spcAft>
              <a:defRPr sz="1200">
                <a:solidFill>
                  <a:schemeClr val="tx1"/>
                </a:solidFill>
                <a:latin typeface="Arial" charset="0"/>
              </a:defRPr>
            </a:lvl7pPr>
            <a:lvl8pPr marL="3429000" indent="-228600" defTabSz="965200" eaLnBrk="0" fontAlgn="base" hangingPunct="0">
              <a:spcBef>
                <a:spcPct val="30000"/>
              </a:spcBef>
              <a:spcAft>
                <a:spcPct val="0"/>
              </a:spcAft>
              <a:defRPr sz="1200">
                <a:solidFill>
                  <a:schemeClr val="tx1"/>
                </a:solidFill>
                <a:latin typeface="Arial" charset="0"/>
              </a:defRPr>
            </a:lvl8pPr>
            <a:lvl9pPr marL="3886200" indent="-228600" defTabSz="9652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BE900D64-EBD0-4F51-BA91-B539E2D57774}" type="slidenum">
              <a:rPr lang="en-US" altLang="en-US" smtClean="0">
                <a:cs typeface="Arial" charset="0"/>
              </a:rPr>
              <a:pPr eaLnBrk="1" hangingPunct="1">
                <a:spcBef>
                  <a:spcPct val="0"/>
                </a:spcBef>
              </a:pPr>
              <a:t>2</a:t>
            </a:fld>
            <a:endParaRPr lang="en-US" altLang="en-US" smtClean="0">
              <a:cs typeface="Arial"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355612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spcBef>
                <a:spcPct val="30000"/>
              </a:spcBef>
              <a:defRPr sz="1200">
                <a:solidFill>
                  <a:schemeClr val="tx1"/>
                </a:solidFill>
                <a:latin typeface="Arial" charset="0"/>
              </a:defRPr>
            </a:lvl1pPr>
            <a:lvl2pPr marL="742950" indent="-285750" defTabSz="965200" eaLnBrk="0" hangingPunct="0">
              <a:spcBef>
                <a:spcPct val="30000"/>
              </a:spcBef>
              <a:defRPr sz="1200">
                <a:solidFill>
                  <a:schemeClr val="tx1"/>
                </a:solidFill>
                <a:latin typeface="Arial" charset="0"/>
              </a:defRPr>
            </a:lvl2pPr>
            <a:lvl3pPr marL="1143000" indent="-228600" defTabSz="965200" eaLnBrk="0" hangingPunct="0">
              <a:spcBef>
                <a:spcPct val="30000"/>
              </a:spcBef>
              <a:defRPr sz="1200">
                <a:solidFill>
                  <a:schemeClr val="tx1"/>
                </a:solidFill>
                <a:latin typeface="Arial" charset="0"/>
              </a:defRPr>
            </a:lvl3pPr>
            <a:lvl4pPr marL="1600200" indent="-228600" defTabSz="965200" eaLnBrk="0" hangingPunct="0">
              <a:spcBef>
                <a:spcPct val="30000"/>
              </a:spcBef>
              <a:defRPr sz="1200">
                <a:solidFill>
                  <a:schemeClr val="tx1"/>
                </a:solidFill>
                <a:latin typeface="Arial" charset="0"/>
              </a:defRPr>
            </a:lvl4pPr>
            <a:lvl5pPr marL="2057400" indent="-228600" defTabSz="965200" eaLnBrk="0" hangingPunct="0">
              <a:spcBef>
                <a:spcPct val="30000"/>
              </a:spcBef>
              <a:defRPr sz="1200">
                <a:solidFill>
                  <a:schemeClr val="tx1"/>
                </a:solidFill>
                <a:latin typeface="Arial" charset="0"/>
              </a:defRPr>
            </a:lvl5pPr>
            <a:lvl6pPr marL="2514600" indent="-228600" defTabSz="965200" eaLnBrk="0" fontAlgn="base" hangingPunct="0">
              <a:spcBef>
                <a:spcPct val="30000"/>
              </a:spcBef>
              <a:spcAft>
                <a:spcPct val="0"/>
              </a:spcAft>
              <a:defRPr sz="1200">
                <a:solidFill>
                  <a:schemeClr val="tx1"/>
                </a:solidFill>
                <a:latin typeface="Arial" charset="0"/>
              </a:defRPr>
            </a:lvl6pPr>
            <a:lvl7pPr marL="2971800" indent="-228600" defTabSz="965200" eaLnBrk="0" fontAlgn="base" hangingPunct="0">
              <a:spcBef>
                <a:spcPct val="30000"/>
              </a:spcBef>
              <a:spcAft>
                <a:spcPct val="0"/>
              </a:spcAft>
              <a:defRPr sz="1200">
                <a:solidFill>
                  <a:schemeClr val="tx1"/>
                </a:solidFill>
                <a:latin typeface="Arial" charset="0"/>
              </a:defRPr>
            </a:lvl7pPr>
            <a:lvl8pPr marL="3429000" indent="-228600" defTabSz="965200" eaLnBrk="0" fontAlgn="base" hangingPunct="0">
              <a:spcBef>
                <a:spcPct val="30000"/>
              </a:spcBef>
              <a:spcAft>
                <a:spcPct val="0"/>
              </a:spcAft>
              <a:defRPr sz="1200">
                <a:solidFill>
                  <a:schemeClr val="tx1"/>
                </a:solidFill>
                <a:latin typeface="Arial" charset="0"/>
              </a:defRPr>
            </a:lvl8pPr>
            <a:lvl9pPr marL="3886200" indent="-228600" defTabSz="9652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FD5DF2F-7022-47DE-B5AB-4C7096340245}" type="slidenum">
              <a:rPr lang="en-US" altLang="en-US" smtClean="0">
                <a:cs typeface="Arial" charset="0"/>
              </a:rPr>
              <a:pPr eaLnBrk="1" hangingPunct="1">
                <a:spcBef>
                  <a:spcPct val="0"/>
                </a:spcBef>
              </a:pPr>
              <a:t>70</a:t>
            </a:fld>
            <a:endParaRPr lang="en-US" altLang="en-US" smtClean="0">
              <a:cs typeface="Arial"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079532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BBBCDBA5-EE9C-4F51-86DE-3EE8A77A24E6}" type="slidenum">
              <a:rPr lang="en-US" smtClean="0"/>
              <a:pPr>
                <a:defRPr/>
              </a:pPr>
              <a:t>3</a:t>
            </a:fld>
            <a:endParaRPr lang="en-US"/>
          </a:p>
        </p:txBody>
      </p:sp>
    </p:spTree>
    <p:extLst>
      <p:ext uri="{BB962C8B-B14F-4D97-AF65-F5344CB8AC3E}">
        <p14:creationId xmlns:p14="http://schemas.microsoft.com/office/powerpoint/2010/main" val="549752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AEDFC9F5-BCBB-4AAA-BDA1-249B32822DCF}" type="slidenum">
              <a:rPr lang="en-US" smtClean="0"/>
              <a:pPr>
                <a:defRPr/>
              </a:pPr>
              <a:t>4</a:t>
            </a:fld>
            <a:endParaRPr lang="en-US" dirty="0"/>
          </a:p>
        </p:txBody>
      </p:sp>
    </p:spTree>
    <p:extLst>
      <p:ext uri="{BB962C8B-B14F-4D97-AF65-F5344CB8AC3E}">
        <p14:creationId xmlns:p14="http://schemas.microsoft.com/office/powerpoint/2010/main" val="2554818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CEFA1C34-5BBD-4A14-84A9-B3A30B8352DF}" type="slidenum">
              <a:rPr lang="en-US" smtClean="0"/>
              <a:pPr>
                <a:defRPr/>
              </a:pPr>
              <a:t>8</a:t>
            </a:fld>
            <a:endParaRPr lang="en-US"/>
          </a:p>
        </p:txBody>
      </p:sp>
    </p:spTree>
    <p:extLst>
      <p:ext uri="{BB962C8B-B14F-4D97-AF65-F5344CB8AC3E}">
        <p14:creationId xmlns:p14="http://schemas.microsoft.com/office/powerpoint/2010/main" val="4113126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spcBef>
                <a:spcPct val="30000"/>
              </a:spcBef>
              <a:defRPr sz="1200">
                <a:solidFill>
                  <a:schemeClr val="tx1"/>
                </a:solidFill>
                <a:latin typeface="Arial" charset="0"/>
              </a:defRPr>
            </a:lvl1pPr>
            <a:lvl2pPr marL="742950" indent="-285750" defTabSz="965200" eaLnBrk="0" hangingPunct="0">
              <a:spcBef>
                <a:spcPct val="30000"/>
              </a:spcBef>
              <a:defRPr sz="1200">
                <a:solidFill>
                  <a:schemeClr val="tx1"/>
                </a:solidFill>
                <a:latin typeface="Arial" charset="0"/>
              </a:defRPr>
            </a:lvl2pPr>
            <a:lvl3pPr marL="1143000" indent="-228600" defTabSz="965200" eaLnBrk="0" hangingPunct="0">
              <a:spcBef>
                <a:spcPct val="30000"/>
              </a:spcBef>
              <a:defRPr sz="1200">
                <a:solidFill>
                  <a:schemeClr val="tx1"/>
                </a:solidFill>
                <a:latin typeface="Arial" charset="0"/>
              </a:defRPr>
            </a:lvl3pPr>
            <a:lvl4pPr marL="1600200" indent="-228600" defTabSz="965200" eaLnBrk="0" hangingPunct="0">
              <a:spcBef>
                <a:spcPct val="30000"/>
              </a:spcBef>
              <a:defRPr sz="1200">
                <a:solidFill>
                  <a:schemeClr val="tx1"/>
                </a:solidFill>
                <a:latin typeface="Arial" charset="0"/>
              </a:defRPr>
            </a:lvl4pPr>
            <a:lvl5pPr marL="2057400" indent="-228600" defTabSz="965200" eaLnBrk="0" hangingPunct="0">
              <a:spcBef>
                <a:spcPct val="30000"/>
              </a:spcBef>
              <a:defRPr sz="1200">
                <a:solidFill>
                  <a:schemeClr val="tx1"/>
                </a:solidFill>
                <a:latin typeface="Arial" charset="0"/>
              </a:defRPr>
            </a:lvl5pPr>
            <a:lvl6pPr marL="2514600" indent="-228600" defTabSz="965200" eaLnBrk="0" fontAlgn="base" hangingPunct="0">
              <a:spcBef>
                <a:spcPct val="30000"/>
              </a:spcBef>
              <a:spcAft>
                <a:spcPct val="0"/>
              </a:spcAft>
              <a:defRPr sz="1200">
                <a:solidFill>
                  <a:schemeClr val="tx1"/>
                </a:solidFill>
                <a:latin typeface="Arial" charset="0"/>
              </a:defRPr>
            </a:lvl6pPr>
            <a:lvl7pPr marL="2971800" indent="-228600" defTabSz="965200" eaLnBrk="0" fontAlgn="base" hangingPunct="0">
              <a:spcBef>
                <a:spcPct val="30000"/>
              </a:spcBef>
              <a:spcAft>
                <a:spcPct val="0"/>
              </a:spcAft>
              <a:defRPr sz="1200">
                <a:solidFill>
                  <a:schemeClr val="tx1"/>
                </a:solidFill>
                <a:latin typeface="Arial" charset="0"/>
              </a:defRPr>
            </a:lvl7pPr>
            <a:lvl8pPr marL="3429000" indent="-228600" defTabSz="965200" eaLnBrk="0" fontAlgn="base" hangingPunct="0">
              <a:spcBef>
                <a:spcPct val="30000"/>
              </a:spcBef>
              <a:spcAft>
                <a:spcPct val="0"/>
              </a:spcAft>
              <a:defRPr sz="1200">
                <a:solidFill>
                  <a:schemeClr val="tx1"/>
                </a:solidFill>
                <a:latin typeface="Arial" charset="0"/>
              </a:defRPr>
            </a:lvl8pPr>
            <a:lvl9pPr marL="3886200" indent="-228600" defTabSz="9652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EB7A5F0-7875-466E-9964-BC5DAB1C9409}" type="slidenum">
              <a:rPr lang="en-US" altLang="en-US" smtClean="0">
                <a:cs typeface="Arial" charset="0"/>
              </a:rPr>
              <a:pPr eaLnBrk="1" hangingPunct="1">
                <a:spcBef>
                  <a:spcPct val="0"/>
                </a:spcBef>
              </a:pPr>
              <a:t>16</a:t>
            </a:fld>
            <a:endParaRPr lang="en-US" altLang="en-US" smtClean="0">
              <a:cs typeface="Arial"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251013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D1922F2F-1EF2-459A-BB20-7EE1A16DCA30}" type="slidenum">
              <a:rPr lang="en-US" smtClean="0"/>
              <a:pPr>
                <a:defRPr/>
              </a:pPr>
              <a:t>22</a:t>
            </a:fld>
            <a:endParaRPr lang="en-US"/>
          </a:p>
        </p:txBody>
      </p:sp>
    </p:spTree>
    <p:extLst>
      <p:ext uri="{BB962C8B-B14F-4D97-AF65-F5344CB8AC3E}">
        <p14:creationId xmlns:p14="http://schemas.microsoft.com/office/powerpoint/2010/main" val="1806008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5A1EE139-5F1D-4B6E-AB27-41D342D8539E}" type="slidenum">
              <a:rPr lang="en-US" smtClean="0"/>
              <a:pPr>
                <a:defRPr/>
              </a:pPr>
              <a:t>24</a:t>
            </a:fld>
            <a:endParaRPr lang="en-US"/>
          </a:p>
        </p:txBody>
      </p:sp>
    </p:spTree>
    <p:extLst>
      <p:ext uri="{BB962C8B-B14F-4D97-AF65-F5344CB8AC3E}">
        <p14:creationId xmlns:p14="http://schemas.microsoft.com/office/powerpoint/2010/main" val="2823080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779A1DAA-B671-463E-B9F2-85545CAE97C5}" type="slidenum">
              <a:rPr lang="en-US" smtClean="0"/>
              <a:pPr>
                <a:defRPr/>
              </a:pPr>
              <a:t>25</a:t>
            </a:fld>
            <a:endParaRPr lang="en-US"/>
          </a:p>
        </p:txBody>
      </p:sp>
    </p:spTree>
    <p:extLst>
      <p:ext uri="{BB962C8B-B14F-4D97-AF65-F5344CB8AC3E}">
        <p14:creationId xmlns:p14="http://schemas.microsoft.com/office/powerpoint/2010/main" val="2864176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7CD59E0-1C6E-4770-BB2D-52D9CFD43E44}" type="slidenum">
              <a:rPr lang="en-US"/>
              <a:pPr>
                <a:defRPr/>
              </a:pPr>
              <a:t>‹#›</a:t>
            </a:fld>
            <a:endParaRPr lang="en-US"/>
          </a:p>
        </p:txBody>
      </p:sp>
    </p:spTree>
    <p:extLst>
      <p:ext uri="{BB962C8B-B14F-4D97-AF65-F5344CB8AC3E}">
        <p14:creationId xmlns:p14="http://schemas.microsoft.com/office/powerpoint/2010/main" val="253392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48C7081-B924-4EE7-A016-18E5544E51D0}" type="slidenum">
              <a:rPr lang="en-US"/>
              <a:pPr>
                <a:defRPr/>
              </a:pPr>
              <a:t>‹#›</a:t>
            </a:fld>
            <a:endParaRPr lang="en-US"/>
          </a:p>
        </p:txBody>
      </p:sp>
    </p:spTree>
    <p:extLst>
      <p:ext uri="{BB962C8B-B14F-4D97-AF65-F5344CB8AC3E}">
        <p14:creationId xmlns:p14="http://schemas.microsoft.com/office/powerpoint/2010/main" val="4214713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E56CA62-3D45-43FD-A74C-57B27DCBE67E}" type="slidenum">
              <a:rPr lang="en-US"/>
              <a:pPr>
                <a:defRPr/>
              </a:pPr>
              <a:t>‹#›</a:t>
            </a:fld>
            <a:endParaRPr lang="en-US"/>
          </a:p>
        </p:txBody>
      </p:sp>
    </p:spTree>
    <p:extLst>
      <p:ext uri="{BB962C8B-B14F-4D97-AF65-F5344CB8AC3E}">
        <p14:creationId xmlns:p14="http://schemas.microsoft.com/office/powerpoint/2010/main" val="1728165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7724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143000"/>
            <a:ext cx="78486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9600" y="3733800"/>
            <a:ext cx="78486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76142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44DFFD2-0F8A-4C15-9F96-48CDA2B25BA8}" type="slidenum">
              <a:rPr lang="en-US"/>
              <a:pPr>
                <a:defRPr/>
              </a:pPr>
              <a:t>‹#›</a:t>
            </a:fld>
            <a:endParaRPr lang="en-US"/>
          </a:p>
        </p:txBody>
      </p:sp>
    </p:spTree>
    <p:extLst>
      <p:ext uri="{BB962C8B-B14F-4D97-AF65-F5344CB8AC3E}">
        <p14:creationId xmlns:p14="http://schemas.microsoft.com/office/powerpoint/2010/main" val="3206020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715D3F6-BB2E-44D3-8873-555E9C97F00F}" type="slidenum">
              <a:rPr lang="en-US"/>
              <a:pPr>
                <a:defRPr/>
              </a:pPr>
              <a:t>‹#›</a:t>
            </a:fld>
            <a:endParaRPr lang="en-US"/>
          </a:p>
        </p:txBody>
      </p:sp>
    </p:spTree>
    <p:extLst>
      <p:ext uri="{BB962C8B-B14F-4D97-AF65-F5344CB8AC3E}">
        <p14:creationId xmlns:p14="http://schemas.microsoft.com/office/powerpoint/2010/main" val="2156526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8BE0666-EC51-4DD6-8A7A-46FB8FEB7B65}" type="slidenum">
              <a:rPr lang="en-US"/>
              <a:pPr>
                <a:defRPr/>
              </a:pPr>
              <a:t>‹#›</a:t>
            </a:fld>
            <a:endParaRPr lang="en-US"/>
          </a:p>
        </p:txBody>
      </p:sp>
    </p:spTree>
    <p:extLst>
      <p:ext uri="{BB962C8B-B14F-4D97-AF65-F5344CB8AC3E}">
        <p14:creationId xmlns:p14="http://schemas.microsoft.com/office/powerpoint/2010/main" val="2065673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7AA4F15-E3B8-4989-B13D-EDD2885D392A}" type="slidenum">
              <a:rPr lang="en-US"/>
              <a:pPr>
                <a:defRPr/>
              </a:pPr>
              <a:t>‹#›</a:t>
            </a:fld>
            <a:endParaRPr lang="en-US"/>
          </a:p>
        </p:txBody>
      </p:sp>
    </p:spTree>
    <p:extLst>
      <p:ext uri="{BB962C8B-B14F-4D97-AF65-F5344CB8AC3E}">
        <p14:creationId xmlns:p14="http://schemas.microsoft.com/office/powerpoint/2010/main" val="3584526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B6EC39C-532A-4FE9-9685-E4C9C0EEF82D}" type="slidenum">
              <a:rPr lang="en-US"/>
              <a:pPr>
                <a:defRPr/>
              </a:pPr>
              <a:t>‹#›</a:t>
            </a:fld>
            <a:endParaRPr lang="en-US"/>
          </a:p>
        </p:txBody>
      </p:sp>
    </p:spTree>
    <p:extLst>
      <p:ext uri="{BB962C8B-B14F-4D97-AF65-F5344CB8AC3E}">
        <p14:creationId xmlns:p14="http://schemas.microsoft.com/office/powerpoint/2010/main" val="1876363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B7DAA3C-E0FF-4478-8CD9-8BA76B2B6E76}" type="slidenum">
              <a:rPr lang="en-US"/>
              <a:pPr>
                <a:defRPr/>
              </a:pPr>
              <a:t>‹#›</a:t>
            </a:fld>
            <a:endParaRPr lang="en-US"/>
          </a:p>
        </p:txBody>
      </p:sp>
    </p:spTree>
    <p:extLst>
      <p:ext uri="{BB962C8B-B14F-4D97-AF65-F5344CB8AC3E}">
        <p14:creationId xmlns:p14="http://schemas.microsoft.com/office/powerpoint/2010/main" val="4150533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ABB1C11-F6C2-4B81-B108-AA31B7FDF9C1}" type="slidenum">
              <a:rPr lang="en-US"/>
              <a:pPr>
                <a:defRPr/>
              </a:pPr>
              <a:t>‹#›</a:t>
            </a:fld>
            <a:endParaRPr lang="en-US"/>
          </a:p>
        </p:txBody>
      </p:sp>
    </p:spTree>
    <p:extLst>
      <p:ext uri="{BB962C8B-B14F-4D97-AF65-F5344CB8AC3E}">
        <p14:creationId xmlns:p14="http://schemas.microsoft.com/office/powerpoint/2010/main" val="1333648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4101FA-675B-4F6B-B330-963FB18019A0}" type="slidenum">
              <a:rPr lang="en-US"/>
              <a:pPr>
                <a:defRPr/>
              </a:pPr>
              <a:t>‹#›</a:t>
            </a:fld>
            <a:endParaRPr lang="en-US"/>
          </a:p>
        </p:txBody>
      </p:sp>
    </p:spTree>
    <p:extLst>
      <p:ext uri="{BB962C8B-B14F-4D97-AF65-F5344CB8AC3E}">
        <p14:creationId xmlns:p14="http://schemas.microsoft.com/office/powerpoint/2010/main" val="1214154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6200" y="76200"/>
            <a:ext cx="899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sp>
        <p:nvSpPr>
          <p:cNvPr id="1027" name="Text Placeholder 2"/>
          <p:cNvSpPr>
            <a:spLocks noGrp="1"/>
          </p:cNvSpPr>
          <p:nvPr>
            <p:ph type="body" idx="1"/>
          </p:nvPr>
        </p:nvSpPr>
        <p:spPr bwMode="auto">
          <a:xfrm>
            <a:off x="76200" y="914400"/>
            <a:ext cx="89916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6" name="Slide Number Placeholder 5"/>
          <p:cNvSpPr>
            <a:spLocks noGrp="1"/>
          </p:cNvSpPr>
          <p:nvPr>
            <p:ph type="sldNum" sz="quarter" idx="4"/>
          </p:nvPr>
        </p:nvSpPr>
        <p:spPr>
          <a:xfrm>
            <a:off x="8610600" y="6492875"/>
            <a:ext cx="457200" cy="365125"/>
          </a:xfrm>
          <a:prstGeom prst="rect">
            <a:avLst/>
          </a:prstGeom>
        </p:spPr>
        <p:txBody>
          <a:bodyPr vert="horz" lIns="91440" tIns="45720" rIns="91440" bIns="45720" rtlCol="0" anchor="ctr"/>
          <a:lstStyle>
            <a:lvl1pPr algn="r">
              <a:defRPr sz="1200">
                <a:solidFill>
                  <a:schemeClr val="tx1">
                    <a:tint val="75000"/>
                  </a:schemeClr>
                </a:solidFill>
                <a:latin typeface="Tahoma" charset="0"/>
                <a:ea typeface="ＭＳ Ｐゴシック" charset="-128"/>
                <a:cs typeface="Arial" charset="0"/>
              </a:defRPr>
            </a:lvl1pPr>
          </a:lstStyle>
          <a:p>
            <a:pPr>
              <a:defRPr/>
            </a:pPr>
            <a:fld id="{C90F1407-5928-4DE1-9657-A3FC4341CC4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Lst>
  <p:txStyles>
    <p:titleStyle>
      <a:lvl1pPr algn="ctr" rtl="0" eaLnBrk="0" fontAlgn="base" hangingPunct="0">
        <a:spcBef>
          <a:spcPct val="0"/>
        </a:spcBef>
        <a:spcAft>
          <a:spcPct val="0"/>
        </a:spcAft>
        <a:defRPr sz="3600" kern="1200">
          <a:solidFill>
            <a:schemeClr val="tx1"/>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just" rtl="0" eaLnBrk="0" fontAlgn="base" hangingPunct="0">
        <a:spcBef>
          <a:spcPct val="20000"/>
        </a:spcBef>
        <a:spcAft>
          <a:spcPct val="0"/>
        </a:spcAft>
        <a:buFont typeface="Arial"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just" rtl="0" eaLnBrk="0" fontAlgn="base" hangingPunct="0">
        <a:spcBef>
          <a:spcPct val="20000"/>
        </a:spcBef>
        <a:spcAft>
          <a:spcPct val="0"/>
        </a:spcAft>
        <a:buFont typeface="Arial"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just" rtl="0" eaLnBrk="0" fontAlgn="base" hangingPunct="0">
        <a:spcBef>
          <a:spcPct val="20000"/>
        </a:spcBef>
        <a:spcAft>
          <a:spcPct val="0"/>
        </a:spcAft>
        <a:buFont typeface="Arial"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just" rtl="0" eaLnBrk="0" fontAlgn="base" hangingPunct="0">
        <a:spcBef>
          <a:spcPct val="20000"/>
        </a:spcBef>
        <a:spcAft>
          <a:spcPct val="0"/>
        </a:spcAft>
        <a:buFont typeface="Arial"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just" rtl="0" eaLnBrk="0" fontAlgn="base" hangingPunct="0">
        <a:spcBef>
          <a:spcPct val="20000"/>
        </a:spcBef>
        <a:spcAft>
          <a:spcPct val="0"/>
        </a:spcAft>
        <a:buFont typeface="Arial"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6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685800"/>
            <a:ext cx="7772400" cy="1470025"/>
          </a:xfrm>
        </p:spPr>
        <p:txBody>
          <a:bodyPr/>
          <a:lstStyle/>
          <a:p>
            <a:pPr eaLnBrk="1" hangingPunct="1"/>
            <a:r>
              <a:rPr lang="en-US" altLang="en-US" dirty="0" smtClean="0"/>
              <a:t>Probability and Uncertainty</a:t>
            </a:r>
            <a:br>
              <a:rPr lang="en-US" altLang="en-US" dirty="0" smtClean="0"/>
            </a:br>
            <a:endParaRPr lang="en-US" altLang="en-US" sz="2800" dirty="0" smtClean="0"/>
          </a:p>
        </p:txBody>
      </p:sp>
      <p:sp>
        <p:nvSpPr>
          <p:cNvPr id="3075" name="Rectangle 3"/>
          <p:cNvSpPr>
            <a:spLocks noGrp="1" noChangeArrowheads="1"/>
          </p:cNvSpPr>
          <p:nvPr>
            <p:ph type="subTitle" idx="1"/>
          </p:nvPr>
        </p:nvSpPr>
        <p:spPr>
          <a:xfrm>
            <a:off x="1143000" y="2667000"/>
            <a:ext cx="6629400" cy="2971800"/>
          </a:xfrm>
        </p:spPr>
        <p:txBody>
          <a:bodyPr/>
          <a:lstStyle/>
          <a:p>
            <a:pPr eaLnBrk="1" hangingPunct="1">
              <a:buFont typeface="Arial" pitchFamily="34" charset="0"/>
              <a:buNone/>
              <a:defRPr/>
            </a:pPr>
            <a:r>
              <a:rPr lang="en-US" dirty="0" smtClean="0"/>
              <a:t>This lecture</a:t>
            </a:r>
            <a:r>
              <a:rPr lang="en-US" smtClean="0"/>
              <a:t>: Chapter </a:t>
            </a:r>
            <a:r>
              <a:rPr lang="en-US" dirty="0" smtClean="0"/>
              <a:t>13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sz="2400" dirty="0"/>
              <a:t>Trying to use logic to cope with a domain </a:t>
            </a:r>
            <a:r>
              <a:rPr lang="en-US" sz="2400" dirty="0" smtClean="0"/>
              <a:t>like medical </a:t>
            </a:r>
            <a:r>
              <a:rPr lang="en-US" sz="2400" dirty="0"/>
              <a:t>diagnosis thus fails for three main reasons:</a:t>
            </a:r>
          </a:p>
          <a:p>
            <a:pPr lvl="1"/>
            <a:r>
              <a:rPr lang="en-US" sz="2000" b="1" dirty="0" smtClean="0"/>
              <a:t>Laziness</a:t>
            </a:r>
            <a:r>
              <a:rPr lang="en-US" sz="2000" dirty="0"/>
              <a:t>: It is </a:t>
            </a:r>
            <a:r>
              <a:rPr lang="en-US" sz="2000" dirty="0" smtClean="0"/>
              <a:t>too </a:t>
            </a:r>
            <a:r>
              <a:rPr lang="en-US" sz="2000" dirty="0"/>
              <a:t>much work to list the complete set of antecedents or </a:t>
            </a:r>
            <a:r>
              <a:rPr lang="en-US" sz="2000" dirty="0" smtClean="0"/>
              <a:t>consequents needed </a:t>
            </a:r>
            <a:r>
              <a:rPr lang="en-US" sz="2000" dirty="0"/>
              <a:t>to ensure an </a:t>
            </a:r>
            <a:r>
              <a:rPr lang="en-US" sz="2000" dirty="0" err="1"/>
              <a:t>exceptionless</a:t>
            </a:r>
            <a:r>
              <a:rPr lang="en-US" sz="2000" dirty="0"/>
              <a:t> rule and too hard to use such rules.</a:t>
            </a:r>
          </a:p>
          <a:p>
            <a:pPr lvl="1"/>
            <a:r>
              <a:rPr lang="en-US" sz="2000" dirty="0"/>
              <a:t>THEORETICAL • </a:t>
            </a:r>
            <a:r>
              <a:rPr lang="en-US" sz="2000" b="1" dirty="0"/>
              <a:t>Theoretical ignorance</a:t>
            </a:r>
            <a:r>
              <a:rPr lang="en-US" sz="2000" dirty="0"/>
              <a:t>: Medical science has no complete theory for the domain.</a:t>
            </a:r>
          </a:p>
          <a:p>
            <a:pPr lvl="1"/>
            <a:r>
              <a:rPr lang="en-US" sz="2000" dirty="0" smtClean="0"/>
              <a:t>PRACTICAL </a:t>
            </a:r>
            <a:r>
              <a:rPr lang="en-US" sz="2000" dirty="0"/>
              <a:t>• </a:t>
            </a:r>
            <a:r>
              <a:rPr lang="en-US" sz="2000" b="1" dirty="0"/>
              <a:t>Practical ignorance</a:t>
            </a:r>
            <a:r>
              <a:rPr lang="en-US" sz="2000" dirty="0"/>
              <a:t>: Even if we know all the rules, we might be uncertain about </a:t>
            </a:r>
            <a:r>
              <a:rPr lang="en-US" sz="2000" dirty="0" smtClean="0"/>
              <a:t>a particular </a:t>
            </a:r>
            <a:r>
              <a:rPr lang="en-US" sz="2000" dirty="0"/>
              <a:t>patient because not all the necessary tests have been or can be run.</a:t>
            </a:r>
            <a:endParaRPr lang="en-GB" sz="2000" dirty="0"/>
          </a:p>
        </p:txBody>
      </p:sp>
    </p:spTree>
    <p:extLst>
      <p:ext uri="{BB962C8B-B14F-4D97-AF65-F5344CB8AC3E}">
        <p14:creationId xmlns:p14="http://schemas.microsoft.com/office/powerpoint/2010/main" val="23437241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mtClean="0"/>
              <a:t>Propositional Logic and Probability</a:t>
            </a:r>
          </a:p>
        </p:txBody>
      </p:sp>
      <p:sp>
        <p:nvSpPr>
          <p:cNvPr id="3" name="Content Placeholder 2"/>
          <p:cNvSpPr>
            <a:spLocks noGrp="1"/>
          </p:cNvSpPr>
          <p:nvPr>
            <p:ph idx="1"/>
          </p:nvPr>
        </p:nvSpPr>
        <p:spPr>
          <a:xfrm>
            <a:off x="457200" y="914400"/>
            <a:ext cx="8229600" cy="4373563"/>
          </a:xfrm>
        </p:spPr>
        <p:txBody>
          <a:bodyPr/>
          <a:lstStyle/>
          <a:p>
            <a:pPr>
              <a:defRPr/>
            </a:pPr>
            <a:r>
              <a:rPr lang="en-US" dirty="0" smtClean="0"/>
              <a:t>Their ontological commitments are the same</a:t>
            </a:r>
          </a:p>
          <a:p>
            <a:pPr lvl="1">
              <a:defRPr/>
            </a:pPr>
            <a:r>
              <a:rPr lang="en-US" dirty="0" smtClean="0"/>
              <a:t>The world is a set of facts that do or do not hold</a:t>
            </a:r>
          </a:p>
          <a:p>
            <a:pPr marL="457200" lvl="1" indent="0">
              <a:buFont typeface="Arial" charset="0"/>
              <a:buNone/>
              <a:defRPr/>
            </a:pPr>
            <a:endParaRPr lang="en-US" dirty="0" smtClean="0"/>
          </a:p>
          <a:p>
            <a:pPr>
              <a:defRPr/>
            </a:pPr>
            <a:r>
              <a:rPr lang="en-US" dirty="0" smtClean="0"/>
              <a:t>Their *epistemological commitments differ</a:t>
            </a:r>
          </a:p>
          <a:p>
            <a:pPr lvl="1">
              <a:defRPr/>
            </a:pPr>
            <a:r>
              <a:rPr lang="en-US" dirty="0" smtClean="0"/>
              <a:t>Logic agent believes true, false, or no opinion</a:t>
            </a:r>
          </a:p>
          <a:p>
            <a:pPr lvl="1">
              <a:defRPr/>
            </a:pPr>
            <a:r>
              <a:rPr lang="en-US" dirty="0" smtClean="0"/>
              <a:t>Probabilistic agent has a numerical degree of belief between 0 (false) and 1 (true)</a:t>
            </a:r>
            <a:endParaRPr lang="en-US" dirty="0"/>
          </a:p>
        </p:txBody>
      </p:sp>
      <p:sp>
        <p:nvSpPr>
          <p:cNvPr id="2" name="TextBox 1"/>
          <p:cNvSpPr txBox="1"/>
          <p:nvPr/>
        </p:nvSpPr>
        <p:spPr>
          <a:xfrm>
            <a:off x="1828800" y="5845350"/>
            <a:ext cx="6934200" cy="923330"/>
          </a:xfrm>
          <a:prstGeom prst="rect">
            <a:avLst/>
          </a:prstGeom>
          <a:noFill/>
        </p:spPr>
        <p:txBody>
          <a:bodyPr wrap="square" rtlCol="0">
            <a:spAutoFit/>
          </a:bodyPr>
          <a:lstStyle/>
          <a:p>
            <a:r>
              <a:rPr lang="en-US" dirty="0" smtClean="0"/>
              <a:t>*relating </a:t>
            </a:r>
            <a:r>
              <a:rPr lang="en-US" dirty="0"/>
              <a:t>to the theory of knowledge, especially with regard to its methods, validity, and scope, and the distinction between justified belief and opinion.</a:t>
            </a: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dirty="0" smtClean="0"/>
              <a:t>Probabilistic Agents</a:t>
            </a:r>
            <a:br>
              <a:rPr lang="en-US" altLang="en-US" dirty="0" smtClean="0"/>
            </a:br>
            <a:r>
              <a:rPr lang="en-US" altLang="en-US" dirty="0" smtClean="0"/>
              <a:t>May Make Better Decisions</a:t>
            </a:r>
          </a:p>
        </p:txBody>
      </p:sp>
      <p:pic>
        <p:nvPicPr>
          <p:cNvPr id="92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674" y="990600"/>
            <a:ext cx="6946101" cy="427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20" name="TextBox 4"/>
          <p:cNvSpPr txBox="1">
            <a:spLocks noChangeArrowheads="1"/>
          </p:cNvSpPr>
          <p:nvPr/>
        </p:nvSpPr>
        <p:spPr bwMode="auto">
          <a:xfrm>
            <a:off x="685800" y="5334000"/>
            <a:ext cx="7543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Arial" charset="0"/>
              </a:rPr>
              <a:t>The Logic Agent has no basis for choosing among [1,3], [2,2], &amp; [3,1].</a:t>
            </a:r>
          </a:p>
          <a:p>
            <a:pPr eaLnBrk="1" hangingPunct="1">
              <a:spcBef>
                <a:spcPct val="0"/>
              </a:spcBef>
              <a:buFontTx/>
              <a:buNone/>
            </a:pPr>
            <a:r>
              <a:rPr lang="en-US" altLang="en-US" sz="1800">
                <a:latin typeface="Arial" charset="0"/>
              </a:rPr>
              <a:t>The Probabilistic Agent can calculate P(P_1,3) = P(P_3,1) </a:t>
            </a:r>
            <a:r>
              <a:rPr lang="en-US" altLang="en-US" sz="1800">
                <a:latin typeface="Arial" charset="0"/>
                <a:sym typeface="Symbol" pitchFamily="18" charset="2"/>
              </a:rPr>
              <a:t> 0.31,</a:t>
            </a:r>
          </a:p>
          <a:p>
            <a:pPr eaLnBrk="1" hangingPunct="1">
              <a:spcBef>
                <a:spcPct val="0"/>
              </a:spcBef>
              <a:buFontTx/>
              <a:buNone/>
            </a:pPr>
            <a:r>
              <a:rPr lang="en-US" altLang="en-US" sz="1800">
                <a:latin typeface="Arial" charset="0"/>
                <a:sym typeface="Symbol" pitchFamily="18" charset="2"/>
              </a:rPr>
              <a:t>while P(P_2,2)  0.86 ─ so it will avoid [2,2] and prefer [1,3] or [3,1].</a:t>
            </a:r>
          </a:p>
          <a:p>
            <a:pPr eaLnBrk="1" hangingPunct="1">
              <a:spcBef>
                <a:spcPct val="0"/>
              </a:spcBef>
              <a:buFontTx/>
              <a:buNone/>
            </a:pPr>
            <a:r>
              <a:rPr lang="en-US" altLang="en-US" sz="1800">
                <a:latin typeface="Arial" charset="0"/>
                <a:sym typeface="Symbol" pitchFamily="18" charset="2"/>
              </a:rPr>
              <a:t>(R&amp;N, section 13.6)</a:t>
            </a:r>
            <a:endParaRPr lang="en-US" altLang="en-US" sz="1800">
              <a:latin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sz="2800" dirty="0"/>
              <a:t>We use utility theory to represent and reason with preferences.</a:t>
            </a:r>
          </a:p>
          <a:p>
            <a:r>
              <a:rPr lang="en-US" sz="2800" dirty="0" smtClean="0"/>
              <a:t>A </a:t>
            </a:r>
            <a:r>
              <a:rPr lang="en-US" sz="2800" dirty="0"/>
              <a:t>utility function can account for any set of preferences—quirky or typical, noble or perverse. Note that utilities can account for altruism, simply by including the welfare of others as one of the factors</a:t>
            </a:r>
            <a:r>
              <a:rPr lang="en-US" sz="2800" dirty="0" smtClean="0"/>
              <a:t>.</a:t>
            </a:r>
          </a:p>
          <a:p>
            <a:r>
              <a:rPr lang="en-US" sz="2800" dirty="0"/>
              <a:t>Preferences, as expressed by utilities, are combined with probabilities in the general theory of rational decisions called </a:t>
            </a:r>
            <a:r>
              <a:rPr lang="en-US" sz="2800" b="1" dirty="0"/>
              <a:t>decision theory</a:t>
            </a:r>
            <a:r>
              <a:rPr lang="en-US" sz="2800" dirty="0"/>
              <a:t>:</a:t>
            </a:r>
          </a:p>
          <a:p>
            <a:r>
              <a:rPr lang="en-US" sz="2800" dirty="0"/>
              <a:t>Decision theory = probability theory + utility theory</a:t>
            </a:r>
            <a:endParaRPr lang="en-GB" sz="2800" dirty="0"/>
          </a:p>
        </p:txBody>
      </p:sp>
    </p:spTree>
    <p:extLst>
      <p:ext uri="{BB962C8B-B14F-4D97-AF65-F5344CB8AC3E}">
        <p14:creationId xmlns:p14="http://schemas.microsoft.com/office/powerpoint/2010/main" val="12677231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sz="2400" dirty="0"/>
              <a:t>The fundamental idea of decision theory is that an agent is rational if and only if it chooses the action that yields the highest expected utility, averaged over all the possible outcomes of the action. This is called the principle of maximum expected utility (MEU</a:t>
            </a:r>
            <a:r>
              <a:rPr lang="en-US" sz="2400" dirty="0" smtClean="0"/>
              <a:t>).</a:t>
            </a:r>
          </a:p>
          <a:p>
            <a:endParaRPr lang="en-GB"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99" y="2971800"/>
            <a:ext cx="7103269"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06498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In probability theory, the set of all possible worlds is called the </a:t>
            </a:r>
            <a:r>
              <a:rPr lang="en-US" b="1" dirty="0"/>
              <a:t>sample space</a:t>
            </a:r>
            <a:r>
              <a:rPr lang="en-US" dirty="0"/>
              <a:t>. The possible worlds </a:t>
            </a:r>
            <a:r>
              <a:rPr lang="en-US" dirty="0" smtClean="0"/>
              <a:t>are mutually </a:t>
            </a:r>
            <a:r>
              <a:rPr lang="en-US" dirty="0"/>
              <a:t>exclusive and exhaustive—two possible worlds cannot both be the case, and one possible world must be the case.</a:t>
            </a:r>
            <a:endParaRPr lang="en-GB" dirty="0"/>
          </a:p>
        </p:txBody>
      </p:sp>
    </p:spTree>
    <p:extLst>
      <p:ext uri="{BB962C8B-B14F-4D97-AF65-F5344CB8AC3E}">
        <p14:creationId xmlns:p14="http://schemas.microsoft.com/office/powerpoint/2010/main" val="9203820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t>Probability</a:t>
            </a:r>
          </a:p>
        </p:txBody>
      </p:sp>
      <p:sp>
        <p:nvSpPr>
          <p:cNvPr id="86019" name="Rectangle 3"/>
          <p:cNvSpPr>
            <a:spLocks noGrp="1" noChangeArrowheads="1"/>
          </p:cNvSpPr>
          <p:nvPr>
            <p:ph idx="1"/>
          </p:nvPr>
        </p:nvSpPr>
        <p:spPr>
          <a:xfrm>
            <a:off x="609600" y="1371600"/>
            <a:ext cx="7848600" cy="5181600"/>
          </a:xfrm>
        </p:spPr>
        <p:txBody>
          <a:bodyPr>
            <a:normAutofit fontScale="92500" lnSpcReduction="20000"/>
          </a:bodyPr>
          <a:lstStyle/>
          <a:p>
            <a:pPr eaLnBrk="1" hangingPunct="1">
              <a:buFont typeface="Arial" pitchFamily="34" charset="0"/>
              <a:buChar char="•"/>
              <a:defRPr/>
            </a:pPr>
            <a:r>
              <a:rPr lang="en-US" dirty="0" smtClean="0"/>
              <a:t>P(a) is the probability of proposition “a”</a:t>
            </a:r>
          </a:p>
          <a:p>
            <a:pPr lvl="1" eaLnBrk="1" hangingPunct="1">
              <a:buFont typeface="Arial" pitchFamily="34" charset="0"/>
              <a:buChar char="–"/>
              <a:defRPr/>
            </a:pPr>
            <a:r>
              <a:rPr lang="en-US" dirty="0" smtClean="0"/>
              <a:t>e.g., P(it will rain in London tomorrow)</a:t>
            </a:r>
          </a:p>
          <a:p>
            <a:pPr lvl="1" eaLnBrk="1" hangingPunct="1">
              <a:buFont typeface="Arial" pitchFamily="34" charset="0"/>
              <a:buChar char="–"/>
              <a:defRPr/>
            </a:pPr>
            <a:r>
              <a:rPr lang="en-US" dirty="0" smtClean="0"/>
              <a:t>The proposition a is actually true or false in the real-world</a:t>
            </a:r>
          </a:p>
          <a:p>
            <a:pPr lvl="1" eaLnBrk="1" hangingPunct="1">
              <a:buFont typeface="Arial" pitchFamily="34" charset="0"/>
              <a:buNone/>
              <a:defRPr/>
            </a:pPr>
            <a:endParaRPr lang="en-US" dirty="0" smtClean="0"/>
          </a:p>
          <a:p>
            <a:pPr eaLnBrk="1" hangingPunct="1">
              <a:buFont typeface="Arial" pitchFamily="34" charset="0"/>
              <a:buChar char="•"/>
              <a:defRPr/>
            </a:pPr>
            <a:r>
              <a:rPr lang="en-US" dirty="0" smtClean="0"/>
              <a:t>Any agent that holds degrees of beliefs that contradict these axioms will act irrationally in some cases</a:t>
            </a:r>
          </a:p>
          <a:p>
            <a:pPr lvl="1" eaLnBrk="1" hangingPunct="1">
              <a:buFont typeface="Arial" pitchFamily="34" charset="0"/>
              <a:buNone/>
              <a:defRPr/>
            </a:pPr>
            <a:endParaRPr lang="en-US" dirty="0" smtClean="0"/>
          </a:p>
          <a:p>
            <a:pPr eaLnBrk="1" hangingPunct="1">
              <a:buFont typeface="Arial" pitchFamily="34" charset="0"/>
              <a:buChar char="•"/>
              <a:defRPr/>
            </a:pPr>
            <a:r>
              <a:rPr lang="en-US" sz="3300" b="1" dirty="0" smtClean="0">
                <a:solidFill>
                  <a:srgbClr val="FF0000"/>
                </a:solidFill>
              </a:rPr>
              <a:t>Rational agents </a:t>
            </a:r>
            <a:r>
              <a:rPr lang="en-US" sz="3300" b="1" u="sng" dirty="0" smtClean="0">
                <a:solidFill>
                  <a:srgbClr val="FF0000"/>
                </a:solidFill>
              </a:rPr>
              <a:t>cannot</a:t>
            </a:r>
            <a:r>
              <a:rPr lang="en-US" sz="3300" b="1" dirty="0" smtClean="0">
                <a:solidFill>
                  <a:srgbClr val="FF0000"/>
                </a:solidFill>
              </a:rPr>
              <a:t> violate probability theory.</a:t>
            </a:r>
          </a:p>
          <a:p>
            <a:pPr lvl="1" eaLnBrk="1" hangingPunct="1">
              <a:buFont typeface="Calibri" pitchFamily="34" charset="0"/>
              <a:buChar char="─"/>
              <a:defRPr/>
            </a:pPr>
            <a:r>
              <a:rPr lang="en-US" sz="2900" dirty="0" smtClean="0"/>
              <a:t>Acting otherwise results in irrational behavior.</a:t>
            </a:r>
          </a:p>
          <a:p>
            <a:pPr lvl="1" eaLnBrk="1" hangingPunct="1">
              <a:buFont typeface="Arial" pitchFamily="34" charset="0"/>
              <a:buChar char="–"/>
              <a:defRPr/>
            </a:pPr>
            <a:endParaRPr lang="en-US" dirty="0" smtClean="0"/>
          </a:p>
          <a:p>
            <a:pPr lvl="1" eaLnBrk="1" hangingPunct="1">
              <a:buFont typeface="Arial" pitchFamily="34" charset="0"/>
              <a:buChar char="–"/>
              <a:defRPr/>
            </a:pPr>
            <a:endParaRPr lang="en-US" dirty="0" smtClean="0"/>
          </a:p>
          <a:p>
            <a:pPr lvl="1" eaLnBrk="1" hangingPunct="1">
              <a:buFont typeface="Arial" pitchFamily="34" charset="0"/>
              <a:buChar char="–"/>
              <a:defRPr/>
            </a:pPr>
            <a:endParaRPr lang="en-US" dirty="0" smtClean="0"/>
          </a:p>
          <a:p>
            <a:pPr lvl="1" eaLnBrk="1" hangingPunct="1">
              <a:buFont typeface="Arial" pitchFamily="34" charset="0"/>
              <a:buChar char="–"/>
              <a:defRPr/>
            </a:pPr>
            <a:endParaRPr lang="en-US" dirty="0" smtClean="0"/>
          </a:p>
          <a:p>
            <a:pPr lvl="1" eaLnBrk="1" hangingPunct="1">
              <a:buFont typeface="Arial" pitchFamily="34" charset="0"/>
              <a:buChar char="–"/>
              <a:defRPr/>
            </a:pPr>
            <a:endParaRPr lang="en-US" dirty="0" smtClean="0"/>
          </a:p>
          <a:p>
            <a:pPr eaLnBrk="1" hangingPunct="1">
              <a:buFont typeface="Arial" pitchFamily="34" charset="0"/>
              <a:buChar char="•"/>
              <a:defRPr/>
            </a:pPr>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r>
              <a:rPr lang="en-US" dirty="0"/>
              <a:t>The Greek letter Ω (uppercase omega) is used to refer to the sample space, and ω (lowercase omega) refers </a:t>
            </a:r>
            <a:r>
              <a:rPr lang="en-US" dirty="0" smtClean="0"/>
              <a:t>to elements </a:t>
            </a:r>
            <a:r>
              <a:rPr lang="en-US" dirty="0"/>
              <a:t>of the space, that is, particular possible worlds.</a:t>
            </a:r>
            <a:endParaRPr lang="en-GB"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752600"/>
            <a:ext cx="4946927" cy="7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63759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sz="2800" dirty="0"/>
              <a:t>The probability associated with a proposition is defined to be the sum of the probabilities of the worlds in which it holds:</a:t>
            </a:r>
            <a:endParaRPr lang="en-US" sz="2800" dirty="0" smtClean="0"/>
          </a:p>
          <a:p>
            <a:endParaRPr lang="en-US" sz="2800" dirty="0"/>
          </a:p>
          <a:p>
            <a:endParaRPr lang="en-US" sz="2800"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750" y="2298370"/>
            <a:ext cx="4352731"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7448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sz="2800" dirty="0" smtClean="0"/>
              <a:t>When rolling </a:t>
            </a:r>
            <a:r>
              <a:rPr lang="en-US" sz="2800" dirty="0"/>
              <a:t>fair dice, we have P(Total =11) = P((5, 6)) + P((6, 5)) = 1/36 + 1/36 = 1/18.</a:t>
            </a:r>
          </a:p>
          <a:p>
            <a:r>
              <a:rPr lang="en-US" sz="2800" dirty="0"/>
              <a:t>P(Total =11</a:t>
            </a:r>
            <a:r>
              <a:rPr lang="en-US" sz="2800"/>
              <a:t>) </a:t>
            </a:r>
            <a:r>
              <a:rPr lang="en-US" sz="2800" smtClean="0"/>
              <a:t> are called </a:t>
            </a:r>
            <a:r>
              <a:rPr lang="en-US" sz="2800" dirty="0"/>
              <a:t>unconditional or prior probabilities (and sometimes just “priors” for short); they refer to degrees of belief in propositions in the absence of any other information.</a:t>
            </a:r>
            <a:endParaRPr lang="en-GB" sz="2800" dirty="0"/>
          </a:p>
          <a:p>
            <a:r>
              <a:rPr lang="en-US" sz="2800" dirty="0" smtClean="0"/>
              <a:t>Most </a:t>
            </a:r>
            <a:r>
              <a:rPr lang="en-US" sz="2800" dirty="0"/>
              <a:t>of the time, however, we have </a:t>
            </a:r>
            <a:r>
              <a:rPr lang="en-US" sz="2800" dirty="0" smtClean="0"/>
              <a:t>some</a:t>
            </a:r>
            <a:r>
              <a:rPr lang="en-US" sz="2800" i="1" dirty="0" smtClean="0"/>
              <a:t> </a:t>
            </a:r>
            <a:r>
              <a:rPr lang="en-US" sz="2800" dirty="0" smtClean="0"/>
              <a:t>information</a:t>
            </a:r>
            <a:r>
              <a:rPr lang="en-US" sz="2800" dirty="0"/>
              <a:t>, usually called </a:t>
            </a:r>
            <a:r>
              <a:rPr lang="en-US" sz="2800" b="1" dirty="0"/>
              <a:t>evidence</a:t>
            </a:r>
            <a:r>
              <a:rPr lang="en-US" sz="2800" dirty="0"/>
              <a:t>, that has already been </a:t>
            </a:r>
            <a:r>
              <a:rPr lang="en-US" sz="2800" dirty="0" smtClean="0"/>
              <a:t>revealed. It is called Conditional </a:t>
            </a:r>
            <a:r>
              <a:rPr lang="en-US" sz="2800" dirty="0"/>
              <a:t>or posterior probability (or just “posterior” for short</a:t>
            </a:r>
            <a:r>
              <a:rPr lang="en-US" sz="2800" dirty="0" smtClean="0"/>
              <a:t>).</a:t>
            </a:r>
          </a:p>
          <a:p>
            <a:r>
              <a:rPr lang="en-GB" sz="2800" dirty="0" smtClean="0"/>
              <a:t>E.g. first </a:t>
            </a:r>
            <a:r>
              <a:rPr lang="en-US" sz="2800" dirty="0" smtClean="0"/>
              <a:t>die already showing </a:t>
            </a:r>
            <a:r>
              <a:rPr lang="en-US" sz="2800" dirty="0"/>
              <a:t>a 5</a:t>
            </a:r>
            <a:endParaRPr lang="en-GB" sz="2800" dirty="0"/>
          </a:p>
        </p:txBody>
      </p:sp>
    </p:spTree>
    <p:extLst>
      <p:ext uri="{BB962C8B-B14F-4D97-AF65-F5344CB8AC3E}">
        <p14:creationId xmlns:p14="http://schemas.microsoft.com/office/powerpoint/2010/main" val="4066885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dirty="0" smtClean="0"/>
              <a:t>Outline</a:t>
            </a:r>
          </a:p>
        </p:txBody>
      </p:sp>
      <p:sp>
        <p:nvSpPr>
          <p:cNvPr id="5123" name="Rectangle 3"/>
          <p:cNvSpPr>
            <a:spLocks noGrp="1" noChangeArrowheads="1"/>
          </p:cNvSpPr>
          <p:nvPr>
            <p:ph idx="1"/>
          </p:nvPr>
        </p:nvSpPr>
        <p:spPr/>
        <p:txBody>
          <a:bodyPr>
            <a:normAutofit fontScale="55000" lnSpcReduction="20000"/>
          </a:bodyPr>
          <a:lstStyle/>
          <a:p>
            <a:pPr algn="just" eaLnBrk="1" hangingPunct="1">
              <a:buFont typeface="Arial" pitchFamily="34" charset="0"/>
              <a:buChar char="•"/>
              <a:defRPr/>
            </a:pPr>
            <a:r>
              <a:rPr lang="en-US" sz="4500" dirty="0" smtClean="0"/>
              <a:t>Representing uncertainty is useful in knowledge bases.</a:t>
            </a:r>
          </a:p>
          <a:p>
            <a:pPr lvl="1" algn="just" eaLnBrk="1" hangingPunct="1">
              <a:buFont typeface="Arial" pitchFamily="34" charset="0"/>
              <a:buChar char="–"/>
              <a:defRPr/>
            </a:pPr>
            <a:r>
              <a:rPr lang="en-US" sz="3600" dirty="0" smtClean="0"/>
              <a:t>Probability provides a framework for managing uncertainty</a:t>
            </a:r>
          </a:p>
          <a:p>
            <a:pPr lvl="1" algn="just" eaLnBrk="1" hangingPunct="1">
              <a:buFont typeface="Arial" pitchFamily="34" charset="0"/>
              <a:buChar char="–"/>
              <a:defRPr/>
            </a:pPr>
            <a:endParaRPr lang="en-US" sz="3600" dirty="0" smtClean="0"/>
          </a:p>
          <a:p>
            <a:pPr algn="just" eaLnBrk="1" hangingPunct="1">
              <a:buFont typeface="Arial" pitchFamily="34" charset="0"/>
              <a:buChar char="•"/>
              <a:defRPr/>
            </a:pPr>
            <a:r>
              <a:rPr lang="en-US" sz="4500" dirty="0" smtClean="0"/>
              <a:t>Review of basic concepts in probability.</a:t>
            </a:r>
          </a:p>
          <a:p>
            <a:pPr lvl="1" algn="just" eaLnBrk="1" hangingPunct="1">
              <a:buFont typeface="Arial" pitchFamily="34" charset="0"/>
              <a:buChar char="–"/>
              <a:defRPr/>
            </a:pPr>
            <a:r>
              <a:rPr lang="en-US" sz="3600" dirty="0" smtClean="0"/>
              <a:t>Emphasis on conditional probability and conditional independence</a:t>
            </a:r>
          </a:p>
          <a:p>
            <a:pPr algn="just" eaLnBrk="1" hangingPunct="1">
              <a:buFont typeface="Arial" pitchFamily="34" charset="0"/>
              <a:buChar char="–"/>
              <a:defRPr/>
            </a:pPr>
            <a:endParaRPr lang="en-US" sz="4000" dirty="0" smtClean="0"/>
          </a:p>
          <a:p>
            <a:pPr algn="just" eaLnBrk="1" hangingPunct="1">
              <a:buFont typeface="Arial" pitchFamily="34" charset="0"/>
              <a:buChar char="•"/>
              <a:defRPr/>
            </a:pPr>
            <a:r>
              <a:rPr lang="en-US" sz="4500" dirty="0" smtClean="0"/>
              <a:t>Using a full joint distribution and probability rules, we can derive any probability relationship in a probability space.</a:t>
            </a:r>
          </a:p>
          <a:p>
            <a:pPr lvl="1" algn="just" eaLnBrk="1" hangingPunct="1">
              <a:defRPr/>
            </a:pPr>
            <a:r>
              <a:rPr lang="en-US" sz="3600" dirty="0" smtClean="0"/>
              <a:t>Number of required probabilities can be reduced through independence and conditional independence relationships</a:t>
            </a:r>
          </a:p>
          <a:p>
            <a:pPr lvl="1" algn="just" eaLnBrk="1" hangingPunct="1">
              <a:buFont typeface="Arial" pitchFamily="34" charset="0"/>
              <a:buChar char="–"/>
              <a:defRPr/>
            </a:pPr>
            <a:endParaRPr lang="en-US" sz="3600" dirty="0" smtClean="0"/>
          </a:p>
          <a:p>
            <a:pPr algn="just" eaLnBrk="1" hangingPunct="1">
              <a:buFont typeface="Arial" pitchFamily="34" charset="0"/>
              <a:buChar char="•"/>
              <a:defRPr/>
            </a:pPr>
            <a:r>
              <a:rPr lang="en-US" sz="4500" dirty="0" smtClean="0"/>
              <a:t>Probabilities allow us to make better decisions.</a:t>
            </a:r>
          </a:p>
          <a:p>
            <a:pPr lvl="1" algn="just" eaLnBrk="1" hangingPunct="1">
              <a:buFont typeface="Arial" pitchFamily="34" charset="0"/>
              <a:buChar char="–"/>
              <a:defRPr/>
            </a:pPr>
            <a:r>
              <a:rPr lang="en-US" sz="3600" dirty="0" smtClean="0"/>
              <a:t>Decision theory and expected utility.</a:t>
            </a:r>
          </a:p>
          <a:p>
            <a:pPr lvl="1" algn="just" eaLnBrk="1" hangingPunct="1">
              <a:buFont typeface="Arial" pitchFamily="34" charset="0"/>
              <a:buNone/>
              <a:defRPr/>
            </a:pPr>
            <a:endParaRPr lang="en-US" dirty="0" smtClean="0"/>
          </a:p>
          <a:p>
            <a:pPr algn="just" eaLnBrk="1" hangingPunct="1">
              <a:buFont typeface="Arial" pitchFamily="34" charset="0"/>
              <a:buChar char="•"/>
              <a:defRPr/>
            </a:pPr>
            <a:r>
              <a:rPr lang="en-US" sz="4500" b="1" u="sng" dirty="0" smtClean="0">
                <a:solidFill>
                  <a:srgbClr val="FF0000"/>
                </a:solidFill>
              </a:rPr>
              <a:t>Rational</a:t>
            </a:r>
            <a:r>
              <a:rPr lang="en-US" sz="4500" b="1" dirty="0" smtClean="0">
                <a:solidFill>
                  <a:srgbClr val="FF0000"/>
                </a:solidFill>
              </a:rPr>
              <a:t> agents </a:t>
            </a:r>
            <a:r>
              <a:rPr lang="en-US" sz="4500" b="1" u="sng" dirty="0" smtClean="0">
                <a:solidFill>
                  <a:srgbClr val="FF0000"/>
                </a:solidFill>
              </a:rPr>
              <a:t>cannot</a:t>
            </a:r>
            <a:r>
              <a:rPr lang="en-US" sz="4500" b="1" dirty="0" smtClean="0">
                <a:solidFill>
                  <a:srgbClr val="FF0000"/>
                </a:solidFill>
              </a:rPr>
              <a:t> violate probability theory.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smtClean="0"/>
              <a:t>Conditional </a:t>
            </a:r>
            <a:r>
              <a:rPr lang="en-US" dirty="0"/>
              <a:t>probabilities are defined in terms of unconditional probabilities as follows:</a:t>
            </a:r>
            <a:endParaRPr lang="en-GB"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799" y="2590800"/>
            <a:ext cx="5125027"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92852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rule</a:t>
            </a:r>
            <a:endParaRPr lang="en-GB" dirty="0"/>
          </a:p>
        </p:txBody>
      </p:sp>
      <p:sp>
        <p:nvSpPr>
          <p:cNvPr id="3" name="Content Placeholder 2"/>
          <p:cNvSpPr>
            <a:spLocks noGrp="1"/>
          </p:cNvSpPr>
          <p:nvPr>
            <p:ph idx="1"/>
          </p:nvPr>
        </p:nvSpPr>
        <p:spPr/>
        <p:txBody>
          <a:bodyPr/>
          <a:lstStyle/>
          <a:p>
            <a:r>
              <a:rPr lang="en-US" dirty="0" smtClean="0"/>
              <a:t>Can rewrite </a:t>
            </a:r>
            <a:r>
              <a:rPr lang="en-US" dirty="0" err="1" smtClean="0"/>
              <a:t>eq</a:t>
            </a:r>
            <a:r>
              <a:rPr lang="en-US" dirty="0" smtClean="0"/>
              <a:t> on previous slide as </a:t>
            </a:r>
          </a:p>
          <a:p>
            <a:pPr algn="ctr"/>
            <a:r>
              <a:rPr lang="en-GB" dirty="0"/>
              <a:t>P(a ∧ b) = P(a | b)P(b</a:t>
            </a:r>
            <a:r>
              <a:rPr lang="en-GB" dirty="0" smtClean="0"/>
              <a:t>)</a:t>
            </a:r>
          </a:p>
          <a:p>
            <a:r>
              <a:rPr lang="en-US" dirty="0" smtClean="0"/>
              <a:t>Called Product rule.</a:t>
            </a:r>
            <a:endParaRPr lang="en-GB" dirty="0"/>
          </a:p>
        </p:txBody>
      </p:sp>
    </p:spTree>
    <p:extLst>
      <p:ext uri="{BB962C8B-B14F-4D97-AF65-F5344CB8AC3E}">
        <p14:creationId xmlns:p14="http://schemas.microsoft.com/office/powerpoint/2010/main" val="36922038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74638"/>
            <a:ext cx="8229600" cy="715962"/>
          </a:xfrm>
        </p:spPr>
        <p:txBody>
          <a:bodyPr/>
          <a:lstStyle/>
          <a:p>
            <a:r>
              <a:rPr lang="en-US" altLang="en-US" smtClean="0"/>
              <a:t>Probability</a:t>
            </a:r>
          </a:p>
        </p:txBody>
      </p:sp>
      <p:sp>
        <p:nvSpPr>
          <p:cNvPr id="11267" name="Content Placeholder 2"/>
          <p:cNvSpPr>
            <a:spLocks noGrp="1"/>
          </p:cNvSpPr>
          <p:nvPr>
            <p:ph idx="1"/>
          </p:nvPr>
        </p:nvSpPr>
        <p:spPr>
          <a:xfrm>
            <a:off x="609600" y="838200"/>
            <a:ext cx="7848600" cy="5791200"/>
          </a:xfrm>
        </p:spPr>
        <p:txBody>
          <a:bodyPr/>
          <a:lstStyle/>
          <a:p>
            <a:endParaRPr lang="en-US" altLang="en-US" smtClean="0"/>
          </a:p>
          <a:p>
            <a:r>
              <a:rPr lang="en-US" altLang="en-US" smtClean="0"/>
              <a:t>Probabilities can be </a:t>
            </a:r>
            <a:r>
              <a:rPr lang="en-US" altLang="en-US" smtClean="0">
                <a:solidFill>
                  <a:srgbClr val="FF0000"/>
                </a:solidFill>
              </a:rPr>
              <a:t>subjective</a:t>
            </a:r>
            <a:r>
              <a:rPr lang="en-US" altLang="en-US" smtClean="0"/>
              <a:t>:</a:t>
            </a:r>
          </a:p>
          <a:p>
            <a:pPr lvl="1"/>
            <a:r>
              <a:rPr lang="en-US" altLang="en-US" smtClean="0"/>
              <a:t>Agents develop probabilities based on their experiences:</a:t>
            </a:r>
          </a:p>
          <a:p>
            <a:pPr lvl="2">
              <a:buFont typeface="Wingdings" pitchFamily="2" charset="2"/>
              <a:buChar char="§"/>
            </a:pPr>
            <a:r>
              <a:rPr lang="en-US" altLang="en-US" smtClean="0"/>
              <a:t>Two agents may have different internal probabilities of the same event occurring.</a:t>
            </a:r>
          </a:p>
          <a:p>
            <a:pPr lvl="2">
              <a:buFont typeface="Arial" charset="0"/>
              <a:buNone/>
            </a:pPr>
            <a:endParaRPr lang="en-US" altLang="en-US" smtClean="0"/>
          </a:p>
          <a:p>
            <a:r>
              <a:rPr lang="en-US" altLang="en-US" smtClean="0"/>
              <a:t>Probabilities of propositions change with new evidence:</a:t>
            </a:r>
          </a:p>
          <a:p>
            <a:pPr lvl="1"/>
            <a:r>
              <a:rPr lang="en-US" altLang="en-US" smtClean="0"/>
              <a:t>P(party tonight) = 0.15</a:t>
            </a:r>
          </a:p>
          <a:p>
            <a:pPr lvl="1"/>
            <a:r>
              <a:rPr lang="en-US" altLang="en-US" smtClean="0"/>
              <a:t>P(party tonight | Friday) = 0.60</a:t>
            </a:r>
          </a:p>
          <a:p>
            <a:pPr lvl="1">
              <a:buFont typeface="Arial" charset="0"/>
              <a:buNone/>
            </a:pPr>
            <a:endParaRPr lang="en-US" altLang="en-US"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33400"/>
            <a:ext cx="7470913"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590800"/>
            <a:ext cx="8278242"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82528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smtClean="0"/>
              <a:t>Random Variables</a:t>
            </a:r>
          </a:p>
        </p:txBody>
      </p:sp>
      <p:sp>
        <p:nvSpPr>
          <p:cNvPr id="9" name="Rectangle 3"/>
          <p:cNvSpPr>
            <a:spLocks noGrp="1" noChangeArrowheads="1"/>
          </p:cNvSpPr>
          <p:nvPr>
            <p:ph idx="1"/>
          </p:nvPr>
        </p:nvSpPr>
        <p:spPr>
          <a:xfrm>
            <a:off x="609600" y="762000"/>
            <a:ext cx="7848600" cy="5638800"/>
          </a:xfrm>
        </p:spPr>
        <p:txBody>
          <a:bodyPr>
            <a:normAutofit fontScale="62500" lnSpcReduction="20000"/>
          </a:bodyPr>
          <a:lstStyle/>
          <a:p>
            <a:pPr eaLnBrk="1" hangingPunct="1">
              <a:lnSpc>
                <a:spcPct val="90000"/>
              </a:lnSpc>
              <a:buFont typeface="Arial" pitchFamily="34" charset="0"/>
              <a:buChar char="•"/>
              <a:defRPr/>
            </a:pPr>
            <a:endParaRPr lang="en-US" b="1" u="sng" dirty="0" smtClean="0">
              <a:solidFill>
                <a:srgbClr val="FF0000"/>
              </a:solidFill>
            </a:endParaRPr>
          </a:p>
          <a:p>
            <a:pPr eaLnBrk="1" hangingPunct="1">
              <a:lnSpc>
                <a:spcPct val="90000"/>
              </a:lnSpc>
              <a:buFont typeface="Arial" pitchFamily="34" charset="0"/>
              <a:buChar char="•"/>
              <a:defRPr/>
            </a:pPr>
            <a:r>
              <a:rPr lang="en-US" dirty="0"/>
              <a:t>Variables in probability theory are called </a:t>
            </a:r>
            <a:r>
              <a:rPr lang="en-US" b="1" dirty="0"/>
              <a:t>random variables</a:t>
            </a:r>
            <a:endParaRPr lang="en-US" b="1" u="sng" dirty="0" smtClean="0">
              <a:solidFill>
                <a:srgbClr val="FF0000"/>
              </a:solidFill>
            </a:endParaRPr>
          </a:p>
          <a:p>
            <a:pPr eaLnBrk="1" hangingPunct="1">
              <a:lnSpc>
                <a:spcPct val="90000"/>
              </a:lnSpc>
              <a:buFont typeface="Arial" pitchFamily="34" charset="0"/>
              <a:buChar char="•"/>
              <a:defRPr/>
            </a:pPr>
            <a:endParaRPr lang="en-US" b="1" u="sng" dirty="0" smtClean="0">
              <a:solidFill>
                <a:srgbClr val="FF0000"/>
              </a:solidFill>
            </a:endParaRPr>
          </a:p>
          <a:p>
            <a:pPr eaLnBrk="1" hangingPunct="1">
              <a:lnSpc>
                <a:spcPct val="90000"/>
              </a:lnSpc>
              <a:buFont typeface="Arial" pitchFamily="34" charset="0"/>
              <a:buChar char="•"/>
              <a:defRPr/>
            </a:pPr>
            <a:r>
              <a:rPr lang="en-US" b="1" u="sng" dirty="0" smtClean="0">
                <a:solidFill>
                  <a:srgbClr val="FF0000"/>
                </a:solidFill>
              </a:rPr>
              <a:t>Random Variable</a:t>
            </a:r>
            <a:r>
              <a:rPr lang="en-US" dirty="0" smtClean="0"/>
              <a:t>: </a:t>
            </a:r>
          </a:p>
          <a:p>
            <a:pPr lvl="1" eaLnBrk="1" hangingPunct="1">
              <a:lnSpc>
                <a:spcPct val="90000"/>
              </a:lnSpc>
              <a:buFont typeface="Calibri" pitchFamily="34" charset="0"/>
              <a:buChar char="─"/>
              <a:defRPr/>
            </a:pPr>
            <a:r>
              <a:rPr lang="en-US" sz="2600" dirty="0" smtClean="0"/>
              <a:t>Basic element of probability assertions</a:t>
            </a:r>
          </a:p>
          <a:p>
            <a:pPr lvl="1" eaLnBrk="1" hangingPunct="1">
              <a:lnSpc>
                <a:spcPct val="90000"/>
              </a:lnSpc>
              <a:buFont typeface="Calibri" pitchFamily="34" charset="0"/>
              <a:buChar char="─"/>
              <a:defRPr/>
            </a:pPr>
            <a:r>
              <a:rPr lang="en-US" sz="2600" dirty="0" smtClean="0"/>
              <a:t>Similar to CSP variable, but values reflect probabilities not constraints.</a:t>
            </a:r>
          </a:p>
          <a:p>
            <a:pPr lvl="2" eaLnBrk="1" hangingPunct="1">
              <a:lnSpc>
                <a:spcPct val="90000"/>
              </a:lnSpc>
              <a:buFont typeface="Wingdings" pitchFamily="2" charset="2"/>
              <a:buChar char="§"/>
              <a:defRPr/>
            </a:pPr>
            <a:r>
              <a:rPr lang="en-US" sz="2200" dirty="0" smtClean="0"/>
              <a:t>Variable:  A		</a:t>
            </a:r>
          </a:p>
          <a:p>
            <a:pPr lvl="2" eaLnBrk="1" hangingPunct="1">
              <a:lnSpc>
                <a:spcPct val="90000"/>
              </a:lnSpc>
              <a:buFont typeface="Wingdings" pitchFamily="2" charset="2"/>
              <a:buChar char="§"/>
              <a:defRPr/>
            </a:pPr>
            <a:r>
              <a:rPr lang="en-US" sz="2200" dirty="0" smtClean="0"/>
              <a:t>Domain:  {a</a:t>
            </a:r>
            <a:r>
              <a:rPr lang="en-US" sz="2200" baseline="-25000" dirty="0" smtClean="0"/>
              <a:t>1</a:t>
            </a:r>
            <a:r>
              <a:rPr lang="en-US" sz="2200" dirty="0" smtClean="0"/>
              <a:t>, a</a:t>
            </a:r>
            <a:r>
              <a:rPr lang="en-US" sz="2200" baseline="-25000" dirty="0" smtClean="0"/>
              <a:t>2</a:t>
            </a:r>
            <a:r>
              <a:rPr lang="en-US" sz="2200" dirty="0" smtClean="0"/>
              <a:t>, a</a:t>
            </a:r>
            <a:r>
              <a:rPr lang="en-US" sz="2200" baseline="-25000" dirty="0" smtClean="0"/>
              <a:t>3</a:t>
            </a:r>
            <a:r>
              <a:rPr lang="en-US" sz="2200" dirty="0" smtClean="0"/>
              <a:t>}	</a:t>
            </a:r>
            <a:r>
              <a:rPr lang="en-US" sz="2200" dirty="0" smtClean="0">
                <a:sym typeface="Wingdings" pitchFamily="2" charset="2"/>
              </a:rPr>
              <a:t>&lt;-- events / outcomes</a:t>
            </a:r>
            <a:endParaRPr lang="en-US" sz="2200" dirty="0" smtClean="0">
              <a:solidFill>
                <a:srgbClr val="000000"/>
              </a:solidFill>
              <a:sym typeface="Wingdings" pitchFamily="2" charset="2"/>
            </a:endParaRPr>
          </a:p>
          <a:p>
            <a:pPr lvl="2" eaLnBrk="1" hangingPunct="1">
              <a:lnSpc>
                <a:spcPct val="90000"/>
              </a:lnSpc>
              <a:buFont typeface="Arial" charset="0"/>
              <a:buNone/>
              <a:defRPr/>
            </a:pPr>
            <a:endParaRPr lang="en-US" sz="2000" dirty="0" smtClean="0">
              <a:solidFill>
                <a:srgbClr val="000000"/>
              </a:solidFill>
              <a:sym typeface="Wingdings" pitchFamily="2" charset="2"/>
            </a:endParaRPr>
          </a:p>
          <a:p>
            <a:pPr lvl="2" eaLnBrk="1" hangingPunct="1">
              <a:lnSpc>
                <a:spcPct val="90000"/>
              </a:lnSpc>
              <a:buFont typeface="Arial" charset="0"/>
              <a:buNone/>
              <a:defRPr/>
            </a:pPr>
            <a:endParaRPr lang="en-US" sz="2000" dirty="0" smtClean="0">
              <a:solidFill>
                <a:srgbClr val="000000"/>
              </a:solidFill>
            </a:endParaRPr>
          </a:p>
          <a:p>
            <a:pPr>
              <a:lnSpc>
                <a:spcPct val="80000"/>
              </a:lnSpc>
              <a:defRPr/>
            </a:pPr>
            <a:r>
              <a:rPr lang="en-US" u="sng" dirty="0" smtClean="0">
                <a:solidFill>
                  <a:srgbClr val="000000"/>
                </a:solidFill>
              </a:rPr>
              <a:t>Types of Random Variables</a:t>
            </a:r>
            <a:r>
              <a:rPr lang="en-US" dirty="0" smtClean="0">
                <a:solidFill>
                  <a:srgbClr val="000000"/>
                </a:solidFill>
              </a:rPr>
              <a:t>:</a:t>
            </a:r>
            <a:endParaRPr lang="en-US" dirty="0" smtClean="0">
              <a:solidFill>
                <a:srgbClr val="FF0000"/>
              </a:solidFill>
            </a:endParaRPr>
          </a:p>
          <a:p>
            <a:pPr lvl="1">
              <a:lnSpc>
                <a:spcPct val="80000"/>
              </a:lnSpc>
              <a:defRPr/>
            </a:pPr>
            <a:r>
              <a:rPr lang="en-US" dirty="0" smtClean="0">
                <a:solidFill>
                  <a:srgbClr val="00AD00"/>
                </a:solidFill>
              </a:rPr>
              <a:t>Boolean </a:t>
            </a:r>
            <a:r>
              <a:rPr lang="en-US" dirty="0" smtClean="0">
                <a:solidFill>
                  <a:srgbClr val="000000"/>
                </a:solidFill>
              </a:rPr>
              <a:t>random variables  =  </a:t>
            </a:r>
            <a:r>
              <a:rPr lang="en-US" i="1" dirty="0" smtClean="0">
                <a:solidFill>
                  <a:srgbClr val="000000"/>
                </a:solidFill>
              </a:rPr>
              <a:t>{ true, false }</a:t>
            </a:r>
            <a:r>
              <a:rPr lang="en-US" dirty="0" smtClean="0">
                <a:solidFill>
                  <a:srgbClr val="000000"/>
                </a:solidFill>
              </a:rPr>
              <a:t>	</a:t>
            </a:r>
          </a:p>
          <a:p>
            <a:pPr lvl="2">
              <a:lnSpc>
                <a:spcPct val="80000"/>
              </a:lnSpc>
              <a:buFont typeface="Wingdings" pitchFamily="2" charset="2"/>
              <a:buChar char="§"/>
              <a:defRPr/>
            </a:pPr>
            <a:r>
              <a:rPr lang="en-US" sz="2600" dirty="0" smtClean="0">
                <a:solidFill>
                  <a:srgbClr val="000000"/>
                </a:solidFill>
              </a:rPr>
              <a:t>e.g., </a:t>
            </a:r>
            <a:r>
              <a:rPr lang="en-US" sz="2600" i="1" dirty="0" smtClean="0">
                <a:solidFill>
                  <a:srgbClr val="000000"/>
                </a:solidFill>
              </a:rPr>
              <a:t>Cavity (= do I have a cavity?)</a:t>
            </a:r>
          </a:p>
          <a:p>
            <a:pPr lvl="1">
              <a:lnSpc>
                <a:spcPct val="80000"/>
              </a:lnSpc>
              <a:defRPr/>
            </a:pPr>
            <a:endParaRPr lang="en-US" i="1" dirty="0" smtClean="0">
              <a:solidFill>
                <a:srgbClr val="000000"/>
              </a:solidFill>
            </a:endParaRPr>
          </a:p>
          <a:p>
            <a:pPr lvl="1">
              <a:lnSpc>
                <a:spcPct val="80000"/>
              </a:lnSpc>
              <a:defRPr/>
            </a:pPr>
            <a:r>
              <a:rPr lang="en-US" dirty="0" smtClean="0">
                <a:solidFill>
                  <a:srgbClr val="00AD00"/>
                </a:solidFill>
              </a:rPr>
              <a:t>Discrete </a:t>
            </a:r>
            <a:r>
              <a:rPr lang="en-US" dirty="0" smtClean="0">
                <a:solidFill>
                  <a:srgbClr val="000000"/>
                </a:solidFill>
              </a:rPr>
              <a:t>random variables  =  One value from a set of values</a:t>
            </a:r>
          </a:p>
          <a:p>
            <a:pPr lvl="2">
              <a:lnSpc>
                <a:spcPct val="80000"/>
              </a:lnSpc>
              <a:buFont typeface="Wingdings" pitchFamily="2" charset="2"/>
              <a:buChar char="§"/>
              <a:defRPr/>
            </a:pPr>
            <a:r>
              <a:rPr lang="en-US" sz="2600" dirty="0" smtClean="0">
                <a:solidFill>
                  <a:srgbClr val="000000"/>
                </a:solidFill>
              </a:rPr>
              <a:t>e.g., </a:t>
            </a:r>
            <a:r>
              <a:rPr lang="en-US" sz="2600" i="1" dirty="0" smtClean="0">
                <a:solidFill>
                  <a:srgbClr val="000000"/>
                </a:solidFill>
              </a:rPr>
              <a:t>Weather is one of &lt;sunny, rainy, cloudy ,snow&gt;</a:t>
            </a:r>
          </a:p>
          <a:p>
            <a:pPr lvl="2">
              <a:lnSpc>
                <a:spcPct val="80000"/>
              </a:lnSpc>
              <a:buFont typeface="Arial" charset="0"/>
              <a:buNone/>
              <a:defRPr/>
            </a:pPr>
            <a:endParaRPr lang="en-US" sz="2600" i="1" dirty="0" smtClean="0">
              <a:solidFill>
                <a:srgbClr val="000000"/>
              </a:solidFill>
            </a:endParaRPr>
          </a:p>
          <a:p>
            <a:pPr lvl="1">
              <a:lnSpc>
                <a:spcPct val="80000"/>
              </a:lnSpc>
              <a:defRPr/>
            </a:pPr>
            <a:r>
              <a:rPr lang="en-US" sz="2900" dirty="0" smtClean="0">
                <a:solidFill>
                  <a:srgbClr val="00AD00"/>
                </a:solidFill>
              </a:rPr>
              <a:t>Continuous </a:t>
            </a:r>
            <a:r>
              <a:rPr lang="en-US" sz="2900" dirty="0" smtClean="0">
                <a:solidFill>
                  <a:srgbClr val="000000"/>
                </a:solidFill>
              </a:rPr>
              <a:t>random variables  =  A value from within constraints</a:t>
            </a:r>
          </a:p>
          <a:p>
            <a:pPr lvl="2">
              <a:lnSpc>
                <a:spcPct val="80000"/>
              </a:lnSpc>
              <a:buFont typeface="Wingdings" pitchFamily="2" charset="2"/>
              <a:buChar char="§"/>
              <a:defRPr/>
            </a:pPr>
            <a:r>
              <a:rPr lang="en-US" sz="2600" i="1" dirty="0" smtClean="0">
                <a:solidFill>
                  <a:srgbClr val="000000"/>
                </a:solidFill>
              </a:rPr>
              <a:t>e.g., Current temperature is bounded by (10°, 200°)</a:t>
            </a:r>
          </a:p>
          <a:p>
            <a:pPr>
              <a:lnSpc>
                <a:spcPct val="80000"/>
              </a:lnSpc>
              <a:buFont typeface="Arial" charset="0"/>
              <a:buNone/>
              <a:defRPr/>
            </a:pPr>
            <a:endParaRPr lang="en-US" sz="1800" i="1" dirty="0" smtClean="0">
              <a:solidFill>
                <a:srgbClr val="000000"/>
              </a:solidFill>
            </a:endParaRPr>
          </a:p>
          <a:p>
            <a:pPr>
              <a:lnSpc>
                <a:spcPct val="80000"/>
              </a:lnSpc>
              <a:buFont typeface="Arial" charset="0"/>
              <a:buNone/>
              <a:defRPr/>
            </a:pPr>
            <a:endParaRPr lang="en-US" sz="1800" i="1" dirty="0" smtClean="0">
              <a:solidFill>
                <a:srgbClr val="000000"/>
              </a:solidFill>
            </a:endParaRPr>
          </a:p>
          <a:p>
            <a:pPr>
              <a:lnSpc>
                <a:spcPct val="80000"/>
              </a:lnSpc>
              <a:defRPr/>
            </a:pPr>
            <a:r>
              <a:rPr lang="en-US" dirty="0" smtClean="0">
                <a:solidFill>
                  <a:srgbClr val="000000"/>
                </a:solidFill>
              </a:rPr>
              <a:t>Domain values must be </a:t>
            </a:r>
            <a:r>
              <a:rPr lang="en-US" dirty="0" smtClean="0">
                <a:solidFill>
                  <a:srgbClr val="FF0000"/>
                </a:solidFill>
              </a:rPr>
              <a:t>exhaustive and mutually exclusive</a:t>
            </a:r>
            <a:r>
              <a:rPr lang="en-US" dirty="0" smtClean="0">
                <a:solidFill>
                  <a:srgbClr val="000000"/>
                </a:solidFill>
              </a:rPr>
              <a:t>:</a:t>
            </a:r>
          </a:p>
          <a:p>
            <a:pPr lvl="1">
              <a:lnSpc>
                <a:spcPct val="80000"/>
              </a:lnSpc>
              <a:defRPr/>
            </a:pPr>
            <a:r>
              <a:rPr lang="en-US" sz="2600" dirty="0" smtClean="0">
                <a:solidFill>
                  <a:srgbClr val="000000"/>
                </a:solidFill>
              </a:rPr>
              <a:t>One of the values must  always be the case (</a:t>
            </a:r>
            <a:r>
              <a:rPr lang="en-US" sz="2600" b="1" dirty="0" smtClean="0">
                <a:solidFill>
                  <a:srgbClr val="000000"/>
                </a:solidFill>
              </a:rPr>
              <a:t>Exhaustive</a:t>
            </a:r>
            <a:r>
              <a:rPr lang="en-US" sz="2600" dirty="0" smtClean="0">
                <a:solidFill>
                  <a:srgbClr val="000000"/>
                </a:solidFill>
              </a:rPr>
              <a:t>)</a:t>
            </a:r>
          </a:p>
          <a:p>
            <a:pPr lvl="1">
              <a:lnSpc>
                <a:spcPct val="80000"/>
              </a:lnSpc>
              <a:defRPr/>
            </a:pPr>
            <a:r>
              <a:rPr lang="en-US" sz="2600" dirty="0" smtClean="0">
                <a:solidFill>
                  <a:srgbClr val="000000"/>
                </a:solidFill>
              </a:rPr>
              <a:t>Two of the values cannot both be the case  (</a:t>
            </a:r>
            <a:r>
              <a:rPr lang="en-US" sz="2600" b="1" dirty="0" smtClean="0">
                <a:solidFill>
                  <a:srgbClr val="000000"/>
                </a:solidFill>
              </a:rPr>
              <a:t>Mutually Exclusive</a:t>
            </a:r>
            <a:r>
              <a:rPr lang="en-US" sz="2600" dirty="0" smtClean="0">
                <a:solidFill>
                  <a:srgbClr val="000000"/>
                </a:solidFill>
              </a:rPr>
              <a:t>)</a:t>
            </a:r>
            <a:endParaRPr lang="en-US" sz="2600" dirty="0" smtClean="0"/>
          </a:p>
          <a:p>
            <a:pPr lvl="1" eaLnBrk="1" hangingPunct="1">
              <a:buFont typeface="Arial" pitchFamily="34" charset="0"/>
              <a:buChar char="–"/>
              <a:defRPr/>
            </a:pPr>
            <a:endParaRPr lang="en-US" dirty="0" smtClean="0"/>
          </a:p>
          <a:p>
            <a:pPr lvl="1" eaLnBrk="1" hangingPunct="1">
              <a:buFont typeface="Arial" pitchFamily="34" charset="0"/>
              <a:buChar char="–"/>
              <a:defRPr/>
            </a:pPr>
            <a:endParaRPr lang="en-US" dirty="0" smtClean="0"/>
          </a:p>
          <a:p>
            <a:pPr lvl="1" eaLnBrk="1" hangingPunct="1">
              <a:buFont typeface="Arial" pitchFamily="34" charset="0"/>
              <a:buChar char="–"/>
              <a:defRPr/>
            </a:pPr>
            <a:endParaRPr lang="en-US" dirty="0" smtClean="0"/>
          </a:p>
          <a:p>
            <a:pPr lvl="1" eaLnBrk="1" hangingPunct="1">
              <a:buFont typeface="Arial" pitchFamily="34" charset="0"/>
              <a:buChar char="–"/>
              <a:defRPr/>
            </a:pPr>
            <a:endParaRPr lang="en-US" dirty="0" smtClean="0"/>
          </a:p>
          <a:p>
            <a:pPr eaLnBrk="1" hangingPunct="1">
              <a:buFont typeface="Arial" pitchFamily="34" charset="0"/>
              <a:buChar char="•"/>
              <a:defRPr/>
            </a:pP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74638"/>
            <a:ext cx="8229600" cy="639762"/>
          </a:xfrm>
        </p:spPr>
        <p:txBody>
          <a:bodyPr/>
          <a:lstStyle/>
          <a:p>
            <a:r>
              <a:rPr lang="en-US" altLang="en-US" smtClean="0"/>
              <a:t>Random Variables</a:t>
            </a:r>
          </a:p>
        </p:txBody>
      </p:sp>
      <p:sp>
        <p:nvSpPr>
          <p:cNvPr id="15363" name="Content Placeholder 2"/>
          <p:cNvSpPr>
            <a:spLocks noGrp="1"/>
          </p:cNvSpPr>
          <p:nvPr>
            <p:ph idx="1"/>
          </p:nvPr>
        </p:nvSpPr>
        <p:spPr>
          <a:xfrm>
            <a:off x="457200" y="914400"/>
            <a:ext cx="8229600" cy="5638800"/>
          </a:xfrm>
        </p:spPr>
        <p:txBody>
          <a:bodyPr/>
          <a:lstStyle/>
          <a:p>
            <a:r>
              <a:rPr lang="en-US" altLang="en-US" sz="2200" b="1" dirty="0" smtClean="0"/>
              <a:t>For Example</a:t>
            </a:r>
            <a:r>
              <a:rPr lang="en-US" altLang="en-US" sz="2200" dirty="0" smtClean="0"/>
              <a:t>: Flipping a coin</a:t>
            </a:r>
          </a:p>
          <a:p>
            <a:pPr lvl="1">
              <a:lnSpc>
                <a:spcPct val="60000"/>
              </a:lnSpc>
            </a:pPr>
            <a:r>
              <a:rPr lang="en-US" altLang="en-US" sz="1800" dirty="0" smtClean="0">
                <a:solidFill>
                  <a:srgbClr val="000000"/>
                </a:solidFill>
              </a:rPr>
              <a:t>Variable = R, the result of the coin flip</a:t>
            </a:r>
          </a:p>
          <a:p>
            <a:pPr lvl="1">
              <a:lnSpc>
                <a:spcPct val="60000"/>
              </a:lnSpc>
            </a:pPr>
            <a:r>
              <a:rPr lang="en-US" altLang="en-US" sz="1800" dirty="0" smtClean="0">
                <a:solidFill>
                  <a:srgbClr val="000000"/>
                </a:solidFill>
              </a:rPr>
              <a:t>Domain = {heads, tails, edge}		</a:t>
            </a:r>
            <a:r>
              <a:rPr lang="en-US" altLang="en-US" sz="1800" dirty="0" smtClean="0">
                <a:solidFill>
                  <a:srgbClr val="000000"/>
                </a:solidFill>
                <a:sym typeface="Wingdings" pitchFamily="2" charset="2"/>
              </a:rPr>
              <a:t>&lt;-- must be exhaustive</a:t>
            </a:r>
            <a:endParaRPr lang="en-US" altLang="en-US" sz="1800" dirty="0" smtClean="0">
              <a:solidFill>
                <a:srgbClr val="000000"/>
              </a:solidFill>
            </a:endParaRPr>
          </a:p>
          <a:p>
            <a:pPr lvl="1">
              <a:lnSpc>
                <a:spcPct val="60000"/>
              </a:lnSpc>
            </a:pPr>
            <a:r>
              <a:rPr lang="en-US" altLang="en-US" sz="1800" dirty="0" smtClean="0">
                <a:solidFill>
                  <a:srgbClr val="000000"/>
                </a:solidFill>
              </a:rPr>
              <a:t>P(R = heads) = 0.4999		}</a:t>
            </a:r>
          </a:p>
          <a:p>
            <a:pPr lvl="1">
              <a:lnSpc>
                <a:spcPct val="60000"/>
              </a:lnSpc>
            </a:pPr>
            <a:r>
              <a:rPr lang="en-US" altLang="en-US" sz="1800" dirty="0" smtClean="0">
                <a:solidFill>
                  <a:srgbClr val="000000"/>
                </a:solidFill>
              </a:rPr>
              <a:t>P(R = tails) = 0.4999			} -- must be exclusive</a:t>
            </a:r>
          </a:p>
          <a:p>
            <a:pPr lvl="1">
              <a:lnSpc>
                <a:spcPct val="60000"/>
              </a:lnSpc>
            </a:pPr>
            <a:r>
              <a:rPr lang="en-US" altLang="en-US" sz="1800" dirty="0" smtClean="0">
                <a:solidFill>
                  <a:srgbClr val="000000"/>
                </a:solidFill>
              </a:rPr>
              <a:t>P(R = edge) = 0.0002			}</a:t>
            </a:r>
          </a:p>
          <a:p>
            <a:pPr lvl="1"/>
            <a:endParaRPr lang="en-US" altLang="en-US" sz="1400" dirty="0" smtClean="0"/>
          </a:p>
          <a:p>
            <a:r>
              <a:rPr lang="en-US" altLang="en-US" sz="2200" u="sng" dirty="0" smtClean="0"/>
              <a:t>Shorthand is often used for simplicity</a:t>
            </a:r>
            <a:r>
              <a:rPr lang="en-US" altLang="en-US" sz="2200" dirty="0" smtClean="0"/>
              <a:t>:</a:t>
            </a:r>
          </a:p>
          <a:p>
            <a:pPr lvl="1"/>
            <a:r>
              <a:rPr lang="en-US" altLang="en-US" sz="1800" dirty="0" smtClean="0"/>
              <a:t>Upper-case letters for variables, lower-case letters for values.</a:t>
            </a:r>
          </a:p>
          <a:p>
            <a:pPr lvl="1">
              <a:lnSpc>
                <a:spcPct val="60000"/>
              </a:lnSpc>
            </a:pPr>
            <a:r>
              <a:rPr lang="en-US" altLang="en-US" sz="1800" dirty="0" smtClean="0">
                <a:solidFill>
                  <a:srgbClr val="000000"/>
                </a:solidFill>
              </a:rPr>
              <a:t>e.g. 	P(a)	≡ P(A = a)  </a:t>
            </a:r>
          </a:p>
          <a:p>
            <a:pPr lvl="1">
              <a:lnSpc>
                <a:spcPct val="60000"/>
              </a:lnSpc>
              <a:buFont typeface="Arial" charset="0"/>
              <a:buNone/>
            </a:pPr>
            <a:r>
              <a:rPr lang="en-US" altLang="en-US" sz="1800" dirty="0" smtClean="0">
                <a:solidFill>
                  <a:srgbClr val="000000"/>
                </a:solidFill>
              </a:rPr>
              <a:t> 			P(</a:t>
            </a:r>
            <a:r>
              <a:rPr lang="en-US" altLang="en-US" sz="1800" dirty="0" err="1" smtClean="0">
                <a:solidFill>
                  <a:srgbClr val="000000"/>
                </a:solidFill>
              </a:rPr>
              <a:t>a|b</a:t>
            </a:r>
            <a:r>
              <a:rPr lang="en-US" altLang="en-US" sz="1800" dirty="0" smtClean="0">
                <a:solidFill>
                  <a:srgbClr val="000000"/>
                </a:solidFill>
              </a:rPr>
              <a:t>) 	≡ P(A = a | B = b)</a:t>
            </a:r>
          </a:p>
          <a:p>
            <a:pPr lvl="1">
              <a:lnSpc>
                <a:spcPct val="60000"/>
              </a:lnSpc>
              <a:buFont typeface="Arial" charset="0"/>
              <a:buNone/>
            </a:pPr>
            <a:r>
              <a:rPr lang="en-US" altLang="en-US" sz="1800" dirty="0" smtClean="0">
                <a:solidFill>
                  <a:srgbClr val="000000"/>
                </a:solidFill>
              </a:rPr>
              <a:t>			P(a, b)  	≡ P(A = a, B = b)</a:t>
            </a:r>
          </a:p>
          <a:p>
            <a:pPr>
              <a:lnSpc>
                <a:spcPct val="80000"/>
              </a:lnSpc>
              <a:buFont typeface="Arial" charset="0"/>
              <a:buNone/>
            </a:pPr>
            <a:endParaRPr lang="en-US" altLang="en-US" sz="2000" dirty="0" smtClean="0">
              <a:solidFill>
                <a:srgbClr val="000000"/>
              </a:solidFill>
            </a:endParaRPr>
          </a:p>
          <a:p>
            <a:pPr>
              <a:lnSpc>
                <a:spcPct val="80000"/>
              </a:lnSpc>
            </a:pPr>
            <a:r>
              <a:rPr lang="en-US" altLang="en-US" sz="2200" u="sng" dirty="0" smtClean="0"/>
              <a:t>Two kinds of probability propositions:</a:t>
            </a:r>
          </a:p>
          <a:p>
            <a:pPr lvl="1">
              <a:lnSpc>
                <a:spcPct val="80000"/>
              </a:lnSpc>
            </a:pPr>
            <a:r>
              <a:rPr lang="en-US" altLang="en-US" sz="1800" b="1" dirty="0" smtClean="0">
                <a:solidFill>
                  <a:srgbClr val="FF0000"/>
                </a:solidFill>
              </a:rPr>
              <a:t>Elementary propositions </a:t>
            </a:r>
            <a:r>
              <a:rPr lang="en-US" altLang="en-US" sz="1800" dirty="0" smtClean="0">
                <a:solidFill>
                  <a:srgbClr val="000000"/>
                </a:solidFill>
              </a:rPr>
              <a:t>are an assignment of a value to a random variable:</a:t>
            </a:r>
          </a:p>
          <a:p>
            <a:pPr lvl="2">
              <a:lnSpc>
                <a:spcPct val="80000"/>
              </a:lnSpc>
              <a:buFont typeface="Wingdings" pitchFamily="2" charset="2"/>
              <a:buChar char="§"/>
            </a:pPr>
            <a:r>
              <a:rPr lang="en-US" altLang="en-US" sz="1600" dirty="0" smtClean="0">
                <a:solidFill>
                  <a:srgbClr val="000000"/>
                </a:solidFill>
              </a:rPr>
              <a:t>e.g., </a:t>
            </a:r>
            <a:r>
              <a:rPr lang="en-US" altLang="en-US" sz="1600" i="1" dirty="0" smtClean="0">
                <a:solidFill>
                  <a:srgbClr val="000000"/>
                </a:solidFill>
              </a:rPr>
              <a:t>Weather = sunny; Cavity = false (abbreviated as ¬cavity)</a:t>
            </a:r>
          </a:p>
          <a:p>
            <a:pPr lvl="2">
              <a:lnSpc>
                <a:spcPct val="80000"/>
              </a:lnSpc>
              <a:buFont typeface="Arial" charset="0"/>
              <a:buNone/>
            </a:pPr>
            <a:endParaRPr lang="en-US" altLang="en-US" sz="1800" dirty="0" smtClean="0">
              <a:solidFill>
                <a:srgbClr val="000000"/>
              </a:solidFill>
            </a:endParaRPr>
          </a:p>
          <a:p>
            <a:pPr lvl="1">
              <a:lnSpc>
                <a:spcPct val="80000"/>
              </a:lnSpc>
            </a:pPr>
            <a:r>
              <a:rPr lang="en-US" altLang="en-US" sz="1800" b="1" dirty="0" smtClean="0">
                <a:solidFill>
                  <a:srgbClr val="FF0000"/>
                </a:solidFill>
              </a:rPr>
              <a:t>Complex propositions </a:t>
            </a:r>
            <a:r>
              <a:rPr lang="en-US" altLang="en-US" sz="1800" dirty="0" smtClean="0">
                <a:solidFill>
                  <a:srgbClr val="000000"/>
                </a:solidFill>
              </a:rPr>
              <a:t>are formed from elementary propositions and standard logical connectives :</a:t>
            </a:r>
          </a:p>
          <a:p>
            <a:pPr lvl="2">
              <a:lnSpc>
                <a:spcPct val="80000"/>
              </a:lnSpc>
              <a:buFont typeface="Wingdings" pitchFamily="2" charset="2"/>
              <a:buChar char="§"/>
            </a:pPr>
            <a:r>
              <a:rPr lang="en-US" altLang="en-US" sz="1600" dirty="0" smtClean="0">
                <a:solidFill>
                  <a:srgbClr val="000000"/>
                </a:solidFill>
              </a:rPr>
              <a:t>e.g., </a:t>
            </a:r>
            <a:r>
              <a:rPr lang="en-US" altLang="en-US" sz="1600" i="1" dirty="0" smtClean="0">
                <a:solidFill>
                  <a:srgbClr val="000000"/>
                </a:solidFill>
              </a:rPr>
              <a:t>Cavity = false ∨  Weather = sunny</a:t>
            </a:r>
          </a:p>
          <a:p>
            <a:pPr lvl="2">
              <a:lnSpc>
                <a:spcPct val="80000"/>
              </a:lnSpc>
              <a:buFont typeface="Wingdings" pitchFamily="2" charset="2"/>
              <a:buChar char="§"/>
            </a:pPr>
            <a:r>
              <a:rPr lang="en-GB" sz="1600" dirty="0"/>
              <a:t>P(cavity | ￢toothache ∧ teen) = 0.1 .</a:t>
            </a:r>
            <a:endParaRPr lang="en-US" altLang="en-US" sz="1600" i="1" dirty="0" smtClean="0">
              <a:solidFill>
                <a:srgbClr val="00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r>
              <a:rPr lang="en-US" sz="2800" dirty="0" smtClean="0"/>
              <a:t>where </a:t>
            </a:r>
            <a:r>
              <a:rPr lang="en-US" sz="2800" dirty="0"/>
              <a:t>the bold </a:t>
            </a:r>
            <a:r>
              <a:rPr lang="en-US" sz="2800" b="1" dirty="0"/>
              <a:t>P </a:t>
            </a:r>
            <a:r>
              <a:rPr lang="en-US" sz="2800" dirty="0"/>
              <a:t>indicates that the result is a vector of numbers, and where we assume a </a:t>
            </a:r>
            <a:r>
              <a:rPr lang="en-US" sz="2800" dirty="0" smtClean="0"/>
              <a:t>predefined ordering </a:t>
            </a:r>
            <a:r>
              <a:rPr lang="en-US" sz="2800" dirty="0"/>
              <a:t>sunny, rain, cloudy, snow on the domain of </a:t>
            </a:r>
            <a:r>
              <a:rPr lang="en-US" sz="2800" dirty="0" smtClean="0"/>
              <a:t>Weather.</a:t>
            </a:r>
          </a:p>
          <a:p>
            <a:r>
              <a:rPr lang="en-GB" sz="2800" dirty="0"/>
              <a:t>We say that </a:t>
            </a:r>
            <a:r>
              <a:rPr lang="en-GB" sz="2800" dirty="0" smtClean="0"/>
              <a:t>the </a:t>
            </a:r>
            <a:r>
              <a:rPr lang="en-US" sz="2800" b="1" dirty="0" smtClean="0"/>
              <a:t>P </a:t>
            </a:r>
            <a:r>
              <a:rPr lang="en-US" sz="2800" dirty="0"/>
              <a:t>statement defines a </a:t>
            </a:r>
            <a:r>
              <a:rPr lang="en-US" sz="2800" b="1" dirty="0"/>
              <a:t>probability distribution </a:t>
            </a:r>
            <a:r>
              <a:rPr lang="en-US" sz="2800" dirty="0" smtClean="0"/>
              <a:t>for </a:t>
            </a:r>
            <a:r>
              <a:rPr lang="en-US" sz="2800" dirty="0"/>
              <a:t>the random </a:t>
            </a:r>
            <a:r>
              <a:rPr lang="en-US" sz="2800" dirty="0" smtClean="0"/>
              <a:t>variable Weather </a:t>
            </a:r>
            <a:r>
              <a:rPr lang="en-US" sz="2800" dirty="0"/>
              <a:t>.</a:t>
            </a:r>
            <a:endParaRPr lang="en-GB" sz="28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533400"/>
            <a:ext cx="794899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69993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Density Function</a:t>
            </a:r>
            <a:endParaRPr lang="en-GB" dirty="0"/>
          </a:p>
        </p:txBody>
      </p:sp>
      <p:sp>
        <p:nvSpPr>
          <p:cNvPr id="3" name="Content Placeholder 2"/>
          <p:cNvSpPr>
            <a:spLocks noGrp="1"/>
          </p:cNvSpPr>
          <p:nvPr>
            <p:ph idx="1"/>
          </p:nvPr>
        </p:nvSpPr>
        <p:spPr/>
        <p:txBody>
          <a:bodyPr/>
          <a:lstStyle/>
          <a:p>
            <a:r>
              <a:rPr lang="en-US" sz="2800" dirty="0"/>
              <a:t>For continuous variables, it is not possible to write out the entire distribution as a </a:t>
            </a:r>
            <a:r>
              <a:rPr lang="en-US" sz="2800" dirty="0" smtClean="0"/>
              <a:t>vector, because </a:t>
            </a:r>
            <a:r>
              <a:rPr lang="en-US" sz="2800" dirty="0"/>
              <a:t>there are infinitely many values. Instead, we can define the probability that a </a:t>
            </a:r>
            <a:r>
              <a:rPr lang="en-US" sz="2800" dirty="0" smtClean="0"/>
              <a:t>random variable </a:t>
            </a:r>
            <a:r>
              <a:rPr lang="en-US" sz="2800" dirty="0"/>
              <a:t>takes on some value x as a parameterized function of x. For example, the </a:t>
            </a:r>
            <a:r>
              <a:rPr lang="en-US" sz="2800" dirty="0" smtClean="0"/>
              <a:t>sentence.</a:t>
            </a:r>
          </a:p>
          <a:p>
            <a:r>
              <a:rPr lang="en-GB" dirty="0"/>
              <a:t>P(</a:t>
            </a:r>
            <a:r>
              <a:rPr lang="en-GB" dirty="0" err="1"/>
              <a:t>NoonTemp</a:t>
            </a:r>
            <a:r>
              <a:rPr lang="en-GB" dirty="0"/>
              <a:t> =x) = Uniform</a:t>
            </a:r>
            <a:r>
              <a:rPr lang="en-GB" baseline="-25000" dirty="0"/>
              <a:t>[18C,26C]</a:t>
            </a:r>
            <a:r>
              <a:rPr lang="en-GB" dirty="0"/>
              <a:t>(x</a:t>
            </a:r>
            <a:r>
              <a:rPr lang="en-GB" dirty="0" smtClean="0"/>
              <a:t>)</a:t>
            </a:r>
          </a:p>
          <a:p>
            <a:r>
              <a:rPr lang="en-US" sz="2800" dirty="0"/>
              <a:t>expresses the belief that the temperature at noon is distributed uniformly between 18 and </a:t>
            </a:r>
            <a:r>
              <a:rPr lang="en-US" sz="2800" dirty="0" smtClean="0"/>
              <a:t>26 degrees </a:t>
            </a:r>
            <a:r>
              <a:rPr lang="en-US" sz="2800" dirty="0"/>
              <a:t>Celsius. We call this a </a:t>
            </a:r>
            <a:r>
              <a:rPr lang="en-US" sz="2800" b="1" dirty="0"/>
              <a:t>probability density function</a:t>
            </a:r>
            <a:r>
              <a:rPr lang="en-US" sz="2800" dirty="0"/>
              <a:t>.</a:t>
            </a:r>
            <a:endParaRPr lang="en-GB" sz="2800" dirty="0"/>
          </a:p>
        </p:txBody>
      </p:sp>
    </p:spTree>
    <p:extLst>
      <p:ext uri="{BB962C8B-B14F-4D97-AF65-F5344CB8AC3E}">
        <p14:creationId xmlns:p14="http://schemas.microsoft.com/office/powerpoint/2010/main" val="8432078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Saying that the probability density is uniform from 18C to 26C means </a:t>
            </a:r>
            <a:r>
              <a:rPr lang="en-US" dirty="0" smtClean="0"/>
              <a:t>that there </a:t>
            </a:r>
            <a:r>
              <a:rPr lang="en-US" dirty="0"/>
              <a:t>is a 100% chance that the temperature will fall somewhere in that 8C-wide </a:t>
            </a:r>
            <a:r>
              <a:rPr lang="en-US" dirty="0" smtClean="0"/>
              <a:t>region and </a:t>
            </a:r>
            <a:r>
              <a:rPr lang="en-US" dirty="0"/>
              <a:t>a 50% chance that it will fall in any 4C-wide region, and so on.</a:t>
            </a:r>
            <a:endParaRPr lang="en-GB"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127665"/>
            <a:ext cx="7990901"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54671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Distributions on multiple </a:t>
            </a:r>
            <a:r>
              <a:rPr lang="en-GB" dirty="0"/>
              <a:t>variables</a:t>
            </a:r>
          </a:p>
        </p:txBody>
      </p:sp>
      <p:sp>
        <p:nvSpPr>
          <p:cNvPr id="3" name="Content Placeholder 2"/>
          <p:cNvSpPr>
            <a:spLocks noGrp="1"/>
          </p:cNvSpPr>
          <p:nvPr>
            <p:ph idx="1"/>
          </p:nvPr>
        </p:nvSpPr>
        <p:spPr/>
        <p:txBody>
          <a:bodyPr/>
          <a:lstStyle/>
          <a:p>
            <a:r>
              <a:rPr lang="en-GB" b="1" dirty="0"/>
              <a:t>P</a:t>
            </a:r>
            <a:r>
              <a:rPr lang="en-GB" dirty="0"/>
              <a:t>(Weather , Cavity) </a:t>
            </a:r>
            <a:r>
              <a:rPr lang="en-GB" dirty="0" smtClean="0"/>
              <a:t>denotes </a:t>
            </a:r>
            <a:r>
              <a:rPr lang="en-US" dirty="0" smtClean="0"/>
              <a:t>the </a:t>
            </a:r>
            <a:r>
              <a:rPr lang="en-US" dirty="0"/>
              <a:t>probabilities of all combinations of the values of Weather and Cavity</a:t>
            </a:r>
            <a:r>
              <a:rPr lang="en-US" dirty="0" smtClean="0"/>
              <a:t>.</a:t>
            </a:r>
          </a:p>
          <a:p>
            <a:r>
              <a:rPr lang="en-GB" dirty="0"/>
              <a:t>This is a </a:t>
            </a:r>
            <a:r>
              <a:rPr lang="en-GB" dirty="0" smtClean="0"/>
              <a:t>4×2 </a:t>
            </a:r>
            <a:r>
              <a:rPr lang="en-US" dirty="0" smtClean="0"/>
              <a:t>table </a:t>
            </a:r>
            <a:r>
              <a:rPr lang="en-US" dirty="0"/>
              <a:t>of probabilities called the </a:t>
            </a:r>
            <a:r>
              <a:rPr lang="en-US" b="1" dirty="0"/>
              <a:t>joint probability distribution </a:t>
            </a:r>
            <a:r>
              <a:rPr lang="en-US" dirty="0"/>
              <a:t>of Weather and Cavity</a:t>
            </a:r>
            <a:r>
              <a:rPr lang="en-US" dirty="0" smtClean="0"/>
              <a:t>.</a:t>
            </a:r>
          </a:p>
          <a:p>
            <a:r>
              <a:rPr lang="en-GB" dirty="0" smtClean="0"/>
              <a:t>We </a:t>
            </a:r>
            <a:r>
              <a:rPr lang="en-US" dirty="0" smtClean="0"/>
              <a:t>can </a:t>
            </a:r>
            <a:r>
              <a:rPr lang="en-US" dirty="0"/>
              <a:t>also mix variables with and without values; </a:t>
            </a:r>
            <a:r>
              <a:rPr lang="en-US" b="1" dirty="0"/>
              <a:t>P</a:t>
            </a:r>
            <a:r>
              <a:rPr lang="en-US" dirty="0"/>
              <a:t>(sunny, Cavity) would be a </a:t>
            </a:r>
            <a:r>
              <a:rPr lang="en-US" dirty="0" smtClean="0"/>
              <a:t>two-element vector </a:t>
            </a:r>
            <a:r>
              <a:rPr lang="en-US" dirty="0"/>
              <a:t>giving the probabilities of a sunny day with a cavity and a sunny day with no cavity</a:t>
            </a:r>
            <a:endParaRPr lang="en-GB" dirty="0"/>
          </a:p>
        </p:txBody>
      </p:sp>
    </p:spTree>
    <p:extLst>
      <p:ext uri="{BB962C8B-B14F-4D97-AF65-F5344CB8AC3E}">
        <p14:creationId xmlns:p14="http://schemas.microsoft.com/office/powerpoint/2010/main" val="4082094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229600" cy="868362"/>
          </a:xfrm>
        </p:spPr>
        <p:txBody>
          <a:bodyPr/>
          <a:lstStyle/>
          <a:p>
            <a:r>
              <a:rPr lang="en-US" altLang="en-US" dirty="0" smtClean="0"/>
              <a:t>You will be expected to know</a:t>
            </a:r>
          </a:p>
        </p:txBody>
      </p:sp>
      <p:sp>
        <p:nvSpPr>
          <p:cNvPr id="5123" name="Content Placeholder 2"/>
          <p:cNvSpPr>
            <a:spLocks noGrp="1"/>
          </p:cNvSpPr>
          <p:nvPr>
            <p:ph idx="1"/>
          </p:nvPr>
        </p:nvSpPr>
        <p:spPr>
          <a:xfrm>
            <a:off x="457200" y="1295400"/>
            <a:ext cx="8229600" cy="5334000"/>
          </a:xfrm>
        </p:spPr>
        <p:txBody>
          <a:bodyPr/>
          <a:lstStyle/>
          <a:p>
            <a:r>
              <a:rPr lang="en-US" altLang="en-US" smtClean="0"/>
              <a:t>Basic probability notation/definitions:</a:t>
            </a:r>
          </a:p>
          <a:p>
            <a:pPr lvl="1"/>
            <a:r>
              <a:rPr lang="en-US" altLang="en-US" sz="2400" smtClean="0"/>
              <a:t>Probability model, unconditional/prior and conditional/posterior probabilities, factored representation (= variable/value pairs), random variable, (joint) probability distribution, probability density function (pdf), marginal probability, (conditional) independence, normalization, etc.</a:t>
            </a:r>
          </a:p>
          <a:p>
            <a:r>
              <a:rPr lang="en-US" altLang="en-US" smtClean="0"/>
              <a:t>Basic probability formulae:</a:t>
            </a:r>
          </a:p>
          <a:p>
            <a:pPr lvl="1"/>
            <a:r>
              <a:rPr lang="en-US" altLang="en-US" sz="2400" smtClean="0"/>
              <a:t>Probability axioms, product rule, Bayes’ rule.</a:t>
            </a:r>
          </a:p>
          <a:p>
            <a:r>
              <a:rPr lang="en-US" altLang="en-US" smtClean="0"/>
              <a:t>How to use Bayes’ rule:</a:t>
            </a:r>
          </a:p>
          <a:p>
            <a:pPr lvl="1"/>
            <a:r>
              <a:rPr lang="en-US" altLang="en-US" sz="2400" smtClean="0"/>
              <a:t>Naïve Bayes model (naïve Bayes classifier)</a:t>
            </a:r>
          </a:p>
          <a:p>
            <a:pPr lvl="1"/>
            <a:endParaRPr lang="en-US" alt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1752600"/>
            <a:ext cx="8361883"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34299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i="1" dirty="0"/>
              <a:t>A possible world </a:t>
            </a:r>
            <a:r>
              <a:rPr lang="en-GB" i="1" dirty="0" smtClean="0"/>
              <a:t>is </a:t>
            </a:r>
            <a:r>
              <a:rPr lang="en-US" i="1" dirty="0" smtClean="0"/>
              <a:t>defined </a:t>
            </a:r>
            <a:r>
              <a:rPr lang="en-US" i="1" dirty="0"/>
              <a:t>to be an assignment of values to all of the random variables under consideration</a:t>
            </a:r>
            <a:r>
              <a:rPr lang="en-US" i="1" dirty="0" smtClean="0"/>
              <a:t>.</a:t>
            </a:r>
          </a:p>
          <a:p>
            <a:r>
              <a:rPr lang="en-US" dirty="0"/>
              <a:t>For example, if the random variables are </a:t>
            </a:r>
            <a:r>
              <a:rPr lang="en-US" dirty="0" smtClean="0"/>
              <a:t>Cavity, Toothache</a:t>
            </a:r>
            <a:r>
              <a:rPr lang="en-US" dirty="0"/>
              <a:t>, and Weather , then there are 2×2×4=16 possible worlds.</a:t>
            </a:r>
            <a:endParaRPr lang="en-GB" dirty="0"/>
          </a:p>
        </p:txBody>
      </p:sp>
    </p:spTree>
    <p:extLst>
      <p:ext uri="{BB962C8B-B14F-4D97-AF65-F5344CB8AC3E}">
        <p14:creationId xmlns:p14="http://schemas.microsoft.com/office/powerpoint/2010/main" val="21397029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smtClean="0"/>
              <a:t>Concepts of Probability</a:t>
            </a:r>
          </a:p>
        </p:txBody>
      </p:sp>
      <p:sp>
        <p:nvSpPr>
          <p:cNvPr id="86019" name="Rectangle 3"/>
          <p:cNvSpPr>
            <a:spLocks noGrp="1" noChangeArrowheads="1"/>
          </p:cNvSpPr>
          <p:nvPr>
            <p:ph idx="1"/>
          </p:nvPr>
        </p:nvSpPr>
        <p:spPr>
          <a:xfrm>
            <a:off x="609600" y="1371600"/>
            <a:ext cx="8153400" cy="5181600"/>
          </a:xfrm>
        </p:spPr>
        <p:txBody>
          <a:bodyPr>
            <a:normAutofit fontScale="62500" lnSpcReduction="20000"/>
          </a:bodyPr>
          <a:lstStyle/>
          <a:p>
            <a:pPr eaLnBrk="1" hangingPunct="1">
              <a:buFont typeface="Arial" pitchFamily="34" charset="0"/>
              <a:buChar char="•"/>
              <a:defRPr/>
            </a:pPr>
            <a:r>
              <a:rPr lang="en-US" b="1" u="sng" dirty="0" smtClean="0">
                <a:solidFill>
                  <a:srgbClr val="FF0000"/>
                </a:solidFill>
              </a:rPr>
              <a:t>Unconditional Probability</a:t>
            </a:r>
            <a:r>
              <a:rPr lang="en-US" b="1" dirty="0" smtClean="0">
                <a:solidFill>
                  <a:srgbClr val="FF0000"/>
                </a:solidFill>
              </a:rPr>
              <a:t> </a:t>
            </a:r>
            <a:r>
              <a:rPr lang="en-US" dirty="0" smtClean="0"/>
              <a:t>(AKA </a:t>
            </a:r>
            <a:r>
              <a:rPr lang="en-US" dirty="0" smtClean="0">
                <a:solidFill>
                  <a:srgbClr val="FF0000"/>
                </a:solidFill>
              </a:rPr>
              <a:t>marginal</a:t>
            </a:r>
            <a:r>
              <a:rPr lang="en-US" dirty="0" smtClean="0"/>
              <a:t> or </a:t>
            </a:r>
            <a:r>
              <a:rPr lang="en-US" dirty="0" smtClean="0">
                <a:solidFill>
                  <a:srgbClr val="FF0000"/>
                </a:solidFill>
              </a:rPr>
              <a:t>prior</a:t>
            </a:r>
            <a:r>
              <a:rPr lang="en-US" dirty="0" smtClean="0"/>
              <a:t> probability):</a:t>
            </a:r>
          </a:p>
          <a:p>
            <a:pPr lvl="1" eaLnBrk="1" hangingPunct="1">
              <a:buFont typeface="Calibri" pitchFamily="34" charset="0"/>
              <a:buChar char="─"/>
              <a:defRPr/>
            </a:pPr>
            <a:r>
              <a:rPr lang="en-US" b="1" dirty="0" smtClean="0"/>
              <a:t>P(a)</a:t>
            </a:r>
            <a:r>
              <a:rPr lang="en-US" dirty="0" smtClean="0"/>
              <a:t>,</a:t>
            </a:r>
            <a:r>
              <a:rPr lang="en-US" b="1" dirty="0" smtClean="0"/>
              <a:t> </a:t>
            </a:r>
            <a:r>
              <a:rPr lang="en-US" dirty="0" smtClean="0"/>
              <a:t>the probability of “a” being true</a:t>
            </a:r>
          </a:p>
          <a:p>
            <a:pPr lvl="1" eaLnBrk="1" hangingPunct="1">
              <a:buFont typeface="Calibri" pitchFamily="34" charset="0"/>
              <a:buChar char="─"/>
              <a:defRPr/>
            </a:pPr>
            <a:r>
              <a:rPr lang="en-US" dirty="0" smtClean="0"/>
              <a:t>Does not depend on anything else to be true (</a:t>
            </a:r>
            <a:r>
              <a:rPr lang="en-US" b="1" dirty="0" smtClean="0"/>
              <a:t>unconditional</a:t>
            </a:r>
            <a:r>
              <a:rPr lang="en-US" dirty="0" smtClean="0"/>
              <a:t>)</a:t>
            </a:r>
          </a:p>
          <a:p>
            <a:pPr lvl="1" eaLnBrk="1" hangingPunct="1">
              <a:buFont typeface="Calibri" pitchFamily="34" charset="0"/>
              <a:buChar char="─"/>
              <a:defRPr/>
            </a:pPr>
            <a:r>
              <a:rPr lang="en-US" dirty="0" smtClean="0"/>
              <a:t>Represents the probability prior to further information that may adjust it (</a:t>
            </a:r>
            <a:r>
              <a:rPr lang="en-US" b="1" dirty="0" smtClean="0"/>
              <a:t>prior</a:t>
            </a:r>
            <a:r>
              <a:rPr lang="en-US" dirty="0" smtClean="0"/>
              <a:t>)</a:t>
            </a:r>
          </a:p>
          <a:p>
            <a:pPr lvl="1" eaLnBrk="1" hangingPunct="1">
              <a:buFont typeface="Arial" pitchFamily="34" charset="0"/>
              <a:buChar char="•"/>
              <a:defRPr/>
            </a:pPr>
            <a:endParaRPr lang="en-US" dirty="0" smtClean="0"/>
          </a:p>
          <a:p>
            <a:pPr eaLnBrk="1" hangingPunct="1">
              <a:buFont typeface="Arial" pitchFamily="34" charset="0"/>
              <a:buChar char="•"/>
              <a:defRPr/>
            </a:pPr>
            <a:r>
              <a:rPr lang="en-US" b="1" u="sng" dirty="0" smtClean="0">
                <a:solidFill>
                  <a:srgbClr val="FF0000"/>
                </a:solidFill>
              </a:rPr>
              <a:t>Conditional Probability</a:t>
            </a:r>
            <a:r>
              <a:rPr lang="en-US" b="1" dirty="0" smtClean="0">
                <a:solidFill>
                  <a:srgbClr val="FF0000"/>
                </a:solidFill>
              </a:rPr>
              <a:t> </a:t>
            </a:r>
            <a:r>
              <a:rPr lang="en-US" dirty="0" smtClean="0"/>
              <a:t>(AKA </a:t>
            </a:r>
            <a:r>
              <a:rPr lang="en-US" dirty="0" smtClean="0">
                <a:solidFill>
                  <a:srgbClr val="FF0000"/>
                </a:solidFill>
              </a:rPr>
              <a:t>posterior</a:t>
            </a:r>
            <a:r>
              <a:rPr lang="en-US" dirty="0" smtClean="0"/>
              <a:t> probability):</a:t>
            </a:r>
          </a:p>
          <a:p>
            <a:pPr lvl="1" eaLnBrk="1" hangingPunct="1">
              <a:buFont typeface="Calibri" pitchFamily="34" charset="0"/>
              <a:buChar char="─"/>
              <a:defRPr/>
            </a:pPr>
            <a:r>
              <a:rPr lang="en-US" b="1" dirty="0" smtClean="0"/>
              <a:t>P(</a:t>
            </a:r>
            <a:r>
              <a:rPr lang="en-US" b="1" dirty="0" err="1" smtClean="0"/>
              <a:t>a|b</a:t>
            </a:r>
            <a:r>
              <a:rPr lang="en-US" b="1" dirty="0" smtClean="0"/>
              <a:t>)</a:t>
            </a:r>
            <a:r>
              <a:rPr lang="en-US" dirty="0" smtClean="0"/>
              <a:t>,</a:t>
            </a:r>
            <a:r>
              <a:rPr lang="en-US" b="1" dirty="0" smtClean="0"/>
              <a:t> </a:t>
            </a:r>
            <a:r>
              <a:rPr lang="en-US" dirty="0" smtClean="0"/>
              <a:t>the probability of “a” being true, given that “b” is true</a:t>
            </a:r>
          </a:p>
          <a:p>
            <a:pPr lvl="1" eaLnBrk="1" hangingPunct="1">
              <a:buFont typeface="Calibri" pitchFamily="34" charset="0"/>
              <a:buChar char="─"/>
              <a:defRPr/>
            </a:pPr>
            <a:r>
              <a:rPr lang="en-US" dirty="0" smtClean="0"/>
              <a:t>Relies on “b” =  true (</a:t>
            </a:r>
            <a:r>
              <a:rPr lang="en-US" b="1" dirty="0" smtClean="0"/>
              <a:t>conditional</a:t>
            </a:r>
            <a:r>
              <a:rPr lang="en-US" dirty="0" smtClean="0"/>
              <a:t>)</a:t>
            </a:r>
          </a:p>
          <a:p>
            <a:pPr lvl="1" eaLnBrk="1" hangingPunct="1">
              <a:buFont typeface="Calibri" pitchFamily="34" charset="0"/>
              <a:buChar char="─"/>
              <a:defRPr/>
            </a:pPr>
            <a:r>
              <a:rPr lang="en-US" dirty="0" smtClean="0"/>
              <a:t>Represents the prior probability adjusted based upon new information “b” (</a:t>
            </a:r>
            <a:r>
              <a:rPr lang="en-US" b="1" dirty="0" smtClean="0"/>
              <a:t>posterior</a:t>
            </a:r>
            <a:r>
              <a:rPr lang="en-US" dirty="0" smtClean="0"/>
              <a:t>)</a:t>
            </a:r>
          </a:p>
          <a:p>
            <a:pPr lvl="1" eaLnBrk="1" hangingPunct="1">
              <a:buFont typeface="Calibri" pitchFamily="34" charset="0"/>
              <a:buChar char="─"/>
              <a:defRPr/>
            </a:pPr>
            <a:r>
              <a:rPr lang="en-US" dirty="0" smtClean="0"/>
              <a:t>Can be generalized to more than 2 random variables:</a:t>
            </a:r>
          </a:p>
          <a:p>
            <a:pPr lvl="2" eaLnBrk="1" hangingPunct="1">
              <a:buFont typeface="Wingdings" pitchFamily="2" charset="2"/>
              <a:buChar char="§"/>
              <a:defRPr/>
            </a:pPr>
            <a:r>
              <a:rPr lang="en-US" dirty="0" smtClean="0"/>
              <a:t>e.g. P(</a:t>
            </a:r>
            <a:r>
              <a:rPr lang="en-US" dirty="0" err="1" smtClean="0"/>
              <a:t>a|b</a:t>
            </a:r>
            <a:r>
              <a:rPr lang="en-US" dirty="0" smtClean="0"/>
              <a:t>, c, d)</a:t>
            </a:r>
          </a:p>
          <a:p>
            <a:pPr lvl="1" eaLnBrk="1" hangingPunct="1">
              <a:buFont typeface="Calibri" pitchFamily="34" charset="0"/>
              <a:buChar char="─"/>
              <a:defRPr/>
            </a:pPr>
            <a:endParaRPr lang="en-US" dirty="0" smtClean="0"/>
          </a:p>
          <a:p>
            <a:pPr eaLnBrk="1" hangingPunct="1">
              <a:buFont typeface="Arial" pitchFamily="34" charset="0"/>
              <a:buChar char="•"/>
              <a:defRPr/>
            </a:pPr>
            <a:r>
              <a:rPr lang="en-US" b="1" u="sng" dirty="0" smtClean="0">
                <a:solidFill>
                  <a:srgbClr val="FF0000"/>
                </a:solidFill>
              </a:rPr>
              <a:t>Joint Probability</a:t>
            </a:r>
            <a:r>
              <a:rPr lang="en-US" b="1" dirty="0" smtClean="0">
                <a:solidFill>
                  <a:srgbClr val="FF0000"/>
                </a:solidFill>
              </a:rPr>
              <a:t> </a:t>
            </a:r>
            <a:r>
              <a:rPr lang="en-US" dirty="0" smtClean="0"/>
              <a:t>:</a:t>
            </a:r>
          </a:p>
          <a:p>
            <a:pPr lvl="1" eaLnBrk="1" hangingPunct="1">
              <a:buFont typeface="Calibri" pitchFamily="34" charset="0"/>
              <a:buChar char="─"/>
              <a:defRPr/>
            </a:pPr>
            <a:r>
              <a:rPr lang="en-US" b="1" dirty="0" smtClean="0"/>
              <a:t>P(a, b) = P(a </a:t>
            </a:r>
            <a:r>
              <a:rPr lang="en-US" b="1" dirty="0" smtClean="0">
                <a:latin typeface="Courier New"/>
                <a:cs typeface="Courier New"/>
              </a:rPr>
              <a:t>˄</a:t>
            </a:r>
            <a:r>
              <a:rPr lang="en-US" b="1" dirty="0" smtClean="0"/>
              <a:t> b)</a:t>
            </a:r>
            <a:r>
              <a:rPr lang="en-US" dirty="0" smtClean="0"/>
              <a:t>,</a:t>
            </a:r>
            <a:r>
              <a:rPr lang="en-US" b="1" dirty="0" smtClean="0"/>
              <a:t> </a:t>
            </a:r>
            <a:r>
              <a:rPr lang="en-US" dirty="0" smtClean="0"/>
              <a:t>the probability of “a” and “b” both being true</a:t>
            </a:r>
          </a:p>
          <a:p>
            <a:pPr lvl="1" eaLnBrk="1" hangingPunct="1">
              <a:buFont typeface="Calibri" pitchFamily="34" charset="0"/>
              <a:buChar char="─"/>
              <a:defRPr/>
            </a:pPr>
            <a:r>
              <a:rPr lang="en-US" dirty="0" smtClean="0"/>
              <a:t>Can be generalized to more than 2 random variables:</a:t>
            </a:r>
          </a:p>
          <a:p>
            <a:pPr lvl="2" eaLnBrk="1" hangingPunct="1">
              <a:buFont typeface="Wingdings" pitchFamily="2" charset="2"/>
              <a:buChar char="§"/>
              <a:defRPr/>
            </a:pPr>
            <a:r>
              <a:rPr lang="en-US" dirty="0" smtClean="0"/>
              <a:t>e.g. P(a, b, c, d)</a:t>
            </a:r>
          </a:p>
          <a:p>
            <a:pPr lvl="2" eaLnBrk="1" hangingPunct="1">
              <a:buFont typeface="Calibri" pitchFamily="34" charset="0"/>
              <a:buChar char="─"/>
              <a:defRPr/>
            </a:pPr>
            <a:endParaRPr lang="en-US" dirty="0" smtClean="0"/>
          </a:p>
          <a:p>
            <a:pPr lvl="1" eaLnBrk="1" hangingPunct="1">
              <a:buFont typeface="Calibri" pitchFamily="34" charset="0"/>
              <a:buChar char="─"/>
              <a:defRPr/>
            </a:pPr>
            <a:endParaRPr lang="en-US" dirty="0" smtClean="0"/>
          </a:p>
          <a:p>
            <a:pPr eaLnBrk="1" hangingPunct="1">
              <a:buFont typeface="Arial" pitchFamily="34" charset="0"/>
              <a:buChar char="•"/>
              <a:defRPr/>
            </a:pPr>
            <a:endParaRPr lang="en-US" dirty="0" smtClean="0"/>
          </a:p>
          <a:p>
            <a:pPr lvl="1" eaLnBrk="1" hangingPunct="1">
              <a:buFont typeface="Arial" pitchFamily="34" charset="0"/>
              <a:buChar char="–"/>
              <a:defRPr/>
            </a:pPr>
            <a:endParaRPr lang="en-US" dirty="0" smtClean="0"/>
          </a:p>
          <a:p>
            <a:pPr lvl="1" eaLnBrk="1" hangingPunct="1">
              <a:buFont typeface="Arial" pitchFamily="34" charset="0"/>
              <a:buChar char="–"/>
              <a:defRPr/>
            </a:pPr>
            <a:endParaRPr lang="en-US" dirty="0" smtClean="0"/>
          </a:p>
          <a:p>
            <a:pPr lvl="1" eaLnBrk="1" hangingPunct="1">
              <a:buFont typeface="Arial" pitchFamily="34" charset="0"/>
              <a:buChar char="–"/>
              <a:defRPr/>
            </a:pPr>
            <a:endParaRPr lang="en-US" dirty="0" smtClean="0"/>
          </a:p>
          <a:p>
            <a:pPr lvl="1" eaLnBrk="1" hangingPunct="1">
              <a:buFont typeface="Arial" pitchFamily="34" charset="0"/>
              <a:buChar char="–"/>
              <a:defRPr/>
            </a:pPr>
            <a:endParaRPr lang="en-US" dirty="0" smtClean="0"/>
          </a:p>
          <a:p>
            <a:pPr lvl="1" eaLnBrk="1" hangingPunct="1">
              <a:buFont typeface="Arial" pitchFamily="34" charset="0"/>
              <a:buChar char="–"/>
              <a:defRPr/>
            </a:pPr>
            <a:endParaRPr lang="en-US" dirty="0" smtClean="0"/>
          </a:p>
          <a:p>
            <a:pPr eaLnBrk="1" hangingPunct="1">
              <a:buFont typeface="Arial" pitchFamily="34" charset="0"/>
              <a:buChar char="•"/>
              <a:defRPr/>
            </a:pPr>
            <a:endParaRPr 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Full </a:t>
            </a:r>
            <a:r>
              <a:rPr lang="en-GB" b="1" dirty="0"/>
              <a:t>joint probability distribution</a:t>
            </a:r>
            <a:endParaRPr lang="en-GB" dirty="0"/>
          </a:p>
        </p:txBody>
      </p:sp>
      <p:sp>
        <p:nvSpPr>
          <p:cNvPr id="3" name="Content Placeholder 2"/>
          <p:cNvSpPr>
            <a:spLocks noGrp="1"/>
          </p:cNvSpPr>
          <p:nvPr>
            <p:ph idx="1"/>
          </p:nvPr>
        </p:nvSpPr>
        <p:spPr/>
        <p:txBody>
          <a:bodyPr/>
          <a:lstStyle/>
          <a:p>
            <a:r>
              <a:rPr lang="en-US" dirty="0"/>
              <a:t>If the variables are Cavity, Toothache, and Weather , then the full joint distribution is given by P(Cavity</a:t>
            </a:r>
            <a:r>
              <a:rPr lang="en-US" dirty="0" smtClean="0"/>
              <a:t>, Toothache, Weather </a:t>
            </a:r>
            <a:r>
              <a:rPr lang="en-US" dirty="0"/>
              <a:t>).</a:t>
            </a:r>
          </a:p>
          <a:p>
            <a:r>
              <a:rPr lang="en-US" dirty="0"/>
              <a:t>This joint distribution can be represented as a 2×2×4 table with 16 </a:t>
            </a:r>
            <a:r>
              <a:rPr lang="en-US" dirty="0" smtClean="0"/>
              <a:t>entries.</a:t>
            </a:r>
            <a:endParaRPr lang="en-GB" dirty="0"/>
          </a:p>
        </p:txBody>
      </p:sp>
    </p:spTree>
    <p:extLst>
      <p:ext uri="{BB962C8B-B14F-4D97-AF65-F5344CB8AC3E}">
        <p14:creationId xmlns:p14="http://schemas.microsoft.com/office/powerpoint/2010/main" val="12503936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axioms</a:t>
            </a:r>
            <a:endParaRPr lang="en-GB" dirty="0"/>
          </a:p>
        </p:txBody>
      </p:sp>
      <p:sp>
        <p:nvSpPr>
          <p:cNvPr id="3" name="Content Placeholder 2"/>
          <p:cNvSpPr>
            <a:spLocks noGrp="1"/>
          </p:cNvSpPr>
          <p:nvPr>
            <p:ph idx="1"/>
          </p:nvPr>
        </p:nvSpPr>
        <p:spPr/>
        <p:txBody>
          <a:bodyPr/>
          <a:lstStyle/>
          <a:p>
            <a:pPr lvl="1" eaLnBrk="1" hangingPunct="1">
              <a:buFont typeface="Arial" pitchFamily="34" charset="0"/>
              <a:buChar char="–"/>
              <a:defRPr/>
            </a:pPr>
            <a:r>
              <a:rPr lang="en-US" sz="2900" dirty="0"/>
              <a:t>0  ≤ P(a) ≤ 1</a:t>
            </a:r>
          </a:p>
          <a:p>
            <a:pPr lvl="1" eaLnBrk="1" hangingPunct="1">
              <a:buFont typeface="Arial" pitchFamily="34" charset="0"/>
              <a:buChar char="–"/>
              <a:defRPr/>
            </a:pPr>
            <a:r>
              <a:rPr lang="en-US" sz="2900" dirty="0"/>
              <a:t>P(NOT(a))  = 1 – P(a)	=&gt; 	</a:t>
            </a:r>
            <a:r>
              <a:rPr lang="en-US" sz="2900" dirty="0">
                <a:latin typeface="Symbol" pitchFamily="18" charset="2"/>
              </a:rPr>
              <a:t>S</a:t>
            </a:r>
            <a:r>
              <a:rPr lang="en-US" sz="2900" baseline="-25000" dirty="0"/>
              <a:t>A</a:t>
            </a:r>
            <a:r>
              <a:rPr lang="en-US" sz="2900" dirty="0"/>
              <a:t> P(A) = 1</a:t>
            </a:r>
          </a:p>
          <a:p>
            <a:pPr lvl="1" eaLnBrk="1" hangingPunct="1">
              <a:buFont typeface="Arial" pitchFamily="34" charset="0"/>
              <a:buChar char="–"/>
              <a:defRPr/>
            </a:pPr>
            <a:r>
              <a:rPr lang="en-US" dirty="0" smtClean="0"/>
              <a:t>P(A </a:t>
            </a:r>
            <a:r>
              <a:rPr lang="en-US" dirty="0"/>
              <a:t>OR B) = P(A) + P(B) – P(A AND B</a:t>
            </a:r>
            <a:r>
              <a:rPr lang="en-US" dirty="0" smtClean="0"/>
              <a:t>)</a:t>
            </a:r>
          </a:p>
          <a:p>
            <a:pPr lvl="1" algn="r" eaLnBrk="1" hangingPunct="1">
              <a:buFont typeface="Arial" pitchFamily="34" charset="0"/>
              <a:buChar char="–"/>
              <a:defRPr/>
            </a:pPr>
            <a:r>
              <a:rPr lang="en-US" dirty="0" smtClean="0"/>
              <a:t>Inclusion-Exclusion principle</a:t>
            </a:r>
            <a:endParaRPr lang="en-US" dirty="0"/>
          </a:p>
          <a:p>
            <a:endParaRPr lang="en-GB" dirty="0"/>
          </a:p>
        </p:txBody>
      </p:sp>
    </p:spTree>
    <p:extLst>
      <p:ext uri="{BB962C8B-B14F-4D97-AF65-F5344CB8AC3E}">
        <p14:creationId xmlns:p14="http://schemas.microsoft.com/office/powerpoint/2010/main" val="35507953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 using Full Joint Distribution</a:t>
            </a:r>
            <a:endParaRPr lang="en-GB" dirty="0"/>
          </a:p>
        </p:txBody>
      </p:sp>
      <p:sp>
        <p:nvSpPr>
          <p:cNvPr id="3" name="Content Placeholder 2"/>
          <p:cNvSpPr>
            <a:spLocks noGrp="1"/>
          </p:cNvSpPr>
          <p:nvPr>
            <p:ph idx="1"/>
          </p:nvPr>
        </p:nvSpPr>
        <p:spPr/>
        <p:txBody>
          <a:bodyPr/>
          <a:lstStyle/>
          <a:p>
            <a:r>
              <a:rPr lang="en-US" b="1" dirty="0" smtClean="0"/>
              <a:t>Probabilistic </a:t>
            </a:r>
            <a:r>
              <a:rPr lang="en-US" b="1" dirty="0"/>
              <a:t>inference</a:t>
            </a:r>
            <a:r>
              <a:rPr lang="en-US" dirty="0"/>
              <a:t>—that </a:t>
            </a:r>
            <a:r>
              <a:rPr lang="en-US" dirty="0" smtClean="0"/>
              <a:t>is, the  computation </a:t>
            </a:r>
            <a:r>
              <a:rPr lang="en-US" dirty="0"/>
              <a:t>of posterior probabilities for query propositions given observed </a:t>
            </a:r>
            <a:r>
              <a:rPr lang="en-US" dirty="0" smtClean="0"/>
              <a:t>evidence.</a:t>
            </a:r>
          </a:p>
          <a:p>
            <a:r>
              <a:rPr lang="en-GB" dirty="0"/>
              <a:t>We use </a:t>
            </a:r>
            <a:r>
              <a:rPr lang="en-GB" dirty="0" smtClean="0"/>
              <a:t>the </a:t>
            </a:r>
            <a:r>
              <a:rPr lang="en-US" dirty="0" smtClean="0"/>
              <a:t>full </a:t>
            </a:r>
            <a:r>
              <a:rPr lang="en-US" dirty="0"/>
              <a:t>joint distribution as the “knowledge base” from which answers to all questions may be derived.</a:t>
            </a:r>
            <a:endParaRPr lang="en-GB" dirty="0"/>
          </a:p>
        </p:txBody>
      </p:sp>
    </p:spTree>
    <p:extLst>
      <p:ext uri="{BB962C8B-B14F-4D97-AF65-F5344CB8AC3E}">
        <p14:creationId xmlns:p14="http://schemas.microsoft.com/office/powerpoint/2010/main" val="18627390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r>
              <a:rPr lang="en-GB" dirty="0"/>
              <a:t>cavity ∨ </a:t>
            </a:r>
            <a:r>
              <a:rPr lang="en-GB" dirty="0" smtClean="0"/>
              <a:t>toothache hold in </a:t>
            </a:r>
            <a:r>
              <a:rPr lang="en-GB" dirty="0"/>
              <a:t>six possible </a:t>
            </a:r>
            <a:r>
              <a:rPr lang="en-GB" dirty="0" smtClean="0"/>
              <a:t>worlds.</a:t>
            </a:r>
          </a:p>
          <a:p>
            <a:r>
              <a:rPr lang="en-US" dirty="0"/>
              <a:t>P(cavity ∨ toothache) = 0.108 + 0.012 + 0.072 + 0.008 + 0.016 + 0.064 = 0.28</a:t>
            </a:r>
            <a:endParaRPr lang="en-GB"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192" y="762000"/>
            <a:ext cx="8859416"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75570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Marginalization</a:t>
            </a:r>
            <a:r>
              <a:rPr lang="en-GB" dirty="0"/>
              <a:t>, or </a:t>
            </a:r>
            <a:r>
              <a:rPr lang="en-GB" b="1" dirty="0" smtClean="0"/>
              <a:t>Summing </a:t>
            </a:r>
            <a:r>
              <a:rPr lang="en-GB" b="1" dirty="0"/>
              <a:t>out</a:t>
            </a:r>
            <a:endParaRPr lang="en-GB" dirty="0"/>
          </a:p>
        </p:txBody>
      </p:sp>
      <p:sp>
        <p:nvSpPr>
          <p:cNvPr id="3" name="Content Placeholder 2"/>
          <p:cNvSpPr>
            <a:spLocks noGrp="1"/>
          </p:cNvSpPr>
          <p:nvPr>
            <p:ph idx="1"/>
          </p:nvPr>
        </p:nvSpPr>
        <p:spPr/>
        <p:txBody>
          <a:bodyPr/>
          <a:lstStyle/>
          <a:p>
            <a:r>
              <a:rPr lang="en-US" dirty="0"/>
              <a:t>Extract the distribution over some subset of variables </a:t>
            </a:r>
            <a:r>
              <a:rPr lang="en-US" dirty="0" smtClean="0"/>
              <a:t>or a </a:t>
            </a:r>
            <a:r>
              <a:rPr lang="en-US" dirty="0"/>
              <a:t>single </a:t>
            </a:r>
            <a:r>
              <a:rPr lang="en-US" dirty="0" smtClean="0"/>
              <a:t>variable.</a:t>
            </a:r>
          </a:p>
          <a:p>
            <a:r>
              <a:rPr lang="en-US" dirty="0"/>
              <a:t>For example, adding the entries in the first row gives the unconditional or marginal probability of cavity</a:t>
            </a:r>
            <a:r>
              <a:rPr lang="en-US" dirty="0" smtClean="0"/>
              <a:t>.</a:t>
            </a:r>
          </a:p>
          <a:p>
            <a:r>
              <a:rPr lang="en-US" dirty="0"/>
              <a:t>P(cavity) = 0.108 + 0.012 + 0.072 + 0.008 = 0.2 .</a:t>
            </a:r>
            <a:endParaRPr lang="en-GB"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648200"/>
            <a:ext cx="7391400" cy="2056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91251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Conditioning</a:t>
            </a:r>
            <a:endParaRPr lang="en-GB" dirty="0"/>
          </a:p>
        </p:txBody>
      </p:sp>
      <p:sp>
        <p:nvSpPr>
          <p:cNvPr id="3" name="Content Placeholder 2"/>
          <p:cNvSpPr>
            <a:spLocks noGrp="1"/>
          </p:cNvSpPr>
          <p:nvPr>
            <p:ph idx="1"/>
          </p:nvPr>
        </p:nvSpPr>
        <p:spPr/>
        <p:txBody>
          <a:bodyPr/>
          <a:lstStyle/>
          <a:p>
            <a:r>
              <a:rPr lang="en-US" sz="2800" dirty="0"/>
              <a:t>In most cases, we are interested in computing conditional probabilities of some variables, given evidence about others. </a:t>
            </a:r>
            <a:r>
              <a:rPr lang="en-US" sz="2800" dirty="0" smtClean="0"/>
              <a:t> A </a:t>
            </a:r>
            <a:r>
              <a:rPr lang="en-US" sz="2800" dirty="0"/>
              <a:t>variant of </a:t>
            </a:r>
            <a:r>
              <a:rPr lang="en-US" sz="2800" dirty="0" smtClean="0"/>
              <a:t>marginalization </a:t>
            </a:r>
            <a:r>
              <a:rPr lang="en-US" sz="2800" dirty="0"/>
              <a:t>rule involves conditional probabilities instead of joint </a:t>
            </a:r>
            <a:r>
              <a:rPr lang="en-US" sz="2800" dirty="0" smtClean="0"/>
              <a:t>probabilities, using Product Rule:</a:t>
            </a:r>
          </a:p>
          <a:p>
            <a:endParaRPr lang="en-GB"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8001" y="2622794"/>
            <a:ext cx="3312926" cy="819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522584"/>
            <a:ext cx="7620000" cy="2867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53259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a:t>
            </a:r>
            <a:endParaRPr lang="en-GB" dirty="0"/>
          </a:p>
        </p:txBody>
      </p:sp>
      <p:sp>
        <p:nvSpPr>
          <p:cNvPr id="3" name="Content Placeholder 2"/>
          <p:cNvSpPr>
            <a:spLocks noGrp="1"/>
          </p:cNvSpPr>
          <p:nvPr>
            <p:ph idx="1"/>
          </p:nvPr>
        </p:nvSpPr>
        <p:spPr/>
        <p:txBody>
          <a:bodyPr/>
          <a:lstStyle/>
          <a:p>
            <a:r>
              <a:rPr lang="en-US" sz="2400" dirty="0"/>
              <a:t>1/P(toothache) can be viewed as a normalization constant for the distribution P(Cavity | toothache), ensuring that it adds up to 1. We can also use the notation</a:t>
            </a:r>
            <a:r>
              <a:rPr lang="en-US" sz="2400" dirty="0" smtClean="0"/>
              <a:t>:</a:t>
            </a:r>
          </a:p>
          <a:p>
            <a:endParaRPr lang="en-US" sz="2400" dirty="0"/>
          </a:p>
          <a:p>
            <a:endParaRPr lang="en-US" sz="2400" dirty="0" smtClean="0"/>
          </a:p>
          <a:p>
            <a:endParaRPr lang="en-US" sz="2400" dirty="0"/>
          </a:p>
          <a:p>
            <a:r>
              <a:rPr lang="en-US" sz="2400" dirty="0"/>
              <a:t>We can calculate P(Cavity | toothache) even if we don’t know the value of P(toothache).</a:t>
            </a:r>
          </a:p>
          <a:p>
            <a:r>
              <a:rPr lang="en-US" sz="2400" dirty="0"/>
              <a:t>Makes the computation easier and to allow us to proceed </a:t>
            </a:r>
            <a:r>
              <a:rPr lang="en-US" sz="2400" dirty="0" smtClean="0"/>
              <a:t>when some </a:t>
            </a:r>
            <a:r>
              <a:rPr lang="en-US" sz="2400" dirty="0"/>
              <a:t>probability assessment (such as P(toothache)) is not </a:t>
            </a:r>
            <a:r>
              <a:rPr lang="en-US" sz="2400" dirty="0" smtClean="0"/>
              <a:t>available.</a:t>
            </a:r>
            <a:endParaRPr lang="en-GB" sz="24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57400"/>
            <a:ext cx="8102617" cy="128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56827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229600" cy="715962"/>
          </a:xfrm>
        </p:spPr>
        <p:txBody>
          <a:bodyPr/>
          <a:lstStyle/>
          <a:p>
            <a:r>
              <a:rPr lang="en-US" altLang="en-US" dirty="0" smtClean="0"/>
              <a:t>The Problem: Uncertainty</a:t>
            </a:r>
          </a:p>
        </p:txBody>
      </p:sp>
      <p:sp>
        <p:nvSpPr>
          <p:cNvPr id="3" name="Content Placeholder 2"/>
          <p:cNvSpPr>
            <a:spLocks noGrp="1"/>
          </p:cNvSpPr>
          <p:nvPr>
            <p:ph idx="1"/>
          </p:nvPr>
        </p:nvSpPr>
        <p:spPr>
          <a:xfrm>
            <a:off x="381000" y="914400"/>
            <a:ext cx="8610600" cy="5638800"/>
          </a:xfrm>
        </p:spPr>
        <p:txBody>
          <a:bodyPr>
            <a:normAutofit fontScale="62500" lnSpcReduction="20000"/>
          </a:bodyPr>
          <a:lstStyle/>
          <a:p>
            <a:pPr>
              <a:buFont typeface="Arial" pitchFamily="34" charset="0"/>
              <a:buChar char="•"/>
              <a:defRPr/>
            </a:pPr>
            <a:endParaRPr lang="en-US" dirty="0" smtClean="0"/>
          </a:p>
          <a:p>
            <a:pPr eaLnBrk="1" hangingPunct="1">
              <a:defRPr/>
            </a:pPr>
            <a:r>
              <a:rPr lang="en-US" dirty="0" smtClean="0"/>
              <a:t>We cannot always know everything relevant to the problem before we select an action:</a:t>
            </a:r>
          </a:p>
          <a:p>
            <a:pPr lvl="1" eaLnBrk="1" hangingPunct="1">
              <a:buFont typeface="Arial" pitchFamily="34" charset="0"/>
              <a:buChar char="–"/>
              <a:defRPr/>
            </a:pPr>
            <a:r>
              <a:rPr lang="en-US" sz="2900" dirty="0" smtClean="0"/>
              <a:t>Environments that are non-deterministic, partially observable</a:t>
            </a:r>
          </a:p>
          <a:p>
            <a:pPr lvl="1" eaLnBrk="1" hangingPunct="1">
              <a:buFont typeface="Arial" pitchFamily="34" charset="0"/>
              <a:buChar char="–"/>
              <a:defRPr/>
            </a:pPr>
            <a:r>
              <a:rPr lang="en-US" sz="2900" dirty="0" smtClean="0"/>
              <a:t>Noisy sensors</a:t>
            </a:r>
          </a:p>
          <a:p>
            <a:pPr lvl="1" eaLnBrk="1" hangingPunct="1">
              <a:buFont typeface="Arial" pitchFamily="34" charset="0"/>
              <a:buChar char="–"/>
              <a:defRPr/>
            </a:pPr>
            <a:r>
              <a:rPr lang="en-US" sz="2900" dirty="0" smtClean="0"/>
              <a:t>Some features may be too complex to model</a:t>
            </a:r>
          </a:p>
          <a:p>
            <a:pPr lvl="1" eaLnBrk="1" hangingPunct="1">
              <a:buFont typeface="Arial" charset="0"/>
              <a:buNone/>
              <a:defRPr/>
            </a:pPr>
            <a:endParaRPr lang="en-US" sz="2900" dirty="0" smtClean="0"/>
          </a:p>
          <a:p>
            <a:pPr eaLnBrk="1" hangingPunct="1">
              <a:buFont typeface="Arial" pitchFamily="34" charset="0"/>
              <a:buChar char="•"/>
              <a:defRPr/>
            </a:pPr>
            <a:r>
              <a:rPr lang="en-US" b="1" dirty="0" smtClean="0"/>
              <a:t>For Example: </a:t>
            </a:r>
            <a:r>
              <a:rPr lang="en-US" dirty="0" smtClean="0"/>
              <a:t>Trying to decide when to leave for the airport to make a flight</a:t>
            </a:r>
            <a:endParaRPr lang="en-US" sz="2900" dirty="0" smtClean="0"/>
          </a:p>
          <a:p>
            <a:pPr lvl="1" eaLnBrk="1" hangingPunct="1">
              <a:buFont typeface="Arial" pitchFamily="34" charset="0"/>
              <a:buChar char="–"/>
              <a:defRPr/>
            </a:pPr>
            <a:r>
              <a:rPr lang="en-US" sz="2900" dirty="0" smtClean="0"/>
              <a:t>Will I get me there on time?</a:t>
            </a:r>
          </a:p>
          <a:p>
            <a:pPr lvl="1" eaLnBrk="1" hangingPunct="1">
              <a:buFont typeface="Arial" pitchFamily="34" charset="0"/>
              <a:buChar char="–"/>
              <a:defRPr/>
            </a:pPr>
            <a:r>
              <a:rPr lang="en-US" sz="2900" dirty="0" smtClean="0"/>
              <a:t>Uncertainties:</a:t>
            </a:r>
          </a:p>
          <a:p>
            <a:pPr lvl="2" eaLnBrk="1" hangingPunct="1">
              <a:buFont typeface="Wingdings" pitchFamily="2" charset="2"/>
              <a:buChar char="§"/>
              <a:defRPr/>
            </a:pPr>
            <a:r>
              <a:rPr lang="en-US" sz="2600" dirty="0" smtClean="0"/>
              <a:t>Car failures (flat tire, engine failure)		(non-deterministic)</a:t>
            </a:r>
          </a:p>
          <a:p>
            <a:pPr lvl="2" eaLnBrk="1" hangingPunct="1">
              <a:buFont typeface="Wingdings" pitchFamily="2" charset="2"/>
              <a:buChar char="§"/>
              <a:defRPr/>
            </a:pPr>
            <a:r>
              <a:rPr lang="en-US" sz="2600" dirty="0" smtClean="0"/>
              <a:t>Road state, accidents, natural disasters 		(partially observable)</a:t>
            </a:r>
          </a:p>
          <a:p>
            <a:pPr lvl="2" eaLnBrk="1" hangingPunct="1">
              <a:buFont typeface="Wingdings" pitchFamily="2" charset="2"/>
              <a:buChar char="§"/>
              <a:defRPr/>
            </a:pPr>
            <a:r>
              <a:rPr lang="en-US" sz="2600" dirty="0" smtClean="0"/>
              <a:t>Unreliable weather reports, traffic updates	(noisy sensors)</a:t>
            </a:r>
          </a:p>
          <a:p>
            <a:pPr lvl="2" eaLnBrk="1" hangingPunct="1">
              <a:buFont typeface="Wingdings" pitchFamily="2" charset="2"/>
              <a:buChar char="§"/>
              <a:defRPr/>
            </a:pPr>
            <a:r>
              <a:rPr lang="en-US" sz="2600" dirty="0" smtClean="0"/>
              <a:t>Predicting traffic along route			(complex modeling) </a:t>
            </a:r>
            <a:endParaRPr lang="en-US" dirty="0" smtClean="0"/>
          </a:p>
          <a:p>
            <a:pPr marL="1428750" lvl="2" indent="-514350" eaLnBrk="1" hangingPunct="1">
              <a:buFont typeface="Arial" pitchFamily="34" charset="0"/>
              <a:buChar char="•"/>
              <a:defRPr/>
            </a:pPr>
            <a:endParaRPr lang="en-US" sz="2600" dirty="0" smtClean="0"/>
          </a:p>
          <a:p>
            <a:pPr eaLnBrk="1" hangingPunct="1">
              <a:defRPr/>
            </a:pPr>
            <a:r>
              <a:rPr lang="en-US" dirty="0" smtClean="0"/>
              <a:t>A purely logical agent does not allow for strong decision making in the face of such uncertainty.</a:t>
            </a:r>
          </a:p>
          <a:p>
            <a:pPr lvl="1" eaLnBrk="1" hangingPunct="1">
              <a:buFont typeface="Arial" pitchFamily="34" charset="0"/>
              <a:buChar char="–"/>
              <a:defRPr/>
            </a:pPr>
            <a:r>
              <a:rPr lang="en-US" sz="2900" dirty="0" smtClean="0"/>
              <a:t>Purely logical agents are based on binary True/False statements, no maybe</a:t>
            </a:r>
          </a:p>
          <a:p>
            <a:pPr lvl="1" eaLnBrk="1" hangingPunct="1">
              <a:buFont typeface="Arial" pitchFamily="34" charset="0"/>
              <a:buChar char="–"/>
              <a:defRPr/>
            </a:pPr>
            <a:r>
              <a:rPr lang="en-US" sz="2900" dirty="0" smtClean="0"/>
              <a:t>Forces us to make assumptions to find a solution </a:t>
            </a:r>
            <a:r>
              <a:rPr lang="en-US" sz="2900" dirty="0" smtClean="0">
                <a:sym typeface="Wingdings" pitchFamily="2" charset="2"/>
              </a:rPr>
              <a:t>--&gt; weak solutions</a:t>
            </a:r>
            <a:endParaRPr lang="en-US" sz="29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r>
              <a:rPr lang="en-US" sz="2400" dirty="0" smtClean="0"/>
              <a:t>In general, we can say:</a:t>
            </a:r>
          </a:p>
          <a:p>
            <a:r>
              <a:rPr lang="en-GB" sz="2400" dirty="0"/>
              <a:t>Let </a:t>
            </a:r>
            <a:r>
              <a:rPr lang="en-GB" sz="2400" b="1" dirty="0"/>
              <a:t>E </a:t>
            </a:r>
            <a:r>
              <a:rPr lang="en-GB" sz="2400" dirty="0"/>
              <a:t>be </a:t>
            </a:r>
            <a:r>
              <a:rPr lang="en-GB" sz="2400" dirty="0" smtClean="0"/>
              <a:t>the </a:t>
            </a:r>
            <a:r>
              <a:rPr lang="en-US" sz="2400" dirty="0" smtClean="0"/>
              <a:t>list </a:t>
            </a:r>
            <a:r>
              <a:rPr lang="en-US" sz="2400" dirty="0"/>
              <a:t>of evidence variables (just Toothache in the example), let </a:t>
            </a:r>
            <a:r>
              <a:rPr lang="en-US" sz="2400" b="1" dirty="0"/>
              <a:t>e </a:t>
            </a:r>
            <a:r>
              <a:rPr lang="en-US" sz="2400" dirty="0"/>
              <a:t>be the list of observed </a:t>
            </a:r>
            <a:r>
              <a:rPr lang="en-US" sz="2400" dirty="0" smtClean="0"/>
              <a:t>values for </a:t>
            </a:r>
            <a:r>
              <a:rPr lang="en-US" sz="2400" dirty="0"/>
              <a:t>them, and let </a:t>
            </a:r>
            <a:r>
              <a:rPr lang="en-US" sz="2400" b="1" dirty="0"/>
              <a:t>Y </a:t>
            </a:r>
            <a:r>
              <a:rPr lang="en-US" sz="2400" dirty="0"/>
              <a:t>be the remaining unobserved variables (just Catch in the example). </a:t>
            </a:r>
            <a:r>
              <a:rPr lang="en-US" sz="2400" dirty="0" smtClean="0"/>
              <a:t>The query </a:t>
            </a:r>
            <a:r>
              <a:rPr lang="en-US" sz="2400" dirty="0"/>
              <a:t>is </a:t>
            </a:r>
            <a:r>
              <a:rPr lang="en-US" sz="2400" b="1" dirty="0"/>
              <a:t>P</a:t>
            </a:r>
            <a:r>
              <a:rPr lang="en-US" sz="2400" dirty="0"/>
              <a:t>(X | </a:t>
            </a:r>
            <a:r>
              <a:rPr lang="en-US" sz="2400" b="1" dirty="0"/>
              <a:t>e</a:t>
            </a:r>
            <a:r>
              <a:rPr lang="en-US" sz="2400" dirty="0"/>
              <a:t>) and can be evaluated </a:t>
            </a:r>
            <a:r>
              <a:rPr lang="en-US" sz="2400" dirty="0" smtClean="0"/>
              <a:t>as:</a:t>
            </a:r>
          </a:p>
          <a:p>
            <a:endParaRPr lang="en-US" sz="2400" dirty="0"/>
          </a:p>
          <a:p>
            <a:endParaRPr lang="en-US" sz="2400" dirty="0" smtClean="0"/>
          </a:p>
          <a:p>
            <a:r>
              <a:rPr lang="en-US" sz="2400" dirty="0"/>
              <a:t>where the summation is over all possible </a:t>
            </a:r>
            <a:r>
              <a:rPr lang="en-US" sz="2400" b="1" dirty="0" err="1"/>
              <a:t>y</a:t>
            </a:r>
            <a:r>
              <a:rPr lang="en-US" sz="2400" dirty="0" err="1"/>
              <a:t>s</a:t>
            </a:r>
            <a:r>
              <a:rPr lang="en-US" sz="2400" dirty="0"/>
              <a:t> (i.e., all possible combinations of values of </a:t>
            </a:r>
            <a:r>
              <a:rPr lang="en-US" sz="2400" dirty="0" smtClean="0"/>
              <a:t>the </a:t>
            </a:r>
            <a:r>
              <a:rPr lang="en-GB" sz="2400" dirty="0" smtClean="0"/>
              <a:t>unobserved </a:t>
            </a:r>
            <a:r>
              <a:rPr lang="en-GB" sz="2400" dirty="0"/>
              <a:t>variables </a:t>
            </a:r>
            <a:r>
              <a:rPr lang="en-GB" sz="2400" b="1" dirty="0"/>
              <a:t>Y</a:t>
            </a:r>
            <a:r>
              <a:rPr lang="en-GB" sz="2400" dirty="0" smtClean="0"/>
              <a:t>).</a:t>
            </a:r>
          </a:p>
          <a:p>
            <a:r>
              <a:rPr lang="en-US" sz="2400" dirty="0" smtClean="0"/>
              <a:t>Together </a:t>
            </a:r>
            <a:r>
              <a:rPr lang="en-US" sz="2400" dirty="0"/>
              <a:t>the variables X, </a:t>
            </a:r>
            <a:r>
              <a:rPr lang="en-US" sz="2400" b="1" dirty="0"/>
              <a:t>E</a:t>
            </a:r>
            <a:r>
              <a:rPr lang="en-US" sz="2400" dirty="0"/>
              <a:t>, and </a:t>
            </a:r>
            <a:r>
              <a:rPr lang="en-US" sz="2400" b="1" dirty="0"/>
              <a:t>Y </a:t>
            </a:r>
            <a:r>
              <a:rPr lang="en-US" sz="2400" dirty="0"/>
              <a:t>constitute the </a:t>
            </a:r>
            <a:r>
              <a:rPr lang="en-US" sz="2400" dirty="0" smtClean="0"/>
              <a:t>complete set </a:t>
            </a:r>
            <a:r>
              <a:rPr lang="en-US" sz="2400" dirty="0"/>
              <a:t>of variables for the </a:t>
            </a:r>
            <a:r>
              <a:rPr lang="en-US" sz="2400" dirty="0" smtClean="0"/>
              <a:t>domain.</a:t>
            </a:r>
          </a:p>
          <a:p>
            <a:endParaRPr lang="en-GB" sz="24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971800"/>
            <a:ext cx="5080138"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35715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smtClean="0"/>
              <a:t>For </a:t>
            </a:r>
            <a:r>
              <a:rPr lang="en-US" dirty="0"/>
              <a:t>a domain described by </a:t>
            </a:r>
            <a:r>
              <a:rPr lang="en-US" dirty="0" smtClean="0"/>
              <a:t>n Boolean </a:t>
            </a:r>
            <a:r>
              <a:rPr lang="en-US" dirty="0"/>
              <a:t>variables, </a:t>
            </a:r>
            <a:r>
              <a:rPr lang="en-GB" dirty="0"/>
              <a:t>Full joint distribution</a:t>
            </a:r>
            <a:r>
              <a:rPr lang="en-US" dirty="0" smtClean="0"/>
              <a:t> </a:t>
            </a:r>
            <a:r>
              <a:rPr lang="en-US" dirty="0"/>
              <a:t>requires an input table of size O(2</a:t>
            </a:r>
            <a:r>
              <a:rPr lang="en-US" baseline="30000" dirty="0"/>
              <a:t>n</a:t>
            </a:r>
            <a:r>
              <a:rPr lang="en-US" dirty="0"/>
              <a:t>) and takes O(2</a:t>
            </a:r>
            <a:r>
              <a:rPr lang="en-US" baseline="30000" dirty="0"/>
              <a:t>n</a:t>
            </a:r>
            <a:r>
              <a:rPr lang="en-US" dirty="0"/>
              <a:t>) time to process </a:t>
            </a:r>
            <a:r>
              <a:rPr lang="en-US" dirty="0" smtClean="0"/>
              <a:t>the table.</a:t>
            </a:r>
          </a:p>
          <a:p>
            <a:r>
              <a:rPr lang="en-US" dirty="0"/>
              <a:t>In a realistic problem we could easily have n &gt; 100, making O(2</a:t>
            </a:r>
            <a:r>
              <a:rPr lang="en-US" baseline="30000" dirty="0"/>
              <a:t>n</a:t>
            </a:r>
            <a:r>
              <a:rPr lang="en-US" dirty="0"/>
              <a:t>) impractical</a:t>
            </a:r>
            <a:endParaRPr lang="en-GB" dirty="0"/>
          </a:p>
        </p:txBody>
      </p:sp>
    </p:spTree>
    <p:extLst>
      <p:ext uri="{BB962C8B-B14F-4D97-AF65-F5344CB8AC3E}">
        <p14:creationId xmlns:p14="http://schemas.microsoft.com/office/powerpoint/2010/main" val="39699981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smtClean="0"/>
              <a:t>Independence</a:t>
            </a:r>
          </a:p>
        </p:txBody>
      </p:sp>
      <p:sp>
        <p:nvSpPr>
          <p:cNvPr id="32771" name="Rectangle 3"/>
          <p:cNvSpPr>
            <a:spLocks noGrp="1" noChangeArrowheads="1"/>
          </p:cNvSpPr>
          <p:nvPr>
            <p:ph idx="1"/>
          </p:nvPr>
        </p:nvSpPr>
        <p:spPr>
          <a:xfrm>
            <a:off x="381000" y="838200"/>
            <a:ext cx="8153400" cy="5029200"/>
          </a:xfrm>
        </p:spPr>
        <p:txBody>
          <a:bodyPr/>
          <a:lstStyle/>
          <a:p>
            <a:pPr eaLnBrk="1" hangingPunct="1">
              <a:lnSpc>
                <a:spcPct val="90000"/>
              </a:lnSpc>
            </a:pPr>
            <a:r>
              <a:rPr lang="en-US" altLang="en-US" sz="2200" u="sng" dirty="0" smtClean="0"/>
              <a:t>Formal Definition</a:t>
            </a:r>
            <a:r>
              <a:rPr lang="en-US" altLang="en-US" sz="2200" dirty="0" smtClean="0"/>
              <a:t>:</a:t>
            </a:r>
          </a:p>
          <a:p>
            <a:pPr lvl="1" eaLnBrk="1" hangingPunct="1">
              <a:lnSpc>
                <a:spcPct val="90000"/>
              </a:lnSpc>
            </a:pPr>
            <a:r>
              <a:rPr lang="en-US" altLang="en-US" sz="1800" dirty="0" smtClean="0"/>
              <a:t>2 random variables A and B are </a:t>
            </a:r>
            <a:r>
              <a:rPr lang="en-US" altLang="en-US" sz="1800" dirty="0" smtClean="0">
                <a:solidFill>
                  <a:srgbClr val="FF0000"/>
                </a:solidFill>
              </a:rPr>
              <a:t>independent</a:t>
            </a:r>
            <a:r>
              <a:rPr lang="en-US" altLang="en-US" sz="1800" dirty="0" smtClean="0"/>
              <a:t> </a:t>
            </a:r>
            <a:r>
              <a:rPr lang="en-US" altLang="en-US" sz="1800" dirty="0" err="1" smtClean="0"/>
              <a:t>iff</a:t>
            </a:r>
            <a:r>
              <a:rPr lang="en-US" altLang="en-US" sz="1800" dirty="0" smtClean="0"/>
              <a:t>:</a:t>
            </a:r>
          </a:p>
          <a:p>
            <a:pPr lvl="1" eaLnBrk="1" hangingPunct="1">
              <a:lnSpc>
                <a:spcPct val="90000"/>
              </a:lnSpc>
              <a:buFont typeface="Arial" charset="0"/>
              <a:buNone/>
            </a:pPr>
            <a:r>
              <a:rPr lang="en-US" altLang="en-US" sz="1800" dirty="0" smtClean="0"/>
              <a:t>			</a:t>
            </a:r>
            <a:r>
              <a:rPr lang="en-US" altLang="en-US" sz="1800" b="1" dirty="0" smtClean="0"/>
              <a:t>P(a, b) = P(a) P(b),     for all values a, b</a:t>
            </a:r>
          </a:p>
          <a:p>
            <a:pPr eaLnBrk="1" hangingPunct="1">
              <a:lnSpc>
                <a:spcPct val="90000"/>
              </a:lnSpc>
            </a:pPr>
            <a:endParaRPr lang="en-US" altLang="en-US" sz="1600" dirty="0" smtClean="0"/>
          </a:p>
          <a:p>
            <a:pPr eaLnBrk="1" hangingPunct="1">
              <a:lnSpc>
                <a:spcPct val="90000"/>
              </a:lnSpc>
            </a:pPr>
            <a:r>
              <a:rPr lang="en-US" altLang="en-US" sz="2200" u="sng" dirty="0" smtClean="0"/>
              <a:t>Informal Definition</a:t>
            </a:r>
            <a:r>
              <a:rPr lang="en-US" altLang="en-US" sz="2200" dirty="0" smtClean="0"/>
              <a:t>:</a:t>
            </a:r>
          </a:p>
          <a:p>
            <a:pPr lvl="1" eaLnBrk="1" hangingPunct="1">
              <a:lnSpc>
                <a:spcPct val="90000"/>
              </a:lnSpc>
            </a:pPr>
            <a:r>
              <a:rPr lang="en-US" altLang="en-US" sz="1800" dirty="0" smtClean="0"/>
              <a:t>2 random variables A and B are </a:t>
            </a:r>
            <a:r>
              <a:rPr lang="en-US" altLang="en-US" sz="1800" dirty="0" smtClean="0">
                <a:solidFill>
                  <a:srgbClr val="FF0000"/>
                </a:solidFill>
              </a:rPr>
              <a:t>independent</a:t>
            </a:r>
            <a:r>
              <a:rPr lang="en-US" altLang="en-US" sz="1800" dirty="0" smtClean="0"/>
              <a:t> </a:t>
            </a:r>
            <a:r>
              <a:rPr lang="en-US" altLang="en-US" sz="1800" dirty="0" err="1" smtClean="0"/>
              <a:t>iff</a:t>
            </a:r>
            <a:r>
              <a:rPr lang="en-US" altLang="en-US" sz="1800" dirty="0" smtClean="0"/>
              <a:t>:</a:t>
            </a:r>
          </a:p>
          <a:p>
            <a:pPr lvl="1" eaLnBrk="1" hangingPunct="1">
              <a:lnSpc>
                <a:spcPct val="90000"/>
              </a:lnSpc>
              <a:buFontTx/>
              <a:buNone/>
            </a:pPr>
            <a:r>
              <a:rPr lang="en-US" altLang="en-US" sz="1800" dirty="0" smtClean="0"/>
              <a:t>             	</a:t>
            </a:r>
            <a:r>
              <a:rPr lang="en-US" altLang="en-US" sz="1800" b="1" dirty="0" smtClean="0"/>
              <a:t>P(a | b) = P(a) </a:t>
            </a:r>
            <a:r>
              <a:rPr lang="en-US" altLang="en-US" sz="1800" b="1" dirty="0" smtClean="0">
                <a:sym typeface="Wingdings" pitchFamily="2" charset="2"/>
              </a:rPr>
              <a:t>    OR   P(b | a) = P(b) OR </a:t>
            </a:r>
            <a:r>
              <a:rPr lang="en-GB" sz="1800" b="1" dirty="0"/>
              <a:t>P(a ∧ b)=P(a)P(b)</a:t>
            </a:r>
            <a:r>
              <a:rPr lang="en-US" altLang="en-US" sz="1800" b="1" dirty="0" smtClean="0">
                <a:sym typeface="Wingdings" pitchFamily="2" charset="2"/>
              </a:rPr>
              <a:t>,   for all values a, b</a:t>
            </a:r>
            <a:endParaRPr lang="en-US" altLang="en-US" sz="1800" dirty="0" smtClean="0">
              <a:sym typeface="Wingdings" pitchFamily="2" charset="2"/>
            </a:endParaRPr>
          </a:p>
          <a:p>
            <a:pPr lvl="1" eaLnBrk="1" hangingPunct="1">
              <a:lnSpc>
                <a:spcPct val="90000"/>
              </a:lnSpc>
            </a:pPr>
            <a:r>
              <a:rPr lang="en-US" altLang="en-US" sz="1800" dirty="0" smtClean="0"/>
              <a:t>P(a | b) = P(a) tells us that knowing b provides </a:t>
            </a:r>
            <a:r>
              <a:rPr lang="en-US" altLang="en-US" sz="1800" b="1" dirty="0" smtClean="0"/>
              <a:t>no change </a:t>
            </a:r>
            <a:r>
              <a:rPr lang="en-US" altLang="en-US" sz="1800" dirty="0" smtClean="0"/>
              <a:t>in our probability for a, and thus b contains no information about a.</a:t>
            </a:r>
          </a:p>
          <a:p>
            <a:pPr eaLnBrk="1" hangingPunct="1">
              <a:lnSpc>
                <a:spcPct val="90000"/>
              </a:lnSpc>
              <a:buFont typeface="Arial" charset="0"/>
              <a:buNone/>
            </a:pPr>
            <a:endParaRPr lang="en-US" altLang="en-US" sz="1600" dirty="0" smtClean="0"/>
          </a:p>
          <a:p>
            <a:pPr eaLnBrk="1" hangingPunct="1">
              <a:lnSpc>
                <a:spcPct val="90000"/>
              </a:lnSpc>
            </a:pPr>
            <a:r>
              <a:rPr lang="en-US" altLang="en-US" sz="2200" dirty="0" smtClean="0"/>
              <a:t>Also known as </a:t>
            </a:r>
            <a:r>
              <a:rPr lang="en-US" altLang="en-US" sz="2200" dirty="0" smtClean="0">
                <a:solidFill>
                  <a:srgbClr val="FF0000"/>
                </a:solidFill>
              </a:rPr>
              <a:t>marginal independence</a:t>
            </a:r>
            <a:r>
              <a:rPr lang="en-US" altLang="en-US" sz="2200" dirty="0" smtClean="0"/>
              <a:t>, as all other variables have been marginalized out.</a:t>
            </a:r>
          </a:p>
          <a:p>
            <a:pPr eaLnBrk="1" hangingPunct="1">
              <a:lnSpc>
                <a:spcPct val="90000"/>
              </a:lnSpc>
              <a:buFont typeface="Arial" charset="0"/>
              <a:buNone/>
            </a:pPr>
            <a:endParaRPr lang="en-US" altLang="en-US" sz="2200" dirty="0" smtClean="0"/>
          </a:p>
          <a:p>
            <a:pPr eaLnBrk="1" hangingPunct="1">
              <a:lnSpc>
                <a:spcPct val="90000"/>
              </a:lnSpc>
            </a:pPr>
            <a:r>
              <a:rPr lang="en-US" altLang="en-US" sz="2200" dirty="0" smtClean="0"/>
              <a:t>In practice true independence is very rare:</a:t>
            </a:r>
          </a:p>
          <a:p>
            <a:pPr lvl="1" eaLnBrk="1" hangingPunct="1">
              <a:lnSpc>
                <a:spcPct val="90000"/>
              </a:lnSpc>
            </a:pPr>
            <a:r>
              <a:rPr lang="en-US" altLang="en-US" sz="1800" dirty="0" smtClean="0"/>
              <a:t>“butterfly in China” effect</a:t>
            </a:r>
          </a:p>
          <a:p>
            <a:pPr lvl="1" eaLnBrk="1" hangingPunct="1">
              <a:lnSpc>
                <a:spcPct val="90000"/>
              </a:lnSpc>
            </a:pPr>
            <a:r>
              <a:rPr lang="en-US" altLang="en-US" sz="1800" dirty="0" smtClean="0"/>
              <a:t>Conditional independence is much more common and useful  </a:t>
            </a:r>
          </a:p>
          <a:p>
            <a:pPr lvl="1" eaLnBrk="1" hangingPunct="1">
              <a:lnSpc>
                <a:spcPct val="90000"/>
              </a:lnSpc>
            </a:pPr>
            <a:endParaRPr lang="en-US" altLang="en-US" sz="1400" dirty="0" smtClean="0"/>
          </a:p>
          <a:p>
            <a:pPr lvl="2" eaLnBrk="1" hangingPunct="1">
              <a:lnSpc>
                <a:spcPct val="90000"/>
              </a:lnSpc>
            </a:pPr>
            <a:endParaRPr lang="en-US" altLang="en-US" sz="1400" dirty="0" smtClean="0"/>
          </a:p>
        </p:txBody>
      </p:sp>
    </p:spTree>
    <p:extLst>
      <p:ext uri="{BB962C8B-B14F-4D97-AF65-F5344CB8AC3E}">
        <p14:creationId xmlns:p14="http://schemas.microsoft.com/office/powerpoint/2010/main" val="36700548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sz="2400" dirty="0"/>
              <a:t>Independence assertions are usually based on knowledge of the domain and they can dramatically reduce the amount of information necessary to specify the full joint </a:t>
            </a:r>
            <a:r>
              <a:rPr lang="en-US" sz="2400" dirty="0" smtClean="0"/>
              <a:t>distribution</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r>
              <a:rPr lang="en-US" sz="2400" dirty="0"/>
              <a:t>For example, the full joint distribution on the outcome of n</a:t>
            </a:r>
          </a:p>
          <a:p>
            <a:r>
              <a:rPr lang="en-US" sz="2400" dirty="0"/>
              <a:t>independent coin flips, P(C1, . . . ,</a:t>
            </a:r>
            <a:r>
              <a:rPr lang="en-US" sz="2400" dirty="0" err="1"/>
              <a:t>Cn</a:t>
            </a:r>
            <a:r>
              <a:rPr lang="en-US" sz="2400" dirty="0"/>
              <a:t>), has 2n entries, but it can be represented as the </a:t>
            </a:r>
            <a:r>
              <a:rPr lang="en-US" sz="2400" dirty="0" smtClean="0"/>
              <a:t>product of </a:t>
            </a:r>
            <a:r>
              <a:rPr lang="en-US" sz="2400" dirty="0"/>
              <a:t>n single-variable distributions P(</a:t>
            </a:r>
            <a:r>
              <a:rPr lang="en-US" sz="2400" dirty="0" err="1"/>
              <a:t>Ci</a:t>
            </a:r>
            <a:r>
              <a:rPr lang="en-US" sz="2400" dirty="0"/>
              <a:t>).</a:t>
            </a:r>
            <a:endParaRPr lang="en-GB" sz="2400"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133600"/>
            <a:ext cx="4876800" cy="279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78605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smtClean="0"/>
              <a:t>Conditional Independence</a:t>
            </a:r>
          </a:p>
        </p:txBody>
      </p:sp>
      <p:sp>
        <p:nvSpPr>
          <p:cNvPr id="33795" name="Rectangle 3"/>
          <p:cNvSpPr>
            <a:spLocks noGrp="1" noChangeArrowheads="1"/>
          </p:cNvSpPr>
          <p:nvPr>
            <p:ph idx="1"/>
          </p:nvPr>
        </p:nvSpPr>
        <p:spPr>
          <a:xfrm>
            <a:off x="381000" y="1295400"/>
            <a:ext cx="8229600" cy="5334000"/>
          </a:xfrm>
        </p:spPr>
        <p:txBody>
          <a:bodyPr/>
          <a:lstStyle/>
          <a:p>
            <a:pPr eaLnBrk="1" hangingPunct="1">
              <a:lnSpc>
                <a:spcPct val="90000"/>
              </a:lnSpc>
            </a:pPr>
            <a:r>
              <a:rPr lang="en-US" altLang="en-US" sz="2200" u="sng" dirty="0" smtClean="0"/>
              <a:t>Formal Definition:</a:t>
            </a:r>
          </a:p>
          <a:p>
            <a:pPr lvl="1" eaLnBrk="1" hangingPunct="1">
              <a:lnSpc>
                <a:spcPct val="90000"/>
              </a:lnSpc>
            </a:pPr>
            <a:r>
              <a:rPr lang="en-US" altLang="en-US" sz="1800" dirty="0" smtClean="0"/>
              <a:t>2 random variables A and B are </a:t>
            </a:r>
            <a:r>
              <a:rPr lang="en-US" altLang="en-US" sz="1800" dirty="0" smtClean="0">
                <a:solidFill>
                  <a:srgbClr val="FF0000"/>
                </a:solidFill>
              </a:rPr>
              <a:t>conditionally independent </a:t>
            </a:r>
            <a:r>
              <a:rPr lang="en-US" altLang="en-US" sz="1800" dirty="0" smtClean="0"/>
              <a:t>given C </a:t>
            </a:r>
            <a:r>
              <a:rPr lang="en-US" altLang="en-US" sz="1800" dirty="0" err="1" smtClean="0"/>
              <a:t>iff</a:t>
            </a:r>
            <a:r>
              <a:rPr lang="en-US" altLang="en-US" sz="1800" dirty="0" smtClean="0"/>
              <a:t>:</a:t>
            </a:r>
          </a:p>
          <a:p>
            <a:pPr eaLnBrk="1" hangingPunct="1">
              <a:buFont typeface="Arial" charset="0"/>
              <a:buNone/>
            </a:pPr>
            <a:r>
              <a:rPr lang="en-US" altLang="en-US" sz="1600" dirty="0" smtClean="0"/>
              <a:t>		</a:t>
            </a:r>
            <a:r>
              <a:rPr lang="en-US" altLang="en-US" sz="1800" b="1" dirty="0" smtClean="0"/>
              <a:t>P(a, </a:t>
            </a:r>
            <a:r>
              <a:rPr lang="en-US" altLang="en-US" sz="1800" b="1" dirty="0" err="1" smtClean="0"/>
              <a:t>b|c</a:t>
            </a:r>
            <a:r>
              <a:rPr lang="en-US" altLang="en-US" sz="1800" b="1" dirty="0" smtClean="0"/>
              <a:t>) = P(</a:t>
            </a:r>
            <a:r>
              <a:rPr lang="en-US" altLang="en-US" sz="1800" b="1" dirty="0" err="1" smtClean="0"/>
              <a:t>a|c</a:t>
            </a:r>
            <a:r>
              <a:rPr lang="en-US" altLang="en-US" sz="1800" b="1" dirty="0" smtClean="0"/>
              <a:t>) P(</a:t>
            </a:r>
            <a:r>
              <a:rPr lang="en-US" altLang="en-US" sz="1800" b="1" dirty="0" err="1" smtClean="0"/>
              <a:t>b|c</a:t>
            </a:r>
            <a:r>
              <a:rPr lang="en-US" altLang="en-US" sz="1800" b="1" dirty="0" smtClean="0"/>
              <a:t>),     for all values a, b, c</a:t>
            </a:r>
          </a:p>
          <a:p>
            <a:pPr eaLnBrk="1" hangingPunct="1">
              <a:buFontTx/>
              <a:buNone/>
            </a:pPr>
            <a:endParaRPr lang="en-US" altLang="en-US" sz="800" dirty="0" smtClean="0"/>
          </a:p>
          <a:p>
            <a:pPr eaLnBrk="1" hangingPunct="1">
              <a:lnSpc>
                <a:spcPct val="90000"/>
              </a:lnSpc>
            </a:pPr>
            <a:r>
              <a:rPr lang="en-US" altLang="en-US" sz="2200" u="sng" dirty="0" smtClean="0"/>
              <a:t>Informal Definition:</a:t>
            </a:r>
          </a:p>
          <a:p>
            <a:pPr lvl="1" eaLnBrk="1" hangingPunct="1"/>
            <a:r>
              <a:rPr lang="en-US" altLang="en-US" sz="1800" dirty="0" smtClean="0"/>
              <a:t>2 random variables A and B are </a:t>
            </a:r>
            <a:r>
              <a:rPr lang="en-US" altLang="en-US" sz="1800" dirty="0" smtClean="0">
                <a:solidFill>
                  <a:srgbClr val="FF0000"/>
                </a:solidFill>
              </a:rPr>
              <a:t>conditionally independent </a:t>
            </a:r>
            <a:r>
              <a:rPr lang="en-US" altLang="en-US" sz="1800" dirty="0" smtClean="0"/>
              <a:t>given C </a:t>
            </a:r>
            <a:r>
              <a:rPr lang="en-US" altLang="en-US" sz="1800" dirty="0" err="1" smtClean="0"/>
              <a:t>iff</a:t>
            </a:r>
            <a:r>
              <a:rPr lang="en-US" altLang="en-US" sz="1800" dirty="0" smtClean="0"/>
              <a:t>:</a:t>
            </a:r>
          </a:p>
          <a:p>
            <a:pPr lvl="1" eaLnBrk="1" hangingPunct="1">
              <a:buFont typeface="Arial" charset="0"/>
              <a:buNone/>
            </a:pPr>
            <a:r>
              <a:rPr lang="en-US" altLang="en-US" sz="1800" b="1" dirty="0" smtClean="0"/>
              <a:t>		P(</a:t>
            </a:r>
            <a:r>
              <a:rPr lang="en-US" altLang="en-US" sz="1800" b="1" dirty="0" err="1" smtClean="0"/>
              <a:t>a|b</a:t>
            </a:r>
            <a:r>
              <a:rPr lang="en-US" altLang="en-US" sz="1800" b="1" dirty="0" smtClean="0"/>
              <a:t>, c) = P(</a:t>
            </a:r>
            <a:r>
              <a:rPr lang="en-US" altLang="en-US" sz="1800" b="1" dirty="0" err="1" smtClean="0"/>
              <a:t>a|c</a:t>
            </a:r>
            <a:r>
              <a:rPr lang="en-US" altLang="en-US" sz="1800" b="1" dirty="0" smtClean="0"/>
              <a:t>) </a:t>
            </a:r>
            <a:r>
              <a:rPr lang="en-US" altLang="en-US" sz="1800" b="1" dirty="0" smtClean="0">
                <a:sym typeface="Wingdings" pitchFamily="2" charset="2"/>
              </a:rPr>
              <a:t>    OR   P(</a:t>
            </a:r>
            <a:r>
              <a:rPr lang="en-US" altLang="en-US" sz="1800" b="1" dirty="0" err="1" smtClean="0">
                <a:sym typeface="Wingdings" pitchFamily="2" charset="2"/>
              </a:rPr>
              <a:t>b|a</a:t>
            </a:r>
            <a:r>
              <a:rPr lang="en-US" altLang="en-US" sz="1800" b="1" dirty="0" smtClean="0">
                <a:sym typeface="Wingdings" pitchFamily="2" charset="2"/>
              </a:rPr>
              <a:t>, c) = P(</a:t>
            </a:r>
            <a:r>
              <a:rPr lang="en-US" altLang="en-US" sz="1800" b="1" dirty="0" err="1" smtClean="0">
                <a:sym typeface="Wingdings" pitchFamily="2" charset="2"/>
              </a:rPr>
              <a:t>b|c</a:t>
            </a:r>
            <a:r>
              <a:rPr lang="en-US" altLang="en-US" sz="1800" b="1" dirty="0" smtClean="0">
                <a:sym typeface="Wingdings" pitchFamily="2" charset="2"/>
              </a:rPr>
              <a:t>),   for all values a, b, c</a:t>
            </a:r>
            <a:endParaRPr lang="en-US" altLang="en-US" sz="1400" dirty="0" smtClean="0">
              <a:sym typeface="Wingdings" pitchFamily="2" charset="2"/>
            </a:endParaRPr>
          </a:p>
          <a:p>
            <a:pPr lvl="1" eaLnBrk="1" hangingPunct="1"/>
            <a:r>
              <a:rPr lang="en-US" altLang="en-US" sz="1800" dirty="0" smtClean="0"/>
              <a:t>P(</a:t>
            </a:r>
            <a:r>
              <a:rPr lang="en-US" altLang="en-US" sz="1800" dirty="0" err="1" smtClean="0"/>
              <a:t>a|b</a:t>
            </a:r>
            <a:r>
              <a:rPr lang="en-US" altLang="en-US" sz="1800" dirty="0" smtClean="0"/>
              <a:t>, c) = P(</a:t>
            </a:r>
            <a:r>
              <a:rPr lang="en-US" altLang="en-US" sz="1800" dirty="0" err="1" smtClean="0"/>
              <a:t>a|c</a:t>
            </a:r>
            <a:r>
              <a:rPr lang="en-US" altLang="en-US" sz="1800" dirty="0" smtClean="0"/>
              <a:t>) tells us that learning about b, given that we already know c, provides no change in our probability for a, and thus b contains no information about a beyond what c provides.</a:t>
            </a:r>
          </a:p>
          <a:p>
            <a:pPr lvl="1" eaLnBrk="1" hangingPunct="1"/>
            <a:endParaRPr lang="en-US" altLang="en-US" sz="800" dirty="0" smtClean="0"/>
          </a:p>
          <a:p>
            <a:pPr lvl="2" eaLnBrk="1" hangingPunct="1"/>
            <a:endParaRPr lang="en-US" altLang="en-US" sz="1400" dirty="0" smtClean="0"/>
          </a:p>
          <a:p>
            <a:pPr eaLnBrk="1" hangingPunct="1"/>
            <a:endParaRPr lang="en-US" altLang="en-US" sz="1600" dirty="0" smtClean="0"/>
          </a:p>
        </p:txBody>
      </p:sp>
    </p:spTree>
    <p:extLst>
      <p:ext uri="{BB962C8B-B14F-4D97-AF65-F5344CB8AC3E}">
        <p14:creationId xmlns:p14="http://schemas.microsoft.com/office/powerpoint/2010/main" val="10232943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z="3600" smtClean="0"/>
              <a:t>Using the Product Rule</a:t>
            </a:r>
          </a:p>
        </p:txBody>
      </p:sp>
      <p:sp>
        <p:nvSpPr>
          <p:cNvPr id="17411" name="Rectangle 3"/>
          <p:cNvSpPr>
            <a:spLocks noGrp="1" noChangeArrowheads="1"/>
          </p:cNvSpPr>
          <p:nvPr>
            <p:ph idx="1"/>
          </p:nvPr>
        </p:nvSpPr>
        <p:spPr/>
        <p:txBody>
          <a:bodyPr>
            <a:normAutofit fontScale="92500" lnSpcReduction="20000"/>
          </a:bodyPr>
          <a:lstStyle/>
          <a:p>
            <a:pPr eaLnBrk="1" hangingPunct="1">
              <a:defRPr/>
            </a:pPr>
            <a:r>
              <a:rPr lang="en-US" b="1" dirty="0" smtClean="0"/>
              <a:t>Applies to any number of variables:</a:t>
            </a:r>
          </a:p>
          <a:p>
            <a:pPr lvl="1" eaLnBrk="1" hangingPunct="1">
              <a:defRPr/>
            </a:pPr>
            <a:r>
              <a:rPr lang="en-US" sz="2900" dirty="0" smtClean="0"/>
              <a:t>P(a, b, c) = P(a, </a:t>
            </a:r>
            <a:r>
              <a:rPr lang="en-US" sz="2900" dirty="0" err="1" smtClean="0"/>
              <a:t>b|c</a:t>
            </a:r>
            <a:r>
              <a:rPr lang="en-US" sz="2900" dirty="0" smtClean="0"/>
              <a:t>) P(c) = P(a|b, c) P(b, c)</a:t>
            </a:r>
          </a:p>
          <a:p>
            <a:pPr eaLnBrk="1" hangingPunct="1">
              <a:defRPr/>
            </a:pPr>
            <a:endParaRPr lang="en-US" b="1" dirty="0" smtClean="0">
              <a:solidFill>
                <a:srgbClr val="FF0000"/>
              </a:solidFill>
            </a:endParaRPr>
          </a:p>
          <a:p>
            <a:pPr eaLnBrk="1" hangingPunct="1">
              <a:defRPr/>
            </a:pPr>
            <a:r>
              <a:rPr lang="en-US" b="1" dirty="0" smtClean="0">
                <a:solidFill>
                  <a:srgbClr val="FF0000"/>
                </a:solidFill>
              </a:rPr>
              <a:t>Factoring</a:t>
            </a:r>
            <a:r>
              <a:rPr lang="en-US" dirty="0" smtClean="0"/>
              <a:t>: (AKA </a:t>
            </a:r>
            <a:r>
              <a:rPr lang="en-US" b="1" dirty="0" smtClean="0">
                <a:solidFill>
                  <a:srgbClr val="FF0000"/>
                </a:solidFill>
              </a:rPr>
              <a:t>Chain Rule</a:t>
            </a:r>
            <a:r>
              <a:rPr lang="en-US" dirty="0" smtClean="0"/>
              <a:t> for probabilities)</a:t>
            </a:r>
          </a:p>
          <a:p>
            <a:pPr lvl="1" eaLnBrk="1" hangingPunct="1">
              <a:defRPr/>
            </a:pPr>
            <a:r>
              <a:rPr lang="en-US" u="sng" dirty="0" smtClean="0"/>
              <a:t>By the product rule, we can always write</a:t>
            </a:r>
            <a:r>
              <a:rPr lang="en-US" dirty="0" smtClean="0"/>
              <a:t>:</a:t>
            </a:r>
          </a:p>
          <a:p>
            <a:pPr eaLnBrk="1" hangingPunct="1">
              <a:buFontTx/>
              <a:buNone/>
              <a:defRPr/>
            </a:pPr>
            <a:r>
              <a:rPr lang="en-US" sz="2600" dirty="0" smtClean="0"/>
              <a:t>		P(a, b, c, … z)   = P(a | b, c, …. z) P(b, c, … z)</a:t>
            </a:r>
          </a:p>
          <a:p>
            <a:pPr eaLnBrk="1" hangingPunct="1">
              <a:buFontTx/>
              <a:buNone/>
              <a:defRPr/>
            </a:pPr>
            <a:endParaRPr lang="en-US" dirty="0" smtClean="0"/>
          </a:p>
          <a:p>
            <a:pPr lvl="1" eaLnBrk="1" hangingPunct="1">
              <a:defRPr/>
            </a:pPr>
            <a:r>
              <a:rPr lang="en-US" u="sng" dirty="0" smtClean="0"/>
              <a:t>Repeatedly applying this idea, we can write</a:t>
            </a:r>
            <a:r>
              <a:rPr lang="en-US" dirty="0" smtClean="0"/>
              <a:t>:</a:t>
            </a:r>
          </a:p>
          <a:p>
            <a:pPr eaLnBrk="1" hangingPunct="1">
              <a:buFontTx/>
              <a:buNone/>
              <a:defRPr/>
            </a:pPr>
            <a:r>
              <a:rPr lang="en-US" dirty="0" smtClean="0"/>
              <a:t> 		</a:t>
            </a:r>
            <a:r>
              <a:rPr lang="en-US" sz="2600" dirty="0" smtClean="0"/>
              <a:t>P(a, b, c, … z)   = P(a | b, c, …. z) P(b | c,.. z) P(c| .. z)..P(z)</a:t>
            </a:r>
          </a:p>
          <a:p>
            <a:pPr eaLnBrk="1" hangingPunct="1">
              <a:buFontTx/>
              <a:buNone/>
              <a:defRPr/>
            </a:pPr>
            <a:endParaRPr lang="en-US" dirty="0" smtClean="0"/>
          </a:p>
          <a:p>
            <a:pPr lvl="1" eaLnBrk="1" hangingPunct="1">
              <a:defRPr/>
            </a:pPr>
            <a:r>
              <a:rPr lang="en-US" dirty="0" smtClean="0"/>
              <a:t>This holds for any ordering of the variables (next slide)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752600"/>
            <a:ext cx="7155024"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62203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 Rule</a:t>
            </a:r>
            <a:endParaRPr lang="en-GB"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s-ES" dirty="0" err="1" smtClean="0"/>
              <a:t>With</a:t>
            </a:r>
            <a:r>
              <a:rPr lang="es-ES" dirty="0" smtClean="0"/>
              <a:t> </a:t>
            </a:r>
            <a:r>
              <a:rPr lang="es-ES" dirty="0" err="1" smtClean="0"/>
              <a:t>normalization</a:t>
            </a:r>
            <a:r>
              <a:rPr lang="es-ES" dirty="0" smtClean="0"/>
              <a:t>:</a:t>
            </a:r>
          </a:p>
          <a:p>
            <a:r>
              <a:rPr lang="es-ES" b="1" dirty="0" smtClean="0"/>
              <a:t>P</a:t>
            </a:r>
            <a:r>
              <a:rPr lang="es-ES" dirty="0" smtClean="0"/>
              <a:t>(Y </a:t>
            </a:r>
            <a:r>
              <a:rPr lang="es-ES" dirty="0"/>
              <a:t>|X) = α </a:t>
            </a:r>
            <a:r>
              <a:rPr lang="es-ES" b="1" dirty="0"/>
              <a:t>P</a:t>
            </a:r>
            <a:r>
              <a:rPr lang="es-ES" dirty="0"/>
              <a:t>(X | Y )</a:t>
            </a:r>
            <a:r>
              <a:rPr lang="es-ES" b="1" dirty="0"/>
              <a:t>P</a:t>
            </a:r>
            <a:r>
              <a:rPr lang="es-ES" dirty="0"/>
              <a:t>(Y )</a:t>
            </a:r>
            <a:endParaRPr lang="en-GB" dirty="0"/>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929" y="1524000"/>
            <a:ext cx="8899071"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41664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r>
              <a:rPr lang="en-US" sz="2800" dirty="0"/>
              <a:t>The conditional probability P(effect </a:t>
            </a:r>
            <a:r>
              <a:rPr lang="en-US" sz="2800" dirty="0" smtClean="0"/>
              <a:t>| </a:t>
            </a:r>
            <a:r>
              <a:rPr lang="en-US" sz="2800" dirty="0"/>
              <a:t>cause) quantifies the relationship in the causal direction, whereas P(cause | effect) describes the diagnostic direction.</a:t>
            </a:r>
            <a:endParaRPr lang="en-GB" sz="2800" dirty="0"/>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33400"/>
            <a:ext cx="8614752" cy="280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54348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sz="2400" dirty="0"/>
              <a:t>For example, a doctor knows that the disease meningitis causes the patient to have a stiff neck, say, 70% of the time. The doctor also knows some unconditional facts: the prior probability that a patient has meningitis is 1/50,000, and the prior probability that any patient has a stiff neck is 1</a:t>
            </a:r>
            <a:r>
              <a:rPr lang="en-US" sz="2400" dirty="0" smtClean="0"/>
              <a:t>%.</a:t>
            </a:r>
          </a:p>
          <a:p>
            <a:endParaRPr lang="en-US" sz="2400" dirty="0"/>
          </a:p>
          <a:p>
            <a:endParaRPr lang="en-US" sz="2400" dirty="0" smtClean="0"/>
          </a:p>
          <a:p>
            <a:endParaRPr lang="en-US" sz="2400" dirty="0"/>
          </a:p>
          <a:p>
            <a:endParaRPr lang="en-US" sz="2400" dirty="0" smtClean="0"/>
          </a:p>
          <a:p>
            <a:endParaRPr lang="en-US" sz="2400" dirty="0"/>
          </a:p>
          <a:p>
            <a:r>
              <a:rPr lang="en-US" sz="2400" dirty="0" smtClean="0"/>
              <a:t>So,</a:t>
            </a:r>
          </a:p>
          <a:p>
            <a:endParaRPr lang="en-US" sz="2400" dirty="0"/>
          </a:p>
          <a:p>
            <a:r>
              <a:rPr lang="en-US" sz="2000" dirty="0"/>
              <a:t>Thus, to use this approach we need to estimate P(s | ￢m) instead of P(s). There is no </a:t>
            </a:r>
            <a:r>
              <a:rPr lang="en-US" sz="2000" dirty="0" smtClean="0"/>
              <a:t>free lunch—sometimes </a:t>
            </a:r>
            <a:r>
              <a:rPr lang="en-US" sz="2000" dirty="0"/>
              <a:t>this is easier, sometimes it is harder.</a:t>
            </a:r>
            <a:endParaRPr lang="en-US" sz="2000" dirty="0" smtClean="0"/>
          </a:p>
          <a:p>
            <a:endParaRPr lang="en-GB" sz="24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895600"/>
            <a:ext cx="6350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5228112"/>
            <a:ext cx="665830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8796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533400"/>
            <a:ext cx="7289631"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67885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52524" y="1447800"/>
            <a:ext cx="9172575" cy="2771050"/>
          </a:xfrm>
          <a:prstGeom prst="rect">
            <a:avLst/>
          </a:prstGeom>
        </p:spPr>
      </p:pic>
    </p:spTree>
    <p:extLst>
      <p:ext uri="{BB962C8B-B14F-4D97-AF65-F5344CB8AC3E}">
        <p14:creationId xmlns:p14="http://schemas.microsoft.com/office/powerpoint/2010/main" val="12459478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274638"/>
            <a:ext cx="8229600" cy="868362"/>
          </a:xfrm>
        </p:spPr>
        <p:txBody>
          <a:bodyPr/>
          <a:lstStyle/>
          <a:p>
            <a:pPr eaLnBrk="1" hangingPunct="1"/>
            <a:r>
              <a:rPr lang="en-US" altLang="en-US" smtClean="0"/>
              <a:t>Using Bayes’ Rule</a:t>
            </a:r>
          </a:p>
        </p:txBody>
      </p:sp>
      <p:sp>
        <p:nvSpPr>
          <p:cNvPr id="292867" name="Rectangle 3"/>
          <p:cNvSpPr>
            <a:spLocks noGrp="1" noChangeArrowheads="1"/>
          </p:cNvSpPr>
          <p:nvPr>
            <p:ph idx="1"/>
          </p:nvPr>
        </p:nvSpPr>
        <p:spPr>
          <a:xfrm>
            <a:off x="457200" y="1600200"/>
            <a:ext cx="8229600" cy="5029200"/>
          </a:xfrm>
        </p:spPr>
        <p:txBody>
          <a:bodyPr>
            <a:normAutofit fontScale="62500" lnSpcReduction="20000"/>
          </a:bodyPr>
          <a:lstStyle/>
          <a:p>
            <a:pPr eaLnBrk="1" hangingPunct="1">
              <a:buFont typeface="Arial" pitchFamily="34" charset="0"/>
              <a:buChar char="•"/>
              <a:defRPr/>
            </a:pPr>
            <a:r>
              <a:rPr lang="en-US" b="1" dirty="0" smtClean="0"/>
              <a:t>For Example</a:t>
            </a:r>
            <a:r>
              <a:rPr lang="en-US" dirty="0" smtClean="0"/>
              <a:t>: Determine probability of Meningitis given a </a:t>
            </a:r>
            <a:r>
              <a:rPr lang="en-US" dirty="0" err="1" smtClean="0"/>
              <a:t>Stiff_Neck</a:t>
            </a:r>
            <a:endParaRPr lang="en-US" dirty="0" smtClean="0"/>
          </a:p>
          <a:p>
            <a:pPr lvl="1" eaLnBrk="1" hangingPunct="1">
              <a:buFont typeface="Courier New" pitchFamily="49" charset="0"/>
              <a:buChar char="­"/>
              <a:defRPr/>
            </a:pPr>
            <a:r>
              <a:rPr lang="en-US" u="sng" dirty="0" smtClean="0"/>
              <a:t>Given</a:t>
            </a:r>
            <a:r>
              <a:rPr lang="en-US" dirty="0" smtClean="0"/>
              <a:t>:</a:t>
            </a:r>
          </a:p>
          <a:p>
            <a:pPr lvl="2" eaLnBrk="1" hangingPunct="1">
              <a:buFont typeface="Wingdings" pitchFamily="2" charset="2"/>
              <a:buChar char="§"/>
              <a:defRPr/>
            </a:pPr>
            <a:r>
              <a:rPr lang="en-US" sz="2600" i="1" dirty="0" smtClean="0"/>
              <a:t>P(</a:t>
            </a:r>
            <a:r>
              <a:rPr lang="en-US" sz="2600" i="1" dirty="0" err="1" smtClean="0"/>
              <a:t>Stiff_Neck</a:t>
            </a:r>
            <a:r>
              <a:rPr lang="en-US" sz="2600" i="1" dirty="0" smtClean="0"/>
              <a:t> | Meningitis) = 0.5     </a:t>
            </a:r>
            <a:r>
              <a:rPr lang="en-US" sz="2600" dirty="0" smtClean="0"/>
              <a:t>	}</a:t>
            </a:r>
          </a:p>
          <a:p>
            <a:pPr lvl="2" eaLnBrk="1" hangingPunct="1">
              <a:buFont typeface="Wingdings" pitchFamily="2" charset="2"/>
              <a:buChar char="§"/>
              <a:defRPr/>
            </a:pPr>
            <a:r>
              <a:rPr lang="en-US" sz="2600" i="1" dirty="0" smtClean="0"/>
              <a:t>P(Meningitis) = 1/50,000    </a:t>
            </a:r>
            <a:r>
              <a:rPr lang="en-US" sz="2600" dirty="0" smtClean="0"/>
              <a:t>	 	} -- From medical databases</a:t>
            </a:r>
          </a:p>
          <a:p>
            <a:pPr lvl="2" eaLnBrk="1" hangingPunct="1">
              <a:buFont typeface="Wingdings" pitchFamily="2" charset="2"/>
              <a:buChar char="§"/>
              <a:defRPr/>
            </a:pPr>
            <a:r>
              <a:rPr lang="en-US" sz="2600" i="1" dirty="0"/>
              <a:t>P(</a:t>
            </a:r>
            <a:r>
              <a:rPr lang="en-US" sz="2600" i="1" dirty="0" err="1"/>
              <a:t>Stiff_Neck</a:t>
            </a:r>
            <a:r>
              <a:rPr lang="en-US" sz="2600" i="1" dirty="0"/>
              <a:t>) </a:t>
            </a:r>
            <a:r>
              <a:rPr lang="en-US" sz="2600" i="1" dirty="0" smtClean="0"/>
              <a:t>= 1/20</a:t>
            </a:r>
            <a:r>
              <a:rPr lang="en-US" sz="2600" dirty="0" smtClean="0"/>
              <a:t>		}</a:t>
            </a:r>
          </a:p>
          <a:p>
            <a:pPr lvl="1" eaLnBrk="1" hangingPunct="1">
              <a:buFont typeface="Arial" charset="0"/>
              <a:buNone/>
              <a:defRPr/>
            </a:pPr>
            <a:endParaRPr lang="en-US" dirty="0" smtClean="0"/>
          </a:p>
          <a:p>
            <a:pPr lvl="1" eaLnBrk="1" hangingPunct="1">
              <a:buFont typeface="Courier New" pitchFamily="49" charset="0"/>
              <a:buChar char="­"/>
              <a:defRPr/>
            </a:pPr>
            <a:r>
              <a:rPr lang="en-US" u="sng" dirty="0" smtClean="0"/>
              <a:t>Need to find P(meningitis | stiff neck)</a:t>
            </a:r>
            <a:r>
              <a:rPr lang="en-US" dirty="0" smtClean="0"/>
              <a:t>:</a:t>
            </a:r>
          </a:p>
          <a:p>
            <a:pPr lvl="2" eaLnBrk="1" hangingPunct="1">
              <a:buFont typeface="Wingdings" pitchFamily="2" charset="2"/>
              <a:buChar char="§"/>
              <a:defRPr/>
            </a:pPr>
            <a:r>
              <a:rPr lang="en-US" sz="2600" i="1" dirty="0" smtClean="0"/>
              <a:t>P(M|S)  = P(S|M)  P(M)  / P(S)</a:t>
            </a:r>
            <a:r>
              <a:rPr lang="en-US" sz="2600" dirty="0" smtClean="0"/>
              <a:t>			[Bayes’ Rule]</a:t>
            </a:r>
          </a:p>
          <a:p>
            <a:pPr lvl="1" eaLnBrk="1" hangingPunct="1">
              <a:buFontTx/>
              <a:buNone/>
              <a:defRPr/>
            </a:pPr>
            <a:r>
              <a:rPr lang="en-US" sz="2600" dirty="0" smtClean="0"/>
              <a:t>			= [ 0.5 * 1/50,000  ] / [1/20]  = 1/5,000</a:t>
            </a:r>
          </a:p>
          <a:p>
            <a:pPr lvl="1" eaLnBrk="1" hangingPunct="1">
              <a:buFontTx/>
              <a:buNone/>
              <a:defRPr/>
            </a:pPr>
            <a:endParaRPr lang="en-US" sz="2600" dirty="0" smtClean="0"/>
          </a:p>
          <a:p>
            <a:pPr lvl="1" eaLnBrk="1" hangingPunct="1">
              <a:buFont typeface="Courier New" pitchFamily="49" charset="0"/>
              <a:buChar char="­"/>
              <a:defRPr/>
            </a:pPr>
            <a:r>
              <a:rPr lang="en-US" dirty="0" smtClean="0"/>
              <a:t>10 times more likely to have meningitis given a stiff neck</a:t>
            </a:r>
          </a:p>
          <a:p>
            <a:pPr lvl="1" eaLnBrk="1" hangingPunct="1">
              <a:defRPr/>
            </a:pPr>
            <a:endParaRPr lang="en-US" dirty="0" smtClean="0"/>
          </a:p>
          <a:p>
            <a:pPr eaLnBrk="1" hangingPunct="1">
              <a:defRPr/>
            </a:pPr>
            <a:r>
              <a:rPr lang="en-US" b="1" dirty="0" smtClean="0"/>
              <a:t>Applies to any number of variables:</a:t>
            </a:r>
          </a:p>
          <a:p>
            <a:pPr lvl="1" eaLnBrk="1" hangingPunct="1">
              <a:defRPr/>
            </a:pPr>
            <a:r>
              <a:rPr lang="en-US" sz="2900" dirty="0" smtClean="0"/>
              <a:t>Any probability P(X|Y) can be rewritten as P(Y|X) P(X) / P(Y), even if X and Y are lists of variables.</a:t>
            </a:r>
          </a:p>
          <a:p>
            <a:pPr lvl="1" eaLnBrk="1" hangingPunct="1">
              <a:defRPr/>
            </a:pPr>
            <a:r>
              <a:rPr lang="en-US" sz="2900" dirty="0" smtClean="0"/>
              <a:t>P(a | b, c)	= P(b, c | a) P(a)  / P(b, c)</a:t>
            </a:r>
          </a:p>
          <a:p>
            <a:pPr lvl="1" eaLnBrk="1" hangingPunct="1">
              <a:defRPr/>
            </a:pPr>
            <a:r>
              <a:rPr lang="en-US" sz="2900" dirty="0" smtClean="0"/>
              <a:t>P(a, b | c, d)  = P(c, d | a, b) P(a, b)  / P(c, d)</a:t>
            </a:r>
          </a:p>
          <a:p>
            <a:pPr eaLnBrk="1" hangingPunct="1">
              <a:defRPr/>
            </a:pPr>
            <a:endParaRPr lang="en-US" b="1" dirty="0" smtClean="0"/>
          </a:p>
          <a:p>
            <a:pPr lvl="1" eaLnBrk="1" hangingPunct="1">
              <a:buFontTx/>
              <a:buNone/>
              <a:defRPr/>
            </a:pPr>
            <a:endParaRPr lang="en-US" dirty="0" smtClean="0"/>
          </a:p>
          <a:p>
            <a:pPr lvl="1" eaLnBrk="1" hangingPunct="1">
              <a:buFontTx/>
              <a:buNone/>
              <a:defRPr/>
            </a:pPr>
            <a:endParaRPr lang="en-US"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Evidence</a:t>
            </a:r>
            <a:endParaRPr lang="en-GB" dirty="0"/>
          </a:p>
        </p:txBody>
      </p:sp>
      <p:sp>
        <p:nvSpPr>
          <p:cNvPr id="3" name="Content Placeholder 2"/>
          <p:cNvSpPr>
            <a:spLocks noGrp="1"/>
          </p:cNvSpPr>
          <p:nvPr>
            <p:ph idx="1"/>
          </p:nvPr>
        </p:nvSpPr>
        <p:spPr/>
        <p:txBody>
          <a:bodyPr/>
          <a:lstStyle/>
          <a:p>
            <a:r>
              <a:rPr lang="en-US" sz="2400" dirty="0" smtClean="0"/>
              <a:t>What </a:t>
            </a:r>
            <a:r>
              <a:rPr lang="en-US" sz="2400" dirty="0"/>
              <a:t>happens </a:t>
            </a:r>
            <a:r>
              <a:rPr lang="en-US" sz="2400" dirty="0" smtClean="0"/>
              <a:t>when we </a:t>
            </a:r>
            <a:r>
              <a:rPr lang="en-US" sz="2400" dirty="0"/>
              <a:t>have </a:t>
            </a:r>
            <a:r>
              <a:rPr lang="en-US" sz="2400" b="1" dirty="0"/>
              <a:t>two or more </a:t>
            </a:r>
            <a:r>
              <a:rPr lang="en-US" sz="2400" dirty="0"/>
              <a:t>pieces of evidence?</a:t>
            </a:r>
            <a:endParaRPr lang="en-US" sz="2400" dirty="0" smtClean="0"/>
          </a:p>
          <a:p>
            <a:r>
              <a:rPr lang="en-US" sz="2400" dirty="0" smtClean="0"/>
              <a:t>We </a:t>
            </a:r>
            <a:r>
              <a:rPr lang="en-US" sz="2400" dirty="0" smtClean="0"/>
              <a:t>can use full joint distribution table</a:t>
            </a:r>
          </a:p>
          <a:p>
            <a:r>
              <a:rPr lang="en-US" sz="2400" dirty="0" smtClean="0"/>
              <a:t>Or, reformulate using Bayes’ rule:</a:t>
            </a:r>
          </a:p>
          <a:p>
            <a:r>
              <a:rPr lang="en-GB" sz="2400" b="1" dirty="0"/>
              <a:t>P</a:t>
            </a:r>
            <a:r>
              <a:rPr lang="en-GB" sz="2400" dirty="0"/>
              <a:t>(Cavity | toothache ∧ catch)</a:t>
            </a:r>
          </a:p>
          <a:p>
            <a:r>
              <a:rPr lang="el-GR" sz="2400" dirty="0"/>
              <a:t>= α </a:t>
            </a:r>
            <a:r>
              <a:rPr lang="en-GB" sz="2400" b="1" dirty="0"/>
              <a:t>P</a:t>
            </a:r>
            <a:r>
              <a:rPr lang="en-GB" sz="2400" dirty="0"/>
              <a:t>(toothache ∧ catch | Cavity) </a:t>
            </a:r>
            <a:r>
              <a:rPr lang="en-GB" sz="2400" b="1" dirty="0"/>
              <a:t>P</a:t>
            </a:r>
            <a:r>
              <a:rPr lang="en-GB" sz="2400" dirty="0"/>
              <a:t>(Cavity) .</a:t>
            </a:r>
            <a:endParaRPr lang="en-US" sz="2400" dirty="0" smtClean="0"/>
          </a:p>
          <a:p>
            <a:r>
              <a:rPr lang="en-US" sz="2400" dirty="0"/>
              <a:t>We need to know the conditional probabilities of the conjunction (</a:t>
            </a:r>
            <a:r>
              <a:rPr lang="en-US" sz="2400" dirty="0" err="1"/>
              <a:t>toothache∧catch</a:t>
            </a:r>
            <a:r>
              <a:rPr lang="en-US" sz="2400" dirty="0"/>
              <a:t>) for each value of Cavity. Solution does not scale up. </a:t>
            </a:r>
          </a:p>
          <a:p>
            <a:r>
              <a:rPr lang="en-US" sz="2400" dirty="0"/>
              <a:t>If there are n possible evidence variables (X </a:t>
            </a:r>
            <a:r>
              <a:rPr lang="en-US" sz="2400" dirty="0" smtClean="0"/>
              <a:t>rays, diet</a:t>
            </a:r>
            <a:r>
              <a:rPr lang="en-US" sz="2400" dirty="0"/>
              <a:t>, oral hygiene, etc.), then there are 2</a:t>
            </a:r>
            <a:r>
              <a:rPr lang="en-US" sz="2400" baseline="30000" dirty="0"/>
              <a:t>n</a:t>
            </a:r>
            <a:r>
              <a:rPr lang="en-US" sz="2400" dirty="0"/>
              <a:t> </a:t>
            </a:r>
            <a:r>
              <a:rPr lang="en-US" sz="2400" dirty="0" smtClean="0"/>
              <a:t> (cavity, not cavity) possible </a:t>
            </a:r>
            <a:r>
              <a:rPr lang="en-US" sz="2400" dirty="0"/>
              <a:t>combinations of observed values for which we would need to know conditional probabilities.</a:t>
            </a:r>
            <a:endParaRPr lang="en-GB" sz="2400" dirty="0"/>
          </a:p>
        </p:txBody>
      </p:sp>
    </p:spTree>
    <p:extLst>
      <p:ext uri="{BB962C8B-B14F-4D97-AF65-F5344CB8AC3E}">
        <p14:creationId xmlns:p14="http://schemas.microsoft.com/office/powerpoint/2010/main" val="151728944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sz="2800" dirty="0" smtClean="0"/>
              <a:t>We use conditional independence if possible</a:t>
            </a:r>
          </a:p>
          <a:p>
            <a:r>
              <a:rPr lang="en-US" altLang="en-US" sz="2800" b="1" dirty="0" smtClean="0"/>
              <a:t>-&gt; P(a</a:t>
            </a:r>
            <a:r>
              <a:rPr lang="en-US" altLang="en-US" sz="2800" b="1" dirty="0"/>
              <a:t>, </a:t>
            </a:r>
            <a:r>
              <a:rPr lang="en-US" altLang="en-US" sz="2800" b="1" dirty="0" err="1"/>
              <a:t>b|c</a:t>
            </a:r>
            <a:r>
              <a:rPr lang="en-US" altLang="en-US" sz="2800" b="1" dirty="0"/>
              <a:t>) = P(</a:t>
            </a:r>
            <a:r>
              <a:rPr lang="en-US" altLang="en-US" sz="2800" b="1" dirty="0" err="1"/>
              <a:t>a|c</a:t>
            </a:r>
            <a:r>
              <a:rPr lang="en-US" altLang="en-US" sz="2800" b="1" dirty="0"/>
              <a:t>) P(</a:t>
            </a:r>
            <a:r>
              <a:rPr lang="en-US" altLang="en-US" sz="2800" b="1" dirty="0" err="1"/>
              <a:t>b|c</a:t>
            </a:r>
            <a:r>
              <a:rPr lang="en-US" altLang="en-US" sz="2800" b="1" dirty="0" smtClean="0"/>
              <a:t>),</a:t>
            </a:r>
          </a:p>
          <a:p>
            <a:r>
              <a:rPr lang="en-GB" sz="2800" b="1" dirty="0"/>
              <a:t>P</a:t>
            </a:r>
            <a:r>
              <a:rPr lang="en-GB" sz="2800" dirty="0"/>
              <a:t>(toothache ∧ catch | Cavity) = </a:t>
            </a:r>
            <a:r>
              <a:rPr lang="en-GB" sz="2800" b="1" dirty="0"/>
              <a:t>P</a:t>
            </a:r>
            <a:r>
              <a:rPr lang="en-GB" sz="2800" dirty="0"/>
              <a:t>(toothache | Cavity)</a:t>
            </a:r>
            <a:r>
              <a:rPr lang="en-GB" sz="2800" b="1" dirty="0"/>
              <a:t>P</a:t>
            </a:r>
            <a:r>
              <a:rPr lang="en-GB" sz="2800" dirty="0"/>
              <a:t>(catch | Cavity</a:t>
            </a:r>
            <a:r>
              <a:rPr lang="en-GB" sz="2800" dirty="0" smtClean="0"/>
              <a:t>)</a:t>
            </a:r>
          </a:p>
          <a:p>
            <a:r>
              <a:rPr lang="en-US" sz="2800" dirty="0" smtClean="0"/>
              <a:t>If steel probe catches, it is likely </a:t>
            </a:r>
            <a:r>
              <a:rPr lang="en-US" sz="2800" b="1" dirty="0" smtClean="0"/>
              <a:t>due to cavity</a:t>
            </a:r>
            <a:r>
              <a:rPr lang="en-US" sz="2800" dirty="0" smtClean="0"/>
              <a:t>, which causes toothache.</a:t>
            </a:r>
          </a:p>
          <a:p>
            <a:r>
              <a:rPr lang="en-US" sz="2800" dirty="0" smtClean="0"/>
              <a:t>So toothache and catch are independent</a:t>
            </a:r>
            <a:r>
              <a:rPr lang="en-US" sz="2800" dirty="0"/>
              <a:t>, given the presence or the </a:t>
            </a:r>
            <a:r>
              <a:rPr lang="en-US" sz="2800" dirty="0" smtClean="0"/>
              <a:t>absence </a:t>
            </a:r>
            <a:r>
              <a:rPr lang="en-US" sz="2800" dirty="0"/>
              <a:t>of a cavity. Each is directly caused by the cavity, </a:t>
            </a:r>
            <a:r>
              <a:rPr lang="en-US" sz="2800" dirty="0" smtClean="0"/>
              <a:t>but neither </a:t>
            </a:r>
            <a:r>
              <a:rPr lang="en-US" sz="2800" dirty="0"/>
              <a:t>has a direct effect on the other.</a:t>
            </a:r>
            <a:endParaRPr lang="en-GB" sz="2800" dirty="0"/>
          </a:p>
        </p:txBody>
      </p:sp>
    </p:spTree>
    <p:extLst>
      <p:ext uri="{BB962C8B-B14F-4D97-AF65-F5344CB8AC3E}">
        <p14:creationId xmlns:p14="http://schemas.microsoft.com/office/powerpoint/2010/main" val="39728960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sz="2400" b="1" dirty="0" smtClean="0"/>
              <a:t>Original query was:</a:t>
            </a:r>
            <a:endParaRPr lang="en-GB" sz="2400" b="1" dirty="0" smtClean="0"/>
          </a:p>
          <a:p>
            <a:r>
              <a:rPr lang="en-GB" sz="2400" b="1" dirty="0" smtClean="0"/>
              <a:t>P</a:t>
            </a:r>
            <a:r>
              <a:rPr lang="en-GB" sz="2400" dirty="0" smtClean="0"/>
              <a:t>(Cavity </a:t>
            </a:r>
            <a:r>
              <a:rPr lang="en-GB" sz="2400" dirty="0"/>
              <a:t>| toothache ∧ catch)</a:t>
            </a:r>
          </a:p>
          <a:p>
            <a:pPr marL="0" indent="0">
              <a:buNone/>
            </a:pPr>
            <a:r>
              <a:rPr lang="en-US" sz="2400" dirty="0" smtClean="0"/>
              <a:t>	</a:t>
            </a:r>
            <a:r>
              <a:rPr lang="el-GR" sz="2400" dirty="0" smtClean="0"/>
              <a:t>= </a:t>
            </a:r>
            <a:r>
              <a:rPr lang="el-GR" sz="2400" dirty="0"/>
              <a:t>α </a:t>
            </a:r>
            <a:r>
              <a:rPr lang="en-GB" sz="2400" b="1" dirty="0"/>
              <a:t>P</a:t>
            </a:r>
            <a:r>
              <a:rPr lang="en-GB" sz="2400" dirty="0"/>
              <a:t>(toothache ∧ catch | Cavity) </a:t>
            </a:r>
            <a:r>
              <a:rPr lang="en-GB" sz="2400" b="1" dirty="0"/>
              <a:t>P</a:t>
            </a:r>
            <a:r>
              <a:rPr lang="en-GB" sz="2400" dirty="0"/>
              <a:t>(Cavity) .</a:t>
            </a:r>
            <a:endParaRPr lang="en-US" sz="2400" dirty="0"/>
          </a:p>
          <a:p>
            <a:endParaRPr lang="en-US" sz="2400" dirty="0" smtClean="0"/>
          </a:p>
          <a:p>
            <a:r>
              <a:rPr lang="en-US" sz="2400" dirty="0" smtClean="0"/>
              <a:t>So </a:t>
            </a:r>
            <a:r>
              <a:rPr lang="en-US" sz="2400" dirty="0"/>
              <a:t>plug in the </a:t>
            </a:r>
            <a:r>
              <a:rPr lang="en-US" sz="2400" dirty="0" smtClean="0"/>
              <a:t>values for </a:t>
            </a:r>
            <a:r>
              <a:rPr lang="en-GB" sz="2400" b="1" dirty="0"/>
              <a:t>P</a:t>
            </a:r>
            <a:r>
              <a:rPr lang="en-GB" sz="2400" dirty="0"/>
              <a:t>(toothache ∧ catch | </a:t>
            </a:r>
            <a:r>
              <a:rPr lang="en-GB" sz="2400" dirty="0" smtClean="0"/>
              <a:t>Cavity):</a:t>
            </a:r>
            <a:endParaRPr lang="en-US" sz="2400" dirty="0"/>
          </a:p>
          <a:p>
            <a:endParaRPr lang="en-US" sz="2400" dirty="0" smtClean="0"/>
          </a:p>
          <a:p>
            <a:r>
              <a:rPr lang="en-GB" sz="2400" b="1" dirty="0"/>
              <a:t>P</a:t>
            </a:r>
            <a:r>
              <a:rPr lang="en-GB" sz="2400" dirty="0"/>
              <a:t>(Cavity | toothache ∧ catch)</a:t>
            </a:r>
          </a:p>
          <a:p>
            <a:pPr marL="0" indent="0">
              <a:buNone/>
            </a:pPr>
            <a:r>
              <a:rPr lang="en-US" sz="2400" dirty="0"/>
              <a:t>	</a:t>
            </a:r>
            <a:r>
              <a:rPr lang="el-GR" sz="2400" dirty="0" smtClean="0"/>
              <a:t>= </a:t>
            </a:r>
            <a:r>
              <a:rPr lang="el-GR" sz="2400" dirty="0"/>
              <a:t>α </a:t>
            </a:r>
            <a:r>
              <a:rPr lang="en-GB" sz="2400" b="1" dirty="0"/>
              <a:t>P</a:t>
            </a:r>
            <a:r>
              <a:rPr lang="en-GB" sz="2400" dirty="0"/>
              <a:t>(toothache | Cavity) </a:t>
            </a:r>
            <a:r>
              <a:rPr lang="en-GB" sz="2400" b="1" dirty="0"/>
              <a:t>P</a:t>
            </a:r>
            <a:r>
              <a:rPr lang="en-GB" sz="2400" dirty="0"/>
              <a:t>(catch | Cavity) </a:t>
            </a:r>
            <a:r>
              <a:rPr lang="en-GB" sz="2400" b="1" dirty="0"/>
              <a:t>P</a:t>
            </a:r>
            <a:r>
              <a:rPr lang="en-GB" sz="2400" dirty="0"/>
              <a:t>(Cavity) .</a:t>
            </a:r>
          </a:p>
        </p:txBody>
      </p:sp>
    </p:spTree>
    <p:extLst>
      <p:ext uri="{BB962C8B-B14F-4D97-AF65-F5344CB8AC3E}">
        <p14:creationId xmlns:p14="http://schemas.microsoft.com/office/powerpoint/2010/main" val="27028920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p:txBody>
      </p:sp>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8" y="2209800"/>
            <a:ext cx="8756073"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710014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Wumpus</a:t>
            </a:r>
            <a:r>
              <a:rPr lang="en-US" dirty="0" smtClean="0"/>
              <a:t> world revisited</a:t>
            </a:r>
            <a:endParaRPr lang="en-GB"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sz="2400" dirty="0" smtClean="0"/>
          </a:p>
          <a:p>
            <a:r>
              <a:rPr lang="en-US" sz="2400" dirty="0" smtClean="0"/>
              <a:t>(</a:t>
            </a:r>
            <a:r>
              <a:rPr lang="en-US" sz="2400" dirty="0"/>
              <a:t>1) a pit causes breezes in all neighboring squares, and </a:t>
            </a:r>
          </a:p>
          <a:p>
            <a:r>
              <a:rPr lang="en-US" sz="2400" dirty="0"/>
              <a:t>(2) each square other than [1,1] contains a pit with probability 0.2.</a:t>
            </a:r>
            <a:endParaRPr lang="en-GB" sz="2400" dirty="0"/>
          </a:p>
          <a:p>
            <a:endParaRPr lang="en-GB"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914400"/>
            <a:ext cx="5943600" cy="355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023255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sz="2400" dirty="0"/>
              <a:t>The first term is the conditional probability distribution of a breeze configuration, given a pit configuration; its values are 1 if the breezes are adjacent to the pits and 0 otherwise. </a:t>
            </a:r>
          </a:p>
          <a:p>
            <a:r>
              <a:rPr lang="en-US" sz="2400" dirty="0"/>
              <a:t>The second term is the prior probability of a pit configuration.</a:t>
            </a:r>
            <a:endParaRPr lang="en-GB" sz="2400"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834" y="1143000"/>
            <a:ext cx="8514616" cy="1373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23905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Each square contains a pit with probability 0.2, independently of the other squares; hence,</a:t>
            </a:r>
            <a:endParaRPr lang="en-GB" dirty="0"/>
          </a:p>
        </p:txBody>
      </p:sp>
      <p:pic>
        <p:nvPicPr>
          <p:cNvPr id="256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819400"/>
            <a:ext cx="8298873"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765520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99" y="533400"/>
            <a:ext cx="7039369"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05483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sz="2800" dirty="0"/>
              <a:t>Leave home 90 minutes (Plan A90) before the flight departs and driving at a reasonable speed. Even though the </a:t>
            </a:r>
            <a:r>
              <a:rPr lang="en-US" sz="2800" dirty="0" smtClean="0"/>
              <a:t>airport is </a:t>
            </a:r>
            <a:r>
              <a:rPr lang="en-US" sz="2800" dirty="0"/>
              <a:t>only about 5 miles.</a:t>
            </a:r>
          </a:p>
          <a:p>
            <a:r>
              <a:rPr lang="en-US" sz="2800" dirty="0"/>
              <a:t>But, logical taxi agent will not be able to conclude with certainty that “Plan A90 will get us to the airport in time.” Instead, it reaches the weaker conclusion “Plan A90 will get us to the airport in time, as long as the car doesn’t break down or run out of gas, and I don’t get into an accident, and there are no accidents on the bridge, and the </a:t>
            </a:r>
            <a:r>
              <a:rPr lang="en-US" sz="2800" dirty="0" smtClean="0"/>
              <a:t>plane doesn’t </a:t>
            </a:r>
            <a:r>
              <a:rPr lang="en-US" sz="2800" dirty="0"/>
              <a:t>leave early, and no meteorite hits the car, and . . . </a:t>
            </a:r>
            <a:r>
              <a:rPr lang="en-US" sz="2800" dirty="0" smtClean="0"/>
              <a:t>.”</a:t>
            </a:r>
          </a:p>
          <a:p>
            <a:r>
              <a:rPr lang="en-US" sz="2800" dirty="0"/>
              <a:t>(A1440 might reasonably be said to get me there on time but I’d have to stay overnight in the airport . . .)</a:t>
            </a:r>
          </a:p>
          <a:p>
            <a:endParaRPr lang="en-GB" sz="2800" dirty="0"/>
          </a:p>
        </p:txBody>
      </p:sp>
    </p:spTree>
    <p:extLst>
      <p:ext uri="{BB962C8B-B14F-4D97-AF65-F5344CB8AC3E}">
        <p14:creationId xmlns:p14="http://schemas.microsoft.com/office/powerpoint/2010/main" val="8114093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If we use full joint distribution, there </a:t>
            </a:r>
            <a:r>
              <a:rPr lang="en-US" dirty="0"/>
              <a:t>are 12 unknown squares; hence the summation </a:t>
            </a:r>
            <a:r>
              <a:rPr lang="en-US" dirty="0" smtClean="0"/>
              <a:t>contains </a:t>
            </a:r>
            <a:r>
              <a:rPr lang="en-GB" dirty="0" smtClean="0"/>
              <a:t>2</a:t>
            </a:r>
            <a:r>
              <a:rPr lang="en-GB" baseline="30000" dirty="0" smtClean="0"/>
              <a:t>12</a:t>
            </a:r>
            <a:r>
              <a:rPr lang="en-GB" dirty="0" smtClean="0"/>
              <a:t> </a:t>
            </a:r>
            <a:r>
              <a:rPr lang="en-GB" dirty="0"/>
              <a:t>=4096 terms.</a:t>
            </a: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830" y="609600"/>
            <a:ext cx="7435243" cy="3977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08144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sz="2800" dirty="0"/>
              <a:t>Aren’t </a:t>
            </a:r>
            <a:r>
              <a:rPr lang="en-US" sz="2800" dirty="0" smtClean="0"/>
              <a:t>some squares </a:t>
            </a:r>
            <a:r>
              <a:rPr lang="en-US" sz="2800" dirty="0"/>
              <a:t>irrelevant? How could [4,4] </a:t>
            </a:r>
            <a:r>
              <a:rPr lang="en-US" sz="2800" dirty="0" smtClean="0"/>
              <a:t>affect whether </a:t>
            </a:r>
            <a:r>
              <a:rPr lang="en-US" sz="2800" dirty="0"/>
              <a:t>[1,3] has a pit? So lets divide the unknown squares into frontier and </a:t>
            </a:r>
            <a:r>
              <a:rPr lang="en-US" sz="2800" dirty="0" smtClean="0"/>
              <a:t>others.</a:t>
            </a:r>
          </a:p>
          <a:p>
            <a:r>
              <a:rPr lang="en-US" sz="2800" dirty="0" smtClean="0"/>
              <a:t>Let Frontier </a:t>
            </a:r>
            <a:r>
              <a:rPr lang="en-US" sz="2800" dirty="0"/>
              <a:t>be the pit </a:t>
            </a:r>
            <a:r>
              <a:rPr lang="en-US" sz="2800" dirty="0" smtClean="0"/>
              <a:t>variables (other </a:t>
            </a:r>
            <a:r>
              <a:rPr lang="en-US" sz="2800" dirty="0"/>
              <a:t>than the query variable) that are adjacent to visited </a:t>
            </a:r>
            <a:r>
              <a:rPr lang="en-US" sz="2800" dirty="0" smtClean="0"/>
              <a:t>squares. In </a:t>
            </a:r>
            <a:r>
              <a:rPr lang="en-US" sz="2800" dirty="0"/>
              <a:t>this case just [2,2] </a:t>
            </a:r>
            <a:r>
              <a:rPr lang="en-US" sz="2800" dirty="0" smtClean="0"/>
              <a:t>and [3,1</a:t>
            </a:r>
            <a:r>
              <a:rPr lang="en-US" sz="2800" dirty="0"/>
              <a:t>]. </a:t>
            </a:r>
            <a:endParaRPr lang="en-US" sz="2800" dirty="0" smtClean="0"/>
          </a:p>
          <a:p>
            <a:r>
              <a:rPr lang="en-US" sz="2800" dirty="0" smtClean="0"/>
              <a:t>Other </a:t>
            </a:r>
            <a:r>
              <a:rPr lang="en-US" sz="2800" dirty="0"/>
              <a:t>be the pit variables for the other unknown squares; in this case, there </a:t>
            </a:r>
            <a:r>
              <a:rPr lang="en-US" sz="2800" dirty="0" smtClean="0"/>
              <a:t>are 10 </a:t>
            </a:r>
            <a:r>
              <a:rPr lang="en-US" sz="2800" dirty="0"/>
              <a:t>other </a:t>
            </a:r>
            <a:r>
              <a:rPr lang="en-US" sz="2800" dirty="0" smtClean="0"/>
              <a:t>squares.</a:t>
            </a:r>
            <a:endParaRPr lang="en-GB" sz="2800" dirty="0"/>
          </a:p>
        </p:txBody>
      </p:sp>
    </p:spTree>
    <p:extLst>
      <p:ext uri="{BB962C8B-B14F-4D97-AF65-F5344CB8AC3E}">
        <p14:creationId xmlns:p14="http://schemas.microsoft.com/office/powerpoint/2010/main" val="9611688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639" y="228600"/>
            <a:ext cx="8991600" cy="5486400"/>
          </a:xfrm>
        </p:spPr>
        <p:txBody>
          <a:bodyPr/>
          <a:lstStyle/>
          <a:p>
            <a:r>
              <a:rPr lang="en-US" sz="2400" dirty="0"/>
              <a:t>The key insight is that the observed breezes are conditionally independent of the other variables, given the known, frontier, and query variables.</a:t>
            </a:r>
          </a:p>
          <a:p>
            <a:r>
              <a:rPr lang="en-US" sz="2400" b="1" dirty="0"/>
              <a:t>To use the insight, we manipulate the query formula into a form in which the breezes are conditioned on all the other variables, and then </a:t>
            </a:r>
            <a:r>
              <a:rPr lang="en-US" sz="2400" b="1" dirty="0" smtClean="0"/>
              <a:t>we </a:t>
            </a:r>
            <a:r>
              <a:rPr lang="en-US" sz="2400" b="1" dirty="0"/>
              <a:t>apply conditional independence</a:t>
            </a:r>
            <a:r>
              <a:rPr lang="en-US" sz="2400" b="1" dirty="0" smtClean="0"/>
              <a:t>.</a:t>
            </a:r>
          </a:p>
          <a:p>
            <a:r>
              <a:rPr lang="en-US" sz="2400" dirty="0" smtClean="0"/>
              <a:t>We had </a:t>
            </a:r>
            <a:r>
              <a:rPr lang="en-US" sz="2400" dirty="0" err="1" smtClean="0"/>
              <a:t>eq</a:t>
            </a:r>
            <a:r>
              <a:rPr lang="en-US" sz="2400" dirty="0" smtClean="0"/>
              <a:t>: </a:t>
            </a:r>
          </a:p>
          <a:p>
            <a:r>
              <a:rPr lang="en-US" sz="2400" dirty="0" smtClean="0"/>
              <a:t>Where y were variables not in evidence. </a:t>
            </a:r>
            <a:endParaRPr lang="en-GB" sz="2400"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2719" y="2590800"/>
            <a:ext cx="3962400" cy="58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1584" y="3390900"/>
            <a:ext cx="5132615"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50626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13" y="323850"/>
            <a:ext cx="8029575" cy="621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4724401"/>
            <a:ext cx="3038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4028" y="323850"/>
            <a:ext cx="2975572" cy="493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98618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err="1" smtClean="0"/>
              <a:t>fron</a:t>
            </a:r>
            <a:endParaRPr lang="en-GB"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552203"/>
            <a:ext cx="6566894"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510819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304800"/>
            <a:ext cx="8991600" cy="762000"/>
          </a:xfrm>
        </p:spPr>
        <p:txBody>
          <a:bodyPr/>
          <a:lstStyle/>
          <a:p>
            <a:pPr eaLnBrk="1" hangingPunct="1"/>
            <a:r>
              <a:rPr lang="en-US" altLang="en-US" sz="4000" smtClean="0"/>
              <a:t>Summary of Probability Rules</a:t>
            </a:r>
          </a:p>
        </p:txBody>
      </p:sp>
      <p:sp>
        <p:nvSpPr>
          <p:cNvPr id="102403" name="Rectangle 3"/>
          <p:cNvSpPr>
            <a:spLocks noGrp="1" noChangeArrowheads="1"/>
          </p:cNvSpPr>
          <p:nvPr>
            <p:ph idx="1"/>
          </p:nvPr>
        </p:nvSpPr>
        <p:spPr>
          <a:xfrm>
            <a:off x="457200" y="1295400"/>
            <a:ext cx="8229600" cy="5181600"/>
          </a:xfrm>
        </p:spPr>
        <p:txBody>
          <a:bodyPr>
            <a:normAutofit fontScale="62500" lnSpcReduction="20000"/>
          </a:bodyPr>
          <a:lstStyle/>
          <a:p>
            <a:pPr eaLnBrk="1" hangingPunct="1">
              <a:lnSpc>
                <a:spcPct val="90000"/>
              </a:lnSpc>
              <a:buFont typeface="Arial" pitchFamily="34" charset="0"/>
              <a:buChar char="•"/>
              <a:defRPr/>
            </a:pPr>
            <a:r>
              <a:rPr lang="en-US" b="1" u="sng" dirty="0" smtClean="0">
                <a:solidFill>
                  <a:srgbClr val="FF0000"/>
                </a:solidFill>
              </a:rPr>
              <a:t>Product Rule</a:t>
            </a:r>
            <a:r>
              <a:rPr lang="en-US" dirty="0" smtClean="0"/>
              <a:t>:</a:t>
            </a:r>
          </a:p>
          <a:p>
            <a:pPr lvl="1" eaLnBrk="1" hangingPunct="1">
              <a:lnSpc>
                <a:spcPct val="90000"/>
              </a:lnSpc>
              <a:buFont typeface="Arial" pitchFamily="34" charset="0"/>
              <a:buChar char="–"/>
              <a:defRPr/>
            </a:pPr>
            <a:r>
              <a:rPr lang="en-US" sz="2900" b="1" dirty="0" smtClean="0"/>
              <a:t>P(a, b) = P(a|b) P(b)  = P(b|a) P(a)</a:t>
            </a:r>
          </a:p>
          <a:p>
            <a:pPr lvl="1" eaLnBrk="1" hangingPunct="1">
              <a:lnSpc>
                <a:spcPct val="90000"/>
              </a:lnSpc>
              <a:buFont typeface="Arial" pitchFamily="34" charset="0"/>
              <a:buChar char="–"/>
              <a:defRPr/>
            </a:pPr>
            <a:r>
              <a:rPr lang="en-US" sz="2900" dirty="0" smtClean="0"/>
              <a:t>Probability of “a” and “b” occurring is the same as probability of “a” occurring given “b” is true, times the probability of “b” occurring.</a:t>
            </a:r>
          </a:p>
          <a:p>
            <a:pPr lvl="2" eaLnBrk="1" hangingPunct="1">
              <a:lnSpc>
                <a:spcPct val="90000"/>
              </a:lnSpc>
              <a:buFont typeface="Wingdings" pitchFamily="2" charset="2"/>
              <a:buChar char="§"/>
              <a:defRPr/>
            </a:pPr>
            <a:r>
              <a:rPr lang="en-US" dirty="0" smtClean="0"/>
              <a:t>e.g.,	</a:t>
            </a:r>
            <a:r>
              <a:rPr lang="en-US" i="1" dirty="0" smtClean="0"/>
              <a:t>P( rain, cloudy ) = P(rain | cloudy) * P(cloudy)</a:t>
            </a:r>
          </a:p>
          <a:p>
            <a:pPr lvl="1" eaLnBrk="1" hangingPunct="1">
              <a:lnSpc>
                <a:spcPct val="90000"/>
              </a:lnSpc>
              <a:buFont typeface="Arial" pitchFamily="34" charset="0"/>
              <a:buNone/>
              <a:defRPr/>
            </a:pPr>
            <a:endParaRPr lang="en-US" dirty="0" smtClean="0"/>
          </a:p>
          <a:p>
            <a:pPr eaLnBrk="1" hangingPunct="1">
              <a:lnSpc>
                <a:spcPct val="90000"/>
              </a:lnSpc>
              <a:buFont typeface="Arial" pitchFamily="34" charset="0"/>
              <a:buChar char="•"/>
              <a:defRPr/>
            </a:pPr>
            <a:r>
              <a:rPr lang="en-US" b="1" u="sng" dirty="0" smtClean="0">
                <a:solidFill>
                  <a:srgbClr val="FF0000"/>
                </a:solidFill>
              </a:rPr>
              <a:t>Sum Rule</a:t>
            </a:r>
            <a:r>
              <a:rPr lang="en-US" dirty="0" smtClean="0"/>
              <a:t>: (AKA </a:t>
            </a:r>
            <a:r>
              <a:rPr lang="en-US" b="1" dirty="0" smtClean="0">
                <a:solidFill>
                  <a:srgbClr val="FF0000"/>
                </a:solidFill>
              </a:rPr>
              <a:t>Law of Total Probability</a:t>
            </a:r>
            <a:r>
              <a:rPr lang="en-US" dirty="0" smtClean="0"/>
              <a:t>)</a:t>
            </a:r>
          </a:p>
          <a:p>
            <a:pPr lvl="1" eaLnBrk="1" hangingPunct="1">
              <a:lnSpc>
                <a:spcPct val="90000"/>
              </a:lnSpc>
              <a:buFont typeface="Arial" pitchFamily="34" charset="0"/>
              <a:buChar char="–"/>
              <a:defRPr/>
            </a:pPr>
            <a:r>
              <a:rPr lang="en-US" b="1" dirty="0" smtClean="0"/>
              <a:t>P(a) = </a:t>
            </a:r>
            <a:r>
              <a:rPr lang="en-US" b="1" dirty="0" smtClean="0">
                <a:latin typeface="Symbol" pitchFamily="18" charset="2"/>
              </a:rPr>
              <a:t> S</a:t>
            </a:r>
            <a:r>
              <a:rPr lang="en-US" b="1" baseline="-25000" dirty="0" smtClean="0"/>
              <a:t>b</a:t>
            </a:r>
            <a:r>
              <a:rPr lang="en-US" b="1" dirty="0" smtClean="0"/>
              <a:t> P(a, b) =  </a:t>
            </a:r>
            <a:r>
              <a:rPr lang="en-US" b="1" dirty="0" smtClean="0">
                <a:latin typeface="Symbol" pitchFamily="18" charset="2"/>
              </a:rPr>
              <a:t>S</a:t>
            </a:r>
            <a:r>
              <a:rPr lang="en-US" b="1" baseline="-25000" dirty="0" smtClean="0"/>
              <a:t>b</a:t>
            </a:r>
            <a:r>
              <a:rPr lang="en-US" b="1" dirty="0" smtClean="0"/>
              <a:t>  P(a|b) P(b),  </a:t>
            </a:r>
            <a:r>
              <a:rPr lang="en-US" dirty="0" smtClean="0"/>
              <a:t>	where B is any random variable</a:t>
            </a:r>
          </a:p>
          <a:p>
            <a:pPr lvl="1" eaLnBrk="1" hangingPunct="1">
              <a:lnSpc>
                <a:spcPct val="90000"/>
              </a:lnSpc>
              <a:buFont typeface="Arial" pitchFamily="34" charset="0"/>
              <a:buChar char="–"/>
              <a:defRPr/>
            </a:pPr>
            <a:r>
              <a:rPr lang="en-US" dirty="0" smtClean="0"/>
              <a:t>Probability of “a” occurring is the same as the sum of all joint probabilities including the event, provided the joint probabilities represent all possible events.</a:t>
            </a:r>
          </a:p>
          <a:p>
            <a:pPr lvl="1" eaLnBrk="1" hangingPunct="1">
              <a:lnSpc>
                <a:spcPct val="90000"/>
              </a:lnSpc>
              <a:buFont typeface="Arial" pitchFamily="34" charset="0"/>
              <a:buChar char="–"/>
              <a:defRPr/>
            </a:pPr>
            <a:r>
              <a:rPr lang="en-US" dirty="0" smtClean="0"/>
              <a:t>Can be used to “marginalize” out other variables from probabilities, resulting in prior probabilities also being called marginal probabilities.</a:t>
            </a:r>
          </a:p>
          <a:p>
            <a:pPr lvl="2" eaLnBrk="1" hangingPunct="1">
              <a:lnSpc>
                <a:spcPct val="90000"/>
              </a:lnSpc>
              <a:buFont typeface="Wingdings" pitchFamily="2" charset="2"/>
              <a:buChar char="§"/>
              <a:defRPr/>
            </a:pPr>
            <a:r>
              <a:rPr lang="en-US" dirty="0" smtClean="0"/>
              <a:t>e.g.,	</a:t>
            </a:r>
            <a:r>
              <a:rPr lang="en-US" i="1" dirty="0" smtClean="0"/>
              <a:t>P(rain) = </a:t>
            </a:r>
            <a:r>
              <a:rPr lang="en-US" i="1" dirty="0" err="1" smtClean="0">
                <a:latin typeface="Symbol" pitchFamily="18" charset="2"/>
              </a:rPr>
              <a:t>S</a:t>
            </a:r>
            <a:r>
              <a:rPr lang="en-US" i="1" baseline="-25000" dirty="0" err="1" smtClean="0"/>
              <a:t>Windspeed</a:t>
            </a:r>
            <a:r>
              <a:rPr lang="en-US" i="1" dirty="0" smtClean="0"/>
              <a:t> P(rain, </a:t>
            </a:r>
            <a:r>
              <a:rPr lang="en-US" i="1" dirty="0" err="1" smtClean="0"/>
              <a:t>Windspeed</a:t>
            </a:r>
            <a:r>
              <a:rPr lang="en-US" i="1" dirty="0" smtClean="0"/>
              <a:t>)</a:t>
            </a:r>
          </a:p>
          <a:p>
            <a:pPr lvl="2" eaLnBrk="1" hangingPunct="1">
              <a:lnSpc>
                <a:spcPct val="90000"/>
              </a:lnSpc>
              <a:buFont typeface="Arial" charset="0"/>
              <a:buNone/>
              <a:defRPr/>
            </a:pPr>
            <a:r>
              <a:rPr lang="en-US" i="1" dirty="0" smtClean="0"/>
              <a:t>		where </a:t>
            </a:r>
            <a:r>
              <a:rPr lang="en-US" i="1" dirty="0" err="1" smtClean="0"/>
              <a:t>Windspeed</a:t>
            </a:r>
            <a:r>
              <a:rPr lang="en-US" i="1" dirty="0" smtClean="0"/>
              <a:t> = {0-10mph, 10-20mph, 20-30mph, etc.}</a:t>
            </a:r>
          </a:p>
          <a:p>
            <a:pPr lvl="1" eaLnBrk="1" hangingPunct="1">
              <a:lnSpc>
                <a:spcPct val="90000"/>
              </a:lnSpc>
              <a:buFont typeface="Arial" pitchFamily="34" charset="0"/>
              <a:buNone/>
              <a:defRPr/>
            </a:pPr>
            <a:endParaRPr lang="en-US" dirty="0" smtClean="0"/>
          </a:p>
          <a:p>
            <a:pPr eaLnBrk="1" hangingPunct="1">
              <a:lnSpc>
                <a:spcPct val="90000"/>
              </a:lnSpc>
              <a:buFont typeface="Arial" pitchFamily="34" charset="0"/>
              <a:buChar char="•"/>
              <a:defRPr/>
            </a:pPr>
            <a:r>
              <a:rPr lang="en-US" b="1" u="sng" dirty="0" smtClean="0">
                <a:solidFill>
                  <a:srgbClr val="FF0000"/>
                </a:solidFill>
              </a:rPr>
              <a:t>Bayes’ Rule</a:t>
            </a:r>
            <a:r>
              <a:rPr lang="en-US" dirty="0" smtClean="0"/>
              <a:t>:</a:t>
            </a:r>
          </a:p>
          <a:p>
            <a:pPr lvl="1" eaLnBrk="1" hangingPunct="1">
              <a:lnSpc>
                <a:spcPct val="90000"/>
              </a:lnSpc>
              <a:buFont typeface="Courier New" pitchFamily="49" charset="0"/>
              <a:buChar char="­"/>
              <a:defRPr/>
            </a:pPr>
            <a:r>
              <a:rPr lang="en-US" b="1" dirty="0" smtClean="0"/>
              <a:t>P(b|a) =  P(a|b) P(b)  / P(a)</a:t>
            </a:r>
          </a:p>
          <a:p>
            <a:pPr lvl="1" eaLnBrk="1" hangingPunct="1">
              <a:lnSpc>
                <a:spcPct val="90000"/>
              </a:lnSpc>
              <a:buFont typeface="Courier New" pitchFamily="49" charset="0"/>
              <a:buChar char="­"/>
              <a:defRPr/>
            </a:pPr>
            <a:r>
              <a:rPr lang="en-US" dirty="0" smtClean="0"/>
              <a:t>Acquired from rearranging the product rule.</a:t>
            </a:r>
          </a:p>
          <a:p>
            <a:pPr lvl="1" eaLnBrk="1" hangingPunct="1">
              <a:lnSpc>
                <a:spcPct val="90000"/>
              </a:lnSpc>
              <a:buFont typeface="Courier New" pitchFamily="49" charset="0"/>
              <a:buChar char="­"/>
              <a:defRPr/>
            </a:pPr>
            <a:r>
              <a:rPr lang="en-US" dirty="0" smtClean="0"/>
              <a:t>Allows conversion between conditionals, from  P(a|b) to P(</a:t>
            </a:r>
            <a:r>
              <a:rPr lang="en-US" dirty="0" err="1" smtClean="0"/>
              <a:t>b|a</a:t>
            </a:r>
            <a:r>
              <a:rPr lang="en-US" dirty="0" smtClean="0"/>
              <a:t>).</a:t>
            </a:r>
          </a:p>
          <a:p>
            <a:pPr lvl="2" eaLnBrk="1" hangingPunct="1">
              <a:lnSpc>
                <a:spcPct val="90000"/>
              </a:lnSpc>
              <a:buFont typeface="Wingdings" pitchFamily="2" charset="2"/>
              <a:buChar char="§"/>
              <a:defRPr/>
            </a:pPr>
            <a:r>
              <a:rPr lang="en-US" sz="2300" dirty="0" smtClean="0"/>
              <a:t>e.g., 	b = disease, a = symptoms</a:t>
            </a:r>
          </a:p>
          <a:p>
            <a:pPr lvl="1" eaLnBrk="1" hangingPunct="1">
              <a:lnSpc>
                <a:spcPct val="90000"/>
              </a:lnSpc>
              <a:buFontTx/>
              <a:buNone/>
              <a:defRPr/>
            </a:pPr>
            <a:r>
              <a:rPr lang="en-US" sz="2300" dirty="0" smtClean="0"/>
              <a:t>      			More natural to encode knowledge as P(a|b) than as P(</a:t>
            </a:r>
            <a:r>
              <a:rPr lang="en-US" sz="2300" dirty="0" err="1" smtClean="0"/>
              <a:t>b|a</a:t>
            </a:r>
            <a:r>
              <a:rPr lang="en-US" sz="2300" dirty="0" smtClean="0"/>
              <a:t>).</a:t>
            </a:r>
            <a:endParaRPr lang="en-US" dirty="0" smtClean="0"/>
          </a:p>
          <a:p>
            <a:pPr lvl="1" eaLnBrk="1" hangingPunct="1">
              <a:lnSpc>
                <a:spcPct val="90000"/>
              </a:lnSpc>
              <a:buFont typeface="Arial" pitchFamily="34" charset="0"/>
              <a:buChar char="–"/>
              <a:defRPr/>
            </a:pPr>
            <a:endParaRPr lang="en-US" dirty="0" smtClean="0"/>
          </a:p>
          <a:p>
            <a:pPr eaLnBrk="1" hangingPunct="1">
              <a:lnSpc>
                <a:spcPct val="90000"/>
              </a:lnSpc>
              <a:buFont typeface="Arial" pitchFamily="34" charset="0"/>
              <a:buChar char="•"/>
              <a:defRPr/>
            </a:pPr>
            <a:endParaRPr lang="en-US"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sz="4000" b="1" dirty="0" smtClean="0"/>
              <a:t>Decision Theory</a:t>
            </a:r>
            <a:r>
              <a:rPr lang="en-US" altLang="en-US" sz="4000" dirty="0" smtClean="0"/>
              <a:t>: </a:t>
            </a:r>
            <a:br>
              <a:rPr lang="en-US" altLang="en-US" sz="4000" dirty="0" smtClean="0"/>
            </a:br>
            <a:r>
              <a:rPr lang="en-US" altLang="en-US" sz="4000" dirty="0" smtClean="0"/>
              <a:t>Why Probabilities are Useful</a:t>
            </a:r>
          </a:p>
        </p:txBody>
      </p:sp>
      <p:sp>
        <p:nvSpPr>
          <p:cNvPr id="118787" name="Rectangle 3"/>
          <p:cNvSpPr>
            <a:spLocks noGrp="1" noChangeArrowheads="1"/>
          </p:cNvSpPr>
          <p:nvPr>
            <p:ph idx="1"/>
          </p:nvPr>
        </p:nvSpPr>
        <p:spPr/>
        <p:txBody>
          <a:bodyPr>
            <a:normAutofit fontScale="77500" lnSpcReduction="20000"/>
          </a:bodyPr>
          <a:lstStyle/>
          <a:p>
            <a:pPr eaLnBrk="1" hangingPunct="1">
              <a:defRPr/>
            </a:pPr>
            <a:r>
              <a:rPr lang="en-US" dirty="0" smtClean="0"/>
              <a:t>We can use probabilities to make better decisions!</a:t>
            </a:r>
          </a:p>
          <a:p>
            <a:pPr eaLnBrk="1" hangingPunct="1">
              <a:buFont typeface="Arial" charset="0"/>
              <a:buNone/>
              <a:defRPr/>
            </a:pPr>
            <a:endParaRPr lang="en-US" dirty="0" smtClean="0"/>
          </a:p>
          <a:p>
            <a:pPr eaLnBrk="1" hangingPunct="1">
              <a:defRPr/>
            </a:pPr>
            <a:r>
              <a:rPr lang="en-US" b="1" dirty="0" smtClean="0"/>
              <a:t>For Example</a:t>
            </a:r>
            <a:r>
              <a:rPr lang="en-US" dirty="0" smtClean="0"/>
              <a:t>: Deciding whether to operate on a patient</a:t>
            </a:r>
          </a:p>
          <a:p>
            <a:pPr lvl="1" eaLnBrk="1" hangingPunct="1">
              <a:defRPr/>
            </a:pPr>
            <a:r>
              <a:rPr lang="en-US" u="sng" dirty="0" smtClean="0"/>
              <a:t>Given</a:t>
            </a:r>
            <a:r>
              <a:rPr lang="en-US" dirty="0" smtClean="0"/>
              <a:t>:</a:t>
            </a:r>
          </a:p>
          <a:p>
            <a:pPr lvl="2" eaLnBrk="1" hangingPunct="1">
              <a:buFont typeface="Wingdings" pitchFamily="2" charset="2"/>
              <a:buChar char="§"/>
              <a:defRPr/>
            </a:pPr>
            <a:r>
              <a:rPr lang="en-US" sz="2600" i="1" dirty="0" smtClean="0"/>
              <a:t>Operate = 	{true, false}</a:t>
            </a:r>
          </a:p>
          <a:p>
            <a:pPr lvl="2" eaLnBrk="1" hangingPunct="1">
              <a:buFont typeface="Wingdings" pitchFamily="2" charset="2"/>
              <a:buChar char="§"/>
              <a:defRPr/>
            </a:pPr>
            <a:r>
              <a:rPr lang="en-US" sz="2600" i="1" dirty="0" smtClean="0"/>
              <a:t>Cancer = 	{true, false}</a:t>
            </a:r>
          </a:p>
          <a:p>
            <a:pPr lvl="2" eaLnBrk="1" hangingPunct="1">
              <a:buFont typeface="Wingdings" pitchFamily="2" charset="2"/>
              <a:buChar char="§"/>
              <a:defRPr/>
            </a:pPr>
            <a:r>
              <a:rPr lang="en-US" sz="2600" dirty="0" smtClean="0"/>
              <a:t>A set of evidence </a:t>
            </a:r>
            <a:r>
              <a:rPr lang="en-US" sz="2600" i="1" dirty="0" smtClean="0"/>
              <a:t>e</a:t>
            </a:r>
          </a:p>
          <a:p>
            <a:pPr lvl="2" eaLnBrk="1" hangingPunct="1">
              <a:buFont typeface="Arial" charset="0"/>
              <a:buNone/>
              <a:defRPr/>
            </a:pPr>
            <a:endParaRPr lang="en-US" dirty="0" smtClean="0"/>
          </a:p>
          <a:p>
            <a:pPr lvl="1" eaLnBrk="1" hangingPunct="1">
              <a:defRPr/>
            </a:pPr>
            <a:r>
              <a:rPr lang="en-US" dirty="0" smtClean="0"/>
              <a:t>So far, agent’s degree of belief is </a:t>
            </a:r>
            <a:r>
              <a:rPr lang="en-US" i="1" dirty="0" smtClean="0"/>
              <a:t>p(Cancer = true | e).</a:t>
            </a:r>
          </a:p>
          <a:p>
            <a:pPr lvl="1" eaLnBrk="1" hangingPunct="1">
              <a:buFont typeface="Courier New" pitchFamily="49" charset="0"/>
              <a:buChar char="­"/>
              <a:defRPr/>
            </a:pPr>
            <a:endParaRPr lang="en-US" dirty="0" smtClean="0"/>
          </a:p>
          <a:p>
            <a:pPr lvl="1">
              <a:defRPr/>
            </a:pPr>
            <a:r>
              <a:rPr lang="en-US" u="sng" dirty="0" smtClean="0"/>
              <a:t>Which action to choose</a:t>
            </a:r>
            <a:r>
              <a:rPr lang="en-US" dirty="0" smtClean="0"/>
              <a:t>?</a:t>
            </a:r>
          </a:p>
          <a:p>
            <a:pPr lvl="2">
              <a:buFont typeface="Wingdings" pitchFamily="2" charset="2"/>
              <a:buChar char="§"/>
              <a:defRPr/>
            </a:pPr>
            <a:r>
              <a:rPr lang="en-US" sz="2600" dirty="0" smtClean="0"/>
              <a:t>Depends on the agent’s </a:t>
            </a:r>
            <a:r>
              <a:rPr lang="en-US" sz="2600" b="1" dirty="0" smtClean="0">
                <a:solidFill>
                  <a:srgbClr val="FF0000"/>
                </a:solidFill>
              </a:rPr>
              <a:t>preferences</a:t>
            </a:r>
            <a:r>
              <a:rPr lang="en-US" sz="2600" dirty="0" smtClean="0"/>
              <a:t>:</a:t>
            </a:r>
          </a:p>
          <a:p>
            <a:pPr lvl="3">
              <a:buFont typeface="Courier New" pitchFamily="49" charset="0"/>
              <a:buChar char="o"/>
              <a:defRPr/>
            </a:pPr>
            <a:r>
              <a:rPr lang="en-US" sz="2300" dirty="0" smtClean="0"/>
              <a:t>How willing is the agent to operate if there is no cancer? </a:t>
            </a:r>
          </a:p>
          <a:p>
            <a:pPr lvl="3">
              <a:buFont typeface="Courier New" pitchFamily="49" charset="0"/>
              <a:buChar char="o"/>
              <a:defRPr/>
            </a:pPr>
            <a:r>
              <a:rPr lang="en-US" sz="2300" dirty="0" smtClean="0"/>
              <a:t>How willing is the agent to not operate when there is cancer?</a:t>
            </a:r>
          </a:p>
          <a:p>
            <a:pPr lvl="2">
              <a:buFont typeface="Wingdings" pitchFamily="2" charset="2"/>
              <a:buChar char="§"/>
              <a:defRPr/>
            </a:pPr>
            <a:r>
              <a:rPr lang="en-US" sz="2600" dirty="0" smtClean="0"/>
              <a:t>Preferences can be quantified by a </a:t>
            </a:r>
            <a:r>
              <a:rPr lang="en-US" sz="2600" b="1" dirty="0" smtClean="0">
                <a:solidFill>
                  <a:srgbClr val="FF0000"/>
                </a:solidFill>
              </a:rPr>
              <a:t>Utility Function</a:t>
            </a:r>
            <a:r>
              <a:rPr lang="en-US" sz="2600" dirty="0" smtClean="0"/>
              <a:t>, or a </a:t>
            </a:r>
            <a:r>
              <a:rPr lang="en-US" sz="2600" b="1" dirty="0" smtClean="0">
                <a:solidFill>
                  <a:srgbClr val="FF0000"/>
                </a:solidFill>
              </a:rPr>
              <a:t>Cost Function</a:t>
            </a:r>
            <a:r>
              <a:rPr lang="en-US" sz="2600" dirty="0" smtClean="0"/>
              <a:t>.</a:t>
            </a:r>
          </a:p>
          <a:p>
            <a:pPr eaLnBrk="1" hangingPunct="1">
              <a:buFont typeface="Arial" pitchFamily="34" charset="0"/>
              <a:buChar char="•"/>
              <a:defRPr/>
            </a:pPr>
            <a:endParaRPr lang="en-US" dirty="0" smtClean="0"/>
          </a:p>
          <a:p>
            <a:pPr eaLnBrk="1" hangingPunct="1">
              <a:buFont typeface="Arial" pitchFamily="34" charset="0"/>
              <a:buChar char="•"/>
              <a:defRPr/>
            </a:pPr>
            <a:endParaRPr lang="en-US" dirty="0" smtClean="0"/>
          </a:p>
          <a:p>
            <a:pPr eaLnBrk="1" hangingPunct="1">
              <a:buFont typeface="Arial" pitchFamily="34" charset="0"/>
              <a:buChar char="•"/>
              <a:defRPr/>
            </a:pPr>
            <a:endParaRPr lang="en-US" dirty="0" smtClean="0"/>
          </a:p>
          <a:p>
            <a:pPr lvl="1" eaLnBrk="1" hangingPunct="1">
              <a:buFont typeface="Arial" pitchFamily="34" charset="0"/>
              <a:buChar char="–"/>
              <a:defRPr/>
            </a:pPr>
            <a:endParaRPr lang="en-US" dirty="0" smtClean="0"/>
          </a:p>
          <a:p>
            <a:pPr lvl="1" eaLnBrk="1" hangingPunct="1">
              <a:buFontTx/>
              <a:buNone/>
              <a:defRPr/>
            </a:pPr>
            <a:endParaRPr lang="en-US" dirty="0" smtClean="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smtClean="0"/>
              <a:t>Utility Function / Cost Function</a:t>
            </a:r>
          </a:p>
        </p:txBody>
      </p:sp>
      <p:sp>
        <p:nvSpPr>
          <p:cNvPr id="30723" name="Content Placeholder 2"/>
          <p:cNvSpPr>
            <a:spLocks noGrp="1"/>
          </p:cNvSpPr>
          <p:nvPr>
            <p:ph idx="1"/>
          </p:nvPr>
        </p:nvSpPr>
        <p:spPr/>
        <p:txBody>
          <a:bodyPr/>
          <a:lstStyle/>
          <a:p>
            <a:r>
              <a:rPr lang="en-US" altLang="en-US" sz="2800" b="1" smtClean="0">
                <a:solidFill>
                  <a:srgbClr val="FF0000"/>
                </a:solidFill>
              </a:rPr>
              <a:t>Utility Function</a:t>
            </a:r>
            <a:r>
              <a:rPr lang="en-US" altLang="en-US" sz="2800" smtClean="0"/>
              <a:t>:</a:t>
            </a:r>
            <a:r>
              <a:rPr lang="en-US" altLang="en-US" sz="2800" smtClean="0">
                <a:solidFill>
                  <a:srgbClr val="FF0000"/>
                </a:solidFill>
              </a:rPr>
              <a:t> </a:t>
            </a:r>
          </a:p>
          <a:p>
            <a:pPr lvl="1">
              <a:buFont typeface="Courier New" pitchFamily="49" charset="0"/>
              <a:buChar char="­"/>
            </a:pPr>
            <a:r>
              <a:rPr lang="en-US" altLang="en-US" sz="2000" smtClean="0"/>
              <a:t>Quantifies an agent’s utility from (happiness with) a given outcome. </a:t>
            </a:r>
          </a:p>
          <a:p>
            <a:pPr lvl="1">
              <a:buFont typeface="Courier New" pitchFamily="49" charset="0"/>
              <a:buChar char="­"/>
            </a:pPr>
            <a:r>
              <a:rPr lang="en-US" altLang="en-US" sz="2000" smtClean="0"/>
              <a:t>Rational agents act to maximize expected utility.</a:t>
            </a:r>
          </a:p>
          <a:p>
            <a:pPr lvl="1">
              <a:buFont typeface="Courier New" pitchFamily="49" charset="0"/>
              <a:buChar char="­"/>
            </a:pPr>
            <a:r>
              <a:rPr lang="en-US" altLang="en-US" sz="2000" b="1" smtClean="0">
                <a:solidFill>
                  <a:srgbClr val="FF0000"/>
                </a:solidFill>
              </a:rPr>
              <a:t>Expected Utility </a:t>
            </a:r>
            <a:r>
              <a:rPr lang="en-US" altLang="en-US" sz="2000" smtClean="0"/>
              <a:t>of action A = a, resulting in outcomes B = b:</a:t>
            </a:r>
          </a:p>
          <a:p>
            <a:pPr lvl="2">
              <a:buFont typeface="Wingdings" pitchFamily="2" charset="2"/>
              <a:buChar char="§"/>
            </a:pPr>
            <a:r>
              <a:rPr lang="en-US" altLang="en-US" sz="1800" b="1" smtClean="0"/>
              <a:t>Expected Utility = ∑</a:t>
            </a:r>
            <a:r>
              <a:rPr lang="en-US" altLang="en-US" sz="1800" b="1" baseline="-25000" smtClean="0"/>
              <a:t>b</a:t>
            </a:r>
            <a:r>
              <a:rPr lang="en-US" altLang="en-US" sz="1800" b="1" smtClean="0">
                <a:sym typeface="Symbol" pitchFamily="18" charset="2"/>
              </a:rPr>
              <a:t> </a:t>
            </a:r>
            <a:r>
              <a:rPr lang="en-US" altLang="en-US" sz="1800" b="1" smtClean="0"/>
              <a:t>P(b|a) * Utility(b</a:t>
            </a:r>
            <a:r>
              <a:rPr lang="en-US" altLang="en-US" sz="1800" smtClean="0"/>
              <a:t>)</a:t>
            </a:r>
          </a:p>
          <a:p>
            <a:pPr lvl="1">
              <a:buFont typeface="Courier New" pitchFamily="49" charset="0"/>
              <a:buChar char="­"/>
            </a:pPr>
            <a:endParaRPr lang="en-US" altLang="en-US" sz="1800" smtClean="0"/>
          </a:p>
          <a:p>
            <a:r>
              <a:rPr lang="en-US" altLang="en-US" sz="2800" b="1" smtClean="0">
                <a:solidFill>
                  <a:srgbClr val="FF0000"/>
                </a:solidFill>
              </a:rPr>
              <a:t>Cost Function</a:t>
            </a:r>
            <a:r>
              <a:rPr lang="en-US" altLang="en-US" sz="2800" smtClean="0"/>
              <a:t>:</a:t>
            </a:r>
            <a:r>
              <a:rPr lang="en-US" altLang="en-US" sz="2800" smtClean="0">
                <a:solidFill>
                  <a:srgbClr val="FF0000"/>
                </a:solidFill>
              </a:rPr>
              <a:t> </a:t>
            </a:r>
            <a:r>
              <a:rPr lang="en-US" altLang="en-US" smtClean="0">
                <a:solidFill>
                  <a:srgbClr val="FF0000"/>
                </a:solidFill>
              </a:rPr>
              <a:t>	</a:t>
            </a:r>
          </a:p>
          <a:p>
            <a:pPr lvl="1">
              <a:buFont typeface="Courier New" pitchFamily="49" charset="0"/>
              <a:buChar char="­"/>
            </a:pPr>
            <a:r>
              <a:rPr lang="en-US" altLang="en-US" sz="2000" smtClean="0"/>
              <a:t>Quantifies an agent’s cost from (unhappiness with) a given outcome.</a:t>
            </a:r>
          </a:p>
          <a:p>
            <a:pPr lvl="1">
              <a:buFont typeface="Courier New" pitchFamily="49" charset="0"/>
              <a:buChar char="­"/>
            </a:pPr>
            <a:r>
              <a:rPr lang="en-US" altLang="en-US" sz="2000" smtClean="0"/>
              <a:t>Rational agents act to minimize expected cost.</a:t>
            </a:r>
          </a:p>
          <a:p>
            <a:pPr lvl="1">
              <a:buFont typeface="Courier New" pitchFamily="49" charset="0"/>
              <a:buChar char="­"/>
            </a:pPr>
            <a:r>
              <a:rPr lang="en-US" altLang="en-US" sz="2000" b="1" smtClean="0">
                <a:solidFill>
                  <a:srgbClr val="FF0000"/>
                </a:solidFill>
              </a:rPr>
              <a:t>Expected Cost </a:t>
            </a:r>
            <a:r>
              <a:rPr lang="en-US" altLang="en-US" sz="2000" smtClean="0"/>
              <a:t>of action a, resulting in outcomes o:</a:t>
            </a:r>
          </a:p>
          <a:p>
            <a:pPr lvl="2">
              <a:buFont typeface="Wingdings" pitchFamily="2" charset="2"/>
              <a:buChar char="§"/>
            </a:pPr>
            <a:r>
              <a:rPr lang="en-US" altLang="en-US" sz="1800" b="1" smtClean="0"/>
              <a:t>Expected Cost = ∑</a:t>
            </a:r>
            <a:r>
              <a:rPr lang="en-US" altLang="en-US" sz="1800" b="1" baseline="-25000" smtClean="0"/>
              <a:t>b</a:t>
            </a:r>
            <a:r>
              <a:rPr lang="en-US" altLang="en-US" sz="1800" b="1" smtClean="0">
                <a:sym typeface="Symbol" pitchFamily="18" charset="2"/>
              </a:rPr>
              <a:t> </a:t>
            </a:r>
            <a:r>
              <a:rPr lang="en-US" altLang="en-US" sz="1800" b="1" smtClean="0"/>
              <a:t>P(b|a) * Cost(b)</a:t>
            </a:r>
          </a:p>
          <a:p>
            <a:pPr>
              <a:buFont typeface="Arial" charset="0"/>
              <a:buNone/>
            </a:pPr>
            <a:endParaRPr lang="en-US" altLang="en-US" smtClean="0"/>
          </a:p>
          <a:p>
            <a:endParaRPr lang="en-US" altLang="en-US"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a:xfrm>
            <a:off x="381000" y="1676400"/>
            <a:ext cx="7848600" cy="5562600"/>
          </a:xfrm>
        </p:spPr>
        <p:txBody>
          <a:bodyPr/>
          <a:lstStyle/>
          <a:p>
            <a:pPr eaLnBrk="1" hangingPunct="1"/>
            <a:r>
              <a:rPr lang="en-US" altLang="en-US" sz="2400" smtClean="0"/>
              <a:t>Utility associated with various outcomes:</a:t>
            </a:r>
          </a:p>
          <a:p>
            <a:pPr lvl="1" eaLnBrk="1" hangingPunct="1">
              <a:lnSpc>
                <a:spcPct val="90000"/>
              </a:lnSpc>
            </a:pPr>
            <a:r>
              <a:rPr lang="en-US" altLang="en-US" sz="1800" i="1" smtClean="0"/>
              <a:t>Operate = true, Cancer = true:    utility =  </a:t>
            </a:r>
            <a:r>
              <a:rPr lang="en-US" altLang="en-US" sz="1800" smtClean="0"/>
              <a:t>30</a:t>
            </a:r>
          </a:p>
          <a:p>
            <a:pPr lvl="1" eaLnBrk="1" hangingPunct="1">
              <a:lnSpc>
                <a:spcPct val="90000"/>
              </a:lnSpc>
            </a:pPr>
            <a:r>
              <a:rPr lang="en-US" altLang="en-US" sz="1800" i="1" smtClean="0"/>
              <a:t>Operate = true, Cancer = false:   utility = -</a:t>
            </a:r>
            <a:r>
              <a:rPr lang="en-US" altLang="en-US" sz="1800" smtClean="0"/>
              <a:t>50</a:t>
            </a:r>
          </a:p>
          <a:p>
            <a:pPr lvl="1" eaLnBrk="1" hangingPunct="1">
              <a:lnSpc>
                <a:spcPct val="90000"/>
              </a:lnSpc>
            </a:pPr>
            <a:r>
              <a:rPr lang="en-US" altLang="en-US" sz="1800" i="1" smtClean="0"/>
              <a:t>Operate = false, Cancer = true:    utility = -</a:t>
            </a:r>
            <a:r>
              <a:rPr lang="en-US" altLang="en-US" sz="1800" smtClean="0"/>
              <a:t>100</a:t>
            </a:r>
          </a:p>
          <a:p>
            <a:pPr lvl="1" eaLnBrk="1" hangingPunct="1">
              <a:lnSpc>
                <a:spcPct val="90000"/>
              </a:lnSpc>
            </a:pPr>
            <a:r>
              <a:rPr lang="en-US" altLang="en-US" sz="1800" i="1" smtClean="0"/>
              <a:t>Operate = false, Cancer = false:   utility = </a:t>
            </a:r>
            <a:r>
              <a:rPr lang="en-US" altLang="en-US" sz="1800" smtClean="0"/>
              <a:t>0</a:t>
            </a:r>
          </a:p>
          <a:p>
            <a:pPr eaLnBrk="1" hangingPunct="1">
              <a:lnSpc>
                <a:spcPct val="90000"/>
              </a:lnSpc>
              <a:buFont typeface="Arial" charset="0"/>
              <a:buNone/>
            </a:pPr>
            <a:endParaRPr lang="en-US" altLang="en-US" sz="1400" smtClean="0"/>
          </a:p>
          <a:p>
            <a:pPr eaLnBrk="1" hangingPunct="1">
              <a:lnSpc>
                <a:spcPct val="90000"/>
              </a:lnSpc>
            </a:pPr>
            <a:r>
              <a:rPr lang="en-US" altLang="en-US" sz="2400" smtClean="0"/>
              <a:t>Expected utility of actions</a:t>
            </a:r>
            <a:r>
              <a:rPr lang="en-US" altLang="en-US" sz="2000" smtClean="0"/>
              <a:t>:</a:t>
            </a:r>
          </a:p>
          <a:p>
            <a:pPr lvl="1" eaLnBrk="1" hangingPunct="1">
              <a:lnSpc>
                <a:spcPct val="90000"/>
              </a:lnSpc>
            </a:pPr>
            <a:r>
              <a:rPr lang="en-US" altLang="en-US" sz="1800" i="1" smtClean="0"/>
              <a:t>P(c) = P(Cancer = true) 	</a:t>
            </a:r>
            <a:r>
              <a:rPr lang="en-US" altLang="en-US" sz="1800" smtClean="0"/>
              <a:t>		&lt;-- for simplicity</a:t>
            </a:r>
          </a:p>
          <a:p>
            <a:pPr lvl="1" eaLnBrk="1" hangingPunct="1">
              <a:lnSpc>
                <a:spcPct val="90000"/>
              </a:lnSpc>
            </a:pPr>
            <a:r>
              <a:rPr lang="en-US" altLang="en-US" sz="1800" i="1" smtClean="0"/>
              <a:t>E[utility(Operate = true)]  = 30 P(c) – 50 [1-P(c)]</a:t>
            </a:r>
          </a:p>
          <a:p>
            <a:pPr lvl="1" eaLnBrk="1" hangingPunct="1">
              <a:lnSpc>
                <a:spcPct val="90000"/>
              </a:lnSpc>
            </a:pPr>
            <a:r>
              <a:rPr lang="en-US" altLang="en-US" sz="1800" i="1" smtClean="0"/>
              <a:t>E[utility(Operate = false)] = -100 P(c)</a:t>
            </a:r>
          </a:p>
          <a:p>
            <a:pPr eaLnBrk="1" hangingPunct="1">
              <a:lnSpc>
                <a:spcPct val="90000"/>
              </a:lnSpc>
              <a:buFontTx/>
              <a:buNone/>
            </a:pPr>
            <a:endParaRPr lang="en-US" altLang="en-US" sz="1400" smtClean="0"/>
          </a:p>
          <a:p>
            <a:pPr eaLnBrk="1" hangingPunct="1">
              <a:lnSpc>
                <a:spcPct val="90000"/>
              </a:lnSpc>
            </a:pPr>
            <a:r>
              <a:rPr lang="en-US" altLang="en-US" sz="2400" smtClean="0"/>
              <a:t>Break even point?   </a:t>
            </a:r>
          </a:p>
          <a:p>
            <a:pPr lvl="1" eaLnBrk="1" hangingPunct="1">
              <a:lnSpc>
                <a:spcPct val="90000"/>
              </a:lnSpc>
            </a:pPr>
            <a:r>
              <a:rPr lang="en-US" altLang="en-US" sz="1800" i="1" smtClean="0"/>
              <a:t>30 P(c) – 50 + 50 P(c) = -100 P(c) </a:t>
            </a:r>
          </a:p>
          <a:p>
            <a:pPr lvl="1" eaLnBrk="1" hangingPunct="1">
              <a:lnSpc>
                <a:spcPct val="90000"/>
              </a:lnSpc>
            </a:pPr>
            <a:r>
              <a:rPr lang="en-US" altLang="en-US" sz="1800" i="1" smtClean="0"/>
              <a:t>P(c) = 50/180 ≈ 0.28</a:t>
            </a:r>
            <a:endParaRPr lang="en-US" altLang="en-US" sz="1600" i="1" smtClean="0"/>
          </a:p>
          <a:p>
            <a:pPr lvl="1" eaLnBrk="1" hangingPunct="1">
              <a:lnSpc>
                <a:spcPct val="90000"/>
              </a:lnSpc>
            </a:pPr>
            <a:r>
              <a:rPr lang="en-US" altLang="en-US" sz="1800" u="sng" smtClean="0"/>
              <a:t>If </a:t>
            </a:r>
            <a:r>
              <a:rPr lang="en-US" altLang="en-US" sz="1800" i="1" u="sng" smtClean="0"/>
              <a:t>P(c) </a:t>
            </a:r>
            <a:r>
              <a:rPr lang="en-US" altLang="en-US" sz="1800" u="sng" smtClean="0"/>
              <a:t>&gt; 0.28, the optimal decision (highest expected utility) is to operate!</a:t>
            </a:r>
          </a:p>
        </p:txBody>
      </p:sp>
      <p:sp>
        <p:nvSpPr>
          <p:cNvPr id="6" name="Rectangle 2"/>
          <p:cNvSpPr txBox="1">
            <a:spLocks noChangeArrowheads="1"/>
          </p:cNvSpPr>
          <p:nvPr/>
        </p:nvSpPr>
        <p:spPr bwMode="auto">
          <a:xfrm>
            <a:off x="609600" y="427038"/>
            <a:ext cx="8229600" cy="1143000"/>
          </a:xfrm>
          <a:prstGeom prst="rect">
            <a:avLst/>
          </a:prstGeom>
          <a:noFill/>
          <a:ln w="9525">
            <a:noFill/>
            <a:miter lim="800000"/>
            <a:headEnd/>
            <a:tailEnd/>
          </a:ln>
        </p:spPr>
        <p:txBody>
          <a:bodyPr anchor="ctr"/>
          <a:lstStyle/>
          <a:p>
            <a:pPr algn="ctr">
              <a:defRPr/>
            </a:pPr>
            <a:r>
              <a:rPr lang="en-US" sz="4000" b="1" dirty="0">
                <a:latin typeface="+mj-lt"/>
                <a:ea typeface="+mj-ea"/>
                <a:cs typeface="+mj-cs"/>
              </a:rPr>
              <a:t>Decision Theory</a:t>
            </a:r>
            <a:r>
              <a:rPr lang="en-US" sz="4000" dirty="0">
                <a:latin typeface="+mj-lt"/>
                <a:ea typeface="+mj-ea"/>
                <a:cs typeface="+mj-cs"/>
              </a:rPr>
              <a:t>: </a:t>
            </a:r>
            <a:br>
              <a:rPr lang="en-US" sz="4000" dirty="0">
                <a:latin typeface="+mj-lt"/>
                <a:ea typeface="+mj-ea"/>
                <a:cs typeface="+mj-cs"/>
              </a:rPr>
            </a:br>
            <a:r>
              <a:rPr lang="en-US" sz="4000" dirty="0">
                <a:latin typeface="+mj-lt"/>
                <a:ea typeface="+mj-ea"/>
                <a:cs typeface="+mj-cs"/>
              </a:rPr>
              <a:t>Why Probabilities are Useful</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smtClean="0"/>
              <a:t>Putting It All Together</a:t>
            </a:r>
          </a:p>
        </p:txBody>
      </p:sp>
      <p:sp>
        <p:nvSpPr>
          <p:cNvPr id="36867" name="Content Placeholder 2"/>
          <p:cNvSpPr>
            <a:spLocks noGrp="1"/>
          </p:cNvSpPr>
          <p:nvPr>
            <p:ph idx="1"/>
          </p:nvPr>
        </p:nvSpPr>
        <p:spPr/>
        <p:txBody>
          <a:bodyPr/>
          <a:lstStyle/>
          <a:p>
            <a:r>
              <a:rPr lang="en-US" altLang="en-US" sz="2000" smtClean="0"/>
              <a:t>Full joint distributions can be difficult to obtain:</a:t>
            </a:r>
          </a:p>
          <a:p>
            <a:pPr lvl="1"/>
            <a:r>
              <a:rPr lang="en-US" altLang="en-US" sz="1600" smtClean="0"/>
              <a:t>Vast quantities of data required, even with relatively few variables</a:t>
            </a:r>
          </a:p>
          <a:p>
            <a:pPr lvl="1"/>
            <a:r>
              <a:rPr lang="en-US" altLang="en-US" sz="1600" smtClean="0"/>
              <a:t>Data for some combinations of probabilities may be sparse </a:t>
            </a:r>
          </a:p>
          <a:p>
            <a:pPr lvl="1">
              <a:buFont typeface="Arial" charset="0"/>
              <a:buNone/>
            </a:pPr>
            <a:endParaRPr lang="en-US" altLang="en-US" sz="1600" smtClean="0"/>
          </a:p>
          <a:p>
            <a:r>
              <a:rPr lang="en-US" altLang="en-US" sz="2000" smtClean="0"/>
              <a:t>Determining independence and conditional independence allows us to decompose our full joint distribution into much smaller pieces:</a:t>
            </a:r>
          </a:p>
          <a:p>
            <a:pPr lvl="1"/>
            <a:r>
              <a:rPr lang="en-US" altLang="en-US" sz="1600" smtClean="0"/>
              <a:t>e.g.,	</a:t>
            </a:r>
            <a:r>
              <a:rPr lang="en-US" altLang="en-US" sz="1600" i="1" smtClean="0"/>
              <a:t>P(Toothache, Catch, Cavity)</a:t>
            </a:r>
          </a:p>
          <a:p>
            <a:pPr lvl="3">
              <a:buFont typeface="Arial" charset="0"/>
              <a:buNone/>
            </a:pPr>
            <a:r>
              <a:rPr lang="en-US" altLang="en-US" sz="1600" smtClean="0"/>
              <a:t>		</a:t>
            </a:r>
            <a:r>
              <a:rPr lang="en-US" altLang="en-US" sz="1600" i="1" smtClean="0"/>
              <a:t>= P(Toothache, Catch|Cavity) P(Cavity)</a:t>
            </a:r>
          </a:p>
          <a:p>
            <a:pPr lvl="3">
              <a:buFont typeface="Arial" charset="0"/>
              <a:buNone/>
            </a:pPr>
            <a:r>
              <a:rPr lang="en-US" altLang="en-US" sz="1600" i="1" smtClean="0"/>
              <a:t>		= P(Toothache|Cavity) P(Catch|Cavity) P(Cavity)</a:t>
            </a:r>
          </a:p>
          <a:p>
            <a:pPr lvl="3">
              <a:buFont typeface="Arial" charset="0"/>
              <a:buNone/>
            </a:pPr>
            <a:endParaRPr lang="en-US" altLang="en-US" sz="1600" i="1" smtClean="0"/>
          </a:p>
          <a:p>
            <a:pPr lvl="2"/>
            <a:r>
              <a:rPr lang="en-US" altLang="en-US" sz="1600" smtClean="0"/>
              <a:t>All three variables are Boolean.</a:t>
            </a:r>
          </a:p>
          <a:p>
            <a:pPr lvl="2"/>
            <a:r>
              <a:rPr lang="en-US" altLang="en-US" sz="1600" smtClean="0"/>
              <a:t>Before conditional independence, requires 2</a:t>
            </a:r>
            <a:r>
              <a:rPr lang="en-US" altLang="en-US" sz="1600" baseline="30000" smtClean="0"/>
              <a:t>3</a:t>
            </a:r>
            <a:r>
              <a:rPr lang="en-US" altLang="en-US" sz="1600" smtClean="0"/>
              <a:t> probabilities for full specification:</a:t>
            </a:r>
          </a:p>
          <a:p>
            <a:pPr lvl="2">
              <a:buFont typeface="Arial" charset="0"/>
              <a:buNone/>
            </a:pPr>
            <a:r>
              <a:rPr lang="en-US" altLang="en-US" sz="1600" smtClean="0"/>
              <a:t>					--&gt; </a:t>
            </a:r>
            <a:r>
              <a:rPr lang="en-US" altLang="en-US" sz="1600" b="1" smtClean="0"/>
              <a:t>Space Complexity: O(2</a:t>
            </a:r>
            <a:r>
              <a:rPr lang="en-US" altLang="en-US" sz="1600" b="1" baseline="30000" smtClean="0"/>
              <a:t>n</a:t>
            </a:r>
            <a:r>
              <a:rPr lang="en-US" altLang="en-US" sz="1600" b="1" smtClean="0"/>
              <a:t>)</a:t>
            </a:r>
          </a:p>
          <a:p>
            <a:pPr lvl="2"/>
            <a:r>
              <a:rPr lang="en-US" altLang="en-US" sz="1600" smtClean="0"/>
              <a:t>After conditional independence, requires 3 probabilities for full specification:</a:t>
            </a:r>
          </a:p>
          <a:p>
            <a:pPr lvl="2">
              <a:buFont typeface="Arial" charset="0"/>
              <a:buNone/>
            </a:pPr>
            <a:r>
              <a:rPr lang="en-US" altLang="en-US" sz="1600" smtClean="0"/>
              <a:t>					--&gt; </a:t>
            </a:r>
            <a:r>
              <a:rPr lang="en-US" altLang="en-US" sz="1600" b="1" smtClean="0"/>
              <a:t>Space Complexity: O(n)</a:t>
            </a:r>
          </a:p>
          <a:p>
            <a:pPr lvl="1"/>
            <a:endParaRPr lang="en-US" altLang="en-US" sz="1800" smtClean="0"/>
          </a:p>
          <a:p>
            <a:pPr lvl="1">
              <a:buFont typeface="Arial" charset="0"/>
              <a:buNone/>
            </a:pPr>
            <a:endParaRPr lang="en-US" altLang="en-US" sz="1800" smtClean="0"/>
          </a:p>
          <a:p>
            <a:pPr lvl="1">
              <a:buFont typeface="Arial" charset="0"/>
              <a:buNone/>
            </a:pPr>
            <a:r>
              <a:rPr lang="en-US" altLang="en-US" sz="1800" smtClean="0"/>
              <a:t>			</a:t>
            </a:r>
          </a:p>
          <a:p>
            <a:pPr lvl="1">
              <a:buFont typeface="Arial" charset="0"/>
              <a:buNone/>
            </a:pPr>
            <a:endParaRPr lang="en-US" alt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The primary difference </a:t>
            </a:r>
            <a:r>
              <a:rPr lang="en-GB" dirty="0" smtClean="0"/>
              <a:t>is </a:t>
            </a:r>
            <a:r>
              <a:rPr lang="en-US" dirty="0" smtClean="0"/>
              <a:t>that </a:t>
            </a:r>
            <a:r>
              <a:rPr lang="en-US" dirty="0"/>
              <a:t>the decision-theoretic agent’s belief state represents not just the </a:t>
            </a:r>
            <a:r>
              <a:rPr lang="en-US" i="1" dirty="0"/>
              <a:t>possibilities </a:t>
            </a:r>
            <a:r>
              <a:rPr lang="en-US" dirty="0"/>
              <a:t>for </a:t>
            </a:r>
            <a:r>
              <a:rPr lang="en-US" dirty="0" smtClean="0"/>
              <a:t>world states </a:t>
            </a:r>
            <a:r>
              <a:rPr lang="en-US" dirty="0"/>
              <a:t>but also their </a:t>
            </a:r>
            <a:r>
              <a:rPr lang="en-US" i="1" dirty="0"/>
              <a:t>probabilities</a:t>
            </a:r>
            <a:r>
              <a:rPr lang="en-US" dirty="0"/>
              <a:t>.</a:t>
            </a:r>
            <a:endParaRPr lang="en-GB" dirty="0"/>
          </a:p>
        </p:txBody>
      </p:sp>
    </p:spTree>
    <p:extLst>
      <p:ext uri="{BB962C8B-B14F-4D97-AF65-F5344CB8AC3E}">
        <p14:creationId xmlns:p14="http://schemas.microsoft.com/office/powerpoint/2010/main" val="274202222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smtClean="0"/>
              <a:t>Conclusions…</a:t>
            </a:r>
          </a:p>
        </p:txBody>
      </p:sp>
      <p:sp>
        <p:nvSpPr>
          <p:cNvPr id="45059" name="Rectangle 3"/>
          <p:cNvSpPr>
            <a:spLocks noGrp="1" noChangeArrowheads="1"/>
          </p:cNvSpPr>
          <p:nvPr>
            <p:ph idx="1"/>
          </p:nvPr>
        </p:nvSpPr>
        <p:spPr/>
        <p:txBody>
          <a:bodyPr>
            <a:normAutofit fontScale="62500" lnSpcReduction="20000"/>
          </a:bodyPr>
          <a:lstStyle/>
          <a:p>
            <a:pPr eaLnBrk="1" hangingPunct="1">
              <a:buFont typeface="Arial" pitchFamily="34" charset="0"/>
              <a:buChar char="•"/>
              <a:defRPr/>
            </a:pPr>
            <a:r>
              <a:rPr lang="en-US" sz="3800" dirty="0" smtClean="0"/>
              <a:t>Representing uncertainty is useful in knowledge bases.</a:t>
            </a:r>
          </a:p>
          <a:p>
            <a:pPr lvl="1" eaLnBrk="1" hangingPunct="1">
              <a:buFont typeface="Arial" pitchFamily="34" charset="0"/>
              <a:buChar char="–"/>
              <a:defRPr/>
            </a:pPr>
            <a:endParaRPr lang="en-US" sz="3800" dirty="0" smtClean="0"/>
          </a:p>
          <a:p>
            <a:pPr eaLnBrk="1" hangingPunct="1">
              <a:buFont typeface="Arial" pitchFamily="34" charset="0"/>
              <a:buChar char="•"/>
              <a:defRPr/>
            </a:pPr>
            <a:r>
              <a:rPr lang="en-US" sz="3800" dirty="0" smtClean="0"/>
              <a:t>Probability provides a framework for managing uncertainty.</a:t>
            </a:r>
          </a:p>
          <a:p>
            <a:pPr eaLnBrk="1" hangingPunct="1">
              <a:buFont typeface="Arial" pitchFamily="34" charset="0"/>
              <a:buChar char="•"/>
              <a:defRPr/>
            </a:pPr>
            <a:endParaRPr lang="en-US" sz="3800" dirty="0" smtClean="0"/>
          </a:p>
          <a:p>
            <a:pPr eaLnBrk="1" hangingPunct="1">
              <a:buFont typeface="Arial" pitchFamily="34" charset="0"/>
              <a:buChar char="•"/>
              <a:defRPr/>
            </a:pPr>
            <a:r>
              <a:rPr lang="en-US" sz="3800" dirty="0" smtClean="0"/>
              <a:t>Using a full joint distribution and probability rules, we can derive any probability relationship in a probability space.</a:t>
            </a:r>
          </a:p>
          <a:p>
            <a:pPr lvl="1" eaLnBrk="1" hangingPunct="1">
              <a:defRPr/>
            </a:pPr>
            <a:endParaRPr lang="en-US" sz="3800" dirty="0" smtClean="0"/>
          </a:p>
          <a:p>
            <a:pPr eaLnBrk="1" hangingPunct="1">
              <a:defRPr/>
            </a:pPr>
            <a:r>
              <a:rPr lang="en-US" sz="3800" dirty="0" smtClean="0"/>
              <a:t>Number of required probabilities can be reduced through independence and conditional independence relationships</a:t>
            </a:r>
          </a:p>
          <a:p>
            <a:pPr lvl="1" eaLnBrk="1" hangingPunct="1">
              <a:buFont typeface="Arial" charset="0"/>
              <a:buNone/>
              <a:defRPr/>
            </a:pPr>
            <a:endParaRPr lang="en-US" sz="3800" dirty="0" smtClean="0"/>
          </a:p>
          <a:p>
            <a:pPr eaLnBrk="1" hangingPunct="1">
              <a:buFont typeface="Arial" pitchFamily="34" charset="0"/>
              <a:buChar char="•"/>
              <a:defRPr/>
            </a:pPr>
            <a:r>
              <a:rPr lang="en-US" sz="3800" dirty="0" smtClean="0"/>
              <a:t>Probabilities allow us to make better decisions by using decision theory and expected utilities.</a:t>
            </a:r>
          </a:p>
          <a:p>
            <a:pPr lvl="1" eaLnBrk="1" hangingPunct="1">
              <a:buFont typeface="Arial" pitchFamily="34" charset="0"/>
              <a:buNone/>
              <a:defRPr/>
            </a:pPr>
            <a:endParaRPr lang="en-US" sz="3800" dirty="0" smtClean="0"/>
          </a:p>
          <a:p>
            <a:pPr eaLnBrk="1" hangingPunct="1">
              <a:buFont typeface="Arial" pitchFamily="34" charset="0"/>
              <a:buChar char="•"/>
              <a:defRPr/>
            </a:pPr>
            <a:r>
              <a:rPr lang="en-US" sz="3800" b="1" u="sng" dirty="0" smtClean="0">
                <a:solidFill>
                  <a:srgbClr val="FF0000"/>
                </a:solidFill>
              </a:rPr>
              <a:t>Rational</a:t>
            </a:r>
            <a:r>
              <a:rPr lang="en-US" sz="3800" b="1" dirty="0" smtClean="0">
                <a:solidFill>
                  <a:srgbClr val="FF0000"/>
                </a:solidFill>
              </a:rPr>
              <a:t> agents </a:t>
            </a:r>
            <a:r>
              <a:rPr lang="en-US" sz="3800" b="1" u="sng" dirty="0" smtClean="0">
                <a:solidFill>
                  <a:srgbClr val="FF0000"/>
                </a:solidFill>
              </a:rPr>
              <a:t>cannot</a:t>
            </a:r>
            <a:r>
              <a:rPr lang="en-US" sz="3800" b="1" dirty="0" smtClean="0">
                <a:solidFill>
                  <a:srgbClr val="FF0000"/>
                </a:solidFill>
              </a:rPr>
              <a:t> violate probability theory.</a:t>
            </a:r>
          </a:p>
          <a:p>
            <a:pPr eaLnBrk="1" hangingPunct="1">
              <a:lnSpc>
                <a:spcPct val="90000"/>
              </a:lnSpc>
              <a:buFont typeface="Arial" pitchFamily="34" charset="0"/>
              <a:buChar char="•"/>
              <a:defRPr/>
            </a:pPr>
            <a:endParaRPr lang="en-US" dirty="0" smtClean="0"/>
          </a:p>
          <a:p>
            <a:pPr lvl="1" eaLnBrk="1" hangingPunct="1">
              <a:lnSpc>
                <a:spcPct val="90000"/>
              </a:lnSpc>
              <a:buFont typeface="Arial" pitchFamily="34" charset="0"/>
              <a:buChar char="–"/>
              <a:defRPr/>
            </a:pPr>
            <a:endParaRPr lang="en-US" dirty="0" smtClean="0"/>
          </a:p>
          <a:p>
            <a:pPr lvl="1" eaLnBrk="1" hangingPunct="1">
              <a:lnSpc>
                <a:spcPct val="90000"/>
              </a:lnSpc>
              <a:buFont typeface="Arial" pitchFamily="34" charset="0"/>
              <a:buNone/>
              <a:defRPr/>
            </a:pP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792162"/>
          </a:xfrm>
        </p:spPr>
        <p:txBody>
          <a:bodyPr/>
          <a:lstStyle/>
          <a:p>
            <a:r>
              <a:rPr lang="en-US" altLang="en-US" smtClean="0"/>
              <a:t>Handling Uncertainty</a:t>
            </a:r>
          </a:p>
        </p:txBody>
      </p:sp>
      <p:sp>
        <p:nvSpPr>
          <p:cNvPr id="3" name="Content Placeholder 2"/>
          <p:cNvSpPr>
            <a:spLocks noGrp="1"/>
          </p:cNvSpPr>
          <p:nvPr>
            <p:ph idx="1"/>
          </p:nvPr>
        </p:nvSpPr>
        <p:spPr>
          <a:xfrm>
            <a:off x="457200" y="1066800"/>
            <a:ext cx="8229600" cy="5486400"/>
          </a:xfrm>
        </p:spPr>
        <p:txBody>
          <a:bodyPr>
            <a:normAutofit fontScale="62500" lnSpcReduction="20000"/>
          </a:bodyPr>
          <a:lstStyle/>
          <a:p>
            <a:pPr>
              <a:buFont typeface="Arial" pitchFamily="34" charset="0"/>
              <a:buNone/>
              <a:defRPr/>
            </a:pPr>
            <a:endParaRPr lang="en-US" dirty="0" smtClean="0"/>
          </a:p>
          <a:p>
            <a:pPr>
              <a:buFont typeface="Arial" pitchFamily="34" charset="0"/>
              <a:buNone/>
              <a:defRPr/>
            </a:pPr>
            <a:r>
              <a:rPr lang="en-US" dirty="0" smtClean="0"/>
              <a:t>• </a:t>
            </a:r>
            <a:r>
              <a:rPr lang="en-US" b="1" dirty="0" smtClean="0">
                <a:solidFill>
                  <a:srgbClr val="FF0000"/>
                </a:solidFill>
              </a:rPr>
              <a:t>Default</a:t>
            </a:r>
            <a:r>
              <a:rPr lang="en-US" dirty="0" smtClean="0">
                <a:solidFill>
                  <a:srgbClr val="FF0000"/>
                </a:solidFill>
              </a:rPr>
              <a:t> </a:t>
            </a:r>
            <a:r>
              <a:rPr lang="en-US" dirty="0" smtClean="0"/>
              <a:t>or </a:t>
            </a:r>
            <a:r>
              <a:rPr lang="en-US" b="1" dirty="0" smtClean="0">
                <a:solidFill>
                  <a:srgbClr val="FF0000"/>
                </a:solidFill>
              </a:rPr>
              <a:t>non-monotonic</a:t>
            </a:r>
            <a:r>
              <a:rPr lang="en-US" dirty="0" smtClean="0"/>
              <a:t> logic:</a:t>
            </a:r>
          </a:p>
          <a:p>
            <a:pPr lvl="1">
              <a:defRPr/>
            </a:pPr>
            <a:r>
              <a:rPr lang="en-US" dirty="0" smtClean="0"/>
              <a:t>Based on assuming things are a certain way, unless evidence to the contrary.</a:t>
            </a:r>
          </a:p>
          <a:p>
            <a:pPr lvl="2">
              <a:lnSpc>
                <a:spcPct val="120000"/>
              </a:lnSpc>
              <a:buFont typeface="Wingdings" pitchFamily="2" charset="2"/>
              <a:buChar char="§"/>
              <a:defRPr/>
            </a:pPr>
            <a:r>
              <a:rPr lang="en-US" dirty="0" smtClean="0"/>
              <a:t>Assume my car does not have a flat tire</a:t>
            </a:r>
          </a:p>
          <a:p>
            <a:pPr lvl="2">
              <a:lnSpc>
                <a:spcPct val="120000"/>
              </a:lnSpc>
              <a:buFont typeface="Wingdings" pitchFamily="2" charset="2"/>
              <a:buChar char="§"/>
              <a:defRPr/>
            </a:pPr>
            <a:r>
              <a:rPr lang="en-US" dirty="0" smtClean="0"/>
              <a:t>Assume road ahead is clear, no accidents</a:t>
            </a:r>
          </a:p>
          <a:p>
            <a:pPr lvl="1">
              <a:defRPr/>
            </a:pPr>
            <a:r>
              <a:rPr lang="en-US" b="1" dirty="0" smtClean="0"/>
              <a:t>Issues</a:t>
            </a:r>
            <a:r>
              <a:rPr lang="en-US" dirty="0" smtClean="0"/>
              <a:t>: 	What assumptions are reasonable? </a:t>
            </a:r>
          </a:p>
          <a:p>
            <a:pPr lvl="1">
              <a:buFont typeface="Arial" charset="0"/>
              <a:buNone/>
              <a:defRPr/>
            </a:pPr>
            <a:r>
              <a:rPr lang="en-US" dirty="0" smtClean="0"/>
              <a:t>			How to retract inferences when assumptions found false?</a:t>
            </a:r>
          </a:p>
          <a:p>
            <a:pPr>
              <a:buFont typeface="Arial" pitchFamily="34" charset="0"/>
              <a:buNone/>
              <a:defRPr/>
            </a:pPr>
            <a:endParaRPr lang="en-US" dirty="0" smtClean="0"/>
          </a:p>
          <a:p>
            <a:pPr>
              <a:buFont typeface="Arial" pitchFamily="34" charset="0"/>
              <a:buNone/>
              <a:defRPr/>
            </a:pPr>
            <a:r>
              <a:rPr lang="en-US" dirty="0" smtClean="0"/>
              <a:t>• Rules with </a:t>
            </a:r>
            <a:r>
              <a:rPr lang="en-US" b="1" dirty="0" smtClean="0">
                <a:solidFill>
                  <a:srgbClr val="FF0000"/>
                </a:solidFill>
              </a:rPr>
              <a:t>fudge factors</a:t>
            </a:r>
            <a:r>
              <a:rPr lang="en-US" dirty="0" smtClean="0"/>
              <a:t>:</a:t>
            </a:r>
          </a:p>
          <a:p>
            <a:pPr lvl="1">
              <a:defRPr/>
            </a:pPr>
            <a:r>
              <a:rPr lang="en-US" dirty="0" smtClean="0"/>
              <a:t>Based on guesses or rules of thumb for relationships between events.</a:t>
            </a:r>
          </a:p>
          <a:p>
            <a:pPr lvl="2">
              <a:lnSpc>
                <a:spcPct val="120000"/>
              </a:lnSpc>
              <a:buFont typeface="Wingdings" pitchFamily="2" charset="2"/>
              <a:buChar char="§"/>
              <a:defRPr/>
            </a:pPr>
            <a:r>
              <a:rPr lang="en-US" dirty="0" smtClean="0"/>
              <a:t>A25 =&gt; 0.3 get there on time</a:t>
            </a:r>
          </a:p>
          <a:p>
            <a:pPr lvl="2">
              <a:lnSpc>
                <a:spcPct val="120000"/>
              </a:lnSpc>
              <a:buFont typeface="Wingdings" pitchFamily="2" charset="2"/>
              <a:buChar char="§"/>
              <a:defRPr/>
            </a:pPr>
            <a:r>
              <a:rPr lang="en-US" dirty="0" smtClean="0"/>
              <a:t>Rain =&gt; 0.99 grass wet</a:t>
            </a:r>
          </a:p>
          <a:p>
            <a:pPr lvl="1">
              <a:defRPr/>
            </a:pPr>
            <a:r>
              <a:rPr lang="en-US" b="1" dirty="0" smtClean="0"/>
              <a:t>Issues</a:t>
            </a:r>
            <a:r>
              <a:rPr lang="en-US" dirty="0" smtClean="0"/>
              <a:t>: 	No theoretical framework for combination</a:t>
            </a:r>
          </a:p>
          <a:p>
            <a:pPr>
              <a:buFont typeface="Arial" pitchFamily="34" charset="0"/>
              <a:buNone/>
              <a:defRPr/>
            </a:pPr>
            <a:endParaRPr lang="en-US" dirty="0" smtClean="0"/>
          </a:p>
          <a:p>
            <a:pPr>
              <a:buFont typeface="Arial" pitchFamily="34" charset="0"/>
              <a:buNone/>
              <a:defRPr/>
            </a:pPr>
            <a:r>
              <a:rPr lang="en-US" dirty="0" smtClean="0"/>
              <a:t>• </a:t>
            </a:r>
            <a:r>
              <a:rPr lang="en-US" b="1" dirty="0" smtClean="0">
                <a:solidFill>
                  <a:srgbClr val="FF0000"/>
                </a:solidFill>
              </a:rPr>
              <a:t>Probability</a:t>
            </a:r>
            <a:r>
              <a:rPr lang="en-US" dirty="0" smtClean="0"/>
              <a:t>:</a:t>
            </a:r>
          </a:p>
          <a:p>
            <a:pPr lvl="1">
              <a:defRPr/>
            </a:pPr>
            <a:r>
              <a:rPr lang="en-US" dirty="0" smtClean="0"/>
              <a:t>Based on degrees of belief, given the available evidence</a:t>
            </a:r>
          </a:p>
          <a:p>
            <a:pPr lvl="1">
              <a:defRPr/>
            </a:pPr>
            <a:r>
              <a:rPr lang="en-US" dirty="0" smtClean="0"/>
              <a:t>Solidly rooted in statistics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sz="2400" dirty="0"/>
              <a:t>Toothache ⇒ Cavity </a:t>
            </a:r>
          </a:p>
          <a:p>
            <a:r>
              <a:rPr lang="en-US" sz="2400" dirty="0" smtClean="0"/>
              <a:t>This </a:t>
            </a:r>
            <a:r>
              <a:rPr lang="en-US" sz="2400" dirty="0"/>
              <a:t>rule is wrong. Not all patients with toothaches have cavities.</a:t>
            </a:r>
          </a:p>
          <a:p>
            <a:r>
              <a:rPr lang="en-US" sz="2400" dirty="0" smtClean="0"/>
              <a:t>Toothache </a:t>
            </a:r>
            <a:r>
              <a:rPr lang="en-US" sz="2400" dirty="0"/>
              <a:t>⇒ Cavity ∨ </a:t>
            </a:r>
            <a:r>
              <a:rPr lang="en-US" sz="2400" dirty="0" err="1"/>
              <a:t>GumProblem</a:t>
            </a:r>
            <a:r>
              <a:rPr lang="en-US" sz="2400" dirty="0"/>
              <a:t> ∨ Abscess </a:t>
            </a:r>
            <a:r>
              <a:rPr lang="en-US" sz="2400" dirty="0" smtClean="0"/>
              <a:t> </a:t>
            </a:r>
            <a:r>
              <a:rPr lang="en-US" sz="2400" dirty="0"/>
              <a:t>. .</a:t>
            </a:r>
          </a:p>
          <a:p>
            <a:r>
              <a:rPr lang="en-US" sz="2400" dirty="0"/>
              <a:t>An almost unlimited list of possible problems</a:t>
            </a:r>
            <a:r>
              <a:rPr lang="en-US" sz="2400" dirty="0" smtClean="0"/>
              <a:t>.</a:t>
            </a:r>
          </a:p>
          <a:p>
            <a:r>
              <a:rPr lang="en-US" sz="2400" dirty="0"/>
              <a:t>The only way to fix the </a:t>
            </a:r>
            <a:r>
              <a:rPr lang="en-US" sz="2400" dirty="0" smtClean="0"/>
              <a:t>rule is </a:t>
            </a:r>
            <a:r>
              <a:rPr lang="en-US" sz="2400" dirty="0"/>
              <a:t>to make it logically exhaustive: to augment the left-hand side with all the </a:t>
            </a:r>
            <a:r>
              <a:rPr lang="en-US" sz="2400" dirty="0" smtClean="0"/>
              <a:t>qualifications required </a:t>
            </a:r>
            <a:r>
              <a:rPr lang="en-US" sz="2400" dirty="0"/>
              <a:t>for a cavity to cause a toothache.</a:t>
            </a:r>
            <a:endParaRPr lang="en-GB" sz="2400" dirty="0"/>
          </a:p>
        </p:txBody>
      </p:sp>
    </p:spTree>
    <p:extLst>
      <p:ext uri="{BB962C8B-B14F-4D97-AF65-F5344CB8AC3E}">
        <p14:creationId xmlns:p14="http://schemas.microsoft.com/office/powerpoint/2010/main" val="1610855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10988</TotalTime>
  <Words>3360</Words>
  <Application>Microsoft Office PowerPoint</Application>
  <PresentationFormat>On-screen Show (4:3)</PresentationFormat>
  <Paragraphs>514</Paragraphs>
  <Slides>70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70</vt:i4>
      </vt:variant>
    </vt:vector>
  </HeadingPairs>
  <TitlesOfParts>
    <vt:vector size="78" baseType="lpstr">
      <vt:lpstr>ＭＳ Ｐゴシック</vt:lpstr>
      <vt:lpstr>Arial</vt:lpstr>
      <vt:lpstr>Calibri</vt:lpstr>
      <vt:lpstr>Courier New</vt:lpstr>
      <vt:lpstr>Symbol</vt:lpstr>
      <vt:lpstr>Tahoma</vt:lpstr>
      <vt:lpstr>Wingdings</vt:lpstr>
      <vt:lpstr>Office Theme</vt:lpstr>
      <vt:lpstr>Probability and Uncertainty </vt:lpstr>
      <vt:lpstr>Outline</vt:lpstr>
      <vt:lpstr>You will be expected to know</vt:lpstr>
      <vt:lpstr>The Problem: Uncertainty</vt:lpstr>
      <vt:lpstr>PowerPoint Presentation</vt:lpstr>
      <vt:lpstr>PowerPoint Presentation</vt:lpstr>
      <vt:lpstr>PowerPoint Presentation</vt:lpstr>
      <vt:lpstr>Handling Uncertainty</vt:lpstr>
      <vt:lpstr>PowerPoint Presentation</vt:lpstr>
      <vt:lpstr>PowerPoint Presentation</vt:lpstr>
      <vt:lpstr>Propositional Logic and Probability</vt:lpstr>
      <vt:lpstr>Probabilistic Agents May Make Better Decisions</vt:lpstr>
      <vt:lpstr>PowerPoint Presentation</vt:lpstr>
      <vt:lpstr>PowerPoint Presentation</vt:lpstr>
      <vt:lpstr>PowerPoint Presentation</vt:lpstr>
      <vt:lpstr>Probability</vt:lpstr>
      <vt:lpstr>PowerPoint Presentation</vt:lpstr>
      <vt:lpstr>PowerPoint Presentation</vt:lpstr>
      <vt:lpstr>PowerPoint Presentation</vt:lpstr>
      <vt:lpstr>PowerPoint Presentation</vt:lpstr>
      <vt:lpstr>Product rule</vt:lpstr>
      <vt:lpstr>Probability</vt:lpstr>
      <vt:lpstr>PowerPoint Presentation</vt:lpstr>
      <vt:lpstr>Random Variables</vt:lpstr>
      <vt:lpstr>Random Variables</vt:lpstr>
      <vt:lpstr>PowerPoint Presentation</vt:lpstr>
      <vt:lpstr>Probability Density Function</vt:lpstr>
      <vt:lpstr>PowerPoint Presentation</vt:lpstr>
      <vt:lpstr>Distributions on multiple variables</vt:lpstr>
      <vt:lpstr>PowerPoint Presentation</vt:lpstr>
      <vt:lpstr>PowerPoint Presentation</vt:lpstr>
      <vt:lpstr>Concepts of Probability</vt:lpstr>
      <vt:lpstr>Full joint probability distribution</vt:lpstr>
      <vt:lpstr>Probability axioms</vt:lpstr>
      <vt:lpstr>Inference using Full Joint Distribution</vt:lpstr>
      <vt:lpstr>PowerPoint Presentation</vt:lpstr>
      <vt:lpstr>Marginalization, or Summing out</vt:lpstr>
      <vt:lpstr>Conditioning</vt:lpstr>
      <vt:lpstr>Normalization</vt:lpstr>
      <vt:lpstr>PowerPoint Presentation</vt:lpstr>
      <vt:lpstr>PowerPoint Presentation</vt:lpstr>
      <vt:lpstr>Independence</vt:lpstr>
      <vt:lpstr>PowerPoint Presentation</vt:lpstr>
      <vt:lpstr>Conditional Independence</vt:lpstr>
      <vt:lpstr>Using the Product Rule</vt:lpstr>
      <vt:lpstr>PowerPoint Presentation</vt:lpstr>
      <vt:lpstr>Bayes’ Rule</vt:lpstr>
      <vt:lpstr>PowerPoint Presentation</vt:lpstr>
      <vt:lpstr>PowerPoint Presentation</vt:lpstr>
      <vt:lpstr>PowerPoint Presentation</vt:lpstr>
      <vt:lpstr>Using Bayes’ Rule</vt:lpstr>
      <vt:lpstr>Combining Evidence</vt:lpstr>
      <vt:lpstr>PowerPoint Presentation</vt:lpstr>
      <vt:lpstr>PowerPoint Presentation</vt:lpstr>
      <vt:lpstr>PowerPoint Presentation</vt:lpstr>
      <vt:lpstr>The Wumpus world revisited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of Probability Rules</vt:lpstr>
      <vt:lpstr>Decision Theory:  Why Probabilities are Useful</vt:lpstr>
      <vt:lpstr>Utility Function / Cost Function</vt:lpstr>
      <vt:lpstr>PowerPoint Presentation</vt:lpstr>
      <vt:lpstr>Putting It All Together</vt:lpstr>
      <vt:lpstr>Conclusions…</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Uncertainty</dc:title>
  <dc:creator>Information &amp; Computer Sciences</dc:creator>
  <cp:lastModifiedBy>Syed Farrukh Hasan</cp:lastModifiedBy>
  <cp:revision>760</cp:revision>
  <dcterms:created xsi:type="dcterms:W3CDTF">2003-12-18T04:23:21Z</dcterms:created>
  <dcterms:modified xsi:type="dcterms:W3CDTF">2018-04-30T08:03:30Z</dcterms:modified>
</cp:coreProperties>
</file>