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8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36"/>
  </p:notesMasterIdLst>
  <p:handoutMasterIdLst>
    <p:handoutMasterId r:id="rId37"/>
  </p:handoutMasterIdLst>
  <p:sldIdLst>
    <p:sldId id="835" r:id="rId2"/>
    <p:sldId id="813" r:id="rId3"/>
    <p:sldId id="818" r:id="rId4"/>
    <p:sldId id="848" r:id="rId5"/>
    <p:sldId id="821" r:id="rId6"/>
    <p:sldId id="842" r:id="rId7"/>
    <p:sldId id="843" r:id="rId8"/>
    <p:sldId id="849" r:id="rId9"/>
    <p:sldId id="836" r:id="rId10"/>
    <p:sldId id="819" r:id="rId11"/>
    <p:sldId id="822" r:id="rId12"/>
    <p:sldId id="825" r:id="rId13"/>
    <p:sldId id="823" r:id="rId14"/>
    <p:sldId id="806" r:id="rId15"/>
    <p:sldId id="804" r:id="rId16"/>
    <p:sldId id="798" r:id="rId17"/>
    <p:sldId id="833" r:id="rId18"/>
    <p:sldId id="768" r:id="rId19"/>
    <p:sldId id="792" r:id="rId20"/>
    <p:sldId id="734" r:id="rId21"/>
    <p:sldId id="770" r:id="rId22"/>
    <p:sldId id="771" r:id="rId23"/>
    <p:sldId id="851" r:id="rId24"/>
    <p:sldId id="864" r:id="rId25"/>
    <p:sldId id="854" r:id="rId26"/>
    <p:sldId id="856" r:id="rId27"/>
    <p:sldId id="865" r:id="rId28"/>
    <p:sldId id="857" r:id="rId29"/>
    <p:sldId id="858" r:id="rId30"/>
    <p:sldId id="859" r:id="rId31"/>
    <p:sldId id="860" r:id="rId32"/>
    <p:sldId id="861" r:id="rId33"/>
    <p:sldId id="862" r:id="rId34"/>
    <p:sldId id="863" r:id="rId35"/>
  </p:sldIdLst>
  <p:sldSz cx="12192000" cy="6858000"/>
  <p:notesSz cx="7099300" cy="10234613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E3C8"/>
    <a:srgbClr val="008000"/>
    <a:srgbClr val="CCECFF"/>
    <a:srgbClr val="3333FF"/>
    <a:srgbClr val="FFFF00"/>
    <a:srgbClr val="FF3300"/>
    <a:srgbClr val="CC00CC"/>
    <a:srgbClr val="FFCC00"/>
    <a:srgbClr val="FF99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1" autoAdjust="0"/>
    <p:restoredTop sz="79975" autoAdjust="0"/>
  </p:normalViewPr>
  <p:slideViewPr>
    <p:cSldViewPr>
      <p:cViewPr varScale="1">
        <p:scale>
          <a:sx n="70" d="100"/>
          <a:sy n="70" d="100"/>
        </p:scale>
        <p:origin x="76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BFDBF11C-B684-4A8C-9DB2-46B18AF4E6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47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E134953A-E847-4B81-A1EE-12E7BBF0F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768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</a:t>
            </a:r>
            <a:r>
              <a:rPr lang="en-US" baseline="0"/>
              <a:t>Thanks!</a:t>
            </a:r>
            <a:endParaRPr lang="en-US" sz="120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953A-E847-4B81-A1EE-12E7BBF0FEF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5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A0BDA5-4DBB-452F-A4B9-087719DC60F0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+ g V (c)</a:t>
            </a:r>
          </a:p>
          <a:p>
            <a:r>
              <a:rPr lang="en-US" dirty="0" smtClean="0"/>
              <a:t>New sample = -2 + 1 . (0) </a:t>
            </a:r>
          </a:p>
          <a:p>
            <a:endParaRPr lang="en-US" dirty="0" smtClean="0"/>
          </a:p>
          <a:p>
            <a:r>
              <a:rPr lang="en-US" dirty="0" smtClean="0"/>
              <a:t>0.5</a:t>
            </a:r>
            <a:r>
              <a:rPr lang="en-US" baseline="0" dirty="0" smtClean="0"/>
              <a:t> (previous b value (0) + 0.5 (-2))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State c</a:t>
            </a:r>
          </a:p>
          <a:p>
            <a:endParaRPr lang="en-US" baseline="0" dirty="0" smtClean="0"/>
          </a:p>
          <a:p>
            <a:r>
              <a:rPr lang="en-US" baseline="0" dirty="0" smtClean="0"/>
              <a:t>-2 + 8 =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953A-E847-4B81-A1EE-12E7BBF0FEF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36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953A-E847-4B81-A1EE-12E7BBF0FEF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36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The difference from Q-learning is quite subtle: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whereas Q-learning backs up the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best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Q-value from the state reached in the observed transition,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SARSA waits until an action is actually taken and backs up the Q-value for that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953A-E847-4B81-A1EE-12E7BBF0FEF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69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e4137550e5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e4137550e5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81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E71FF5-1E58-4BF1-A395-323151E69486}" type="slidenum">
              <a:rPr lang="en-US" smtClean="0">
                <a:latin typeface="Arial" charset="0"/>
              </a:rPr>
              <a:pPr/>
              <a:t>32</a:t>
            </a:fld>
            <a:endParaRPr lang="en-US">
              <a:latin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Figure 1: scatter(1:20,10+(1:20)+2*randn(1,20),'k','filled'); a=axis; a(3)=0; axis(a);</a:t>
            </a:r>
          </a:p>
          <a:p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403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A340F1-87EB-42C4-9B92-D21398C38303}" type="slidenum">
              <a:rPr lang="en-US" smtClean="0">
                <a:latin typeface="Arial" charset="0"/>
              </a:rPr>
              <a:pPr/>
              <a:t>33</a:t>
            </a:fld>
            <a:endParaRPr lang="en-US">
              <a:latin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Figure 1: scatter(1:20,10+(1:20)+2*randn(1,20),'k','filled'); a=axis; a(3)=0; axis(a);</a:t>
            </a:r>
          </a:p>
          <a:p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0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4.png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0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19.png"/><Relationship Id="rId5" Type="http://schemas.openxmlformats.org/officeDocument/2006/relationships/tags" Target="../tags/tag12.xml"/><Relationship Id="rId10" Type="http://schemas.openxmlformats.org/officeDocument/2006/relationships/image" Target="../media/image18.png"/><Relationship Id="rId4" Type="http://schemas.openxmlformats.org/officeDocument/2006/relationships/tags" Target="../tags/tag11.xml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23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23.xml"/><Relationship Id="rId7" Type="http://schemas.openxmlformats.org/officeDocument/2006/relationships/image" Target="../media/image31.png"/><Relationship Id="rId12" Type="http://schemas.openxmlformats.org/officeDocument/2006/relationships/image" Target="../media/image30.png"/><Relationship Id="rId2" Type="http://schemas.openxmlformats.org/officeDocument/2006/relationships/tags" Target="../tags/tag22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11" Type="http://schemas.openxmlformats.org/officeDocument/2006/relationships/oleObject" Target="../embeddings/oleObject1.bin"/><Relationship Id="rId5" Type="http://schemas.openxmlformats.org/officeDocument/2006/relationships/tags" Target="../tags/tag25.xml"/><Relationship Id="rId10" Type="http://schemas.openxmlformats.org/officeDocument/2006/relationships/image" Target="../media/image29.png"/><Relationship Id="rId4" Type="http://schemas.openxmlformats.org/officeDocument/2006/relationships/tags" Target="../tags/tag24.xml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8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37.png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34.xml"/><Relationship Id="rId7" Type="http://schemas.openxmlformats.org/officeDocument/2006/relationships/image" Target="../media/image50.png"/><Relationship Id="rId12" Type="http://schemas.openxmlformats.org/officeDocument/2006/relationships/image" Target="../media/image54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3.png"/><Relationship Id="rId5" Type="http://schemas.openxmlformats.org/officeDocument/2006/relationships/tags" Target="../tags/tag36.xml"/><Relationship Id="rId10" Type="http://schemas.openxmlformats.org/officeDocument/2006/relationships/image" Target="../media/image52.png"/><Relationship Id="rId4" Type="http://schemas.openxmlformats.org/officeDocument/2006/relationships/tags" Target="../tags/tag35.xml"/><Relationship Id="rId9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39.xml"/><Relationship Id="rId7" Type="http://schemas.openxmlformats.org/officeDocument/2006/relationships/image" Target="../media/image55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58.png"/><Relationship Id="rId4" Type="http://schemas.openxmlformats.org/officeDocument/2006/relationships/tags" Target="../tags/tag40.xml"/><Relationship Id="rId9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43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63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62.png"/><Relationship Id="rId5" Type="http://schemas.openxmlformats.org/officeDocument/2006/relationships/tags" Target="../tags/tag45.xml"/><Relationship Id="rId10" Type="http://schemas.openxmlformats.org/officeDocument/2006/relationships/image" Target="../media/image61.png"/><Relationship Id="rId4" Type="http://schemas.openxmlformats.org/officeDocument/2006/relationships/tags" Target="../tags/tag44.xml"/><Relationship Id="rId9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tags" Target="../tags/tag48.xml"/><Relationship Id="rId7" Type="http://schemas.openxmlformats.org/officeDocument/2006/relationships/image" Target="../media/image65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6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8.png"/><Relationship Id="rId4" Type="http://schemas.openxmlformats.org/officeDocument/2006/relationships/tags" Target="../tags/tag49.xml"/><Relationship Id="rId9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6388" y="1524000"/>
            <a:ext cx="9018587" cy="4142645"/>
          </a:xfrm>
          <a:prstGeom prst="rect">
            <a:avLst/>
          </a:prstGeom>
          <a:noFill/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1771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Week 14</a:t>
            </a:r>
            <a:r>
              <a:rPr lang="en-US" dirty="0"/>
              <a:t/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-10319" y="729796"/>
            <a:ext cx="12192000" cy="1524000"/>
          </a:xfrm>
        </p:spPr>
        <p:txBody>
          <a:bodyPr/>
          <a:lstStyle/>
          <a:p>
            <a:pPr eaLnBrk="1" hangingPunct="1"/>
            <a:r>
              <a:rPr lang="en-US" sz="3600" dirty="0"/>
              <a:t>Reinforcement </a:t>
            </a:r>
            <a:r>
              <a:rPr lang="en-US" sz="3600" dirty="0" smtClean="0"/>
              <a:t>Learning</a:t>
            </a:r>
          </a:p>
          <a:p>
            <a:r>
              <a:rPr lang="en-US" sz="2000" b="1" dirty="0">
                <a:solidFill>
                  <a:srgbClr val="40458B"/>
                </a:solidFill>
                <a:latin typeface="Tahoma" panose="020B0604030504040204" pitchFamily="34" charset="0"/>
                <a:sym typeface="Lato Light"/>
              </a:rPr>
              <a:t>Russell &amp; </a:t>
            </a:r>
            <a:r>
              <a:rPr lang="en-US" sz="2000" b="1" dirty="0" err="1">
                <a:solidFill>
                  <a:srgbClr val="40458B"/>
                </a:solidFill>
                <a:latin typeface="Tahoma" panose="020B0604030504040204" pitchFamily="34" charset="0"/>
                <a:sym typeface="Lato Light"/>
              </a:rPr>
              <a:t>Norvig</a:t>
            </a:r>
            <a:r>
              <a:rPr lang="en-US" sz="2000" b="1" dirty="0">
                <a:solidFill>
                  <a:srgbClr val="40458B"/>
                </a:solidFill>
                <a:latin typeface="Tahoma" panose="020B0604030504040204" pitchFamily="34" charset="0"/>
                <a:sym typeface="Lato Light"/>
              </a:rPr>
              <a:t>, Chapter </a:t>
            </a:r>
            <a:r>
              <a:rPr lang="en-US" sz="2000" b="1" dirty="0" smtClean="0">
                <a:solidFill>
                  <a:srgbClr val="40458B"/>
                </a:solidFill>
                <a:latin typeface="Tahoma" panose="020B0604030504040204" pitchFamily="34" charset="0"/>
                <a:sym typeface="Lato Light"/>
              </a:rPr>
              <a:t>21</a:t>
            </a:r>
            <a:endParaRPr lang="en-US" sz="20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486400"/>
            <a:ext cx="12192000" cy="43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Calibri"/>
                <a:cs typeface="Calibri"/>
              </a:rPr>
              <a:t>Slides from: </a:t>
            </a:r>
            <a:r>
              <a:rPr lang="en-US" sz="2400" dirty="0">
                <a:latin typeface="Calibri"/>
                <a:cs typeface="Calibri"/>
              </a:rPr>
              <a:t>Pieter Abbeel and Dan </a:t>
            </a:r>
            <a:r>
              <a:rPr lang="en-US" sz="2400" dirty="0" smtClean="0">
                <a:latin typeface="Calibri"/>
                <a:cs typeface="Calibri"/>
              </a:rPr>
              <a:t>Klein</a:t>
            </a:r>
            <a:endParaRPr lang="en-US"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Reinforcement </a:t>
            </a:r>
            <a:r>
              <a:rPr lang="en-US" dirty="0" smtClean="0"/>
              <a:t>Learning (Section 21.2)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114300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Simplified task: policy evaluation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Input: a fixed policy </a:t>
            </a:r>
            <a:r>
              <a:rPr lang="en-US" sz="2400" dirty="0">
                <a:sym typeface="Symbol" pitchFamily="18" charset="2"/>
              </a:rPr>
              <a:t>(s)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You don’t know the transitions T(</a:t>
            </a:r>
            <a:r>
              <a:rPr lang="en-US" sz="2400" dirty="0" err="1"/>
              <a:t>s,a,s</a:t>
            </a:r>
            <a:r>
              <a:rPr lang="en-US" sz="2400" dirty="0"/>
              <a:t>’)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You don’t know the rewards R(</a:t>
            </a:r>
            <a:r>
              <a:rPr lang="en-US" sz="2400" dirty="0" err="1"/>
              <a:t>s,a,s</a:t>
            </a:r>
            <a:r>
              <a:rPr lang="en-US" sz="2400" dirty="0"/>
              <a:t>’)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CC0000"/>
                </a:solidFill>
              </a:rPr>
              <a:t>Goal: learn the state values</a:t>
            </a: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In this case: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Learner is “along for the ride”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 choice about what actions to take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Just execute the policy and learn from experience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This is NOT offline planning!  You actually take actions in the world.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4600" y="1448143"/>
            <a:ext cx="5410200" cy="31629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7442200" cy="4729164"/>
          </a:xfrm>
        </p:spPr>
        <p:txBody>
          <a:bodyPr/>
          <a:lstStyle/>
          <a:p>
            <a:r>
              <a:rPr lang="en-US" sz="2800" dirty="0"/>
              <a:t>Goal: Compute values for each state under </a:t>
            </a:r>
            <a:r>
              <a:rPr lang="en-US" sz="2800" dirty="0">
                <a:sym typeface="Symbol" pitchFamily="18" charset="2"/>
              </a:rPr>
              <a:t></a:t>
            </a:r>
          </a:p>
          <a:p>
            <a:pPr lvl="2"/>
            <a:endParaRPr lang="en-US" sz="2000" dirty="0"/>
          </a:p>
          <a:p>
            <a:r>
              <a:rPr lang="en-US" sz="2800" dirty="0"/>
              <a:t>Idea: Average together observed sample values</a:t>
            </a:r>
          </a:p>
          <a:p>
            <a:pPr lvl="1"/>
            <a:r>
              <a:rPr lang="en-US" sz="2400" dirty="0"/>
              <a:t>Act according to </a:t>
            </a:r>
            <a:r>
              <a:rPr lang="en-US" sz="2400" dirty="0">
                <a:sym typeface="Symbol" pitchFamily="18" charset="2"/>
              </a:rPr>
              <a:t></a:t>
            </a:r>
          </a:p>
          <a:p>
            <a:pPr lvl="1"/>
            <a:r>
              <a:rPr lang="en-US" sz="2400" dirty="0"/>
              <a:t>Every time you visit a state, write down what the sum of discounted rewards turned out to be</a:t>
            </a:r>
          </a:p>
          <a:p>
            <a:pPr lvl="1"/>
            <a:r>
              <a:rPr lang="en-US" sz="2400" dirty="0"/>
              <a:t>Average those samples</a:t>
            </a:r>
          </a:p>
          <a:p>
            <a:pPr lvl="2"/>
            <a:endParaRPr lang="en-US" sz="2000" dirty="0"/>
          </a:p>
          <a:p>
            <a:r>
              <a:rPr lang="en-US" sz="2800" dirty="0"/>
              <a:t>This is called direct evaluation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3880" y="1447800"/>
            <a:ext cx="301752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Direct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3716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Calibri"/>
                <a:cs typeface="Calibri"/>
              </a:rPr>
              <a:t>Input Policy </a:t>
            </a:r>
            <a:r>
              <a:rPr lang="en-US" sz="2800" dirty="0">
                <a:solidFill>
                  <a:schemeClr val="accent2"/>
                </a:solidFill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57200" y="5421868"/>
            <a:ext cx="2438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latin typeface="Calibri"/>
                <a:cs typeface="Calibri"/>
                <a:sym typeface="Symbol" pitchFamily="18" charset="2"/>
              </a:rPr>
              <a:t>Assume: </a:t>
            </a:r>
            <a:r>
              <a:rPr lang="en-US" dirty="0">
                <a:latin typeface="Calibri"/>
                <a:cs typeface="Calibri"/>
                <a:sym typeface="Symbol" pitchFamily="18" charset="2"/>
              </a:rPr>
              <a:t> = 1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3800" y="13716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Calibri"/>
                <a:cs typeface="Calibri"/>
              </a:rPr>
              <a:t>Observed Episodes (Training)</a:t>
            </a: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1600" y="13716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Calibri"/>
                <a:cs typeface="Calibri"/>
              </a:rPr>
              <a:t>Output Values</a:t>
            </a: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504188"/>
              </p:ext>
            </p:extLst>
          </p:nvPr>
        </p:nvGraphicFramePr>
        <p:xfrm>
          <a:off x="381000" y="2514600"/>
          <a:ext cx="2667000" cy="254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771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83489" marR="83489" marT="41745" marB="4174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A</a:t>
                      </a:r>
                      <a:endParaRPr lang="en-US" sz="28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83489" marR="83489" marT="41745" marB="4174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83489" marR="83489" marT="41745" marB="4174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77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83489" marR="83489" marT="41745" marB="4174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C</a:t>
                      </a:r>
                      <a:endParaRPr lang="en-US" sz="32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83489" marR="83489" marT="41745" marB="4174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83489" marR="83489" marT="41745" marB="4174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771">
                <a:tc>
                  <a:txBody>
                    <a:bodyPr/>
                    <a:lstStyle/>
                    <a:p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83489" marR="83489" marT="41745" marB="4174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E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83489" marR="83489" marT="41745" marB="4174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83489" marR="83489" marT="41745" marB="4174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2303584" y="3478824"/>
            <a:ext cx="609600" cy="609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06768" y="2640624"/>
            <a:ext cx="609600" cy="609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2" name="Isosceles Triangle 21"/>
          <p:cNvSpPr/>
          <p:nvPr/>
        </p:nvSpPr>
        <p:spPr>
          <a:xfrm rot="5400000">
            <a:off x="1064981" y="3690949"/>
            <a:ext cx="228600" cy="197069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3" name="Isosceles Triangle 22"/>
          <p:cNvSpPr/>
          <p:nvPr/>
        </p:nvSpPr>
        <p:spPr>
          <a:xfrm rot="5400000">
            <a:off x="1920765" y="3690950"/>
            <a:ext cx="228600" cy="197069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4" name="Isosceles Triangle 23"/>
          <p:cNvSpPr/>
          <p:nvPr/>
        </p:nvSpPr>
        <p:spPr>
          <a:xfrm>
            <a:off x="1608992" y="4222531"/>
            <a:ext cx="228600" cy="197069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95344" y="2567352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B, east, C, -1</a:t>
            </a:r>
          </a:p>
          <a:p>
            <a:r>
              <a:rPr lang="en-US" sz="2400" dirty="0">
                <a:latin typeface="Calibri"/>
                <a:cs typeface="Calibri"/>
              </a:rPr>
              <a:t>C, east, D, -1</a:t>
            </a:r>
          </a:p>
          <a:p>
            <a:r>
              <a:rPr lang="en-US" sz="2400" dirty="0">
                <a:latin typeface="Calibri"/>
                <a:cs typeface="Calibri"/>
              </a:rPr>
              <a:t>D, exit,  x, +10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86144" y="2567352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B, east, C, -1</a:t>
            </a:r>
          </a:p>
          <a:p>
            <a:r>
              <a:rPr lang="en-US" sz="2400" dirty="0">
                <a:latin typeface="Calibri"/>
                <a:cs typeface="Calibri"/>
              </a:rPr>
              <a:t>C, east, D, -1</a:t>
            </a:r>
          </a:p>
          <a:p>
            <a:r>
              <a:rPr lang="en-US" sz="2400" dirty="0">
                <a:latin typeface="Calibri"/>
                <a:cs typeface="Calibri"/>
              </a:rPr>
              <a:t>D, exit,  x, +10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42184" y="4699311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E, north, C, -1</a:t>
            </a:r>
          </a:p>
          <a:p>
            <a:r>
              <a:rPr lang="en-US" sz="2400" dirty="0">
                <a:latin typeface="Calibri"/>
                <a:cs typeface="Calibri"/>
              </a:rPr>
              <a:t>C, east,   A, -1</a:t>
            </a:r>
          </a:p>
          <a:p>
            <a:r>
              <a:rPr lang="en-US" sz="2400" dirty="0">
                <a:latin typeface="Calibri"/>
                <a:cs typeface="Calibri"/>
              </a:rPr>
              <a:t>A, exit,    x, -10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86200" y="19812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/>
                <a:cs typeface="Calibri"/>
              </a:rPr>
              <a:t>Episode 1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581400" y="2514600"/>
            <a:ext cx="2286000" cy="1295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77000" y="19812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/>
                <a:cs typeface="Calibri"/>
              </a:rPr>
              <a:t>Episode 2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172200" y="2514600"/>
            <a:ext cx="2286000" cy="1295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86200" y="41148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/>
                <a:cs typeface="Calibri"/>
              </a:rPr>
              <a:t>Episode 3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581400" y="4648200"/>
            <a:ext cx="2286000" cy="1295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77000" y="41148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/>
                <a:cs typeface="Calibri"/>
              </a:rPr>
              <a:t>Episode 4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172200" y="4648200"/>
            <a:ext cx="2286000" cy="1295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33800" y="4698024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E, north, C, -1</a:t>
            </a:r>
          </a:p>
          <a:p>
            <a:r>
              <a:rPr lang="en-US" sz="2400" dirty="0">
                <a:latin typeface="Calibri"/>
                <a:cs typeface="Calibri"/>
              </a:rPr>
              <a:t>C, east,   D, -1</a:t>
            </a:r>
          </a:p>
          <a:p>
            <a:r>
              <a:rPr lang="en-US" sz="2400" dirty="0">
                <a:latin typeface="Calibri"/>
                <a:cs typeface="Calibri"/>
              </a:rPr>
              <a:t>D, exit,    x, +10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377239"/>
              </p:ext>
            </p:extLst>
          </p:nvPr>
        </p:nvGraphicFramePr>
        <p:xfrm>
          <a:off x="9067800" y="2485887"/>
          <a:ext cx="2667000" cy="254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771"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A</a:t>
                      </a:r>
                      <a:endParaRPr lang="en-US" sz="28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771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C</a:t>
                      </a:r>
                      <a:endParaRPr lang="en-US" sz="32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771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E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9144000" y="3324087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/>
                <a:cs typeface="Calibri"/>
              </a:rPr>
              <a:t>+8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017368" y="3324087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/>
                <a:cs typeface="Calibri"/>
              </a:rPr>
              <a:t>+4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896600" y="3324087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/>
                <a:cs typeface="Calibri"/>
              </a:rPr>
              <a:t>+10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058400" y="2485887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/>
                <a:cs typeface="Calibri"/>
              </a:rPr>
              <a:t>-10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058400" y="4172467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/>
                <a:cs typeface="Calibri"/>
              </a:rPr>
              <a:t>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8" grpId="0"/>
      <p:bldP spid="29" grpId="0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44" grpId="0"/>
      <p:bldP spid="57" grpId="0"/>
      <p:bldP spid="58" grpId="0"/>
      <p:bldP spid="59" grpId="0"/>
      <p:bldP spid="60" grpId="0"/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Problems with Direct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7213600" cy="4729164"/>
          </a:xfrm>
        </p:spPr>
        <p:txBody>
          <a:bodyPr/>
          <a:lstStyle/>
          <a:p>
            <a:r>
              <a:rPr lang="en-US" sz="2800" dirty="0">
                <a:latin typeface="Calibri"/>
                <a:cs typeface="Calibri"/>
              </a:rPr>
              <a:t>What’s good about direct evaluation?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It’s easy to understand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It doesn’t require any knowledge of T, R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It eventually computes the correct average values, using just sample transitions</a:t>
            </a:r>
          </a:p>
          <a:p>
            <a:pPr lvl="1"/>
            <a:endParaRPr lang="en-US" sz="24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cs typeface="Calibri"/>
              </a:rPr>
              <a:t>What bad about it?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It wastes information about state connections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Each state must be learned separately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So, it takes a long time to learn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10600" y="13716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Calibri"/>
                <a:cs typeface="Calibri"/>
              </a:rPr>
              <a:t>Output Values</a:t>
            </a: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132367"/>
              </p:ext>
            </p:extLst>
          </p:nvPr>
        </p:nvGraphicFramePr>
        <p:xfrm>
          <a:off x="8686800" y="2133600"/>
          <a:ext cx="2667000" cy="254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771"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 A</a:t>
                      </a:r>
                      <a:endParaRPr lang="en-US" sz="28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771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 B</a:t>
                      </a: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 C</a:t>
                      </a:r>
                      <a:endParaRPr lang="en-US" sz="32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 D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771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 E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83489" marR="83489" marT="41745" marB="4174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763000" y="29718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/>
                <a:cs typeface="Calibri"/>
              </a:rPr>
              <a:t>+8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36368" y="29718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/>
                <a:cs typeface="Calibri"/>
              </a:rPr>
              <a:t>+4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9400" y="29718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/>
                <a:cs typeface="Calibri"/>
              </a:rPr>
              <a:t>+10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01200" y="21336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/>
                <a:cs typeface="Calibri"/>
              </a:rPr>
              <a:t>-10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77400" y="382018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/>
                <a:cs typeface="Calibri"/>
              </a:rPr>
              <a:t>-2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34400" y="4876800"/>
            <a:ext cx="297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accent2"/>
                </a:solidFill>
                <a:latin typeface="Calibri"/>
                <a:cs typeface="Calibri"/>
              </a:rPr>
              <a:t>If B and E both go to C under this policy, how can their values be different?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512669" y="3024555"/>
            <a:ext cx="791307" cy="7649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33438" y="2189285"/>
            <a:ext cx="773724" cy="7385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1" name="Isosceles Triangle 20"/>
          <p:cNvSpPr/>
          <p:nvPr/>
        </p:nvSpPr>
        <p:spPr>
          <a:xfrm rot="5400000">
            <a:off x="9423888" y="3380641"/>
            <a:ext cx="228600" cy="55685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2" name="Isosceles Triangle 21"/>
          <p:cNvSpPr/>
          <p:nvPr/>
        </p:nvSpPr>
        <p:spPr>
          <a:xfrm rot="5400000">
            <a:off x="10278207" y="3379177"/>
            <a:ext cx="228600" cy="58615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9897208" y="3841532"/>
            <a:ext cx="228600" cy="62253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"/>
                <a:cs typeface="Calibri"/>
              </a:rPr>
              <a:t>Why Not Use Policy Evaluation?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114300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Simplified Bellman updates calculate V for a fixed policy: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Each round, replace V with a one-step-look-ahead layer over V</a:t>
            </a: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This approach fully exploited the connections between the states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Unfortunately, we need T and R to do it!</a:t>
            </a: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Key question: how can we do this update to V without knowing T and R?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In other words, how to we take a weighted average without knowing the weights?</a:t>
            </a:r>
            <a:endParaRPr lang="en-US" sz="28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</p:txBody>
      </p:sp>
      <p:pic>
        <p:nvPicPr>
          <p:cNvPr id="38" name="Picture 3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376325" y="3352800"/>
            <a:ext cx="7416560" cy="645897"/>
          </a:xfrm>
          <a:prstGeom prst="rect">
            <a:avLst/>
          </a:prstGeom>
          <a:noFill/>
          <a:ln/>
          <a:effectLst/>
        </p:spPr>
      </p:pic>
      <p:pic>
        <p:nvPicPr>
          <p:cNvPr id="36" name="Picture 3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406216" y="2590800"/>
            <a:ext cx="1502078" cy="330692"/>
          </a:xfrm>
          <a:prstGeom prst="rect">
            <a:avLst/>
          </a:prstGeom>
          <a:noFill/>
          <a:ln/>
          <a:effectLst/>
        </p:spPr>
      </p:pic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9144438" y="1371600"/>
            <a:ext cx="2590362" cy="2754586"/>
            <a:chOff x="2400" y="1401"/>
            <a:chExt cx="1183" cy="1258"/>
          </a:xfrm>
        </p:grpSpPr>
        <p:sp>
          <p:nvSpPr>
            <p:cNvPr id="22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5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2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3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4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5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s,</a:t>
              </a:r>
              <a:r>
                <a:rPr lang="en-US" sz="2400" dirty="0">
                  <a:latin typeface="Calibri"/>
                  <a:cs typeface="Calibri"/>
                  <a:sym typeface="Symbol" pitchFamily="18" charset="2"/>
                </a:rPr>
                <a:t> (s</a:t>
              </a:r>
              <a:r>
                <a:rPr lang="en-US" sz="2400" dirty="0">
                  <a:latin typeface="Calibri"/>
                  <a:cs typeface="Calibri"/>
                </a:rPr>
                <a:t>),s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0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Sample-Based Policy Evaluation?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11430000" cy="579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We want to improve our estimate of V by computing these averages:</a:t>
            </a: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Idea: Take samples of outcomes s’ (by doing the action!) and average</a:t>
            </a:r>
          </a:p>
          <a:p>
            <a:pPr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14341" name="AutoShape 7"/>
          <p:cNvSpPr>
            <a:spLocks noChangeArrowheads="1"/>
          </p:cNvSpPr>
          <p:nvPr/>
        </p:nvSpPr>
        <p:spPr bwMode="auto">
          <a:xfrm>
            <a:off x="9902825" y="3390900"/>
            <a:ext cx="246063" cy="196850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4342" name="Line 11"/>
          <p:cNvSpPr>
            <a:spLocks noChangeShapeType="1"/>
          </p:cNvSpPr>
          <p:nvPr/>
        </p:nvSpPr>
        <p:spPr bwMode="auto">
          <a:xfrm flipH="1">
            <a:off x="9658350" y="3595688"/>
            <a:ext cx="368300" cy="573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4343" name="Oval 13"/>
          <p:cNvSpPr>
            <a:spLocks noChangeArrowheads="1"/>
          </p:cNvSpPr>
          <p:nvPr/>
        </p:nvSpPr>
        <p:spPr bwMode="auto">
          <a:xfrm>
            <a:off x="9575800" y="4168775"/>
            <a:ext cx="204788" cy="204788"/>
          </a:xfrm>
          <a:prstGeom prst="ellipse">
            <a:avLst/>
          </a:prstGeom>
          <a:solidFill>
            <a:srgbClr val="B5E3C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4344" name="Line 17"/>
          <p:cNvSpPr>
            <a:spLocks noChangeShapeType="1"/>
          </p:cNvSpPr>
          <p:nvPr/>
        </p:nvSpPr>
        <p:spPr bwMode="auto">
          <a:xfrm flipH="1">
            <a:off x="9353550" y="4373563"/>
            <a:ext cx="307975" cy="612775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4345" name="Text Box 19"/>
          <p:cNvSpPr txBox="1">
            <a:spLocks noChangeArrowheads="1"/>
          </p:cNvSpPr>
          <p:nvPr/>
        </p:nvSpPr>
        <p:spPr bwMode="auto">
          <a:xfrm>
            <a:off x="9829800" y="36957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  <a:sym typeface="Symbol" pitchFamily="18" charset="2"/>
              </a:rPr>
              <a:t>(s)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4346" name="Text Box 20"/>
          <p:cNvSpPr txBox="1">
            <a:spLocks noChangeArrowheads="1"/>
          </p:cNvSpPr>
          <p:nvPr/>
        </p:nvSpPr>
        <p:spPr bwMode="auto">
          <a:xfrm>
            <a:off x="10134600" y="3252788"/>
            <a:ext cx="204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3333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347" name="Text Box 21"/>
          <p:cNvSpPr txBox="1">
            <a:spLocks noChangeArrowheads="1"/>
          </p:cNvSpPr>
          <p:nvPr/>
        </p:nvSpPr>
        <p:spPr bwMode="auto">
          <a:xfrm>
            <a:off x="9753600" y="4076700"/>
            <a:ext cx="887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s, </a:t>
            </a:r>
            <a:r>
              <a:rPr lang="en-US" dirty="0">
                <a:solidFill>
                  <a:srgbClr val="008000"/>
                </a:solidFill>
                <a:latin typeface="Calibri"/>
                <a:cs typeface="Calibri"/>
                <a:sym typeface="Symbol" pitchFamily="18" charset="2"/>
              </a:rPr>
              <a:t>(s)</a:t>
            </a:r>
          </a:p>
        </p:txBody>
      </p:sp>
      <p:pic>
        <p:nvPicPr>
          <p:cNvPr id="60" name="Picture 5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548658" y="5407025"/>
            <a:ext cx="3454166" cy="765990"/>
          </a:xfrm>
          <a:prstGeom prst="rect">
            <a:avLst/>
          </a:prstGeom>
          <a:noFill/>
          <a:ln/>
          <a:effectLst/>
        </p:spPr>
      </p:pic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9661525" y="4373563"/>
            <a:ext cx="854075" cy="910669"/>
            <a:chOff x="7223125" y="3529013"/>
            <a:chExt cx="854075" cy="910669"/>
          </a:xfrm>
        </p:grpSpPr>
        <p:sp>
          <p:nvSpPr>
            <p:cNvPr id="14373" name="Line 18"/>
            <p:cNvSpPr>
              <a:spLocks noChangeShapeType="1"/>
            </p:cNvSpPr>
            <p:nvPr/>
          </p:nvSpPr>
          <p:spPr bwMode="auto">
            <a:xfrm>
              <a:off x="7223125" y="3529013"/>
              <a:ext cx="296863" cy="612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4374" name="AutoShape 23"/>
            <p:cNvSpPr>
              <a:spLocks noChangeArrowheads="1"/>
            </p:cNvSpPr>
            <p:nvPr/>
          </p:nvSpPr>
          <p:spPr bwMode="auto">
            <a:xfrm>
              <a:off x="7383463" y="4151313"/>
              <a:ext cx="244475" cy="195262"/>
            </a:xfrm>
            <a:prstGeom prst="triangle">
              <a:avLst>
                <a:gd name="adj" fmla="val 50000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4375" name="Text Box 24"/>
            <p:cNvSpPr txBox="1">
              <a:spLocks noChangeArrowheads="1"/>
            </p:cNvSpPr>
            <p:nvPr/>
          </p:nvSpPr>
          <p:spPr bwMode="auto">
            <a:xfrm>
              <a:off x="7551738" y="4070350"/>
              <a:ext cx="5254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s</a:t>
              </a:r>
              <a:r>
                <a:rPr lang="en-US" baseline="-25000" dirty="0">
                  <a:solidFill>
                    <a:srgbClr val="3333FF"/>
                  </a:solidFill>
                  <a:latin typeface="Calibri"/>
                  <a:cs typeface="Calibri"/>
                </a:rPr>
                <a:t>1</a:t>
              </a: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'</a:t>
              </a:r>
            </a:p>
          </p:txBody>
        </p:sp>
      </p:grpSp>
      <p:pic>
        <p:nvPicPr>
          <p:cNvPr id="56" name="Picture 5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587933" y="3308350"/>
            <a:ext cx="5118817" cy="375602"/>
          </a:xfrm>
          <a:prstGeom prst="rect">
            <a:avLst/>
          </a:prstGeom>
          <a:noFill/>
          <a:ln/>
          <a:effectLst/>
        </p:spPr>
      </p:pic>
      <p:pic>
        <p:nvPicPr>
          <p:cNvPr id="57" name="Picture 5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575088" y="3862387"/>
            <a:ext cx="5117520" cy="375507"/>
          </a:xfrm>
          <a:prstGeom prst="rect">
            <a:avLst/>
          </a:prstGeom>
          <a:noFill/>
          <a:ln/>
          <a:effectLst/>
        </p:spPr>
      </p:pic>
      <p:pic>
        <p:nvPicPr>
          <p:cNvPr id="61" name="Picture 6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590229" y="4603750"/>
            <a:ext cx="5117396" cy="375498"/>
          </a:xfrm>
          <a:prstGeom prst="rect">
            <a:avLst/>
          </a:prstGeom>
          <a:noFill/>
          <a:ln/>
          <a:effectLst/>
        </p:spPr>
      </p:pic>
      <p:pic>
        <p:nvPicPr>
          <p:cNvPr id="52" name="Picture 5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833411" y="4391025"/>
            <a:ext cx="330501" cy="60336"/>
          </a:xfrm>
          <a:prstGeom prst="rect">
            <a:avLst/>
          </a:prstGeom>
          <a:noFill/>
          <a:ln/>
          <a:effectLst/>
        </p:spPr>
      </p:pic>
      <p:pic>
        <p:nvPicPr>
          <p:cNvPr id="55" name="Picture 5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494115" y="1905000"/>
            <a:ext cx="7416560" cy="645897"/>
          </a:xfrm>
          <a:prstGeom prst="rect">
            <a:avLst/>
          </a:prstGeom>
          <a:noFill/>
          <a:ln/>
          <a:effectLst/>
        </p:spPr>
      </p:pic>
      <p:sp>
        <p:nvSpPr>
          <p:cNvPr id="14355" name="Line 17"/>
          <p:cNvSpPr>
            <a:spLocks noChangeShapeType="1"/>
          </p:cNvSpPr>
          <p:nvPr/>
        </p:nvSpPr>
        <p:spPr bwMode="auto">
          <a:xfrm flipH="1">
            <a:off x="8610600" y="4206875"/>
            <a:ext cx="307975" cy="612775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2" name="Line 18"/>
          <p:cNvSpPr>
            <a:spLocks noChangeShapeType="1"/>
          </p:cNvSpPr>
          <p:nvPr/>
        </p:nvSpPr>
        <p:spPr bwMode="auto">
          <a:xfrm flipH="1">
            <a:off x="9215438" y="4395788"/>
            <a:ext cx="461962" cy="615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3" name="AutoShape 23"/>
          <p:cNvSpPr>
            <a:spLocks noChangeArrowheads="1"/>
          </p:cNvSpPr>
          <p:nvPr/>
        </p:nvSpPr>
        <p:spPr bwMode="auto">
          <a:xfrm>
            <a:off x="9078913" y="5021263"/>
            <a:ext cx="244475" cy="195262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>
              <a:latin typeface="Calibri"/>
              <a:cs typeface="Calibri"/>
            </a:endParaRPr>
          </a:p>
        </p:txBody>
      </p:sp>
      <p:sp>
        <p:nvSpPr>
          <p:cNvPr id="44" name="Text Box 24"/>
          <p:cNvSpPr txBox="1">
            <a:spLocks noChangeArrowheads="1"/>
          </p:cNvSpPr>
          <p:nvPr/>
        </p:nvSpPr>
        <p:spPr bwMode="auto">
          <a:xfrm>
            <a:off x="9247188" y="4940300"/>
            <a:ext cx="525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 dirty="0">
                <a:solidFill>
                  <a:srgbClr val="3333FF"/>
                </a:solidFill>
                <a:latin typeface="Calibri"/>
                <a:cs typeface="Calibri"/>
              </a:rPr>
              <a:t>s</a:t>
            </a:r>
            <a:r>
              <a:rPr lang="en-US" baseline="-25000" dirty="0">
                <a:solidFill>
                  <a:srgbClr val="3333FF"/>
                </a:solidFill>
                <a:latin typeface="Calibri"/>
                <a:cs typeface="Calibri"/>
              </a:rPr>
              <a:t>2</a:t>
            </a:r>
            <a:r>
              <a:rPr lang="en-US" dirty="0">
                <a:solidFill>
                  <a:srgbClr val="3333FF"/>
                </a:solidFill>
                <a:latin typeface="Calibri"/>
                <a:cs typeface="Calibri"/>
              </a:rPr>
              <a:t>'</a:t>
            </a:r>
          </a:p>
        </p:txBody>
      </p:sp>
      <p:sp>
        <p:nvSpPr>
          <p:cNvPr id="14359" name="Line 17"/>
          <p:cNvSpPr>
            <a:spLocks noChangeShapeType="1"/>
          </p:cNvSpPr>
          <p:nvPr/>
        </p:nvSpPr>
        <p:spPr bwMode="auto">
          <a:xfrm flipH="1">
            <a:off x="10115550" y="4395788"/>
            <a:ext cx="307975" cy="612775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6" name="Line 18"/>
          <p:cNvSpPr>
            <a:spLocks noChangeShapeType="1"/>
          </p:cNvSpPr>
          <p:nvPr/>
        </p:nvSpPr>
        <p:spPr bwMode="auto">
          <a:xfrm>
            <a:off x="9677400" y="4395788"/>
            <a:ext cx="1042988" cy="612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" name="AutoShape 23"/>
          <p:cNvSpPr>
            <a:spLocks noChangeArrowheads="1"/>
          </p:cNvSpPr>
          <p:nvPr/>
        </p:nvSpPr>
        <p:spPr bwMode="auto">
          <a:xfrm>
            <a:off x="10583863" y="5018088"/>
            <a:ext cx="244475" cy="195262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>
              <a:latin typeface="Calibri"/>
              <a:cs typeface="Calibri"/>
            </a:endParaRPr>
          </a:p>
        </p:txBody>
      </p:sp>
      <p:sp>
        <p:nvSpPr>
          <p:cNvPr id="48" name="Text Box 24"/>
          <p:cNvSpPr txBox="1">
            <a:spLocks noChangeArrowheads="1"/>
          </p:cNvSpPr>
          <p:nvPr/>
        </p:nvSpPr>
        <p:spPr bwMode="auto">
          <a:xfrm>
            <a:off x="10752138" y="4937125"/>
            <a:ext cx="5254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 dirty="0">
                <a:solidFill>
                  <a:srgbClr val="3333FF"/>
                </a:solidFill>
                <a:latin typeface="Calibri"/>
                <a:cs typeface="Calibri"/>
              </a:rPr>
              <a:t>s</a:t>
            </a:r>
            <a:r>
              <a:rPr lang="en-US" baseline="-25000" dirty="0">
                <a:solidFill>
                  <a:srgbClr val="3333FF"/>
                </a:solidFill>
                <a:latin typeface="Calibri"/>
                <a:cs typeface="Calibri"/>
              </a:rPr>
              <a:t>3</a:t>
            </a:r>
            <a:r>
              <a:rPr lang="en-US" dirty="0">
                <a:solidFill>
                  <a:srgbClr val="3333FF"/>
                </a:solidFill>
                <a:latin typeface="Calibri"/>
                <a:cs typeface="Calibri"/>
              </a:rPr>
              <a:t>'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8799513" y="4425950"/>
            <a:ext cx="1716087" cy="860425"/>
            <a:chOff x="6172200" y="2978150"/>
            <a:chExt cx="1716088" cy="860425"/>
          </a:xfrm>
        </p:grpSpPr>
        <p:grpSp>
          <p:nvGrpSpPr>
            <p:cNvPr id="14365" name="Group 14"/>
            <p:cNvGrpSpPr>
              <a:grpSpLocks/>
            </p:cNvGrpSpPr>
            <p:nvPr/>
          </p:nvGrpSpPr>
          <p:grpSpPr bwMode="auto">
            <a:xfrm>
              <a:off x="6210300" y="2978150"/>
              <a:ext cx="1677988" cy="612775"/>
              <a:chOff x="1536" y="2400"/>
              <a:chExt cx="1584" cy="624"/>
            </a:xfrm>
          </p:grpSpPr>
          <p:sp>
            <p:nvSpPr>
              <p:cNvPr id="14369" name="Line 15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370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371" name="Line 17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4372" name="Line 18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4366" name="Text Box 22"/>
            <p:cNvSpPr txBox="1">
              <a:spLocks noChangeArrowheads="1"/>
            </p:cNvSpPr>
            <p:nvPr/>
          </p:nvSpPr>
          <p:spPr bwMode="auto">
            <a:xfrm>
              <a:off x="6172200" y="3135313"/>
              <a:ext cx="12573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Calibri"/>
                  <a:cs typeface="Calibri"/>
                </a:rPr>
                <a:t>s,</a:t>
              </a:r>
              <a:r>
                <a:rPr lang="en-US" dirty="0">
                  <a:latin typeface="Calibri"/>
                  <a:cs typeface="Calibri"/>
                  <a:sym typeface="Symbol" pitchFamily="18" charset="2"/>
                </a:rPr>
                <a:t> (s)</a:t>
              </a:r>
              <a:r>
                <a:rPr lang="en-US" dirty="0">
                  <a:latin typeface="Calibri"/>
                  <a:cs typeface="Calibri"/>
                </a:rPr>
                <a:t>,s’</a:t>
              </a:r>
            </a:p>
          </p:txBody>
        </p:sp>
        <p:sp>
          <p:nvSpPr>
            <p:cNvPr id="14367" name="AutoShape 23"/>
            <p:cNvSpPr>
              <a:spLocks noChangeArrowheads="1"/>
            </p:cNvSpPr>
            <p:nvPr/>
          </p:nvSpPr>
          <p:spPr bwMode="auto">
            <a:xfrm>
              <a:off x="7192963" y="3567112"/>
              <a:ext cx="244475" cy="195263"/>
            </a:xfrm>
            <a:prstGeom prst="triangle">
              <a:avLst>
                <a:gd name="adj" fmla="val 50000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4368" name="Text Box 24"/>
            <p:cNvSpPr txBox="1">
              <a:spLocks noChangeArrowheads="1"/>
            </p:cNvSpPr>
            <p:nvPr/>
          </p:nvSpPr>
          <p:spPr bwMode="auto">
            <a:xfrm>
              <a:off x="7421563" y="3471863"/>
              <a:ext cx="3730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s'</a:t>
              </a:r>
            </a:p>
          </p:txBody>
        </p:sp>
      </p:grp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8610600" y="5562600"/>
            <a:ext cx="2971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latin typeface="Calibri"/>
                <a:cs typeface="Calibri"/>
              </a:rPr>
              <a:t>Almost!  But we can’t rewind time to get sample after sample from state 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nimBg="1"/>
      <p:bldP spid="14342" grpId="0" animBg="1"/>
      <p:bldP spid="14343" grpId="0" animBg="1"/>
      <p:bldP spid="14345" grpId="0"/>
      <p:bldP spid="14346" grpId="0"/>
      <p:bldP spid="14347" grpId="0"/>
      <p:bldP spid="42" grpId="0" animBg="1"/>
      <p:bldP spid="43" grpId="0" animBg="1"/>
      <p:bldP spid="44" grpId="0"/>
      <p:bldP spid="46" grpId="0" animBg="1"/>
      <p:bldP spid="47" grpId="0" animBg="1"/>
      <p:bldP spid="48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Temporal Difference Learning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2819400"/>
          </a:xfrm>
        </p:spPr>
        <p:txBody>
          <a:bodyPr/>
          <a:lstStyle/>
          <a:p>
            <a:r>
              <a:rPr lang="en-US" sz="2400" dirty="0">
                <a:latin typeface="Calibri"/>
                <a:cs typeface="Calibri"/>
              </a:rPr>
              <a:t>Big idea: learn from every experience!</a:t>
            </a:r>
          </a:p>
          <a:p>
            <a:pPr lvl="1"/>
            <a:r>
              <a:rPr lang="en-US" sz="2000" dirty="0">
                <a:latin typeface="Calibri"/>
                <a:cs typeface="Calibri"/>
              </a:rPr>
              <a:t>Update V(s) each time we experience a transition (s, a, s’, r)</a:t>
            </a:r>
          </a:p>
          <a:p>
            <a:pPr lvl="1"/>
            <a:r>
              <a:rPr lang="en-US" sz="2000" dirty="0">
                <a:latin typeface="Calibri"/>
                <a:cs typeface="Calibri"/>
              </a:rPr>
              <a:t>Likely outcomes s’ will contribute updates more often</a:t>
            </a:r>
          </a:p>
          <a:p>
            <a:pPr lvl="1">
              <a:buFont typeface="Wingdings" pitchFamily="2" charset="2"/>
              <a:buNone/>
            </a:pPr>
            <a:endParaRPr lang="en-US" sz="20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Temporal difference learning of values</a:t>
            </a:r>
          </a:p>
          <a:p>
            <a:pPr lvl="1"/>
            <a:r>
              <a:rPr lang="en-US" sz="2000" dirty="0">
                <a:latin typeface="Calibri"/>
                <a:cs typeface="Calibri"/>
              </a:rPr>
              <a:t>Policy still fixed, still doing evaluation!</a:t>
            </a:r>
          </a:p>
          <a:p>
            <a:pPr lvl="1"/>
            <a:r>
              <a:rPr lang="en-US" sz="2000" dirty="0">
                <a:latin typeface="Calibri"/>
                <a:cs typeface="Calibri"/>
              </a:rPr>
              <a:t>Move values toward value of whatever successor occurs: running average</a:t>
            </a:r>
          </a:p>
          <a:p>
            <a:pPr lvl="1"/>
            <a:endParaRPr lang="en-US" sz="2000" dirty="0">
              <a:latin typeface="Calibri"/>
              <a:cs typeface="Calibri"/>
            </a:endParaRPr>
          </a:p>
          <a:p>
            <a:pPr lvl="1"/>
            <a:endParaRPr lang="en-US" sz="2000" dirty="0">
              <a:latin typeface="Calibri"/>
              <a:cs typeface="Calibri"/>
            </a:endParaRPr>
          </a:p>
          <a:p>
            <a:pPr lvl="1"/>
            <a:endParaRPr lang="en-US" sz="2000" dirty="0">
              <a:latin typeface="Calibri"/>
              <a:cs typeface="Calibri"/>
            </a:endParaRPr>
          </a:p>
          <a:p>
            <a:pPr lvl="1"/>
            <a:endParaRPr lang="en-US" sz="20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4425795" y="4329000"/>
            <a:ext cx="4789797" cy="330611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422769" y="5087825"/>
            <a:ext cx="5181610" cy="300083"/>
          </a:xfrm>
          <a:prstGeom prst="rect">
            <a:avLst/>
          </a:prstGeom>
          <a:noFill/>
          <a:ln/>
          <a:effectLst/>
        </p:spPr>
      </p:pic>
      <p:grpSp>
        <p:nvGrpSpPr>
          <p:cNvPr id="22" name="Group 21"/>
          <p:cNvGrpSpPr/>
          <p:nvPr/>
        </p:nvGrpSpPr>
        <p:grpSpPr>
          <a:xfrm>
            <a:off x="9296402" y="1371600"/>
            <a:ext cx="1857674" cy="2366665"/>
            <a:chOff x="9532815" y="1447800"/>
            <a:chExt cx="1575852" cy="2007625"/>
          </a:xfrm>
        </p:grpSpPr>
        <p:sp>
          <p:nvSpPr>
            <p:cNvPr id="15367" name="AutoShape 7"/>
            <p:cNvSpPr>
              <a:spLocks noChangeArrowheads="1"/>
            </p:cNvSpPr>
            <p:nvPr/>
          </p:nvSpPr>
          <p:spPr bwMode="auto">
            <a:xfrm>
              <a:off x="10310812" y="1585913"/>
              <a:ext cx="246063" cy="196850"/>
            </a:xfrm>
            <a:prstGeom prst="triangle">
              <a:avLst>
                <a:gd name="adj" fmla="val 50000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5368" name="Line 11"/>
            <p:cNvSpPr>
              <a:spLocks noChangeShapeType="1"/>
            </p:cNvSpPr>
            <p:nvPr/>
          </p:nvSpPr>
          <p:spPr bwMode="auto">
            <a:xfrm flipH="1">
              <a:off x="10066337" y="1790700"/>
              <a:ext cx="368300" cy="573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5369" name="Oval 13"/>
            <p:cNvSpPr>
              <a:spLocks noChangeArrowheads="1"/>
            </p:cNvSpPr>
            <p:nvPr/>
          </p:nvSpPr>
          <p:spPr bwMode="auto">
            <a:xfrm>
              <a:off x="9983787" y="2363788"/>
              <a:ext cx="204788" cy="204787"/>
            </a:xfrm>
            <a:prstGeom prst="ellipse">
              <a:avLst/>
            </a:prstGeom>
            <a:solidFill>
              <a:srgbClr val="B5E3C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5370" name="Line 17"/>
            <p:cNvSpPr>
              <a:spLocks noChangeShapeType="1"/>
            </p:cNvSpPr>
            <p:nvPr/>
          </p:nvSpPr>
          <p:spPr bwMode="auto">
            <a:xfrm flipH="1">
              <a:off x="9761537" y="2568575"/>
              <a:ext cx="307975" cy="61277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5371" name="Line 18"/>
            <p:cNvSpPr>
              <a:spLocks noChangeShapeType="1"/>
            </p:cNvSpPr>
            <p:nvPr/>
          </p:nvSpPr>
          <p:spPr bwMode="auto">
            <a:xfrm>
              <a:off x="10069512" y="2568575"/>
              <a:ext cx="296863" cy="612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5372" name="Text Box 19"/>
            <p:cNvSpPr txBox="1">
              <a:spLocks noChangeArrowheads="1"/>
            </p:cNvSpPr>
            <p:nvPr/>
          </p:nvSpPr>
          <p:spPr bwMode="auto">
            <a:xfrm>
              <a:off x="9532815" y="1835639"/>
              <a:ext cx="762001" cy="391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  <a:sym typeface="Symbol" pitchFamily="18" charset="2"/>
                </a:rPr>
                <a:t>(s)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5373" name="Text Box 20"/>
            <p:cNvSpPr txBox="1">
              <a:spLocks noChangeArrowheads="1"/>
            </p:cNvSpPr>
            <p:nvPr/>
          </p:nvSpPr>
          <p:spPr bwMode="auto">
            <a:xfrm>
              <a:off x="10542587" y="1447800"/>
              <a:ext cx="204788" cy="391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3333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5374" name="Text Box 21"/>
            <p:cNvSpPr txBox="1">
              <a:spLocks noChangeArrowheads="1"/>
            </p:cNvSpPr>
            <p:nvPr/>
          </p:nvSpPr>
          <p:spPr bwMode="auto">
            <a:xfrm>
              <a:off x="10221254" y="2245854"/>
              <a:ext cx="887413" cy="391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(s)</a:t>
              </a:r>
            </a:p>
          </p:txBody>
        </p:sp>
        <p:sp>
          <p:nvSpPr>
            <p:cNvPr id="15375" name="AutoShape 23"/>
            <p:cNvSpPr>
              <a:spLocks noChangeArrowheads="1"/>
            </p:cNvSpPr>
            <p:nvPr/>
          </p:nvSpPr>
          <p:spPr bwMode="auto">
            <a:xfrm>
              <a:off x="10229850" y="3190875"/>
              <a:ext cx="244475" cy="195263"/>
            </a:xfrm>
            <a:prstGeom prst="triangle">
              <a:avLst>
                <a:gd name="adj" fmla="val 50000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5376" name="Text Box 24"/>
            <p:cNvSpPr txBox="1">
              <a:spLocks noChangeArrowheads="1"/>
            </p:cNvSpPr>
            <p:nvPr/>
          </p:nvSpPr>
          <p:spPr bwMode="auto">
            <a:xfrm>
              <a:off x="10308492" y="3063798"/>
              <a:ext cx="525463" cy="391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3333FF"/>
                  </a:solidFill>
                  <a:latin typeface="Calibri"/>
                  <a:cs typeface="Calibri"/>
                </a:rPr>
                <a:t>s’</a:t>
              </a:r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 flipH="1">
              <a:off x="10523537" y="2590800"/>
              <a:ext cx="307975" cy="61277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</p:grpSp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422619" y="5845062"/>
            <a:ext cx="5331136" cy="300029"/>
          </a:xfrm>
          <a:prstGeom prst="rect">
            <a:avLst/>
          </a:prstGeom>
          <a:noFill/>
          <a:ln/>
          <a:effectLst/>
        </p:spPr>
      </p:pic>
      <p:sp>
        <p:nvSpPr>
          <p:cNvPr id="15379" name="TextBox 19"/>
          <p:cNvSpPr txBox="1">
            <a:spLocks noChangeArrowheads="1"/>
          </p:cNvSpPr>
          <p:nvPr/>
        </p:nvSpPr>
        <p:spPr bwMode="auto">
          <a:xfrm>
            <a:off x="1868487" y="4271473"/>
            <a:ext cx="20617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Sample of V(s):</a:t>
            </a:r>
          </a:p>
        </p:txBody>
      </p:sp>
      <p:sp>
        <p:nvSpPr>
          <p:cNvPr id="15380" name="TextBox 21"/>
          <p:cNvSpPr txBox="1">
            <a:spLocks noChangeArrowheads="1"/>
          </p:cNvSpPr>
          <p:nvPr/>
        </p:nvSpPr>
        <p:spPr bwMode="auto">
          <a:xfrm>
            <a:off x="1873007" y="4978400"/>
            <a:ext cx="20653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Update to V(s):</a:t>
            </a:r>
          </a:p>
        </p:txBody>
      </p:sp>
      <p:sp>
        <p:nvSpPr>
          <p:cNvPr id="15381" name="TextBox 22"/>
          <p:cNvSpPr txBox="1">
            <a:spLocks noChangeArrowheads="1"/>
          </p:cNvSpPr>
          <p:nvPr/>
        </p:nvSpPr>
        <p:spPr bwMode="auto">
          <a:xfrm>
            <a:off x="1881799" y="5730875"/>
            <a:ext cx="1906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Same update: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9" grpId="0"/>
      <p:bldP spid="15380" grpId="0"/>
      <p:bldP spid="153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355878"/>
              </p:ext>
            </p:extLst>
          </p:nvPr>
        </p:nvGraphicFramePr>
        <p:xfrm>
          <a:off x="9448800" y="2714487"/>
          <a:ext cx="2187564" cy="208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371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37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71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63850"/>
              </p:ext>
            </p:extLst>
          </p:nvPr>
        </p:nvGraphicFramePr>
        <p:xfrm>
          <a:off x="6477000" y="2714487"/>
          <a:ext cx="2187564" cy="208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371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37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71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Temporal Difference Learning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57200" y="5105400"/>
            <a:ext cx="2362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latin typeface="Calibri"/>
                <a:cs typeface="Calibri"/>
                <a:sym typeface="Symbol" pitchFamily="18" charset="2"/>
              </a:rPr>
              <a:t>Assume: </a:t>
            </a:r>
            <a:r>
              <a:rPr lang="en-US" dirty="0">
                <a:latin typeface="Calibri"/>
                <a:cs typeface="Calibri"/>
                <a:sym typeface="Symbol" pitchFamily="18" charset="2"/>
              </a:rPr>
              <a:t> = 1, </a:t>
            </a:r>
            <a:r>
              <a:rPr lang="el-GR" dirty="0">
                <a:latin typeface="Calibri"/>
                <a:cs typeface="Calibri"/>
                <a:sym typeface="Symbol" pitchFamily="18" charset="2"/>
              </a:rPr>
              <a:t>α</a:t>
            </a:r>
            <a:r>
              <a:rPr lang="en-US" dirty="0">
                <a:latin typeface="Calibri"/>
                <a:cs typeface="Calibri"/>
                <a:sym typeface="Symbol" pitchFamily="18" charset="2"/>
              </a:rPr>
              <a:t> = 1/2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0" y="14478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Calibri"/>
                <a:cs typeface="Calibri"/>
              </a:rPr>
              <a:t>Observed Transitions</a:t>
            </a: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74837" y="3470031"/>
            <a:ext cx="633046" cy="5890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53869" y="2775439"/>
            <a:ext cx="614318" cy="573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140568" y="2057400"/>
            <a:ext cx="1905000" cy="533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B, east, C, -2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172744"/>
              </p:ext>
            </p:extLst>
          </p:nvPr>
        </p:nvGraphicFramePr>
        <p:xfrm>
          <a:off x="3505200" y="2714487"/>
          <a:ext cx="2187564" cy="208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371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23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37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71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5014546" y="3470031"/>
            <a:ext cx="633046" cy="5890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93578" y="2775439"/>
            <a:ext cx="614318" cy="573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70260"/>
              </p:ext>
            </p:extLst>
          </p:nvPr>
        </p:nvGraphicFramePr>
        <p:xfrm>
          <a:off x="6477000" y="2714487"/>
          <a:ext cx="2187564" cy="208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371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23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37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71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Rectangle 49"/>
          <p:cNvSpPr/>
          <p:nvPr/>
        </p:nvSpPr>
        <p:spPr>
          <a:xfrm>
            <a:off x="7986346" y="3470031"/>
            <a:ext cx="633046" cy="5890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65378" y="2775439"/>
            <a:ext cx="614318" cy="573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397807"/>
              </p:ext>
            </p:extLst>
          </p:nvPr>
        </p:nvGraphicFramePr>
        <p:xfrm>
          <a:off x="9448800" y="2714487"/>
          <a:ext cx="2187564" cy="208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371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23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37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3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71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481" marR="68481" marT="34241" marB="3424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8481" marR="68481" marT="34241" marB="3424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10958146" y="3470031"/>
            <a:ext cx="633046" cy="5890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237178" y="2775439"/>
            <a:ext cx="614318" cy="573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8109440" y="2057400"/>
            <a:ext cx="1905000" cy="533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C, east, D, -2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021640"/>
              </p:ext>
            </p:extLst>
          </p:nvPr>
        </p:nvGraphicFramePr>
        <p:xfrm>
          <a:off x="533400" y="2713891"/>
          <a:ext cx="2224455" cy="2086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570">
                <a:tc>
                  <a:txBody>
                    <a:bodyPr/>
                    <a:lstStyle/>
                    <a:p>
                      <a:pPr algn="ctr"/>
                      <a:endParaRPr lang="en-US" sz="29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A</a:t>
                      </a:r>
                      <a:endParaRPr lang="en-US" sz="25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itchFamily="34" charset="0"/>
                      </a:endParaRPr>
                    </a:p>
                  </a:txBody>
                  <a:tcPr marL="49353" marR="49353" marT="24677" marB="24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57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C</a:t>
                      </a:r>
                      <a:endParaRPr lang="en-US" sz="29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en-US" sz="2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570">
                <a:tc>
                  <a:txBody>
                    <a:bodyPr/>
                    <a:lstStyle/>
                    <a:p>
                      <a:endParaRPr lang="en-US" sz="1200" dirty="0">
                        <a:latin typeface="Calibri" pitchFamily="34" charset="0"/>
                      </a:endParaRPr>
                    </a:p>
                  </a:txBody>
                  <a:tcPr marL="49353" marR="49353" marT="24677" marB="24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E</a:t>
                      </a:r>
                      <a:endParaRPr kumimoji="0" lang="en-US" sz="2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9353" marR="49353" marT="24677" marB="246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itchFamily="34" charset="0"/>
                      </a:endParaRPr>
                    </a:p>
                  </a:txBody>
                  <a:tcPr marL="49353" marR="49353" marT="24677" marB="2467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9" name="Straight Connector 58"/>
          <p:cNvCxnSpPr/>
          <p:nvPr/>
        </p:nvCxnSpPr>
        <p:spPr>
          <a:xfrm>
            <a:off x="3141784" y="1066800"/>
            <a:ext cx="0" cy="57912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33400" y="14478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Calibri"/>
                <a:cs typeface="Calibri"/>
              </a:rPr>
              <a:t>States</a:t>
            </a: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3607776" y="3859824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7297616" y="3859824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1016760" y="3859824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pic>
        <p:nvPicPr>
          <p:cNvPr id="66" name="Picture 6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3810284" y="5486400"/>
            <a:ext cx="7506717" cy="46573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1" grpId="0" animBg="1"/>
      <p:bldP spid="47" grpId="0" animBg="1"/>
      <p:bldP spid="48" grpId="0" animBg="1"/>
      <p:bldP spid="50" grpId="0" animBg="1"/>
      <p:bldP spid="51" grpId="0" animBg="1"/>
      <p:bldP spid="53" grpId="0" animBg="1"/>
      <p:bldP spid="54" grpId="0" animBg="1"/>
      <p:bldP spid="56" grpId="0" animBg="1"/>
      <p:bldP spid="61" grpId="0" animBg="1"/>
      <p:bldP spid="62" grpId="0" animBg="1"/>
      <p:bldP spid="6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/>
                <a:cs typeface="Calibri"/>
              </a:rPr>
              <a:t>Problems with TD Value Learning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11277600" cy="4800600"/>
          </a:xfrm>
        </p:spPr>
        <p:txBody>
          <a:bodyPr/>
          <a:lstStyle/>
          <a:p>
            <a:r>
              <a:rPr lang="en-US" sz="2800" dirty="0">
                <a:latin typeface="Calibri"/>
                <a:cs typeface="Calibri"/>
              </a:rPr>
              <a:t>TD value leaning is a model-free way to do policy evaluation, mimicking Bellman updates with running sample averages</a:t>
            </a:r>
          </a:p>
          <a:p>
            <a:r>
              <a:rPr lang="en-US" sz="2800" dirty="0">
                <a:latin typeface="Calibri"/>
                <a:cs typeface="Calibri"/>
              </a:rPr>
              <a:t>However, if we want to turn values into a (new) policy, we’re sunk: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cs typeface="Calibri"/>
              </a:rPr>
              <a:t>Idea: learn Q-values, not values</a:t>
            </a:r>
          </a:p>
          <a:p>
            <a:r>
              <a:rPr lang="en-US" sz="2800" dirty="0">
                <a:latin typeface="Calibri"/>
                <a:cs typeface="Calibri"/>
              </a:rPr>
              <a:t>Makes action selection model-free too!</a:t>
            </a:r>
          </a:p>
        </p:txBody>
      </p:sp>
      <p:pic>
        <p:nvPicPr>
          <p:cNvPr id="46" name="Picture 4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676400" y="3229431"/>
            <a:ext cx="3271411" cy="450236"/>
          </a:xfrm>
          <a:prstGeom prst="rect">
            <a:avLst/>
          </a:prstGeom>
          <a:noFill/>
          <a:ln/>
          <a:effectLst/>
        </p:spPr>
      </p:pic>
      <p:pic>
        <p:nvPicPr>
          <p:cNvPr id="45" name="Picture 4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676400" y="3978731"/>
            <a:ext cx="5323955" cy="593269"/>
          </a:xfrm>
          <a:prstGeom prst="rect">
            <a:avLst/>
          </a:prstGeom>
          <a:noFill/>
          <a:ln/>
          <a:effectLst/>
        </p:spPr>
      </p:pic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8153400" y="3189014"/>
            <a:ext cx="3048000" cy="2754586"/>
            <a:chOff x="2400" y="1401"/>
            <a:chExt cx="1392" cy="1258"/>
          </a:xfrm>
        </p:grpSpPr>
        <p:sp>
          <p:nvSpPr>
            <p:cNvPr id="27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1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2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3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4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29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30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7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8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9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0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1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2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3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34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5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6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Reinforcement </a:t>
            </a:r>
            <a:r>
              <a:rPr lang="en-US" dirty="0" smtClean="0"/>
              <a:t>Learning (Section 21.3)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102108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Full reinforcement learning: optimal policies (like value iteration)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You don’t know the transitions T(</a:t>
            </a:r>
            <a:r>
              <a:rPr lang="en-US" sz="2400" dirty="0" err="1"/>
              <a:t>s,a,s</a:t>
            </a:r>
            <a:r>
              <a:rPr lang="en-US" sz="2400" dirty="0"/>
              <a:t>’)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You don’t know the rewards R(</a:t>
            </a:r>
            <a:r>
              <a:rPr lang="en-US" sz="2400" dirty="0" err="1"/>
              <a:t>s,a,s</a:t>
            </a:r>
            <a:r>
              <a:rPr lang="en-US" sz="2400" dirty="0"/>
              <a:t>’)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You choose the actions now</a:t>
            </a:r>
            <a:endParaRPr lang="en-US" sz="24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CC0000"/>
                </a:solidFill>
              </a:rPr>
              <a:t>Goal: learn the optimal policy / values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In this case: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Learner makes choices!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Fundamental tradeoff: exploration vs. exploitation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This is NOT offline planning!  You actually take actions in the world and find out what happens…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5228" y="2133600"/>
            <a:ext cx="4239685" cy="20498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-Turn Arrow 11"/>
          <p:cNvSpPr/>
          <p:nvPr/>
        </p:nvSpPr>
        <p:spPr>
          <a:xfrm rot="16200000">
            <a:off x="3429000" y="1828801"/>
            <a:ext cx="2209800" cy="1752600"/>
          </a:xfrm>
          <a:prstGeom prst="uturnArrow">
            <a:avLst>
              <a:gd name="adj1" fmla="val 12068"/>
              <a:gd name="adj2" fmla="val 18757"/>
              <a:gd name="adj3" fmla="val 25000"/>
              <a:gd name="adj4" fmla="val 43750"/>
              <a:gd name="adj5" fmla="val 92838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1" name="U-Turn Arrow 10"/>
          <p:cNvSpPr/>
          <p:nvPr/>
        </p:nvSpPr>
        <p:spPr>
          <a:xfrm rot="5400000">
            <a:off x="6248400" y="2057400"/>
            <a:ext cx="2209800" cy="1752600"/>
          </a:xfrm>
          <a:prstGeom prst="uturnArrow">
            <a:avLst>
              <a:gd name="adj1" fmla="val 12068"/>
              <a:gd name="adj2" fmla="val 18757"/>
              <a:gd name="adj3" fmla="val 25000"/>
              <a:gd name="adj4" fmla="val 43750"/>
              <a:gd name="adj5" fmla="val 64298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Reinforcement Learning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4419600"/>
            <a:ext cx="8382000" cy="205740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Basic idea: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Receive feedback in the form of </a:t>
            </a:r>
            <a:r>
              <a:rPr lang="en-US" sz="24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rewards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Agent’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s utility is defined by the reward function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Must (learn to) act so as to </a:t>
            </a:r>
            <a:r>
              <a:rPr lang="en-US" sz="24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maximize expected rewards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All learning is based on observed samples of outcomes!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53000" y="3124200"/>
            <a:ext cx="2133600" cy="1143000"/>
          </a:xfrm>
          <a:prstGeom prst="roundRect">
            <a:avLst>
              <a:gd name="adj" fmla="val 40599"/>
            </a:avLst>
          </a:prstGeom>
          <a:solidFill>
            <a:srgbClr val="B5E3C8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Calibri"/>
                <a:cs typeface="Calibri"/>
              </a:rPr>
              <a:t>Environment</a:t>
            </a:r>
          </a:p>
        </p:txBody>
      </p:sp>
      <p:sp>
        <p:nvSpPr>
          <p:cNvPr id="10" name="Trapezoid 9"/>
          <p:cNvSpPr/>
          <p:nvPr/>
        </p:nvSpPr>
        <p:spPr>
          <a:xfrm>
            <a:off x="4953000" y="1447800"/>
            <a:ext cx="2133600" cy="1066800"/>
          </a:xfrm>
          <a:prstGeom prst="trapezoid">
            <a:avLst>
              <a:gd name="adj" fmla="val 58183"/>
            </a:avLst>
          </a:prstGeom>
          <a:solidFill>
            <a:srgbClr val="CCECFF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600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  <a:latin typeface="Calibri"/>
                <a:cs typeface="Calibri"/>
              </a:rPr>
              <a:t>Agent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77200" y="25908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/>
                <a:cs typeface="Calibri"/>
              </a:rPr>
              <a:t>Actions: 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9800" y="2416314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/>
                <a:cs typeface="Calibri"/>
              </a:rPr>
              <a:t>State: s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Reward: 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  <a:sym typeface="Symbol" pitchFamily="18" charset="2"/>
              </a:rPr>
              <a:t>Detour: Q-Value Iteration</a:t>
            </a:r>
          </a:p>
        </p:txBody>
      </p:sp>
      <p:sp>
        <p:nvSpPr>
          <p:cNvPr id="175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277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Value iteration: find successive (depth-limited) values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Start with V</a:t>
            </a:r>
            <a:r>
              <a:rPr lang="en-US" sz="2000" baseline="-25000" dirty="0"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(s) = 0, which we know is right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Given </a:t>
            </a:r>
            <a:r>
              <a:rPr lang="en-US" sz="2000" dirty="0" err="1">
                <a:latin typeface="Calibri"/>
                <a:cs typeface="Calibri"/>
              </a:rPr>
              <a:t>V</a:t>
            </a:r>
            <a:r>
              <a:rPr lang="en-US" sz="2000" baseline="-25000" dirty="0" err="1">
                <a:latin typeface="Calibri"/>
                <a:cs typeface="Calibri"/>
              </a:rPr>
              <a:t>k</a:t>
            </a:r>
            <a:r>
              <a:rPr lang="en-US" sz="2000" dirty="0">
                <a:latin typeface="Calibri"/>
                <a:cs typeface="Calibri"/>
              </a:rPr>
              <a:t>, calculate the depth k+1 values for all states: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But Q-values are more useful, so compute them instead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Start with Q</a:t>
            </a:r>
            <a:r>
              <a:rPr lang="en-US" sz="2000" baseline="-25000" dirty="0"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(</a:t>
            </a:r>
            <a:r>
              <a:rPr lang="en-US" sz="2000" dirty="0" err="1">
                <a:latin typeface="Calibri"/>
                <a:cs typeface="Calibri"/>
              </a:rPr>
              <a:t>s,a</a:t>
            </a:r>
            <a:r>
              <a:rPr lang="en-US" sz="2000" dirty="0">
                <a:latin typeface="Calibri"/>
                <a:cs typeface="Calibri"/>
              </a:rPr>
              <a:t>) = 0, which we know is right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Given </a:t>
            </a:r>
            <a:r>
              <a:rPr lang="en-US" sz="2000" dirty="0" err="1">
                <a:latin typeface="Calibri"/>
                <a:cs typeface="Calibri"/>
              </a:rPr>
              <a:t>Q</a:t>
            </a:r>
            <a:r>
              <a:rPr lang="en-US" sz="2000" baseline="-25000" dirty="0" err="1">
                <a:latin typeface="Calibri"/>
                <a:cs typeface="Calibri"/>
              </a:rPr>
              <a:t>k</a:t>
            </a:r>
            <a:r>
              <a:rPr lang="en-US" sz="2000" dirty="0">
                <a:latin typeface="Calibri"/>
                <a:cs typeface="Calibri"/>
              </a:rPr>
              <a:t>, calculate the depth k+1 q-values for all q-states: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633804" y="2662235"/>
            <a:ext cx="7265452" cy="690790"/>
          </a:xfrm>
          <a:prstGeom prst="rect">
            <a:avLst/>
          </a:prstGeom>
          <a:noFill/>
          <a:ln/>
          <a:effectLst/>
        </p:spPr>
      </p:pic>
      <p:sp>
        <p:nvSpPr>
          <p:cNvPr id="20486" name="Line 17"/>
          <p:cNvSpPr>
            <a:spLocks noChangeShapeType="1"/>
          </p:cNvSpPr>
          <p:nvPr/>
        </p:nvSpPr>
        <p:spPr bwMode="auto">
          <a:xfrm flipH="1">
            <a:off x="6172200" y="3538538"/>
            <a:ext cx="307975" cy="612775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663952" y="5026025"/>
            <a:ext cx="8165848" cy="76552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Q-Learning</a:t>
            </a:r>
          </a:p>
        </p:txBody>
      </p:sp>
      <p:sp>
        <p:nvSpPr>
          <p:cNvPr id="1810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800" dirty="0"/>
              <a:t>Q-Learning: sample-based Q-value iteration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r>
              <a:rPr lang="en-US" sz="2800" dirty="0"/>
              <a:t>Learn Q(</a:t>
            </a:r>
            <a:r>
              <a:rPr lang="en-US" sz="2800" dirty="0" err="1"/>
              <a:t>s,a</a:t>
            </a:r>
            <a:r>
              <a:rPr lang="en-US" sz="2800" dirty="0"/>
              <a:t>) values as you go</a:t>
            </a:r>
          </a:p>
          <a:p>
            <a:pPr lvl="1"/>
            <a:r>
              <a:rPr lang="en-US" sz="2400" dirty="0"/>
              <a:t>Receive a sample (</a:t>
            </a:r>
            <a:r>
              <a:rPr lang="en-US" sz="2400" dirty="0" err="1"/>
              <a:t>s,a,s’,r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Consider your old estimate:</a:t>
            </a:r>
          </a:p>
          <a:p>
            <a:pPr lvl="1"/>
            <a:r>
              <a:rPr lang="en-US" sz="2400" dirty="0"/>
              <a:t>Consider your new sample estimate:</a:t>
            </a:r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1"/>
            <a:r>
              <a:rPr lang="en-US" sz="2400" dirty="0"/>
              <a:t>Incorporate the new estimate into a running average:</a:t>
            </a:r>
          </a:p>
        </p:txBody>
      </p:sp>
      <p:pic>
        <p:nvPicPr>
          <p:cNvPr id="21508" name="Picture 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13300" y="3657600"/>
            <a:ext cx="8255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10440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52600" y="5791200"/>
            <a:ext cx="5692775" cy="31591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810439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52600" y="4648200"/>
            <a:ext cx="452596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2" name="Text Box 28"/>
          <p:cNvSpPr txBox="1">
            <a:spLocks noChangeArrowheads="1"/>
          </p:cNvSpPr>
          <p:nvPr/>
        </p:nvSpPr>
        <p:spPr bwMode="auto">
          <a:xfrm>
            <a:off x="7772400" y="6327085"/>
            <a:ext cx="4419600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[Demo: Q-learning – </a:t>
            </a:r>
            <a:r>
              <a:rPr lang="en-US" dirty="0" err="1">
                <a:solidFill>
                  <a:srgbClr val="CC0000"/>
                </a:solidFill>
                <a:latin typeface="Calibri" pitchFamily="34" charset="0"/>
              </a:rPr>
              <a:t>gridworld</a:t>
            </a: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 (L10D2)]</a:t>
            </a:r>
          </a:p>
          <a:p>
            <a:pPr algn="r"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[Demo: Q-learning – crawler (L10D3)]</a:t>
            </a: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524000" y="1828800"/>
            <a:ext cx="8165848" cy="765520"/>
          </a:xfrm>
          <a:prstGeom prst="rect">
            <a:avLst/>
          </a:prstGeom>
          <a:noFill/>
          <a:ln/>
          <a:effectLst/>
        </p:spPr>
      </p:pic>
      <p:graphicFrame>
        <p:nvGraphicFramePr>
          <p:cNvPr id="19457" name="Object 2"/>
          <p:cNvGraphicFramePr>
            <a:graphicFrameLocks noChangeAspect="1"/>
          </p:cNvGraphicFramePr>
          <p:nvPr/>
        </p:nvGraphicFramePr>
        <p:xfrm>
          <a:off x="8305800" y="2743200"/>
          <a:ext cx="3505200" cy="2978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7" name="Photo Editor Photo" r:id="rId11" imgW="4762913" imgH="4046571" progId="MSPhotoEd.3">
                  <p:embed/>
                </p:oleObj>
              </mc:Choice>
              <mc:Fallback>
                <p:oleObj name="Photo Editor Photo" r:id="rId11" imgW="4762913" imgH="4046571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743200"/>
                        <a:ext cx="3505200" cy="2978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Q-Learning Properties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9525000" cy="4525962"/>
          </a:xfrm>
        </p:spPr>
        <p:txBody>
          <a:bodyPr/>
          <a:lstStyle/>
          <a:p>
            <a:r>
              <a:rPr lang="en-US" sz="2800" dirty="0"/>
              <a:t>Amazing result: Q-learning converges to optimal policy -- even if you’re acting </a:t>
            </a:r>
            <a:r>
              <a:rPr lang="en-US" sz="2800" dirty="0" err="1"/>
              <a:t>suboptimally</a:t>
            </a:r>
            <a:r>
              <a:rPr lang="en-US" sz="2800" dirty="0"/>
              <a:t>!</a:t>
            </a:r>
          </a:p>
          <a:p>
            <a:pPr lvl="2"/>
            <a:endParaRPr lang="en-US" sz="2000" dirty="0"/>
          </a:p>
          <a:p>
            <a:r>
              <a:rPr lang="en-US" sz="2800" dirty="0"/>
              <a:t>This is called </a:t>
            </a:r>
            <a:r>
              <a:rPr lang="en-US" sz="2800" dirty="0">
                <a:solidFill>
                  <a:srgbClr val="C00000"/>
                </a:solidFill>
              </a:rPr>
              <a:t>off-policy learning</a:t>
            </a:r>
          </a:p>
          <a:p>
            <a:pPr lvl="2"/>
            <a:endParaRPr lang="en-US" sz="2000" dirty="0"/>
          </a:p>
          <a:p>
            <a:r>
              <a:rPr lang="en-US" sz="2800" dirty="0"/>
              <a:t>Caveats:</a:t>
            </a:r>
          </a:p>
          <a:p>
            <a:pPr lvl="1"/>
            <a:r>
              <a:rPr lang="en-US" sz="2400" dirty="0"/>
              <a:t>You have to explore enough</a:t>
            </a:r>
          </a:p>
          <a:p>
            <a:pPr lvl="1"/>
            <a:r>
              <a:rPr lang="en-US" sz="2400" dirty="0"/>
              <a:t>You have to eventually make the learning rate</a:t>
            </a:r>
          </a:p>
          <a:p>
            <a:pPr lvl="1">
              <a:buNone/>
            </a:pPr>
            <a:r>
              <a:rPr lang="en-US" sz="2400" dirty="0"/>
              <a:t>	small enough</a:t>
            </a:r>
          </a:p>
          <a:p>
            <a:pPr lvl="1"/>
            <a:r>
              <a:rPr lang="en-US" sz="2400" dirty="0"/>
              <a:t>… but not decrease it too quickly</a:t>
            </a:r>
          </a:p>
          <a:p>
            <a:pPr lvl="1"/>
            <a:r>
              <a:rPr lang="en-US" sz="2400" dirty="0"/>
              <a:t>Basically, in the limit, it doesn’t matter how you select actions (!)</a:t>
            </a:r>
          </a:p>
          <a:p>
            <a:pPr lvl="3"/>
            <a:endParaRPr lang="en-US" sz="1800" dirty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2042" y="2667000"/>
            <a:ext cx="3884915" cy="2798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Model-Free Learning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800600"/>
          </a:xfrm>
        </p:spPr>
        <p:txBody>
          <a:bodyPr/>
          <a:lstStyle/>
          <a:p>
            <a:r>
              <a:rPr lang="en-US" dirty="0"/>
              <a:t>Model-free (temporal difference) learning</a:t>
            </a:r>
          </a:p>
          <a:p>
            <a:pPr lvl="1"/>
            <a:r>
              <a:rPr lang="en-US" dirty="0"/>
              <a:t>Experience world through episodes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Update estimates each transition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Over time, updates will mimic Bellman updates</a:t>
            </a:r>
          </a:p>
          <a:p>
            <a:pPr lvl="2"/>
            <a:endParaRPr lang="en-US" sz="2000" dirty="0"/>
          </a:p>
          <a:p>
            <a:endParaRPr lang="en-US" sz="36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185" name="Picture 2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1916" y="3764280"/>
            <a:ext cx="1695941" cy="44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6" name="Picture 2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2982228"/>
            <a:ext cx="5733895" cy="44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90" name="Text Box 19"/>
          <p:cNvSpPr txBox="1">
            <a:spLocks noChangeArrowheads="1"/>
          </p:cNvSpPr>
          <p:nvPr/>
        </p:nvSpPr>
        <p:spPr bwMode="auto">
          <a:xfrm>
            <a:off x="10181923" y="2819400"/>
            <a:ext cx="76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  <a:sym typeface="Symbol" pitchFamily="18" charset="2"/>
              </a:rPr>
              <a:t>r</a:t>
            </a:r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0070552" y="1371600"/>
            <a:ext cx="1588048" cy="2366665"/>
            <a:chOff x="9761537" y="1447800"/>
            <a:chExt cx="1347130" cy="2007625"/>
          </a:xfrm>
        </p:grpSpPr>
        <p:sp>
          <p:nvSpPr>
            <p:cNvPr id="38" name="AutoShape 7"/>
            <p:cNvSpPr>
              <a:spLocks noChangeArrowheads="1"/>
            </p:cNvSpPr>
            <p:nvPr/>
          </p:nvSpPr>
          <p:spPr bwMode="auto">
            <a:xfrm>
              <a:off x="10310812" y="1585913"/>
              <a:ext cx="246063" cy="196850"/>
            </a:xfrm>
            <a:prstGeom prst="triangle">
              <a:avLst>
                <a:gd name="adj" fmla="val 50000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H="1">
              <a:off x="10066337" y="1790700"/>
              <a:ext cx="368300" cy="573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0" name="Oval 13"/>
            <p:cNvSpPr>
              <a:spLocks noChangeArrowheads="1"/>
            </p:cNvSpPr>
            <p:nvPr/>
          </p:nvSpPr>
          <p:spPr bwMode="auto">
            <a:xfrm>
              <a:off x="9983787" y="2363788"/>
              <a:ext cx="204788" cy="204787"/>
            </a:xfrm>
            <a:prstGeom prst="ellipse">
              <a:avLst/>
            </a:prstGeom>
            <a:solidFill>
              <a:srgbClr val="B5E3C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 flipH="1">
              <a:off x="9761537" y="2568575"/>
              <a:ext cx="307975" cy="61277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10069512" y="2568575"/>
              <a:ext cx="296863" cy="612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9856012" y="1835639"/>
              <a:ext cx="762001" cy="391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  <a:sym typeface="Symbol" pitchFamily="18" charset="2"/>
                </a:rPr>
                <a:t>a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10542587" y="1447800"/>
              <a:ext cx="204788" cy="391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3333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10221254" y="2245854"/>
              <a:ext cx="887413" cy="391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  <a:endParaRPr lang="en-US" sz="2400" dirty="0">
                <a:solidFill>
                  <a:srgbClr val="008000"/>
                </a:solidFill>
                <a:latin typeface="Calibri"/>
                <a:cs typeface="Calibri"/>
                <a:sym typeface="Symbol" pitchFamily="18" charset="2"/>
              </a:endParaRPr>
            </a:p>
          </p:txBody>
        </p:sp>
        <p:sp>
          <p:nvSpPr>
            <p:cNvPr id="46" name="AutoShape 23"/>
            <p:cNvSpPr>
              <a:spLocks noChangeArrowheads="1"/>
            </p:cNvSpPr>
            <p:nvPr/>
          </p:nvSpPr>
          <p:spPr bwMode="auto">
            <a:xfrm>
              <a:off x="10229850" y="3190875"/>
              <a:ext cx="244475" cy="195263"/>
            </a:xfrm>
            <a:prstGeom prst="triangle">
              <a:avLst>
                <a:gd name="adj" fmla="val 50000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7" name="Text Box 24"/>
            <p:cNvSpPr txBox="1">
              <a:spLocks noChangeArrowheads="1"/>
            </p:cNvSpPr>
            <p:nvPr/>
          </p:nvSpPr>
          <p:spPr bwMode="auto">
            <a:xfrm>
              <a:off x="10308492" y="3063798"/>
              <a:ext cx="525463" cy="391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3333FF"/>
                  </a:solidFill>
                  <a:latin typeface="Calibri"/>
                  <a:cs typeface="Calibri"/>
                </a:rPr>
                <a:t>s’</a:t>
              </a:r>
            </a:p>
          </p:txBody>
        </p:sp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H="1">
              <a:off x="10523537" y="2590800"/>
              <a:ext cx="307975" cy="61277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982200" y="3676358"/>
            <a:ext cx="1588048" cy="1962441"/>
            <a:chOff x="9761537" y="1790700"/>
            <a:chExt cx="1347130" cy="1664725"/>
          </a:xfrm>
        </p:grpSpPr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10066337" y="1790700"/>
              <a:ext cx="368300" cy="573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53" name="Oval 13"/>
            <p:cNvSpPr>
              <a:spLocks noChangeArrowheads="1"/>
            </p:cNvSpPr>
            <p:nvPr/>
          </p:nvSpPr>
          <p:spPr bwMode="auto">
            <a:xfrm>
              <a:off x="9983787" y="2363788"/>
              <a:ext cx="204788" cy="204787"/>
            </a:xfrm>
            <a:prstGeom prst="ellipse">
              <a:avLst/>
            </a:prstGeom>
            <a:solidFill>
              <a:srgbClr val="B5E3C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54" name="Line 17"/>
            <p:cNvSpPr>
              <a:spLocks noChangeShapeType="1"/>
            </p:cNvSpPr>
            <p:nvPr/>
          </p:nvSpPr>
          <p:spPr bwMode="auto">
            <a:xfrm flipH="1">
              <a:off x="9761537" y="2568575"/>
              <a:ext cx="307975" cy="61277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55" name="Line 18"/>
            <p:cNvSpPr>
              <a:spLocks noChangeShapeType="1"/>
            </p:cNvSpPr>
            <p:nvPr/>
          </p:nvSpPr>
          <p:spPr bwMode="auto">
            <a:xfrm>
              <a:off x="10069512" y="2568575"/>
              <a:ext cx="296863" cy="612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56" name="Text Box 19"/>
            <p:cNvSpPr txBox="1">
              <a:spLocks noChangeArrowheads="1"/>
            </p:cNvSpPr>
            <p:nvPr/>
          </p:nvSpPr>
          <p:spPr bwMode="auto">
            <a:xfrm>
              <a:off x="9856012" y="1835639"/>
              <a:ext cx="762001" cy="391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  <a:sym typeface="Symbol" pitchFamily="18" charset="2"/>
                </a:rPr>
                <a:t>a’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58" name="Text Box 21"/>
            <p:cNvSpPr txBox="1">
              <a:spLocks noChangeArrowheads="1"/>
            </p:cNvSpPr>
            <p:nvPr/>
          </p:nvSpPr>
          <p:spPr bwMode="auto">
            <a:xfrm>
              <a:off x="10221254" y="2245854"/>
              <a:ext cx="887413" cy="391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s’, a’</a:t>
              </a:r>
              <a:endParaRPr lang="en-US" sz="2400" dirty="0">
                <a:solidFill>
                  <a:srgbClr val="008000"/>
                </a:solidFill>
                <a:latin typeface="Calibri"/>
                <a:cs typeface="Calibri"/>
                <a:sym typeface="Symbol" pitchFamily="18" charset="2"/>
              </a:endParaRPr>
            </a:p>
          </p:txBody>
        </p:sp>
        <p:sp>
          <p:nvSpPr>
            <p:cNvPr id="59" name="AutoShape 23"/>
            <p:cNvSpPr>
              <a:spLocks noChangeArrowheads="1"/>
            </p:cNvSpPr>
            <p:nvPr/>
          </p:nvSpPr>
          <p:spPr bwMode="auto">
            <a:xfrm>
              <a:off x="10229850" y="3190875"/>
              <a:ext cx="244475" cy="195263"/>
            </a:xfrm>
            <a:prstGeom prst="triangle">
              <a:avLst>
                <a:gd name="adj" fmla="val 50000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60" name="Text Box 24"/>
            <p:cNvSpPr txBox="1">
              <a:spLocks noChangeArrowheads="1"/>
            </p:cNvSpPr>
            <p:nvPr/>
          </p:nvSpPr>
          <p:spPr bwMode="auto">
            <a:xfrm>
              <a:off x="10308492" y="3063798"/>
              <a:ext cx="525463" cy="391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3333FF"/>
                  </a:solidFill>
                  <a:latin typeface="Calibri"/>
                  <a:cs typeface="Calibri"/>
                </a:rPr>
                <a:t>s’’</a:t>
              </a:r>
            </a:p>
          </p:txBody>
        </p:sp>
        <p:sp>
          <p:nvSpPr>
            <p:cNvPr id="61" name="Line 17"/>
            <p:cNvSpPr>
              <a:spLocks noChangeShapeType="1"/>
            </p:cNvSpPr>
            <p:nvPr/>
          </p:nvSpPr>
          <p:spPr bwMode="auto">
            <a:xfrm flipH="1">
              <a:off x="10523537" y="2590800"/>
              <a:ext cx="307975" cy="61277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093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learning vs SARSA Learning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27947"/>
            <a:ext cx="9525000" cy="4569615"/>
          </a:xfrm>
        </p:spPr>
        <p:txBody>
          <a:bodyPr/>
          <a:lstStyle/>
          <a:p>
            <a:r>
              <a:rPr lang="en-US" sz="2800" dirty="0" smtClean="0"/>
              <a:t>We’d </a:t>
            </a:r>
            <a:r>
              <a:rPr lang="en-US" sz="2800" dirty="0"/>
              <a:t>like to do Q-value updates to each Q-state: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Q-Learning</a:t>
            </a:r>
            <a:r>
              <a:rPr lang="en-US" sz="2800" dirty="0"/>
              <a:t>: sample-based Q-value iteration</a:t>
            </a:r>
          </a:p>
        </p:txBody>
      </p:sp>
      <p:pic>
        <p:nvPicPr>
          <p:cNvPr id="5" name="Picture 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044952" y="1752600"/>
            <a:ext cx="8165848" cy="765520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00" y="3505200"/>
            <a:ext cx="73755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174" y="4419600"/>
            <a:ext cx="9401175" cy="83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748" y="5956301"/>
            <a:ext cx="9344025" cy="8001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39000" y="4729752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  <a:latin typeface="Calibri"/>
                <a:cs typeface="Calibri"/>
              </a:rPr>
              <a:t>Off policy</a:t>
            </a: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848600" y="502556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8000" y="619337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  <a:latin typeface="Calibri"/>
                <a:cs typeface="Calibri"/>
              </a:rPr>
              <a:t>On policy</a:t>
            </a: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467600" y="645498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51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vs. Exploitation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0700" y="914400"/>
            <a:ext cx="8572500" cy="571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568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Explore?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0010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Several schemes for forcing exploration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Simplest: random actions (</a:t>
            </a:r>
            <a:r>
              <a:rPr lang="en-US" dirty="0">
                <a:sym typeface="Symbol" pitchFamily="18" charset="2"/>
              </a:rPr>
              <a:t>-greedy)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Every time step, flip a coin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With (small) probability </a:t>
            </a:r>
            <a:r>
              <a:rPr lang="en-US" dirty="0">
                <a:sym typeface="Symbol" pitchFamily="18" charset="2"/>
              </a:rPr>
              <a:t>, act randomly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With (large) probability 1-</a:t>
            </a:r>
            <a:r>
              <a:rPr lang="en-US" dirty="0">
                <a:sym typeface="Symbol" pitchFamily="18" charset="2"/>
              </a:rPr>
              <a:t>, act on current policy</a:t>
            </a:r>
          </a:p>
          <a:p>
            <a:pPr lvl="2">
              <a:lnSpc>
                <a:spcPct val="90000"/>
              </a:lnSpc>
            </a:pPr>
            <a:endParaRPr lang="en-US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Problems with random actions?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You do eventually explore the space, but keep thrashing around once learning is done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One solution: lower  over time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Another solution: exploration functions</a:t>
            </a:r>
          </a:p>
          <a:p>
            <a:pPr>
              <a:lnSpc>
                <a:spcPct val="90000"/>
              </a:lnSpc>
            </a:pPr>
            <a:endParaRPr lang="en-US" dirty="0">
              <a:sym typeface="Symbol" pitchFamily="18" charset="2"/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4391" y="1600200"/>
            <a:ext cx="3348017" cy="4267200"/>
          </a:xfrm>
          <a:prstGeom prst="rect">
            <a:avLst/>
          </a:prstGeom>
          <a:noFill/>
        </p:spPr>
      </p:pic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5867400" y="6211669"/>
            <a:ext cx="6324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[Demo: Q-learning – manual exploration – bridge grid (L11D2)] [Demo: Q-learning – epsilon-greedy -- crawler (L11D3)]</a:t>
            </a:r>
          </a:p>
        </p:txBody>
      </p:sp>
    </p:spTree>
    <p:extLst>
      <p:ext uri="{BB962C8B-B14F-4D97-AF65-F5344CB8AC3E}">
        <p14:creationId xmlns:p14="http://schemas.microsoft.com/office/powerpoint/2010/main" val="281529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7"/>
          <p:cNvSpPr txBox="1">
            <a:spLocks noGrp="1"/>
          </p:cNvSpPr>
          <p:nvPr>
            <p:ph type="ctrTitle"/>
          </p:nvPr>
        </p:nvSpPr>
        <p:spPr>
          <a:xfrm>
            <a:off x="1036000" y="1739133"/>
            <a:ext cx="10120000" cy="23356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6533" dirty="0">
                <a:solidFill>
                  <a:schemeClr val="tx1"/>
                </a:solidFill>
                <a:latin typeface="Lato Light"/>
                <a:ea typeface="Lato Light"/>
                <a:cs typeface="Lato Light"/>
                <a:sym typeface="Lato Light"/>
              </a:rPr>
              <a:t>Optional Slides</a:t>
            </a:r>
            <a:endParaRPr sz="2400" dirty="0">
              <a:solidFill>
                <a:schemeClr val="tx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23" name="Google Shape;623;p47"/>
          <p:cNvSpPr txBox="1">
            <a:spLocks noGrp="1"/>
          </p:cNvSpPr>
          <p:nvPr>
            <p:ph type="subTitle" idx="1"/>
          </p:nvPr>
        </p:nvSpPr>
        <p:spPr>
          <a:xfrm>
            <a:off x="415600" y="43566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Additional Reading: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Generalizing Across States (Section 21.4</a:t>
            </a:r>
            <a:r>
              <a:rPr lang="en-US" dirty="0" smtClean="0"/>
              <a:t>)</a:t>
            </a:r>
            <a:r>
              <a:rPr lang="en" dirty="0" smtClean="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r>
              <a:rPr lang="en" dirty="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/>
            </a:r>
            <a:br>
              <a:rPr lang="en" dirty="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</a:br>
            <a:endParaRPr sz="2000" dirty="0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6281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Across </a:t>
            </a:r>
            <a:r>
              <a:rPr lang="en-US" dirty="0" smtClean="0"/>
              <a:t>States (Section 21.4)</a:t>
            </a:r>
            <a:endParaRPr lang="en-US" dirty="0"/>
          </a:p>
        </p:txBody>
      </p:sp>
      <p:sp>
        <p:nvSpPr>
          <p:cNvPr id="1799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9850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Basic Q-Learning keeps a table of all q-values</a:t>
            </a:r>
          </a:p>
          <a:p>
            <a:pPr lvl="2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400" dirty="0"/>
              <a:t>In realistic situations, we cannot possibly learn about every single state!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Too many states to visit them all in training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Too many states to hold the q-tables in memory</a:t>
            </a:r>
          </a:p>
          <a:p>
            <a:pPr lvl="2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400" dirty="0"/>
              <a:t>Instead, we want to generalize: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Learn about some small number of training states from experience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Generalize that experience to new, similar situations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This is a fundamental idea in machine learning, and we’ll see it over and over again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3657918"/>
            <a:ext cx="4677116" cy="2914014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2192" y="1320003"/>
            <a:ext cx="2971800" cy="2108756"/>
          </a:xfrm>
          <a:prstGeom prst="rect">
            <a:avLst/>
          </a:prstGeom>
          <a:noFill/>
        </p:spPr>
      </p:pic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10134600" y="6550223"/>
            <a:ext cx="205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dirty="0">
                <a:solidFill>
                  <a:srgbClr val="CC0000"/>
                </a:solidFill>
                <a:latin typeface="Calibri" pitchFamily="34" charset="0"/>
              </a:rPr>
              <a:t>[demo – RL </a:t>
            </a:r>
            <a:r>
              <a:rPr lang="en-US" sz="1600" dirty="0" err="1">
                <a:solidFill>
                  <a:srgbClr val="CC0000"/>
                </a:solidFill>
                <a:latin typeface="Calibri" pitchFamily="34" charset="0"/>
              </a:rPr>
              <a:t>pacman</a:t>
            </a:r>
            <a:r>
              <a:rPr lang="en-US" sz="1600" dirty="0">
                <a:solidFill>
                  <a:srgbClr val="CC0000"/>
                </a:solidFill>
                <a:latin typeface="Calibri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2262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Feature-Based Representations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68580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Solution: describe a state using a vector of features (properties)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Features are functions from states to real numbers (often 0/1) that capture important properties of the state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Example features: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Distance to closest ghost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Distance to closest dot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Number of ghosts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1 / (dist to dot)</a:t>
            </a:r>
            <a:r>
              <a:rPr lang="en-US" sz="1800" baseline="30000" dirty="0"/>
              <a:t>2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Is </a:t>
            </a:r>
            <a:r>
              <a:rPr lang="en-US" sz="1800" dirty="0" err="1"/>
              <a:t>Pacman</a:t>
            </a:r>
            <a:r>
              <a:rPr lang="en-US" sz="1800" dirty="0"/>
              <a:t> in a tunnel? (0/1)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…… etc.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Is it the exact state on this slide?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Can also describe a q-state (s, a) with features (e.g. action moves closer to food)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543800" y="1752600"/>
            <a:ext cx="4038600" cy="3954463"/>
            <a:chOff x="5943600" y="1524000"/>
            <a:chExt cx="2514600" cy="2462213"/>
          </a:xfrm>
        </p:grpSpPr>
        <p:grpSp>
          <p:nvGrpSpPr>
            <p:cNvPr id="15364" name="Group 4"/>
            <p:cNvGrpSpPr>
              <a:grpSpLocks/>
            </p:cNvGrpSpPr>
            <p:nvPr/>
          </p:nvGrpSpPr>
          <p:grpSpPr bwMode="auto">
            <a:xfrm>
              <a:off x="5943600" y="1524000"/>
              <a:ext cx="2514600" cy="2462213"/>
              <a:chOff x="3744" y="960"/>
              <a:chExt cx="1584" cy="1551"/>
            </a:xfrm>
          </p:grpSpPr>
          <p:grpSp>
            <p:nvGrpSpPr>
              <p:cNvPr id="15367" name="Group 5"/>
              <p:cNvGrpSpPr>
                <a:grpSpLocks/>
              </p:cNvGrpSpPr>
              <p:nvPr/>
            </p:nvGrpSpPr>
            <p:grpSpPr bwMode="auto">
              <a:xfrm>
                <a:off x="3744" y="960"/>
                <a:ext cx="1584" cy="1551"/>
                <a:chOff x="3408" y="912"/>
                <a:chExt cx="1584" cy="1551"/>
              </a:xfrm>
            </p:grpSpPr>
            <p:grpSp>
              <p:nvGrpSpPr>
                <p:cNvPr id="15371" name="Group 6"/>
                <p:cNvGrpSpPr>
                  <a:grpSpLocks/>
                </p:cNvGrpSpPr>
                <p:nvPr/>
              </p:nvGrpSpPr>
              <p:grpSpPr bwMode="auto">
                <a:xfrm>
                  <a:off x="3408" y="912"/>
                  <a:ext cx="1584" cy="1551"/>
                  <a:chOff x="3360" y="1008"/>
                  <a:chExt cx="1584" cy="1551"/>
                </a:xfrm>
              </p:grpSpPr>
              <p:pic>
                <p:nvPicPr>
                  <p:cNvPr id="15375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 r="73026"/>
                  <a:stretch>
                    <a:fillRect/>
                  </a:stretch>
                </p:blipFill>
                <p:spPr bwMode="auto">
                  <a:xfrm>
                    <a:off x="3360" y="1008"/>
                    <a:ext cx="768" cy="155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5376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 l="72498" r="-1158"/>
                  <a:stretch>
                    <a:fillRect/>
                  </a:stretch>
                </p:blipFill>
                <p:spPr bwMode="auto">
                  <a:xfrm>
                    <a:off x="4128" y="1008"/>
                    <a:ext cx="816" cy="155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pic>
              <p:nvPicPr>
                <p:cNvPr id="15372" name="Picture 9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480" y="1872"/>
                  <a:ext cx="216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5373" name="Picture 10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3792" y="2160"/>
                  <a:ext cx="197" cy="1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5374" name="Picture 11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3504" y="2160"/>
                  <a:ext cx="216" cy="1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5368" name="Rectangle 12"/>
              <p:cNvSpPr>
                <a:spLocks noChangeArrowheads="1"/>
              </p:cNvSpPr>
              <p:nvPr/>
            </p:nvSpPr>
            <p:spPr bwMode="auto">
              <a:xfrm>
                <a:off x="4032" y="2208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69" name="Rectangle 13"/>
              <p:cNvSpPr>
                <a:spLocks noChangeArrowheads="1"/>
              </p:cNvSpPr>
              <p:nvPr/>
            </p:nvSpPr>
            <p:spPr bwMode="auto">
              <a:xfrm>
                <a:off x="4320" y="1968"/>
                <a:ext cx="96" cy="38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0" name="Rectangle 14"/>
              <p:cNvSpPr>
                <a:spLocks noChangeArrowheads="1"/>
              </p:cNvSpPr>
              <p:nvPr/>
            </p:nvSpPr>
            <p:spPr bwMode="auto">
              <a:xfrm>
                <a:off x="4320" y="1968"/>
                <a:ext cx="528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65" name="Rectangle 15"/>
            <p:cNvSpPr>
              <a:spLocks noChangeArrowheads="1"/>
            </p:cNvSpPr>
            <p:nvPr/>
          </p:nvSpPr>
          <p:spPr bwMode="auto">
            <a:xfrm>
              <a:off x="6096000" y="3352800"/>
              <a:ext cx="228600" cy="1524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4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Reinforcement Learning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7"/>
            <a:ext cx="11049000" cy="4525963"/>
          </a:xfrm>
        </p:spPr>
        <p:txBody>
          <a:bodyPr/>
          <a:lstStyle/>
          <a:p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Still assume a Markov decision process (MDP):</a:t>
            </a:r>
          </a:p>
          <a:p>
            <a:pPr lvl="1"/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 </a:t>
            </a:r>
            <a:r>
              <a:rPr lang="en-US" sz="24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set of states s </a:t>
            </a:r>
            <a:r>
              <a:rPr lang="en-US" sz="24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 </a:t>
            </a:r>
            <a:r>
              <a:rPr lang="en-US" sz="24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S</a:t>
            </a:r>
          </a:p>
          <a:p>
            <a:pPr lvl="1"/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 </a:t>
            </a:r>
            <a:r>
              <a:rPr lang="en-US" sz="24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set of actions (per state) A</a:t>
            </a:r>
          </a:p>
          <a:p>
            <a:pPr lvl="1"/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 </a:t>
            </a:r>
            <a:r>
              <a:rPr lang="en-US" sz="24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model T(</a:t>
            </a:r>
            <a:r>
              <a:rPr lang="en-US" sz="2400" dirty="0" err="1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s,a,s</a:t>
            </a:r>
            <a:r>
              <a:rPr lang="en-US" altLang="ja-JP" sz="24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’)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 </a:t>
            </a:r>
            <a:r>
              <a:rPr lang="en-US" sz="24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reward function R(</a:t>
            </a:r>
            <a:r>
              <a:rPr lang="en-US" sz="2400" dirty="0" err="1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s,a,s</a:t>
            </a:r>
            <a:r>
              <a:rPr lang="en-US" altLang="ja-JP" sz="24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’)</a:t>
            </a:r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Still looking for a policy </a:t>
            </a:r>
            <a:r>
              <a:rPr lang="en-US" sz="28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(s)</a:t>
            </a:r>
          </a:p>
          <a:p>
            <a:pPr lvl="1"/>
            <a:endParaRPr lang="en-US" sz="2000" dirty="0">
              <a:latin typeface="Calibri"/>
              <a:ea typeface="ＭＳ Ｐゴシック" pitchFamily="34" charset="-128"/>
              <a:cs typeface="Calibri"/>
              <a:sym typeface="Symbol" pitchFamily="18" charset="2"/>
            </a:endParaRPr>
          </a:p>
          <a:p>
            <a:r>
              <a:rPr lang="en-US" sz="28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New twist: </a:t>
            </a:r>
            <a:r>
              <a:rPr lang="en-US" sz="28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don</a:t>
            </a:r>
            <a:r>
              <a:rPr lang="en-US" altLang="ja-JP" sz="28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’t know T or R</a:t>
            </a:r>
          </a:p>
          <a:p>
            <a:pPr lvl="1"/>
            <a:r>
              <a:rPr lang="en-US" sz="24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I.e. we don’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t know which states are good or what the actions do</a:t>
            </a:r>
          </a:p>
          <a:p>
            <a:pPr lvl="1"/>
            <a:r>
              <a:rPr lang="en-US" sz="2400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Must actually try out actions and states to learn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800" y="2103975"/>
            <a:ext cx="5437619" cy="198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15"/>
          <p:cNvGrpSpPr/>
          <p:nvPr/>
        </p:nvGrpSpPr>
        <p:grpSpPr>
          <a:xfrm>
            <a:off x="5867400" y="1905000"/>
            <a:ext cx="5181600" cy="2446215"/>
            <a:chOff x="5920155" y="2133600"/>
            <a:chExt cx="5181600" cy="2446215"/>
          </a:xfrm>
        </p:grpSpPr>
        <p:sp>
          <p:nvSpPr>
            <p:cNvPr id="5" name="Rectangle 4"/>
            <p:cNvSpPr/>
            <p:nvPr/>
          </p:nvSpPr>
          <p:spPr>
            <a:xfrm>
              <a:off x="5920155" y="2971800"/>
              <a:ext cx="816708" cy="1295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05955" y="4046415"/>
              <a:ext cx="1676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24955" y="3733800"/>
              <a:ext cx="6858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39354" y="2286000"/>
              <a:ext cx="1547445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653955" y="2209800"/>
              <a:ext cx="1447800" cy="106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001000" y="2133600"/>
              <a:ext cx="1828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8458200" y="2743200"/>
              <a:ext cx="3048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48955" y="3429000"/>
              <a:ext cx="1654908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Value Functions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10972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Using a feature representation, we can write a q function (or value function) for any state using a few weights: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40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Advantage: our experience is summed up in a few powerful numbers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Disadvantage: states may share features but actually be very different in value!</a:t>
            </a:r>
          </a:p>
        </p:txBody>
      </p:sp>
      <p:pic>
        <p:nvPicPr>
          <p:cNvPr id="1638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45299" y="2636837"/>
            <a:ext cx="69294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3398837"/>
            <a:ext cx="78359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096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600200" y="1371600"/>
            <a:ext cx="8991600" cy="762000"/>
          </a:xfrm>
          <a:prstGeom prst="roundRect">
            <a:avLst/>
          </a:prstGeom>
          <a:solidFill>
            <a:srgbClr val="CCEC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08744"/>
            <a:ext cx="12192000" cy="1143000"/>
          </a:xfrm>
        </p:spPr>
        <p:txBody>
          <a:bodyPr/>
          <a:lstStyle/>
          <a:p>
            <a:r>
              <a:rPr lang="en-US" dirty="0"/>
              <a:t>Approximate Q-Learning</a:t>
            </a:r>
          </a:p>
        </p:txBody>
      </p:sp>
      <p:sp>
        <p:nvSpPr>
          <p:cNvPr id="1803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92964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Q-learning with linear Q-functions: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Intuitive interpretation: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Adjust weights of active features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E.g., if something unexpectedly bad happens, blame the features that were on: </a:t>
            </a:r>
            <a:r>
              <a:rPr lang="en-US" sz="2000" dirty="0" err="1"/>
              <a:t>disprefer</a:t>
            </a:r>
            <a:r>
              <a:rPr lang="en-US" sz="2000" dirty="0"/>
              <a:t> all states with that state’s features</a:t>
            </a:r>
          </a:p>
          <a:p>
            <a:pPr lvl="4">
              <a:lnSpc>
                <a:spcPct val="80000"/>
              </a:lnSpc>
            </a:pPr>
            <a:endParaRPr lang="en-US" sz="1200" dirty="0"/>
          </a:p>
          <a:p>
            <a:pPr>
              <a:lnSpc>
                <a:spcPct val="80000"/>
              </a:lnSpc>
            </a:pPr>
            <a:r>
              <a:rPr lang="en-US" sz="2400" dirty="0"/>
              <a:t>Formal justification: online least squares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81125" y="3798888"/>
            <a:ext cx="479107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35175" y="4332288"/>
            <a:ext cx="451802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1600200"/>
            <a:ext cx="78359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71600" y="3200400"/>
            <a:ext cx="438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371600" y="2819400"/>
            <a:ext cx="2514617" cy="278893"/>
          </a:xfrm>
          <a:prstGeom prst="rect">
            <a:avLst/>
          </a:prstGeom>
          <a:noFill/>
          <a:ln/>
          <a:effectLst/>
        </p:spPr>
      </p:pic>
      <p:sp>
        <p:nvSpPr>
          <p:cNvPr id="18442" name="TextBox 16"/>
          <p:cNvSpPr txBox="1">
            <a:spLocks noChangeArrowheads="1"/>
          </p:cNvSpPr>
          <p:nvPr/>
        </p:nvSpPr>
        <p:spPr bwMode="auto">
          <a:xfrm>
            <a:off x="7010400" y="3733800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Exact Q’s</a:t>
            </a:r>
          </a:p>
        </p:txBody>
      </p:sp>
      <p:sp>
        <p:nvSpPr>
          <p:cNvPr id="18443" name="TextBox 17"/>
          <p:cNvSpPr txBox="1">
            <a:spLocks noChangeArrowheads="1"/>
          </p:cNvSpPr>
          <p:nvPr/>
        </p:nvSpPr>
        <p:spPr bwMode="auto">
          <a:xfrm>
            <a:off x="7010400" y="42672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Approximate Q’s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5A2AB3F-CDE4-6C4F-8FD0-F1A96FBB7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1367" y="2623344"/>
            <a:ext cx="2640866" cy="22209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130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/>
      <p:bldP spid="1844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Line 3"/>
          <p:cNvSpPr>
            <a:spLocks noChangeShapeType="1"/>
          </p:cNvSpPr>
          <p:nvPr/>
        </p:nvSpPr>
        <p:spPr bwMode="auto">
          <a:xfrm flipV="1">
            <a:off x="1398588" y="2198687"/>
            <a:ext cx="3781425" cy="15319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1398588" y="4419600"/>
            <a:ext cx="37639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V="1">
            <a:off x="1398588" y="1676400"/>
            <a:ext cx="1587" cy="2743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V="1">
            <a:off x="1398588" y="4378325"/>
            <a:ext cx="1587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1393825" y="4443412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0</a:t>
            </a:r>
            <a:endParaRPr lang="en-US" sz="2400">
              <a:cs typeface="Arial" charset="0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5118100" y="4443412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20</a:t>
            </a:r>
            <a:endParaRPr lang="en-US" sz="2400">
              <a:cs typeface="Arial" charset="0"/>
            </a:endParaRP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1398588" y="4419600"/>
            <a:ext cx="333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1323975" y="4352925"/>
            <a:ext cx="698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0</a:t>
            </a:r>
            <a:endParaRPr lang="en-US" sz="2400">
              <a:cs typeface="Arial" charset="0"/>
            </a:endParaRPr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1398588" y="3048000"/>
            <a:ext cx="333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1258888" y="29845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20</a:t>
            </a:r>
            <a:endParaRPr lang="en-US" sz="2400">
              <a:cs typeface="Arial" charset="0"/>
            </a:endParaRP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1398588" y="1676400"/>
            <a:ext cx="333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1258888" y="16129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40</a:t>
            </a:r>
            <a:endParaRPr lang="en-US" sz="2400">
              <a:cs typeface="Arial" charset="0"/>
            </a:endParaRPr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1544638" y="3633787"/>
            <a:ext cx="77787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Oval 17"/>
          <p:cNvSpPr>
            <a:spLocks noChangeArrowheads="1"/>
          </p:cNvSpPr>
          <p:nvPr/>
        </p:nvSpPr>
        <p:spPr bwMode="auto">
          <a:xfrm>
            <a:off x="1544638" y="3633787"/>
            <a:ext cx="77787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Oval 18"/>
          <p:cNvSpPr>
            <a:spLocks noChangeArrowheads="1"/>
          </p:cNvSpPr>
          <p:nvPr/>
        </p:nvSpPr>
        <p:spPr bwMode="auto">
          <a:xfrm>
            <a:off x="1736725" y="3208337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5" name="Oval 19"/>
          <p:cNvSpPr>
            <a:spLocks noChangeArrowheads="1"/>
          </p:cNvSpPr>
          <p:nvPr/>
        </p:nvSpPr>
        <p:spPr bwMode="auto">
          <a:xfrm>
            <a:off x="1736725" y="3208337"/>
            <a:ext cx="77788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6" name="Oval 20"/>
          <p:cNvSpPr>
            <a:spLocks noChangeArrowheads="1"/>
          </p:cNvSpPr>
          <p:nvPr/>
        </p:nvSpPr>
        <p:spPr bwMode="auto">
          <a:xfrm>
            <a:off x="1925638" y="3586162"/>
            <a:ext cx="79375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7" name="Oval 21"/>
          <p:cNvSpPr>
            <a:spLocks noChangeArrowheads="1"/>
          </p:cNvSpPr>
          <p:nvPr/>
        </p:nvSpPr>
        <p:spPr bwMode="auto">
          <a:xfrm>
            <a:off x="1925638" y="3586162"/>
            <a:ext cx="79375" cy="7143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8" name="Oval 22"/>
          <p:cNvSpPr>
            <a:spLocks noChangeArrowheads="1"/>
          </p:cNvSpPr>
          <p:nvPr/>
        </p:nvSpPr>
        <p:spPr bwMode="auto">
          <a:xfrm>
            <a:off x="2108200" y="3641725"/>
            <a:ext cx="79375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9" name="Oval 23"/>
          <p:cNvSpPr>
            <a:spLocks noChangeArrowheads="1"/>
          </p:cNvSpPr>
          <p:nvPr/>
        </p:nvSpPr>
        <p:spPr bwMode="auto">
          <a:xfrm>
            <a:off x="2108200" y="3641725"/>
            <a:ext cx="79375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Oval 24"/>
          <p:cNvSpPr>
            <a:spLocks noChangeArrowheads="1"/>
          </p:cNvSpPr>
          <p:nvPr/>
        </p:nvSpPr>
        <p:spPr bwMode="auto">
          <a:xfrm>
            <a:off x="2300288" y="3441700"/>
            <a:ext cx="76200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1" name="Oval 25"/>
          <p:cNvSpPr>
            <a:spLocks noChangeArrowheads="1"/>
          </p:cNvSpPr>
          <p:nvPr/>
        </p:nvSpPr>
        <p:spPr bwMode="auto">
          <a:xfrm>
            <a:off x="2300288" y="3441700"/>
            <a:ext cx="76200" cy="7143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2" name="Oval 26"/>
          <p:cNvSpPr>
            <a:spLocks noChangeArrowheads="1"/>
          </p:cNvSpPr>
          <p:nvPr/>
        </p:nvSpPr>
        <p:spPr bwMode="auto">
          <a:xfrm>
            <a:off x="2490788" y="3232150"/>
            <a:ext cx="77787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3" name="Oval 27"/>
          <p:cNvSpPr>
            <a:spLocks noChangeArrowheads="1"/>
          </p:cNvSpPr>
          <p:nvPr/>
        </p:nvSpPr>
        <p:spPr bwMode="auto">
          <a:xfrm>
            <a:off x="2490788" y="3232150"/>
            <a:ext cx="77787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4" name="Oval 28"/>
          <p:cNvSpPr>
            <a:spLocks noChangeArrowheads="1"/>
          </p:cNvSpPr>
          <p:nvPr/>
        </p:nvSpPr>
        <p:spPr bwMode="auto">
          <a:xfrm>
            <a:off x="2673350" y="3040062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5" name="Oval 29"/>
          <p:cNvSpPr>
            <a:spLocks noChangeArrowheads="1"/>
          </p:cNvSpPr>
          <p:nvPr/>
        </p:nvSpPr>
        <p:spPr bwMode="auto">
          <a:xfrm>
            <a:off x="2673350" y="3040062"/>
            <a:ext cx="77788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6" name="Oval 30"/>
          <p:cNvSpPr>
            <a:spLocks noChangeArrowheads="1"/>
          </p:cNvSpPr>
          <p:nvPr/>
        </p:nvSpPr>
        <p:spPr bwMode="auto">
          <a:xfrm>
            <a:off x="2863850" y="3232150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7" name="Oval 31"/>
          <p:cNvSpPr>
            <a:spLocks noChangeArrowheads="1"/>
          </p:cNvSpPr>
          <p:nvPr/>
        </p:nvSpPr>
        <p:spPr bwMode="auto">
          <a:xfrm>
            <a:off x="2863850" y="3232150"/>
            <a:ext cx="77788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8" name="Oval 32"/>
          <p:cNvSpPr>
            <a:spLocks noChangeArrowheads="1"/>
          </p:cNvSpPr>
          <p:nvPr/>
        </p:nvSpPr>
        <p:spPr bwMode="auto">
          <a:xfrm>
            <a:off x="3054350" y="2774950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9" name="Oval 33"/>
          <p:cNvSpPr>
            <a:spLocks noChangeArrowheads="1"/>
          </p:cNvSpPr>
          <p:nvPr/>
        </p:nvSpPr>
        <p:spPr bwMode="auto">
          <a:xfrm>
            <a:off x="3054350" y="2774950"/>
            <a:ext cx="77788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0" name="Oval 34"/>
          <p:cNvSpPr>
            <a:spLocks noChangeArrowheads="1"/>
          </p:cNvSpPr>
          <p:nvPr/>
        </p:nvSpPr>
        <p:spPr bwMode="auto">
          <a:xfrm>
            <a:off x="3244850" y="3016250"/>
            <a:ext cx="77788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1" name="Oval 35"/>
          <p:cNvSpPr>
            <a:spLocks noChangeArrowheads="1"/>
          </p:cNvSpPr>
          <p:nvPr/>
        </p:nvSpPr>
        <p:spPr bwMode="auto">
          <a:xfrm>
            <a:off x="3244850" y="3016250"/>
            <a:ext cx="77788" cy="7143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2" name="Oval 36"/>
          <p:cNvSpPr>
            <a:spLocks noChangeArrowheads="1"/>
          </p:cNvSpPr>
          <p:nvPr/>
        </p:nvSpPr>
        <p:spPr bwMode="auto">
          <a:xfrm>
            <a:off x="3427413" y="2840037"/>
            <a:ext cx="77787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3" name="Oval 37"/>
          <p:cNvSpPr>
            <a:spLocks noChangeArrowheads="1"/>
          </p:cNvSpPr>
          <p:nvPr/>
        </p:nvSpPr>
        <p:spPr bwMode="auto">
          <a:xfrm>
            <a:off x="3427413" y="2840037"/>
            <a:ext cx="77787" cy="7143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4" name="Oval 38"/>
          <p:cNvSpPr>
            <a:spLocks noChangeArrowheads="1"/>
          </p:cNvSpPr>
          <p:nvPr/>
        </p:nvSpPr>
        <p:spPr bwMode="auto">
          <a:xfrm>
            <a:off x="3619500" y="2959100"/>
            <a:ext cx="76200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5" name="Oval 39"/>
          <p:cNvSpPr>
            <a:spLocks noChangeArrowheads="1"/>
          </p:cNvSpPr>
          <p:nvPr/>
        </p:nvSpPr>
        <p:spPr bwMode="auto">
          <a:xfrm>
            <a:off x="3619500" y="2959100"/>
            <a:ext cx="76200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6" name="Oval 40"/>
          <p:cNvSpPr>
            <a:spLocks noChangeArrowheads="1"/>
          </p:cNvSpPr>
          <p:nvPr/>
        </p:nvSpPr>
        <p:spPr bwMode="auto">
          <a:xfrm>
            <a:off x="3808413" y="2606675"/>
            <a:ext cx="79375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7" name="Oval 41"/>
          <p:cNvSpPr>
            <a:spLocks noChangeArrowheads="1"/>
          </p:cNvSpPr>
          <p:nvPr/>
        </p:nvSpPr>
        <p:spPr bwMode="auto">
          <a:xfrm>
            <a:off x="3808413" y="2606675"/>
            <a:ext cx="79375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8" name="Oval 42"/>
          <p:cNvSpPr>
            <a:spLocks noChangeArrowheads="1"/>
          </p:cNvSpPr>
          <p:nvPr/>
        </p:nvSpPr>
        <p:spPr bwMode="auto">
          <a:xfrm>
            <a:off x="3990975" y="2895600"/>
            <a:ext cx="79375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9" name="Oval 43"/>
          <p:cNvSpPr>
            <a:spLocks noChangeArrowheads="1"/>
          </p:cNvSpPr>
          <p:nvPr/>
        </p:nvSpPr>
        <p:spPr bwMode="auto">
          <a:xfrm>
            <a:off x="3990975" y="2895600"/>
            <a:ext cx="79375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0" name="Oval 44"/>
          <p:cNvSpPr>
            <a:spLocks noChangeArrowheads="1"/>
          </p:cNvSpPr>
          <p:nvPr/>
        </p:nvSpPr>
        <p:spPr bwMode="auto">
          <a:xfrm>
            <a:off x="4181475" y="2574925"/>
            <a:ext cx="77788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1" name="Oval 45"/>
          <p:cNvSpPr>
            <a:spLocks noChangeArrowheads="1"/>
          </p:cNvSpPr>
          <p:nvPr/>
        </p:nvSpPr>
        <p:spPr bwMode="auto">
          <a:xfrm>
            <a:off x="4181475" y="2574925"/>
            <a:ext cx="77788" cy="7143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2" name="Oval 46"/>
          <p:cNvSpPr>
            <a:spLocks noChangeArrowheads="1"/>
          </p:cNvSpPr>
          <p:nvPr/>
        </p:nvSpPr>
        <p:spPr bwMode="auto">
          <a:xfrm>
            <a:off x="4373563" y="2501900"/>
            <a:ext cx="77787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3" name="Oval 47"/>
          <p:cNvSpPr>
            <a:spLocks noChangeArrowheads="1"/>
          </p:cNvSpPr>
          <p:nvPr/>
        </p:nvSpPr>
        <p:spPr bwMode="auto">
          <a:xfrm>
            <a:off x="4373563" y="2501900"/>
            <a:ext cx="77787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4" name="Oval 48"/>
          <p:cNvSpPr>
            <a:spLocks noChangeArrowheads="1"/>
          </p:cNvSpPr>
          <p:nvPr/>
        </p:nvSpPr>
        <p:spPr bwMode="auto">
          <a:xfrm>
            <a:off x="4554538" y="2462212"/>
            <a:ext cx="77787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5" name="Oval 49"/>
          <p:cNvSpPr>
            <a:spLocks noChangeArrowheads="1"/>
          </p:cNvSpPr>
          <p:nvPr/>
        </p:nvSpPr>
        <p:spPr bwMode="auto">
          <a:xfrm>
            <a:off x="4554538" y="2462212"/>
            <a:ext cx="77787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6" name="Oval 50"/>
          <p:cNvSpPr>
            <a:spLocks noChangeArrowheads="1"/>
          </p:cNvSpPr>
          <p:nvPr/>
        </p:nvSpPr>
        <p:spPr bwMode="auto">
          <a:xfrm>
            <a:off x="4745038" y="2230437"/>
            <a:ext cx="79375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7" name="Oval 51"/>
          <p:cNvSpPr>
            <a:spLocks noChangeArrowheads="1"/>
          </p:cNvSpPr>
          <p:nvPr/>
        </p:nvSpPr>
        <p:spPr bwMode="auto">
          <a:xfrm>
            <a:off x="4745038" y="2230437"/>
            <a:ext cx="79375" cy="7143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8" name="Oval 52"/>
          <p:cNvSpPr>
            <a:spLocks noChangeArrowheads="1"/>
          </p:cNvSpPr>
          <p:nvPr/>
        </p:nvSpPr>
        <p:spPr bwMode="auto">
          <a:xfrm>
            <a:off x="4937125" y="2486025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9" name="Oval 53"/>
          <p:cNvSpPr>
            <a:spLocks noChangeArrowheads="1"/>
          </p:cNvSpPr>
          <p:nvPr/>
        </p:nvSpPr>
        <p:spPr bwMode="auto">
          <a:xfrm>
            <a:off x="4937125" y="2486025"/>
            <a:ext cx="77788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0" name="Oval 54"/>
          <p:cNvSpPr>
            <a:spLocks noChangeArrowheads="1"/>
          </p:cNvSpPr>
          <p:nvPr/>
        </p:nvSpPr>
        <p:spPr bwMode="auto">
          <a:xfrm>
            <a:off x="5127625" y="1862137"/>
            <a:ext cx="777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1" name="Oval 55"/>
          <p:cNvSpPr>
            <a:spLocks noChangeArrowheads="1"/>
          </p:cNvSpPr>
          <p:nvPr/>
        </p:nvSpPr>
        <p:spPr bwMode="auto">
          <a:xfrm>
            <a:off x="5127625" y="1862137"/>
            <a:ext cx="77788" cy="7143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20176" name="Line 528"/>
          <p:cNvSpPr>
            <a:spLocks noChangeShapeType="1"/>
          </p:cNvSpPr>
          <p:nvPr/>
        </p:nvSpPr>
        <p:spPr bwMode="auto">
          <a:xfrm flipV="1">
            <a:off x="3692525" y="2795587"/>
            <a:ext cx="0" cy="162401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" name="Group 529"/>
          <p:cNvGrpSpPr>
            <a:grpSpLocks/>
          </p:cNvGrpSpPr>
          <p:nvPr/>
        </p:nvGrpSpPr>
        <p:grpSpPr bwMode="auto">
          <a:xfrm>
            <a:off x="1311275" y="2701925"/>
            <a:ext cx="2381250" cy="174625"/>
            <a:chOff x="288" y="1897"/>
            <a:chExt cx="1500" cy="110"/>
          </a:xfrm>
        </p:grpSpPr>
        <p:sp>
          <p:nvSpPr>
            <p:cNvPr id="19798" name="Line 530"/>
            <p:cNvSpPr>
              <a:spLocks noChangeShapeType="1"/>
            </p:cNvSpPr>
            <p:nvPr/>
          </p:nvSpPr>
          <p:spPr bwMode="auto">
            <a:xfrm flipH="1">
              <a:off x="348" y="1956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799" name="Oval 531"/>
            <p:cNvSpPr>
              <a:spLocks noChangeArrowheads="1"/>
            </p:cNvSpPr>
            <p:nvPr/>
          </p:nvSpPr>
          <p:spPr bwMode="auto">
            <a:xfrm>
              <a:off x="288" y="1897"/>
              <a:ext cx="110" cy="11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45" name="Group 544"/>
          <p:cNvGrpSpPr/>
          <p:nvPr/>
        </p:nvGrpSpPr>
        <p:grpSpPr>
          <a:xfrm>
            <a:off x="6553200" y="1524000"/>
            <a:ext cx="4119563" cy="3743325"/>
            <a:chOff x="4308475" y="1228725"/>
            <a:chExt cx="4119563" cy="3743325"/>
          </a:xfrm>
        </p:grpSpPr>
        <p:sp>
          <p:nvSpPr>
            <p:cNvPr id="19458" name="Oval 2"/>
            <p:cNvSpPr>
              <a:spLocks noChangeArrowheads="1"/>
            </p:cNvSpPr>
            <p:nvPr/>
          </p:nvSpPr>
          <p:spPr bwMode="auto">
            <a:xfrm>
              <a:off x="6772275" y="2627313"/>
              <a:ext cx="85725" cy="85725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 flipV="1">
              <a:off x="4308475" y="4338638"/>
              <a:ext cx="1588" cy="41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512" name="Group 56"/>
            <p:cNvGrpSpPr>
              <a:grpSpLocks/>
            </p:cNvGrpSpPr>
            <p:nvPr/>
          </p:nvGrpSpPr>
          <p:grpSpPr bwMode="auto">
            <a:xfrm>
              <a:off x="5175250" y="1228725"/>
              <a:ext cx="3252788" cy="3743325"/>
              <a:chOff x="2396" y="1789"/>
              <a:chExt cx="2049" cy="2358"/>
            </a:xfrm>
          </p:grpSpPr>
          <p:sp>
            <p:nvSpPr>
              <p:cNvPr id="19800" name="Freeform 57"/>
              <p:cNvSpPr>
                <a:spLocks/>
              </p:cNvSpPr>
              <p:nvPr/>
            </p:nvSpPr>
            <p:spPr bwMode="auto">
              <a:xfrm>
                <a:off x="3546" y="1789"/>
                <a:ext cx="789" cy="1649"/>
              </a:xfrm>
              <a:custGeom>
                <a:avLst/>
                <a:gdLst>
                  <a:gd name="T0" fmla="*/ 789 w 789"/>
                  <a:gd name="T1" fmla="*/ 1649 h 1649"/>
                  <a:gd name="T2" fmla="*/ 789 w 789"/>
                  <a:gd name="T3" fmla="*/ 515 h 1649"/>
                  <a:gd name="T4" fmla="*/ 0 w 789"/>
                  <a:gd name="T5" fmla="*/ 0 h 1649"/>
                  <a:gd name="T6" fmla="*/ 0 w 789"/>
                  <a:gd name="T7" fmla="*/ 1133 h 1649"/>
                  <a:gd name="T8" fmla="*/ 789 w 789"/>
                  <a:gd name="T9" fmla="*/ 1649 h 16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1649"/>
                  <a:gd name="T17" fmla="*/ 789 w 789"/>
                  <a:gd name="T18" fmla="*/ 1649 h 16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1649">
                    <a:moveTo>
                      <a:pt x="789" y="1649"/>
                    </a:moveTo>
                    <a:lnTo>
                      <a:pt x="789" y="515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789" y="164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01" name="Freeform 58"/>
              <p:cNvSpPr>
                <a:spLocks/>
              </p:cNvSpPr>
              <p:nvPr/>
            </p:nvSpPr>
            <p:spPr bwMode="auto">
              <a:xfrm>
                <a:off x="3546" y="1789"/>
                <a:ext cx="789" cy="1649"/>
              </a:xfrm>
              <a:custGeom>
                <a:avLst/>
                <a:gdLst>
                  <a:gd name="T0" fmla="*/ 789 w 789"/>
                  <a:gd name="T1" fmla="*/ 1649 h 1649"/>
                  <a:gd name="T2" fmla="*/ 789 w 789"/>
                  <a:gd name="T3" fmla="*/ 515 h 1649"/>
                  <a:gd name="T4" fmla="*/ 0 w 789"/>
                  <a:gd name="T5" fmla="*/ 0 h 1649"/>
                  <a:gd name="T6" fmla="*/ 0 w 789"/>
                  <a:gd name="T7" fmla="*/ 1133 h 1649"/>
                  <a:gd name="T8" fmla="*/ 789 w 789"/>
                  <a:gd name="T9" fmla="*/ 1649 h 16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1649"/>
                  <a:gd name="T17" fmla="*/ 789 w 789"/>
                  <a:gd name="T18" fmla="*/ 1649 h 16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1649">
                    <a:moveTo>
                      <a:pt x="789" y="1649"/>
                    </a:moveTo>
                    <a:lnTo>
                      <a:pt x="789" y="515"/>
                    </a:lnTo>
                    <a:lnTo>
                      <a:pt x="0" y="0"/>
                    </a:lnTo>
                    <a:lnTo>
                      <a:pt x="0" y="1133"/>
                    </a:lnTo>
                    <a:lnTo>
                      <a:pt x="789" y="1649"/>
                    </a:lnTo>
                  </a:path>
                </a:pathLst>
              </a:custGeom>
              <a:noFill/>
              <a:ln w="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02" name="Freeform 59"/>
              <p:cNvSpPr>
                <a:spLocks/>
              </p:cNvSpPr>
              <p:nvPr/>
            </p:nvSpPr>
            <p:spPr bwMode="auto">
              <a:xfrm>
                <a:off x="2511" y="2922"/>
                <a:ext cx="1824" cy="917"/>
              </a:xfrm>
              <a:custGeom>
                <a:avLst/>
                <a:gdLst>
                  <a:gd name="T0" fmla="*/ 790 w 1824"/>
                  <a:gd name="T1" fmla="*/ 917 h 917"/>
                  <a:gd name="T2" fmla="*/ 0 w 1824"/>
                  <a:gd name="T3" fmla="*/ 396 h 917"/>
                  <a:gd name="T4" fmla="*/ 1035 w 1824"/>
                  <a:gd name="T5" fmla="*/ 0 h 917"/>
                  <a:gd name="T6" fmla="*/ 1824 w 1824"/>
                  <a:gd name="T7" fmla="*/ 516 h 917"/>
                  <a:gd name="T8" fmla="*/ 790 w 1824"/>
                  <a:gd name="T9" fmla="*/ 917 h 9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4"/>
                  <a:gd name="T16" fmla="*/ 0 h 917"/>
                  <a:gd name="T17" fmla="*/ 1824 w 1824"/>
                  <a:gd name="T18" fmla="*/ 917 h 9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4" h="917">
                    <a:moveTo>
                      <a:pt x="790" y="917"/>
                    </a:moveTo>
                    <a:lnTo>
                      <a:pt x="0" y="396"/>
                    </a:lnTo>
                    <a:lnTo>
                      <a:pt x="1035" y="0"/>
                    </a:lnTo>
                    <a:lnTo>
                      <a:pt x="1824" y="516"/>
                    </a:lnTo>
                    <a:lnTo>
                      <a:pt x="790" y="91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03" name="Freeform 60"/>
              <p:cNvSpPr>
                <a:spLocks/>
              </p:cNvSpPr>
              <p:nvPr/>
            </p:nvSpPr>
            <p:spPr bwMode="auto">
              <a:xfrm>
                <a:off x="2511" y="2922"/>
                <a:ext cx="1824" cy="917"/>
              </a:xfrm>
              <a:custGeom>
                <a:avLst/>
                <a:gdLst>
                  <a:gd name="T0" fmla="*/ 790 w 1824"/>
                  <a:gd name="T1" fmla="*/ 917 h 917"/>
                  <a:gd name="T2" fmla="*/ 0 w 1824"/>
                  <a:gd name="T3" fmla="*/ 396 h 917"/>
                  <a:gd name="T4" fmla="*/ 1035 w 1824"/>
                  <a:gd name="T5" fmla="*/ 0 h 917"/>
                  <a:gd name="T6" fmla="*/ 1824 w 1824"/>
                  <a:gd name="T7" fmla="*/ 516 h 917"/>
                  <a:gd name="T8" fmla="*/ 790 w 1824"/>
                  <a:gd name="T9" fmla="*/ 917 h 9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4"/>
                  <a:gd name="T16" fmla="*/ 0 h 917"/>
                  <a:gd name="T17" fmla="*/ 1824 w 1824"/>
                  <a:gd name="T18" fmla="*/ 917 h 9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4" h="917">
                    <a:moveTo>
                      <a:pt x="790" y="917"/>
                    </a:moveTo>
                    <a:lnTo>
                      <a:pt x="0" y="396"/>
                    </a:lnTo>
                    <a:lnTo>
                      <a:pt x="1035" y="0"/>
                    </a:lnTo>
                    <a:lnTo>
                      <a:pt x="1824" y="516"/>
                    </a:lnTo>
                    <a:lnTo>
                      <a:pt x="790" y="917"/>
                    </a:lnTo>
                  </a:path>
                </a:pathLst>
              </a:custGeom>
              <a:noFill/>
              <a:ln w="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04" name="Freeform 61"/>
              <p:cNvSpPr>
                <a:spLocks/>
              </p:cNvSpPr>
              <p:nvPr/>
            </p:nvSpPr>
            <p:spPr bwMode="auto">
              <a:xfrm>
                <a:off x="2511" y="1789"/>
                <a:ext cx="1035" cy="1529"/>
              </a:xfrm>
              <a:custGeom>
                <a:avLst/>
                <a:gdLst>
                  <a:gd name="T0" fmla="*/ 0 w 1035"/>
                  <a:gd name="T1" fmla="*/ 1529 h 1529"/>
                  <a:gd name="T2" fmla="*/ 0 w 1035"/>
                  <a:gd name="T3" fmla="*/ 396 h 1529"/>
                  <a:gd name="T4" fmla="*/ 1035 w 1035"/>
                  <a:gd name="T5" fmla="*/ 0 h 1529"/>
                  <a:gd name="T6" fmla="*/ 1035 w 1035"/>
                  <a:gd name="T7" fmla="*/ 1133 h 1529"/>
                  <a:gd name="T8" fmla="*/ 0 w 1035"/>
                  <a:gd name="T9" fmla="*/ 1529 h 15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35"/>
                  <a:gd name="T16" fmla="*/ 0 h 1529"/>
                  <a:gd name="T17" fmla="*/ 1035 w 1035"/>
                  <a:gd name="T18" fmla="*/ 1529 h 15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35" h="1529">
                    <a:moveTo>
                      <a:pt x="0" y="1529"/>
                    </a:moveTo>
                    <a:lnTo>
                      <a:pt x="0" y="396"/>
                    </a:lnTo>
                    <a:lnTo>
                      <a:pt x="1035" y="0"/>
                    </a:lnTo>
                    <a:lnTo>
                      <a:pt x="1035" y="1133"/>
                    </a:lnTo>
                    <a:lnTo>
                      <a:pt x="0" y="152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05" name="Freeform 62"/>
              <p:cNvSpPr>
                <a:spLocks/>
              </p:cNvSpPr>
              <p:nvPr/>
            </p:nvSpPr>
            <p:spPr bwMode="auto">
              <a:xfrm>
                <a:off x="2511" y="1789"/>
                <a:ext cx="1035" cy="1529"/>
              </a:xfrm>
              <a:custGeom>
                <a:avLst/>
                <a:gdLst>
                  <a:gd name="T0" fmla="*/ 0 w 1035"/>
                  <a:gd name="T1" fmla="*/ 1529 h 1529"/>
                  <a:gd name="T2" fmla="*/ 0 w 1035"/>
                  <a:gd name="T3" fmla="*/ 396 h 1529"/>
                  <a:gd name="T4" fmla="*/ 1035 w 1035"/>
                  <a:gd name="T5" fmla="*/ 0 h 1529"/>
                  <a:gd name="T6" fmla="*/ 1035 w 1035"/>
                  <a:gd name="T7" fmla="*/ 1133 h 1529"/>
                  <a:gd name="T8" fmla="*/ 0 w 1035"/>
                  <a:gd name="T9" fmla="*/ 1529 h 15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35"/>
                  <a:gd name="T16" fmla="*/ 0 h 1529"/>
                  <a:gd name="T17" fmla="*/ 1035 w 1035"/>
                  <a:gd name="T18" fmla="*/ 1529 h 15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35" h="1529">
                    <a:moveTo>
                      <a:pt x="0" y="1529"/>
                    </a:moveTo>
                    <a:lnTo>
                      <a:pt x="0" y="396"/>
                    </a:lnTo>
                    <a:lnTo>
                      <a:pt x="1035" y="0"/>
                    </a:lnTo>
                    <a:lnTo>
                      <a:pt x="1035" y="1133"/>
                    </a:lnTo>
                    <a:lnTo>
                      <a:pt x="0" y="1529"/>
                    </a:lnTo>
                  </a:path>
                </a:pathLst>
              </a:custGeom>
              <a:noFill/>
              <a:ln w="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06" name="Freeform 63"/>
              <p:cNvSpPr>
                <a:spLocks/>
              </p:cNvSpPr>
              <p:nvPr/>
            </p:nvSpPr>
            <p:spPr bwMode="auto">
              <a:xfrm>
                <a:off x="2529" y="2179"/>
                <a:ext cx="790" cy="1648"/>
              </a:xfrm>
              <a:custGeom>
                <a:avLst/>
                <a:gdLst>
                  <a:gd name="T0" fmla="*/ 1013516 w 132"/>
                  <a:gd name="T1" fmla="*/ 2125464 h 275"/>
                  <a:gd name="T2" fmla="*/ 0 w 132"/>
                  <a:gd name="T3" fmla="*/ 1461326 h 275"/>
                  <a:gd name="T4" fmla="*/ 0 w 132"/>
                  <a:gd name="T5" fmla="*/ 0 h 275"/>
                  <a:gd name="T6" fmla="*/ 0 60000 65536"/>
                  <a:gd name="T7" fmla="*/ 0 60000 65536"/>
                  <a:gd name="T8" fmla="*/ 0 60000 65536"/>
                  <a:gd name="T9" fmla="*/ 0 w 132"/>
                  <a:gd name="T10" fmla="*/ 0 h 275"/>
                  <a:gd name="T11" fmla="*/ 132 w 132"/>
                  <a:gd name="T12" fmla="*/ 275 h 2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2" h="275">
                    <a:moveTo>
                      <a:pt x="132" y="275"/>
                    </a:moveTo>
                    <a:lnTo>
                      <a:pt x="0" y="18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07" name="Freeform 64"/>
              <p:cNvSpPr>
                <a:spLocks/>
              </p:cNvSpPr>
              <p:nvPr/>
            </p:nvSpPr>
            <p:spPr bwMode="auto">
              <a:xfrm>
                <a:off x="2768" y="2083"/>
                <a:ext cx="796" cy="1654"/>
              </a:xfrm>
              <a:custGeom>
                <a:avLst/>
                <a:gdLst>
                  <a:gd name="T0" fmla="*/ 1021292 w 133"/>
                  <a:gd name="T1" fmla="*/ 2133240 h 276"/>
                  <a:gd name="T2" fmla="*/ 0 w 133"/>
                  <a:gd name="T3" fmla="*/ 1461339 h 276"/>
                  <a:gd name="T4" fmla="*/ 0 w 133"/>
                  <a:gd name="T5" fmla="*/ 0 h 276"/>
                  <a:gd name="T6" fmla="*/ 0 60000 65536"/>
                  <a:gd name="T7" fmla="*/ 0 60000 65536"/>
                  <a:gd name="T8" fmla="*/ 0 60000 65536"/>
                  <a:gd name="T9" fmla="*/ 0 w 133"/>
                  <a:gd name="T10" fmla="*/ 0 h 276"/>
                  <a:gd name="T11" fmla="*/ 133 w 133"/>
                  <a:gd name="T12" fmla="*/ 276 h 2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3" h="276">
                    <a:moveTo>
                      <a:pt x="133" y="276"/>
                    </a:moveTo>
                    <a:lnTo>
                      <a:pt x="0" y="18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08" name="Freeform 65"/>
              <p:cNvSpPr>
                <a:spLocks/>
              </p:cNvSpPr>
              <p:nvPr/>
            </p:nvSpPr>
            <p:spPr bwMode="auto">
              <a:xfrm>
                <a:off x="3014" y="1987"/>
                <a:ext cx="795" cy="1654"/>
              </a:xfrm>
              <a:custGeom>
                <a:avLst/>
                <a:gdLst>
                  <a:gd name="T0" fmla="*/ 1014904 w 133"/>
                  <a:gd name="T1" fmla="*/ 2133240 h 276"/>
                  <a:gd name="T2" fmla="*/ 0 w 133"/>
                  <a:gd name="T3" fmla="*/ 1461339 h 276"/>
                  <a:gd name="T4" fmla="*/ 0 w 133"/>
                  <a:gd name="T5" fmla="*/ 0 h 276"/>
                  <a:gd name="T6" fmla="*/ 0 60000 65536"/>
                  <a:gd name="T7" fmla="*/ 0 60000 65536"/>
                  <a:gd name="T8" fmla="*/ 0 60000 65536"/>
                  <a:gd name="T9" fmla="*/ 0 w 133"/>
                  <a:gd name="T10" fmla="*/ 0 h 276"/>
                  <a:gd name="T11" fmla="*/ 133 w 133"/>
                  <a:gd name="T12" fmla="*/ 276 h 2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3" h="276">
                    <a:moveTo>
                      <a:pt x="133" y="276"/>
                    </a:moveTo>
                    <a:lnTo>
                      <a:pt x="0" y="18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09" name="Freeform 66"/>
              <p:cNvSpPr>
                <a:spLocks/>
              </p:cNvSpPr>
              <p:nvPr/>
            </p:nvSpPr>
            <p:spPr bwMode="auto">
              <a:xfrm>
                <a:off x="3259" y="1897"/>
                <a:ext cx="795" cy="1648"/>
              </a:xfrm>
              <a:custGeom>
                <a:avLst/>
                <a:gdLst>
                  <a:gd name="T0" fmla="*/ 1014904 w 133"/>
                  <a:gd name="T1" fmla="*/ 2125464 h 275"/>
                  <a:gd name="T2" fmla="*/ 0 w 133"/>
                  <a:gd name="T3" fmla="*/ 1461326 h 275"/>
                  <a:gd name="T4" fmla="*/ 0 w 133"/>
                  <a:gd name="T5" fmla="*/ 0 h 275"/>
                  <a:gd name="T6" fmla="*/ 0 60000 65536"/>
                  <a:gd name="T7" fmla="*/ 0 60000 65536"/>
                  <a:gd name="T8" fmla="*/ 0 60000 65536"/>
                  <a:gd name="T9" fmla="*/ 0 w 133"/>
                  <a:gd name="T10" fmla="*/ 0 h 275"/>
                  <a:gd name="T11" fmla="*/ 133 w 133"/>
                  <a:gd name="T12" fmla="*/ 275 h 2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3" h="275">
                    <a:moveTo>
                      <a:pt x="133" y="275"/>
                    </a:moveTo>
                    <a:lnTo>
                      <a:pt x="0" y="18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10" name="Freeform 67"/>
              <p:cNvSpPr>
                <a:spLocks/>
              </p:cNvSpPr>
              <p:nvPr/>
            </p:nvSpPr>
            <p:spPr bwMode="auto">
              <a:xfrm>
                <a:off x="3504" y="1801"/>
                <a:ext cx="789" cy="1655"/>
              </a:xfrm>
              <a:custGeom>
                <a:avLst/>
                <a:gdLst>
                  <a:gd name="T0" fmla="*/ 1007129 w 132"/>
                  <a:gd name="T1" fmla="*/ 2139699 h 276"/>
                  <a:gd name="T2" fmla="*/ 0 w 132"/>
                  <a:gd name="T3" fmla="*/ 1464831 h 276"/>
                  <a:gd name="T4" fmla="*/ 0 w 132"/>
                  <a:gd name="T5" fmla="*/ 0 h 276"/>
                  <a:gd name="T6" fmla="*/ 0 60000 65536"/>
                  <a:gd name="T7" fmla="*/ 0 60000 65536"/>
                  <a:gd name="T8" fmla="*/ 0 60000 65536"/>
                  <a:gd name="T9" fmla="*/ 0 w 132"/>
                  <a:gd name="T10" fmla="*/ 0 h 276"/>
                  <a:gd name="T11" fmla="*/ 132 w 132"/>
                  <a:gd name="T12" fmla="*/ 276 h 2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2" h="276">
                    <a:moveTo>
                      <a:pt x="132" y="276"/>
                    </a:moveTo>
                    <a:lnTo>
                      <a:pt x="0" y="18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11" name="Freeform 68"/>
              <p:cNvSpPr>
                <a:spLocks/>
              </p:cNvSpPr>
              <p:nvPr/>
            </p:nvSpPr>
            <p:spPr bwMode="auto">
              <a:xfrm>
                <a:off x="3277" y="2292"/>
                <a:ext cx="1040" cy="1529"/>
              </a:xfrm>
              <a:custGeom>
                <a:avLst/>
                <a:gdLst>
                  <a:gd name="T0" fmla="*/ 0 w 174"/>
                  <a:gd name="T1" fmla="*/ 1976404 h 255"/>
                  <a:gd name="T2" fmla="*/ 1327279 w 174"/>
                  <a:gd name="T3" fmla="*/ 1464614 h 255"/>
                  <a:gd name="T4" fmla="*/ 1327279 w 174"/>
                  <a:gd name="T5" fmla="*/ 0 h 255"/>
                  <a:gd name="T6" fmla="*/ 0 60000 65536"/>
                  <a:gd name="T7" fmla="*/ 0 60000 65536"/>
                  <a:gd name="T8" fmla="*/ 0 60000 65536"/>
                  <a:gd name="T9" fmla="*/ 0 w 174"/>
                  <a:gd name="T10" fmla="*/ 0 h 255"/>
                  <a:gd name="T11" fmla="*/ 174 w 174"/>
                  <a:gd name="T12" fmla="*/ 255 h 2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4" h="255">
                    <a:moveTo>
                      <a:pt x="0" y="255"/>
                    </a:moveTo>
                    <a:lnTo>
                      <a:pt x="174" y="189"/>
                    </a:lnTo>
                    <a:lnTo>
                      <a:pt x="174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12" name="Freeform 69"/>
              <p:cNvSpPr>
                <a:spLocks/>
              </p:cNvSpPr>
              <p:nvPr/>
            </p:nvSpPr>
            <p:spPr bwMode="auto">
              <a:xfrm>
                <a:off x="3044" y="2137"/>
                <a:ext cx="1040" cy="1528"/>
              </a:xfrm>
              <a:custGeom>
                <a:avLst/>
                <a:gdLst>
                  <a:gd name="T0" fmla="*/ 0 w 174"/>
                  <a:gd name="T1" fmla="*/ 1969946 h 255"/>
                  <a:gd name="T2" fmla="*/ 1327279 w 174"/>
                  <a:gd name="T3" fmla="*/ 1460690 h 255"/>
                  <a:gd name="T4" fmla="*/ 1327279 w 174"/>
                  <a:gd name="T5" fmla="*/ 0 h 255"/>
                  <a:gd name="T6" fmla="*/ 0 60000 65536"/>
                  <a:gd name="T7" fmla="*/ 0 60000 65536"/>
                  <a:gd name="T8" fmla="*/ 0 60000 65536"/>
                  <a:gd name="T9" fmla="*/ 0 w 174"/>
                  <a:gd name="T10" fmla="*/ 0 h 255"/>
                  <a:gd name="T11" fmla="*/ 174 w 174"/>
                  <a:gd name="T12" fmla="*/ 255 h 2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4" h="255">
                    <a:moveTo>
                      <a:pt x="0" y="255"/>
                    </a:moveTo>
                    <a:lnTo>
                      <a:pt x="174" y="189"/>
                    </a:lnTo>
                    <a:lnTo>
                      <a:pt x="174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13" name="Freeform 70"/>
              <p:cNvSpPr>
                <a:spLocks/>
              </p:cNvSpPr>
              <p:nvPr/>
            </p:nvSpPr>
            <p:spPr bwMode="auto">
              <a:xfrm>
                <a:off x="2810" y="1987"/>
                <a:ext cx="1035" cy="1528"/>
              </a:xfrm>
              <a:custGeom>
                <a:avLst/>
                <a:gdLst>
                  <a:gd name="T0" fmla="*/ 0 w 173"/>
                  <a:gd name="T1" fmla="*/ 1969946 h 255"/>
                  <a:gd name="T2" fmla="*/ 1325925 w 173"/>
                  <a:gd name="T3" fmla="*/ 1460690 h 255"/>
                  <a:gd name="T4" fmla="*/ 1325925 w 173"/>
                  <a:gd name="T5" fmla="*/ 0 h 255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255"/>
                  <a:gd name="T11" fmla="*/ 173 w 173"/>
                  <a:gd name="T12" fmla="*/ 255 h 2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255">
                    <a:moveTo>
                      <a:pt x="0" y="255"/>
                    </a:moveTo>
                    <a:lnTo>
                      <a:pt x="173" y="189"/>
                    </a:lnTo>
                    <a:lnTo>
                      <a:pt x="173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14" name="Freeform 71"/>
              <p:cNvSpPr>
                <a:spLocks/>
              </p:cNvSpPr>
              <p:nvPr/>
            </p:nvSpPr>
            <p:spPr bwMode="auto">
              <a:xfrm>
                <a:off x="2577" y="1831"/>
                <a:ext cx="1035" cy="1535"/>
              </a:xfrm>
              <a:custGeom>
                <a:avLst/>
                <a:gdLst>
                  <a:gd name="T0" fmla="*/ 0 w 173"/>
                  <a:gd name="T1" fmla="*/ 1984179 h 256"/>
                  <a:gd name="T2" fmla="*/ 1325925 w 173"/>
                  <a:gd name="T3" fmla="*/ 1464624 h 256"/>
                  <a:gd name="T4" fmla="*/ 1325925 w 173"/>
                  <a:gd name="T5" fmla="*/ 0 h 256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256"/>
                  <a:gd name="T11" fmla="*/ 173 w 173"/>
                  <a:gd name="T12" fmla="*/ 256 h 2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256">
                    <a:moveTo>
                      <a:pt x="0" y="256"/>
                    </a:moveTo>
                    <a:lnTo>
                      <a:pt x="173" y="189"/>
                    </a:lnTo>
                    <a:lnTo>
                      <a:pt x="173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15" name="Freeform 72"/>
              <p:cNvSpPr>
                <a:spLocks/>
              </p:cNvSpPr>
              <p:nvPr/>
            </p:nvSpPr>
            <p:spPr bwMode="auto">
              <a:xfrm>
                <a:off x="2511" y="2808"/>
                <a:ext cx="1824" cy="522"/>
              </a:xfrm>
              <a:custGeom>
                <a:avLst/>
                <a:gdLst>
                  <a:gd name="T0" fmla="*/ 0 w 305"/>
                  <a:gd name="T1" fmla="*/ 520992 h 87"/>
                  <a:gd name="T2" fmla="*/ 1323925 w 305"/>
                  <a:gd name="T3" fmla="*/ 0 h 87"/>
                  <a:gd name="T4" fmla="*/ 2333015 w 305"/>
                  <a:gd name="T5" fmla="*/ 676512 h 87"/>
                  <a:gd name="T6" fmla="*/ 0 60000 65536"/>
                  <a:gd name="T7" fmla="*/ 0 60000 65536"/>
                  <a:gd name="T8" fmla="*/ 0 60000 65536"/>
                  <a:gd name="T9" fmla="*/ 0 w 305"/>
                  <a:gd name="T10" fmla="*/ 0 h 87"/>
                  <a:gd name="T11" fmla="*/ 305 w 305"/>
                  <a:gd name="T12" fmla="*/ 87 h 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5" h="87">
                    <a:moveTo>
                      <a:pt x="0" y="67"/>
                    </a:moveTo>
                    <a:lnTo>
                      <a:pt x="173" y="0"/>
                    </a:lnTo>
                    <a:lnTo>
                      <a:pt x="305" y="87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16" name="Freeform 73"/>
              <p:cNvSpPr>
                <a:spLocks/>
              </p:cNvSpPr>
              <p:nvPr/>
            </p:nvSpPr>
            <p:spPr bwMode="auto">
              <a:xfrm>
                <a:off x="2511" y="2544"/>
                <a:ext cx="1824" cy="516"/>
              </a:xfrm>
              <a:custGeom>
                <a:avLst/>
                <a:gdLst>
                  <a:gd name="T0" fmla="*/ 0 w 305"/>
                  <a:gd name="T1" fmla="*/ 513216 h 86"/>
                  <a:gd name="T2" fmla="*/ 1323925 w 305"/>
                  <a:gd name="T3" fmla="*/ 0 h 86"/>
                  <a:gd name="T4" fmla="*/ 2333015 w 305"/>
                  <a:gd name="T5" fmla="*/ 668736 h 86"/>
                  <a:gd name="T6" fmla="*/ 0 60000 65536"/>
                  <a:gd name="T7" fmla="*/ 0 60000 65536"/>
                  <a:gd name="T8" fmla="*/ 0 60000 65536"/>
                  <a:gd name="T9" fmla="*/ 0 w 305"/>
                  <a:gd name="T10" fmla="*/ 0 h 86"/>
                  <a:gd name="T11" fmla="*/ 305 w 305"/>
                  <a:gd name="T12" fmla="*/ 86 h 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5" h="86">
                    <a:moveTo>
                      <a:pt x="0" y="66"/>
                    </a:moveTo>
                    <a:lnTo>
                      <a:pt x="173" y="0"/>
                    </a:lnTo>
                    <a:lnTo>
                      <a:pt x="305" y="8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17" name="Freeform 74"/>
              <p:cNvSpPr>
                <a:spLocks/>
              </p:cNvSpPr>
              <p:nvPr/>
            </p:nvSpPr>
            <p:spPr bwMode="auto">
              <a:xfrm>
                <a:off x="2511" y="2274"/>
                <a:ext cx="1824" cy="522"/>
              </a:xfrm>
              <a:custGeom>
                <a:avLst/>
                <a:gdLst>
                  <a:gd name="T0" fmla="*/ 0 w 305"/>
                  <a:gd name="T1" fmla="*/ 520992 h 87"/>
                  <a:gd name="T2" fmla="*/ 1323925 w 305"/>
                  <a:gd name="T3" fmla="*/ 0 h 87"/>
                  <a:gd name="T4" fmla="*/ 2333015 w 305"/>
                  <a:gd name="T5" fmla="*/ 676512 h 87"/>
                  <a:gd name="T6" fmla="*/ 0 60000 65536"/>
                  <a:gd name="T7" fmla="*/ 0 60000 65536"/>
                  <a:gd name="T8" fmla="*/ 0 60000 65536"/>
                  <a:gd name="T9" fmla="*/ 0 w 305"/>
                  <a:gd name="T10" fmla="*/ 0 h 87"/>
                  <a:gd name="T11" fmla="*/ 305 w 305"/>
                  <a:gd name="T12" fmla="*/ 87 h 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5" h="87">
                    <a:moveTo>
                      <a:pt x="0" y="67"/>
                    </a:moveTo>
                    <a:lnTo>
                      <a:pt x="173" y="0"/>
                    </a:lnTo>
                    <a:lnTo>
                      <a:pt x="305" y="87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18" name="Freeform 75"/>
              <p:cNvSpPr>
                <a:spLocks/>
              </p:cNvSpPr>
              <p:nvPr/>
            </p:nvSpPr>
            <p:spPr bwMode="auto">
              <a:xfrm>
                <a:off x="2511" y="2011"/>
                <a:ext cx="1824" cy="515"/>
              </a:xfrm>
              <a:custGeom>
                <a:avLst/>
                <a:gdLst>
                  <a:gd name="T0" fmla="*/ 0 w 305"/>
                  <a:gd name="T1" fmla="*/ 507892 h 86"/>
                  <a:gd name="T2" fmla="*/ 1323925 w 305"/>
                  <a:gd name="T3" fmla="*/ 0 h 86"/>
                  <a:gd name="T4" fmla="*/ 2333015 w 305"/>
                  <a:gd name="T5" fmla="*/ 662272 h 86"/>
                  <a:gd name="T6" fmla="*/ 0 60000 65536"/>
                  <a:gd name="T7" fmla="*/ 0 60000 65536"/>
                  <a:gd name="T8" fmla="*/ 0 60000 65536"/>
                  <a:gd name="T9" fmla="*/ 0 w 305"/>
                  <a:gd name="T10" fmla="*/ 0 h 86"/>
                  <a:gd name="T11" fmla="*/ 305 w 305"/>
                  <a:gd name="T12" fmla="*/ 86 h 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5" h="86">
                    <a:moveTo>
                      <a:pt x="0" y="66"/>
                    </a:moveTo>
                    <a:lnTo>
                      <a:pt x="173" y="0"/>
                    </a:lnTo>
                    <a:lnTo>
                      <a:pt x="305" y="8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19" name="Line 76"/>
              <p:cNvSpPr>
                <a:spLocks noChangeShapeType="1"/>
              </p:cNvSpPr>
              <p:nvPr/>
            </p:nvSpPr>
            <p:spPr bwMode="auto">
              <a:xfrm flipV="1">
                <a:off x="3301" y="3438"/>
                <a:ext cx="1034" cy="40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20" name="Freeform 77"/>
              <p:cNvSpPr>
                <a:spLocks/>
              </p:cNvSpPr>
              <p:nvPr/>
            </p:nvSpPr>
            <p:spPr bwMode="auto">
              <a:xfrm>
                <a:off x="2511" y="2185"/>
                <a:ext cx="790" cy="1654"/>
              </a:xfrm>
              <a:custGeom>
                <a:avLst/>
                <a:gdLst>
                  <a:gd name="T0" fmla="*/ 1013516 w 132"/>
                  <a:gd name="T1" fmla="*/ 2133240 h 276"/>
                  <a:gd name="T2" fmla="*/ 0 w 132"/>
                  <a:gd name="T3" fmla="*/ 1461339 h 276"/>
                  <a:gd name="T4" fmla="*/ 0 w 132"/>
                  <a:gd name="T5" fmla="*/ 0 h 276"/>
                  <a:gd name="T6" fmla="*/ 0 60000 65536"/>
                  <a:gd name="T7" fmla="*/ 0 60000 65536"/>
                  <a:gd name="T8" fmla="*/ 0 60000 65536"/>
                  <a:gd name="T9" fmla="*/ 0 w 132"/>
                  <a:gd name="T10" fmla="*/ 0 h 276"/>
                  <a:gd name="T11" fmla="*/ 132 w 132"/>
                  <a:gd name="T12" fmla="*/ 276 h 2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2" h="276">
                    <a:moveTo>
                      <a:pt x="132" y="276"/>
                    </a:moveTo>
                    <a:lnTo>
                      <a:pt x="0" y="18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21" name="Line 78"/>
              <p:cNvSpPr>
                <a:spLocks noChangeShapeType="1"/>
              </p:cNvSpPr>
              <p:nvPr/>
            </p:nvSpPr>
            <p:spPr bwMode="auto">
              <a:xfrm>
                <a:off x="3319" y="3827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22" name="Rectangle 79"/>
              <p:cNvSpPr>
                <a:spLocks noChangeArrowheads="1"/>
              </p:cNvSpPr>
              <p:nvPr/>
            </p:nvSpPr>
            <p:spPr bwMode="auto">
              <a:xfrm>
                <a:off x="3384" y="3857"/>
                <a:ext cx="4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solidFill>
                      <a:srgbClr val="000000"/>
                    </a:solidFill>
                    <a:latin typeface="Helvetica" pitchFamily="34" charset="0"/>
                    <a:cs typeface="Arial" charset="0"/>
                  </a:rPr>
                  <a:t>0</a:t>
                </a:r>
                <a:endParaRPr lang="en-US" sz="2400">
                  <a:cs typeface="Arial" charset="0"/>
                </a:endParaRPr>
              </a:p>
            </p:txBody>
          </p:sp>
          <p:sp>
            <p:nvSpPr>
              <p:cNvPr id="19823" name="Line 80"/>
              <p:cNvSpPr>
                <a:spLocks noChangeShapeType="1"/>
              </p:cNvSpPr>
              <p:nvPr/>
            </p:nvSpPr>
            <p:spPr bwMode="auto">
              <a:xfrm>
                <a:off x="3564" y="3737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24" name="Rectangle 81"/>
              <p:cNvSpPr>
                <a:spLocks noChangeArrowheads="1"/>
              </p:cNvSpPr>
              <p:nvPr/>
            </p:nvSpPr>
            <p:spPr bwMode="auto">
              <a:xfrm>
                <a:off x="3622" y="3761"/>
                <a:ext cx="8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solidFill>
                      <a:srgbClr val="000000"/>
                    </a:solidFill>
                    <a:latin typeface="Helvetica" pitchFamily="34" charset="0"/>
                    <a:cs typeface="Arial" charset="0"/>
                  </a:rPr>
                  <a:t>10</a:t>
                </a:r>
                <a:endParaRPr lang="en-US" sz="2400">
                  <a:cs typeface="Arial" charset="0"/>
                </a:endParaRPr>
              </a:p>
            </p:txBody>
          </p:sp>
          <p:sp>
            <p:nvSpPr>
              <p:cNvPr id="19825" name="Line 82"/>
              <p:cNvSpPr>
                <a:spLocks noChangeShapeType="1"/>
              </p:cNvSpPr>
              <p:nvPr/>
            </p:nvSpPr>
            <p:spPr bwMode="auto">
              <a:xfrm>
                <a:off x="3809" y="3641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26" name="Rectangle 83"/>
              <p:cNvSpPr>
                <a:spLocks noChangeArrowheads="1"/>
              </p:cNvSpPr>
              <p:nvPr/>
            </p:nvSpPr>
            <p:spPr bwMode="auto">
              <a:xfrm>
                <a:off x="3867" y="3671"/>
                <a:ext cx="8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solidFill>
                      <a:srgbClr val="000000"/>
                    </a:solidFill>
                    <a:latin typeface="Helvetica" pitchFamily="34" charset="0"/>
                    <a:cs typeface="Arial" charset="0"/>
                  </a:rPr>
                  <a:t>20</a:t>
                </a:r>
                <a:endParaRPr lang="en-US" sz="2400">
                  <a:cs typeface="Arial" charset="0"/>
                </a:endParaRPr>
              </a:p>
            </p:txBody>
          </p:sp>
          <p:sp>
            <p:nvSpPr>
              <p:cNvPr id="19827" name="Line 84"/>
              <p:cNvSpPr>
                <a:spLocks noChangeShapeType="1"/>
              </p:cNvSpPr>
              <p:nvPr/>
            </p:nvSpPr>
            <p:spPr bwMode="auto">
              <a:xfrm>
                <a:off x="4054" y="3545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28" name="Rectangle 85"/>
              <p:cNvSpPr>
                <a:spLocks noChangeArrowheads="1"/>
              </p:cNvSpPr>
              <p:nvPr/>
            </p:nvSpPr>
            <p:spPr bwMode="auto">
              <a:xfrm>
                <a:off x="4112" y="3575"/>
                <a:ext cx="8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solidFill>
                      <a:srgbClr val="000000"/>
                    </a:solidFill>
                    <a:latin typeface="Helvetica" pitchFamily="34" charset="0"/>
                    <a:cs typeface="Arial" charset="0"/>
                  </a:rPr>
                  <a:t>30</a:t>
                </a:r>
                <a:endParaRPr lang="en-US" sz="2400">
                  <a:cs typeface="Arial" charset="0"/>
                </a:endParaRPr>
              </a:p>
            </p:txBody>
          </p:sp>
          <p:sp>
            <p:nvSpPr>
              <p:cNvPr id="19829" name="Line 86"/>
              <p:cNvSpPr>
                <a:spLocks noChangeShapeType="1"/>
              </p:cNvSpPr>
              <p:nvPr/>
            </p:nvSpPr>
            <p:spPr bwMode="auto">
              <a:xfrm>
                <a:off x="4293" y="3456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30" name="Rectangle 87"/>
              <p:cNvSpPr>
                <a:spLocks noChangeArrowheads="1"/>
              </p:cNvSpPr>
              <p:nvPr/>
            </p:nvSpPr>
            <p:spPr bwMode="auto">
              <a:xfrm>
                <a:off x="4357" y="3480"/>
                <a:ext cx="8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solidFill>
                      <a:srgbClr val="000000"/>
                    </a:solidFill>
                    <a:latin typeface="Helvetica" pitchFamily="34" charset="0"/>
                    <a:cs typeface="Arial" charset="0"/>
                  </a:rPr>
                  <a:t>40</a:t>
                </a:r>
                <a:endParaRPr lang="en-US" sz="2400">
                  <a:cs typeface="Arial" charset="0"/>
                </a:endParaRPr>
              </a:p>
            </p:txBody>
          </p:sp>
          <p:sp>
            <p:nvSpPr>
              <p:cNvPr id="19831" name="Line 88"/>
              <p:cNvSpPr>
                <a:spLocks noChangeShapeType="1"/>
              </p:cNvSpPr>
              <p:nvPr/>
            </p:nvSpPr>
            <p:spPr bwMode="auto">
              <a:xfrm flipH="1">
                <a:off x="3253" y="3821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32" name="Rectangle 89"/>
              <p:cNvSpPr>
                <a:spLocks noChangeArrowheads="1"/>
              </p:cNvSpPr>
              <p:nvPr/>
            </p:nvSpPr>
            <p:spPr bwMode="auto">
              <a:xfrm>
                <a:off x="3204" y="3839"/>
                <a:ext cx="4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solidFill>
                      <a:srgbClr val="000000"/>
                    </a:solidFill>
                    <a:latin typeface="Helvetica" pitchFamily="34" charset="0"/>
                    <a:cs typeface="Arial" charset="0"/>
                  </a:rPr>
                  <a:t>0</a:t>
                </a:r>
                <a:endParaRPr lang="en-US" sz="2400">
                  <a:cs typeface="Arial" charset="0"/>
                </a:endParaRPr>
              </a:p>
            </p:txBody>
          </p:sp>
          <p:sp>
            <p:nvSpPr>
              <p:cNvPr id="19833" name="Line 90"/>
              <p:cNvSpPr>
                <a:spLocks noChangeShapeType="1"/>
              </p:cNvSpPr>
              <p:nvPr/>
            </p:nvSpPr>
            <p:spPr bwMode="auto">
              <a:xfrm flipH="1">
                <a:off x="3020" y="3665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34" name="Rectangle 91"/>
              <p:cNvSpPr>
                <a:spLocks noChangeArrowheads="1"/>
              </p:cNvSpPr>
              <p:nvPr/>
            </p:nvSpPr>
            <p:spPr bwMode="auto">
              <a:xfrm>
                <a:off x="2928" y="3689"/>
                <a:ext cx="8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solidFill>
                      <a:srgbClr val="000000"/>
                    </a:solidFill>
                    <a:latin typeface="Helvetica" pitchFamily="34" charset="0"/>
                    <a:cs typeface="Arial" charset="0"/>
                  </a:rPr>
                  <a:t>10</a:t>
                </a:r>
                <a:endParaRPr lang="en-US" sz="2400">
                  <a:cs typeface="Arial" charset="0"/>
                </a:endParaRPr>
              </a:p>
            </p:txBody>
          </p:sp>
          <p:sp>
            <p:nvSpPr>
              <p:cNvPr id="19835" name="Line 92"/>
              <p:cNvSpPr>
                <a:spLocks noChangeShapeType="1"/>
              </p:cNvSpPr>
              <p:nvPr/>
            </p:nvSpPr>
            <p:spPr bwMode="auto">
              <a:xfrm flipH="1">
                <a:off x="2786" y="3515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36" name="Rectangle 93"/>
              <p:cNvSpPr>
                <a:spLocks noChangeArrowheads="1"/>
              </p:cNvSpPr>
              <p:nvPr/>
            </p:nvSpPr>
            <p:spPr bwMode="auto">
              <a:xfrm>
                <a:off x="2695" y="3533"/>
                <a:ext cx="8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solidFill>
                      <a:srgbClr val="000000"/>
                    </a:solidFill>
                    <a:latin typeface="Helvetica" pitchFamily="34" charset="0"/>
                    <a:cs typeface="Arial" charset="0"/>
                  </a:rPr>
                  <a:t>20</a:t>
                </a:r>
                <a:endParaRPr lang="en-US" sz="2400">
                  <a:cs typeface="Arial" charset="0"/>
                </a:endParaRPr>
              </a:p>
            </p:txBody>
          </p:sp>
          <p:sp>
            <p:nvSpPr>
              <p:cNvPr id="19837" name="Line 94"/>
              <p:cNvSpPr>
                <a:spLocks noChangeShapeType="1"/>
              </p:cNvSpPr>
              <p:nvPr/>
            </p:nvSpPr>
            <p:spPr bwMode="auto">
              <a:xfrm flipH="1">
                <a:off x="2553" y="3366"/>
                <a:ext cx="24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38" name="Rectangle 95"/>
              <p:cNvSpPr>
                <a:spLocks noChangeArrowheads="1"/>
              </p:cNvSpPr>
              <p:nvPr/>
            </p:nvSpPr>
            <p:spPr bwMode="auto">
              <a:xfrm>
                <a:off x="2462" y="3384"/>
                <a:ext cx="8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solidFill>
                      <a:srgbClr val="000000"/>
                    </a:solidFill>
                    <a:latin typeface="Helvetica" pitchFamily="34" charset="0"/>
                    <a:cs typeface="Arial" charset="0"/>
                  </a:rPr>
                  <a:t>30</a:t>
                </a:r>
                <a:endParaRPr lang="en-US" sz="2400">
                  <a:cs typeface="Arial" charset="0"/>
                </a:endParaRPr>
              </a:p>
            </p:txBody>
          </p:sp>
          <p:sp>
            <p:nvSpPr>
              <p:cNvPr id="19839" name="Line 96"/>
              <p:cNvSpPr>
                <a:spLocks noChangeShapeType="1"/>
              </p:cNvSpPr>
              <p:nvPr/>
            </p:nvSpPr>
            <p:spPr bwMode="auto">
              <a:xfrm flipH="1" flipV="1">
                <a:off x="2487" y="3192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40" name="Rectangle 97"/>
              <p:cNvSpPr>
                <a:spLocks noChangeArrowheads="1"/>
              </p:cNvSpPr>
              <p:nvPr/>
            </p:nvSpPr>
            <p:spPr bwMode="auto">
              <a:xfrm>
                <a:off x="2396" y="3132"/>
                <a:ext cx="8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solidFill>
                      <a:srgbClr val="000000"/>
                    </a:solidFill>
                    <a:latin typeface="Helvetica" pitchFamily="34" charset="0"/>
                    <a:cs typeface="Arial" charset="0"/>
                  </a:rPr>
                  <a:t>20</a:t>
                </a:r>
                <a:endParaRPr lang="en-US" sz="2400">
                  <a:cs typeface="Arial" charset="0"/>
                </a:endParaRPr>
              </a:p>
            </p:txBody>
          </p:sp>
          <p:sp>
            <p:nvSpPr>
              <p:cNvPr id="19841" name="Line 98"/>
              <p:cNvSpPr>
                <a:spLocks noChangeShapeType="1"/>
              </p:cNvSpPr>
              <p:nvPr/>
            </p:nvSpPr>
            <p:spPr bwMode="auto">
              <a:xfrm flipH="1" flipV="1">
                <a:off x="2487" y="2922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42" name="Rectangle 99"/>
              <p:cNvSpPr>
                <a:spLocks noChangeArrowheads="1"/>
              </p:cNvSpPr>
              <p:nvPr/>
            </p:nvSpPr>
            <p:spPr bwMode="auto">
              <a:xfrm>
                <a:off x="2396" y="2862"/>
                <a:ext cx="8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solidFill>
                      <a:srgbClr val="000000"/>
                    </a:solidFill>
                    <a:latin typeface="Helvetica" pitchFamily="34" charset="0"/>
                    <a:cs typeface="Arial" charset="0"/>
                  </a:rPr>
                  <a:t>22</a:t>
                </a:r>
                <a:endParaRPr lang="en-US" sz="2400">
                  <a:cs typeface="Arial" charset="0"/>
                </a:endParaRPr>
              </a:p>
            </p:txBody>
          </p:sp>
          <p:sp>
            <p:nvSpPr>
              <p:cNvPr id="19843" name="Line 100"/>
              <p:cNvSpPr>
                <a:spLocks noChangeShapeType="1"/>
              </p:cNvSpPr>
              <p:nvPr/>
            </p:nvSpPr>
            <p:spPr bwMode="auto">
              <a:xfrm flipH="1" flipV="1">
                <a:off x="2487" y="2658"/>
                <a:ext cx="24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44" name="Rectangle 101"/>
              <p:cNvSpPr>
                <a:spLocks noChangeArrowheads="1"/>
              </p:cNvSpPr>
              <p:nvPr/>
            </p:nvSpPr>
            <p:spPr bwMode="auto">
              <a:xfrm>
                <a:off x="2396" y="2598"/>
                <a:ext cx="8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solidFill>
                      <a:srgbClr val="000000"/>
                    </a:solidFill>
                    <a:latin typeface="Helvetica" pitchFamily="34" charset="0"/>
                    <a:cs typeface="Arial" charset="0"/>
                  </a:rPr>
                  <a:t>24</a:t>
                </a:r>
                <a:endParaRPr lang="en-US" sz="2400">
                  <a:cs typeface="Arial" charset="0"/>
                </a:endParaRPr>
              </a:p>
            </p:txBody>
          </p:sp>
          <p:sp>
            <p:nvSpPr>
              <p:cNvPr id="19845" name="Line 102"/>
              <p:cNvSpPr>
                <a:spLocks noChangeShapeType="1"/>
              </p:cNvSpPr>
              <p:nvPr/>
            </p:nvSpPr>
            <p:spPr bwMode="auto">
              <a:xfrm flipH="1" flipV="1">
                <a:off x="2487" y="2394"/>
                <a:ext cx="24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46" name="Rectangle 103"/>
              <p:cNvSpPr>
                <a:spLocks noChangeArrowheads="1"/>
              </p:cNvSpPr>
              <p:nvPr/>
            </p:nvSpPr>
            <p:spPr bwMode="auto">
              <a:xfrm>
                <a:off x="2396" y="2328"/>
                <a:ext cx="8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000">
                    <a:solidFill>
                      <a:srgbClr val="000000"/>
                    </a:solidFill>
                    <a:latin typeface="Helvetica" pitchFamily="34" charset="0"/>
                    <a:cs typeface="Arial" charset="0"/>
                  </a:rPr>
                  <a:t>26</a:t>
                </a:r>
                <a:endParaRPr lang="en-US" sz="2400">
                  <a:cs typeface="Arial" charset="0"/>
                </a:endParaRPr>
              </a:p>
            </p:txBody>
          </p:sp>
          <p:sp>
            <p:nvSpPr>
              <p:cNvPr id="19847" name="Freeform 104"/>
              <p:cNvSpPr>
                <a:spLocks/>
              </p:cNvSpPr>
              <p:nvPr/>
            </p:nvSpPr>
            <p:spPr bwMode="auto">
              <a:xfrm>
                <a:off x="4156" y="3246"/>
                <a:ext cx="108" cy="162"/>
              </a:xfrm>
              <a:custGeom>
                <a:avLst/>
                <a:gdLst>
                  <a:gd name="T0" fmla="*/ 0 w 108"/>
                  <a:gd name="T1" fmla="*/ 162 h 162"/>
                  <a:gd name="T2" fmla="*/ 108 w 108"/>
                  <a:gd name="T3" fmla="*/ 144 h 162"/>
                  <a:gd name="T4" fmla="*/ 30 w 108"/>
                  <a:gd name="T5" fmla="*/ 0 h 162"/>
                  <a:gd name="T6" fmla="*/ 0 w 108"/>
                  <a:gd name="T7" fmla="*/ 16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"/>
                  <a:gd name="T13" fmla="*/ 0 h 162"/>
                  <a:gd name="T14" fmla="*/ 108 w 108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" h="162">
                    <a:moveTo>
                      <a:pt x="0" y="162"/>
                    </a:moveTo>
                    <a:lnTo>
                      <a:pt x="108" y="144"/>
                    </a:lnTo>
                    <a:lnTo>
                      <a:pt x="30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00009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48" name="Freeform 105"/>
              <p:cNvSpPr>
                <a:spLocks/>
              </p:cNvSpPr>
              <p:nvPr/>
            </p:nvSpPr>
            <p:spPr bwMode="auto">
              <a:xfrm>
                <a:off x="4156" y="3246"/>
                <a:ext cx="108" cy="162"/>
              </a:xfrm>
              <a:custGeom>
                <a:avLst/>
                <a:gdLst>
                  <a:gd name="T0" fmla="*/ 0 w 18"/>
                  <a:gd name="T1" fmla="*/ 209952 h 27"/>
                  <a:gd name="T2" fmla="*/ 139968 w 18"/>
                  <a:gd name="T3" fmla="*/ 186624 h 27"/>
                  <a:gd name="T4" fmla="*/ 38880 w 18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7"/>
                  <a:gd name="T11" fmla="*/ 18 w 18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7">
                    <a:moveTo>
                      <a:pt x="0" y="27"/>
                    </a:moveTo>
                    <a:lnTo>
                      <a:pt x="18" y="24"/>
                    </a:lnTo>
                    <a:lnTo>
                      <a:pt x="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49" name="Oval 106"/>
              <p:cNvSpPr>
                <a:spLocks noChangeArrowheads="1"/>
              </p:cNvSpPr>
              <p:nvPr/>
            </p:nvSpPr>
            <p:spPr bwMode="auto">
              <a:xfrm>
                <a:off x="4186" y="3078"/>
                <a:ext cx="54" cy="5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0" name="Oval 107"/>
              <p:cNvSpPr>
                <a:spLocks noChangeArrowheads="1"/>
              </p:cNvSpPr>
              <p:nvPr/>
            </p:nvSpPr>
            <p:spPr bwMode="auto">
              <a:xfrm>
                <a:off x="4186" y="3078"/>
                <a:ext cx="54" cy="54"/>
              </a:xfrm>
              <a:prstGeom prst="ellips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1" name="Freeform 108"/>
              <p:cNvSpPr>
                <a:spLocks/>
              </p:cNvSpPr>
              <p:nvPr/>
            </p:nvSpPr>
            <p:spPr bwMode="auto">
              <a:xfrm>
                <a:off x="4078" y="3246"/>
                <a:ext cx="108" cy="162"/>
              </a:xfrm>
              <a:custGeom>
                <a:avLst/>
                <a:gdLst>
                  <a:gd name="T0" fmla="*/ 78 w 108"/>
                  <a:gd name="T1" fmla="*/ 162 h 162"/>
                  <a:gd name="T2" fmla="*/ 0 w 108"/>
                  <a:gd name="T3" fmla="*/ 24 h 162"/>
                  <a:gd name="T4" fmla="*/ 108 w 108"/>
                  <a:gd name="T5" fmla="*/ 0 h 162"/>
                  <a:gd name="T6" fmla="*/ 78 w 108"/>
                  <a:gd name="T7" fmla="*/ 16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"/>
                  <a:gd name="T13" fmla="*/ 0 h 162"/>
                  <a:gd name="T14" fmla="*/ 108 w 108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" h="162">
                    <a:moveTo>
                      <a:pt x="78" y="162"/>
                    </a:moveTo>
                    <a:lnTo>
                      <a:pt x="0" y="24"/>
                    </a:lnTo>
                    <a:lnTo>
                      <a:pt x="108" y="0"/>
                    </a:lnTo>
                    <a:lnTo>
                      <a:pt x="78" y="162"/>
                    </a:lnTo>
                    <a:close/>
                  </a:path>
                </a:pathLst>
              </a:custGeom>
              <a:solidFill>
                <a:srgbClr val="00009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2" name="Freeform 109"/>
              <p:cNvSpPr>
                <a:spLocks/>
              </p:cNvSpPr>
              <p:nvPr/>
            </p:nvSpPr>
            <p:spPr bwMode="auto">
              <a:xfrm>
                <a:off x="4078" y="3246"/>
                <a:ext cx="108" cy="162"/>
              </a:xfrm>
              <a:custGeom>
                <a:avLst/>
                <a:gdLst>
                  <a:gd name="T0" fmla="*/ 101088 w 18"/>
                  <a:gd name="T1" fmla="*/ 209952 h 27"/>
                  <a:gd name="T2" fmla="*/ 0 w 18"/>
                  <a:gd name="T3" fmla="*/ 31104 h 27"/>
                  <a:gd name="T4" fmla="*/ 139968 w 18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7"/>
                  <a:gd name="T11" fmla="*/ 18 w 18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7">
                    <a:moveTo>
                      <a:pt x="13" y="27"/>
                    </a:moveTo>
                    <a:lnTo>
                      <a:pt x="0" y="4"/>
                    </a:lnTo>
                    <a:lnTo>
                      <a:pt x="1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3" name="Freeform 110"/>
              <p:cNvSpPr>
                <a:spLocks/>
              </p:cNvSpPr>
              <p:nvPr/>
            </p:nvSpPr>
            <p:spPr bwMode="auto">
              <a:xfrm>
                <a:off x="4078" y="3108"/>
                <a:ext cx="108" cy="162"/>
              </a:xfrm>
              <a:custGeom>
                <a:avLst/>
                <a:gdLst>
                  <a:gd name="T0" fmla="*/ 0 w 108"/>
                  <a:gd name="T1" fmla="*/ 162 h 162"/>
                  <a:gd name="T2" fmla="*/ 108 w 108"/>
                  <a:gd name="T3" fmla="*/ 138 h 162"/>
                  <a:gd name="T4" fmla="*/ 30 w 108"/>
                  <a:gd name="T5" fmla="*/ 0 h 162"/>
                  <a:gd name="T6" fmla="*/ 0 w 108"/>
                  <a:gd name="T7" fmla="*/ 16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"/>
                  <a:gd name="T13" fmla="*/ 0 h 162"/>
                  <a:gd name="T14" fmla="*/ 108 w 108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" h="162">
                    <a:moveTo>
                      <a:pt x="0" y="162"/>
                    </a:moveTo>
                    <a:lnTo>
                      <a:pt x="108" y="138"/>
                    </a:lnTo>
                    <a:lnTo>
                      <a:pt x="30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4" name="Freeform 111"/>
              <p:cNvSpPr>
                <a:spLocks/>
              </p:cNvSpPr>
              <p:nvPr/>
            </p:nvSpPr>
            <p:spPr bwMode="auto">
              <a:xfrm>
                <a:off x="4078" y="3108"/>
                <a:ext cx="108" cy="162"/>
              </a:xfrm>
              <a:custGeom>
                <a:avLst/>
                <a:gdLst>
                  <a:gd name="T0" fmla="*/ 0 w 18"/>
                  <a:gd name="T1" fmla="*/ 209952 h 27"/>
                  <a:gd name="T2" fmla="*/ 139968 w 18"/>
                  <a:gd name="T3" fmla="*/ 178848 h 27"/>
                  <a:gd name="T4" fmla="*/ 38880 w 18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7"/>
                  <a:gd name="T11" fmla="*/ 18 w 18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7">
                    <a:moveTo>
                      <a:pt x="0" y="27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5" name="Freeform 112"/>
              <p:cNvSpPr>
                <a:spLocks/>
              </p:cNvSpPr>
              <p:nvPr/>
            </p:nvSpPr>
            <p:spPr bwMode="auto">
              <a:xfrm>
                <a:off x="4042" y="3270"/>
                <a:ext cx="114" cy="156"/>
              </a:xfrm>
              <a:custGeom>
                <a:avLst/>
                <a:gdLst>
                  <a:gd name="T0" fmla="*/ 0 w 114"/>
                  <a:gd name="T1" fmla="*/ 156 h 156"/>
                  <a:gd name="T2" fmla="*/ 114 w 114"/>
                  <a:gd name="T3" fmla="*/ 138 h 156"/>
                  <a:gd name="T4" fmla="*/ 36 w 114"/>
                  <a:gd name="T5" fmla="*/ 0 h 156"/>
                  <a:gd name="T6" fmla="*/ 0 w 114"/>
                  <a:gd name="T7" fmla="*/ 156 h 1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4"/>
                  <a:gd name="T13" fmla="*/ 0 h 156"/>
                  <a:gd name="T14" fmla="*/ 114 w 114"/>
                  <a:gd name="T15" fmla="*/ 156 h 1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4" h="156">
                    <a:moveTo>
                      <a:pt x="0" y="156"/>
                    </a:moveTo>
                    <a:lnTo>
                      <a:pt x="114" y="138"/>
                    </a:lnTo>
                    <a:lnTo>
                      <a:pt x="36" y="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0000A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6" name="Freeform 113"/>
              <p:cNvSpPr>
                <a:spLocks/>
              </p:cNvSpPr>
              <p:nvPr/>
            </p:nvSpPr>
            <p:spPr bwMode="auto">
              <a:xfrm>
                <a:off x="4042" y="3270"/>
                <a:ext cx="114" cy="156"/>
              </a:xfrm>
              <a:custGeom>
                <a:avLst/>
                <a:gdLst>
                  <a:gd name="T0" fmla="*/ 0 w 19"/>
                  <a:gd name="T1" fmla="*/ 202176 h 26"/>
                  <a:gd name="T2" fmla="*/ 147744 w 19"/>
                  <a:gd name="T3" fmla="*/ 178848 h 26"/>
                  <a:gd name="T4" fmla="*/ 46656 w 19"/>
                  <a:gd name="T5" fmla="*/ 0 h 26"/>
                  <a:gd name="T6" fmla="*/ 0 60000 65536"/>
                  <a:gd name="T7" fmla="*/ 0 60000 65536"/>
                  <a:gd name="T8" fmla="*/ 0 60000 65536"/>
                  <a:gd name="T9" fmla="*/ 0 w 19"/>
                  <a:gd name="T10" fmla="*/ 0 h 26"/>
                  <a:gd name="T11" fmla="*/ 19 w 19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" h="26">
                    <a:moveTo>
                      <a:pt x="0" y="26"/>
                    </a:moveTo>
                    <a:lnTo>
                      <a:pt x="19" y="23"/>
                    </a:lnTo>
                    <a:lnTo>
                      <a:pt x="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7" name="Oval 114"/>
              <p:cNvSpPr>
                <a:spLocks noChangeArrowheads="1"/>
              </p:cNvSpPr>
              <p:nvPr/>
            </p:nvSpPr>
            <p:spPr bwMode="auto">
              <a:xfrm>
                <a:off x="4096" y="2958"/>
                <a:ext cx="54" cy="5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8" name="Oval 115"/>
              <p:cNvSpPr>
                <a:spLocks noChangeArrowheads="1"/>
              </p:cNvSpPr>
              <p:nvPr/>
            </p:nvSpPr>
            <p:spPr bwMode="auto">
              <a:xfrm>
                <a:off x="4096" y="2958"/>
                <a:ext cx="54" cy="54"/>
              </a:xfrm>
              <a:prstGeom prst="ellips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9" name="Freeform 116"/>
              <p:cNvSpPr>
                <a:spLocks/>
              </p:cNvSpPr>
              <p:nvPr/>
            </p:nvSpPr>
            <p:spPr bwMode="auto">
              <a:xfrm>
                <a:off x="3994" y="2970"/>
                <a:ext cx="114" cy="156"/>
              </a:xfrm>
              <a:custGeom>
                <a:avLst/>
                <a:gdLst>
                  <a:gd name="T0" fmla="*/ 0 w 114"/>
                  <a:gd name="T1" fmla="*/ 156 h 156"/>
                  <a:gd name="T2" fmla="*/ 114 w 114"/>
                  <a:gd name="T3" fmla="*/ 138 h 156"/>
                  <a:gd name="T4" fmla="*/ 36 w 114"/>
                  <a:gd name="T5" fmla="*/ 0 h 156"/>
                  <a:gd name="T6" fmla="*/ 0 w 114"/>
                  <a:gd name="T7" fmla="*/ 156 h 1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4"/>
                  <a:gd name="T13" fmla="*/ 0 h 156"/>
                  <a:gd name="T14" fmla="*/ 114 w 114"/>
                  <a:gd name="T15" fmla="*/ 156 h 1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4" h="156">
                    <a:moveTo>
                      <a:pt x="0" y="156"/>
                    </a:moveTo>
                    <a:lnTo>
                      <a:pt x="114" y="138"/>
                    </a:lnTo>
                    <a:lnTo>
                      <a:pt x="36" y="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005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60" name="Freeform 117"/>
              <p:cNvSpPr>
                <a:spLocks/>
              </p:cNvSpPr>
              <p:nvPr/>
            </p:nvSpPr>
            <p:spPr bwMode="auto">
              <a:xfrm>
                <a:off x="3994" y="2970"/>
                <a:ext cx="114" cy="156"/>
              </a:xfrm>
              <a:custGeom>
                <a:avLst/>
                <a:gdLst>
                  <a:gd name="T0" fmla="*/ 0 w 19"/>
                  <a:gd name="T1" fmla="*/ 202176 h 26"/>
                  <a:gd name="T2" fmla="*/ 147744 w 19"/>
                  <a:gd name="T3" fmla="*/ 178848 h 26"/>
                  <a:gd name="T4" fmla="*/ 46656 w 19"/>
                  <a:gd name="T5" fmla="*/ 0 h 26"/>
                  <a:gd name="T6" fmla="*/ 0 60000 65536"/>
                  <a:gd name="T7" fmla="*/ 0 60000 65536"/>
                  <a:gd name="T8" fmla="*/ 0 60000 65536"/>
                  <a:gd name="T9" fmla="*/ 0 w 19"/>
                  <a:gd name="T10" fmla="*/ 0 h 26"/>
                  <a:gd name="T11" fmla="*/ 19 w 19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" h="26">
                    <a:moveTo>
                      <a:pt x="0" y="26"/>
                    </a:moveTo>
                    <a:lnTo>
                      <a:pt x="19" y="23"/>
                    </a:lnTo>
                    <a:lnTo>
                      <a:pt x="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61" name="Freeform 118"/>
              <p:cNvSpPr>
                <a:spLocks/>
              </p:cNvSpPr>
              <p:nvPr/>
            </p:nvSpPr>
            <p:spPr bwMode="auto">
              <a:xfrm>
                <a:off x="3917" y="2970"/>
                <a:ext cx="113" cy="156"/>
              </a:xfrm>
              <a:custGeom>
                <a:avLst/>
                <a:gdLst>
                  <a:gd name="T0" fmla="*/ 77 w 113"/>
                  <a:gd name="T1" fmla="*/ 156 h 156"/>
                  <a:gd name="T2" fmla="*/ 0 w 113"/>
                  <a:gd name="T3" fmla="*/ 18 h 156"/>
                  <a:gd name="T4" fmla="*/ 113 w 113"/>
                  <a:gd name="T5" fmla="*/ 0 h 156"/>
                  <a:gd name="T6" fmla="*/ 77 w 113"/>
                  <a:gd name="T7" fmla="*/ 156 h 1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156"/>
                  <a:gd name="T14" fmla="*/ 113 w 113"/>
                  <a:gd name="T15" fmla="*/ 156 h 1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156">
                    <a:moveTo>
                      <a:pt x="77" y="156"/>
                    </a:moveTo>
                    <a:lnTo>
                      <a:pt x="0" y="18"/>
                    </a:lnTo>
                    <a:lnTo>
                      <a:pt x="113" y="0"/>
                    </a:lnTo>
                    <a:lnTo>
                      <a:pt x="77" y="156"/>
                    </a:lnTo>
                    <a:close/>
                  </a:path>
                </a:pathLst>
              </a:custGeom>
              <a:solidFill>
                <a:srgbClr val="005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62" name="Freeform 119"/>
              <p:cNvSpPr>
                <a:spLocks/>
              </p:cNvSpPr>
              <p:nvPr/>
            </p:nvSpPr>
            <p:spPr bwMode="auto">
              <a:xfrm>
                <a:off x="3917" y="2970"/>
                <a:ext cx="113" cy="156"/>
              </a:xfrm>
              <a:custGeom>
                <a:avLst/>
                <a:gdLst>
                  <a:gd name="T0" fmla="*/ 96353 w 19"/>
                  <a:gd name="T1" fmla="*/ 202176 h 26"/>
                  <a:gd name="T2" fmla="*/ 0 w 19"/>
                  <a:gd name="T3" fmla="*/ 23328 h 26"/>
                  <a:gd name="T4" fmla="*/ 141381 w 19"/>
                  <a:gd name="T5" fmla="*/ 0 h 26"/>
                  <a:gd name="T6" fmla="*/ 0 60000 65536"/>
                  <a:gd name="T7" fmla="*/ 0 60000 65536"/>
                  <a:gd name="T8" fmla="*/ 0 60000 65536"/>
                  <a:gd name="T9" fmla="*/ 0 w 19"/>
                  <a:gd name="T10" fmla="*/ 0 h 26"/>
                  <a:gd name="T11" fmla="*/ 19 w 19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" h="26">
                    <a:moveTo>
                      <a:pt x="13" y="26"/>
                    </a:moveTo>
                    <a:lnTo>
                      <a:pt x="0" y="3"/>
                    </a:lnTo>
                    <a:lnTo>
                      <a:pt x="19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63" name="Freeform 120"/>
              <p:cNvSpPr>
                <a:spLocks/>
              </p:cNvSpPr>
              <p:nvPr/>
            </p:nvSpPr>
            <p:spPr bwMode="auto">
              <a:xfrm>
                <a:off x="3994" y="3108"/>
                <a:ext cx="114" cy="162"/>
              </a:xfrm>
              <a:custGeom>
                <a:avLst/>
                <a:gdLst>
                  <a:gd name="T0" fmla="*/ 84 w 114"/>
                  <a:gd name="T1" fmla="*/ 162 h 162"/>
                  <a:gd name="T2" fmla="*/ 0 w 114"/>
                  <a:gd name="T3" fmla="*/ 18 h 162"/>
                  <a:gd name="T4" fmla="*/ 114 w 114"/>
                  <a:gd name="T5" fmla="*/ 0 h 162"/>
                  <a:gd name="T6" fmla="*/ 84 w 114"/>
                  <a:gd name="T7" fmla="*/ 16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4"/>
                  <a:gd name="T13" fmla="*/ 0 h 162"/>
                  <a:gd name="T14" fmla="*/ 114 w 114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4" h="162">
                    <a:moveTo>
                      <a:pt x="84" y="162"/>
                    </a:moveTo>
                    <a:lnTo>
                      <a:pt x="0" y="18"/>
                    </a:lnTo>
                    <a:lnTo>
                      <a:pt x="114" y="0"/>
                    </a:lnTo>
                    <a:lnTo>
                      <a:pt x="84" y="162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64" name="Freeform 121"/>
              <p:cNvSpPr>
                <a:spLocks/>
              </p:cNvSpPr>
              <p:nvPr/>
            </p:nvSpPr>
            <p:spPr bwMode="auto">
              <a:xfrm>
                <a:off x="3994" y="3108"/>
                <a:ext cx="114" cy="162"/>
              </a:xfrm>
              <a:custGeom>
                <a:avLst/>
                <a:gdLst>
                  <a:gd name="T0" fmla="*/ 108864 w 19"/>
                  <a:gd name="T1" fmla="*/ 209952 h 27"/>
                  <a:gd name="T2" fmla="*/ 0 w 19"/>
                  <a:gd name="T3" fmla="*/ 23328 h 27"/>
                  <a:gd name="T4" fmla="*/ 147744 w 19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19"/>
                  <a:gd name="T10" fmla="*/ 0 h 27"/>
                  <a:gd name="T11" fmla="*/ 19 w 19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" h="27">
                    <a:moveTo>
                      <a:pt x="14" y="27"/>
                    </a:moveTo>
                    <a:lnTo>
                      <a:pt x="0" y="3"/>
                    </a:lnTo>
                    <a:lnTo>
                      <a:pt x="19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65" name="Freeform 122"/>
              <p:cNvSpPr>
                <a:spLocks/>
              </p:cNvSpPr>
              <p:nvPr/>
            </p:nvSpPr>
            <p:spPr bwMode="auto">
              <a:xfrm>
                <a:off x="3887" y="2988"/>
                <a:ext cx="107" cy="162"/>
              </a:xfrm>
              <a:custGeom>
                <a:avLst/>
                <a:gdLst>
                  <a:gd name="T0" fmla="*/ 0 w 107"/>
                  <a:gd name="T1" fmla="*/ 162 h 162"/>
                  <a:gd name="T2" fmla="*/ 107 w 107"/>
                  <a:gd name="T3" fmla="*/ 138 h 162"/>
                  <a:gd name="T4" fmla="*/ 30 w 107"/>
                  <a:gd name="T5" fmla="*/ 0 h 162"/>
                  <a:gd name="T6" fmla="*/ 0 w 107"/>
                  <a:gd name="T7" fmla="*/ 16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7"/>
                  <a:gd name="T13" fmla="*/ 0 h 162"/>
                  <a:gd name="T14" fmla="*/ 107 w 107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7" h="162">
                    <a:moveTo>
                      <a:pt x="0" y="162"/>
                    </a:moveTo>
                    <a:lnTo>
                      <a:pt x="107" y="138"/>
                    </a:lnTo>
                    <a:lnTo>
                      <a:pt x="30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007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66" name="Freeform 123"/>
              <p:cNvSpPr>
                <a:spLocks/>
              </p:cNvSpPr>
              <p:nvPr/>
            </p:nvSpPr>
            <p:spPr bwMode="auto">
              <a:xfrm>
                <a:off x="3887" y="2988"/>
                <a:ext cx="107" cy="162"/>
              </a:xfrm>
              <a:custGeom>
                <a:avLst/>
                <a:gdLst>
                  <a:gd name="T0" fmla="*/ 0 w 18"/>
                  <a:gd name="T1" fmla="*/ 209952 h 27"/>
                  <a:gd name="T2" fmla="*/ 133607 w 18"/>
                  <a:gd name="T3" fmla="*/ 178848 h 27"/>
                  <a:gd name="T4" fmla="*/ 37385 w 18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7"/>
                  <a:gd name="T11" fmla="*/ 18 w 18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7">
                    <a:moveTo>
                      <a:pt x="0" y="27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67" name="Freeform 124"/>
              <p:cNvSpPr>
                <a:spLocks/>
              </p:cNvSpPr>
              <p:nvPr/>
            </p:nvSpPr>
            <p:spPr bwMode="auto">
              <a:xfrm>
                <a:off x="3965" y="3126"/>
                <a:ext cx="113" cy="162"/>
              </a:xfrm>
              <a:custGeom>
                <a:avLst/>
                <a:gdLst>
                  <a:gd name="T0" fmla="*/ 0 w 113"/>
                  <a:gd name="T1" fmla="*/ 162 h 162"/>
                  <a:gd name="T2" fmla="*/ 113 w 113"/>
                  <a:gd name="T3" fmla="*/ 144 h 162"/>
                  <a:gd name="T4" fmla="*/ 29 w 113"/>
                  <a:gd name="T5" fmla="*/ 0 h 162"/>
                  <a:gd name="T6" fmla="*/ 0 w 113"/>
                  <a:gd name="T7" fmla="*/ 16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162"/>
                  <a:gd name="T14" fmla="*/ 113 w 113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162">
                    <a:moveTo>
                      <a:pt x="0" y="162"/>
                    </a:moveTo>
                    <a:lnTo>
                      <a:pt x="113" y="144"/>
                    </a:lnTo>
                    <a:lnTo>
                      <a:pt x="29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001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68" name="Freeform 125"/>
              <p:cNvSpPr>
                <a:spLocks/>
              </p:cNvSpPr>
              <p:nvPr/>
            </p:nvSpPr>
            <p:spPr bwMode="auto">
              <a:xfrm>
                <a:off x="3965" y="3126"/>
                <a:ext cx="113" cy="162"/>
              </a:xfrm>
              <a:custGeom>
                <a:avLst/>
                <a:gdLst>
                  <a:gd name="T0" fmla="*/ 0 w 19"/>
                  <a:gd name="T1" fmla="*/ 209952 h 27"/>
                  <a:gd name="T2" fmla="*/ 141381 w 19"/>
                  <a:gd name="T3" fmla="*/ 186624 h 27"/>
                  <a:gd name="T4" fmla="*/ 37457 w 19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19"/>
                  <a:gd name="T10" fmla="*/ 0 h 27"/>
                  <a:gd name="T11" fmla="*/ 19 w 19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" h="27">
                    <a:moveTo>
                      <a:pt x="0" y="27"/>
                    </a:moveTo>
                    <a:lnTo>
                      <a:pt x="19" y="24"/>
                    </a:lnTo>
                    <a:lnTo>
                      <a:pt x="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69" name="Freeform 126"/>
              <p:cNvSpPr>
                <a:spLocks/>
              </p:cNvSpPr>
              <p:nvPr/>
            </p:nvSpPr>
            <p:spPr bwMode="auto">
              <a:xfrm>
                <a:off x="3965" y="3270"/>
                <a:ext cx="113" cy="156"/>
              </a:xfrm>
              <a:custGeom>
                <a:avLst/>
                <a:gdLst>
                  <a:gd name="T0" fmla="*/ 77 w 113"/>
                  <a:gd name="T1" fmla="*/ 156 h 156"/>
                  <a:gd name="T2" fmla="*/ 0 w 113"/>
                  <a:gd name="T3" fmla="*/ 18 h 156"/>
                  <a:gd name="T4" fmla="*/ 113 w 113"/>
                  <a:gd name="T5" fmla="*/ 0 h 156"/>
                  <a:gd name="T6" fmla="*/ 77 w 113"/>
                  <a:gd name="T7" fmla="*/ 156 h 1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156"/>
                  <a:gd name="T14" fmla="*/ 113 w 113"/>
                  <a:gd name="T15" fmla="*/ 156 h 1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156">
                    <a:moveTo>
                      <a:pt x="77" y="156"/>
                    </a:moveTo>
                    <a:lnTo>
                      <a:pt x="0" y="18"/>
                    </a:lnTo>
                    <a:lnTo>
                      <a:pt x="113" y="0"/>
                    </a:lnTo>
                    <a:lnTo>
                      <a:pt x="77" y="156"/>
                    </a:lnTo>
                    <a:close/>
                  </a:path>
                </a:pathLst>
              </a:custGeom>
              <a:solidFill>
                <a:srgbClr val="0000A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70" name="Freeform 127"/>
              <p:cNvSpPr>
                <a:spLocks/>
              </p:cNvSpPr>
              <p:nvPr/>
            </p:nvSpPr>
            <p:spPr bwMode="auto">
              <a:xfrm>
                <a:off x="3965" y="3270"/>
                <a:ext cx="113" cy="156"/>
              </a:xfrm>
              <a:custGeom>
                <a:avLst/>
                <a:gdLst>
                  <a:gd name="T0" fmla="*/ 96353 w 19"/>
                  <a:gd name="T1" fmla="*/ 202176 h 26"/>
                  <a:gd name="T2" fmla="*/ 0 w 19"/>
                  <a:gd name="T3" fmla="*/ 23328 h 26"/>
                  <a:gd name="T4" fmla="*/ 141381 w 19"/>
                  <a:gd name="T5" fmla="*/ 0 h 26"/>
                  <a:gd name="T6" fmla="*/ 0 60000 65536"/>
                  <a:gd name="T7" fmla="*/ 0 60000 65536"/>
                  <a:gd name="T8" fmla="*/ 0 60000 65536"/>
                  <a:gd name="T9" fmla="*/ 0 w 19"/>
                  <a:gd name="T10" fmla="*/ 0 h 26"/>
                  <a:gd name="T11" fmla="*/ 19 w 19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" h="26">
                    <a:moveTo>
                      <a:pt x="13" y="26"/>
                    </a:moveTo>
                    <a:lnTo>
                      <a:pt x="0" y="3"/>
                    </a:lnTo>
                    <a:lnTo>
                      <a:pt x="19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71" name="Oval 128"/>
              <p:cNvSpPr>
                <a:spLocks noChangeArrowheads="1"/>
              </p:cNvSpPr>
              <p:nvPr/>
            </p:nvSpPr>
            <p:spPr bwMode="auto">
              <a:xfrm>
                <a:off x="4048" y="3078"/>
                <a:ext cx="54" cy="5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72" name="Oval 129"/>
              <p:cNvSpPr>
                <a:spLocks noChangeArrowheads="1"/>
              </p:cNvSpPr>
              <p:nvPr/>
            </p:nvSpPr>
            <p:spPr bwMode="auto">
              <a:xfrm>
                <a:off x="4048" y="3078"/>
                <a:ext cx="54" cy="54"/>
              </a:xfrm>
              <a:prstGeom prst="ellips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73" name="Freeform 130"/>
              <p:cNvSpPr>
                <a:spLocks/>
              </p:cNvSpPr>
              <p:nvPr/>
            </p:nvSpPr>
            <p:spPr bwMode="auto">
              <a:xfrm>
                <a:off x="3935" y="3288"/>
                <a:ext cx="107" cy="156"/>
              </a:xfrm>
              <a:custGeom>
                <a:avLst/>
                <a:gdLst>
                  <a:gd name="T0" fmla="*/ 0 w 107"/>
                  <a:gd name="T1" fmla="*/ 156 h 156"/>
                  <a:gd name="T2" fmla="*/ 107 w 107"/>
                  <a:gd name="T3" fmla="*/ 138 h 156"/>
                  <a:gd name="T4" fmla="*/ 30 w 107"/>
                  <a:gd name="T5" fmla="*/ 0 h 156"/>
                  <a:gd name="T6" fmla="*/ 0 w 107"/>
                  <a:gd name="T7" fmla="*/ 156 h 1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7"/>
                  <a:gd name="T13" fmla="*/ 0 h 156"/>
                  <a:gd name="T14" fmla="*/ 107 w 107"/>
                  <a:gd name="T15" fmla="*/ 156 h 1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7" h="156">
                    <a:moveTo>
                      <a:pt x="0" y="156"/>
                    </a:moveTo>
                    <a:lnTo>
                      <a:pt x="107" y="138"/>
                    </a:lnTo>
                    <a:lnTo>
                      <a:pt x="30" y="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0000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74" name="Freeform 131"/>
              <p:cNvSpPr>
                <a:spLocks/>
              </p:cNvSpPr>
              <p:nvPr/>
            </p:nvSpPr>
            <p:spPr bwMode="auto">
              <a:xfrm>
                <a:off x="3935" y="3288"/>
                <a:ext cx="107" cy="156"/>
              </a:xfrm>
              <a:custGeom>
                <a:avLst/>
                <a:gdLst>
                  <a:gd name="T0" fmla="*/ 0 w 18"/>
                  <a:gd name="T1" fmla="*/ 202176 h 26"/>
                  <a:gd name="T2" fmla="*/ 133607 w 18"/>
                  <a:gd name="T3" fmla="*/ 178848 h 26"/>
                  <a:gd name="T4" fmla="*/ 37385 w 18"/>
                  <a:gd name="T5" fmla="*/ 0 h 26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6"/>
                  <a:gd name="T11" fmla="*/ 18 w 18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6">
                    <a:moveTo>
                      <a:pt x="0" y="26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75" name="Freeform 132"/>
              <p:cNvSpPr>
                <a:spLocks/>
              </p:cNvSpPr>
              <p:nvPr/>
            </p:nvSpPr>
            <p:spPr bwMode="auto">
              <a:xfrm>
                <a:off x="3917" y="2826"/>
                <a:ext cx="113" cy="162"/>
              </a:xfrm>
              <a:custGeom>
                <a:avLst/>
                <a:gdLst>
                  <a:gd name="T0" fmla="*/ 0 w 113"/>
                  <a:gd name="T1" fmla="*/ 162 h 162"/>
                  <a:gd name="T2" fmla="*/ 113 w 113"/>
                  <a:gd name="T3" fmla="*/ 144 h 162"/>
                  <a:gd name="T4" fmla="*/ 36 w 113"/>
                  <a:gd name="T5" fmla="*/ 0 h 162"/>
                  <a:gd name="T6" fmla="*/ 0 w 113"/>
                  <a:gd name="T7" fmla="*/ 16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162"/>
                  <a:gd name="T14" fmla="*/ 113 w 113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162">
                    <a:moveTo>
                      <a:pt x="0" y="162"/>
                    </a:moveTo>
                    <a:lnTo>
                      <a:pt x="113" y="144"/>
                    </a:lnTo>
                    <a:lnTo>
                      <a:pt x="36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00A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76" name="Freeform 133"/>
              <p:cNvSpPr>
                <a:spLocks/>
              </p:cNvSpPr>
              <p:nvPr/>
            </p:nvSpPr>
            <p:spPr bwMode="auto">
              <a:xfrm>
                <a:off x="3917" y="2826"/>
                <a:ext cx="113" cy="162"/>
              </a:xfrm>
              <a:custGeom>
                <a:avLst/>
                <a:gdLst>
                  <a:gd name="T0" fmla="*/ 0 w 19"/>
                  <a:gd name="T1" fmla="*/ 209952 h 27"/>
                  <a:gd name="T2" fmla="*/ 141381 w 19"/>
                  <a:gd name="T3" fmla="*/ 186624 h 27"/>
                  <a:gd name="T4" fmla="*/ 45028 w 19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19"/>
                  <a:gd name="T10" fmla="*/ 0 h 27"/>
                  <a:gd name="T11" fmla="*/ 19 w 19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" h="27">
                    <a:moveTo>
                      <a:pt x="0" y="27"/>
                    </a:moveTo>
                    <a:lnTo>
                      <a:pt x="19" y="24"/>
                    </a:lnTo>
                    <a:lnTo>
                      <a:pt x="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77" name="Freeform 134"/>
              <p:cNvSpPr>
                <a:spLocks/>
              </p:cNvSpPr>
              <p:nvPr/>
            </p:nvSpPr>
            <p:spPr bwMode="auto">
              <a:xfrm>
                <a:off x="3887" y="3126"/>
                <a:ext cx="107" cy="162"/>
              </a:xfrm>
              <a:custGeom>
                <a:avLst/>
                <a:gdLst>
                  <a:gd name="T0" fmla="*/ 78 w 107"/>
                  <a:gd name="T1" fmla="*/ 162 h 162"/>
                  <a:gd name="T2" fmla="*/ 0 w 107"/>
                  <a:gd name="T3" fmla="*/ 24 h 162"/>
                  <a:gd name="T4" fmla="*/ 107 w 107"/>
                  <a:gd name="T5" fmla="*/ 0 h 162"/>
                  <a:gd name="T6" fmla="*/ 78 w 107"/>
                  <a:gd name="T7" fmla="*/ 16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7"/>
                  <a:gd name="T13" fmla="*/ 0 h 162"/>
                  <a:gd name="T14" fmla="*/ 107 w 107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7" h="162">
                    <a:moveTo>
                      <a:pt x="78" y="162"/>
                    </a:moveTo>
                    <a:lnTo>
                      <a:pt x="0" y="24"/>
                    </a:lnTo>
                    <a:lnTo>
                      <a:pt x="107" y="0"/>
                    </a:lnTo>
                    <a:lnTo>
                      <a:pt x="78" y="162"/>
                    </a:lnTo>
                    <a:close/>
                  </a:path>
                </a:pathLst>
              </a:custGeom>
              <a:solidFill>
                <a:srgbClr val="001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78" name="Freeform 135"/>
              <p:cNvSpPr>
                <a:spLocks/>
              </p:cNvSpPr>
              <p:nvPr/>
            </p:nvSpPr>
            <p:spPr bwMode="auto">
              <a:xfrm>
                <a:off x="3887" y="3126"/>
                <a:ext cx="107" cy="162"/>
              </a:xfrm>
              <a:custGeom>
                <a:avLst/>
                <a:gdLst>
                  <a:gd name="T0" fmla="*/ 96223 w 18"/>
                  <a:gd name="T1" fmla="*/ 209952 h 27"/>
                  <a:gd name="T2" fmla="*/ 0 w 18"/>
                  <a:gd name="T3" fmla="*/ 31104 h 27"/>
                  <a:gd name="T4" fmla="*/ 133607 w 18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7"/>
                  <a:gd name="T11" fmla="*/ 18 w 18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7">
                    <a:moveTo>
                      <a:pt x="13" y="27"/>
                    </a:moveTo>
                    <a:lnTo>
                      <a:pt x="0" y="4"/>
                    </a:lnTo>
                    <a:lnTo>
                      <a:pt x="1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79" name="Freeform 136"/>
              <p:cNvSpPr>
                <a:spLocks/>
              </p:cNvSpPr>
              <p:nvPr/>
            </p:nvSpPr>
            <p:spPr bwMode="auto">
              <a:xfrm>
                <a:off x="3857" y="3288"/>
                <a:ext cx="108" cy="156"/>
              </a:xfrm>
              <a:custGeom>
                <a:avLst/>
                <a:gdLst>
                  <a:gd name="T0" fmla="*/ 78 w 108"/>
                  <a:gd name="T1" fmla="*/ 156 h 156"/>
                  <a:gd name="T2" fmla="*/ 0 w 108"/>
                  <a:gd name="T3" fmla="*/ 18 h 156"/>
                  <a:gd name="T4" fmla="*/ 108 w 108"/>
                  <a:gd name="T5" fmla="*/ 0 h 156"/>
                  <a:gd name="T6" fmla="*/ 78 w 108"/>
                  <a:gd name="T7" fmla="*/ 156 h 1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"/>
                  <a:gd name="T13" fmla="*/ 0 h 156"/>
                  <a:gd name="T14" fmla="*/ 108 w 108"/>
                  <a:gd name="T15" fmla="*/ 156 h 1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" h="156">
                    <a:moveTo>
                      <a:pt x="78" y="156"/>
                    </a:moveTo>
                    <a:lnTo>
                      <a:pt x="0" y="18"/>
                    </a:lnTo>
                    <a:lnTo>
                      <a:pt x="108" y="0"/>
                    </a:lnTo>
                    <a:lnTo>
                      <a:pt x="78" y="156"/>
                    </a:lnTo>
                    <a:close/>
                  </a:path>
                </a:pathLst>
              </a:custGeom>
              <a:solidFill>
                <a:srgbClr val="0000C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80" name="Freeform 137"/>
              <p:cNvSpPr>
                <a:spLocks/>
              </p:cNvSpPr>
              <p:nvPr/>
            </p:nvSpPr>
            <p:spPr bwMode="auto">
              <a:xfrm>
                <a:off x="3857" y="3288"/>
                <a:ext cx="108" cy="156"/>
              </a:xfrm>
              <a:custGeom>
                <a:avLst/>
                <a:gdLst>
                  <a:gd name="T0" fmla="*/ 101088 w 18"/>
                  <a:gd name="T1" fmla="*/ 202176 h 26"/>
                  <a:gd name="T2" fmla="*/ 0 w 18"/>
                  <a:gd name="T3" fmla="*/ 23328 h 26"/>
                  <a:gd name="T4" fmla="*/ 139968 w 18"/>
                  <a:gd name="T5" fmla="*/ 0 h 26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6"/>
                  <a:gd name="T11" fmla="*/ 18 w 18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6">
                    <a:moveTo>
                      <a:pt x="13" y="26"/>
                    </a:moveTo>
                    <a:lnTo>
                      <a:pt x="0" y="3"/>
                    </a:lnTo>
                    <a:lnTo>
                      <a:pt x="1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81" name="Freeform 138"/>
              <p:cNvSpPr>
                <a:spLocks/>
              </p:cNvSpPr>
              <p:nvPr/>
            </p:nvSpPr>
            <p:spPr bwMode="auto">
              <a:xfrm>
                <a:off x="3857" y="3150"/>
                <a:ext cx="108" cy="156"/>
              </a:xfrm>
              <a:custGeom>
                <a:avLst/>
                <a:gdLst>
                  <a:gd name="T0" fmla="*/ 0 w 108"/>
                  <a:gd name="T1" fmla="*/ 156 h 156"/>
                  <a:gd name="T2" fmla="*/ 108 w 108"/>
                  <a:gd name="T3" fmla="*/ 138 h 156"/>
                  <a:gd name="T4" fmla="*/ 30 w 108"/>
                  <a:gd name="T5" fmla="*/ 0 h 156"/>
                  <a:gd name="T6" fmla="*/ 0 w 108"/>
                  <a:gd name="T7" fmla="*/ 156 h 1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"/>
                  <a:gd name="T13" fmla="*/ 0 h 156"/>
                  <a:gd name="T14" fmla="*/ 108 w 108"/>
                  <a:gd name="T15" fmla="*/ 156 h 1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" h="156">
                    <a:moveTo>
                      <a:pt x="0" y="156"/>
                    </a:moveTo>
                    <a:lnTo>
                      <a:pt x="108" y="138"/>
                    </a:lnTo>
                    <a:lnTo>
                      <a:pt x="30" y="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002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82" name="Freeform 139"/>
              <p:cNvSpPr>
                <a:spLocks/>
              </p:cNvSpPr>
              <p:nvPr/>
            </p:nvSpPr>
            <p:spPr bwMode="auto">
              <a:xfrm>
                <a:off x="3857" y="3150"/>
                <a:ext cx="108" cy="156"/>
              </a:xfrm>
              <a:custGeom>
                <a:avLst/>
                <a:gdLst>
                  <a:gd name="T0" fmla="*/ 0 w 18"/>
                  <a:gd name="T1" fmla="*/ 202176 h 26"/>
                  <a:gd name="T2" fmla="*/ 139968 w 18"/>
                  <a:gd name="T3" fmla="*/ 178848 h 26"/>
                  <a:gd name="T4" fmla="*/ 38880 w 18"/>
                  <a:gd name="T5" fmla="*/ 0 h 26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6"/>
                  <a:gd name="T11" fmla="*/ 18 w 18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6">
                    <a:moveTo>
                      <a:pt x="0" y="26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83" name="Freeform 140"/>
              <p:cNvSpPr>
                <a:spLocks/>
              </p:cNvSpPr>
              <p:nvPr/>
            </p:nvSpPr>
            <p:spPr bwMode="auto">
              <a:xfrm>
                <a:off x="3839" y="2826"/>
                <a:ext cx="114" cy="162"/>
              </a:xfrm>
              <a:custGeom>
                <a:avLst/>
                <a:gdLst>
                  <a:gd name="T0" fmla="*/ 78 w 114"/>
                  <a:gd name="T1" fmla="*/ 162 h 162"/>
                  <a:gd name="T2" fmla="*/ 0 w 114"/>
                  <a:gd name="T3" fmla="*/ 24 h 162"/>
                  <a:gd name="T4" fmla="*/ 114 w 114"/>
                  <a:gd name="T5" fmla="*/ 0 h 162"/>
                  <a:gd name="T6" fmla="*/ 78 w 114"/>
                  <a:gd name="T7" fmla="*/ 16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4"/>
                  <a:gd name="T13" fmla="*/ 0 h 162"/>
                  <a:gd name="T14" fmla="*/ 114 w 114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4" h="162">
                    <a:moveTo>
                      <a:pt x="78" y="162"/>
                    </a:moveTo>
                    <a:lnTo>
                      <a:pt x="0" y="24"/>
                    </a:lnTo>
                    <a:lnTo>
                      <a:pt x="114" y="0"/>
                    </a:lnTo>
                    <a:lnTo>
                      <a:pt x="78" y="162"/>
                    </a:lnTo>
                    <a:close/>
                  </a:path>
                </a:pathLst>
              </a:custGeom>
              <a:solidFill>
                <a:srgbClr val="00A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84" name="Freeform 141"/>
              <p:cNvSpPr>
                <a:spLocks/>
              </p:cNvSpPr>
              <p:nvPr/>
            </p:nvSpPr>
            <p:spPr bwMode="auto">
              <a:xfrm>
                <a:off x="3839" y="2826"/>
                <a:ext cx="114" cy="162"/>
              </a:xfrm>
              <a:custGeom>
                <a:avLst/>
                <a:gdLst>
                  <a:gd name="T0" fmla="*/ 101088 w 19"/>
                  <a:gd name="T1" fmla="*/ 209952 h 27"/>
                  <a:gd name="T2" fmla="*/ 0 w 19"/>
                  <a:gd name="T3" fmla="*/ 31104 h 27"/>
                  <a:gd name="T4" fmla="*/ 147744 w 19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19"/>
                  <a:gd name="T10" fmla="*/ 0 h 27"/>
                  <a:gd name="T11" fmla="*/ 19 w 19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" h="27">
                    <a:moveTo>
                      <a:pt x="13" y="27"/>
                    </a:moveTo>
                    <a:lnTo>
                      <a:pt x="0" y="4"/>
                    </a:lnTo>
                    <a:lnTo>
                      <a:pt x="19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85" name="Freeform 142"/>
              <p:cNvSpPr>
                <a:spLocks/>
              </p:cNvSpPr>
              <p:nvPr/>
            </p:nvSpPr>
            <p:spPr bwMode="auto">
              <a:xfrm>
                <a:off x="3839" y="2688"/>
                <a:ext cx="114" cy="162"/>
              </a:xfrm>
              <a:custGeom>
                <a:avLst/>
                <a:gdLst>
                  <a:gd name="T0" fmla="*/ 0 w 114"/>
                  <a:gd name="T1" fmla="*/ 162 h 162"/>
                  <a:gd name="T2" fmla="*/ 114 w 114"/>
                  <a:gd name="T3" fmla="*/ 138 h 162"/>
                  <a:gd name="T4" fmla="*/ 30 w 114"/>
                  <a:gd name="T5" fmla="*/ 0 h 162"/>
                  <a:gd name="T6" fmla="*/ 0 w 114"/>
                  <a:gd name="T7" fmla="*/ 16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4"/>
                  <a:gd name="T13" fmla="*/ 0 h 162"/>
                  <a:gd name="T14" fmla="*/ 114 w 114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4" h="162">
                    <a:moveTo>
                      <a:pt x="0" y="162"/>
                    </a:moveTo>
                    <a:lnTo>
                      <a:pt x="114" y="138"/>
                    </a:lnTo>
                    <a:lnTo>
                      <a:pt x="30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10FFE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86" name="Freeform 143"/>
              <p:cNvSpPr>
                <a:spLocks/>
              </p:cNvSpPr>
              <p:nvPr/>
            </p:nvSpPr>
            <p:spPr bwMode="auto">
              <a:xfrm>
                <a:off x="3839" y="2688"/>
                <a:ext cx="114" cy="162"/>
              </a:xfrm>
              <a:custGeom>
                <a:avLst/>
                <a:gdLst>
                  <a:gd name="T0" fmla="*/ 0 w 19"/>
                  <a:gd name="T1" fmla="*/ 209952 h 27"/>
                  <a:gd name="T2" fmla="*/ 147744 w 19"/>
                  <a:gd name="T3" fmla="*/ 178848 h 27"/>
                  <a:gd name="T4" fmla="*/ 38880 w 19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19"/>
                  <a:gd name="T10" fmla="*/ 0 h 27"/>
                  <a:gd name="T11" fmla="*/ 19 w 19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" h="27">
                    <a:moveTo>
                      <a:pt x="0" y="27"/>
                    </a:moveTo>
                    <a:lnTo>
                      <a:pt x="19" y="23"/>
                    </a:lnTo>
                    <a:lnTo>
                      <a:pt x="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87" name="Oval 144"/>
              <p:cNvSpPr>
                <a:spLocks noChangeArrowheads="1"/>
              </p:cNvSpPr>
              <p:nvPr/>
            </p:nvSpPr>
            <p:spPr bwMode="auto">
              <a:xfrm>
                <a:off x="3851" y="3372"/>
                <a:ext cx="54" cy="5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88" name="Oval 145"/>
              <p:cNvSpPr>
                <a:spLocks noChangeArrowheads="1"/>
              </p:cNvSpPr>
              <p:nvPr/>
            </p:nvSpPr>
            <p:spPr bwMode="auto">
              <a:xfrm>
                <a:off x="3851" y="3372"/>
                <a:ext cx="54" cy="54"/>
              </a:xfrm>
              <a:prstGeom prst="ellips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89" name="Freeform 146"/>
              <p:cNvSpPr>
                <a:spLocks/>
              </p:cNvSpPr>
              <p:nvPr/>
            </p:nvSpPr>
            <p:spPr bwMode="auto">
              <a:xfrm>
                <a:off x="3827" y="3306"/>
                <a:ext cx="108" cy="162"/>
              </a:xfrm>
              <a:custGeom>
                <a:avLst/>
                <a:gdLst>
                  <a:gd name="T0" fmla="*/ 0 w 108"/>
                  <a:gd name="T1" fmla="*/ 162 h 162"/>
                  <a:gd name="T2" fmla="*/ 108 w 108"/>
                  <a:gd name="T3" fmla="*/ 138 h 162"/>
                  <a:gd name="T4" fmla="*/ 30 w 108"/>
                  <a:gd name="T5" fmla="*/ 0 h 162"/>
                  <a:gd name="T6" fmla="*/ 0 w 108"/>
                  <a:gd name="T7" fmla="*/ 16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"/>
                  <a:gd name="T13" fmla="*/ 0 h 162"/>
                  <a:gd name="T14" fmla="*/ 108 w 108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" h="162">
                    <a:moveTo>
                      <a:pt x="0" y="162"/>
                    </a:moveTo>
                    <a:lnTo>
                      <a:pt x="108" y="138"/>
                    </a:lnTo>
                    <a:lnTo>
                      <a:pt x="30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0000D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90" name="Freeform 147"/>
              <p:cNvSpPr>
                <a:spLocks/>
              </p:cNvSpPr>
              <p:nvPr/>
            </p:nvSpPr>
            <p:spPr bwMode="auto">
              <a:xfrm>
                <a:off x="3827" y="3306"/>
                <a:ext cx="108" cy="162"/>
              </a:xfrm>
              <a:custGeom>
                <a:avLst/>
                <a:gdLst>
                  <a:gd name="T0" fmla="*/ 0 w 18"/>
                  <a:gd name="T1" fmla="*/ 209952 h 27"/>
                  <a:gd name="T2" fmla="*/ 139968 w 18"/>
                  <a:gd name="T3" fmla="*/ 178848 h 27"/>
                  <a:gd name="T4" fmla="*/ 38880 w 18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7"/>
                  <a:gd name="T11" fmla="*/ 18 w 18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7">
                    <a:moveTo>
                      <a:pt x="0" y="27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91" name="Oval 148"/>
              <p:cNvSpPr>
                <a:spLocks noChangeArrowheads="1"/>
              </p:cNvSpPr>
              <p:nvPr/>
            </p:nvSpPr>
            <p:spPr bwMode="auto">
              <a:xfrm>
                <a:off x="3911" y="2706"/>
                <a:ext cx="54" cy="5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92" name="Oval 149"/>
              <p:cNvSpPr>
                <a:spLocks noChangeArrowheads="1"/>
              </p:cNvSpPr>
              <p:nvPr/>
            </p:nvSpPr>
            <p:spPr bwMode="auto">
              <a:xfrm>
                <a:off x="3911" y="2706"/>
                <a:ext cx="54" cy="54"/>
              </a:xfrm>
              <a:prstGeom prst="ellips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93" name="Oval 150"/>
              <p:cNvSpPr>
                <a:spLocks noChangeArrowheads="1"/>
              </p:cNvSpPr>
              <p:nvPr/>
            </p:nvSpPr>
            <p:spPr bwMode="auto">
              <a:xfrm>
                <a:off x="3905" y="2958"/>
                <a:ext cx="54" cy="5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94" name="Oval 151"/>
              <p:cNvSpPr>
                <a:spLocks noChangeArrowheads="1"/>
              </p:cNvSpPr>
              <p:nvPr/>
            </p:nvSpPr>
            <p:spPr bwMode="auto">
              <a:xfrm>
                <a:off x="3905" y="2958"/>
                <a:ext cx="54" cy="54"/>
              </a:xfrm>
              <a:prstGeom prst="ellips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95" name="Oval 152"/>
              <p:cNvSpPr>
                <a:spLocks noChangeArrowheads="1"/>
              </p:cNvSpPr>
              <p:nvPr/>
            </p:nvSpPr>
            <p:spPr bwMode="auto">
              <a:xfrm>
                <a:off x="3899" y="3126"/>
                <a:ext cx="54" cy="5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96" name="Oval 153"/>
              <p:cNvSpPr>
                <a:spLocks noChangeArrowheads="1"/>
              </p:cNvSpPr>
              <p:nvPr/>
            </p:nvSpPr>
            <p:spPr bwMode="auto">
              <a:xfrm>
                <a:off x="3899" y="3126"/>
                <a:ext cx="54" cy="54"/>
              </a:xfrm>
              <a:prstGeom prst="ellips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97" name="Freeform 154"/>
              <p:cNvSpPr>
                <a:spLocks/>
              </p:cNvSpPr>
              <p:nvPr/>
            </p:nvSpPr>
            <p:spPr bwMode="auto">
              <a:xfrm>
                <a:off x="3809" y="2850"/>
                <a:ext cx="108" cy="156"/>
              </a:xfrm>
              <a:custGeom>
                <a:avLst/>
                <a:gdLst>
                  <a:gd name="T0" fmla="*/ 0 w 108"/>
                  <a:gd name="T1" fmla="*/ 156 h 156"/>
                  <a:gd name="T2" fmla="*/ 108 w 108"/>
                  <a:gd name="T3" fmla="*/ 138 h 156"/>
                  <a:gd name="T4" fmla="*/ 30 w 108"/>
                  <a:gd name="T5" fmla="*/ 0 h 156"/>
                  <a:gd name="T6" fmla="*/ 0 w 108"/>
                  <a:gd name="T7" fmla="*/ 156 h 1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"/>
                  <a:gd name="T13" fmla="*/ 0 h 156"/>
                  <a:gd name="T14" fmla="*/ 108 w 108"/>
                  <a:gd name="T15" fmla="*/ 156 h 1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" h="156">
                    <a:moveTo>
                      <a:pt x="0" y="156"/>
                    </a:moveTo>
                    <a:lnTo>
                      <a:pt x="108" y="138"/>
                    </a:lnTo>
                    <a:lnTo>
                      <a:pt x="30" y="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00B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98" name="Freeform 155"/>
              <p:cNvSpPr>
                <a:spLocks/>
              </p:cNvSpPr>
              <p:nvPr/>
            </p:nvSpPr>
            <p:spPr bwMode="auto">
              <a:xfrm>
                <a:off x="3809" y="2850"/>
                <a:ext cx="108" cy="156"/>
              </a:xfrm>
              <a:custGeom>
                <a:avLst/>
                <a:gdLst>
                  <a:gd name="T0" fmla="*/ 0 w 18"/>
                  <a:gd name="T1" fmla="*/ 202176 h 26"/>
                  <a:gd name="T2" fmla="*/ 139968 w 18"/>
                  <a:gd name="T3" fmla="*/ 178848 h 26"/>
                  <a:gd name="T4" fmla="*/ 38880 w 18"/>
                  <a:gd name="T5" fmla="*/ 0 h 26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6"/>
                  <a:gd name="T11" fmla="*/ 18 w 18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6">
                    <a:moveTo>
                      <a:pt x="0" y="26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99" name="Freeform 156"/>
              <p:cNvSpPr>
                <a:spLocks/>
              </p:cNvSpPr>
              <p:nvPr/>
            </p:nvSpPr>
            <p:spPr bwMode="auto">
              <a:xfrm>
                <a:off x="3809" y="2988"/>
                <a:ext cx="108" cy="162"/>
              </a:xfrm>
              <a:custGeom>
                <a:avLst/>
                <a:gdLst>
                  <a:gd name="T0" fmla="*/ 78 w 108"/>
                  <a:gd name="T1" fmla="*/ 162 h 162"/>
                  <a:gd name="T2" fmla="*/ 0 w 108"/>
                  <a:gd name="T3" fmla="*/ 18 h 162"/>
                  <a:gd name="T4" fmla="*/ 108 w 108"/>
                  <a:gd name="T5" fmla="*/ 0 h 162"/>
                  <a:gd name="T6" fmla="*/ 78 w 108"/>
                  <a:gd name="T7" fmla="*/ 16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"/>
                  <a:gd name="T13" fmla="*/ 0 h 162"/>
                  <a:gd name="T14" fmla="*/ 108 w 108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" h="162">
                    <a:moveTo>
                      <a:pt x="78" y="162"/>
                    </a:moveTo>
                    <a:lnTo>
                      <a:pt x="0" y="18"/>
                    </a:lnTo>
                    <a:lnTo>
                      <a:pt x="108" y="0"/>
                    </a:lnTo>
                    <a:lnTo>
                      <a:pt x="78" y="162"/>
                    </a:lnTo>
                    <a:close/>
                  </a:path>
                </a:pathLst>
              </a:custGeom>
              <a:solidFill>
                <a:srgbClr val="007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00" name="Freeform 157"/>
              <p:cNvSpPr>
                <a:spLocks/>
              </p:cNvSpPr>
              <p:nvPr/>
            </p:nvSpPr>
            <p:spPr bwMode="auto">
              <a:xfrm>
                <a:off x="3809" y="2988"/>
                <a:ext cx="108" cy="162"/>
              </a:xfrm>
              <a:custGeom>
                <a:avLst/>
                <a:gdLst>
                  <a:gd name="T0" fmla="*/ 101088 w 18"/>
                  <a:gd name="T1" fmla="*/ 209952 h 27"/>
                  <a:gd name="T2" fmla="*/ 0 w 18"/>
                  <a:gd name="T3" fmla="*/ 23328 h 27"/>
                  <a:gd name="T4" fmla="*/ 139968 w 18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7"/>
                  <a:gd name="T11" fmla="*/ 18 w 18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7">
                    <a:moveTo>
                      <a:pt x="13" y="27"/>
                    </a:moveTo>
                    <a:lnTo>
                      <a:pt x="0" y="3"/>
                    </a:lnTo>
                    <a:lnTo>
                      <a:pt x="1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01" name="Oval 158"/>
              <p:cNvSpPr>
                <a:spLocks noChangeArrowheads="1"/>
              </p:cNvSpPr>
              <p:nvPr/>
            </p:nvSpPr>
            <p:spPr bwMode="auto">
              <a:xfrm>
                <a:off x="3875" y="3509"/>
                <a:ext cx="54" cy="5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02" name="Oval 159"/>
              <p:cNvSpPr>
                <a:spLocks noChangeArrowheads="1"/>
              </p:cNvSpPr>
              <p:nvPr/>
            </p:nvSpPr>
            <p:spPr bwMode="auto">
              <a:xfrm>
                <a:off x="3875" y="3509"/>
                <a:ext cx="54" cy="54"/>
              </a:xfrm>
              <a:prstGeom prst="ellips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03" name="Freeform 160"/>
              <p:cNvSpPr>
                <a:spLocks/>
              </p:cNvSpPr>
              <p:nvPr/>
            </p:nvSpPr>
            <p:spPr bwMode="auto">
              <a:xfrm>
                <a:off x="3779" y="3006"/>
                <a:ext cx="108" cy="162"/>
              </a:xfrm>
              <a:custGeom>
                <a:avLst/>
                <a:gdLst>
                  <a:gd name="T0" fmla="*/ 0 w 108"/>
                  <a:gd name="T1" fmla="*/ 162 h 162"/>
                  <a:gd name="T2" fmla="*/ 108 w 108"/>
                  <a:gd name="T3" fmla="*/ 144 h 162"/>
                  <a:gd name="T4" fmla="*/ 30 w 108"/>
                  <a:gd name="T5" fmla="*/ 0 h 162"/>
                  <a:gd name="T6" fmla="*/ 0 w 108"/>
                  <a:gd name="T7" fmla="*/ 16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"/>
                  <a:gd name="T13" fmla="*/ 0 h 162"/>
                  <a:gd name="T14" fmla="*/ 108 w 108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" h="162">
                    <a:moveTo>
                      <a:pt x="0" y="162"/>
                    </a:moveTo>
                    <a:lnTo>
                      <a:pt x="108" y="144"/>
                    </a:lnTo>
                    <a:lnTo>
                      <a:pt x="30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008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04" name="Freeform 161"/>
              <p:cNvSpPr>
                <a:spLocks/>
              </p:cNvSpPr>
              <p:nvPr/>
            </p:nvSpPr>
            <p:spPr bwMode="auto">
              <a:xfrm>
                <a:off x="3779" y="3006"/>
                <a:ext cx="108" cy="162"/>
              </a:xfrm>
              <a:custGeom>
                <a:avLst/>
                <a:gdLst>
                  <a:gd name="T0" fmla="*/ 0 w 18"/>
                  <a:gd name="T1" fmla="*/ 209952 h 27"/>
                  <a:gd name="T2" fmla="*/ 139968 w 18"/>
                  <a:gd name="T3" fmla="*/ 186624 h 27"/>
                  <a:gd name="T4" fmla="*/ 38880 w 18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7"/>
                  <a:gd name="T11" fmla="*/ 18 w 18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7">
                    <a:moveTo>
                      <a:pt x="0" y="27"/>
                    </a:moveTo>
                    <a:lnTo>
                      <a:pt x="18" y="24"/>
                    </a:lnTo>
                    <a:lnTo>
                      <a:pt x="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05" name="Freeform 162"/>
              <p:cNvSpPr>
                <a:spLocks/>
              </p:cNvSpPr>
              <p:nvPr/>
            </p:nvSpPr>
            <p:spPr bwMode="auto">
              <a:xfrm>
                <a:off x="3779" y="3150"/>
                <a:ext cx="108" cy="156"/>
              </a:xfrm>
              <a:custGeom>
                <a:avLst/>
                <a:gdLst>
                  <a:gd name="T0" fmla="*/ 78 w 108"/>
                  <a:gd name="T1" fmla="*/ 156 h 156"/>
                  <a:gd name="T2" fmla="*/ 0 w 108"/>
                  <a:gd name="T3" fmla="*/ 18 h 156"/>
                  <a:gd name="T4" fmla="*/ 108 w 108"/>
                  <a:gd name="T5" fmla="*/ 0 h 156"/>
                  <a:gd name="T6" fmla="*/ 78 w 108"/>
                  <a:gd name="T7" fmla="*/ 156 h 1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"/>
                  <a:gd name="T13" fmla="*/ 0 h 156"/>
                  <a:gd name="T14" fmla="*/ 108 w 108"/>
                  <a:gd name="T15" fmla="*/ 156 h 1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" h="156">
                    <a:moveTo>
                      <a:pt x="78" y="156"/>
                    </a:moveTo>
                    <a:lnTo>
                      <a:pt x="0" y="18"/>
                    </a:lnTo>
                    <a:lnTo>
                      <a:pt x="108" y="0"/>
                    </a:lnTo>
                    <a:lnTo>
                      <a:pt x="78" y="156"/>
                    </a:lnTo>
                    <a:close/>
                  </a:path>
                </a:pathLst>
              </a:custGeom>
              <a:solidFill>
                <a:srgbClr val="002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06" name="Freeform 163"/>
              <p:cNvSpPr>
                <a:spLocks/>
              </p:cNvSpPr>
              <p:nvPr/>
            </p:nvSpPr>
            <p:spPr bwMode="auto">
              <a:xfrm>
                <a:off x="3779" y="3150"/>
                <a:ext cx="108" cy="156"/>
              </a:xfrm>
              <a:custGeom>
                <a:avLst/>
                <a:gdLst>
                  <a:gd name="T0" fmla="*/ 101088 w 18"/>
                  <a:gd name="T1" fmla="*/ 202176 h 26"/>
                  <a:gd name="T2" fmla="*/ 0 w 18"/>
                  <a:gd name="T3" fmla="*/ 23328 h 26"/>
                  <a:gd name="T4" fmla="*/ 139968 w 18"/>
                  <a:gd name="T5" fmla="*/ 0 h 26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6"/>
                  <a:gd name="T11" fmla="*/ 18 w 18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6">
                    <a:moveTo>
                      <a:pt x="13" y="26"/>
                    </a:moveTo>
                    <a:lnTo>
                      <a:pt x="0" y="3"/>
                    </a:lnTo>
                    <a:lnTo>
                      <a:pt x="1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07" name="Oval 164"/>
              <p:cNvSpPr>
                <a:spLocks noChangeArrowheads="1"/>
              </p:cNvSpPr>
              <p:nvPr/>
            </p:nvSpPr>
            <p:spPr bwMode="auto">
              <a:xfrm>
                <a:off x="3749" y="2544"/>
                <a:ext cx="54" cy="5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08" name="Oval 165"/>
              <p:cNvSpPr>
                <a:spLocks noChangeArrowheads="1"/>
              </p:cNvSpPr>
              <p:nvPr/>
            </p:nvSpPr>
            <p:spPr bwMode="auto">
              <a:xfrm>
                <a:off x="3749" y="2544"/>
                <a:ext cx="54" cy="54"/>
              </a:xfrm>
              <a:prstGeom prst="ellips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09" name="Freeform 166"/>
              <p:cNvSpPr>
                <a:spLocks/>
              </p:cNvSpPr>
              <p:nvPr/>
            </p:nvSpPr>
            <p:spPr bwMode="auto">
              <a:xfrm>
                <a:off x="3683" y="2550"/>
                <a:ext cx="108" cy="156"/>
              </a:xfrm>
              <a:custGeom>
                <a:avLst/>
                <a:gdLst>
                  <a:gd name="T0" fmla="*/ 78 w 108"/>
                  <a:gd name="T1" fmla="*/ 156 h 156"/>
                  <a:gd name="T2" fmla="*/ 0 w 108"/>
                  <a:gd name="T3" fmla="*/ 18 h 156"/>
                  <a:gd name="T4" fmla="*/ 108 w 108"/>
                  <a:gd name="T5" fmla="*/ 0 h 156"/>
                  <a:gd name="T6" fmla="*/ 78 w 108"/>
                  <a:gd name="T7" fmla="*/ 156 h 1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"/>
                  <a:gd name="T13" fmla="*/ 0 h 156"/>
                  <a:gd name="T14" fmla="*/ 108 w 108"/>
                  <a:gd name="T15" fmla="*/ 156 h 1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" h="156">
                    <a:moveTo>
                      <a:pt x="78" y="156"/>
                    </a:moveTo>
                    <a:lnTo>
                      <a:pt x="0" y="18"/>
                    </a:lnTo>
                    <a:lnTo>
                      <a:pt x="108" y="0"/>
                    </a:lnTo>
                    <a:lnTo>
                      <a:pt x="78" y="156"/>
                    </a:lnTo>
                    <a:close/>
                  </a:path>
                </a:pathLst>
              </a:custGeom>
              <a:solidFill>
                <a:srgbClr val="60FF9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10" name="Freeform 167"/>
              <p:cNvSpPr>
                <a:spLocks/>
              </p:cNvSpPr>
              <p:nvPr/>
            </p:nvSpPr>
            <p:spPr bwMode="auto">
              <a:xfrm>
                <a:off x="3683" y="2550"/>
                <a:ext cx="108" cy="156"/>
              </a:xfrm>
              <a:custGeom>
                <a:avLst/>
                <a:gdLst>
                  <a:gd name="T0" fmla="*/ 101088 w 18"/>
                  <a:gd name="T1" fmla="*/ 202176 h 26"/>
                  <a:gd name="T2" fmla="*/ 0 w 18"/>
                  <a:gd name="T3" fmla="*/ 23328 h 26"/>
                  <a:gd name="T4" fmla="*/ 139968 w 18"/>
                  <a:gd name="T5" fmla="*/ 0 h 26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6"/>
                  <a:gd name="T11" fmla="*/ 18 w 18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6">
                    <a:moveTo>
                      <a:pt x="13" y="26"/>
                    </a:moveTo>
                    <a:lnTo>
                      <a:pt x="0" y="3"/>
                    </a:lnTo>
                    <a:lnTo>
                      <a:pt x="1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11" name="Freeform 168"/>
              <p:cNvSpPr>
                <a:spLocks/>
              </p:cNvSpPr>
              <p:nvPr/>
            </p:nvSpPr>
            <p:spPr bwMode="auto">
              <a:xfrm>
                <a:off x="3761" y="2688"/>
                <a:ext cx="108" cy="162"/>
              </a:xfrm>
              <a:custGeom>
                <a:avLst/>
                <a:gdLst>
                  <a:gd name="T0" fmla="*/ 78 w 108"/>
                  <a:gd name="T1" fmla="*/ 162 h 162"/>
                  <a:gd name="T2" fmla="*/ 0 w 108"/>
                  <a:gd name="T3" fmla="*/ 18 h 162"/>
                  <a:gd name="T4" fmla="*/ 108 w 108"/>
                  <a:gd name="T5" fmla="*/ 0 h 162"/>
                  <a:gd name="T6" fmla="*/ 78 w 108"/>
                  <a:gd name="T7" fmla="*/ 16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"/>
                  <a:gd name="T13" fmla="*/ 0 h 162"/>
                  <a:gd name="T14" fmla="*/ 108 w 108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" h="162">
                    <a:moveTo>
                      <a:pt x="78" y="162"/>
                    </a:moveTo>
                    <a:lnTo>
                      <a:pt x="0" y="18"/>
                    </a:lnTo>
                    <a:lnTo>
                      <a:pt x="108" y="0"/>
                    </a:lnTo>
                    <a:lnTo>
                      <a:pt x="78" y="162"/>
                    </a:lnTo>
                    <a:close/>
                  </a:path>
                </a:pathLst>
              </a:custGeom>
              <a:solidFill>
                <a:srgbClr val="10FFE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12" name="Freeform 169"/>
              <p:cNvSpPr>
                <a:spLocks/>
              </p:cNvSpPr>
              <p:nvPr/>
            </p:nvSpPr>
            <p:spPr bwMode="auto">
              <a:xfrm>
                <a:off x="3761" y="2688"/>
                <a:ext cx="108" cy="162"/>
              </a:xfrm>
              <a:custGeom>
                <a:avLst/>
                <a:gdLst>
                  <a:gd name="T0" fmla="*/ 101088 w 18"/>
                  <a:gd name="T1" fmla="*/ 209952 h 27"/>
                  <a:gd name="T2" fmla="*/ 0 w 18"/>
                  <a:gd name="T3" fmla="*/ 23328 h 27"/>
                  <a:gd name="T4" fmla="*/ 139968 w 18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7"/>
                  <a:gd name="T11" fmla="*/ 18 w 18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7">
                    <a:moveTo>
                      <a:pt x="13" y="27"/>
                    </a:moveTo>
                    <a:lnTo>
                      <a:pt x="0" y="3"/>
                    </a:lnTo>
                    <a:lnTo>
                      <a:pt x="1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13" name="Freeform 170"/>
              <p:cNvSpPr>
                <a:spLocks/>
              </p:cNvSpPr>
              <p:nvPr/>
            </p:nvSpPr>
            <p:spPr bwMode="auto">
              <a:xfrm>
                <a:off x="3761" y="2550"/>
                <a:ext cx="108" cy="156"/>
              </a:xfrm>
              <a:custGeom>
                <a:avLst/>
                <a:gdLst>
                  <a:gd name="T0" fmla="*/ 0 w 108"/>
                  <a:gd name="T1" fmla="*/ 156 h 156"/>
                  <a:gd name="T2" fmla="*/ 108 w 108"/>
                  <a:gd name="T3" fmla="*/ 138 h 156"/>
                  <a:gd name="T4" fmla="*/ 30 w 108"/>
                  <a:gd name="T5" fmla="*/ 0 h 156"/>
                  <a:gd name="T6" fmla="*/ 0 w 108"/>
                  <a:gd name="T7" fmla="*/ 156 h 1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"/>
                  <a:gd name="T13" fmla="*/ 0 h 156"/>
                  <a:gd name="T14" fmla="*/ 108 w 108"/>
                  <a:gd name="T15" fmla="*/ 156 h 1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" h="156">
                    <a:moveTo>
                      <a:pt x="0" y="156"/>
                    </a:moveTo>
                    <a:lnTo>
                      <a:pt x="108" y="138"/>
                    </a:lnTo>
                    <a:lnTo>
                      <a:pt x="30" y="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60FF9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14" name="Freeform 171"/>
              <p:cNvSpPr>
                <a:spLocks/>
              </p:cNvSpPr>
              <p:nvPr/>
            </p:nvSpPr>
            <p:spPr bwMode="auto">
              <a:xfrm>
                <a:off x="3761" y="2550"/>
                <a:ext cx="108" cy="156"/>
              </a:xfrm>
              <a:custGeom>
                <a:avLst/>
                <a:gdLst>
                  <a:gd name="T0" fmla="*/ 0 w 18"/>
                  <a:gd name="T1" fmla="*/ 202176 h 26"/>
                  <a:gd name="T2" fmla="*/ 139968 w 18"/>
                  <a:gd name="T3" fmla="*/ 178848 h 26"/>
                  <a:gd name="T4" fmla="*/ 38880 w 18"/>
                  <a:gd name="T5" fmla="*/ 0 h 26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6"/>
                  <a:gd name="T11" fmla="*/ 18 w 18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6">
                    <a:moveTo>
                      <a:pt x="0" y="26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15" name="Freeform 172"/>
              <p:cNvSpPr>
                <a:spLocks/>
              </p:cNvSpPr>
              <p:nvPr/>
            </p:nvSpPr>
            <p:spPr bwMode="auto">
              <a:xfrm>
                <a:off x="3749" y="3168"/>
                <a:ext cx="108" cy="156"/>
              </a:xfrm>
              <a:custGeom>
                <a:avLst/>
                <a:gdLst>
                  <a:gd name="T0" fmla="*/ 0 w 108"/>
                  <a:gd name="T1" fmla="*/ 156 h 156"/>
                  <a:gd name="T2" fmla="*/ 108 w 108"/>
                  <a:gd name="T3" fmla="*/ 138 h 156"/>
                  <a:gd name="T4" fmla="*/ 30 w 108"/>
                  <a:gd name="T5" fmla="*/ 0 h 156"/>
                  <a:gd name="T6" fmla="*/ 0 w 108"/>
                  <a:gd name="T7" fmla="*/ 156 h 1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"/>
                  <a:gd name="T13" fmla="*/ 0 h 156"/>
                  <a:gd name="T14" fmla="*/ 108 w 108"/>
                  <a:gd name="T15" fmla="*/ 156 h 1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" h="156">
                    <a:moveTo>
                      <a:pt x="0" y="156"/>
                    </a:moveTo>
                    <a:lnTo>
                      <a:pt x="108" y="138"/>
                    </a:lnTo>
                    <a:lnTo>
                      <a:pt x="30" y="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004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16" name="Freeform 173"/>
              <p:cNvSpPr>
                <a:spLocks/>
              </p:cNvSpPr>
              <p:nvPr/>
            </p:nvSpPr>
            <p:spPr bwMode="auto">
              <a:xfrm>
                <a:off x="3749" y="3168"/>
                <a:ext cx="108" cy="156"/>
              </a:xfrm>
              <a:custGeom>
                <a:avLst/>
                <a:gdLst>
                  <a:gd name="T0" fmla="*/ 0 w 18"/>
                  <a:gd name="T1" fmla="*/ 202176 h 26"/>
                  <a:gd name="T2" fmla="*/ 139968 w 18"/>
                  <a:gd name="T3" fmla="*/ 178848 h 26"/>
                  <a:gd name="T4" fmla="*/ 38880 w 18"/>
                  <a:gd name="T5" fmla="*/ 0 h 26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6"/>
                  <a:gd name="T11" fmla="*/ 18 w 18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6">
                    <a:moveTo>
                      <a:pt x="0" y="26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17" name="Freeform 174"/>
              <p:cNvSpPr>
                <a:spLocks/>
              </p:cNvSpPr>
              <p:nvPr/>
            </p:nvSpPr>
            <p:spPr bwMode="auto">
              <a:xfrm>
                <a:off x="3749" y="3306"/>
                <a:ext cx="108" cy="162"/>
              </a:xfrm>
              <a:custGeom>
                <a:avLst/>
                <a:gdLst>
                  <a:gd name="T0" fmla="*/ 78 w 108"/>
                  <a:gd name="T1" fmla="*/ 162 h 162"/>
                  <a:gd name="T2" fmla="*/ 0 w 108"/>
                  <a:gd name="T3" fmla="*/ 18 h 162"/>
                  <a:gd name="T4" fmla="*/ 108 w 108"/>
                  <a:gd name="T5" fmla="*/ 0 h 162"/>
                  <a:gd name="T6" fmla="*/ 78 w 108"/>
                  <a:gd name="T7" fmla="*/ 16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"/>
                  <a:gd name="T13" fmla="*/ 0 h 162"/>
                  <a:gd name="T14" fmla="*/ 108 w 108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" h="162">
                    <a:moveTo>
                      <a:pt x="78" y="162"/>
                    </a:moveTo>
                    <a:lnTo>
                      <a:pt x="0" y="18"/>
                    </a:lnTo>
                    <a:lnTo>
                      <a:pt x="108" y="0"/>
                    </a:lnTo>
                    <a:lnTo>
                      <a:pt x="78" y="162"/>
                    </a:lnTo>
                    <a:close/>
                  </a:path>
                </a:pathLst>
              </a:custGeom>
              <a:solidFill>
                <a:srgbClr val="0000D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18" name="Freeform 175"/>
              <p:cNvSpPr>
                <a:spLocks/>
              </p:cNvSpPr>
              <p:nvPr/>
            </p:nvSpPr>
            <p:spPr bwMode="auto">
              <a:xfrm>
                <a:off x="3749" y="3306"/>
                <a:ext cx="108" cy="162"/>
              </a:xfrm>
              <a:custGeom>
                <a:avLst/>
                <a:gdLst>
                  <a:gd name="T0" fmla="*/ 101088 w 18"/>
                  <a:gd name="T1" fmla="*/ 209952 h 27"/>
                  <a:gd name="T2" fmla="*/ 0 w 18"/>
                  <a:gd name="T3" fmla="*/ 23328 h 27"/>
                  <a:gd name="T4" fmla="*/ 139968 w 18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7"/>
                  <a:gd name="T11" fmla="*/ 18 w 18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7">
                    <a:moveTo>
                      <a:pt x="13" y="27"/>
                    </a:moveTo>
                    <a:lnTo>
                      <a:pt x="0" y="3"/>
                    </a:lnTo>
                    <a:lnTo>
                      <a:pt x="1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19" name="Rectangle 176"/>
              <p:cNvSpPr>
                <a:spLocks noChangeArrowheads="1"/>
              </p:cNvSpPr>
              <p:nvPr/>
            </p:nvSpPr>
            <p:spPr bwMode="auto">
              <a:xfrm>
                <a:off x="3923" y="3917"/>
                <a:ext cx="1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  <p:sp>
            <p:nvSpPr>
              <p:cNvPr id="19920" name="Freeform 177"/>
              <p:cNvSpPr>
                <a:spLocks/>
              </p:cNvSpPr>
              <p:nvPr/>
            </p:nvSpPr>
            <p:spPr bwMode="auto">
              <a:xfrm>
                <a:off x="3731" y="2850"/>
                <a:ext cx="108" cy="156"/>
              </a:xfrm>
              <a:custGeom>
                <a:avLst/>
                <a:gdLst>
                  <a:gd name="T0" fmla="*/ 78 w 108"/>
                  <a:gd name="T1" fmla="*/ 156 h 156"/>
                  <a:gd name="T2" fmla="*/ 0 w 108"/>
                  <a:gd name="T3" fmla="*/ 18 h 156"/>
                  <a:gd name="T4" fmla="*/ 108 w 108"/>
                  <a:gd name="T5" fmla="*/ 0 h 156"/>
                  <a:gd name="T6" fmla="*/ 78 w 108"/>
                  <a:gd name="T7" fmla="*/ 156 h 1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"/>
                  <a:gd name="T13" fmla="*/ 0 h 156"/>
                  <a:gd name="T14" fmla="*/ 108 w 108"/>
                  <a:gd name="T15" fmla="*/ 156 h 1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" h="156">
                    <a:moveTo>
                      <a:pt x="78" y="156"/>
                    </a:moveTo>
                    <a:lnTo>
                      <a:pt x="0" y="18"/>
                    </a:lnTo>
                    <a:lnTo>
                      <a:pt x="108" y="0"/>
                    </a:lnTo>
                    <a:lnTo>
                      <a:pt x="78" y="156"/>
                    </a:lnTo>
                    <a:close/>
                  </a:path>
                </a:pathLst>
              </a:custGeom>
              <a:solidFill>
                <a:srgbClr val="00B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21" name="Freeform 178"/>
              <p:cNvSpPr>
                <a:spLocks/>
              </p:cNvSpPr>
              <p:nvPr/>
            </p:nvSpPr>
            <p:spPr bwMode="auto">
              <a:xfrm>
                <a:off x="3731" y="2850"/>
                <a:ext cx="108" cy="156"/>
              </a:xfrm>
              <a:custGeom>
                <a:avLst/>
                <a:gdLst>
                  <a:gd name="T0" fmla="*/ 101088 w 18"/>
                  <a:gd name="T1" fmla="*/ 202176 h 26"/>
                  <a:gd name="T2" fmla="*/ 0 w 18"/>
                  <a:gd name="T3" fmla="*/ 23328 h 26"/>
                  <a:gd name="T4" fmla="*/ 139968 w 18"/>
                  <a:gd name="T5" fmla="*/ 0 h 26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6"/>
                  <a:gd name="T11" fmla="*/ 18 w 18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6">
                    <a:moveTo>
                      <a:pt x="13" y="26"/>
                    </a:moveTo>
                    <a:lnTo>
                      <a:pt x="0" y="3"/>
                    </a:lnTo>
                    <a:lnTo>
                      <a:pt x="1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22" name="Freeform 179"/>
              <p:cNvSpPr>
                <a:spLocks/>
              </p:cNvSpPr>
              <p:nvPr/>
            </p:nvSpPr>
            <p:spPr bwMode="auto">
              <a:xfrm>
                <a:off x="3654" y="2568"/>
                <a:ext cx="107" cy="162"/>
              </a:xfrm>
              <a:custGeom>
                <a:avLst/>
                <a:gdLst>
                  <a:gd name="T0" fmla="*/ 0 w 107"/>
                  <a:gd name="T1" fmla="*/ 162 h 162"/>
                  <a:gd name="T2" fmla="*/ 107 w 107"/>
                  <a:gd name="T3" fmla="*/ 138 h 162"/>
                  <a:gd name="T4" fmla="*/ 29 w 107"/>
                  <a:gd name="T5" fmla="*/ 0 h 162"/>
                  <a:gd name="T6" fmla="*/ 0 w 107"/>
                  <a:gd name="T7" fmla="*/ 16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7"/>
                  <a:gd name="T13" fmla="*/ 0 h 162"/>
                  <a:gd name="T14" fmla="*/ 107 w 107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7" h="162">
                    <a:moveTo>
                      <a:pt x="0" y="162"/>
                    </a:moveTo>
                    <a:lnTo>
                      <a:pt x="107" y="138"/>
                    </a:lnTo>
                    <a:lnTo>
                      <a:pt x="29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80FF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23" name="Freeform 180"/>
              <p:cNvSpPr>
                <a:spLocks/>
              </p:cNvSpPr>
              <p:nvPr/>
            </p:nvSpPr>
            <p:spPr bwMode="auto">
              <a:xfrm>
                <a:off x="3654" y="2568"/>
                <a:ext cx="107" cy="162"/>
              </a:xfrm>
              <a:custGeom>
                <a:avLst/>
                <a:gdLst>
                  <a:gd name="T0" fmla="*/ 0 w 18"/>
                  <a:gd name="T1" fmla="*/ 209952 h 27"/>
                  <a:gd name="T2" fmla="*/ 133607 w 18"/>
                  <a:gd name="T3" fmla="*/ 178848 h 27"/>
                  <a:gd name="T4" fmla="*/ 37385 w 18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7"/>
                  <a:gd name="T11" fmla="*/ 18 w 18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7">
                    <a:moveTo>
                      <a:pt x="0" y="27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24" name="Oval 181"/>
              <p:cNvSpPr>
                <a:spLocks noChangeArrowheads="1"/>
              </p:cNvSpPr>
              <p:nvPr/>
            </p:nvSpPr>
            <p:spPr bwMode="auto">
              <a:xfrm>
                <a:off x="3743" y="2796"/>
                <a:ext cx="54" cy="5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25" name="Oval 182"/>
              <p:cNvSpPr>
                <a:spLocks noChangeArrowheads="1"/>
              </p:cNvSpPr>
              <p:nvPr/>
            </p:nvSpPr>
            <p:spPr bwMode="auto">
              <a:xfrm>
                <a:off x="3743" y="2796"/>
                <a:ext cx="54" cy="54"/>
              </a:xfrm>
              <a:prstGeom prst="ellips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26" name="Freeform 183"/>
              <p:cNvSpPr>
                <a:spLocks/>
              </p:cNvSpPr>
              <p:nvPr/>
            </p:nvSpPr>
            <p:spPr bwMode="auto">
              <a:xfrm>
                <a:off x="3731" y="2706"/>
                <a:ext cx="108" cy="162"/>
              </a:xfrm>
              <a:custGeom>
                <a:avLst/>
                <a:gdLst>
                  <a:gd name="T0" fmla="*/ 0 w 108"/>
                  <a:gd name="T1" fmla="*/ 162 h 162"/>
                  <a:gd name="T2" fmla="*/ 108 w 108"/>
                  <a:gd name="T3" fmla="*/ 144 h 162"/>
                  <a:gd name="T4" fmla="*/ 30 w 108"/>
                  <a:gd name="T5" fmla="*/ 0 h 162"/>
                  <a:gd name="T6" fmla="*/ 0 w 108"/>
                  <a:gd name="T7" fmla="*/ 16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"/>
                  <a:gd name="T13" fmla="*/ 0 h 162"/>
                  <a:gd name="T14" fmla="*/ 108 w 108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" h="162">
                    <a:moveTo>
                      <a:pt x="0" y="162"/>
                    </a:moveTo>
                    <a:lnTo>
                      <a:pt x="108" y="144"/>
                    </a:lnTo>
                    <a:lnTo>
                      <a:pt x="30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20FFD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27" name="Freeform 184"/>
              <p:cNvSpPr>
                <a:spLocks/>
              </p:cNvSpPr>
              <p:nvPr/>
            </p:nvSpPr>
            <p:spPr bwMode="auto">
              <a:xfrm>
                <a:off x="3731" y="2706"/>
                <a:ext cx="108" cy="162"/>
              </a:xfrm>
              <a:custGeom>
                <a:avLst/>
                <a:gdLst>
                  <a:gd name="T0" fmla="*/ 0 w 18"/>
                  <a:gd name="T1" fmla="*/ 209952 h 27"/>
                  <a:gd name="T2" fmla="*/ 139968 w 18"/>
                  <a:gd name="T3" fmla="*/ 186624 h 27"/>
                  <a:gd name="T4" fmla="*/ 38880 w 18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7"/>
                  <a:gd name="T11" fmla="*/ 18 w 18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7">
                    <a:moveTo>
                      <a:pt x="0" y="27"/>
                    </a:moveTo>
                    <a:lnTo>
                      <a:pt x="18" y="24"/>
                    </a:lnTo>
                    <a:lnTo>
                      <a:pt x="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28" name="Freeform 185"/>
              <p:cNvSpPr>
                <a:spLocks/>
              </p:cNvSpPr>
              <p:nvPr/>
            </p:nvSpPr>
            <p:spPr bwMode="auto">
              <a:xfrm>
                <a:off x="3719" y="3324"/>
                <a:ext cx="108" cy="162"/>
              </a:xfrm>
              <a:custGeom>
                <a:avLst/>
                <a:gdLst>
                  <a:gd name="T0" fmla="*/ 0 w 108"/>
                  <a:gd name="T1" fmla="*/ 162 h 162"/>
                  <a:gd name="T2" fmla="*/ 108 w 108"/>
                  <a:gd name="T3" fmla="*/ 144 h 162"/>
                  <a:gd name="T4" fmla="*/ 30 w 108"/>
                  <a:gd name="T5" fmla="*/ 0 h 162"/>
                  <a:gd name="T6" fmla="*/ 0 w 108"/>
                  <a:gd name="T7" fmla="*/ 16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"/>
                  <a:gd name="T13" fmla="*/ 0 h 162"/>
                  <a:gd name="T14" fmla="*/ 108 w 108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" h="162">
                    <a:moveTo>
                      <a:pt x="0" y="162"/>
                    </a:moveTo>
                    <a:lnTo>
                      <a:pt x="108" y="144"/>
                    </a:lnTo>
                    <a:lnTo>
                      <a:pt x="30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29" name="Freeform 186"/>
              <p:cNvSpPr>
                <a:spLocks/>
              </p:cNvSpPr>
              <p:nvPr/>
            </p:nvSpPr>
            <p:spPr bwMode="auto">
              <a:xfrm>
                <a:off x="3719" y="3324"/>
                <a:ext cx="108" cy="162"/>
              </a:xfrm>
              <a:custGeom>
                <a:avLst/>
                <a:gdLst>
                  <a:gd name="T0" fmla="*/ 0 w 18"/>
                  <a:gd name="T1" fmla="*/ 209952 h 27"/>
                  <a:gd name="T2" fmla="*/ 139968 w 18"/>
                  <a:gd name="T3" fmla="*/ 186624 h 27"/>
                  <a:gd name="T4" fmla="*/ 38880 w 18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7"/>
                  <a:gd name="T11" fmla="*/ 18 w 18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7">
                    <a:moveTo>
                      <a:pt x="0" y="27"/>
                    </a:moveTo>
                    <a:lnTo>
                      <a:pt x="18" y="24"/>
                    </a:lnTo>
                    <a:lnTo>
                      <a:pt x="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30" name="Freeform 187"/>
              <p:cNvSpPr>
                <a:spLocks/>
              </p:cNvSpPr>
              <p:nvPr/>
            </p:nvSpPr>
            <p:spPr bwMode="auto">
              <a:xfrm>
                <a:off x="3701" y="3006"/>
                <a:ext cx="108" cy="162"/>
              </a:xfrm>
              <a:custGeom>
                <a:avLst/>
                <a:gdLst>
                  <a:gd name="T0" fmla="*/ 78 w 108"/>
                  <a:gd name="T1" fmla="*/ 162 h 162"/>
                  <a:gd name="T2" fmla="*/ 0 w 108"/>
                  <a:gd name="T3" fmla="*/ 18 h 162"/>
                  <a:gd name="T4" fmla="*/ 108 w 108"/>
                  <a:gd name="T5" fmla="*/ 0 h 162"/>
                  <a:gd name="T6" fmla="*/ 78 w 108"/>
                  <a:gd name="T7" fmla="*/ 16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"/>
                  <a:gd name="T13" fmla="*/ 0 h 162"/>
                  <a:gd name="T14" fmla="*/ 108 w 108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" h="162">
                    <a:moveTo>
                      <a:pt x="78" y="162"/>
                    </a:moveTo>
                    <a:lnTo>
                      <a:pt x="0" y="18"/>
                    </a:lnTo>
                    <a:lnTo>
                      <a:pt x="108" y="0"/>
                    </a:lnTo>
                    <a:lnTo>
                      <a:pt x="78" y="162"/>
                    </a:lnTo>
                    <a:close/>
                  </a:path>
                </a:pathLst>
              </a:custGeom>
              <a:solidFill>
                <a:srgbClr val="008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31" name="Freeform 188"/>
              <p:cNvSpPr>
                <a:spLocks/>
              </p:cNvSpPr>
              <p:nvPr/>
            </p:nvSpPr>
            <p:spPr bwMode="auto">
              <a:xfrm>
                <a:off x="3701" y="3006"/>
                <a:ext cx="108" cy="162"/>
              </a:xfrm>
              <a:custGeom>
                <a:avLst/>
                <a:gdLst>
                  <a:gd name="T0" fmla="*/ 101088 w 18"/>
                  <a:gd name="T1" fmla="*/ 209952 h 27"/>
                  <a:gd name="T2" fmla="*/ 0 w 18"/>
                  <a:gd name="T3" fmla="*/ 23328 h 27"/>
                  <a:gd name="T4" fmla="*/ 139968 w 18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7"/>
                  <a:gd name="T11" fmla="*/ 18 w 18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7">
                    <a:moveTo>
                      <a:pt x="13" y="27"/>
                    </a:moveTo>
                    <a:lnTo>
                      <a:pt x="0" y="3"/>
                    </a:lnTo>
                    <a:lnTo>
                      <a:pt x="1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32" name="Freeform 189"/>
              <p:cNvSpPr>
                <a:spLocks/>
              </p:cNvSpPr>
              <p:nvPr/>
            </p:nvSpPr>
            <p:spPr bwMode="auto">
              <a:xfrm>
                <a:off x="3701" y="2868"/>
                <a:ext cx="108" cy="156"/>
              </a:xfrm>
              <a:custGeom>
                <a:avLst/>
                <a:gdLst>
                  <a:gd name="T0" fmla="*/ 0 w 108"/>
                  <a:gd name="T1" fmla="*/ 156 h 156"/>
                  <a:gd name="T2" fmla="*/ 108 w 108"/>
                  <a:gd name="T3" fmla="*/ 138 h 156"/>
                  <a:gd name="T4" fmla="*/ 30 w 108"/>
                  <a:gd name="T5" fmla="*/ 0 h 156"/>
                  <a:gd name="T6" fmla="*/ 0 w 108"/>
                  <a:gd name="T7" fmla="*/ 156 h 1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"/>
                  <a:gd name="T13" fmla="*/ 0 h 156"/>
                  <a:gd name="T14" fmla="*/ 108 w 108"/>
                  <a:gd name="T15" fmla="*/ 156 h 1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" h="156">
                    <a:moveTo>
                      <a:pt x="0" y="156"/>
                    </a:moveTo>
                    <a:lnTo>
                      <a:pt x="108" y="138"/>
                    </a:lnTo>
                    <a:lnTo>
                      <a:pt x="30" y="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00D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33" name="Freeform 190"/>
              <p:cNvSpPr>
                <a:spLocks/>
              </p:cNvSpPr>
              <p:nvPr/>
            </p:nvSpPr>
            <p:spPr bwMode="auto">
              <a:xfrm>
                <a:off x="3701" y="2868"/>
                <a:ext cx="108" cy="156"/>
              </a:xfrm>
              <a:custGeom>
                <a:avLst/>
                <a:gdLst>
                  <a:gd name="T0" fmla="*/ 0 w 18"/>
                  <a:gd name="T1" fmla="*/ 202176 h 26"/>
                  <a:gd name="T2" fmla="*/ 139968 w 18"/>
                  <a:gd name="T3" fmla="*/ 178848 h 26"/>
                  <a:gd name="T4" fmla="*/ 38880 w 18"/>
                  <a:gd name="T5" fmla="*/ 0 h 26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6"/>
                  <a:gd name="T11" fmla="*/ 18 w 18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6">
                    <a:moveTo>
                      <a:pt x="0" y="26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34" name="Oval 191"/>
              <p:cNvSpPr>
                <a:spLocks noChangeArrowheads="1"/>
              </p:cNvSpPr>
              <p:nvPr/>
            </p:nvSpPr>
            <p:spPr bwMode="auto">
              <a:xfrm>
                <a:off x="3779" y="3114"/>
                <a:ext cx="54" cy="5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35" name="Oval 192"/>
              <p:cNvSpPr>
                <a:spLocks noChangeArrowheads="1"/>
              </p:cNvSpPr>
              <p:nvPr/>
            </p:nvSpPr>
            <p:spPr bwMode="auto">
              <a:xfrm>
                <a:off x="3779" y="3114"/>
                <a:ext cx="54" cy="54"/>
              </a:xfrm>
              <a:prstGeom prst="ellips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36" name="Freeform 193"/>
              <p:cNvSpPr>
                <a:spLocks/>
              </p:cNvSpPr>
              <p:nvPr/>
            </p:nvSpPr>
            <p:spPr bwMode="auto">
              <a:xfrm>
                <a:off x="3683" y="2412"/>
                <a:ext cx="108" cy="156"/>
              </a:xfrm>
              <a:custGeom>
                <a:avLst/>
                <a:gdLst>
                  <a:gd name="T0" fmla="*/ 0 w 108"/>
                  <a:gd name="T1" fmla="*/ 156 h 156"/>
                  <a:gd name="T2" fmla="*/ 108 w 108"/>
                  <a:gd name="T3" fmla="*/ 138 h 156"/>
                  <a:gd name="T4" fmla="*/ 30 w 108"/>
                  <a:gd name="T5" fmla="*/ 0 h 156"/>
                  <a:gd name="T6" fmla="*/ 0 w 108"/>
                  <a:gd name="T7" fmla="*/ 156 h 1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"/>
                  <a:gd name="T13" fmla="*/ 0 h 156"/>
                  <a:gd name="T14" fmla="*/ 108 w 108"/>
                  <a:gd name="T15" fmla="*/ 156 h 1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" h="156">
                    <a:moveTo>
                      <a:pt x="0" y="156"/>
                    </a:moveTo>
                    <a:lnTo>
                      <a:pt x="108" y="138"/>
                    </a:lnTo>
                    <a:lnTo>
                      <a:pt x="30" y="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BFFF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37" name="Freeform 194"/>
              <p:cNvSpPr>
                <a:spLocks/>
              </p:cNvSpPr>
              <p:nvPr/>
            </p:nvSpPr>
            <p:spPr bwMode="auto">
              <a:xfrm>
                <a:off x="3683" y="2412"/>
                <a:ext cx="108" cy="156"/>
              </a:xfrm>
              <a:custGeom>
                <a:avLst/>
                <a:gdLst>
                  <a:gd name="T0" fmla="*/ 0 w 18"/>
                  <a:gd name="T1" fmla="*/ 202176 h 26"/>
                  <a:gd name="T2" fmla="*/ 139968 w 18"/>
                  <a:gd name="T3" fmla="*/ 178848 h 26"/>
                  <a:gd name="T4" fmla="*/ 38880 w 18"/>
                  <a:gd name="T5" fmla="*/ 0 h 26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6"/>
                  <a:gd name="T11" fmla="*/ 18 w 18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6">
                    <a:moveTo>
                      <a:pt x="0" y="26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38" name="Freeform 195"/>
              <p:cNvSpPr>
                <a:spLocks/>
              </p:cNvSpPr>
              <p:nvPr/>
            </p:nvSpPr>
            <p:spPr bwMode="auto">
              <a:xfrm>
                <a:off x="3594" y="3024"/>
                <a:ext cx="107" cy="162"/>
              </a:xfrm>
              <a:custGeom>
                <a:avLst/>
                <a:gdLst>
                  <a:gd name="T0" fmla="*/ 77 w 107"/>
                  <a:gd name="T1" fmla="*/ 162 h 162"/>
                  <a:gd name="T2" fmla="*/ 0 w 107"/>
                  <a:gd name="T3" fmla="*/ 24 h 162"/>
                  <a:gd name="T4" fmla="*/ 107 w 107"/>
                  <a:gd name="T5" fmla="*/ 0 h 162"/>
                  <a:gd name="T6" fmla="*/ 77 w 107"/>
                  <a:gd name="T7" fmla="*/ 16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7"/>
                  <a:gd name="T13" fmla="*/ 0 h 162"/>
                  <a:gd name="T14" fmla="*/ 107 w 107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7" h="162">
                    <a:moveTo>
                      <a:pt x="77" y="162"/>
                    </a:moveTo>
                    <a:lnTo>
                      <a:pt x="0" y="24"/>
                    </a:lnTo>
                    <a:lnTo>
                      <a:pt x="107" y="0"/>
                    </a:lnTo>
                    <a:lnTo>
                      <a:pt x="77" y="162"/>
                    </a:lnTo>
                    <a:close/>
                  </a:path>
                </a:pathLst>
              </a:custGeom>
              <a:solidFill>
                <a:srgbClr val="009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39" name="Freeform 196"/>
              <p:cNvSpPr>
                <a:spLocks/>
              </p:cNvSpPr>
              <p:nvPr/>
            </p:nvSpPr>
            <p:spPr bwMode="auto">
              <a:xfrm>
                <a:off x="3594" y="3024"/>
                <a:ext cx="107" cy="162"/>
              </a:xfrm>
              <a:custGeom>
                <a:avLst/>
                <a:gdLst>
                  <a:gd name="T0" fmla="*/ 96223 w 18"/>
                  <a:gd name="T1" fmla="*/ 209952 h 27"/>
                  <a:gd name="T2" fmla="*/ 0 w 18"/>
                  <a:gd name="T3" fmla="*/ 31104 h 27"/>
                  <a:gd name="T4" fmla="*/ 133607 w 18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7"/>
                  <a:gd name="T11" fmla="*/ 18 w 18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7">
                    <a:moveTo>
                      <a:pt x="13" y="27"/>
                    </a:moveTo>
                    <a:lnTo>
                      <a:pt x="0" y="4"/>
                    </a:lnTo>
                    <a:lnTo>
                      <a:pt x="1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40" name="Freeform 197"/>
              <p:cNvSpPr>
                <a:spLocks/>
              </p:cNvSpPr>
              <p:nvPr/>
            </p:nvSpPr>
            <p:spPr bwMode="auto">
              <a:xfrm>
                <a:off x="3671" y="3168"/>
                <a:ext cx="108" cy="156"/>
              </a:xfrm>
              <a:custGeom>
                <a:avLst/>
                <a:gdLst>
                  <a:gd name="T0" fmla="*/ 78 w 108"/>
                  <a:gd name="T1" fmla="*/ 156 h 156"/>
                  <a:gd name="T2" fmla="*/ 0 w 108"/>
                  <a:gd name="T3" fmla="*/ 18 h 156"/>
                  <a:gd name="T4" fmla="*/ 108 w 108"/>
                  <a:gd name="T5" fmla="*/ 0 h 156"/>
                  <a:gd name="T6" fmla="*/ 78 w 108"/>
                  <a:gd name="T7" fmla="*/ 156 h 1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"/>
                  <a:gd name="T13" fmla="*/ 0 h 156"/>
                  <a:gd name="T14" fmla="*/ 108 w 108"/>
                  <a:gd name="T15" fmla="*/ 156 h 1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" h="156">
                    <a:moveTo>
                      <a:pt x="78" y="156"/>
                    </a:moveTo>
                    <a:lnTo>
                      <a:pt x="0" y="18"/>
                    </a:lnTo>
                    <a:lnTo>
                      <a:pt x="108" y="0"/>
                    </a:lnTo>
                    <a:lnTo>
                      <a:pt x="78" y="156"/>
                    </a:lnTo>
                    <a:close/>
                  </a:path>
                </a:pathLst>
              </a:custGeom>
              <a:solidFill>
                <a:srgbClr val="004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41" name="Freeform 198"/>
              <p:cNvSpPr>
                <a:spLocks/>
              </p:cNvSpPr>
              <p:nvPr/>
            </p:nvSpPr>
            <p:spPr bwMode="auto">
              <a:xfrm>
                <a:off x="3671" y="3168"/>
                <a:ext cx="108" cy="156"/>
              </a:xfrm>
              <a:custGeom>
                <a:avLst/>
                <a:gdLst>
                  <a:gd name="T0" fmla="*/ 101088 w 18"/>
                  <a:gd name="T1" fmla="*/ 202176 h 26"/>
                  <a:gd name="T2" fmla="*/ 0 w 18"/>
                  <a:gd name="T3" fmla="*/ 23328 h 26"/>
                  <a:gd name="T4" fmla="*/ 139968 w 18"/>
                  <a:gd name="T5" fmla="*/ 0 h 26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6"/>
                  <a:gd name="T11" fmla="*/ 18 w 18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6">
                    <a:moveTo>
                      <a:pt x="13" y="26"/>
                    </a:moveTo>
                    <a:lnTo>
                      <a:pt x="0" y="3"/>
                    </a:lnTo>
                    <a:lnTo>
                      <a:pt x="1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42" name="Freeform 199"/>
              <p:cNvSpPr>
                <a:spLocks/>
              </p:cNvSpPr>
              <p:nvPr/>
            </p:nvSpPr>
            <p:spPr bwMode="auto">
              <a:xfrm>
                <a:off x="3671" y="3024"/>
                <a:ext cx="108" cy="162"/>
              </a:xfrm>
              <a:custGeom>
                <a:avLst/>
                <a:gdLst>
                  <a:gd name="T0" fmla="*/ 0 w 108"/>
                  <a:gd name="T1" fmla="*/ 162 h 162"/>
                  <a:gd name="T2" fmla="*/ 108 w 108"/>
                  <a:gd name="T3" fmla="*/ 144 h 162"/>
                  <a:gd name="T4" fmla="*/ 30 w 108"/>
                  <a:gd name="T5" fmla="*/ 0 h 162"/>
                  <a:gd name="T6" fmla="*/ 0 w 108"/>
                  <a:gd name="T7" fmla="*/ 16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"/>
                  <a:gd name="T13" fmla="*/ 0 h 162"/>
                  <a:gd name="T14" fmla="*/ 108 w 108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" h="162">
                    <a:moveTo>
                      <a:pt x="0" y="162"/>
                    </a:moveTo>
                    <a:lnTo>
                      <a:pt x="108" y="144"/>
                    </a:lnTo>
                    <a:lnTo>
                      <a:pt x="30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009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43" name="Freeform 200"/>
              <p:cNvSpPr>
                <a:spLocks/>
              </p:cNvSpPr>
              <p:nvPr/>
            </p:nvSpPr>
            <p:spPr bwMode="auto">
              <a:xfrm>
                <a:off x="3671" y="3024"/>
                <a:ext cx="108" cy="162"/>
              </a:xfrm>
              <a:custGeom>
                <a:avLst/>
                <a:gdLst>
                  <a:gd name="T0" fmla="*/ 0 w 18"/>
                  <a:gd name="T1" fmla="*/ 209952 h 27"/>
                  <a:gd name="T2" fmla="*/ 139968 w 18"/>
                  <a:gd name="T3" fmla="*/ 186624 h 27"/>
                  <a:gd name="T4" fmla="*/ 38880 w 18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7"/>
                  <a:gd name="T11" fmla="*/ 18 w 18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7">
                    <a:moveTo>
                      <a:pt x="0" y="27"/>
                    </a:moveTo>
                    <a:lnTo>
                      <a:pt x="18" y="24"/>
                    </a:lnTo>
                    <a:lnTo>
                      <a:pt x="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44" name="Oval 201"/>
              <p:cNvSpPr>
                <a:spLocks noChangeArrowheads="1"/>
              </p:cNvSpPr>
              <p:nvPr/>
            </p:nvSpPr>
            <p:spPr bwMode="auto">
              <a:xfrm>
                <a:off x="3749" y="3156"/>
                <a:ext cx="54" cy="5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45" name="Oval 202"/>
              <p:cNvSpPr>
                <a:spLocks noChangeArrowheads="1"/>
              </p:cNvSpPr>
              <p:nvPr/>
            </p:nvSpPr>
            <p:spPr bwMode="auto">
              <a:xfrm>
                <a:off x="3749" y="3156"/>
                <a:ext cx="54" cy="54"/>
              </a:xfrm>
              <a:prstGeom prst="ellips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46" name="Oval 203"/>
              <p:cNvSpPr>
                <a:spLocks noChangeArrowheads="1"/>
              </p:cNvSpPr>
              <p:nvPr/>
            </p:nvSpPr>
            <p:spPr bwMode="auto">
              <a:xfrm>
                <a:off x="3743" y="2604"/>
                <a:ext cx="54" cy="5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47" name="Oval 204"/>
              <p:cNvSpPr>
                <a:spLocks noChangeArrowheads="1"/>
              </p:cNvSpPr>
              <p:nvPr/>
            </p:nvSpPr>
            <p:spPr bwMode="auto">
              <a:xfrm>
                <a:off x="3743" y="2604"/>
                <a:ext cx="54" cy="54"/>
              </a:xfrm>
              <a:prstGeom prst="ellips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48" name="Freeform 205"/>
              <p:cNvSpPr>
                <a:spLocks/>
              </p:cNvSpPr>
              <p:nvPr/>
            </p:nvSpPr>
            <p:spPr bwMode="auto">
              <a:xfrm>
                <a:off x="3654" y="2706"/>
                <a:ext cx="107" cy="162"/>
              </a:xfrm>
              <a:custGeom>
                <a:avLst/>
                <a:gdLst>
                  <a:gd name="T0" fmla="*/ 77 w 107"/>
                  <a:gd name="T1" fmla="*/ 162 h 162"/>
                  <a:gd name="T2" fmla="*/ 0 w 107"/>
                  <a:gd name="T3" fmla="*/ 24 h 162"/>
                  <a:gd name="T4" fmla="*/ 107 w 107"/>
                  <a:gd name="T5" fmla="*/ 0 h 162"/>
                  <a:gd name="T6" fmla="*/ 77 w 107"/>
                  <a:gd name="T7" fmla="*/ 16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7"/>
                  <a:gd name="T13" fmla="*/ 0 h 162"/>
                  <a:gd name="T14" fmla="*/ 107 w 107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7" h="162">
                    <a:moveTo>
                      <a:pt x="77" y="162"/>
                    </a:moveTo>
                    <a:lnTo>
                      <a:pt x="0" y="24"/>
                    </a:lnTo>
                    <a:lnTo>
                      <a:pt x="107" y="0"/>
                    </a:lnTo>
                    <a:lnTo>
                      <a:pt x="77" y="162"/>
                    </a:lnTo>
                    <a:close/>
                  </a:path>
                </a:pathLst>
              </a:custGeom>
              <a:solidFill>
                <a:srgbClr val="20FFD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49" name="Freeform 206"/>
              <p:cNvSpPr>
                <a:spLocks/>
              </p:cNvSpPr>
              <p:nvPr/>
            </p:nvSpPr>
            <p:spPr bwMode="auto">
              <a:xfrm>
                <a:off x="3654" y="2706"/>
                <a:ext cx="107" cy="162"/>
              </a:xfrm>
              <a:custGeom>
                <a:avLst/>
                <a:gdLst>
                  <a:gd name="T0" fmla="*/ 96223 w 18"/>
                  <a:gd name="T1" fmla="*/ 209952 h 27"/>
                  <a:gd name="T2" fmla="*/ 0 w 18"/>
                  <a:gd name="T3" fmla="*/ 31104 h 27"/>
                  <a:gd name="T4" fmla="*/ 133607 w 18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7"/>
                  <a:gd name="T11" fmla="*/ 18 w 18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7">
                    <a:moveTo>
                      <a:pt x="13" y="27"/>
                    </a:moveTo>
                    <a:lnTo>
                      <a:pt x="0" y="4"/>
                    </a:lnTo>
                    <a:lnTo>
                      <a:pt x="1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50" name="Freeform 207"/>
              <p:cNvSpPr>
                <a:spLocks/>
              </p:cNvSpPr>
              <p:nvPr/>
            </p:nvSpPr>
            <p:spPr bwMode="auto">
              <a:xfrm>
                <a:off x="3642" y="3324"/>
                <a:ext cx="107" cy="162"/>
              </a:xfrm>
              <a:custGeom>
                <a:avLst/>
                <a:gdLst>
                  <a:gd name="T0" fmla="*/ 77 w 107"/>
                  <a:gd name="T1" fmla="*/ 162 h 162"/>
                  <a:gd name="T2" fmla="*/ 0 w 107"/>
                  <a:gd name="T3" fmla="*/ 24 h 162"/>
                  <a:gd name="T4" fmla="*/ 107 w 107"/>
                  <a:gd name="T5" fmla="*/ 0 h 162"/>
                  <a:gd name="T6" fmla="*/ 77 w 107"/>
                  <a:gd name="T7" fmla="*/ 16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7"/>
                  <a:gd name="T13" fmla="*/ 0 h 162"/>
                  <a:gd name="T14" fmla="*/ 107 w 107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7" h="162">
                    <a:moveTo>
                      <a:pt x="77" y="162"/>
                    </a:moveTo>
                    <a:lnTo>
                      <a:pt x="0" y="24"/>
                    </a:lnTo>
                    <a:lnTo>
                      <a:pt x="107" y="0"/>
                    </a:lnTo>
                    <a:lnTo>
                      <a:pt x="77" y="162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51" name="Freeform 208"/>
              <p:cNvSpPr>
                <a:spLocks/>
              </p:cNvSpPr>
              <p:nvPr/>
            </p:nvSpPr>
            <p:spPr bwMode="auto">
              <a:xfrm>
                <a:off x="3642" y="3324"/>
                <a:ext cx="107" cy="162"/>
              </a:xfrm>
              <a:custGeom>
                <a:avLst/>
                <a:gdLst>
                  <a:gd name="T0" fmla="*/ 96223 w 18"/>
                  <a:gd name="T1" fmla="*/ 209952 h 27"/>
                  <a:gd name="T2" fmla="*/ 0 w 18"/>
                  <a:gd name="T3" fmla="*/ 31104 h 27"/>
                  <a:gd name="T4" fmla="*/ 133607 w 18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7"/>
                  <a:gd name="T11" fmla="*/ 18 w 18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7">
                    <a:moveTo>
                      <a:pt x="13" y="27"/>
                    </a:moveTo>
                    <a:lnTo>
                      <a:pt x="0" y="4"/>
                    </a:lnTo>
                    <a:lnTo>
                      <a:pt x="1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52" name="Freeform 209"/>
              <p:cNvSpPr>
                <a:spLocks/>
              </p:cNvSpPr>
              <p:nvPr/>
            </p:nvSpPr>
            <p:spPr bwMode="auto">
              <a:xfrm>
                <a:off x="3564" y="3048"/>
                <a:ext cx="107" cy="156"/>
              </a:xfrm>
              <a:custGeom>
                <a:avLst/>
                <a:gdLst>
                  <a:gd name="T0" fmla="*/ 0 w 107"/>
                  <a:gd name="T1" fmla="*/ 156 h 156"/>
                  <a:gd name="T2" fmla="*/ 107 w 107"/>
                  <a:gd name="T3" fmla="*/ 138 h 156"/>
                  <a:gd name="T4" fmla="*/ 30 w 107"/>
                  <a:gd name="T5" fmla="*/ 0 h 156"/>
                  <a:gd name="T6" fmla="*/ 0 w 107"/>
                  <a:gd name="T7" fmla="*/ 156 h 1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7"/>
                  <a:gd name="T13" fmla="*/ 0 h 156"/>
                  <a:gd name="T14" fmla="*/ 107 w 107"/>
                  <a:gd name="T15" fmla="*/ 156 h 1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7" h="156">
                    <a:moveTo>
                      <a:pt x="0" y="156"/>
                    </a:moveTo>
                    <a:lnTo>
                      <a:pt x="107" y="138"/>
                    </a:lnTo>
                    <a:lnTo>
                      <a:pt x="30" y="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00A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53" name="Freeform 210"/>
              <p:cNvSpPr>
                <a:spLocks/>
              </p:cNvSpPr>
              <p:nvPr/>
            </p:nvSpPr>
            <p:spPr bwMode="auto">
              <a:xfrm>
                <a:off x="3564" y="3048"/>
                <a:ext cx="107" cy="156"/>
              </a:xfrm>
              <a:custGeom>
                <a:avLst/>
                <a:gdLst>
                  <a:gd name="T0" fmla="*/ 0 w 18"/>
                  <a:gd name="T1" fmla="*/ 202176 h 26"/>
                  <a:gd name="T2" fmla="*/ 133607 w 18"/>
                  <a:gd name="T3" fmla="*/ 178848 h 26"/>
                  <a:gd name="T4" fmla="*/ 37385 w 18"/>
                  <a:gd name="T5" fmla="*/ 0 h 26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6"/>
                  <a:gd name="T11" fmla="*/ 18 w 18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6">
                    <a:moveTo>
                      <a:pt x="0" y="26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54" name="Freeform 211"/>
              <p:cNvSpPr>
                <a:spLocks/>
              </p:cNvSpPr>
              <p:nvPr/>
            </p:nvSpPr>
            <p:spPr bwMode="auto">
              <a:xfrm>
                <a:off x="3642" y="3186"/>
                <a:ext cx="107" cy="162"/>
              </a:xfrm>
              <a:custGeom>
                <a:avLst/>
                <a:gdLst>
                  <a:gd name="T0" fmla="*/ 0 w 107"/>
                  <a:gd name="T1" fmla="*/ 162 h 162"/>
                  <a:gd name="T2" fmla="*/ 107 w 107"/>
                  <a:gd name="T3" fmla="*/ 138 h 162"/>
                  <a:gd name="T4" fmla="*/ 29 w 107"/>
                  <a:gd name="T5" fmla="*/ 0 h 162"/>
                  <a:gd name="T6" fmla="*/ 0 w 107"/>
                  <a:gd name="T7" fmla="*/ 16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7"/>
                  <a:gd name="T13" fmla="*/ 0 h 162"/>
                  <a:gd name="T14" fmla="*/ 107 w 107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7" h="162">
                    <a:moveTo>
                      <a:pt x="0" y="162"/>
                    </a:moveTo>
                    <a:lnTo>
                      <a:pt x="107" y="138"/>
                    </a:lnTo>
                    <a:lnTo>
                      <a:pt x="29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005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55" name="Freeform 212"/>
              <p:cNvSpPr>
                <a:spLocks/>
              </p:cNvSpPr>
              <p:nvPr/>
            </p:nvSpPr>
            <p:spPr bwMode="auto">
              <a:xfrm>
                <a:off x="3642" y="3186"/>
                <a:ext cx="107" cy="162"/>
              </a:xfrm>
              <a:custGeom>
                <a:avLst/>
                <a:gdLst>
                  <a:gd name="T0" fmla="*/ 0 w 18"/>
                  <a:gd name="T1" fmla="*/ 209952 h 27"/>
                  <a:gd name="T2" fmla="*/ 133607 w 18"/>
                  <a:gd name="T3" fmla="*/ 178848 h 27"/>
                  <a:gd name="T4" fmla="*/ 37385 w 18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7"/>
                  <a:gd name="T11" fmla="*/ 18 w 18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7">
                    <a:moveTo>
                      <a:pt x="0" y="27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56" name="Freeform 213"/>
              <p:cNvSpPr>
                <a:spLocks/>
              </p:cNvSpPr>
              <p:nvPr/>
            </p:nvSpPr>
            <p:spPr bwMode="auto">
              <a:xfrm>
                <a:off x="3624" y="2868"/>
                <a:ext cx="107" cy="156"/>
              </a:xfrm>
              <a:custGeom>
                <a:avLst/>
                <a:gdLst>
                  <a:gd name="T0" fmla="*/ 77 w 107"/>
                  <a:gd name="T1" fmla="*/ 156 h 156"/>
                  <a:gd name="T2" fmla="*/ 0 w 107"/>
                  <a:gd name="T3" fmla="*/ 18 h 156"/>
                  <a:gd name="T4" fmla="*/ 107 w 107"/>
                  <a:gd name="T5" fmla="*/ 0 h 156"/>
                  <a:gd name="T6" fmla="*/ 77 w 107"/>
                  <a:gd name="T7" fmla="*/ 156 h 1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7"/>
                  <a:gd name="T13" fmla="*/ 0 h 156"/>
                  <a:gd name="T14" fmla="*/ 107 w 107"/>
                  <a:gd name="T15" fmla="*/ 156 h 1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7" h="156">
                    <a:moveTo>
                      <a:pt x="77" y="156"/>
                    </a:moveTo>
                    <a:lnTo>
                      <a:pt x="0" y="18"/>
                    </a:lnTo>
                    <a:lnTo>
                      <a:pt x="107" y="0"/>
                    </a:lnTo>
                    <a:lnTo>
                      <a:pt x="77" y="156"/>
                    </a:lnTo>
                    <a:close/>
                  </a:path>
                </a:pathLst>
              </a:custGeom>
              <a:solidFill>
                <a:srgbClr val="00D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57" name="Freeform 214"/>
              <p:cNvSpPr>
                <a:spLocks/>
              </p:cNvSpPr>
              <p:nvPr/>
            </p:nvSpPr>
            <p:spPr bwMode="auto">
              <a:xfrm>
                <a:off x="3624" y="2868"/>
                <a:ext cx="107" cy="156"/>
              </a:xfrm>
              <a:custGeom>
                <a:avLst/>
                <a:gdLst>
                  <a:gd name="T0" fmla="*/ 96223 w 18"/>
                  <a:gd name="T1" fmla="*/ 202176 h 26"/>
                  <a:gd name="T2" fmla="*/ 0 w 18"/>
                  <a:gd name="T3" fmla="*/ 23328 h 26"/>
                  <a:gd name="T4" fmla="*/ 133607 w 18"/>
                  <a:gd name="T5" fmla="*/ 0 h 26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6"/>
                  <a:gd name="T11" fmla="*/ 18 w 18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6">
                    <a:moveTo>
                      <a:pt x="13" y="26"/>
                    </a:moveTo>
                    <a:lnTo>
                      <a:pt x="0" y="3"/>
                    </a:lnTo>
                    <a:lnTo>
                      <a:pt x="1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58" name="Freeform 215"/>
              <p:cNvSpPr>
                <a:spLocks/>
              </p:cNvSpPr>
              <p:nvPr/>
            </p:nvSpPr>
            <p:spPr bwMode="auto">
              <a:xfrm>
                <a:off x="3624" y="2730"/>
                <a:ext cx="107" cy="156"/>
              </a:xfrm>
              <a:custGeom>
                <a:avLst/>
                <a:gdLst>
                  <a:gd name="T0" fmla="*/ 0 w 107"/>
                  <a:gd name="T1" fmla="*/ 156 h 156"/>
                  <a:gd name="T2" fmla="*/ 107 w 107"/>
                  <a:gd name="T3" fmla="*/ 138 h 156"/>
                  <a:gd name="T4" fmla="*/ 30 w 107"/>
                  <a:gd name="T5" fmla="*/ 0 h 156"/>
                  <a:gd name="T6" fmla="*/ 0 w 107"/>
                  <a:gd name="T7" fmla="*/ 156 h 1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7"/>
                  <a:gd name="T13" fmla="*/ 0 h 156"/>
                  <a:gd name="T14" fmla="*/ 107 w 107"/>
                  <a:gd name="T15" fmla="*/ 156 h 1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7" h="156">
                    <a:moveTo>
                      <a:pt x="0" y="156"/>
                    </a:moveTo>
                    <a:lnTo>
                      <a:pt x="107" y="138"/>
                    </a:lnTo>
                    <a:lnTo>
                      <a:pt x="30" y="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40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59" name="Freeform 216"/>
              <p:cNvSpPr>
                <a:spLocks/>
              </p:cNvSpPr>
              <p:nvPr/>
            </p:nvSpPr>
            <p:spPr bwMode="auto">
              <a:xfrm>
                <a:off x="3624" y="2730"/>
                <a:ext cx="107" cy="156"/>
              </a:xfrm>
              <a:custGeom>
                <a:avLst/>
                <a:gdLst>
                  <a:gd name="T0" fmla="*/ 0 w 18"/>
                  <a:gd name="T1" fmla="*/ 202176 h 26"/>
                  <a:gd name="T2" fmla="*/ 133607 w 18"/>
                  <a:gd name="T3" fmla="*/ 178848 h 26"/>
                  <a:gd name="T4" fmla="*/ 37385 w 18"/>
                  <a:gd name="T5" fmla="*/ 0 h 26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6"/>
                  <a:gd name="T11" fmla="*/ 18 w 18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6">
                    <a:moveTo>
                      <a:pt x="0" y="26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60" name="Oval 217"/>
              <p:cNvSpPr>
                <a:spLocks noChangeArrowheads="1"/>
              </p:cNvSpPr>
              <p:nvPr/>
            </p:nvSpPr>
            <p:spPr bwMode="auto">
              <a:xfrm>
                <a:off x="3606" y="3402"/>
                <a:ext cx="54" cy="5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61" name="Oval 218"/>
              <p:cNvSpPr>
                <a:spLocks noChangeArrowheads="1"/>
              </p:cNvSpPr>
              <p:nvPr/>
            </p:nvSpPr>
            <p:spPr bwMode="auto">
              <a:xfrm>
                <a:off x="3606" y="3402"/>
                <a:ext cx="54" cy="54"/>
              </a:xfrm>
              <a:prstGeom prst="ellips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62" name="Freeform 219"/>
              <p:cNvSpPr>
                <a:spLocks/>
              </p:cNvSpPr>
              <p:nvPr/>
            </p:nvSpPr>
            <p:spPr bwMode="auto">
              <a:xfrm>
                <a:off x="3612" y="3348"/>
                <a:ext cx="107" cy="155"/>
              </a:xfrm>
              <a:custGeom>
                <a:avLst/>
                <a:gdLst>
                  <a:gd name="T0" fmla="*/ 0 w 107"/>
                  <a:gd name="T1" fmla="*/ 155 h 155"/>
                  <a:gd name="T2" fmla="*/ 107 w 107"/>
                  <a:gd name="T3" fmla="*/ 138 h 155"/>
                  <a:gd name="T4" fmla="*/ 30 w 107"/>
                  <a:gd name="T5" fmla="*/ 0 h 155"/>
                  <a:gd name="T6" fmla="*/ 0 w 107"/>
                  <a:gd name="T7" fmla="*/ 155 h 1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7"/>
                  <a:gd name="T13" fmla="*/ 0 h 155"/>
                  <a:gd name="T14" fmla="*/ 107 w 107"/>
                  <a:gd name="T15" fmla="*/ 155 h 1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7" h="155">
                    <a:moveTo>
                      <a:pt x="0" y="155"/>
                    </a:moveTo>
                    <a:lnTo>
                      <a:pt x="107" y="138"/>
                    </a:lnTo>
                    <a:lnTo>
                      <a:pt x="30" y="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001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63" name="Freeform 220"/>
              <p:cNvSpPr>
                <a:spLocks/>
              </p:cNvSpPr>
              <p:nvPr/>
            </p:nvSpPr>
            <p:spPr bwMode="auto">
              <a:xfrm>
                <a:off x="3612" y="3348"/>
                <a:ext cx="107" cy="155"/>
              </a:xfrm>
              <a:custGeom>
                <a:avLst/>
                <a:gdLst>
                  <a:gd name="T0" fmla="*/ 0 w 18"/>
                  <a:gd name="T1" fmla="*/ 195753 h 26"/>
                  <a:gd name="T2" fmla="*/ 133607 w 18"/>
                  <a:gd name="T3" fmla="*/ 173117 h 26"/>
                  <a:gd name="T4" fmla="*/ 37385 w 18"/>
                  <a:gd name="T5" fmla="*/ 0 h 26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6"/>
                  <a:gd name="T11" fmla="*/ 18 w 18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6">
                    <a:moveTo>
                      <a:pt x="0" y="26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64" name="Freeform 221"/>
              <p:cNvSpPr>
                <a:spLocks/>
              </p:cNvSpPr>
              <p:nvPr/>
            </p:nvSpPr>
            <p:spPr bwMode="auto">
              <a:xfrm>
                <a:off x="3606" y="2412"/>
                <a:ext cx="107" cy="156"/>
              </a:xfrm>
              <a:custGeom>
                <a:avLst/>
                <a:gdLst>
                  <a:gd name="T0" fmla="*/ 77 w 107"/>
                  <a:gd name="T1" fmla="*/ 156 h 156"/>
                  <a:gd name="T2" fmla="*/ 0 w 107"/>
                  <a:gd name="T3" fmla="*/ 18 h 156"/>
                  <a:gd name="T4" fmla="*/ 107 w 107"/>
                  <a:gd name="T5" fmla="*/ 0 h 156"/>
                  <a:gd name="T6" fmla="*/ 77 w 107"/>
                  <a:gd name="T7" fmla="*/ 156 h 1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7"/>
                  <a:gd name="T13" fmla="*/ 0 h 156"/>
                  <a:gd name="T14" fmla="*/ 107 w 107"/>
                  <a:gd name="T15" fmla="*/ 156 h 1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7" h="156">
                    <a:moveTo>
                      <a:pt x="77" y="156"/>
                    </a:moveTo>
                    <a:lnTo>
                      <a:pt x="0" y="18"/>
                    </a:lnTo>
                    <a:lnTo>
                      <a:pt x="107" y="0"/>
                    </a:lnTo>
                    <a:lnTo>
                      <a:pt x="77" y="156"/>
                    </a:lnTo>
                    <a:close/>
                  </a:path>
                </a:pathLst>
              </a:custGeom>
              <a:solidFill>
                <a:srgbClr val="BFFF4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65" name="Freeform 222"/>
              <p:cNvSpPr>
                <a:spLocks/>
              </p:cNvSpPr>
              <p:nvPr/>
            </p:nvSpPr>
            <p:spPr bwMode="auto">
              <a:xfrm>
                <a:off x="3606" y="2412"/>
                <a:ext cx="107" cy="156"/>
              </a:xfrm>
              <a:custGeom>
                <a:avLst/>
                <a:gdLst>
                  <a:gd name="T0" fmla="*/ 96223 w 18"/>
                  <a:gd name="T1" fmla="*/ 202176 h 26"/>
                  <a:gd name="T2" fmla="*/ 0 w 18"/>
                  <a:gd name="T3" fmla="*/ 23328 h 26"/>
                  <a:gd name="T4" fmla="*/ 133607 w 18"/>
                  <a:gd name="T5" fmla="*/ 0 h 26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6"/>
                  <a:gd name="T11" fmla="*/ 18 w 18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6">
                    <a:moveTo>
                      <a:pt x="13" y="26"/>
                    </a:moveTo>
                    <a:lnTo>
                      <a:pt x="0" y="3"/>
                    </a:lnTo>
                    <a:lnTo>
                      <a:pt x="1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66" name="Oval 223"/>
              <p:cNvSpPr>
                <a:spLocks noChangeArrowheads="1"/>
              </p:cNvSpPr>
              <p:nvPr/>
            </p:nvSpPr>
            <p:spPr bwMode="auto">
              <a:xfrm>
                <a:off x="3534" y="2256"/>
                <a:ext cx="54" cy="5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67" name="Oval 224"/>
              <p:cNvSpPr>
                <a:spLocks noChangeArrowheads="1"/>
              </p:cNvSpPr>
              <p:nvPr/>
            </p:nvSpPr>
            <p:spPr bwMode="auto">
              <a:xfrm>
                <a:off x="3534" y="2256"/>
                <a:ext cx="54" cy="54"/>
              </a:xfrm>
              <a:prstGeom prst="ellips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68" name="Freeform 225"/>
              <p:cNvSpPr>
                <a:spLocks/>
              </p:cNvSpPr>
              <p:nvPr/>
            </p:nvSpPr>
            <p:spPr bwMode="auto">
              <a:xfrm>
                <a:off x="3528" y="2131"/>
                <a:ext cx="108" cy="155"/>
              </a:xfrm>
              <a:custGeom>
                <a:avLst/>
                <a:gdLst>
                  <a:gd name="T0" fmla="*/ 0 w 108"/>
                  <a:gd name="T1" fmla="*/ 155 h 155"/>
                  <a:gd name="T2" fmla="*/ 108 w 108"/>
                  <a:gd name="T3" fmla="*/ 137 h 155"/>
                  <a:gd name="T4" fmla="*/ 30 w 108"/>
                  <a:gd name="T5" fmla="*/ 0 h 155"/>
                  <a:gd name="T6" fmla="*/ 0 w 108"/>
                  <a:gd name="T7" fmla="*/ 155 h 1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"/>
                  <a:gd name="T13" fmla="*/ 0 h 155"/>
                  <a:gd name="T14" fmla="*/ 108 w 108"/>
                  <a:gd name="T15" fmla="*/ 155 h 1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" h="155">
                    <a:moveTo>
                      <a:pt x="0" y="155"/>
                    </a:moveTo>
                    <a:lnTo>
                      <a:pt x="108" y="137"/>
                    </a:lnTo>
                    <a:lnTo>
                      <a:pt x="30" y="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FF8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69" name="Freeform 226"/>
              <p:cNvSpPr>
                <a:spLocks/>
              </p:cNvSpPr>
              <p:nvPr/>
            </p:nvSpPr>
            <p:spPr bwMode="auto">
              <a:xfrm>
                <a:off x="3528" y="2131"/>
                <a:ext cx="108" cy="155"/>
              </a:xfrm>
              <a:custGeom>
                <a:avLst/>
                <a:gdLst>
                  <a:gd name="T0" fmla="*/ 0 w 18"/>
                  <a:gd name="T1" fmla="*/ 195753 h 26"/>
                  <a:gd name="T2" fmla="*/ 139968 w 18"/>
                  <a:gd name="T3" fmla="*/ 173117 h 26"/>
                  <a:gd name="T4" fmla="*/ 38880 w 18"/>
                  <a:gd name="T5" fmla="*/ 0 h 26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6"/>
                  <a:gd name="T11" fmla="*/ 18 w 18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6">
                    <a:moveTo>
                      <a:pt x="0" y="26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0" name="Freeform 227"/>
              <p:cNvSpPr>
                <a:spLocks/>
              </p:cNvSpPr>
              <p:nvPr/>
            </p:nvSpPr>
            <p:spPr bwMode="auto">
              <a:xfrm>
                <a:off x="3606" y="2268"/>
                <a:ext cx="107" cy="162"/>
              </a:xfrm>
              <a:custGeom>
                <a:avLst/>
                <a:gdLst>
                  <a:gd name="T0" fmla="*/ 0 w 107"/>
                  <a:gd name="T1" fmla="*/ 162 h 162"/>
                  <a:gd name="T2" fmla="*/ 107 w 107"/>
                  <a:gd name="T3" fmla="*/ 144 h 162"/>
                  <a:gd name="T4" fmla="*/ 30 w 107"/>
                  <a:gd name="T5" fmla="*/ 0 h 162"/>
                  <a:gd name="T6" fmla="*/ 0 w 107"/>
                  <a:gd name="T7" fmla="*/ 16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7"/>
                  <a:gd name="T13" fmla="*/ 0 h 162"/>
                  <a:gd name="T14" fmla="*/ 107 w 107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7" h="162">
                    <a:moveTo>
                      <a:pt x="0" y="162"/>
                    </a:moveTo>
                    <a:lnTo>
                      <a:pt x="107" y="144"/>
                    </a:lnTo>
                    <a:lnTo>
                      <a:pt x="30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FFD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1" name="Freeform 228"/>
              <p:cNvSpPr>
                <a:spLocks/>
              </p:cNvSpPr>
              <p:nvPr/>
            </p:nvSpPr>
            <p:spPr bwMode="auto">
              <a:xfrm>
                <a:off x="3606" y="2268"/>
                <a:ext cx="107" cy="162"/>
              </a:xfrm>
              <a:custGeom>
                <a:avLst/>
                <a:gdLst>
                  <a:gd name="T0" fmla="*/ 0 w 18"/>
                  <a:gd name="T1" fmla="*/ 209952 h 27"/>
                  <a:gd name="T2" fmla="*/ 133607 w 18"/>
                  <a:gd name="T3" fmla="*/ 186624 h 27"/>
                  <a:gd name="T4" fmla="*/ 37385 w 18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7"/>
                  <a:gd name="T11" fmla="*/ 18 w 18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7">
                    <a:moveTo>
                      <a:pt x="0" y="27"/>
                    </a:moveTo>
                    <a:lnTo>
                      <a:pt x="18" y="24"/>
                    </a:lnTo>
                    <a:lnTo>
                      <a:pt x="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2" name="Freeform 229"/>
              <p:cNvSpPr>
                <a:spLocks/>
              </p:cNvSpPr>
              <p:nvPr/>
            </p:nvSpPr>
            <p:spPr bwMode="auto">
              <a:xfrm>
                <a:off x="3594" y="2886"/>
                <a:ext cx="107" cy="162"/>
              </a:xfrm>
              <a:custGeom>
                <a:avLst/>
                <a:gdLst>
                  <a:gd name="T0" fmla="*/ 0 w 107"/>
                  <a:gd name="T1" fmla="*/ 162 h 162"/>
                  <a:gd name="T2" fmla="*/ 107 w 107"/>
                  <a:gd name="T3" fmla="*/ 138 h 162"/>
                  <a:gd name="T4" fmla="*/ 30 w 107"/>
                  <a:gd name="T5" fmla="*/ 0 h 162"/>
                  <a:gd name="T6" fmla="*/ 0 w 107"/>
                  <a:gd name="T7" fmla="*/ 16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7"/>
                  <a:gd name="T13" fmla="*/ 0 h 162"/>
                  <a:gd name="T14" fmla="*/ 107 w 107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7" h="162">
                    <a:moveTo>
                      <a:pt x="0" y="162"/>
                    </a:moveTo>
                    <a:lnTo>
                      <a:pt x="107" y="138"/>
                    </a:lnTo>
                    <a:lnTo>
                      <a:pt x="30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00E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3" name="Freeform 230"/>
              <p:cNvSpPr>
                <a:spLocks/>
              </p:cNvSpPr>
              <p:nvPr/>
            </p:nvSpPr>
            <p:spPr bwMode="auto">
              <a:xfrm>
                <a:off x="3594" y="2886"/>
                <a:ext cx="107" cy="162"/>
              </a:xfrm>
              <a:custGeom>
                <a:avLst/>
                <a:gdLst>
                  <a:gd name="T0" fmla="*/ 0 w 18"/>
                  <a:gd name="T1" fmla="*/ 209952 h 27"/>
                  <a:gd name="T2" fmla="*/ 133607 w 18"/>
                  <a:gd name="T3" fmla="*/ 178848 h 27"/>
                  <a:gd name="T4" fmla="*/ 37385 w 18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7"/>
                  <a:gd name="T11" fmla="*/ 18 w 18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7">
                    <a:moveTo>
                      <a:pt x="0" y="27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4" name="Freeform 231"/>
              <p:cNvSpPr>
                <a:spLocks/>
              </p:cNvSpPr>
              <p:nvPr/>
            </p:nvSpPr>
            <p:spPr bwMode="auto">
              <a:xfrm>
                <a:off x="3576" y="2568"/>
                <a:ext cx="107" cy="162"/>
              </a:xfrm>
              <a:custGeom>
                <a:avLst/>
                <a:gdLst>
                  <a:gd name="T0" fmla="*/ 78 w 107"/>
                  <a:gd name="T1" fmla="*/ 162 h 162"/>
                  <a:gd name="T2" fmla="*/ 0 w 107"/>
                  <a:gd name="T3" fmla="*/ 18 h 162"/>
                  <a:gd name="T4" fmla="*/ 107 w 107"/>
                  <a:gd name="T5" fmla="*/ 0 h 162"/>
                  <a:gd name="T6" fmla="*/ 78 w 107"/>
                  <a:gd name="T7" fmla="*/ 16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7"/>
                  <a:gd name="T13" fmla="*/ 0 h 162"/>
                  <a:gd name="T14" fmla="*/ 107 w 107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7" h="162">
                    <a:moveTo>
                      <a:pt x="78" y="162"/>
                    </a:moveTo>
                    <a:lnTo>
                      <a:pt x="0" y="18"/>
                    </a:lnTo>
                    <a:lnTo>
                      <a:pt x="107" y="0"/>
                    </a:lnTo>
                    <a:lnTo>
                      <a:pt x="78" y="162"/>
                    </a:lnTo>
                    <a:close/>
                  </a:path>
                </a:pathLst>
              </a:custGeom>
              <a:solidFill>
                <a:srgbClr val="80FF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5" name="Freeform 232"/>
              <p:cNvSpPr>
                <a:spLocks/>
              </p:cNvSpPr>
              <p:nvPr/>
            </p:nvSpPr>
            <p:spPr bwMode="auto">
              <a:xfrm>
                <a:off x="3576" y="2568"/>
                <a:ext cx="107" cy="162"/>
              </a:xfrm>
              <a:custGeom>
                <a:avLst/>
                <a:gdLst>
                  <a:gd name="T0" fmla="*/ 96223 w 18"/>
                  <a:gd name="T1" fmla="*/ 209952 h 27"/>
                  <a:gd name="T2" fmla="*/ 0 w 18"/>
                  <a:gd name="T3" fmla="*/ 23328 h 27"/>
                  <a:gd name="T4" fmla="*/ 133607 w 18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7"/>
                  <a:gd name="T11" fmla="*/ 18 w 18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7">
                    <a:moveTo>
                      <a:pt x="13" y="27"/>
                    </a:moveTo>
                    <a:lnTo>
                      <a:pt x="0" y="3"/>
                    </a:lnTo>
                    <a:lnTo>
                      <a:pt x="1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6" name="Freeform 233"/>
              <p:cNvSpPr>
                <a:spLocks/>
              </p:cNvSpPr>
              <p:nvPr/>
            </p:nvSpPr>
            <p:spPr bwMode="auto">
              <a:xfrm>
                <a:off x="3576" y="2430"/>
                <a:ext cx="107" cy="156"/>
              </a:xfrm>
              <a:custGeom>
                <a:avLst/>
                <a:gdLst>
                  <a:gd name="T0" fmla="*/ 0 w 107"/>
                  <a:gd name="T1" fmla="*/ 156 h 156"/>
                  <a:gd name="T2" fmla="*/ 107 w 107"/>
                  <a:gd name="T3" fmla="*/ 138 h 156"/>
                  <a:gd name="T4" fmla="*/ 30 w 107"/>
                  <a:gd name="T5" fmla="*/ 0 h 156"/>
                  <a:gd name="T6" fmla="*/ 0 w 107"/>
                  <a:gd name="T7" fmla="*/ 156 h 1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7"/>
                  <a:gd name="T13" fmla="*/ 0 h 156"/>
                  <a:gd name="T14" fmla="*/ 107 w 107"/>
                  <a:gd name="T15" fmla="*/ 156 h 1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7" h="156">
                    <a:moveTo>
                      <a:pt x="0" y="156"/>
                    </a:moveTo>
                    <a:lnTo>
                      <a:pt x="107" y="138"/>
                    </a:lnTo>
                    <a:lnTo>
                      <a:pt x="30" y="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CFFF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7" name="Freeform 234"/>
              <p:cNvSpPr>
                <a:spLocks/>
              </p:cNvSpPr>
              <p:nvPr/>
            </p:nvSpPr>
            <p:spPr bwMode="auto">
              <a:xfrm>
                <a:off x="3576" y="2430"/>
                <a:ext cx="107" cy="156"/>
              </a:xfrm>
              <a:custGeom>
                <a:avLst/>
                <a:gdLst>
                  <a:gd name="T0" fmla="*/ 0 w 18"/>
                  <a:gd name="T1" fmla="*/ 202176 h 26"/>
                  <a:gd name="T2" fmla="*/ 133607 w 18"/>
                  <a:gd name="T3" fmla="*/ 178848 h 26"/>
                  <a:gd name="T4" fmla="*/ 37385 w 18"/>
                  <a:gd name="T5" fmla="*/ 0 h 26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6"/>
                  <a:gd name="T11" fmla="*/ 18 w 18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6">
                    <a:moveTo>
                      <a:pt x="0" y="26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8" name="Freeform 235"/>
              <p:cNvSpPr>
                <a:spLocks/>
              </p:cNvSpPr>
              <p:nvPr/>
            </p:nvSpPr>
            <p:spPr bwMode="auto">
              <a:xfrm>
                <a:off x="3564" y="3186"/>
                <a:ext cx="107" cy="162"/>
              </a:xfrm>
              <a:custGeom>
                <a:avLst/>
                <a:gdLst>
                  <a:gd name="T0" fmla="*/ 78 w 107"/>
                  <a:gd name="T1" fmla="*/ 162 h 162"/>
                  <a:gd name="T2" fmla="*/ 0 w 107"/>
                  <a:gd name="T3" fmla="*/ 18 h 162"/>
                  <a:gd name="T4" fmla="*/ 107 w 107"/>
                  <a:gd name="T5" fmla="*/ 0 h 162"/>
                  <a:gd name="T6" fmla="*/ 78 w 107"/>
                  <a:gd name="T7" fmla="*/ 16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7"/>
                  <a:gd name="T13" fmla="*/ 0 h 162"/>
                  <a:gd name="T14" fmla="*/ 107 w 107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7" h="162">
                    <a:moveTo>
                      <a:pt x="78" y="162"/>
                    </a:moveTo>
                    <a:lnTo>
                      <a:pt x="0" y="18"/>
                    </a:lnTo>
                    <a:lnTo>
                      <a:pt x="107" y="0"/>
                    </a:lnTo>
                    <a:lnTo>
                      <a:pt x="78" y="162"/>
                    </a:lnTo>
                    <a:close/>
                  </a:path>
                </a:pathLst>
              </a:custGeom>
              <a:solidFill>
                <a:srgbClr val="005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9" name="Freeform 236"/>
              <p:cNvSpPr>
                <a:spLocks/>
              </p:cNvSpPr>
              <p:nvPr/>
            </p:nvSpPr>
            <p:spPr bwMode="auto">
              <a:xfrm>
                <a:off x="3564" y="3186"/>
                <a:ext cx="107" cy="162"/>
              </a:xfrm>
              <a:custGeom>
                <a:avLst/>
                <a:gdLst>
                  <a:gd name="T0" fmla="*/ 96223 w 18"/>
                  <a:gd name="T1" fmla="*/ 209952 h 27"/>
                  <a:gd name="T2" fmla="*/ 0 w 18"/>
                  <a:gd name="T3" fmla="*/ 23328 h 27"/>
                  <a:gd name="T4" fmla="*/ 133607 w 18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7"/>
                  <a:gd name="T11" fmla="*/ 18 w 18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7">
                    <a:moveTo>
                      <a:pt x="13" y="27"/>
                    </a:moveTo>
                    <a:lnTo>
                      <a:pt x="0" y="3"/>
                    </a:lnTo>
                    <a:lnTo>
                      <a:pt x="1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80" name="Oval 237"/>
              <p:cNvSpPr>
                <a:spLocks noChangeArrowheads="1"/>
              </p:cNvSpPr>
              <p:nvPr/>
            </p:nvSpPr>
            <p:spPr bwMode="auto">
              <a:xfrm>
                <a:off x="3636" y="3024"/>
                <a:ext cx="53" cy="5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81" name="Oval 238"/>
              <p:cNvSpPr>
                <a:spLocks noChangeArrowheads="1"/>
              </p:cNvSpPr>
              <p:nvPr/>
            </p:nvSpPr>
            <p:spPr bwMode="auto">
              <a:xfrm>
                <a:off x="3636" y="3024"/>
                <a:ext cx="53" cy="54"/>
              </a:xfrm>
              <a:prstGeom prst="ellips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82" name="Oval 239"/>
              <p:cNvSpPr>
                <a:spLocks noChangeArrowheads="1"/>
              </p:cNvSpPr>
              <p:nvPr/>
            </p:nvSpPr>
            <p:spPr bwMode="auto">
              <a:xfrm>
                <a:off x="3630" y="3156"/>
                <a:ext cx="53" cy="5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83" name="Oval 240"/>
              <p:cNvSpPr>
                <a:spLocks noChangeArrowheads="1"/>
              </p:cNvSpPr>
              <p:nvPr/>
            </p:nvSpPr>
            <p:spPr bwMode="auto">
              <a:xfrm>
                <a:off x="3630" y="3156"/>
                <a:ext cx="53" cy="54"/>
              </a:xfrm>
              <a:prstGeom prst="ellips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84" name="Freeform 241"/>
              <p:cNvSpPr>
                <a:spLocks/>
              </p:cNvSpPr>
              <p:nvPr/>
            </p:nvSpPr>
            <p:spPr bwMode="auto">
              <a:xfrm>
                <a:off x="3546" y="2586"/>
                <a:ext cx="108" cy="162"/>
              </a:xfrm>
              <a:custGeom>
                <a:avLst/>
                <a:gdLst>
                  <a:gd name="T0" fmla="*/ 0 w 108"/>
                  <a:gd name="T1" fmla="*/ 162 h 162"/>
                  <a:gd name="T2" fmla="*/ 108 w 108"/>
                  <a:gd name="T3" fmla="*/ 144 h 162"/>
                  <a:gd name="T4" fmla="*/ 30 w 108"/>
                  <a:gd name="T5" fmla="*/ 0 h 162"/>
                  <a:gd name="T6" fmla="*/ 0 w 108"/>
                  <a:gd name="T7" fmla="*/ 16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"/>
                  <a:gd name="T13" fmla="*/ 0 h 162"/>
                  <a:gd name="T14" fmla="*/ 108 w 108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" h="162">
                    <a:moveTo>
                      <a:pt x="0" y="162"/>
                    </a:moveTo>
                    <a:lnTo>
                      <a:pt x="108" y="144"/>
                    </a:lnTo>
                    <a:lnTo>
                      <a:pt x="30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8FFF7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85" name="Freeform 242"/>
              <p:cNvSpPr>
                <a:spLocks/>
              </p:cNvSpPr>
              <p:nvPr/>
            </p:nvSpPr>
            <p:spPr bwMode="auto">
              <a:xfrm>
                <a:off x="3546" y="2586"/>
                <a:ext cx="108" cy="162"/>
              </a:xfrm>
              <a:custGeom>
                <a:avLst/>
                <a:gdLst>
                  <a:gd name="T0" fmla="*/ 0 w 18"/>
                  <a:gd name="T1" fmla="*/ 209952 h 27"/>
                  <a:gd name="T2" fmla="*/ 139968 w 18"/>
                  <a:gd name="T3" fmla="*/ 186624 h 27"/>
                  <a:gd name="T4" fmla="*/ 38880 w 18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7"/>
                  <a:gd name="T11" fmla="*/ 18 w 18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7">
                    <a:moveTo>
                      <a:pt x="0" y="27"/>
                    </a:moveTo>
                    <a:lnTo>
                      <a:pt x="18" y="24"/>
                    </a:lnTo>
                    <a:lnTo>
                      <a:pt x="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86" name="Freeform 243"/>
              <p:cNvSpPr>
                <a:spLocks/>
              </p:cNvSpPr>
              <p:nvPr/>
            </p:nvSpPr>
            <p:spPr bwMode="auto">
              <a:xfrm>
                <a:off x="3546" y="2730"/>
                <a:ext cx="108" cy="156"/>
              </a:xfrm>
              <a:custGeom>
                <a:avLst/>
                <a:gdLst>
                  <a:gd name="T0" fmla="*/ 78 w 108"/>
                  <a:gd name="T1" fmla="*/ 156 h 156"/>
                  <a:gd name="T2" fmla="*/ 0 w 108"/>
                  <a:gd name="T3" fmla="*/ 18 h 156"/>
                  <a:gd name="T4" fmla="*/ 108 w 108"/>
                  <a:gd name="T5" fmla="*/ 0 h 156"/>
                  <a:gd name="T6" fmla="*/ 78 w 108"/>
                  <a:gd name="T7" fmla="*/ 156 h 1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"/>
                  <a:gd name="T13" fmla="*/ 0 h 156"/>
                  <a:gd name="T14" fmla="*/ 108 w 108"/>
                  <a:gd name="T15" fmla="*/ 156 h 1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" h="156">
                    <a:moveTo>
                      <a:pt x="78" y="156"/>
                    </a:moveTo>
                    <a:lnTo>
                      <a:pt x="0" y="18"/>
                    </a:lnTo>
                    <a:lnTo>
                      <a:pt x="108" y="0"/>
                    </a:lnTo>
                    <a:lnTo>
                      <a:pt x="78" y="156"/>
                    </a:lnTo>
                    <a:close/>
                  </a:path>
                </a:pathLst>
              </a:custGeom>
              <a:solidFill>
                <a:srgbClr val="40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87" name="Freeform 244"/>
              <p:cNvSpPr>
                <a:spLocks/>
              </p:cNvSpPr>
              <p:nvPr/>
            </p:nvSpPr>
            <p:spPr bwMode="auto">
              <a:xfrm>
                <a:off x="3546" y="2730"/>
                <a:ext cx="108" cy="156"/>
              </a:xfrm>
              <a:custGeom>
                <a:avLst/>
                <a:gdLst>
                  <a:gd name="T0" fmla="*/ 101088 w 18"/>
                  <a:gd name="T1" fmla="*/ 202176 h 26"/>
                  <a:gd name="T2" fmla="*/ 0 w 18"/>
                  <a:gd name="T3" fmla="*/ 23328 h 26"/>
                  <a:gd name="T4" fmla="*/ 139968 w 18"/>
                  <a:gd name="T5" fmla="*/ 0 h 26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6"/>
                  <a:gd name="T11" fmla="*/ 18 w 18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6">
                    <a:moveTo>
                      <a:pt x="13" y="26"/>
                    </a:moveTo>
                    <a:lnTo>
                      <a:pt x="0" y="3"/>
                    </a:lnTo>
                    <a:lnTo>
                      <a:pt x="1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88" name="Freeform 245"/>
              <p:cNvSpPr>
                <a:spLocks/>
              </p:cNvSpPr>
              <p:nvPr/>
            </p:nvSpPr>
            <p:spPr bwMode="auto">
              <a:xfrm>
                <a:off x="3456" y="3204"/>
                <a:ext cx="108" cy="162"/>
              </a:xfrm>
              <a:custGeom>
                <a:avLst/>
                <a:gdLst>
                  <a:gd name="T0" fmla="*/ 78 w 108"/>
                  <a:gd name="T1" fmla="*/ 162 h 162"/>
                  <a:gd name="T2" fmla="*/ 0 w 108"/>
                  <a:gd name="T3" fmla="*/ 24 h 162"/>
                  <a:gd name="T4" fmla="*/ 108 w 108"/>
                  <a:gd name="T5" fmla="*/ 0 h 162"/>
                  <a:gd name="T6" fmla="*/ 78 w 108"/>
                  <a:gd name="T7" fmla="*/ 16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"/>
                  <a:gd name="T13" fmla="*/ 0 h 162"/>
                  <a:gd name="T14" fmla="*/ 108 w 108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" h="162">
                    <a:moveTo>
                      <a:pt x="78" y="162"/>
                    </a:moveTo>
                    <a:lnTo>
                      <a:pt x="0" y="24"/>
                    </a:lnTo>
                    <a:lnTo>
                      <a:pt x="108" y="0"/>
                    </a:lnTo>
                    <a:lnTo>
                      <a:pt x="78" y="162"/>
                    </a:lnTo>
                    <a:close/>
                  </a:path>
                </a:pathLst>
              </a:custGeom>
              <a:solidFill>
                <a:srgbClr val="007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89" name="Freeform 246"/>
              <p:cNvSpPr>
                <a:spLocks/>
              </p:cNvSpPr>
              <p:nvPr/>
            </p:nvSpPr>
            <p:spPr bwMode="auto">
              <a:xfrm>
                <a:off x="3456" y="3204"/>
                <a:ext cx="108" cy="162"/>
              </a:xfrm>
              <a:custGeom>
                <a:avLst/>
                <a:gdLst>
                  <a:gd name="T0" fmla="*/ 101088 w 18"/>
                  <a:gd name="T1" fmla="*/ 209952 h 27"/>
                  <a:gd name="T2" fmla="*/ 0 w 18"/>
                  <a:gd name="T3" fmla="*/ 31104 h 27"/>
                  <a:gd name="T4" fmla="*/ 139968 w 18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7"/>
                  <a:gd name="T11" fmla="*/ 18 w 18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7">
                    <a:moveTo>
                      <a:pt x="13" y="27"/>
                    </a:moveTo>
                    <a:lnTo>
                      <a:pt x="0" y="4"/>
                    </a:lnTo>
                    <a:lnTo>
                      <a:pt x="1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90" name="Freeform 247"/>
              <p:cNvSpPr>
                <a:spLocks/>
              </p:cNvSpPr>
              <p:nvPr/>
            </p:nvSpPr>
            <p:spPr bwMode="auto">
              <a:xfrm>
                <a:off x="3534" y="3348"/>
                <a:ext cx="108" cy="155"/>
              </a:xfrm>
              <a:custGeom>
                <a:avLst/>
                <a:gdLst>
                  <a:gd name="T0" fmla="*/ 78 w 108"/>
                  <a:gd name="T1" fmla="*/ 155 h 155"/>
                  <a:gd name="T2" fmla="*/ 0 w 108"/>
                  <a:gd name="T3" fmla="*/ 18 h 155"/>
                  <a:gd name="T4" fmla="*/ 108 w 108"/>
                  <a:gd name="T5" fmla="*/ 0 h 155"/>
                  <a:gd name="T6" fmla="*/ 78 w 108"/>
                  <a:gd name="T7" fmla="*/ 155 h 1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"/>
                  <a:gd name="T13" fmla="*/ 0 h 155"/>
                  <a:gd name="T14" fmla="*/ 108 w 108"/>
                  <a:gd name="T15" fmla="*/ 155 h 1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" h="155">
                    <a:moveTo>
                      <a:pt x="78" y="155"/>
                    </a:moveTo>
                    <a:lnTo>
                      <a:pt x="0" y="18"/>
                    </a:lnTo>
                    <a:lnTo>
                      <a:pt x="108" y="0"/>
                    </a:lnTo>
                    <a:lnTo>
                      <a:pt x="78" y="155"/>
                    </a:lnTo>
                    <a:close/>
                  </a:path>
                </a:pathLst>
              </a:custGeom>
              <a:solidFill>
                <a:srgbClr val="001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91" name="Freeform 248"/>
              <p:cNvSpPr>
                <a:spLocks/>
              </p:cNvSpPr>
              <p:nvPr/>
            </p:nvSpPr>
            <p:spPr bwMode="auto">
              <a:xfrm>
                <a:off x="3534" y="3348"/>
                <a:ext cx="108" cy="155"/>
              </a:xfrm>
              <a:custGeom>
                <a:avLst/>
                <a:gdLst>
                  <a:gd name="T0" fmla="*/ 101088 w 18"/>
                  <a:gd name="T1" fmla="*/ 195753 h 26"/>
                  <a:gd name="T2" fmla="*/ 0 w 18"/>
                  <a:gd name="T3" fmla="*/ 22672 h 26"/>
                  <a:gd name="T4" fmla="*/ 139968 w 18"/>
                  <a:gd name="T5" fmla="*/ 0 h 26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6"/>
                  <a:gd name="T11" fmla="*/ 18 w 18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6">
                    <a:moveTo>
                      <a:pt x="13" y="26"/>
                    </a:moveTo>
                    <a:lnTo>
                      <a:pt x="0" y="3"/>
                    </a:lnTo>
                    <a:lnTo>
                      <a:pt x="1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92" name="Freeform 249"/>
              <p:cNvSpPr>
                <a:spLocks/>
              </p:cNvSpPr>
              <p:nvPr/>
            </p:nvSpPr>
            <p:spPr bwMode="auto">
              <a:xfrm>
                <a:off x="3534" y="3204"/>
                <a:ext cx="108" cy="162"/>
              </a:xfrm>
              <a:custGeom>
                <a:avLst/>
                <a:gdLst>
                  <a:gd name="T0" fmla="*/ 0 w 108"/>
                  <a:gd name="T1" fmla="*/ 162 h 162"/>
                  <a:gd name="T2" fmla="*/ 108 w 108"/>
                  <a:gd name="T3" fmla="*/ 144 h 162"/>
                  <a:gd name="T4" fmla="*/ 30 w 108"/>
                  <a:gd name="T5" fmla="*/ 0 h 162"/>
                  <a:gd name="T6" fmla="*/ 0 w 108"/>
                  <a:gd name="T7" fmla="*/ 16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"/>
                  <a:gd name="T13" fmla="*/ 0 h 162"/>
                  <a:gd name="T14" fmla="*/ 108 w 108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" h="162">
                    <a:moveTo>
                      <a:pt x="0" y="162"/>
                    </a:moveTo>
                    <a:lnTo>
                      <a:pt x="108" y="144"/>
                    </a:lnTo>
                    <a:lnTo>
                      <a:pt x="30" y="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007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93" name="Freeform 250"/>
              <p:cNvSpPr>
                <a:spLocks/>
              </p:cNvSpPr>
              <p:nvPr/>
            </p:nvSpPr>
            <p:spPr bwMode="auto">
              <a:xfrm>
                <a:off x="3534" y="3204"/>
                <a:ext cx="108" cy="162"/>
              </a:xfrm>
              <a:custGeom>
                <a:avLst/>
                <a:gdLst>
                  <a:gd name="T0" fmla="*/ 0 w 18"/>
                  <a:gd name="T1" fmla="*/ 209952 h 27"/>
                  <a:gd name="T2" fmla="*/ 139968 w 18"/>
                  <a:gd name="T3" fmla="*/ 186624 h 27"/>
                  <a:gd name="T4" fmla="*/ 38880 w 18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7"/>
                  <a:gd name="T11" fmla="*/ 18 w 18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7">
                    <a:moveTo>
                      <a:pt x="0" y="27"/>
                    </a:moveTo>
                    <a:lnTo>
                      <a:pt x="18" y="24"/>
                    </a:lnTo>
                    <a:lnTo>
                      <a:pt x="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94" name="Freeform 251"/>
              <p:cNvSpPr>
                <a:spLocks/>
              </p:cNvSpPr>
              <p:nvPr/>
            </p:nvSpPr>
            <p:spPr bwMode="auto">
              <a:xfrm>
                <a:off x="3528" y="2268"/>
                <a:ext cx="108" cy="162"/>
              </a:xfrm>
              <a:custGeom>
                <a:avLst/>
                <a:gdLst>
                  <a:gd name="T0" fmla="*/ 78 w 108"/>
                  <a:gd name="T1" fmla="*/ 162 h 162"/>
                  <a:gd name="T2" fmla="*/ 0 w 108"/>
                  <a:gd name="T3" fmla="*/ 18 h 162"/>
                  <a:gd name="T4" fmla="*/ 108 w 108"/>
                  <a:gd name="T5" fmla="*/ 0 h 162"/>
                  <a:gd name="T6" fmla="*/ 78 w 108"/>
                  <a:gd name="T7" fmla="*/ 16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"/>
                  <a:gd name="T13" fmla="*/ 0 h 162"/>
                  <a:gd name="T14" fmla="*/ 108 w 108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" h="162">
                    <a:moveTo>
                      <a:pt x="78" y="162"/>
                    </a:moveTo>
                    <a:lnTo>
                      <a:pt x="0" y="18"/>
                    </a:lnTo>
                    <a:lnTo>
                      <a:pt x="108" y="0"/>
                    </a:lnTo>
                    <a:lnTo>
                      <a:pt x="78" y="162"/>
                    </a:lnTo>
                    <a:close/>
                  </a:path>
                </a:pathLst>
              </a:custGeom>
              <a:solidFill>
                <a:srgbClr val="FFD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95" name="Freeform 252"/>
              <p:cNvSpPr>
                <a:spLocks/>
              </p:cNvSpPr>
              <p:nvPr/>
            </p:nvSpPr>
            <p:spPr bwMode="auto">
              <a:xfrm>
                <a:off x="3528" y="2268"/>
                <a:ext cx="108" cy="162"/>
              </a:xfrm>
              <a:custGeom>
                <a:avLst/>
                <a:gdLst>
                  <a:gd name="T0" fmla="*/ 101088 w 18"/>
                  <a:gd name="T1" fmla="*/ 209952 h 27"/>
                  <a:gd name="T2" fmla="*/ 0 w 18"/>
                  <a:gd name="T3" fmla="*/ 23328 h 27"/>
                  <a:gd name="T4" fmla="*/ 139968 w 18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7"/>
                  <a:gd name="T11" fmla="*/ 18 w 18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7">
                    <a:moveTo>
                      <a:pt x="13" y="27"/>
                    </a:moveTo>
                    <a:lnTo>
                      <a:pt x="0" y="3"/>
                    </a:lnTo>
                    <a:lnTo>
                      <a:pt x="1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96" name="Freeform 253"/>
              <p:cNvSpPr>
                <a:spLocks/>
              </p:cNvSpPr>
              <p:nvPr/>
            </p:nvSpPr>
            <p:spPr bwMode="auto">
              <a:xfrm>
                <a:off x="3516" y="2886"/>
                <a:ext cx="108" cy="162"/>
              </a:xfrm>
              <a:custGeom>
                <a:avLst/>
                <a:gdLst>
                  <a:gd name="T0" fmla="*/ 78 w 108"/>
                  <a:gd name="T1" fmla="*/ 162 h 162"/>
                  <a:gd name="T2" fmla="*/ 0 w 108"/>
                  <a:gd name="T3" fmla="*/ 18 h 162"/>
                  <a:gd name="T4" fmla="*/ 108 w 108"/>
                  <a:gd name="T5" fmla="*/ 0 h 162"/>
                  <a:gd name="T6" fmla="*/ 78 w 108"/>
                  <a:gd name="T7" fmla="*/ 162 h 1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"/>
                  <a:gd name="T13" fmla="*/ 0 h 162"/>
                  <a:gd name="T14" fmla="*/ 108 w 108"/>
                  <a:gd name="T15" fmla="*/ 162 h 1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" h="162">
                    <a:moveTo>
                      <a:pt x="78" y="162"/>
                    </a:moveTo>
                    <a:lnTo>
                      <a:pt x="0" y="18"/>
                    </a:lnTo>
                    <a:lnTo>
                      <a:pt x="108" y="0"/>
                    </a:lnTo>
                    <a:lnTo>
                      <a:pt x="78" y="162"/>
                    </a:lnTo>
                    <a:close/>
                  </a:path>
                </a:pathLst>
              </a:custGeom>
              <a:solidFill>
                <a:srgbClr val="00E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97" name="Freeform 254"/>
              <p:cNvSpPr>
                <a:spLocks/>
              </p:cNvSpPr>
              <p:nvPr/>
            </p:nvSpPr>
            <p:spPr bwMode="auto">
              <a:xfrm>
                <a:off x="3516" y="2886"/>
                <a:ext cx="108" cy="162"/>
              </a:xfrm>
              <a:custGeom>
                <a:avLst/>
                <a:gdLst>
                  <a:gd name="T0" fmla="*/ 101088 w 18"/>
                  <a:gd name="T1" fmla="*/ 209952 h 27"/>
                  <a:gd name="T2" fmla="*/ 0 w 18"/>
                  <a:gd name="T3" fmla="*/ 23328 h 27"/>
                  <a:gd name="T4" fmla="*/ 139968 w 18"/>
                  <a:gd name="T5" fmla="*/ 0 h 27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7"/>
                  <a:gd name="T11" fmla="*/ 18 w 18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7">
                    <a:moveTo>
                      <a:pt x="13" y="27"/>
                    </a:moveTo>
                    <a:lnTo>
                      <a:pt x="0" y="3"/>
                    </a:lnTo>
                    <a:lnTo>
                      <a:pt x="1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98" name="Freeform 255"/>
              <p:cNvSpPr>
                <a:spLocks/>
              </p:cNvSpPr>
              <p:nvPr/>
            </p:nvSpPr>
            <p:spPr bwMode="auto">
              <a:xfrm>
                <a:off x="3516" y="2748"/>
                <a:ext cx="108" cy="156"/>
              </a:xfrm>
              <a:custGeom>
                <a:avLst/>
                <a:gdLst>
                  <a:gd name="T0" fmla="*/ 0 w 108"/>
                  <a:gd name="T1" fmla="*/ 156 h 156"/>
                  <a:gd name="T2" fmla="*/ 108 w 108"/>
                  <a:gd name="T3" fmla="*/ 138 h 156"/>
                  <a:gd name="T4" fmla="*/ 30 w 108"/>
                  <a:gd name="T5" fmla="*/ 0 h 156"/>
                  <a:gd name="T6" fmla="*/ 0 w 108"/>
                  <a:gd name="T7" fmla="*/ 156 h 1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"/>
                  <a:gd name="T13" fmla="*/ 0 h 156"/>
                  <a:gd name="T14" fmla="*/ 108 w 108"/>
                  <a:gd name="T15" fmla="*/ 156 h 1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" h="156">
                    <a:moveTo>
                      <a:pt x="0" y="156"/>
                    </a:moveTo>
                    <a:lnTo>
                      <a:pt x="108" y="138"/>
                    </a:lnTo>
                    <a:lnTo>
                      <a:pt x="30" y="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50FFA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99" name="Freeform 256"/>
              <p:cNvSpPr>
                <a:spLocks/>
              </p:cNvSpPr>
              <p:nvPr/>
            </p:nvSpPr>
            <p:spPr bwMode="auto">
              <a:xfrm>
                <a:off x="3516" y="2748"/>
                <a:ext cx="108" cy="156"/>
              </a:xfrm>
              <a:custGeom>
                <a:avLst/>
                <a:gdLst>
                  <a:gd name="T0" fmla="*/ 0 w 18"/>
                  <a:gd name="T1" fmla="*/ 202176 h 26"/>
                  <a:gd name="T2" fmla="*/ 139968 w 18"/>
                  <a:gd name="T3" fmla="*/ 178848 h 26"/>
                  <a:gd name="T4" fmla="*/ 38880 w 18"/>
                  <a:gd name="T5" fmla="*/ 0 h 26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26"/>
                  <a:gd name="T11" fmla="*/ 18 w 18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26">
                    <a:moveTo>
                      <a:pt x="0" y="26"/>
                    </a:moveTo>
                    <a:lnTo>
                      <a:pt x="18" y="23"/>
                    </a:lnTo>
                    <a:lnTo>
                      <a:pt x="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513" name="Freeform 257"/>
            <p:cNvSpPr>
              <a:spLocks/>
            </p:cNvSpPr>
            <p:nvPr/>
          </p:nvSpPr>
          <p:spPr bwMode="auto">
            <a:xfrm>
              <a:off x="6810375" y="3513138"/>
              <a:ext cx="171450" cy="247650"/>
            </a:xfrm>
            <a:custGeom>
              <a:avLst/>
              <a:gdLst>
                <a:gd name="T0" fmla="*/ 0 w 108"/>
                <a:gd name="T1" fmla="*/ 2147483647 h 156"/>
                <a:gd name="T2" fmla="*/ 2147483647 w 108"/>
                <a:gd name="T3" fmla="*/ 2147483647 h 156"/>
                <a:gd name="T4" fmla="*/ 2147483647 w 108"/>
                <a:gd name="T5" fmla="*/ 0 h 156"/>
                <a:gd name="T6" fmla="*/ 0 w 108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0" y="156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008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4" name="Freeform 258"/>
            <p:cNvSpPr>
              <a:spLocks/>
            </p:cNvSpPr>
            <p:nvPr/>
          </p:nvSpPr>
          <p:spPr bwMode="auto">
            <a:xfrm>
              <a:off x="6810375" y="3513138"/>
              <a:ext cx="171450" cy="247650"/>
            </a:xfrm>
            <a:custGeom>
              <a:avLst/>
              <a:gdLst>
                <a:gd name="T0" fmla="*/ 0 w 18"/>
                <a:gd name="T1" fmla="*/ 2147483647 h 26"/>
                <a:gd name="T2" fmla="*/ 2147483647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5" name="Freeform 259"/>
            <p:cNvSpPr>
              <a:spLocks/>
            </p:cNvSpPr>
            <p:nvPr/>
          </p:nvSpPr>
          <p:spPr bwMode="auto">
            <a:xfrm>
              <a:off x="6934200" y="3732213"/>
              <a:ext cx="171450" cy="246062"/>
            </a:xfrm>
            <a:custGeom>
              <a:avLst/>
              <a:gdLst>
                <a:gd name="T0" fmla="*/ 0 w 108"/>
                <a:gd name="T1" fmla="*/ 2147483647 h 155"/>
                <a:gd name="T2" fmla="*/ 2147483647 w 108"/>
                <a:gd name="T3" fmla="*/ 2147483647 h 155"/>
                <a:gd name="T4" fmla="*/ 2147483647 w 108"/>
                <a:gd name="T5" fmla="*/ 0 h 155"/>
                <a:gd name="T6" fmla="*/ 0 w 108"/>
                <a:gd name="T7" fmla="*/ 2147483647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5"/>
                <a:gd name="T14" fmla="*/ 108 w 108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5">
                  <a:moveTo>
                    <a:pt x="0" y="155"/>
                  </a:moveTo>
                  <a:lnTo>
                    <a:pt x="108" y="137"/>
                  </a:lnTo>
                  <a:lnTo>
                    <a:pt x="30" y="0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002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6" name="Freeform 260"/>
            <p:cNvSpPr>
              <a:spLocks/>
            </p:cNvSpPr>
            <p:nvPr/>
          </p:nvSpPr>
          <p:spPr bwMode="auto">
            <a:xfrm>
              <a:off x="6934200" y="3732213"/>
              <a:ext cx="171450" cy="246062"/>
            </a:xfrm>
            <a:custGeom>
              <a:avLst/>
              <a:gdLst>
                <a:gd name="T0" fmla="*/ 0 w 18"/>
                <a:gd name="T1" fmla="*/ 2147483647 h 26"/>
                <a:gd name="T2" fmla="*/ 2147483647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7" name="Freeform 261"/>
            <p:cNvSpPr>
              <a:spLocks/>
            </p:cNvSpPr>
            <p:nvPr/>
          </p:nvSpPr>
          <p:spPr bwMode="auto">
            <a:xfrm>
              <a:off x="6924675" y="2017713"/>
              <a:ext cx="171450" cy="257175"/>
            </a:xfrm>
            <a:custGeom>
              <a:avLst/>
              <a:gdLst>
                <a:gd name="T0" fmla="*/ 0 w 108"/>
                <a:gd name="T1" fmla="*/ 2147483647 h 162"/>
                <a:gd name="T2" fmla="*/ 2147483647 w 108"/>
                <a:gd name="T3" fmla="*/ 2147483647 h 162"/>
                <a:gd name="T4" fmla="*/ 2147483647 w 108"/>
                <a:gd name="T5" fmla="*/ 0 h 162"/>
                <a:gd name="T6" fmla="*/ 0 w 108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0" y="162"/>
                  </a:moveTo>
                  <a:lnTo>
                    <a:pt x="108" y="144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8" name="Freeform 262"/>
            <p:cNvSpPr>
              <a:spLocks/>
            </p:cNvSpPr>
            <p:nvPr/>
          </p:nvSpPr>
          <p:spPr bwMode="auto">
            <a:xfrm>
              <a:off x="6924675" y="2017713"/>
              <a:ext cx="171450" cy="257175"/>
            </a:xfrm>
            <a:custGeom>
              <a:avLst/>
              <a:gdLst>
                <a:gd name="T0" fmla="*/ 0 w 18"/>
                <a:gd name="T1" fmla="*/ 2147483647 h 27"/>
                <a:gd name="T2" fmla="*/ 2147483647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9" name="Freeform 263"/>
            <p:cNvSpPr>
              <a:spLocks/>
            </p:cNvSpPr>
            <p:nvPr/>
          </p:nvSpPr>
          <p:spPr bwMode="auto">
            <a:xfrm>
              <a:off x="6800850" y="2017713"/>
              <a:ext cx="171450" cy="257175"/>
            </a:xfrm>
            <a:custGeom>
              <a:avLst/>
              <a:gdLst>
                <a:gd name="T0" fmla="*/ 2147483647 w 108"/>
                <a:gd name="T1" fmla="*/ 2147483647 h 162"/>
                <a:gd name="T2" fmla="*/ 0 w 108"/>
                <a:gd name="T3" fmla="*/ 2147483647 h 162"/>
                <a:gd name="T4" fmla="*/ 2147483647 w 108"/>
                <a:gd name="T5" fmla="*/ 0 h 162"/>
                <a:gd name="T6" fmla="*/ 2147483647 w 108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78" y="162"/>
                  </a:moveTo>
                  <a:lnTo>
                    <a:pt x="0" y="24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0" name="Freeform 264"/>
            <p:cNvSpPr>
              <a:spLocks/>
            </p:cNvSpPr>
            <p:nvPr/>
          </p:nvSpPr>
          <p:spPr bwMode="auto">
            <a:xfrm>
              <a:off x="6800850" y="2017713"/>
              <a:ext cx="171450" cy="257175"/>
            </a:xfrm>
            <a:custGeom>
              <a:avLst/>
              <a:gdLst>
                <a:gd name="T0" fmla="*/ 2147483647 w 18"/>
                <a:gd name="T1" fmla="*/ 2147483647 h 27"/>
                <a:gd name="T2" fmla="*/ 0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1" name="Freeform 265"/>
            <p:cNvSpPr>
              <a:spLocks/>
            </p:cNvSpPr>
            <p:nvPr/>
          </p:nvSpPr>
          <p:spPr bwMode="auto">
            <a:xfrm>
              <a:off x="6924675" y="2246313"/>
              <a:ext cx="171450" cy="247650"/>
            </a:xfrm>
            <a:custGeom>
              <a:avLst/>
              <a:gdLst>
                <a:gd name="T0" fmla="*/ 2147483647 w 108"/>
                <a:gd name="T1" fmla="*/ 2147483647 h 156"/>
                <a:gd name="T2" fmla="*/ 0 w 108"/>
                <a:gd name="T3" fmla="*/ 2147483647 h 156"/>
                <a:gd name="T4" fmla="*/ 2147483647 w 108"/>
                <a:gd name="T5" fmla="*/ 0 h 156"/>
                <a:gd name="T6" fmla="*/ 2147483647 w 108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78" y="156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CFFF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2" name="Freeform 266"/>
            <p:cNvSpPr>
              <a:spLocks/>
            </p:cNvSpPr>
            <p:nvPr/>
          </p:nvSpPr>
          <p:spPr bwMode="auto">
            <a:xfrm>
              <a:off x="6924675" y="2246313"/>
              <a:ext cx="171450" cy="247650"/>
            </a:xfrm>
            <a:custGeom>
              <a:avLst/>
              <a:gdLst>
                <a:gd name="T0" fmla="*/ 2147483647 w 18"/>
                <a:gd name="T1" fmla="*/ 2147483647 h 26"/>
                <a:gd name="T2" fmla="*/ 0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3" name="Oval 267"/>
            <p:cNvSpPr>
              <a:spLocks noChangeArrowheads="1"/>
            </p:cNvSpPr>
            <p:nvPr/>
          </p:nvSpPr>
          <p:spPr bwMode="auto">
            <a:xfrm>
              <a:off x="7058025" y="4025900"/>
              <a:ext cx="85725" cy="8572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4" name="Oval 268"/>
            <p:cNvSpPr>
              <a:spLocks noChangeArrowheads="1"/>
            </p:cNvSpPr>
            <p:nvPr/>
          </p:nvSpPr>
          <p:spPr bwMode="auto">
            <a:xfrm>
              <a:off x="7058025" y="4025900"/>
              <a:ext cx="85725" cy="85725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5" name="Oval 269"/>
            <p:cNvSpPr>
              <a:spLocks noChangeArrowheads="1"/>
            </p:cNvSpPr>
            <p:nvPr/>
          </p:nvSpPr>
          <p:spPr bwMode="auto">
            <a:xfrm>
              <a:off x="7048500" y="1960563"/>
              <a:ext cx="85725" cy="8572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6" name="Oval 270"/>
            <p:cNvSpPr>
              <a:spLocks noChangeArrowheads="1"/>
            </p:cNvSpPr>
            <p:nvPr/>
          </p:nvSpPr>
          <p:spPr bwMode="auto">
            <a:xfrm>
              <a:off x="7048500" y="1960563"/>
              <a:ext cx="85725" cy="85725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7" name="Freeform 271"/>
            <p:cNvSpPr>
              <a:spLocks/>
            </p:cNvSpPr>
            <p:nvPr/>
          </p:nvSpPr>
          <p:spPr bwMode="auto">
            <a:xfrm>
              <a:off x="6905625" y="2998788"/>
              <a:ext cx="171450" cy="257175"/>
            </a:xfrm>
            <a:custGeom>
              <a:avLst/>
              <a:gdLst>
                <a:gd name="T0" fmla="*/ 0 w 108"/>
                <a:gd name="T1" fmla="*/ 2147483647 h 162"/>
                <a:gd name="T2" fmla="*/ 2147483647 w 108"/>
                <a:gd name="T3" fmla="*/ 2147483647 h 162"/>
                <a:gd name="T4" fmla="*/ 2147483647 w 108"/>
                <a:gd name="T5" fmla="*/ 0 h 162"/>
                <a:gd name="T6" fmla="*/ 0 w 108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0" y="162"/>
                  </a:moveTo>
                  <a:lnTo>
                    <a:pt x="108" y="144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10FFE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8" name="Freeform 272"/>
            <p:cNvSpPr>
              <a:spLocks/>
            </p:cNvSpPr>
            <p:nvPr/>
          </p:nvSpPr>
          <p:spPr bwMode="auto">
            <a:xfrm>
              <a:off x="6905625" y="2998788"/>
              <a:ext cx="171450" cy="257175"/>
            </a:xfrm>
            <a:custGeom>
              <a:avLst/>
              <a:gdLst>
                <a:gd name="T0" fmla="*/ 0 w 18"/>
                <a:gd name="T1" fmla="*/ 2147483647 h 27"/>
                <a:gd name="T2" fmla="*/ 2147483647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9" name="Freeform 273"/>
            <p:cNvSpPr>
              <a:spLocks/>
            </p:cNvSpPr>
            <p:nvPr/>
          </p:nvSpPr>
          <p:spPr bwMode="auto">
            <a:xfrm>
              <a:off x="6905625" y="3227388"/>
              <a:ext cx="171450" cy="247650"/>
            </a:xfrm>
            <a:custGeom>
              <a:avLst/>
              <a:gdLst>
                <a:gd name="T0" fmla="*/ 2147483647 w 108"/>
                <a:gd name="T1" fmla="*/ 2147483647 h 156"/>
                <a:gd name="T2" fmla="*/ 0 w 108"/>
                <a:gd name="T3" fmla="*/ 2147483647 h 156"/>
                <a:gd name="T4" fmla="*/ 2147483647 w 108"/>
                <a:gd name="T5" fmla="*/ 0 h 156"/>
                <a:gd name="T6" fmla="*/ 2147483647 w 108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78" y="156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00A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0" name="Freeform 274"/>
            <p:cNvSpPr>
              <a:spLocks/>
            </p:cNvSpPr>
            <p:nvPr/>
          </p:nvSpPr>
          <p:spPr bwMode="auto">
            <a:xfrm>
              <a:off x="6905625" y="3227388"/>
              <a:ext cx="171450" cy="247650"/>
            </a:xfrm>
            <a:custGeom>
              <a:avLst/>
              <a:gdLst>
                <a:gd name="T0" fmla="*/ 2147483647 w 18"/>
                <a:gd name="T1" fmla="*/ 2147483647 h 26"/>
                <a:gd name="T2" fmla="*/ 0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1" name="Freeform 275"/>
            <p:cNvSpPr>
              <a:spLocks/>
            </p:cNvSpPr>
            <p:nvPr/>
          </p:nvSpPr>
          <p:spPr bwMode="auto">
            <a:xfrm>
              <a:off x="6753225" y="2055813"/>
              <a:ext cx="171450" cy="247650"/>
            </a:xfrm>
            <a:custGeom>
              <a:avLst/>
              <a:gdLst>
                <a:gd name="T0" fmla="*/ 0 w 108"/>
                <a:gd name="T1" fmla="*/ 2147483647 h 156"/>
                <a:gd name="T2" fmla="*/ 2147483647 w 108"/>
                <a:gd name="T3" fmla="*/ 2147483647 h 156"/>
                <a:gd name="T4" fmla="*/ 2147483647 w 108"/>
                <a:gd name="T5" fmla="*/ 0 h 156"/>
                <a:gd name="T6" fmla="*/ 0 w 108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0" y="156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FA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2" name="Freeform 276"/>
            <p:cNvSpPr>
              <a:spLocks/>
            </p:cNvSpPr>
            <p:nvPr/>
          </p:nvSpPr>
          <p:spPr bwMode="auto">
            <a:xfrm>
              <a:off x="6753225" y="2055813"/>
              <a:ext cx="171450" cy="247650"/>
            </a:xfrm>
            <a:custGeom>
              <a:avLst/>
              <a:gdLst>
                <a:gd name="T0" fmla="*/ 0 w 18"/>
                <a:gd name="T1" fmla="*/ 2147483647 h 26"/>
                <a:gd name="T2" fmla="*/ 2147483647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3" name="Freeform 277"/>
            <p:cNvSpPr>
              <a:spLocks/>
            </p:cNvSpPr>
            <p:nvPr/>
          </p:nvSpPr>
          <p:spPr bwMode="auto">
            <a:xfrm>
              <a:off x="6877050" y="2274888"/>
              <a:ext cx="171450" cy="257175"/>
            </a:xfrm>
            <a:custGeom>
              <a:avLst/>
              <a:gdLst>
                <a:gd name="T0" fmla="*/ 0 w 108"/>
                <a:gd name="T1" fmla="*/ 2147483647 h 162"/>
                <a:gd name="T2" fmla="*/ 2147483647 w 108"/>
                <a:gd name="T3" fmla="*/ 2147483647 h 162"/>
                <a:gd name="T4" fmla="*/ 2147483647 w 108"/>
                <a:gd name="T5" fmla="*/ 0 h 162"/>
                <a:gd name="T6" fmla="*/ 0 w 108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0" y="162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EFFF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4" name="Freeform 278"/>
            <p:cNvSpPr>
              <a:spLocks/>
            </p:cNvSpPr>
            <p:nvPr/>
          </p:nvSpPr>
          <p:spPr bwMode="auto">
            <a:xfrm>
              <a:off x="6877050" y="2274888"/>
              <a:ext cx="171450" cy="257175"/>
            </a:xfrm>
            <a:custGeom>
              <a:avLst/>
              <a:gdLst>
                <a:gd name="T0" fmla="*/ 0 w 18"/>
                <a:gd name="T1" fmla="*/ 2147483647 h 27"/>
                <a:gd name="T2" fmla="*/ 2147483647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5" name="Freeform 279"/>
            <p:cNvSpPr>
              <a:spLocks/>
            </p:cNvSpPr>
            <p:nvPr/>
          </p:nvSpPr>
          <p:spPr bwMode="auto">
            <a:xfrm>
              <a:off x="6877050" y="2493963"/>
              <a:ext cx="171450" cy="257175"/>
            </a:xfrm>
            <a:custGeom>
              <a:avLst/>
              <a:gdLst>
                <a:gd name="T0" fmla="*/ 2147483647 w 108"/>
                <a:gd name="T1" fmla="*/ 2147483647 h 162"/>
                <a:gd name="T2" fmla="*/ 0 w 108"/>
                <a:gd name="T3" fmla="*/ 2147483647 h 162"/>
                <a:gd name="T4" fmla="*/ 2147483647 w 108"/>
                <a:gd name="T5" fmla="*/ 0 h 162"/>
                <a:gd name="T6" fmla="*/ 2147483647 w 108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78" y="162"/>
                  </a:moveTo>
                  <a:lnTo>
                    <a:pt x="0" y="24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8FFF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6" name="Freeform 280"/>
            <p:cNvSpPr>
              <a:spLocks/>
            </p:cNvSpPr>
            <p:nvPr/>
          </p:nvSpPr>
          <p:spPr bwMode="auto">
            <a:xfrm>
              <a:off x="6877050" y="2493963"/>
              <a:ext cx="171450" cy="257175"/>
            </a:xfrm>
            <a:custGeom>
              <a:avLst/>
              <a:gdLst>
                <a:gd name="T0" fmla="*/ 2147483647 w 18"/>
                <a:gd name="T1" fmla="*/ 2147483647 h 27"/>
                <a:gd name="T2" fmla="*/ 0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7" name="Freeform 281"/>
            <p:cNvSpPr>
              <a:spLocks/>
            </p:cNvSpPr>
            <p:nvPr/>
          </p:nvSpPr>
          <p:spPr bwMode="auto">
            <a:xfrm>
              <a:off x="6858000" y="3255963"/>
              <a:ext cx="171450" cy="257175"/>
            </a:xfrm>
            <a:custGeom>
              <a:avLst/>
              <a:gdLst>
                <a:gd name="T0" fmla="*/ 0 w 108"/>
                <a:gd name="T1" fmla="*/ 2147483647 h 162"/>
                <a:gd name="T2" fmla="*/ 2147483647 w 108"/>
                <a:gd name="T3" fmla="*/ 2147483647 h 162"/>
                <a:gd name="T4" fmla="*/ 2147483647 w 108"/>
                <a:gd name="T5" fmla="*/ 0 h 162"/>
                <a:gd name="T6" fmla="*/ 0 w 108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0" y="162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8" name="Freeform 282"/>
            <p:cNvSpPr>
              <a:spLocks/>
            </p:cNvSpPr>
            <p:nvPr/>
          </p:nvSpPr>
          <p:spPr bwMode="auto">
            <a:xfrm>
              <a:off x="6858000" y="3255963"/>
              <a:ext cx="171450" cy="257175"/>
            </a:xfrm>
            <a:custGeom>
              <a:avLst/>
              <a:gdLst>
                <a:gd name="T0" fmla="*/ 0 w 18"/>
                <a:gd name="T1" fmla="*/ 2147483647 h 27"/>
                <a:gd name="T2" fmla="*/ 2147483647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9" name="Freeform 283"/>
            <p:cNvSpPr>
              <a:spLocks/>
            </p:cNvSpPr>
            <p:nvPr/>
          </p:nvSpPr>
          <p:spPr bwMode="auto">
            <a:xfrm>
              <a:off x="6848475" y="1771650"/>
              <a:ext cx="171450" cy="246063"/>
            </a:xfrm>
            <a:custGeom>
              <a:avLst/>
              <a:gdLst>
                <a:gd name="T0" fmla="*/ 2147483647 w 108"/>
                <a:gd name="T1" fmla="*/ 2147483647 h 155"/>
                <a:gd name="T2" fmla="*/ 0 w 108"/>
                <a:gd name="T3" fmla="*/ 2147483647 h 155"/>
                <a:gd name="T4" fmla="*/ 2147483647 w 108"/>
                <a:gd name="T5" fmla="*/ 0 h 155"/>
                <a:gd name="T6" fmla="*/ 2147483647 w 108"/>
                <a:gd name="T7" fmla="*/ 2147483647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5"/>
                <a:gd name="T14" fmla="*/ 108 w 108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5">
                  <a:moveTo>
                    <a:pt x="78" y="155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5"/>
                  </a:lnTo>
                  <a:close/>
                </a:path>
              </a:pathLst>
            </a:custGeom>
            <a:solidFill>
              <a:srgbClr val="FF8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0" name="Freeform 284"/>
            <p:cNvSpPr>
              <a:spLocks/>
            </p:cNvSpPr>
            <p:nvPr/>
          </p:nvSpPr>
          <p:spPr bwMode="auto">
            <a:xfrm>
              <a:off x="6848475" y="1771650"/>
              <a:ext cx="171450" cy="246063"/>
            </a:xfrm>
            <a:custGeom>
              <a:avLst/>
              <a:gdLst>
                <a:gd name="T0" fmla="*/ 2147483647 w 18"/>
                <a:gd name="T1" fmla="*/ 2147483647 h 26"/>
                <a:gd name="T2" fmla="*/ 0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1" name="Freeform 285"/>
            <p:cNvSpPr>
              <a:spLocks/>
            </p:cNvSpPr>
            <p:nvPr/>
          </p:nvSpPr>
          <p:spPr bwMode="auto">
            <a:xfrm>
              <a:off x="6829425" y="2532063"/>
              <a:ext cx="171450" cy="247650"/>
            </a:xfrm>
            <a:custGeom>
              <a:avLst/>
              <a:gdLst>
                <a:gd name="T0" fmla="*/ 0 w 108"/>
                <a:gd name="T1" fmla="*/ 2147483647 h 156"/>
                <a:gd name="T2" fmla="*/ 2147483647 w 108"/>
                <a:gd name="T3" fmla="*/ 2147483647 h 156"/>
                <a:gd name="T4" fmla="*/ 2147483647 w 108"/>
                <a:gd name="T5" fmla="*/ 0 h 156"/>
                <a:gd name="T6" fmla="*/ 0 w 108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0" y="156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AFFF5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2" name="Freeform 286"/>
            <p:cNvSpPr>
              <a:spLocks/>
            </p:cNvSpPr>
            <p:nvPr/>
          </p:nvSpPr>
          <p:spPr bwMode="auto">
            <a:xfrm>
              <a:off x="6829425" y="2532063"/>
              <a:ext cx="171450" cy="247650"/>
            </a:xfrm>
            <a:custGeom>
              <a:avLst/>
              <a:gdLst>
                <a:gd name="T0" fmla="*/ 0 w 18"/>
                <a:gd name="T1" fmla="*/ 2147483647 h 26"/>
                <a:gd name="T2" fmla="*/ 2147483647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3" name="Freeform 287"/>
            <p:cNvSpPr>
              <a:spLocks/>
            </p:cNvSpPr>
            <p:nvPr/>
          </p:nvSpPr>
          <p:spPr bwMode="auto">
            <a:xfrm>
              <a:off x="6829425" y="2751138"/>
              <a:ext cx="171450" cy="247650"/>
            </a:xfrm>
            <a:custGeom>
              <a:avLst/>
              <a:gdLst>
                <a:gd name="T0" fmla="*/ 2147483647 w 108"/>
                <a:gd name="T1" fmla="*/ 2147483647 h 156"/>
                <a:gd name="T2" fmla="*/ 0 w 108"/>
                <a:gd name="T3" fmla="*/ 2147483647 h 156"/>
                <a:gd name="T4" fmla="*/ 2147483647 w 108"/>
                <a:gd name="T5" fmla="*/ 0 h 156"/>
                <a:gd name="T6" fmla="*/ 2147483647 w 108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78" y="156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50FF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4" name="Freeform 288"/>
            <p:cNvSpPr>
              <a:spLocks/>
            </p:cNvSpPr>
            <p:nvPr/>
          </p:nvSpPr>
          <p:spPr bwMode="auto">
            <a:xfrm>
              <a:off x="6829425" y="2751138"/>
              <a:ext cx="171450" cy="247650"/>
            </a:xfrm>
            <a:custGeom>
              <a:avLst/>
              <a:gdLst>
                <a:gd name="T0" fmla="*/ 2147483647 w 18"/>
                <a:gd name="T1" fmla="*/ 2147483647 h 26"/>
                <a:gd name="T2" fmla="*/ 0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5" name="Freeform 289"/>
            <p:cNvSpPr>
              <a:spLocks/>
            </p:cNvSpPr>
            <p:nvPr/>
          </p:nvSpPr>
          <p:spPr bwMode="auto">
            <a:xfrm>
              <a:off x="6810375" y="3732213"/>
              <a:ext cx="171450" cy="246062"/>
            </a:xfrm>
            <a:custGeom>
              <a:avLst/>
              <a:gdLst>
                <a:gd name="T0" fmla="*/ 2147483647 w 108"/>
                <a:gd name="T1" fmla="*/ 2147483647 h 155"/>
                <a:gd name="T2" fmla="*/ 0 w 108"/>
                <a:gd name="T3" fmla="*/ 2147483647 h 155"/>
                <a:gd name="T4" fmla="*/ 2147483647 w 108"/>
                <a:gd name="T5" fmla="*/ 0 h 155"/>
                <a:gd name="T6" fmla="*/ 2147483647 w 108"/>
                <a:gd name="T7" fmla="*/ 2147483647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5"/>
                <a:gd name="T14" fmla="*/ 108 w 108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5">
                  <a:moveTo>
                    <a:pt x="78" y="155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5"/>
                  </a:lnTo>
                  <a:close/>
                </a:path>
              </a:pathLst>
            </a:custGeom>
            <a:solidFill>
              <a:srgbClr val="002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6" name="Freeform 290"/>
            <p:cNvSpPr>
              <a:spLocks/>
            </p:cNvSpPr>
            <p:nvPr/>
          </p:nvSpPr>
          <p:spPr bwMode="auto">
            <a:xfrm>
              <a:off x="6810375" y="3732213"/>
              <a:ext cx="171450" cy="246062"/>
            </a:xfrm>
            <a:custGeom>
              <a:avLst/>
              <a:gdLst>
                <a:gd name="T0" fmla="*/ 2147483647 w 18"/>
                <a:gd name="T1" fmla="*/ 2147483647 h 26"/>
                <a:gd name="T2" fmla="*/ 0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7" name="Oval 291"/>
            <p:cNvSpPr>
              <a:spLocks noChangeArrowheads="1"/>
            </p:cNvSpPr>
            <p:nvPr/>
          </p:nvSpPr>
          <p:spPr bwMode="auto">
            <a:xfrm>
              <a:off x="6867525" y="1924050"/>
              <a:ext cx="85725" cy="84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8" name="Oval 292"/>
            <p:cNvSpPr>
              <a:spLocks noChangeArrowheads="1"/>
            </p:cNvSpPr>
            <p:nvPr/>
          </p:nvSpPr>
          <p:spPr bwMode="auto">
            <a:xfrm>
              <a:off x="6867525" y="1924050"/>
              <a:ext cx="85725" cy="84138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9" name="Freeform 293"/>
            <p:cNvSpPr>
              <a:spLocks/>
            </p:cNvSpPr>
            <p:nvPr/>
          </p:nvSpPr>
          <p:spPr bwMode="auto">
            <a:xfrm>
              <a:off x="6800850" y="1800225"/>
              <a:ext cx="171450" cy="255588"/>
            </a:xfrm>
            <a:custGeom>
              <a:avLst/>
              <a:gdLst>
                <a:gd name="T0" fmla="*/ 0 w 108"/>
                <a:gd name="T1" fmla="*/ 2147483647 h 161"/>
                <a:gd name="T2" fmla="*/ 2147483647 w 108"/>
                <a:gd name="T3" fmla="*/ 2147483647 h 161"/>
                <a:gd name="T4" fmla="*/ 2147483647 w 108"/>
                <a:gd name="T5" fmla="*/ 0 h 161"/>
                <a:gd name="T6" fmla="*/ 0 w 108"/>
                <a:gd name="T7" fmla="*/ 2147483647 h 1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1"/>
                <a:gd name="T14" fmla="*/ 108 w 108"/>
                <a:gd name="T15" fmla="*/ 161 h 1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1">
                  <a:moveTo>
                    <a:pt x="0" y="161"/>
                  </a:moveTo>
                  <a:lnTo>
                    <a:pt x="108" y="137"/>
                  </a:lnTo>
                  <a:lnTo>
                    <a:pt x="30" y="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FF7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50" name="Freeform 294"/>
            <p:cNvSpPr>
              <a:spLocks/>
            </p:cNvSpPr>
            <p:nvPr/>
          </p:nvSpPr>
          <p:spPr bwMode="auto">
            <a:xfrm>
              <a:off x="6800850" y="1800225"/>
              <a:ext cx="171450" cy="255588"/>
            </a:xfrm>
            <a:custGeom>
              <a:avLst/>
              <a:gdLst>
                <a:gd name="T0" fmla="*/ 0 w 18"/>
                <a:gd name="T1" fmla="*/ 2147483647 h 27"/>
                <a:gd name="T2" fmla="*/ 2147483647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51" name="Freeform 295"/>
            <p:cNvSpPr>
              <a:spLocks/>
            </p:cNvSpPr>
            <p:nvPr/>
          </p:nvSpPr>
          <p:spPr bwMode="auto">
            <a:xfrm>
              <a:off x="6781800" y="2998788"/>
              <a:ext cx="171450" cy="257175"/>
            </a:xfrm>
            <a:custGeom>
              <a:avLst/>
              <a:gdLst>
                <a:gd name="T0" fmla="*/ 2147483647 w 108"/>
                <a:gd name="T1" fmla="*/ 2147483647 h 162"/>
                <a:gd name="T2" fmla="*/ 0 w 108"/>
                <a:gd name="T3" fmla="*/ 2147483647 h 162"/>
                <a:gd name="T4" fmla="*/ 2147483647 w 108"/>
                <a:gd name="T5" fmla="*/ 0 h 162"/>
                <a:gd name="T6" fmla="*/ 2147483647 w 108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78" y="162"/>
                  </a:moveTo>
                  <a:lnTo>
                    <a:pt x="0" y="24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10FFE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52" name="Freeform 296"/>
            <p:cNvSpPr>
              <a:spLocks/>
            </p:cNvSpPr>
            <p:nvPr/>
          </p:nvSpPr>
          <p:spPr bwMode="auto">
            <a:xfrm>
              <a:off x="6781800" y="2998788"/>
              <a:ext cx="171450" cy="257175"/>
            </a:xfrm>
            <a:custGeom>
              <a:avLst/>
              <a:gdLst>
                <a:gd name="T0" fmla="*/ 2147483647 w 18"/>
                <a:gd name="T1" fmla="*/ 2147483647 h 27"/>
                <a:gd name="T2" fmla="*/ 0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53" name="Freeform 297"/>
            <p:cNvSpPr>
              <a:spLocks/>
            </p:cNvSpPr>
            <p:nvPr/>
          </p:nvSpPr>
          <p:spPr bwMode="auto">
            <a:xfrm>
              <a:off x="6781800" y="2779713"/>
              <a:ext cx="171450" cy="257175"/>
            </a:xfrm>
            <a:custGeom>
              <a:avLst/>
              <a:gdLst>
                <a:gd name="T0" fmla="*/ 0 w 108"/>
                <a:gd name="T1" fmla="*/ 2147483647 h 162"/>
                <a:gd name="T2" fmla="*/ 2147483647 w 108"/>
                <a:gd name="T3" fmla="*/ 2147483647 h 162"/>
                <a:gd name="T4" fmla="*/ 2147483647 w 108"/>
                <a:gd name="T5" fmla="*/ 0 h 162"/>
                <a:gd name="T6" fmla="*/ 0 w 108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0" y="162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60FF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54" name="Freeform 298"/>
            <p:cNvSpPr>
              <a:spLocks/>
            </p:cNvSpPr>
            <p:nvPr/>
          </p:nvSpPr>
          <p:spPr bwMode="auto">
            <a:xfrm>
              <a:off x="6781800" y="2779713"/>
              <a:ext cx="171450" cy="257175"/>
            </a:xfrm>
            <a:custGeom>
              <a:avLst/>
              <a:gdLst>
                <a:gd name="T0" fmla="*/ 0 w 18"/>
                <a:gd name="T1" fmla="*/ 2147483647 h 27"/>
                <a:gd name="T2" fmla="*/ 2147483647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55" name="Freeform 299"/>
            <p:cNvSpPr>
              <a:spLocks/>
            </p:cNvSpPr>
            <p:nvPr/>
          </p:nvSpPr>
          <p:spPr bwMode="auto">
            <a:xfrm>
              <a:off x="6762750" y="3760788"/>
              <a:ext cx="171450" cy="255587"/>
            </a:xfrm>
            <a:custGeom>
              <a:avLst/>
              <a:gdLst>
                <a:gd name="T0" fmla="*/ 0 w 108"/>
                <a:gd name="T1" fmla="*/ 2147483647 h 161"/>
                <a:gd name="T2" fmla="*/ 2147483647 w 108"/>
                <a:gd name="T3" fmla="*/ 2147483647 h 161"/>
                <a:gd name="T4" fmla="*/ 2147483647 w 108"/>
                <a:gd name="T5" fmla="*/ 0 h 161"/>
                <a:gd name="T6" fmla="*/ 0 w 108"/>
                <a:gd name="T7" fmla="*/ 2147483647 h 1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1"/>
                <a:gd name="T14" fmla="*/ 108 w 108"/>
                <a:gd name="T15" fmla="*/ 161 h 1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1">
                  <a:moveTo>
                    <a:pt x="0" y="161"/>
                  </a:moveTo>
                  <a:lnTo>
                    <a:pt x="108" y="137"/>
                  </a:lnTo>
                  <a:lnTo>
                    <a:pt x="30" y="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004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56" name="Freeform 300"/>
            <p:cNvSpPr>
              <a:spLocks/>
            </p:cNvSpPr>
            <p:nvPr/>
          </p:nvSpPr>
          <p:spPr bwMode="auto">
            <a:xfrm>
              <a:off x="6762750" y="3760788"/>
              <a:ext cx="171450" cy="255587"/>
            </a:xfrm>
            <a:custGeom>
              <a:avLst/>
              <a:gdLst>
                <a:gd name="T0" fmla="*/ 0 w 18"/>
                <a:gd name="T1" fmla="*/ 2147483647 h 27"/>
                <a:gd name="T2" fmla="*/ 2147483647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57" name="Freeform 301"/>
            <p:cNvSpPr>
              <a:spLocks/>
            </p:cNvSpPr>
            <p:nvPr/>
          </p:nvSpPr>
          <p:spPr bwMode="auto">
            <a:xfrm>
              <a:off x="6753225" y="2274888"/>
              <a:ext cx="171450" cy="257175"/>
            </a:xfrm>
            <a:custGeom>
              <a:avLst/>
              <a:gdLst>
                <a:gd name="T0" fmla="*/ 2147483647 w 108"/>
                <a:gd name="T1" fmla="*/ 2147483647 h 162"/>
                <a:gd name="T2" fmla="*/ 0 w 108"/>
                <a:gd name="T3" fmla="*/ 2147483647 h 162"/>
                <a:gd name="T4" fmla="*/ 2147483647 w 108"/>
                <a:gd name="T5" fmla="*/ 0 h 162"/>
                <a:gd name="T6" fmla="*/ 2147483647 w 108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78" y="162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EFFF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58" name="Freeform 302"/>
            <p:cNvSpPr>
              <a:spLocks/>
            </p:cNvSpPr>
            <p:nvPr/>
          </p:nvSpPr>
          <p:spPr bwMode="auto">
            <a:xfrm>
              <a:off x="6753225" y="2274888"/>
              <a:ext cx="171450" cy="257175"/>
            </a:xfrm>
            <a:custGeom>
              <a:avLst/>
              <a:gdLst>
                <a:gd name="T0" fmla="*/ 2147483647 w 18"/>
                <a:gd name="T1" fmla="*/ 2147483647 h 27"/>
                <a:gd name="T2" fmla="*/ 0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59" name="Oval 303"/>
            <p:cNvSpPr>
              <a:spLocks noChangeArrowheads="1"/>
            </p:cNvSpPr>
            <p:nvPr/>
          </p:nvSpPr>
          <p:spPr bwMode="auto">
            <a:xfrm>
              <a:off x="6886575" y="2798763"/>
              <a:ext cx="85725" cy="8572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60" name="Oval 304"/>
            <p:cNvSpPr>
              <a:spLocks noChangeArrowheads="1"/>
            </p:cNvSpPr>
            <p:nvPr/>
          </p:nvSpPr>
          <p:spPr bwMode="auto">
            <a:xfrm>
              <a:off x="6886575" y="2798763"/>
              <a:ext cx="85725" cy="85725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61" name="Oval 305"/>
            <p:cNvSpPr>
              <a:spLocks noChangeArrowheads="1"/>
            </p:cNvSpPr>
            <p:nvPr/>
          </p:nvSpPr>
          <p:spPr bwMode="auto">
            <a:xfrm>
              <a:off x="6877050" y="3122613"/>
              <a:ext cx="85725" cy="8572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62" name="Oval 306"/>
            <p:cNvSpPr>
              <a:spLocks noChangeArrowheads="1"/>
            </p:cNvSpPr>
            <p:nvPr/>
          </p:nvSpPr>
          <p:spPr bwMode="auto">
            <a:xfrm>
              <a:off x="6877050" y="3122613"/>
              <a:ext cx="85725" cy="85725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63" name="Freeform 307"/>
            <p:cNvSpPr>
              <a:spLocks/>
            </p:cNvSpPr>
            <p:nvPr/>
          </p:nvSpPr>
          <p:spPr bwMode="auto">
            <a:xfrm>
              <a:off x="6734175" y="3036888"/>
              <a:ext cx="171450" cy="247650"/>
            </a:xfrm>
            <a:custGeom>
              <a:avLst/>
              <a:gdLst>
                <a:gd name="T0" fmla="*/ 0 w 108"/>
                <a:gd name="T1" fmla="*/ 2147483647 h 156"/>
                <a:gd name="T2" fmla="*/ 2147483647 w 108"/>
                <a:gd name="T3" fmla="*/ 2147483647 h 156"/>
                <a:gd name="T4" fmla="*/ 2147483647 w 108"/>
                <a:gd name="T5" fmla="*/ 0 h 156"/>
                <a:gd name="T6" fmla="*/ 0 w 108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0" y="156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20FFD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64" name="Freeform 308"/>
            <p:cNvSpPr>
              <a:spLocks/>
            </p:cNvSpPr>
            <p:nvPr/>
          </p:nvSpPr>
          <p:spPr bwMode="auto">
            <a:xfrm>
              <a:off x="6734175" y="3036888"/>
              <a:ext cx="171450" cy="247650"/>
            </a:xfrm>
            <a:custGeom>
              <a:avLst/>
              <a:gdLst>
                <a:gd name="T0" fmla="*/ 0 w 18"/>
                <a:gd name="T1" fmla="*/ 2147483647 h 26"/>
                <a:gd name="T2" fmla="*/ 2147483647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65" name="Freeform 309"/>
            <p:cNvSpPr>
              <a:spLocks/>
            </p:cNvSpPr>
            <p:nvPr/>
          </p:nvSpPr>
          <p:spPr bwMode="auto">
            <a:xfrm>
              <a:off x="6734175" y="3255963"/>
              <a:ext cx="171450" cy="257175"/>
            </a:xfrm>
            <a:custGeom>
              <a:avLst/>
              <a:gdLst>
                <a:gd name="T0" fmla="*/ 2147483647 w 108"/>
                <a:gd name="T1" fmla="*/ 2147483647 h 162"/>
                <a:gd name="T2" fmla="*/ 0 w 108"/>
                <a:gd name="T3" fmla="*/ 2147483647 h 162"/>
                <a:gd name="T4" fmla="*/ 2147483647 w 108"/>
                <a:gd name="T5" fmla="*/ 0 h 162"/>
                <a:gd name="T6" fmla="*/ 2147483647 w 108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78" y="162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00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66" name="Freeform 310"/>
            <p:cNvSpPr>
              <a:spLocks/>
            </p:cNvSpPr>
            <p:nvPr/>
          </p:nvSpPr>
          <p:spPr bwMode="auto">
            <a:xfrm>
              <a:off x="6734175" y="3255963"/>
              <a:ext cx="171450" cy="257175"/>
            </a:xfrm>
            <a:custGeom>
              <a:avLst/>
              <a:gdLst>
                <a:gd name="T0" fmla="*/ 2147483647 w 18"/>
                <a:gd name="T1" fmla="*/ 2147483647 h 27"/>
                <a:gd name="T2" fmla="*/ 0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67" name="Oval 311"/>
            <p:cNvSpPr>
              <a:spLocks noChangeArrowheads="1"/>
            </p:cNvSpPr>
            <p:nvPr/>
          </p:nvSpPr>
          <p:spPr bwMode="auto">
            <a:xfrm>
              <a:off x="6772275" y="2627313"/>
              <a:ext cx="85725" cy="8572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68" name="Freeform 312"/>
            <p:cNvSpPr>
              <a:spLocks/>
            </p:cNvSpPr>
            <p:nvPr/>
          </p:nvSpPr>
          <p:spPr bwMode="auto">
            <a:xfrm>
              <a:off x="6707188" y="2532063"/>
              <a:ext cx="169862" cy="247650"/>
            </a:xfrm>
            <a:custGeom>
              <a:avLst/>
              <a:gdLst>
                <a:gd name="T0" fmla="*/ 2147483647 w 107"/>
                <a:gd name="T1" fmla="*/ 2147483647 h 156"/>
                <a:gd name="T2" fmla="*/ 0 w 107"/>
                <a:gd name="T3" fmla="*/ 2147483647 h 156"/>
                <a:gd name="T4" fmla="*/ 2147483647 w 107"/>
                <a:gd name="T5" fmla="*/ 0 h 156"/>
                <a:gd name="T6" fmla="*/ 2147483647 w 107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56"/>
                <a:gd name="T14" fmla="*/ 107 w 107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56">
                  <a:moveTo>
                    <a:pt x="77" y="156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7" y="156"/>
                  </a:lnTo>
                  <a:close/>
                </a:path>
              </a:pathLst>
            </a:custGeom>
            <a:solidFill>
              <a:srgbClr val="AFFF5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69" name="Freeform 313"/>
            <p:cNvSpPr>
              <a:spLocks/>
            </p:cNvSpPr>
            <p:nvPr/>
          </p:nvSpPr>
          <p:spPr bwMode="auto">
            <a:xfrm>
              <a:off x="6707188" y="2532063"/>
              <a:ext cx="169862" cy="247650"/>
            </a:xfrm>
            <a:custGeom>
              <a:avLst/>
              <a:gdLst>
                <a:gd name="T0" fmla="*/ 2147483647 w 18"/>
                <a:gd name="T1" fmla="*/ 2147483647 h 26"/>
                <a:gd name="T2" fmla="*/ 0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70" name="Freeform 314"/>
            <p:cNvSpPr>
              <a:spLocks/>
            </p:cNvSpPr>
            <p:nvPr/>
          </p:nvSpPr>
          <p:spPr bwMode="auto">
            <a:xfrm>
              <a:off x="6707188" y="2303463"/>
              <a:ext cx="169862" cy="257175"/>
            </a:xfrm>
            <a:custGeom>
              <a:avLst/>
              <a:gdLst>
                <a:gd name="T0" fmla="*/ 0 w 107"/>
                <a:gd name="T1" fmla="*/ 2147483647 h 162"/>
                <a:gd name="T2" fmla="*/ 2147483647 w 107"/>
                <a:gd name="T3" fmla="*/ 2147483647 h 162"/>
                <a:gd name="T4" fmla="*/ 2147483647 w 107"/>
                <a:gd name="T5" fmla="*/ 0 h 162"/>
                <a:gd name="T6" fmla="*/ 0 w 107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2"/>
                <a:gd name="T14" fmla="*/ 107 w 1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2">
                  <a:moveTo>
                    <a:pt x="0" y="162"/>
                  </a:moveTo>
                  <a:lnTo>
                    <a:pt x="107" y="144"/>
                  </a:lnTo>
                  <a:lnTo>
                    <a:pt x="29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71" name="Freeform 315"/>
            <p:cNvSpPr>
              <a:spLocks/>
            </p:cNvSpPr>
            <p:nvPr/>
          </p:nvSpPr>
          <p:spPr bwMode="auto">
            <a:xfrm>
              <a:off x="6707188" y="2303463"/>
              <a:ext cx="169862" cy="257175"/>
            </a:xfrm>
            <a:custGeom>
              <a:avLst/>
              <a:gdLst>
                <a:gd name="T0" fmla="*/ 0 w 18"/>
                <a:gd name="T1" fmla="*/ 2147483647 h 27"/>
                <a:gd name="T2" fmla="*/ 2147483647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72" name="Oval 316"/>
            <p:cNvSpPr>
              <a:spLocks noChangeArrowheads="1"/>
            </p:cNvSpPr>
            <p:nvPr/>
          </p:nvSpPr>
          <p:spPr bwMode="auto">
            <a:xfrm>
              <a:off x="6829425" y="1838325"/>
              <a:ext cx="85725" cy="8572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73" name="Oval 317"/>
            <p:cNvSpPr>
              <a:spLocks noChangeArrowheads="1"/>
            </p:cNvSpPr>
            <p:nvPr/>
          </p:nvSpPr>
          <p:spPr bwMode="auto">
            <a:xfrm>
              <a:off x="6829425" y="1838325"/>
              <a:ext cx="85725" cy="85725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74" name="Freeform 318"/>
            <p:cNvSpPr>
              <a:spLocks/>
            </p:cNvSpPr>
            <p:nvPr/>
          </p:nvSpPr>
          <p:spPr bwMode="auto">
            <a:xfrm>
              <a:off x="6688138" y="3284538"/>
              <a:ext cx="169862" cy="257175"/>
            </a:xfrm>
            <a:custGeom>
              <a:avLst/>
              <a:gdLst>
                <a:gd name="T0" fmla="*/ 0 w 107"/>
                <a:gd name="T1" fmla="*/ 2147483647 h 162"/>
                <a:gd name="T2" fmla="*/ 2147483647 w 107"/>
                <a:gd name="T3" fmla="*/ 2147483647 h 162"/>
                <a:gd name="T4" fmla="*/ 2147483647 w 107"/>
                <a:gd name="T5" fmla="*/ 0 h 162"/>
                <a:gd name="T6" fmla="*/ 0 w 107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2"/>
                <a:gd name="T14" fmla="*/ 107 w 1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2">
                  <a:moveTo>
                    <a:pt x="0" y="162"/>
                  </a:moveTo>
                  <a:lnTo>
                    <a:pt x="107" y="144"/>
                  </a:lnTo>
                  <a:lnTo>
                    <a:pt x="29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D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75" name="Freeform 319"/>
            <p:cNvSpPr>
              <a:spLocks/>
            </p:cNvSpPr>
            <p:nvPr/>
          </p:nvSpPr>
          <p:spPr bwMode="auto">
            <a:xfrm>
              <a:off x="6688138" y="3284538"/>
              <a:ext cx="169862" cy="257175"/>
            </a:xfrm>
            <a:custGeom>
              <a:avLst/>
              <a:gdLst>
                <a:gd name="T0" fmla="*/ 0 w 18"/>
                <a:gd name="T1" fmla="*/ 2147483647 h 27"/>
                <a:gd name="T2" fmla="*/ 2147483647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76" name="Freeform 320"/>
            <p:cNvSpPr>
              <a:spLocks/>
            </p:cNvSpPr>
            <p:nvPr/>
          </p:nvSpPr>
          <p:spPr bwMode="auto">
            <a:xfrm>
              <a:off x="6688138" y="3513138"/>
              <a:ext cx="169862" cy="247650"/>
            </a:xfrm>
            <a:custGeom>
              <a:avLst/>
              <a:gdLst>
                <a:gd name="T0" fmla="*/ 2147483647 w 107"/>
                <a:gd name="T1" fmla="*/ 2147483647 h 156"/>
                <a:gd name="T2" fmla="*/ 0 w 107"/>
                <a:gd name="T3" fmla="*/ 2147483647 h 156"/>
                <a:gd name="T4" fmla="*/ 2147483647 w 107"/>
                <a:gd name="T5" fmla="*/ 0 h 156"/>
                <a:gd name="T6" fmla="*/ 2147483647 w 107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56"/>
                <a:gd name="T14" fmla="*/ 107 w 107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56">
                  <a:moveTo>
                    <a:pt x="77" y="156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7" y="156"/>
                  </a:lnTo>
                  <a:close/>
                </a:path>
              </a:pathLst>
            </a:custGeom>
            <a:solidFill>
              <a:srgbClr val="008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77" name="Freeform 321"/>
            <p:cNvSpPr>
              <a:spLocks/>
            </p:cNvSpPr>
            <p:nvPr/>
          </p:nvSpPr>
          <p:spPr bwMode="auto">
            <a:xfrm>
              <a:off x="6688138" y="3513138"/>
              <a:ext cx="169862" cy="247650"/>
            </a:xfrm>
            <a:custGeom>
              <a:avLst/>
              <a:gdLst>
                <a:gd name="T0" fmla="*/ 2147483647 w 18"/>
                <a:gd name="T1" fmla="*/ 2147483647 h 26"/>
                <a:gd name="T2" fmla="*/ 0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78" name="Freeform 322"/>
            <p:cNvSpPr>
              <a:spLocks/>
            </p:cNvSpPr>
            <p:nvPr/>
          </p:nvSpPr>
          <p:spPr bwMode="auto">
            <a:xfrm>
              <a:off x="6678613" y="1800225"/>
              <a:ext cx="169862" cy="255588"/>
            </a:xfrm>
            <a:custGeom>
              <a:avLst/>
              <a:gdLst>
                <a:gd name="T0" fmla="*/ 2147483647 w 107"/>
                <a:gd name="T1" fmla="*/ 2147483647 h 161"/>
                <a:gd name="T2" fmla="*/ 0 w 107"/>
                <a:gd name="T3" fmla="*/ 2147483647 h 161"/>
                <a:gd name="T4" fmla="*/ 2147483647 w 107"/>
                <a:gd name="T5" fmla="*/ 0 h 161"/>
                <a:gd name="T6" fmla="*/ 2147483647 w 107"/>
                <a:gd name="T7" fmla="*/ 2147483647 h 1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1"/>
                <a:gd name="T14" fmla="*/ 107 w 107"/>
                <a:gd name="T15" fmla="*/ 161 h 1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1">
                  <a:moveTo>
                    <a:pt x="77" y="161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7" y="161"/>
                  </a:lnTo>
                  <a:close/>
                </a:path>
              </a:pathLst>
            </a:custGeom>
            <a:solidFill>
              <a:srgbClr val="FF7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79" name="Freeform 323"/>
            <p:cNvSpPr>
              <a:spLocks/>
            </p:cNvSpPr>
            <p:nvPr/>
          </p:nvSpPr>
          <p:spPr bwMode="auto">
            <a:xfrm>
              <a:off x="6678613" y="1800225"/>
              <a:ext cx="169862" cy="255588"/>
            </a:xfrm>
            <a:custGeom>
              <a:avLst/>
              <a:gdLst>
                <a:gd name="T0" fmla="*/ 2147483647 w 18"/>
                <a:gd name="T1" fmla="*/ 2147483647 h 27"/>
                <a:gd name="T2" fmla="*/ 0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80" name="Freeform 324"/>
            <p:cNvSpPr>
              <a:spLocks/>
            </p:cNvSpPr>
            <p:nvPr/>
          </p:nvSpPr>
          <p:spPr bwMode="auto">
            <a:xfrm>
              <a:off x="6659563" y="2779713"/>
              <a:ext cx="169862" cy="257175"/>
            </a:xfrm>
            <a:custGeom>
              <a:avLst/>
              <a:gdLst>
                <a:gd name="T0" fmla="*/ 2147483647 w 107"/>
                <a:gd name="T1" fmla="*/ 2147483647 h 162"/>
                <a:gd name="T2" fmla="*/ 0 w 107"/>
                <a:gd name="T3" fmla="*/ 2147483647 h 162"/>
                <a:gd name="T4" fmla="*/ 2147483647 w 107"/>
                <a:gd name="T5" fmla="*/ 0 h 162"/>
                <a:gd name="T6" fmla="*/ 2147483647 w 107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2"/>
                <a:gd name="T14" fmla="*/ 107 w 1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2">
                  <a:moveTo>
                    <a:pt x="77" y="162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7" y="162"/>
                  </a:lnTo>
                  <a:close/>
                </a:path>
              </a:pathLst>
            </a:custGeom>
            <a:solidFill>
              <a:srgbClr val="60FF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81" name="Freeform 325"/>
            <p:cNvSpPr>
              <a:spLocks/>
            </p:cNvSpPr>
            <p:nvPr/>
          </p:nvSpPr>
          <p:spPr bwMode="auto">
            <a:xfrm>
              <a:off x="6659563" y="2779713"/>
              <a:ext cx="169862" cy="257175"/>
            </a:xfrm>
            <a:custGeom>
              <a:avLst/>
              <a:gdLst>
                <a:gd name="T0" fmla="*/ 2147483647 w 18"/>
                <a:gd name="T1" fmla="*/ 2147483647 h 27"/>
                <a:gd name="T2" fmla="*/ 0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82" name="Freeform 326"/>
            <p:cNvSpPr>
              <a:spLocks/>
            </p:cNvSpPr>
            <p:nvPr/>
          </p:nvSpPr>
          <p:spPr bwMode="auto">
            <a:xfrm>
              <a:off x="6659563" y="2560638"/>
              <a:ext cx="169862" cy="247650"/>
            </a:xfrm>
            <a:custGeom>
              <a:avLst/>
              <a:gdLst>
                <a:gd name="T0" fmla="*/ 0 w 107"/>
                <a:gd name="T1" fmla="*/ 2147483647 h 156"/>
                <a:gd name="T2" fmla="*/ 2147483647 w 107"/>
                <a:gd name="T3" fmla="*/ 2147483647 h 156"/>
                <a:gd name="T4" fmla="*/ 2147483647 w 107"/>
                <a:gd name="T5" fmla="*/ 0 h 156"/>
                <a:gd name="T6" fmla="*/ 0 w 107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56"/>
                <a:gd name="T14" fmla="*/ 107 w 107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56">
                  <a:moveTo>
                    <a:pt x="0" y="156"/>
                  </a:moveTo>
                  <a:lnTo>
                    <a:pt x="107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BFFF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83" name="Freeform 327"/>
            <p:cNvSpPr>
              <a:spLocks/>
            </p:cNvSpPr>
            <p:nvPr/>
          </p:nvSpPr>
          <p:spPr bwMode="auto">
            <a:xfrm>
              <a:off x="6659563" y="2560638"/>
              <a:ext cx="169862" cy="247650"/>
            </a:xfrm>
            <a:custGeom>
              <a:avLst/>
              <a:gdLst>
                <a:gd name="T0" fmla="*/ 0 w 18"/>
                <a:gd name="T1" fmla="*/ 2147483647 h 26"/>
                <a:gd name="T2" fmla="*/ 2147483647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84" name="Oval 328"/>
            <p:cNvSpPr>
              <a:spLocks noChangeArrowheads="1"/>
            </p:cNvSpPr>
            <p:nvPr/>
          </p:nvSpPr>
          <p:spPr bwMode="auto">
            <a:xfrm>
              <a:off x="6781800" y="1989138"/>
              <a:ext cx="85725" cy="8572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85" name="Oval 329"/>
            <p:cNvSpPr>
              <a:spLocks noChangeArrowheads="1"/>
            </p:cNvSpPr>
            <p:nvPr/>
          </p:nvSpPr>
          <p:spPr bwMode="auto">
            <a:xfrm>
              <a:off x="6781800" y="1989138"/>
              <a:ext cx="85725" cy="85725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86" name="Freeform 330"/>
            <p:cNvSpPr>
              <a:spLocks/>
            </p:cNvSpPr>
            <p:nvPr/>
          </p:nvSpPr>
          <p:spPr bwMode="auto">
            <a:xfrm>
              <a:off x="6640513" y="3760788"/>
              <a:ext cx="169862" cy="255587"/>
            </a:xfrm>
            <a:custGeom>
              <a:avLst/>
              <a:gdLst>
                <a:gd name="T0" fmla="*/ 2147483647 w 107"/>
                <a:gd name="T1" fmla="*/ 2147483647 h 161"/>
                <a:gd name="T2" fmla="*/ 0 w 107"/>
                <a:gd name="T3" fmla="*/ 2147483647 h 161"/>
                <a:gd name="T4" fmla="*/ 2147483647 w 107"/>
                <a:gd name="T5" fmla="*/ 0 h 161"/>
                <a:gd name="T6" fmla="*/ 2147483647 w 107"/>
                <a:gd name="T7" fmla="*/ 2147483647 h 1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1"/>
                <a:gd name="T14" fmla="*/ 107 w 107"/>
                <a:gd name="T15" fmla="*/ 161 h 1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1">
                  <a:moveTo>
                    <a:pt x="77" y="161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7" y="161"/>
                  </a:lnTo>
                  <a:close/>
                </a:path>
              </a:pathLst>
            </a:custGeom>
            <a:solidFill>
              <a:srgbClr val="004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87" name="Freeform 331"/>
            <p:cNvSpPr>
              <a:spLocks/>
            </p:cNvSpPr>
            <p:nvPr/>
          </p:nvSpPr>
          <p:spPr bwMode="auto">
            <a:xfrm>
              <a:off x="6640513" y="3760788"/>
              <a:ext cx="169862" cy="255587"/>
            </a:xfrm>
            <a:custGeom>
              <a:avLst/>
              <a:gdLst>
                <a:gd name="T0" fmla="*/ 2147483647 w 18"/>
                <a:gd name="T1" fmla="*/ 2147483647 h 27"/>
                <a:gd name="T2" fmla="*/ 0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88" name="Oval 332"/>
            <p:cNvSpPr>
              <a:spLocks noChangeArrowheads="1"/>
            </p:cNvSpPr>
            <p:nvPr/>
          </p:nvSpPr>
          <p:spPr bwMode="auto">
            <a:xfrm>
              <a:off x="6678613" y="3646488"/>
              <a:ext cx="84137" cy="8572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89" name="Oval 333"/>
            <p:cNvSpPr>
              <a:spLocks noChangeArrowheads="1"/>
            </p:cNvSpPr>
            <p:nvPr/>
          </p:nvSpPr>
          <p:spPr bwMode="auto">
            <a:xfrm>
              <a:off x="6678613" y="3646488"/>
              <a:ext cx="84137" cy="85725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90" name="Freeform 334"/>
            <p:cNvSpPr>
              <a:spLocks/>
            </p:cNvSpPr>
            <p:nvPr/>
          </p:nvSpPr>
          <p:spPr bwMode="auto">
            <a:xfrm>
              <a:off x="6640513" y="3541713"/>
              <a:ext cx="169862" cy="247650"/>
            </a:xfrm>
            <a:custGeom>
              <a:avLst/>
              <a:gdLst>
                <a:gd name="T0" fmla="*/ 0 w 107"/>
                <a:gd name="T1" fmla="*/ 2147483647 h 156"/>
                <a:gd name="T2" fmla="*/ 2147483647 w 107"/>
                <a:gd name="T3" fmla="*/ 2147483647 h 156"/>
                <a:gd name="T4" fmla="*/ 2147483647 w 107"/>
                <a:gd name="T5" fmla="*/ 0 h 156"/>
                <a:gd name="T6" fmla="*/ 0 w 107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56"/>
                <a:gd name="T14" fmla="*/ 107 w 107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56">
                  <a:moveTo>
                    <a:pt x="0" y="156"/>
                  </a:moveTo>
                  <a:lnTo>
                    <a:pt x="107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009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91" name="Freeform 335"/>
            <p:cNvSpPr>
              <a:spLocks/>
            </p:cNvSpPr>
            <p:nvPr/>
          </p:nvSpPr>
          <p:spPr bwMode="auto">
            <a:xfrm>
              <a:off x="6640513" y="3541713"/>
              <a:ext cx="169862" cy="247650"/>
            </a:xfrm>
            <a:custGeom>
              <a:avLst/>
              <a:gdLst>
                <a:gd name="T0" fmla="*/ 0 w 18"/>
                <a:gd name="T1" fmla="*/ 2147483647 h 26"/>
                <a:gd name="T2" fmla="*/ 2147483647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92" name="Freeform 336"/>
            <p:cNvSpPr>
              <a:spLocks/>
            </p:cNvSpPr>
            <p:nvPr/>
          </p:nvSpPr>
          <p:spPr bwMode="auto">
            <a:xfrm>
              <a:off x="6630988" y="1828800"/>
              <a:ext cx="169862" cy="255588"/>
            </a:xfrm>
            <a:custGeom>
              <a:avLst/>
              <a:gdLst>
                <a:gd name="T0" fmla="*/ 0 w 107"/>
                <a:gd name="T1" fmla="*/ 2147483647 h 161"/>
                <a:gd name="T2" fmla="*/ 2147483647 w 107"/>
                <a:gd name="T3" fmla="*/ 2147483647 h 161"/>
                <a:gd name="T4" fmla="*/ 2147483647 w 107"/>
                <a:gd name="T5" fmla="*/ 0 h 161"/>
                <a:gd name="T6" fmla="*/ 0 w 107"/>
                <a:gd name="T7" fmla="*/ 2147483647 h 1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1"/>
                <a:gd name="T14" fmla="*/ 107 w 107"/>
                <a:gd name="T15" fmla="*/ 161 h 1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1">
                  <a:moveTo>
                    <a:pt x="0" y="161"/>
                  </a:moveTo>
                  <a:lnTo>
                    <a:pt x="107" y="143"/>
                  </a:lnTo>
                  <a:lnTo>
                    <a:pt x="30" y="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FF6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93" name="Freeform 337"/>
            <p:cNvSpPr>
              <a:spLocks/>
            </p:cNvSpPr>
            <p:nvPr/>
          </p:nvSpPr>
          <p:spPr bwMode="auto">
            <a:xfrm>
              <a:off x="6630988" y="1828800"/>
              <a:ext cx="169862" cy="255588"/>
            </a:xfrm>
            <a:custGeom>
              <a:avLst/>
              <a:gdLst>
                <a:gd name="T0" fmla="*/ 0 w 18"/>
                <a:gd name="T1" fmla="*/ 2147483647 h 27"/>
                <a:gd name="T2" fmla="*/ 2147483647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94" name="Oval 338"/>
            <p:cNvSpPr>
              <a:spLocks noChangeArrowheads="1"/>
            </p:cNvSpPr>
            <p:nvPr/>
          </p:nvSpPr>
          <p:spPr bwMode="auto">
            <a:xfrm>
              <a:off x="6602413" y="1866900"/>
              <a:ext cx="85725" cy="84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95" name="Oval 339"/>
            <p:cNvSpPr>
              <a:spLocks noChangeArrowheads="1"/>
            </p:cNvSpPr>
            <p:nvPr/>
          </p:nvSpPr>
          <p:spPr bwMode="auto">
            <a:xfrm>
              <a:off x="6602413" y="1866900"/>
              <a:ext cx="85725" cy="84138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96" name="Freeform 340"/>
            <p:cNvSpPr>
              <a:spLocks/>
            </p:cNvSpPr>
            <p:nvPr/>
          </p:nvSpPr>
          <p:spPr bwMode="auto">
            <a:xfrm>
              <a:off x="6507163" y="1828800"/>
              <a:ext cx="171450" cy="255588"/>
            </a:xfrm>
            <a:custGeom>
              <a:avLst/>
              <a:gdLst>
                <a:gd name="T0" fmla="*/ 2147483647 w 108"/>
                <a:gd name="T1" fmla="*/ 2147483647 h 161"/>
                <a:gd name="T2" fmla="*/ 0 w 108"/>
                <a:gd name="T3" fmla="*/ 2147483647 h 161"/>
                <a:gd name="T4" fmla="*/ 2147483647 w 108"/>
                <a:gd name="T5" fmla="*/ 0 h 161"/>
                <a:gd name="T6" fmla="*/ 2147483647 w 108"/>
                <a:gd name="T7" fmla="*/ 2147483647 h 1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1"/>
                <a:gd name="T14" fmla="*/ 108 w 108"/>
                <a:gd name="T15" fmla="*/ 161 h 1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1">
                  <a:moveTo>
                    <a:pt x="78" y="161"/>
                  </a:moveTo>
                  <a:lnTo>
                    <a:pt x="0" y="24"/>
                  </a:lnTo>
                  <a:lnTo>
                    <a:pt x="108" y="0"/>
                  </a:lnTo>
                  <a:lnTo>
                    <a:pt x="78" y="161"/>
                  </a:lnTo>
                  <a:close/>
                </a:path>
              </a:pathLst>
            </a:custGeom>
            <a:solidFill>
              <a:srgbClr val="FF6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97" name="Freeform 341"/>
            <p:cNvSpPr>
              <a:spLocks/>
            </p:cNvSpPr>
            <p:nvPr/>
          </p:nvSpPr>
          <p:spPr bwMode="auto">
            <a:xfrm>
              <a:off x="6507163" y="1828800"/>
              <a:ext cx="171450" cy="255588"/>
            </a:xfrm>
            <a:custGeom>
              <a:avLst/>
              <a:gdLst>
                <a:gd name="T0" fmla="*/ 2147483647 w 18"/>
                <a:gd name="T1" fmla="*/ 2147483647 h 27"/>
                <a:gd name="T2" fmla="*/ 0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98" name="Freeform 342"/>
            <p:cNvSpPr>
              <a:spLocks/>
            </p:cNvSpPr>
            <p:nvPr/>
          </p:nvSpPr>
          <p:spPr bwMode="auto">
            <a:xfrm>
              <a:off x="6630988" y="2055813"/>
              <a:ext cx="169862" cy="247650"/>
            </a:xfrm>
            <a:custGeom>
              <a:avLst/>
              <a:gdLst>
                <a:gd name="T0" fmla="*/ 2147483647 w 107"/>
                <a:gd name="T1" fmla="*/ 2147483647 h 156"/>
                <a:gd name="T2" fmla="*/ 0 w 107"/>
                <a:gd name="T3" fmla="*/ 2147483647 h 156"/>
                <a:gd name="T4" fmla="*/ 2147483647 w 107"/>
                <a:gd name="T5" fmla="*/ 0 h 156"/>
                <a:gd name="T6" fmla="*/ 2147483647 w 107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56"/>
                <a:gd name="T14" fmla="*/ 107 w 107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56">
                  <a:moveTo>
                    <a:pt x="77" y="156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7" y="156"/>
                  </a:lnTo>
                  <a:close/>
                </a:path>
              </a:pathLst>
            </a:custGeom>
            <a:solidFill>
              <a:srgbClr val="FFA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99" name="Freeform 343"/>
            <p:cNvSpPr>
              <a:spLocks/>
            </p:cNvSpPr>
            <p:nvPr/>
          </p:nvSpPr>
          <p:spPr bwMode="auto">
            <a:xfrm>
              <a:off x="6630988" y="2055813"/>
              <a:ext cx="169862" cy="247650"/>
            </a:xfrm>
            <a:custGeom>
              <a:avLst/>
              <a:gdLst>
                <a:gd name="T0" fmla="*/ 2147483647 w 18"/>
                <a:gd name="T1" fmla="*/ 2147483647 h 26"/>
                <a:gd name="T2" fmla="*/ 0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00" name="Freeform 344"/>
            <p:cNvSpPr>
              <a:spLocks/>
            </p:cNvSpPr>
            <p:nvPr/>
          </p:nvSpPr>
          <p:spPr bwMode="auto">
            <a:xfrm>
              <a:off x="6611938" y="2808288"/>
              <a:ext cx="169862" cy="257175"/>
            </a:xfrm>
            <a:custGeom>
              <a:avLst/>
              <a:gdLst>
                <a:gd name="T0" fmla="*/ 0 w 107"/>
                <a:gd name="T1" fmla="*/ 2147483647 h 162"/>
                <a:gd name="T2" fmla="*/ 2147483647 w 107"/>
                <a:gd name="T3" fmla="*/ 2147483647 h 162"/>
                <a:gd name="T4" fmla="*/ 2147483647 w 107"/>
                <a:gd name="T5" fmla="*/ 0 h 162"/>
                <a:gd name="T6" fmla="*/ 0 w 107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2"/>
                <a:gd name="T14" fmla="*/ 107 w 1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2">
                  <a:moveTo>
                    <a:pt x="0" y="162"/>
                  </a:moveTo>
                  <a:lnTo>
                    <a:pt x="107" y="144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80FF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01" name="Freeform 345"/>
            <p:cNvSpPr>
              <a:spLocks/>
            </p:cNvSpPr>
            <p:nvPr/>
          </p:nvSpPr>
          <p:spPr bwMode="auto">
            <a:xfrm>
              <a:off x="6611938" y="2808288"/>
              <a:ext cx="169862" cy="257175"/>
            </a:xfrm>
            <a:custGeom>
              <a:avLst/>
              <a:gdLst>
                <a:gd name="T0" fmla="*/ 0 w 18"/>
                <a:gd name="T1" fmla="*/ 2147483647 h 27"/>
                <a:gd name="T2" fmla="*/ 2147483647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02" name="Freeform 346"/>
            <p:cNvSpPr>
              <a:spLocks/>
            </p:cNvSpPr>
            <p:nvPr/>
          </p:nvSpPr>
          <p:spPr bwMode="auto">
            <a:xfrm>
              <a:off x="6611938" y="3036888"/>
              <a:ext cx="169862" cy="247650"/>
            </a:xfrm>
            <a:custGeom>
              <a:avLst/>
              <a:gdLst>
                <a:gd name="T0" fmla="*/ 2147483647 w 107"/>
                <a:gd name="T1" fmla="*/ 2147483647 h 156"/>
                <a:gd name="T2" fmla="*/ 0 w 107"/>
                <a:gd name="T3" fmla="*/ 2147483647 h 156"/>
                <a:gd name="T4" fmla="*/ 2147483647 w 107"/>
                <a:gd name="T5" fmla="*/ 0 h 156"/>
                <a:gd name="T6" fmla="*/ 2147483647 w 107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56"/>
                <a:gd name="T14" fmla="*/ 107 w 107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56">
                  <a:moveTo>
                    <a:pt x="77" y="156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7" y="156"/>
                  </a:lnTo>
                  <a:close/>
                </a:path>
              </a:pathLst>
            </a:custGeom>
            <a:solidFill>
              <a:srgbClr val="20FFD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03" name="Freeform 347"/>
            <p:cNvSpPr>
              <a:spLocks/>
            </p:cNvSpPr>
            <p:nvPr/>
          </p:nvSpPr>
          <p:spPr bwMode="auto">
            <a:xfrm>
              <a:off x="6611938" y="3036888"/>
              <a:ext cx="169862" cy="247650"/>
            </a:xfrm>
            <a:custGeom>
              <a:avLst/>
              <a:gdLst>
                <a:gd name="T0" fmla="*/ 2147483647 w 18"/>
                <a:gd name="T1" fmla="*/ 2147483647 h 26"/>
                <a:gd name="T2" fmla="*/ 0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04" name="Freeform 348"/>
            <p:cNvSpPr>
              <a:spLocks/>
            </p:cNvSpPr>
            <p:nvPr/>
          </p:nvSpPr>
          <p:spPr bwMode="auto">
            <a:xfrm>
              <a:off x="6592888" y="3789363"/>
              <a:ext cx="169862" cy="255587"/>
            </a:xfrm>
            <a:custGeom>
              <a:avLst/>
              <a:gdLst>
                <a:gd name="T0" fmla="*/ 0 w 107"/>
                <a:gd name="T1" fmla="*/ 2147483647 h 161"/>
                <a:gd name="T2" fmla="*/ 2147483647 w 107"/>
                <a:gd name="T3" fmla="*/ 2147483647 h 161"/>
                <a:gd name="T4" fmla="*/ 2147483647 w 107"/>
                <a:gd name="T5" fmla="*/ 0 h 161"/>
                <a:gd name="T6" fmla="*/ 0 w 107"/>
                <a:gd name="T7" fmla="*/ 2147483647 h 1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1"/>
                <a:gd name="T14" fmla="*/ 107 w 107"/>
                <a:gd name="T15" fmla="*/ 161 h 1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1">
                  <a:moveTo>
                    <a:pt x="0" y="161"/>
                  </a:moveTo>
                  <a:lnTo>
                    <a:pt x="107" y="143"/>
                  </a:lnTo>
                  <a:lnTo>
                    <a:pt x="30" y="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005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05" name="Freeform 349"/>
            <p:cNvSpPr>
              <a:spLocks/>
            </p:cNvSpPr>
            <p:nvPr/>
          </p:nvSpPr>
          <p:spPr bwMode="auto">
            <a:xfrm>
              <a:off x="6592888" y="3789363"/>
              <a:ext cx="169862" cy="255587"/>
            </a:xfrm>
            <a:custGeom>
              <a:avLst/>
              <a:gdLst>
                <a:gd name="T0" fmla="*/ 0 w 18"/>
                <a:gd name="T1" fmla="*/ 2147483647 h 27"/>
                <a:gd name="T2" fmla="*/ 2147483647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06" name="Freeform 350"/>
            <p:cNvSpPr>
              <a:spLocks/>
            </p:cNvSpPr>
            <p:nvPr/>
          </p:nvSpPr>
          <p:spPr bwMode="auto">
            <a:xfrm>
              <a:off x="6459538" y="1866900"/>
              <a:ext cx="171450" cy="246063"/>
            </a:xfrm>
            <a:custGeom>
              <a:avLst/>
              <a:gdLst>
                <a:gd name="T0" fmla="*/ 0 w 108"/>
                <a:gd name="T1" fmla="*/ 2147483647 h 155"/>
                <a:gd name="T2" fmla="*/ 2147483647 w 108"/>
                <a:gd name="T3" fmla="*/ 2147483647 h 155"/>
                <a:gd name="T4" fmla="*/ 2147483647 w 108"/>
                <a:gd name="T5" fmla="*/ 0 h 155"/>
                <a:gd name="T6" fmla="*/ 0 w 108"/>
                <a:gd name="T7" fmla="*/ 2147483647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5"/>
                <a:gd name="T14" fmla="*/ 108 w 108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5">
                  <a:moveTo>
                    <a:pt x="0" y="155"/>
                  </a:moveTo>
                  <a:lnTo>
                    <a:pt x="108" y="137"/>
                  </a:lnTo>
                  <a:lnTo>
                    <a:pt x="30" y="0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FF4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07" name="Freeform 351"/>
            <p:cNvSpPr>
              <a:spLocks/>
            </p:cNvSpPr>
            <p:nvPr/>
          </p:nvSpPr>
          <p:spPr bwMode="auto">
            <a:xfrm>
              <a:off x="6459538" y="1866900"/>
              <a:ext cx="171450" cy="246063"/>
            </a:xfrm>
            <a:custGeom>
              <a:avLst/>
              <a:gdLst>
                <a:gd name="T0" fmla="*/ 0 w 18"/>
                <a:gd name="T1" fmla="*/ 2147483647 h 26"/>
                <a:gd name="T2" fmla="*/ 2147483647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08" name="Freeform 352"/>
            <p:cNvSpPr>
              <a:spLocks/>
            </p:cNvSpPr>
            <p:nvPr/>
          </p:nvSpPr>
          <p:spPr bwMode="auto">
            <a:xfrm>
              <a:off x="6583363" y="2084388"/>
              <a:ext cx="169862" cy="247650"/>
            </a:xfrm>
            <a:custGeom>
              <a:avLst/>
              <a:gdLst>
                <a:gd name="T0" fmla="*/ 0 w 107"/>
                <a:gd name="T1" fmla="*/ 2147483647 h 156"/>
                <a:gd name="T2" fmla="*/ 2147483647 w 107"/>
                <a:gd name="T3" fmla="*/ 2147483647 h 156"/>
                <a:gd name="T4" fmla="*/ 2147483647 w 107"/>
                <a:gd name="T5" fmla="*/ 0 h 156"/>
                <a:gd name="T6" fmla="*/ 0 w 107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56"/>
                <a:gd name="T14" fmla="*/ 107 w 107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56">
                  <a:moveTo>
                    <a:pt x="0" y="156"/>
                  </a:moveTo>
                  <a:lnTo>
                    <a:pt x="107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F9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09" name="Freeform 353"/>
            <p:cNvSpPr>
              <a:spLocks/>
            </p:cNvSpPr>
            <p:nvPr/>
          </p:nvSpPr>
          <p:spPr bwMode="auto">
            <a:xfrm>
              <a:off x="6583363" y="2084388"/>
              <a:ext cx="169862" cy="247650"/>
            </a:xfrm>
            <a:custGeom>
              <a:avLst/>
              <a:gdLst>
                <a:gd name="T0" fmla="*/ 0 w 18"/>
                <a:gd name="T1" fmla="*/ 2147483647 h 26"/>
                <a:gd name="T2" fmla="*/ 2147483647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10" name="Freeform 354"/>
            <p:cNvSpPr>
              <a:spLocks/>
            </p:cNvSpPr>
            <p:nvPr/>
          </p:nvSpPr>
          <p:spPr bwMode="auto">
            <a:xfrm>
              <a:off x="6583363" y="2303463"/>
              <a:ext cx="169862" cy="257175"/>
            </a:xfrm>
            <a:custGeom>
              <a:avLst/>
              <a:gdLst>
                <a:gd name="T0" fmla="*/ 2147483647 w 107"/>
                <a:gd name="T1" fmla="*/ 2147483647 h 162"/>
                <a:gd name="T2" fmla="*/ 0 w 107"/>
                <a:gd name="T3" fmla="*/ 2147483647 h 162"/>
                <a:gd name="T4" fmla="*/ 2147483647 w 107"/>
                <a:gd name="T5" fmla="*/ 0 h 162"/>
                <a:gd name="T6" fmla="*/ 2147483647 w 107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2"/>
                <a:gd name="T14" fmla="*/ 107 w 1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2">
                  <a:moveTo>
                    <a:pt x="78" y="162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11" name="Freeform 355"/>
            <p:cNvSpPr>
              <a:spLocks/>
            </p:cNvSpPr>
            <p:nvPr/>
          </p:nvSpPr>
          <p:spPr bwMode="auto">
            <a:xfrm>
              <a:off x="6583363" y="2303463"/>
              <a:ext cx="169862" cy="257175"/>
            </a:xfrm>
            <a:custGeom>
              <a:avLst/>
              <a:gdLst>
                <a:gd name="T0" fmla="*/ 2147483647 w 18"/>
                <a:gd name="T1" fmla="*/ 2147483647 h 27"/>
                <a:gd name="T2" fmla="*/ 0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12" name="Freeform 356"/>
            <p:cNvSpPr>
              <a:spLocks/>
            </p:cNvSpPr>
            <p:nvPr/>
          </p:nvSpPr>
          <p:spPr bwMode="auto">
            <a:xfrm>
              <a:off x="6564313" y="3065463"/>
              <a:ext cx="169862" cy="247650"/>
            </a:xfrm>
            <a:custGeom>
              <a:avLst/>
              <a:gdLst>
                <a:gd name="T0" fmla="*/ 0 w 107"/>
                <a:gd name="T1" fmla="*/ 2147483647 h 156"/>
                <a:gd name="T2" fmla="*/ 2147483647 w 107"/>
                <a:gd name="T3" fmla="*/ 2147483647 h 156"/>
                <a:gd name="T4" fmla="*/ 2147483647 w 107"/>
                <a:gd name="T5" fmla="*/ 0 h 156"/>
                <a:gd name="T6" fmla="*/ 0 w 107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56"/>
                <a:gd name="T14" fmla="*/ 107 w 107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56">
                  <a:moveTo>
                    <a:pt x="0" y="156"/>
                  </a:moveTo>
                  <a:lnTo>
                    <a:pt x="107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40F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13" name="Freeform 357"/>
            <p:cNvSpPr>
              <a:spLocks/>
            </p:cNvSpPr>
            <p:nvPr/>
          </p:nvSpPr>
          <p:spPr bwMode="auto">
            <a:xfrm>
              <a:off x="6564313" y="3065463"/>
              <a:ext cx="169862" cy="247650"/>
            </a:xfrm>
            <a:custGeom>
              <a:avLst/>
              <a:gdLst>
                <a:gd name="T0" fmla="*/ 0 w 18"/>
                <a:gd name="T1" fmla="*/ 2147483647 h 26"/>
                <a:gd name="T2" fmla="*/ 2147483647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14" name="Freeform 358"/>
            <p:cNvSpPr>
              <a:spLocks/>
            </p:cNvSpPr>
            <p:nvPr/>
          </p:nvSpPr>
          <p:spPr bwMode="auto">
            <a:xfrm>
              <a:off x="6564313" y="3284538"/>
              <a:ext cx="169862" cy="257175"/>
            </a:xfrm>
            <a:custGeom>
              <a:avLst/>
              <a:gdLst>
                <a:gd name="T0" fmla="*/ 2147483647 w 107"/>
                <a:gd name="T1" fmla="*/ 2147483647 h 162"/>
                <a:gd name="T2" fmla="*/ 0 w 107"/>
                <a:gd name="T3" fmla="*/ 2147483647 h 162"/>
                <a:gd name="T4" fmla="*/ 2147483647 w 107"/>
                <a:gd name="T5" fmla="*/ 0 h 162"/>
                <a:gd name="T6" fmla="*/ 2147483647 w 107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2"/>
                <a:gd name="T14" fmla="*/ 107 w 1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2">
                  <a:moveTo>
                    <a:pt x="78" y="162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00D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15" name="Freeform 359"/>
            <p:cNvSpPr>
              <a:spLocks/>
            </p:cNvSpPr>
            <p:nvPr/>
          </p:nvSpPr>
          <p:spPr bwMode="auto">
            <a:xfrm>
              <a:off x="6564313" y="3284538"/>
              <a:ext cx="169862" cy="257175"/>
            </a:xfrm>
            <a:custGeom>
              <a:avLst/>
              <a:gdLst>
                <a:gd name="T0" fmla="*/ 2147483647 w 18"/>
                <a:gd name="T1" fmla="*/ 2147483647 h 27"/>
                <a:gd name="T2" fmla="*/ 0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16" name="Oval 360"/>
            <p:cNvSpPr>
              <a:spLocks noChangeArrowheads="1"/>
            </p:cNvSpPr>
            <p:nvPr/>
          </p:nvSpPr>
          <p:spPr bwMode="auto">
            <a:xfrm>
              <a:off x="6669088" y="3475038"/>
              <a:ext cx="84137" cy="8572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17" name="Oval 361"/>
            <p:cNvSpPr>
              <a:spLocks noChangeArrowheads="1"/>
            </p:cNvSpPr>
            <p:nvPr/>
          </p:nvSpPr>
          <p:spPr bwMode="auto">
            <a:xfrm>
              <a:off x="6669088" y="3475038"/>
              <a:ext cx="84137" cy="85725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18" name="Freeform 362"/>
            <p:cNvSpPr>
              <a:spLocks/>
            </p:cNvSpPr>
            <p:nvPr/>
          </p:nvSpPr>
          <p:spPr bwMode="auto">
            <a:xfrm>
              <a:off x="6535738" y="2332038"/>
              <a:ext cx="171450" cy="257175"/>
            </a:xfrm>
            <a:custGeom>
              <a:avLst/>
              <a:gdLst>
                <a:gd name="T0" fmla="*/ 0 w 108"/>
                <a:gd name="T1" fmla="*/ 2147483647 h 162"/>
                <a:gd name="T2" fmla="*/ 2147483647 w 108"/>
                <a:gd name="T3" fmla="*/ 2147483647 h 162"/>
                <a:gd name="T4" fmla="*/ 2147483647 w 108"/>
                <a:gd name="T5" fmla="*/ 0 h 162"/>
                <a:gd name="T6" fmla="*/ 0 w 108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0" y="162"/>
                  </a:moveTo>
                  <a:lnTo>
                    <a:pt x="108" y="144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FFD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19" name="Freeform 363"/>
            <p:cNvSpPr>
              <a:spLocks/>
            </p:cNvSpPr>
            <p:nvPr/>
          </p:nvSpPr>
          <p:spPr bwMode="auto">
            <a:xfrm>
              <a:off x="6535738" y="2332038"/>
              <a:ext cx="171450" cy="257175"/>
            </a:xfrm>
            <a:custGeom>
              <a:avLst/>
              <a:gdLst>
                <a:gd name="T0" fmla="*/ 0 w 18"/>
                <a:gd name="T1" fmla="*/ 2147483647 h 27"/>
                <a:gd name="T2" fmla="*/ 2147483647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20" name="Oval 364"/>
            <p:cNvSpPr>
              <a:spLocks noChangeArrowheads="1"/>
            </p:cNvSpPr>
            <p:nvPr/>
          </p:nvSpPr>
          <p:spPr bwMode="auto">
            <a:xfrm>
              <a:off x="6621463" y="2674938"/>
              <a:ext cx="85725" cy="8572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21" name="Freeform 365"/>
            <p:cNvSpPr>
              <a:spLocks/>
            </p:cNvSpPr>
            <p:nvPr/>
          </p:nvSpPr>
          <p:spPr bwMode="auto">
            <a:xfrm>
              <a:off x="6535738" y="2560638"/>
              <a:ext cx="171450" cy="247650"/>
            </a:xfrm>
            <a:custGeom>
              <a:avLst/>
              <a:gdLst>
                <a:gd name="T0" fmla="*/ 2147483647 w 108"/>
                <a:gd name="T1" fmla="*/ 2147483647 h 156"/>
                <a:gd name="T2" fmla="*/ 0 w 108"/>
                <a:gd name="T3" fmla="*/ 2147483647 h 156"/>
                <a:gd name="T4" fmla="*/ 2147483647 w 108"/>
                <a:gd name="T5" fmla="*/ 0 h 156"/>
                <a:gd name="T6" fmla="*/ 2147483647 w 108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78" y="156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BFFF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22" name="Freeform 366"/>
            <p:cNvSpPr>
              <a:spLocks/>
            </p:cNvSpPr>
            <p:nvPr/>
          </p:nvSpPr>
          <p:spPr bwMode="auto">
            <a:xfrm>
              <a:off x="6535738" y="2560638"/>
              <a:ext cx="171450" cy="247650"/>
            </a:xfrm>
            <a:custGeom>
              <a:avLst/>
              <a:gdLst>
                <a:gd name="T0" fmla="*/ 2147483647 w 18"/>
                <a:gd name="T1" fmla="*/ 2147483647 h 26"/>
                <a:gd name="T2" fmla="*/ 0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23" name="Oval 367"/>
            <p:cNvSpPr>
              <a:spLocks noChangeArrowheads="1"/>
            </p:cNvSpPr>
            <p:nvPr/>
          </p:nvSpPr>
          <p:spPr bwMode="auto">
            <a:xfrm>
              <a:off x="6669088" y="1857375"/>
              <a:ext cx="84137" cy="84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24" name="Oval 368"/>
            <p:cNvSpPr>
              <a:spLocks noChangeArrowheads="1"/>
            </p:cNvSpPr>
            <p:nvPr/>
          </p:nvSpPr>
          <p:spPr bwMode="auto">
            <a:xfrm>
              <a:off x="6669088" y="1857375"/>
              <a:ext cx="84137" cy="84138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25" name="Freeform 369"/>
            <p:cNvSpPr>
              <a:spLocks/>
            </p:cNvSpPr>
            <p:nvPr/>
          </p:nvSpPr>
          <p:spPr bwMode="auto">
            <a:xfrm>
              <a:off x="6516688" y="3541713"/>
              <a:ext cx="171450" cy="247650"/>
            </a:xfrm>
            <a:custGeom>
              <a:avLst/>
              <a:gdLst>
                <a:gd name="T0" fmla="*/ 2147483647 w 108"/>
                <a:gd name="T1" fmla="*/ 2147483647 h 156"/>
                <a:gd name="T2" fmla="*/ 0 w 108"/>
                <a:gd name="T3" fmla="*/ 2147483647 h 156"/>
                <a:gd name="T4" fmla="*/ 2147483647 w 108"/>
                <a:gd name="T5" fmla="*/ 0 h 156"/>
                <a:gd name="T6" fmla="*/ 2147483647 w 108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78" y="156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009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26" name="Freeform 370"/>
            <p:cNvSpPr>
              <a:spLocks/>
            </p:cNvSpPr>
            <p:nvPr/>
          </p:nvSpPr>
          <p:spPr bwMode="auto">
            <a:xfrm>
              <a:off x="6516688" y="3541713"/>
              <a:ext cx="171450" cy="247650"/>
            </a:xfrm>
            <a:custGeom>
              <a:avLst/>
              <a:gdLst>
                <a:gd name="T0" fmla="*/ 2147483647 w 18"/>
                <a:gd name="T1" fmla="*/ 2147483647 h 26"/>
                <a:gd name="T2" fmla="*/ 0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27" name="Freeform 371"/>
            <p:cNvSpPr>
              <a:spLocks/>
            </p:cNvSpPr>
            <p:nvPr/>
          </p:nvSpPr>
          <p:spPr bwMode="auto">
            <a:xfrm>
              <a:off x="6516688" y="3313113"/>
              <a:ext cx="171450" cy="257175"/>
            </a:xfrm>
            <a:custGeom>
              <a:avLst/>
              <a:gdLst>
                <a:gd name="T0" fmla="*/ 0 w 108"/>
                <a:gd name="T1" fmla="*/ 2147483647 h 162"/>
                <a:gd name="T2" fmla="*/ 2147483647 w 108"/>
                <a:gd name="T3" fmla="*/ 2147483647 h 162"/>
                <a:gd name="T4" fmla="*/ 2147483647 w 108"/>
                <a:gd name="T5" fmla="*/ 0 h 162"/>
                <a:gd name="T6" fmla="*/ 0 w 108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0" y="162"/>
                  </a:moveTo>
                  <a:lnTo>
                    <a:pt x="108" y="144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E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28" name="Freeform 372"/>
            <p:cNvSpPr>
              <a:spLocks/>
            </p:cNvSpPr>
            <p:nvPr/>
          </p:nvSpPr>
          <p:spPr bwMode="auto">
            <a:xfrm>
              <a:off x="6516688" y="3313113"/>
              <a:ext cx="171450" cy="257175"/>
            </a:xfrm>
            <a:custGeom>
              <a:avLst/>
              <a:gdLst>
                <a:gd name="T0" fmla="*/ 0 w 18"/>
                <a:gd name="T1" fmla="*/ 2147483647 h 27"/>
                <a:gd name="T2" fmla="*/ 2147483647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29" name="Freeform 373"/>
            <p:cNvSpPr>
              <a:spLocks/>
            </p:cNvSpPr>
            <p:nvPr/>
          </p:nvSpPr>
          <p:spPr bwMode="auto">
            <a:xfrm>
              <a:off x="6488113" y="2589213"/>
              <a:ext cx="171450" cy="257175"/>
            </a:xfrm>
            <a:custGeom>
              <a:avLst/>
              <a:gdLst>
                <a:gd name="T0" fmla="*/ 0 w 108"/>
                <a:gd name="T1" fmla="*/ 2147483647 h 162"/>
                <a:gd name="T2" fmla="*/ 2147483647 w 108"/>
                <a:gd name="T3" fmla="*/ 2147483647 h 162"/>
                <a:gd name="T4" fmla="*/ 2147483647 w 108"/>
                <a:gd name="T5" fmla="*/ 0 h 162"/>
                <a:gd name="T6" fmla="*/ 0 w 108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0" y="162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FFF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30" name="Freeform 374"/>
            <p:cNvSpPr>
              <a:spLocks/>
            </p:cNvSpPr>
            <p:nvPr/>
          </p:nvSpPr>
          <p:spPr bwMode="auto">
            <a:xfrm>
              <a:off x="6488113" y="2589213"/>
              <a:ext cx="171450" cy="257175"/>
            </a:xfrm>
            <a:custGeom>
              <a:avLst/>
              <a:gdLst>
                <a:gd name="T0" fmla="*/ 0 w 18"/>
                <a:gd name="T1" fmla="*/ 2147483647 h 27"/>
                <a:gd name="T2" fmla="*/ 2147483647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31" name="Freeform 375"/>
            <p:cNvSpPr>
              <a:spLocks/>
            </p:cNvSpPr>
            <p:nvPr/>
          </p:nvSpPr>
          <p:spPr bwMode="auto">
            <a:xfrm>
              <a:off x="6364288" y="2589213"/>
              <a:ext cx="171450" cy="257175"/>
            </a:xfrm>
            <a:custGeom>
              <a:avLst/>
              <a:gdLst>
                <a:gd name="T0" fmla="*/ 2147483647 w 108"/>
                <a:gd name="T1" fmla="*/ 2147483647 h 162"/>
                <a:gd name="T2" fmla="*/ 0 w 108"/>
                <a:gd name="T3" fmla="*/ 2147483647 h 162"/>
                <a:gd name="T4" fmla="*/ 2147483647 w 108"/>
                <a:gd name="T5" fmla="*/ 0 h 162"/>
                <a:gd name="T6" fmla="*/ 2147483647 w 108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78" y="162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CFFF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32" name="Freeform 376"/>
            <p:cNvSpPr>
              <a:spLocks/>
            </p:cNvSpPr>
            <p:nvPr/>
          </p:nvSpPr>
          <p:spPr bwMode="auto">
            <a:xfrm>
              <a:off x="6364288" y="2589213"/>
              <a:ext cx="171450" cy="257175"/>
            </a:xfrm>
            <a:custGeom>
              <a:avLst/>
              <a:gdLst>
                <a:gd name="T0" fmla="*/ 2147483647 w 18"/>
                <a:gd name="T1" fmla="*/ 2147483647 h 27"/>
                <a:gd name="T2" fmla="*/ 0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33" name="Freeform 377"/>
            <p:cNvSpPr>
              <a:spLocks/>
            </p:cNvSpPr>
            <p:nvPr/>
          </p:nvSpPr>
          <p:spPr bwMode="auto">
            <a:xfrm>
              <a:off x="6488113" y="2808288"/>
              <a:ext cx="171450" cy="257175"/>
            </a:xfrm>
            <a:custGeom>
              <a:avLst/>
              <a:gdLst>
                <a:gd name="T0" fmla="*/ 2147483647 w 108"/>
                <a:gd name="T1" fmla="*/ 2147483647 h 162"/>
                <a:gd name="T2" fmla="*/ 0 w 108"/>
                <a:gd name="T3" fmla="*/ 2147483647 h 162"/>
                <a:gd name="T4" fmla="*/ 2147483647 w 108"/>
                <a:gd name="T5" fmla="*/ 0 h 162"/>
                <a:gd name="T6" fmla="*/ 2147483647 w 108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78" y="162"/>
                  </a:moveTo>
                  <a:lnTo>
                    <a:pt x="0" y="24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80FF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34" name="Freeform 378"/>
            <p:cNvSpPr>
              <a:spLocks/>
            </p:cNvSpPr>
            <p:nvPr/>
          </p:nvSpPr>
          <p:spPr bwMode="auto">
            <a:xfrm>
              <a:off x="6488113" y="2808288"/>
              <a:ext cx="171450" cy="257175"/>
            </a:xfrm>
            <a:custGeom>
              <a:avLst/>
              <a:gdLst>
                <a:gd name="T0" fmla="*/ 2147483647 w 18"/>
                <a:gd name="T1" fmla="*/ 2147483647 h 27"/>
                <a:gd name="T2" fmla="*/ 0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35" name="Freeform 379"/>
            <p:cNvSpPr>
              <a:spLocks/>
            </p:cNvSpPr>
            <p:nvPr/>
          </p:nvSpPr>
          <p:spPr bwMode="auto">
            <a:xfrm>
              <a:off x="6469063" y="3570288"/>
              <a:ext cx="171450" cy="257175"/>
            </a:xfrm>
            <a:custGeom>
              <a:avLst/>
              <a:gdLst>
                <a:gd name="T0" fmla="*/ 0 w 108"/>
                <a:gd name="T1" fmla="*/ 2147483647 h 162"/>
                <a:gd name="T2" fmla="*/ 2147483647 w 108"/>
                <a:gd name="T3" fmla="*/ 2147483647 h 162"/>
                <a:gd name="T4" fmla="*/ 2147483647 w 108"/>
                <a:gd name="T5" fmla="*/ 0 h 162"/>
                <a:gd name="T6" fmla="*/ 0 w 108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0" y="162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A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36" name="Freeform 380"/>
            <p:cNvSpPr>
              <a:spLocks/>
            </p:cNvSpPr>
            <p:nvPr/>
          </p:nvSpPr>
          <p:spPr bwMode="auto">
            <a:xfrm>
              <a:off x="6469063" y="3570288"/>
              <a:ext cx="171450" cy="257175"/>
            </a:xfrm>
            <a:custGeom>
              <a:avLst/>
              <a:gdLst>
                <a:gd name="T0" fmla="*/ 0 w 18"/>
                <a:gd name="T1" fmla="*/ 2147483647 h 27"/>
                <a:gd name="T2" fmla="*/ 2147483647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37" name="Freeform 381"/>
            <p:cNvSpPr>
              <a:spLocks/>
            </p:cNvSpPr>
            <p:nvPr/>
          </p:nvSpPr>
          <p:spPr bwMode="auto">
            <a:xfrm>
              <a:off x="6469063" y="3789363"/>
              <a:ext cx="171450" cy="255587"/>
            </a:xfrm>
            <a:custGeom>
              <a:avLst/>
              <a:gdLst>
                <a:gd name="T0" fmla="*/ 2147483647 w 108"/>
                <a:gd name="T1" fmla="*/ 2147483647 h 161"/>
                <a:gd name="T2" fmla="*/ 0 w 108"/>
                <a:gd name="T3" fmla="*/ 2147483647 h 161"/>
                <a:gd name="T4" fmla="*/ 2147483647 w 108"/>
                <a:gd name="T5" fmla="*/ 0 h 161"/>
                <a:gd name="T6" fmla="*/ 2147483647 w 108"/>
                <a:gd name="T7" fmla="*/ 2147483647 h 1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1"/>
                <a:gd name="T14" fmla="*/ 108 w 108"/>
                <a:gd name="T15" fmla="*/ 161 h 1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1">
                  <a:moveTo>
                    <a:pt x="78" y="161"/>
                  </a:moveTo>
                  <a:lnTo>
                    <a:pt x="0" y="24"/>
                  </a:lnTo>
                  <a:lnTo>
                    <a:pt x="108" y="0"/>
                  </a:lnTo>
                  <a:lnTo>
                    <a:pt x="78" y="161"/>
                  </a:lnTo>
                  <a:close/>
                </a:path>
              </a:pathLst>
            </a:custGeom>
            <a:solidFill>
              <a:srgbClr val="005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38" name="Freeform 382"/>
            <p:cNvSpPr>
              <a:spLocks/>
            </p:cNvSpPr>
            <p:nvPr/>
          </p:nvSpPr>
          <p:spPr bwMode="auto">
            <a:xfrm>
              <a:off x="6469063" y="3789363"/>
              <a:ext cx="171450" cy="255587"/>
            </a:xfrm>
            <a:custGeom>
              <a:avLst/>
              <a:gdLst>
                <a:gd name="T0" fmla="*/ 2147483647 w 18"/>
                <a:gd name="T1" fmla="*/ 2147483647 h 27"/>
                <a:gd name="T2" fmla="*/ 0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39" name="Freeform 383"/>
            <p:cNvSpPr>
              <a:spLocks/>
            </p:cNvSpPr>
            <p:nvPr/>
          </p:nvSpPr>
          <p:spPr bwMode="auto">
            <a:xfrm>
              <a:off x="6459538" y="2084388"/>
              <a:ext cx="171450" cy="247650"/>
            </a:xfrm>
            <a:custGeom>
              <a:avLst/>
              <a:gdLst>
                <a:gd name="T0" fmla="*/ 2147483647 w 108"/>
                <a:gd name="T1" fmla="*/ 2147483647 h 156"/>
                <a:gd name="T2" fmla="*/ 0 w 108"/>
                <a:gd name="T3" fmla="*/ 2147483647 h 156"/>
                <a:gd name="T4" fmla="*/ 2147483647 w 108"/>
                <a:gd name="T5" fmla="*/ 0 h 156"/>
                <a:gd name="T6" fmla="*/ 2147483647 w 108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78" y="156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FF9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40" name="Freeform 384"/>
            <p:cNvSpPr>
              <a:spLocks/>
            </p:cNvSpPr>
            <p:nvPr/>
          </p:nvSpPr>
          <p:spPr bwMode="auto">
            <a:xfrm>
              <a:off x="6459538" y="2084388"/>
              <a:ext cx="171450" cy="247650"/>
            </a:xfrm>
            <a:custGeom>
              <a:avLst/>
              <a:gdLst>
                <a:gd name="T0" fmla="*/ 2147483647 w 18"/>
                <a:gd name="T1" fmla="*/ 2147483647 h 26"/>
                <a:gd name="T2" fmla="*/ 0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41" name="Freeform 385"/>
            <p:cNvSpPr>
              <a:spLocks/>
            </p:cNvSpPr>
            <p:nvPr/>
          </p:nvSpPr>
          <p:spPr bwMode="auto">
            <a:xfrm>
              <a:off x="6440488" y="3065463"/>
              <a:ext cx="171450" cy="247650"/>
            </a:xfrm>
            <a:custGeom>
              <a:avLst/>
              <a:gdLst>
                <a:gd name="T0" fmla="*/ 2147483647 w 108"/>
                <a:gd name="T1" fmla="*/ 2147483647 h 156"/>
                <a:gd name="T2" fmla="*/ 0 w 108"/>
                <a:gd name="T3" fmla="*/ 2147483647 h 156"/>
                <a:gd name="T4" fmla="*/ 2147483647 w 108"/>
                <a:gd name="T5" fmla="*/ 0 h 156"/>
                <a:gd name="T6" fmla="*/ 2147483647 w 108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78" y="156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40F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42" name="Freeform 386"/>
            <p:cNvSpPr>
              <a:spLocks/>
            </p:cNvSpPr>
            <p:nvPr/>
          </p:nvSpPr>
          <p:spPr bwMode="auto">
            <a:xfrm>
              <a:off x="6440488" y="3065463"/>
              <a:ext cx="171450" cy="247650"/>
            </a:xfrm>
            <a:custGeom>
              <a:avLst/>
              <a:gdLst>
                <a:gd name="T0" fmla="*/ 2147483647 w 18"/>
                <a:gd name="T1" fmla="*/ 2147483647 h 26"/>
                <a:gd name="T2" fmla="*/ 0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43" name="Freeform 387"/>
            <p:cNvSpPr>
              <a:spLocks/>
            </p:cNvSpPr>
            <p:nvPr/>
          </p:nvSpPr>
          <p:spPr bwMode="auto">
            <a:xfrm>
              <a:off x="6316663" y="2617788"/>
              <a:ext cx="171450" cy="257175"/>
            </a:xfrm>
            <a:custGeom>
              <a:avLst/>
              <a:gdLst>
                <a:gd name="T0" fmla="*/ 0 w 108"/>
                <a:gd name="T1" fmla="*/ 2147483647 h 162"/>
                <a:gd name="T2" fmla="*/ 2147483647 w 108"/>
                <a:gd name="T3" fmla="*/ 2147483647 h 162"/>
                <a:gd name="T4" fmla="*/ 2147483647 w 108"/>
                <a:gd name="T5" fmla="*/ 0 h 162"/>
                <a:gd name="T6" fmla="*/ 0 w 108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0" y="162"/>
                  </a:moveTo>
                  <a:lnTo>
                    <a:pt x="108" y="144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EFFF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44" name="Freeform 388"/>
            <p:cNvSpPr>
              <a:spLocks/>
            </p:cNvSpPr>
            <p:nvPr/>
          </p:nvSpPr>
          <p:spPr bwMode="auto">
            <a:xfrm>
              <a:off x="6316663" y="2617788"/>
              <a:ext cx="171450" cy="257175"/>
            </a:xfrm>
            <a:custGeom>
              <a:avLst/>
              <a:gdLst>
                <a:gd name="T0" fmla="*/ 0 w 18"/>
                <a:gd name="T1" fmla="*/ 2147483647 h 27"/>
                <a:gd name="T2" fmla="*/ 2147483647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45" name="Freeform 389"/>
            <p:cNvSpPr>
              <a:spLocks/>
            </p:cNvSpPr>
            <p:nvPr/>
          </p:nvSpPr>
          <p:spPr bwMode="auto">
            <a:xfrm>
              <a:off x="6440488" y="2846388"/>
              <a:ext cx="171450" cy="247650"/>
            </a:xfrm>
            <a:custGeom>
              <a:avLst/>
              <a:gdLst>
                <a:gd name="T0" fmla="*/ 0 w 108"/>
                <a:gd name="T1" fmla="*/ 2147483647 h 156"/>
                <a:gd name="T2" fmla="*/ 2147483647 w 108"/>
                <a:gd name="T3" fmla="*/ 2147483647 h 156"/>
                <a:gd name="T4" fmla="*/ 2147483647 w 108"/>
                <a:gd name="T5" fmla="*/ 0 h 156"/>
                <a:gd name="T6" fmla="*/ 0 w 108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0" y="156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8FFF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46" name="Freeform 390"/>
            <p:cNvSpPr>
              <a:spLocks/>
            </p:cNvSpPr>
            <p:nvPr/>
          </p:nvSpPr>
          <p:spPr bwMode="auto">
            <a:xfrm>
              <a:off x="6440488" y="2846388"/>
              <a:ext cx="171450" cy="247650"/>
            </a:xfrm>
            <a:custGeom>
              <a:avLst/>
              <a:gdLst>
                <a:gd name="T0" fmla="*/ 0 w 18"/>
                <a:gd name="T1" fmla="*/ 2147483647 h 26"/>
                <a:gd name="T2" fmla="*/ 2147483647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47" name="Oval 391"/>
            <p:cNvSpPr>
              <a:spLocks noChangeArrowheads="1"/>
            </p:cNvSpPr>
            <p:nvPr/>
          </p:nvSpPr>
          <p:spPr bwMode="auto">
            <a:xfrm>
              <a:off x="6554788" y="3598863"/>
              <a:ext cx="85725" cy="8572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48" name="Oval 392"/>
            <p:cNvSpPr>
              <a:spLocks noChangeArrowheads="1"/>
            </p:cNvSpPr>
            <p:nvPr/>
          </p:nvSpPr>
          <p:spPr bwMode="auto">
            <a:xfrm>
              <a:off x="6554788" y="3598863"/>
              <a:ext cx="85725" cy="85725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49" name="Oval 393"/>
            <p:cNvSpPr>
              <a:spLocks noChangeArrowheads="1"/>
            </p:cNvSpPr>
            <p:nvPr/>
          </p:nvSpPr>
          <p:spPr bwMode="auto">
            <a:xfrm>
              <a:off x="6545263" y="2389188"/>
              <a:ext cx="85725" cy="8572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50" name="Freeform 394"/>
            <p:cNvSpPr>
              <a:spLocks/>
            </p:cNvSpPr>
            <p:nvPr/>
          </p:nvSpPr>
          <p:spPr bwMode="auto">
            <a:xfrm>
              <a:off x="6411913" y="2332038"/>
              <a:ext cx="171450" cy="257175"/>
            </a:xfrm>
            <a:custGeom>
              <a:avLst/>
              <a:gdLst>
                <a:gd name="T0" fmla="*/ 2147483647 w 108"/>
                <a:gd name="T1" fmla="*/ 2147483647 h 162"/>
                <a:gd name="T2" fmla="*/ 0 w 108"/>
                <a:gd name="T3" fmla="*/ 2147483647 h 162"/>
                <a:gd name="T4" fmla="*/ 2147483647 w 108"/>
                <a:gd name="T5" fmla="*/ 0 h 162"/>
                <a:gd name="T6" fmla="*/ 2147483647 w 108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78" y="162"/>
                  </a:moveTo>
                  <a:lnTo>
                    <a:pt x="0" y="24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FFD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51" name="Freeform 395"/>
            <p:cNvSpPr>
              <a:spLocks/>
            </p:cNvSpPr>
            <p:nvPr/>
          </p:nvSpPr>
          <p:spPr bwMode="auto">
            <a:xfrm>
              <a:off x="6411913" y="2332038"/>
              <a:ext cx="171450" cy="257175"/>
            </a:xfrm>
            <a:custGeom>
              <a:avLst/>
              <a:gdLst>
                <a:gd name="T0" fmla="*/ 2147483647 w 18"/>
                <a:gd name="T1" fmla="*/ 2147483647 h 27"/>
                <a:gd name="T2" fmla="*/ 0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52" name="Freeform 396"/>
            <p:cNvSpPr>
              <a:spLocks/>
            </p:cNvSpPr>
            <p:nvPr/>
          </p:nvSpPr>
          <p:spPr bwMode="auto">
            <a:xfrm>
              <a:off x="6411913" y="2112963"/>
              <a:ext cx="171450" cy="257175"/>
            </a:xfrm>
            <a:custGeom>
              <a:avLst/>
              <a:gdLst>
                <a:gd name="T0" fmla="*/ 0 w 108"/>
                <a:gd name="T1" fmla="*/ 2147483647 h 162"/>
                <a:gd name="T2" fmla="*/ 2147483647 w 108"/>
                <a:gd name="T3" fmla="*/ 2147483647 h 162"/>
                <a:gd name="T4" fmla="*/ 2147483647 w 108"/>
                <a:gd name="T5" fmla="*/ 0 h 162"/>
                <a:gd name="T6" fmla="*/ 0 w 108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0" y="162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FF8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53" name="Freeform 397"/>
            <p:cNvSpPr>
              <a:spLocks/>
            </p:cNvSpPr>
            <p:nvPr/>
          </p:nvSpPr>
          <p:spPr bwMode="auto">
            <a:xfrm>
              <a:off x="6411913" y="2112963"/>
              <a:ext cx="171450" cy="257175"/>
            </a:xfrm>
            <a:custGeom>
              <a:avLst/>
              <a:gdLst>
                <a:gd name="T0" fmla="*/ 0 w 18"/>
                <a:gd name="T1" fmla="*/ 2147483647 h 27"/>
                <a:gd name="T2" fmla="*/ 2147483647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54" name="Freeform 398"/>
            <p:cNvSpPr>
              <a:spLocks/>
            </p:cNvSpPr>
            <p:nvPr/>
          </p:nvSpPr>
          <p:spPr bwMode="auto">
            <a:xfrm>
              <a:off x="6392863" y="3094038"/>
              <a:ext cx="171450" cy="257175"/>
            </a:xfrm>
            <a:custGeom>
              <a:avLst/>
              <a:gdLst>
                <a:gd name="T0" fmla="*/ 0 w 108"/>
                <a:gd name="T1" fmla="*/ 2147483647 h 162"/>
                <a:gd name="T2" fmla="*/ 2147483647 w 108"/>
                <a:gd name="T3" fmla="*/ 2147483647 h 162"/>
                <a:gd name="T4" fmla="*/ 2147483647 w 108"/>
                <a:gd name="T5" fmla="*/ 0 h 162"/>
                <a:gd name="T6" fmla="*/ 0 w 108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0" y="162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50FF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55" name="Freeform 399"/>
            <p:cNvSpPr>
              <a:spLocks/>
            </p:cNvSpPr>
            <p:nvPr/>
          </p:nvSpPr>
          <p:spPr bwMode="auto">
            <a:xfrm>
              <a:off x="6392863" y="3094038"/>
              <a:ext cx="171450" cy="257175"/>
            </a:xfrm>
            <a:custGeom>
              <a:avLst/>
              <a:gdLst>
                <a:gd name="T0" fmla="*/ 0 w 18"/>
                <a:gd name="T1" fmla="*/ 2147483647 h 27"/>
                <a:gd name="T2" fmla="*/ 2147483647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56" name="Freeform 400"/>
            <p:cNvSpPr>
              <a:spLocks/>
            </p:cNvSpPr>
            <p:nvPr/>
          </p:nvSpPr>
          <p:spPr bwMode="auto">
            <a:xfrm>
              <a:off x="6392863" y="3313113"/>
              <a:ext cx="171450" cy="257175"/>
            </a:xfrm>
            <a:custGeom>
              <a:avLst/>
              <a:gdLst>
                <a:gd name="T0" fmla="*/ 2147483647 w 108"/>
                <a:gd name="T1" fmla="*/ 2147483647 h 162"/>
                <a:gd name="T2" fmla="*/ 0 w 108"/>
                <a:gd name="T3" fmla="*/ 2147483647 h 162"/>
                <a:gd name="T4" fmla="*/ 2147483647 w 108"/>
                <a:gd name="T5" fmla="*/ 0 h 162"/>
                <a:gd name="T6" fmla="*/ 2147483647 w 108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78" y="162"/>
                  </a:moveTo>
                  <a:lnTo>
                    <a:pt x="0" y="24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00E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57" name="Freeform 401"/>
            <p:cNvSpPr>
              <a:spLocks/>
            </p:cNvSpPr>
            <p:nvPr/>
          </p:nvSpPr>
          <p:spPr bwMode="auto">
            <a:xfrm>
              <a:off x="6392863" y="3313113"/>
              <a:ext cx="171450" cy="257175"/>
            </a:xfrm>
            <a:custGeom>
              <a:avLst/>
              <a:gdLst>
                <a:gd name="T0" fmla="*/ 2147483647 w 18"/>
                <a:gd name="T1" fmla="*/ 2147483647 h 27"/>
                <a:gd name="T2" fmla="*/ 0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58" name="Oval 402"/>
            <p:cNvSpPr>
              <a:spLocks noChangeArrowheads="1"/>
            </p:cNvSpPr>
            <p:nvPr/>
          </p:nvSpPr>
          <p:spPr bwMode="auto">
            <a:xfrm>
              <a:off x="6516688" y="1885950"/>
              <a:ext cx="85725" cy="841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59" name="Oval 403"/>
            <p:cNvSpPr>
              <a:spLocks noChangeArrowheads="1"/>
            </p:cNvSpPr>
            <p:nvPr/>
          </p:nvSpPr>
          <p:spPr bwMode="auto">
            <a:xfrm>
              <a:off x="6516688" y="1885950"/>
              <a:ext cx="85725" cy="84138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0" name="Freeform 404"/>
            <p:cNvSpPr>
              <a:spLocks/>
            </p:cNvSpPr>
            <p:nvPr/>
          </p:nvSpPr>
          <p:spPr bwMode="auto">
            <a:xfrm>
              <a:off x="6364288" y="2370138"/>
              <a:ext cx="171450" cy="247650"/>
            </a:xfrm>
            <a:custGeom>
              <a:avLst/>
              <a:gdLst>
                <a:gd name="T0" fmla="*/ 0 w 108"/>
                <a:gd name="T1" fmla="*/ 2147483647 h 156"/>
                <a:gd name="T2" fmla="*/ 2147483647 w 108"/>
                <a:gd name="T3" fmla="*/ 2147483647 h 156"/>
                <a:gd name="T4" fmla="*/ 2147483647 w 108"/>
                <a:gd name="T5" fmla="*/ 0 h 156"/>
                <a:gd name="T6" fmla="*/ 0 w 108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0" y="156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1" name="Freeform 405"/>
            <p:cNvSpPr>
              <a:spLocks/>
            </p:cNvSpPr>
            <p:nvPr/>
          </p:nvSpPr>
          <p:spPr bwMode="auto">
            <a:xfrm>
              <a:off x="6364288" y="2370138"/>
              <a:ext cx="171450" cy="247650"/>
            </a:xfrm>
            <a:custGeom>
              <a:avLst/>
              <a:gdLst>
                <a:gd name="T0" fmla="*/ 0 w 18"/>
                <a:gd name="T1" fmla="*/ 2147483647 h 26"/>
                <a:gd name="T2" fmla="*/ 2147483647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2" name="Freeform 406"/>
            <p:cNvSpPr>
              <a:spLocks/>
            </p:cNvSpPr>
            <p:nvPr/>
          </p:nvSpPr>
          <p:spPr bwMode="auto">
            <a:xfrm>
              <a:off x="6345238" y="3351213"/>
              <a:ext cx="171450" cy="247650"/>
            </a:xfrm>
            <a:custGeom>
              <a:avLst/>
              <a:gdLst>
                <a:gd name="T0" fmla="*/ 0 w 108"/>
                <a:gd name="T1" fmla="*/ 2147483647 h 156"/>
                <a:gd name="T2" fmla="*/ 2147483647 w 108"/>
                <a:gd name="T3" fmla="*/ 2147483647 h 156"/>
                <a:gd name="T4" fmla="*/ 2147483647 w 108"/>
                <a:gd name="T5" fmla="*/ 0 h 156"/>
                <a:gd name="T6" fmla="*/ 0 w 108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0" y="156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10FFE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3" name="Freeform 407"/>
            <p:cNvSpPr>
              <a:spLocks/>
            </p:cNvSpPr>
            <p:nvPr/>
          </p:nvSpPr>
          <p:spPr bwMode="auto">
            <a:xfrm>
              <a:off x="6345238" y="3351213"/>
              <a:ext cx="171450" cy="247650"/>
            </a:xfrm>
            <a:custGeom>
              <a:avLst/>
              <a:gdLst>
                <a:gd name="T0" fmla="*/ 0 w 18"/>
                <a:gd name="T1" fmla="*/ 2147483647 h 26"/>
                <a:gd name="T2" fmla="*/ 2147483647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4" name="Freeform 408"/>
            <p:cNvSpPr>
              <a:spLocks/>
            </p:cNvSpPr>
            <p:nvPr/>
          </p:nvSpPr>
          <p:spPr bwMode="auto">
            <a:xfrm>
              <a:off x="6345238" y="3570288"/>
              <a:ext cx="171450" cy="257175"/>
            </a:xfrm>
            <a:custGeom>
              <a:avLst/>
              <a:gdLst>
                <a:gd name="T0" fmla="*/ 2147483647 w 108"/>
                <a:gd name="T1" fmla="*/ 2147483647 h 162"/>
                <a:gd name="T2" fmla="*/ 0 w 108"/>
                <a:gd name="T3" fmla="*/ 2147483647 h 162"/>
                <a:gd name="T4" fmla="*/ 2147483647 w 108"/>
                <a:gd name="T5" fmla="*/ 0 h 162"/>
                <a:gd name="T6" fmla="*/ 2147483647 w 108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78" y="162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00A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5" name="Freeform 409"/>
            <p:cNvSpPr>
              <a:spLocks/>
            </p:cNvSpPr>
            <p:nvPr/>
          </p:nvSpPr>
          <p:spPr bwMode="auto">
            <a:xfrm>
              <a:off x="6345238" y="3570288"/>
              <a:ext cx="171450" cy="257175"/>
            </a:xfrm>
            <a:custGeom>
              <a:avLst/>
              <a:gdLst>
                <a:gd name="T0" fmla="*/ 2147483647 w 18"/>
                <a:gd name="T1" fmla="*/ 2147483647 h 27"/>
                <a:gd name="T2" fmla="*/ 0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6" name="Freeform 410"/>
            <p:cNvSpPr>
              <a:spLocks/>
            </p:cNvSpPr>
            <p:nvPr/>
          </p:nvSpPr>
          <p:spPr bwMode="auto">
            <a:xfrm>
              <a:off x="6335713" y="1866900"/>
              <a:ext cx="171450" cy="246063"/>
            </a:xfrm>
            <a:custGeom>
              <a:avLst/>
              <a:gdLst>
                <a:gd name="T0" fmla="*/ 2147483647 w 108"/>
                <a:gd name="T1" fmla="*/ 2147483647 h 155"/>
                <a:gd name="T2" fmla="*/ 0 w 108"/>
                <a:gd name="T3" fmla="*/ 2147483647 h 155"/>
                <a:gd name="T4" fmla="*/ 2147483647 w 108"/>
                <a:gd name="T5" fmla="*/ 0 h 155"/>
                <a:gd name="T6" fmla="*/ 2147483647 w 108"/>
                <a:gd name="T7" fmla="*/ 2147483647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5"/>
                <a:gd name="T14" fmla="*/ 108 w 108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5">
                  <a:moveTo>
                    <a:pt x="78" y="155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5"/>
                  </a:lnTo>
                  <a:close/>
                </a:path>
              </a:pathLst>
            </a:custGeom>
            <a:solidFill>
              <a:srgbClr val="FF4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7" name="Freeform 411"/>
            <p:cNvSpPr>
              <a:spLocks/>
            </p:cNvSpPr>
            <p:nvPr/>
          </p:nvSpPr>
          <p:spPr bwMode="auto">
            <a:xfrm>
              <a:off x="6335713" y="1866900"/>
              <a:ext cx="171450" cy="246063"/>
            </a:xfrm>
            <a:custGeom>
              <a:avLst/>
              <a:gdLst>
                <a:gd name="T0" fmla="*/ 2147483647 w 18"/>
                <a:gd name="T1" fmla="*/ 2147483647 h 26"/>
                <a:gd name="T2" fmla="*/ 0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8" name="Freeform 412"/>
            <p:cNvSpPr>
              <a:spLocks/>
            </p:cNvSpPr>
            <p:nvPr/>
          </p:nvSpPr>
          <p:spPr bwMode="auto">
            <a:xfrm>
              <a:off x="6316663" y="2846388"/>
              <a:ext cx="171450" cy="247650"/>
            </a:xfrm>
            <a:custGeom>
              <a:avLst/>
              <a:gdLst>
                <a:gd name="T0" fmla="*/ 2147483647 w 108"/>
                <a:gd name="T1" fmla="*/ 2147483647 h 156"/>
                <a:gd name="T2" fmla="*/ 0 w 108"/>
                <a:gd name="T3" fmla="*/ 2147483647 h 156"/>
                <a:gd name="T4" fmla="*/ 2147483647 w 108"/>
                <a:gd name="T5" fmla="*/ 0 h 156"/>
                <a:gd name="T6" fmla="*/ 2147483647 w 108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78" y="156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8FFF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69" name="Freeform 413"/>
            <p:cNvSpPr>
              <a:spLocks/>
            </p:cNvSpPr>
            <p:nvPr/>
          </p:nvSpPr>
          <p:spPr bwMode="auto">
            <a:xfrm>
              <a:off x="6316663" y="2846388"/>
              <a:ext cx="171450" cy="247650"/>
            </a:xfrm>
            <a:custGeom>
              <a:avLst/>
              <a:gdLst>
                <a:gd name="T0" fmla="*/ 2147483647 w 18"/>
                <a:gd name="T1" fmla="*/ 2147483647 h 26"/>
                <a:gd name="T2" fmla="*/ 0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0" name="Oval 414"/>
            <p:cNvSpPr>
              <a:spLocks noChangeArrowheads="1"/>
            </p:cNvSpPr>
            <p:nvPr/>
          </p:nvSpPr>
          <p:spPr bwMode="auto">
            <a:xfrm>
              <a:off x="6440488" y="1552575"/>
              <a:ext cx="85725" cy="8572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1" name="Oval 415"/>
            <p:cNvSpPr>
              <a:spLocks noChangeArrowheads="1"/>
            </p:cNvSpPr>
            <p:nvPr/>
          </p:nvSpPr>
          <p:spPr bwMode="auto">
            <a:xfrm>
              <a:off x="6440488" y="1552575"/>
              <a:ext cx="85725" cy="85725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2" name="Freeform 416"/>
            <p:cNvSpPr>
              <a:spLocks/>
            </p:cNvSpPr>
            <p:nvPr/>
          </p:nvSpPr>
          <p:spPr bwMode="auto">
            <a:xfrm>
              <a:off x="6288088" y="2112963"/>
              <a:ext cx="171450" cy="257175"/>
            </a:xfrm>
            <a:custGeom>
              <a:avLst/>
              <a:gdLst>
                <a:gd name="T0" fmla="*/ 2147483647 w 108"/>
                <a:gd name="T1" fmla="*/ 2147483647 h 162"/>
                <a:gd name="T2" fmla="*/ 0 w 108"/>
                <a:gd name="T3" fmla="*/ 2147483647 h 162"/>
                <a:gd name="T4" fmla="*/ 2147483647 w 108"/>
                <a:gd name="T5" fmla="*/ 0 h 162"/>
                <a:gd name="T6" fmla="*/ 2147483647 w 108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78" y="162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FF8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3" name="Freeform 417"/>
            <p:cNvSpPr>
              <a:spLocks/>
            </p:cNvSpPr>
            <p:nvPr/>
          </p:nvSpPr>
          <p:spPr bwMode="auto">
            <a:xfrm>
              <a:off x="6288088" y="2112963"/>
              <a:ext cx="171450" cy="257175"/>
            </a:xfrm>
            <a:custGeom>
              <a:avLst/>
              <a:gdLst>
                <a:gd name="T0" fmla="*/ 2147483647 w 18"/>
                <a:gd name="T1" fmla="*/ 2147483647 h 27"/>
                <a:gd name="T2" fmla="*/ 0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4" name="Freeform 418"/>
            <p:cNvSpPr>
              <a:spLocks/>
            </p:cNvSpPr>
            <p:nvPr/>
          </p:nvSpPr>
          <p:spPr bwMode="auto">
            <a:xfrm>
              <a:off x="6288088" y="1895475"/>
              <a:ext cx="171450" cy="246063"/>
            </a:xfrm>
            <a:custGeom>
              <a:avLst/>
              <a:gdLst>
                <a:gd name="T0" fmla="*/ 0 w 108"/>
                <a:gd name="T1" fmla="*/ 2147483647 h 155"/>
                <a:gd name="T2" fmla="*/ 2147483647 w 108"/>
                <a:gd name="T3" fmla="*/ 2147483647 h 155"/>
                <a:gd name="T4" fmla="*/ 2147483647 w 108"/>
                <a:gd name="T5" fmla="*/ 0 h 155"/>
                <a:gd name="T6" fmla="*/ 0 w 108"/>
                <a:gd name="T7" fmla="*/ 2147483647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5"/>
                <a:gd name="T14" fmla="*/ 108 w 108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5">
                  <a:moveTo>
                    <a:pt x="0" y="155"/>
                  </a:moveTo>
                  <a:lnTo>
                    <a:pt x="108" y="137"/>
                  </a:lnTo>
                  <a:lnTo>
                    <a:pt x="30" y="0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FF3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5" name="Freeform 419"/>
            <p:cNvSpPr>
              <a:spLocks/>
            </p:cNvSpPr>
            <p:nvPr/>
          </p:nvSpPr>
          <p:spPr bwMode="auto">
            <a:xfrm>
              <a:off x="6288088" y="1895475"/>
              <a:ext cx="171450" cy="246063"/>
            </a:xfrm>
            <a:custGeom>
              <a:avLst/>
              <a:gdLst>
                <a:gd name="T0" fmla="*/ 0 w 18"/>
                <a:gd name="T1" fmla="*/ 2147483647 h 26"/>
                <a:gd name="T2" fmla="*/ 2147483647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6" name="Oval 420"/>
            <p:cNvSpPr>
              <a:spLocks noChangeArrowheads="1"/>
            </p:cNvSpPr>
            <p:nvPr/>
          </p:nvSpPr>
          <p:spPr bwMode="auto">
            <a:xfrm>
              <a:off x="6411913" y="3360738"/>
              <a:ext cx="85725" cy="8572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7" name="Oval 421"/>
            <p:cNvSpPr>
              <a:spLocks noChangeArrowheads="1"/>
            </p:cNvSpPr>
            <p:nvPr/>
          </p:nvSpPr>
          <p:spPr bwMode="auto">
            <a:xfrm>
              <a:off x="6411913" y="3360738"/>
              <a:ext cx="85725" cy="85725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8" name="Freeform 422"/>
            <p:cNvSpPr>
              <a:spLocks/>
            </p:cNvSpPr>
            <p:nvPr/>
          </p:nvSpPr>
          <p:spPr bwMode="auto">
            <a:xfrm>
              <a:off x="6269038" y="3094038"/>
              <a:ext cx="171450" cy="257175"/>
            </a:xfrm>
            <a:custGeom>
              <a:avLst/>
              <a:gdLst>
                <a:gd name="T0" fmla="*/ 2147483647 w 108"/>
                <a:gd name="T1" fmla="*/ 2147483647 h 162"/>
                <a:gd name="T2" fmla="*/ 0 w 108"/>
                <a:gd name="T3" fmla="*/ 2147483647 h 162"/>
                <a:gd name="T4" fmla="*/ 2147483647 w 108"/>
                <a:gd name="T5" fmla="*/ 0 h 162"/>
                <a:gd name="T6" fmla="*/ 2147483647 w 108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78" y="162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50FF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79" name="Freeform 423"/>
            <p:cNvSpPr>
              <a:spLocks/>
            </p:cNvSpPr>
            <p:nvPr/>
          </p:nvSpPr>
          <p:spPr bwMode="auto">
            <a:xfrm>
              <a:off x="6269038" y="3094038"/>
              <a:ext cx="171450" cy="257175"/>
            </a:xfrm>
            <a:custGeom>
              <a:avLst/>
              <a:gdLst>
                <a:gd name="T0" fmla="*/ 2147483647 w 18"/>
                <a:gd name="T1" fmla="*/ 2147483647 h 27"/>
                <a:gd name="T2" fmla="*/ 0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0" name="Freeform 424"/>
            <p:cNvSpPr>
              <a:spLocks/>
            </p:cNvSpPr>
            <p:nvPr/>
          </p:nvSpPr>
          <p:spPr bwMode="auto">
            <a:xfrm>
              <a:off x="6269038" y="2874963"/>
              <a:ext cx="171450" cy="247650"/>
            </a:xfrm>
            <a:custGeom>
              <a:avLst/>
              <a:gdLst>
                <a:gd name="T0" fmla="*/ 0 w 108"/>
                <a:gd name="T1" fmla="*/ 2147483647 h 156"/>
                <a:gd name="T2" fmla="*/ 2147483647 w 108"/>
                <a:gd name="T3" fmla="*/ 2147483647 h 156"/>
                <a:gd name="T4" fmla="*/ 2147483647 w 108"/>
                <a:gd name="T5" fmla="*/ 0 h 156"/>
                <a:gd name="T6" fmla="*/ 0 w 108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0" y="156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AFFF5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1" name="Freeform 425"/>
            <p:cNvSpPr>
              <a:spLocks/>
            </p:cNvSpPr>
            <p:nvPr/>
          </p:nvSpPr>
          <p:spPr bwMode="auto">
            <a:xfrm>
              <a:off x="6269038" y="2874963"/>
              <a:ext cx="171450" cy="247650"/>
            </a:xfrm>
            <a:custGeom>
              <a:avLst/>
              <a:gdLst>
                <a:gd name="T0" fmla="*/ 0 w 18"/>
                <a:gd name="T1" fmla="*/ 2147483647 h 26"/>
                <a:gd name="T2" fmla="*/ 2147483647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2" name="Freeform 426"/>
            <p:cNvSpPr>
              <a:spLocks/>
            </p:cNvSpPr>
            <p:nvPr/>
          </p:nvSpPr>
          <p:spPr bwMode="auto">
            <a:xfrm>
              <a:off x="6240463" y="2141538"/>
              <a:ext cx="171450" cy="257175"/>
            </a:xfrm>
            <a:custGeom>
              <a:avLst/>
              <a:gdLst>
                <a:gd name="T0" fmla="*/ 0 w 108"/>
                <a:gd name="T1" fmla="*/ 2147483647 h 162"/>
                <a:gd name="T2" fmla="*/ 2147483647 w 108"/>
                <a:gd name="T3" fmla="*/ 2147483647 h 162"/>
                <a:gd name="T4" fmla="*/ 2147483647 w 108"/>
                <a:gd name="T5" fmla="*/ 0 h 162"/>
                <a:gd name="T6" fmla="*/ 0 w 108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0" y="162"/>
                  </a:moveTo>
                  <a:lnTo>
                    <a:pt x="108" y="144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FF7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3" name="Freeform 427"/>
            <p:cNvSpPr>
              <a:spLocks/>
            </p:cNvSpPr>
            <p:nvPr/>
          </p:nvSpPr>
          <p:spPr bwMode="auto">
            <a:xfrm>
              <a:off x="6240463" y="2141538"/>
              <a:ext cx="171450" cy="257175"/>
            </a:xfrm>
            <a:custGeom>
              <a:avLst/>
              <a:gdLst>
                <a:gd name="T0" fmla="*/ 0 w 18"/>
                <a:gd name="T1" fmla="*/ 2147483647 h 27"/>
                <a:gd name="T2" fmla="*/ 2147483647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4" name="Freeform 428"/>
            <p:cNvSpPr>
              <a:spLocks/>
            </p:cNvSpPr>
            <p:nvPr/>
          </p:nvSpPr>
          <p:spPr bwMode="auto">
            <a:xfrm>
              <a:off x="6240463" y="2370138"/>
              <a:ext cx="171450" cy="247650"/>
            </a:xfrm>
            <a:custGeom>
              <a:avLst/>
              <a:gdLst>
                <a:gd name="T0" fmla="*/ 2147483647 w 108"/>
                <a:gd name="T1" fmla="*/ 2147483647 h 156"/>
                <a:gd name="T2" fmla="*/ 0 w 108"/>
                <a:gd name="T3" fmla="*/ 2147483647 h 156"/>
                <a:gd name="T4" fmla="*/ 2147483647 w 108"/>
                <a:gd name="T5" fmla="*/ 0 h 156"/>
                <a:gd name="T6" fmla="*/ 2147483647 w 108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78" y="156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FFC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5" name="Freeform 429"/>
            <p:cNvSpPr>
              <a:spLocks/>
            </p:cNvSpPr>
            <p:nvPr/>
          </p:nvSpPr>
          <p:spPr bwMode="auto">
            <a:xfrm>
              <a:off x="6240463" y="2370138"/>
              <a:ext cx="171450" cy="247650"/>
            </a:xfrm>
            <a:custGeom>
              <a:avLst/>
              <a:gdLst>
                <a:gd name="T0" fmla="*/ 2147483647 w 18"/>
                <a:gd name="T1" fmla="*/ 2147483647 h 26"/>
                <a:gd name="T2" fmla="*/ 0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6" name="Freeform 430"/>
            <p:cNvSpPr>
              <a:spLocks/>
            </p:cNvSpPr>
            <p:nvPr/>
          </p:nvSpPr>
          <p:spPr bwMode="auto">
            <a:xfrm>
              <a:off x="6223000" y="3122613"/>
              <a:ext cx="169863" cy="257175"/>
            </a:xfrm>
            <a:custGeom>
              <a:avLst/>
              <a:gdLst>
                <a:gd name="T0" fmla="*/ 0 w 107"/>
                <a:gd name="T1" fmla="*/ 2147483647 h 162"/>
                <a:gd name="T2" fmla="*/ 2147483647 w 107"/>
                <a:gd name="T3" fmla="*/ 2147483647 h 162"/>
                <a:gd name="T4" fmla="*/ 2147483647 w 107"/>
                <a:gd name="T5" fmla="*/ 0 h 162"/>
                <a:gd name="T6" fmla="*/ 0 w 107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2"/>
                <a:gd name="T14" fmla="*/ 107 w 1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2">
                  <a:moveTo>
                    <a:pt x="0" y="162"/>
                  </a:moveTo>
                  <a:lnTo>
                    <a:pt x="107" y="144"/>
                  </a:lnTo>
                  <a:lnTo>
                    <a:pt x="29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60FF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7" name="Freeform 431"/>
            <p:cNvSpPr>
              <a:spLocks/>
            </p:cNvSpPr>
            <p:nvPr/>
          </p:nvSpPr>
          <p:spPr bwMode="auto">
            <a:xfrm>
              <a:off x="6223000" y="3122613"/>
              <a:ext cx="169863" cy="257175"/>
            </a:xfrm>
            <a:custGeom>
              <a:avLst/>
              <a:gdLst>
                <a:gd name="T0" fmla="*/ 0 w 18"/>
                <a:gd name="T1" fmla="*/ 2147483647 h 27"/>
                <a:gd name="T2" fmla="*/ 2147483647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8" name="Freeform 432"/>
            <p:cNvSpPr>
              <a:spLocks/>
            </p:cNvSpPr>
            <p:nvPr/>
          </p:nvSpPr>
          <p:spPr bwMode="auto">
            <a:xfrm>
              <a:off x="6223000" y="3351213"/>
              <a:ext cx="169863" cy="247650"/>
            </a:xfrm>
            <a:custGeom>
              <a:avLst/>
              <a:gdLst>
                <a:gd name="T0" fmla="*/ 2147483647 w 107"/>
                <a:gd name="T1" fmla="*/ 2147483647 h 156"/>
                <a:gd name="T2" fmla="*/ 0 w 107"/>
                <a:gd name="T3" fmla="*/ 2147483647 h 156"/>
                <a:gd name="T4" fmla="*/ 2147483647 w 107"/>
                <a:gd name="T5" fmla="*/ 0 h 156"/>
                <a:gd name="T6" fmla="*/ 2147483647 w 107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56"/>
                <a:gd name="T14" fmla="*/ 107 w 107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56">
                  <a:moveTo>
                    <a:pt x="77" y="156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7" y="156"/>
                  </a:lnTo>
                  <a:close/>
                </a:path>
              </a:pathLst>
            </a:custGeom>
            <a:solidFill>
              <a:srgbClr val="10FFE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89" name="Freeform 433"/>
            <p:cNvSpPr>
              <a:spLocks/>
            </p:cNvSpPr>
            <p:nvPr/>
          </p:nvSpPr>
          <p:spPr bwMode="auto">
            <a:xfrm>
              <a:off x="6223000" y="3351213"/>
              <a:ext cx="169863" cy="247650"/>
            </a:xfrm>
            <a:custGeom>
              <a:avLst/>
              <a:gdLst>
                <a:gd name="T0" fmla="*/ 2147483647 w 18"/>
                <a:gd name="T1" fmla="*/ 2147483647 h 26"/>
                <a:gd name="T2" fmla="*/ 0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0" name="Oval 434"/>
            <p:cNvSpPr>
              <a:spLocks noChangeArrowheads="1"/>
            </p:cNvSpPr>
            <p:nvPr/>
          </p:nvSpPr>
          <p:spPr bwMode="auto">
            <a:xfrm>
              <a:off x="6326188" y="3313113"/>
              <a:ext cx="85725" cy="8572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1" name="Oval 435"/>
            <p:cNvSpPr>
              <a:spLocks noChangeArrowheads="1"/>
            </p:cNvSpPr>
            <p:nvPr/>
          </p:nvSpPr>
          <p:spPr bwMode="auto">
            <a:xfrm>
              <a:off x="6326188" y="3313113"/>
              <a:ext cx="85725" cy="85725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2" name="Freeform 436"/>
            <p:cNvSpPr>
              <a:spLocks/>
            </p:cNvSpPr>
            <p:nvPr/>
          </p:nvSpPr>
          <p:spPr bwMode="auto">
            <a:xfrm>
              <a:off x="6194425" y="2398713"/>
              <a:ext cx="169863" cy="247650"/>
            </a:xfrm>
            <a:custGeom>
              <a:avLst/>
              <a:gdLst>
                <a:gd name="T0" fmla="*/ 0 w 107"/>
                <a:gd name="T1" fmla="*/ 2147483647 h 156"/>
                <a:gd name="T2" fmla="*/ 2147483647 w 107"/>
                <a:gd name="T3" fmla="*/ 2147483647 h 156"/>
                <a:gd name="T4" fmla="*/ 2147483647 w 107"/>
                <a:gd name="T5" fmla="*/ 0 h 156"/>
                <a:gd name="T6" fmla="*/ 0 w 107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56"/>
                <a:gd name="T14" fmla="*/ 107 w 107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56">
                  <a:moveTo>
                    <a:pt x="0" y="156"/>
                  </a:moveTo>
                  <a:lnTo>
                    <a:pt x="107" y="138"/>
                  </a:lnTo>
                  <a:lnTo>
                    <a:pt x="29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FA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3" name="Freeform 437"/>
            <p:cNvSpPr>
              <a:spLocks/>
            </p:cNvSpPr>
            <p:nvPr/>
          </p:nvSpPr>
          <p:spPr bwMode="auto">
            <a:xfrm>
              <a:off x="6194425" y="2398713"/>
              <a:ext cx="169863" cy="247650"/>
            </a:xfrm>
            <a:custGeom>
              <a:avLst/>
              <a:gdLst>
                <a:gd name="T0" fmla="*/ 0 w 18"/>
                <a:gd name="T1" fmla="*/ 2147483647 h 26"/>
                <a:gd name="T2" fmla="*/ 2147483647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4" name="Freeform 438"/>
            <p:cNvSpPr>
              <a:spLocks/>
            </p:cNvSpPr>
            <p:nvPr/>
          </p:nvSpPr>
          <p:spPr bwMode="auto">
            <a:xfrm>
              <a:off x="6194425" y="2617788"/>
              <a:ext cx="169863" cy="257175"/>
            </a:xfrm>
            <a:custGeom>
              <a:avLst/>
              <a:gdLst>
                <a:gd name="T0" fmla="*/ 2147483647 w 107"/>
                <a:gd name="T1" fmla="*/ 2147483647 h 162"/>
                <a:gd name="T2" fmla="*/ 0 w 107"/>
                <a:gd name="T3" fmla="*/ 2147483647 h 162"/>
                <a:gd name="T4" fmla="*/ 2147483647 w 107"/>
                <a:gd name="T5" fmla="*/ 0 h 162"/>
                <a:gd name="T6" fmla="*/ 2147483647 w 107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2"/>
                <a:gd name="T14" fmla="*/ 107 w 1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2">
                  <a:moveTo>
                    <a:pt x="77" y="162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7" y="162"/>
                  </a:lnTo>
                  <a:close/>
                </a:path>
              </a:pathLst>
            </a:custGeom>
            <a:solidFill>
              <a:srgbClr val="EFFF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5" name="Freeform 439"/>
            <p:cNvSpPr>
              <a:spLocks/>
            </p:cNvSpPr>
            <p:nvPr/>
          </p:nvSpPr>
          <p:spPr bwMode="auto">
            <a:xfrm>
              <a:off x="6194425" y="2617788"/>
              <a:ext cx="169863" cy="257175"/>
            </a:xfrm>
            <a:custGeom>
              <a:avLst/>
              <a:gdLst>
                <a:gd name="T0" fmla="*/ 2147483647 w 18"/>
                <a:gd name="T1" fmla="*/ 2147483647 h 27"/>
                <a:gd name="T2" fmla="*/ 0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6" name="Freeform 440"/>
            <p:cNvSpPr>
              <a:spLocks/>
            </p:cNvSpPr>
            <p:nvPr/>
          </p:nvSpPr>
          <p:spPr bwMode="auto">
            <a:xfrm>
              <a:off x="6165850" y="1895475"/>
              <a:ext cx="169863" cy="246063"/>
            </a:xfrm>
            <a:custGeom>
              <a:avLst/>
              <a:gdLst>
                <a:gd name="T0" fmla="*/ 2147483647 w 107"/>
                <a:gd name="T1" fmla="*/ 2147483647 h 155"/>
                <a:gd name="T2" fmla="*/ 0 w 107"/>
                <a:gd name="T3" fmla="*/ 2147483647 h 155"/>
                <a:gd name="T4" fmla="*/ 2147483647 w 107"/>
                <a:gd name="T5" fmla="*/ 0 h 155"/>
                <a:gd name="T6" fmla="*/ 2147483647 w 107"/>
                <a:gd name="T7" fmla="*/ 2147483647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55"/>
                <a:gd name="T14" fmla="*/ 107 w 10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55">
                  <a:moveTo>
                    <a:pt x="77" y="155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7" y="155"/>
                  </a:lnTo>
                  <a:close/>
                </a:path>
              </a:pathLst>
            </a:custGeom>
            <a:solidFill>
              <a:srgbClr val="FF3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7" name="Freeform 441"/>
            <p:cNvSpPr>
              <a:spLocks/>
            </p:cNvSpPr>
            <p:nvPr/>
          </p:nvSpPr>
          <p:spPr bwMode="auto">
            <a:xfrm>
              <a:off x="6165850" y="1895475"/>
              <a:ext cx="169863" cy="246063"/>
            </a:xfrm>
            <a:custGeom>
              <a:avLst/>
              <a:gdLst>
                <a:gd name="T0" fmla="*/ 2147483647 w 18"/>
                <a:gd name="T1" fmla="*/ 2147483647 h 26"/>
                <a:gd name="T2" fmla="*/ 0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8" name="Oval 442"/>
            <p:cNvSpPr>
              <a:spLocks noChangeArrowheads="1"/>
            </p:cNvSpPr>
            <p:nvPr/>
          </p:nvSpPr>
          <p:spPr bwMode="auto">
            <a:xfrm>
              <a:off x="6288088" y="1809750"/>
              <a:ext cx="85725" cy="8572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99" name="Oval 443"/>
            <p:cNvSpPr>
              <a:spLocks noChangeArrowheads="1"/>
            </p:cNvSpPr>
            <p:nvPr/>
          </p:nvSpPr>
          <p:spPr bwMode="auto">
            <a:xfrm>
              <a:off x="6288088" y="1809750"/>
              <a:ext cx="85725" cy="85725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0" name="Freeform 444"/>
            <p:cNvSpPr>
              <a:spLocks/>
            </p:cNvSpPr>
            <p:nvPr/>
          </p:nvSpPr>
          <p:spPr bwMode="auto">
            <a:xfrm>
              <a:off x="6146800" y="2646363"/>
              <a:ext cx="169863" cy="257175"/>
            </a:xfrm>
            <a:custGeom>
              <a:avLst/>
              <a:gdLst>
                <a:gd name="T0" fmla="*/ 0 w 107"/>
                <a:gd name="T1" fmla="*/ 2147483647 h 162"/>
                <a:gd name="T2" fmla="*/ 2147483647 w 107"/>
                <a:gd name="T3" fmla="*/ 2147483647 h 162"/>
                <a:gd name="T4" fmla="*/ 2147483647 w 107"/>
                <a:gd name="T5" fmla="*/ 0 h 162"/>
                <a:gd name="T6" fmla="*/ 0 w 107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2"/>
                <a:gd name="T14" fmla="*/ 107 w 1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2">
                  <a:moveTo>
                    <a:pt x="0" y="162"/>
                  </a:moveTo>
                  <a:lnTo>
                    <a:pt x="107" y="144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1" name="Freeform 445"/>
            <p:cNvSpPr>
              <a:spLocks/>
            </p:cNvSpPr>
            <p:nvPr/>
          </p:nvSpPr>
          <p:spPr bwMode="auto">
            <a:xfrm>
              <a:off x="6146800" y="2646363"/>
              <a:ext cx="169863" cy="257175"/>
            </a:xfrm>
            <a:custGeom>
              <a:avLst/>
              <a:gdLst>
                <a:gd name="T0" fmla="*/ 0 w 18"/>
                <a:gd name="T1" fmla="*/ 2147483647 h 27"/>
                <a:gd name="T2" fmla="*/ 2147483647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2" name="Freeform 446"/>
            <p:cNvSpPr>
              <a:spLocks/>
            </p:cNvSpPr>
            <p:nvPr/>
          </p:nvSpPr>
          <p:spPr bwMode="auto">
            <a:xfrm>
              <a:off x="6146800" y="2874963"/>
              <a:ext cx="169863" cy="247650"/>
            </a:xfrm>
            <a:custGeom>
              <a:avLst/>
              <a:gdLst>
                <a:gd name="T0" fmla="*/ 2147483647 w 107"/>
                <a:gd name="T1" fmla="*/ 2147483647 h 156"/>
                <a:gd name="T2" fmla="*/ 0 w 107"/>
                <a:gd name="T3" fmla="*/ 2147483647 h 156"/>
                <a:gd name="T4" fmla="*/ 2147483647 w 107"/>
                <a:gd name="T5" fmla="*/ 0 h 156"/>
                <a:gd name="T6" fmla="*/ 2147483647 w 107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56"/>
                <a:gd name="T14" fmla="*/ 107 w 107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56">
                  <a:moveTo>
                    <a:pt x="77" y="156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7" y="156"/>
                  </a:lnTo>
                  <a:close/>
                </a:path>
              </a:pathLst>
            </a:custGeom>
            <a:solidFill>
              <a:srgbClr val="AFFF5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3" name="Freeform 447"/>
            <p:cNvSpPr>
              <a:spLocks/>
            </p:cNvSpPr>
            <p:nvPr/>
          </p:nvSpPr>
          <p:spPr bwMode="auto">
            <a:xfrm>
              <a:off x="6146800" y="2874963"/>
              <a:ext cx="169863" cy="247650"/>
            </a:xfrm>
            <a:custGeom>
              <a:avLst/>
              <a:gdLst>
                <a:gd name="T0" fmla="*/ 2147483647 w 18"/>
                <a:gd name="T1" fmla="*/ 2147483647 h 26"/>
                <a:gd name="T2" fmla="*/ 0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4" name="Freeform 448"/>
            <p:cNvSpPr>
              <a:spLocks/>
            </p:cNvSpPr>
            <p:nvPr/>
          </p:nvSpPr>
          <p:spPr bwMode="auto">
            <a:xfrm>
              <a:off x="6118225" y="1924050"/>
              <a:ext cx="169863" cy="255588"/>
            </a:xfrm>
            <a:custGeom>
              <a:avLst/>
              <a:gdLst>
                <a:gd name="T0" fmla="*/ 0 w 107"/>
                <a:gd name="T1" fmla="*/ 2147483647 h 161"/>
                <a:gd name="T2" fmla="*/ 2147483647 w 107"/>
                <a:gd name="T3" fmla="*/ 2147483647 h 161"/>
                <a:gd name="T4" fmla="*/ 2147483647 w 107"/>
                <a:gd name="T5" fmla="*/ 0 h 161"/>
                <a:gd name="T6" fmla="*/ 0 w 107"/>
                <a:gd name="T7" fmla="*/ 2147483647 h 1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1"/>
                <a:gd name="T14" fmla="*/ 107 w 107"/>
                <a:gd name="T15" fmla="*/ 161 h 1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1">
                  <a:moveTo>
                    <a:pt x="0" y="161"/>
                  </a:moveTo>
                  <a:lnTo>
                    <a:pt x="107" y="137"/>
                  </a:lnTo>
                  <a:lnTo>
                    <a:pt x="30" y="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FF1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5" name="Freeform 449"/>
            <p:cNvSpPr>
              <a:spLocks/>
            </p:cNvSpPr>
            <p:nvPr/>
          </p:nvSpPr>
          <p:spPr bwMode="auto">
            <a:xfrm>
              <a:off x="6118225" y="1924050"/>
              <a:ext cx="169863" cy="255588"/>
            </a:xfrm>
            <a:custGeom>
              <a:avLst/>
              <a:gdLst>
                <a:gd name="T0" fmla="*/ 0 w 18"/>
                <a:gd name="T1" fmla="*/ 2147483647 h 27"/>
                <a:gd name="T2" fmla="*/ 2147483647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6" name="Freeform 450"/>
            <p:cNvSpPr>
              <a:spLocks/>
            </p:cNvSpPr>
            <p:nvPr/>
          </p:nvSpPr>
          <p:spPr bwMode="auto">
            <a:xfrm>
              <a:off x="6118225" y="2141538"/>
              <a:ext cx="169863" cy="257175"/>
            </a:xfrm>
            <a:custGeom>
              <a:avLst/>
              <a:gdLst>
                <a:gd name="T0" fmla="*/ 2147483647 w 107"/>
                <a:gd name="T1" fmla="*/ 2147483647 h 162"/>
                <a:gd name="T2" fmla="*/ 0 w 107"/>
                <a:gd name="T3" fmla="*/ 2147483647 h 162"/>
                <a:gd name="T4" fmla="*/ 2147483647 w 107"/>
                <a:gd name="T5" fmla="*/ 0 h 162"/>
                <a:gd name="T6" fmla="*/ 2147483647 w 107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2"/>
                <a:gd name="T14" fmla="*/ 107 w 1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2">
                  <a:moveTo>
                    <a:pt x="77" y="162"/>
                  </a:moveTo>
                  <a:lnTo>
                    <a:pt x="0" y="24"/>
                  </a:lnTo>
                  <a:lnTo>
                    <a:pt x="107" y="0"/>
                  </a:lnTo>
                  <a:lnTo>
                    <a:pt x="77" y="162"/>
                  </a:lnTo>
                  <a:close/>
                </a:path>
              </a:pathLst>
            </a:custGeom>
            <a:solidFill>
              <a:srgbClr val="FF7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7" name="Freeform 451"/>
            <p:cNvSpPr>
              <a:spLocks/>
            </p:cNvSpPr>
            <p:nvPr/>
          </p:nvSpPr>
          <p:spPr bwMode="auto">
            <a:xfrm>
              <a:off x="6118225" y="2141538"/>
              <a:ext cx="169863" cy="257175"/>
            </a:xfrm>
            <a:custGeom>
              <a:avLst/>
              <a:gdLst>
                <a:gd name="T0" fmla="*/ 2147483647 w 18"/>
                <a:gd name="T1" fmla="*/ 2147483647 h 27"/>
                <a:gd name="T2" fmla="*/ 0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8" name="Freeform 452"/>
            <p:cNvSpPr>
              <a:spLocks/>
            </p:cNvSpPr>
            <p:nvPr/>
          </p:nvSpPr>
          <p:spPr bwMode="auto">
            <a:xfrm>
              <a:off x="6099175" y="3122613"/>
              <a:ext cx="169863" cy="257175"/>
            </a:xfrm>
            <a:custGeom>
              <a:avLst/>
              <a:gdLst>
                <a:gd name="T0" fmla="*/ 2147483647 w 107"/>
                <a:gd name="T1" fmla="*/ 2147483647 h 162"/>
                <a:gd name="T2" fmla="*/ 0 w 107"/>
                <a:gd name="T3" fmla="*/ 2147483647 h 162"/>
                <a:gd name="T4" fmla="*/ 2147483647 w 107"/>
                <a:gd name="T5" fmla="*/ 0 h 162"/>
                <a:gd name="T6" fmla="*/ 2147483647 w 107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2"/>
                <a:gd name="T14" fmla="*/ 107 w 1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2">
                  <a:moveTo>
                    <a:pt x="78" y="162"/>
                  </a:moveTo>
                  <a:lnTo>
                    <a:pt x="0" y="24"/>
                  </a:lnTo>
                  <a:lnTo>
                    <a:pt x="107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60FF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09" name="Freeform 453"/>
            <p:cNvSpPr>
              <a:spLocks/>
            </p:cNvSpPr>
            <p:nvPr/>
          </p:nvSpPr>
          <p:spPr bwMode="auto">
            <a:xfrm>
              <a:off x="6099175" y="3122613"/>
              <a:ext cx="169863" cy="257175"/>
            </a:xfrm>
            <a:custGeom>
              <a:avLst/>
              <a:gdLst>
                <a:gd name="T0" fmla="*/ 2147483647 w 18"/>
                <a:gd name="T1" fmla="*/ 2147483647 h 27"/>
                <a:gd name="T2" fmla="*/ 0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10" name="Freeform 454"/>
            <p:cNvSpPr>
              <a:spLocks/>
            </p:cNvSpPr>
            <p:nvPr/>
          </p:nvSpPr>
          <p:spPr bwMode="auto">
            <a:xfrm>
              <a:off x="6099175" y="2903538"/>
              <a:ext cx="169863" cy="257175"/>
            </a:xfrm>
            <a:custGeom>
              <a:avLst/>
              <a:gdLst>
                <a:gd name="T0" fmla="*/ 0 w 107"/>
                <a:gd name="T1" fmla="*/ 2147483647 h 162"/>
                <a:gd name="T2" fmla="*/ 2147483647 w 107"/>
                <a:gd name="T3" fmla="*/ 2147483647 h 162"/>
                <a:gd name="T4" fmla="*/ 2147483647 w 107"/>
                <a:gd name="T5" fmla="*/ 0 h 162"/>
                <a:gd name="T6" fmla="*/ 0 w 107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2"/>
                <a:gd name="T14" fmla="*/ 107 w 1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2">
                  <a:moveTo>
                    <a:pt x="0" y="162"/>
                  </a:moveTo>
                  <a:lnTo>
                    <a:pt x="107" y="138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BFFF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11" name="Freeform 455"/>
            <p:cNvSpPr>
              <a:spLocks/>
            </p:cNvSpPr>
            <p:nvPr/>
          </p:nvSpPr>
          <p:spPr bwMode="auto">
            <a:xfrm>
              <a:off x="6099175" y="2903538"/>
              <a:ext cx="169863" cy="257175"/>
            </a:xfrm>
            <a:custGeom>
              <a:avLst/>
              <a:gdLst>
                <a:gd name="T0" fmla="*/ 0 w 18"/>
                <a:gd name="T1" fmla="*/ 2147483647 h 27"/>
                <a:gd name="T2" fmla="*/ 2147483647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12" name="Oval 456"/>
            <p:cNvSpPr>
              <a:spLocks noChangeArrowheads="1"/>
            </p:cNvSpPr>
            <p:nvPr/>
          </p:nvSpPr>
          <p:spPr bwMode="auto">
            <a:xfrm>
              <a:off x="6223000" y="3141663"/>
              <a:ext cx="84138" cy="8572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13" name="Oval 457"/>
            <p:cNvSpPr>
              <a:spLocks noChangeArrowheads="1"/>
            </p:cNvSpPr>
            <p:nvPr/>
          </p:nvSpPr>
          <p:spPr bwMode="auto">
            <a:xfrm>
              <a:off x="6223000" y="3141663"/>
              <a:ext cx="84138" cy="85725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14" name="Freeform 458"/>
            <p:cNvSpPr>
              <a:spLocks/>
            </p:cNvSpPr>
            <p:nvPr/>
          </p:nvSpPr>
          <p:spPr bwMode="auto">
            <a:xfrm>
              <a:off x="6070600" y="2179638"/>
              <a:ext cx="169863" cy="247650"/>
            </a:xfrm>
            <a:custGeom>
              <a:avLst/>
              <a:gdLst>
                <a:gd name="T0" fmla="*/ 0 w 107"/>
                <a:gd name="T1" fmla="*/ 2147483647 h 156"/>
                <a:gd name="T2" fmla="*/ 2147483647 w 107"/>
                <a:gd name="T3" fmla="*/ 2147483647 h 156"/>
                <a:gd name="T4" fmla="*/ 2147483647 w 107"/>
                <a:gd name="T5" fmla="*/ 0 h 156"/>
                <a:gd name="T6" fmla="*/ 0 w 107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56"/>
                <a:gd name="T14" fmla="*/ 107 w 107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56">
                  <a:moveTo>
                    <a:pt x="0" y="156"/>
                  </a:moveTo>
                  <a:lnTo>
                    <a:pt x="107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F6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15" name="Freeform 459"/>
            <p:cNvSpPr>
              <a:spLocks/>
            </p:cNvSpPr>
            <p:nvPr/>
          </p:nvSpPr>
          <p:spPr bwMode="auto">
            <a:xfrm>
              <a:off x="6070600" y="2179638"/>
              <a:ext cx="169863" cy="247650"/>
            </a:xfrm>
            <a:custGeom>
              <a:avLst/>
              <a:gdLst>
                <a:gd name="T0" fmla="*/ 0 w 18"/>
                <a:gd name="T1" fmla="*/ 2147483647 h 26"/>
                <a:gd name="T2" fmla="*/ 2147483647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16" name="Freeform 460"/>
            <p:cNvSpPr>
              <a:spLocks/>
            </p:cNvSpPr>
            <p:nvPr/>
          </p:nvSpPr>
          <p:spPr bwMode="auto">
            <a:xfrm>
              <a:off x="6070600" y="2398713"/>
              <a:ext cx="169863" cy="247650"/>
            </a:xfrm>
            <a:custGeom>
              <a:avLst/>
              <a:gdLst>
                <a:gd name="T0" fmla="*/ 2147483647 w 107"/>
                <a:gd name="T1" fmla="*/ 2147483647 h 156"/>
                <a:gd name="T2" fmla="*/ 0 w 107"/>
                <a:gd name="T3" fmla="*/ 2147483647 h 156"/>
                <a:gd name="T4" fmla="*/ 2147483647 w 107"/>
                <a:gd name="T5" fmla="*/ 0 h 156"/>
                <a:gd name="T6" fmla="*/ 2147483647 w 107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56"/>
                <a:gd name="T14" fmla="*/ 107 w 107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56">
                  <a:moveTo>
                    <a:pt x="78" y="156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FFA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17" name="Freeform 461"/>
            <p:cNvSpPr>
              <a:spLocks/>
            </p:cNvSpPr>
            <p:nvPr/>
          </p:nvSpPr>
          <p:spPr bwMode="auto">
            <a:xfrm>
              <a:off x="6070600" y="2398713"/>
              <a:ext cx="169863" cy="247650"/>
            </a:xfrm>
            <a:custGeom>
              <a:avLst/>
              <a:gdLst>
                <a:gd name="T0" fmla="*/ 2147483647 w 18"/>
                <a:gd name="T1" fmla="*/ 2147483647 h 26"/>
                <a:gd name="T2" fmla="*/ 0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18" name="Freeform 462"/>
            <p:cNvSpPr>
              <a:spLocks/>
            </p:cNvSpPr>
            <p:nvPr/>
          </p:nvSpPr>
          <p:spPr bwMode="auto">
            <a:xfrm>
              <a:off x="6022975" y="2646363"/>
              <a:ext cx="171450" cy="257175"/>
            </a:xfrm>
            <a:custGeom>
              <a:avLst/>
              <a:gdLst>
                <a:gd name="T0" fmla="*/ 2147483647 w 108"/>
                <a:gd name="T1" fmla="*/ 2147483647 h 162"/>
                <a:gd name="T2" fmla="*/ 0 w 108"/>
                <a:gd name="T3" fmla="*/ 2147483647 h 162"/>
                <a:gd name="T4" fmla="*/ 2147483647 w 108"/>
                <a:gd name="T5" fmla="*/ 0 h 162"/>
                <a:gd name="T6" fmla="*/ 2147483647 w 108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78" y="162"/>
                  </a:moveTo>
                  <a:lnTo>
                    <a:pt x="0" y="24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19" name="Freeform 463"/>
            <p:cNvSpPr>
              <a:spLocks/>
            </p:cNvSpPr>
            <p:nvPr/>
          </p:nvSpPr>
          <p:spPr bwMode="auto">
            <a:xfrm>
              <a:off x="6022975" y="2646363"/>
              <a:ext cx="171450" cy="257175"/>
            </a:xfrm>
            <a:custGeom>
              <a:avLst/>
              <a:gdLst>
                <a:gd name="T0" fmla="*/ 2147483647 w 18"/>
                <a:gd name="T1" fmla="*/ 2147483647 h 27"/>
                <a:gd name="T2" fmla="*/ 0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20" name="Freeform 464"/>
            <p:cNvSpPr>
              <a:spLocks/>
            </p:cNvSpPr>
            <p:nvPr/>
          </p:nvSpPr>
          <p:spPr bwMode="auto">
            <a:xfrm>
              <a:off x="6022975" y="2427288"/>
              <a:ext cx="171450" cy="257175"/>
            </a:xfrm>
            <a:custGeom>
              <a:avLst/>
              <a:gdLst>
                <a:gd name="T0" fmla="*/ 0 w 108"/>
                <a:gd name="T1" fmla="*/ 2147483647 h 162"/>
                <a:gd name="T2" fmla="*/ 2147483647 w 108"/>
                <a:gd name="T3" fmla="*/ 2147483647 h 162"/>
                <a:gd name="T4" fmla="*/ 2147483647 w 108"/>
                <a:gd name="T5" fmla="*/ 0 h 162"/>
                <a:gd name="T6" fmla="*/ 0 w 108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0" y="162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FF9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21" name="Freeform 465"/>
            <p:cNvSpPr>
              <a:spLocks/>
            </p:cNvSpPr>
            <p:nvPr/>
          </p:nvSpPr>
          <p:spPr bwMode="auto">
            <a:xfrm>
              <a:off x="6022975" y="2427288"/>
              <a:ext cx="171450" cy="257175"/>
            </a:xfrm>
            <a:custGeom>
              <a:avLst/>
              <a:gdLst>
                <a:gd name="T0" fmla="*/ 0 w 18"/>
                <a:gd name="T1" fmla="*/ 2147483647 h 27"/>
                <a:gd name="T2" fmla="*/ 2147483647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22" name="Oval 466"/>
            <p:cNvSpPr>
              <a:spLocks noChangeArrowheads="1"/>
            </p:cNvSpPr>
            <p:nvPr/>
          </p:nvSpPr>
          <p:spPr bwMode="auto">
            <a:xfrm>
              <a:off x="6127750" y="2055813"/>
              <a:ext cx="85725" cy="8572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23" name="Oval 467"/>
            <p:cNvSpPr>
              <a:spLocks noChangeArrowheads="1"/>
            </p:cNvSpPr>
            <p:nvPr/>
          </p:nvSpPr>
          <p:spPr bwMode="auto">
            <a:xfrm>
              <a:off x="6127750" y="2055813"/>
              <a:ext cx="85725" cy="85725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24" name="Oval 468"/>
            <p:cNvSpPr>
              <a:spLocks noChangeArrowheads="1"/>
            </p:cNvSpPr>
            <p:nvPr/>
          </p:nvSpPr>
          <p:spPr bwMode="auto">
            <a:xfrm>
              <a:off x="6099175" y="1970088"/>
              <a:ext cx="85725" cy="8572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25" name="Oval 469"/>
            <p:cNvSpPr>
              <a:spLocks noChangeArrowheads="1"/>
            </p:cNvSpPr>
            <p:nvPr/>
          </p:nvSpPr>
          <p:spPr bwMode="auto">
            <a:xfrm>
              <a:off x="6099175" y="1970088"/>
              <a:ext cx="85725" cy="85725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26" name="Freeform 470"/>
            <p:cNvSpPr>
              <a:spLocks/>
            </p:cNvSpPr>
            <p:nvPr/>
          </p:nvSpPr>
          <p:spPr bwMode="auto">
            <a:xfrm>
              <a:off x="5994400" y="1924050"/>
              <a:ext cx="171450" cy="255588"/>
            </a:xfrm>
            <a:custGeom>
              <a:avLst/>
              <a:gdLst>
                <a:gd name="T0" fmla="*/ 2147483647 w 108"/>
                <a:gd name="T1" fmla="*/ 2147483647 h 161"/>
                <a:gd name="T2" fmla="*/ 0 w 108"/>
                <a:gd name="T3" fmla="*/ 2147483647 h 161"/>
                <a:gd name="T4" fmla="*/ 2147483647 w 108"/>
                <a:gd name="T5" fmla="*/ 0 h 161"/>
                <a:gd name="T6" fmla="*/ 2147483647 w 108"/>
                <a:gd name="T7" fmla="*/ 2147483647 h 1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1"/>
                <a:gd name="T14" fmla="*/ 108 w 108"/>
                <a:gd name="T15" fmla="*/ 161 h 1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1">
                  <a:moveTo>
                    <a:pt x="78" y="161"/>
                  </a:moveTo>
                  <a:lnTo>
                    <a:pt x="0" y="17"/>
                  </a:lnTo>
                  <a:lnTo>
                    <a:pt x="108" y="0"/>
                  </a:lnTo>
                  <a:lnTo>
                    <a:pt x="78" y="161"/>
                  </a:lnTo>
                  <a:close/>
                </a:path>
              </a:pathLst>
            </a:custGeom>
            <a:solidFill>
              <a:srgbClr val="FF1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27" name="Freeform 471"/>
            <p:cNvSpPr>
              <a:spLocks/>
            </p:cNvSpPr>
            <p:nvPr/>
          </p:nvSpPr>
          <p:spPr bwMode="auto">
            <a:xfrm>
              <a:off x="5994400" y="1924050"/>
              <a:ext cx="171450" cy="255588"/>
            </a:xfrm>
            <a:custGeom>
              <a:avLst/>
              <a:gdLst>
                <a:gd name="T0" fmla="*/ 2147483647 w 18"/>
                <a:gd name="T1" fmla="*/ 2147483647 h 27"/>
                <a:gd name="T2" fmla="*/ 0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28" name="Oval 472"/>
            <p:cNvSpPr>
              <a:spLocks noChangeArrowheads="1"/>
            </p:cNvSpPr>
            <p:nvPr/>
          </p:nvSpPr>
          <p:spPr bwMode="auto">
            <a:xfrm>
              <a:off x="6070600" y="2874963"/>
              <a:ext cx="85725" cy="8572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29" name="Oval 473"/>
            <p:cNvSpPr>
              <a:spLocks noChangeArrowheads="1"/>
            </p:cNvSpPr>
            <p:nvPr/>
          </p:nvSpPr>
          <p:spPr bwMode="auto">
            <a:xfrm>
              <a:off x="6070600" y="2874963"/>
              <a:ext cx="85725" cy="85725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30" name="Freeform 474"/>
            <p:cNvSpPr>
              <a:spLocks/>
            </p:cNvSpPr>
            <p:nvPr/>
          </p:nvSpPr>
          <p:spPr bwMode="auto">
            <a:xfrm>
              <a:off x="5965825" y="2684463"/>
              <a:ext cx="180975" cy="247650"/>
            </a:xfrm>
            <a:custGeom>
              <a:avLst/>
              <a:gdLst>
                <a:gd name="T0" fmla="*/ 0 w 114"/>
                <a:gd name="T1" fmla="*/ 2147483647 h 156"/>
                <a:gd name="T2" fmla="*/ 2147483647 w 114"/>
                <a:gd name="T3" fmla="*/ 2147483647 h 156"/>
                <a:gd name="T4" fmla="*/ 2147483647 w 114"/>
                <a:gd name="T5" fmla="*/ 0 h 156"/>
                <a:gd name="T6" fmla="*/ 0 w 114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156"/>
                <a:gd name="T14" fmla="*/ 114 w 114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156">
                  <a:moveTo>
                    <a:pt x="0" y="156"/>
                  </a:moveTo>
                  <a:lnTo>
                    <a:pt x="114" y="138"/>
                  </a:lnTo>
                  <a:lnTo>
                    <a:pt x="36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FD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31" name="Freeform 475"/>
            <p:cNvSpPr>
              <a:spLocks/>
            </p:cNvSpPr>
            <p:nvPr/>
          </p:nvSpPr>
          <p:spPr bwMode="auto">
            <a:xfrm>
              <a:off x="5965825" y="2684463"/>
              <a:ext cx="180975" cy="247650"/>
            </a:xfrm>
            <a:custGeom>
              <a:avLst/>
              <a:gdLst>
                <a:gd name="T0" fmla="*/ 0 w 19"/>
                <a:gd name="T1" fmla="*/ 2147483647 h 26"/>
                <a:gd name="T2" fmla="*/ 2147483647 w 19"/>
                <a:gd name="T3" fmla="*/ 2147483647 h 26"/>
                <a:gd name="T4" fmla="*/ 2147483647 w 19"/>
                <a:gd name="T5" fmla="*/ 0 h 26"/>
                <a:gd name="T6" fmla="*/ 0 60000 65536"/>
                <a:gd name="T7" fmla="*/ 0 60000 65536"/>
                <a:gd name="T8" fmla="*/ 0 60000 65536"/>
                <a:gd name="T9" fmla="*/ 0 w 19"/>
                <a:gd name="T10" fmla="*/ 0 h 26"/>
                <a:gd name="T11" fmla="*/ 19 w 19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26">
                  <a:moveTo>
                    <a:pt x="0" y="26"/>
                  </a:moveTo>
                  <a:lnTo>
                    <a:pt x="19" y="23"/>
                  </a:lnTo>
                  <a:lnTo>
                    <a:pt x="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32" name="Freeform 476"/>
            <p:cNvSpPr>
              <a:spLocks/>
            </p:cNvSpPr>
            <p:nvPr/>
          </p:nvSpPr>
          <p:spPr bwMode="auto">
            <a:xfrm>
              <a:off x="5842000" y="2684463"/>
              <a:ext cx="180975" cy="247650"/>
            </a:xfrm>
            <a:custGeom>
              <a:avLst/>
              <a:gdLst>
                <a:gd name="T0" fmla="*/ 2147483647 w 114"/>
                <a:gd name="T1" fmla="*/ 2147483647 h 156"/>
                <a:gd name="T2" fmla="*/ 0 w 114"/>
                <a:gd name="T3" fmla="*/ 2147483647 h 156"/>
                <a:gd name="T4" fmla="*/ 2147483647 w 114"/>
                <a:gd name="T5" fmla="*/ 0 h 156"/>
                <a:gd name="T6" fmla="*/ 2147483647 w 114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156"/>
                <a:gd name="T14" fmla="*/ 114 w 114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156">
                  <a:moveTo>
                    <a:pt x="78" y="156"/>
                  </a:moveTo>
                  <a:lnTo>
                    <a:pt x="0" y="18"/>
                  </a:lnTo>
                  <a:lnTo>
                    <a:pt x="114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FFD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33" name="Freeform 477"/>
            <p:cNvSpPr>
              <a:spLocks/>
            </p:cNvSpPr>
            <p:nvPr/>
          </p:nvSpPr>
          <p:spPr bwMode="auto">
            <a:xfrm>
              <a:off x="5842000" y="2684463"/>
              <a:ext cx="180975" cy="247650"/>
            </a:xfrm>
            <a:custGeom>
              <a:avLst/>
              <a:gdLst>
                <a:gd name="T0" fmla="*/ 2147483647 w 19"/>
                <a:gd name="T1" fmla="*/ 2147483647 h 26"/>
                <a:gd name="T2" fmla="*/ 0 w 19"/>
                <a:gd name="T3" fmla="*/ 2147483647 h 26"/>
                <a:gd name="T4" fmla="*/ 2147483647 w 19"/>
                <a:gd name="T5" fmla="*/ 0 h 26"/>
                <a:gd name="T6" fmla="*/ 0 60000 65536"/>
                <a:gd name="T7" fmla="*/ 0 60000 65536"/>
                <a:gd name="T8" fmla="*/ 0 60000 65536"/>
                <a:gd name="T9" fmla="*/ 0 w 19"/>
                <a:gd name="T10" fmla="*/ 0 h 26"/>
                <a:gd name="T11" fmla="*/ 19 w 19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26">
                  <a:moveTo>
                    <a:pt x="13" y="26"/>
                  </a:moveTo>
                  <a:lnTo>
                    <a:pt x="0" y="3"/>
                  </a:lnTo>
                  <a:lnTo>
                    <a:pt x="1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34" name="Freeform 478"/>
            <p:cNvSpPr>
              <a:spLocks/>
            </p:cNvSpPr>
            <p:nvPr/>
          </p:nvSpPr>
          <p:spPr bwMode="auto">
            <a:xfrm>
              <a:off x="5965825" y="2903538"/>
              <a:ext cx="180975" cy="257175"/>
            </a:xfrm>
            <a:custGeom>
              <a:avLst/>
              <a:gdLst>
                <a:gd name="T0" fmla="*/ 2147483647 w 114"/>
                <a:gd name="T1" fmla="*/ 2147483647 h 162"/>
                <a:gd name="T2" fmla="*/ 0 w 114"/>
                <a:gd name="T3" fmla="*/ 2147483647 h 162"/>
                <a:gd name="T4" fmla="*/ 2147483647 w 114"/>
                <a:gd name="T5" fmla="*/ 0 h 162"/>
                <a:gd name="T6" fmla="*/ 2147483647 w 114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162"/>
                <a:gd name="T14" fmla="*/ 114 w 114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162">
                  <a:moveTo>
                    <a:pt x="84" y="162"/>
                  </a:moveTo>
                  <a:lnTo>
                    <a:pt x="0" y="18"/>
                  </a:lnTo>
                  <a:lnTo>
                    <a:pt x="114" y="0"/>
                  </a:lnTo>
                  <a:lnTo>
                    <a:pt x="84" y="162"/>
                  </a:lnTo>
                  <a:close/>
                </a:path>
              </a:pathLst>
            </a:custGeom>
            <a:solidFill>
              <a:srgbClr val="BFFF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35" name="Freeform 479"/>
            <p:cNvSpPr>
              <a:spLocks/>
            </p:cNvSpPr>
            <p:nvPr/>
          </p:nvSpPr>
          <p:spPr bwMode="auto">
            <a:xfrm>
              <a:off x="5965825" y="2903538"/>
              <a:ext cx="180975" cy="257175"/>
            </a:xfrm>
            <a:custGeom>
              <a:avLst/>
              <a:gdLst>
                <a:gd name="T0" fmla="*/ 2147483647 w 19"/>
                <a:gd name="T1" fmla="*/ 2147483647 h 27"/>
                <a:gd name="T2" fmla="*/ 0 w 19"/>
                <a:gd name="T3" fmla="*/ 2147483647 h 27"/>
                <a:gd name="T4" fmla="*/ 2147483647 w 19"/>
                <a:gd name="T5" fmla="*/ 0 h 27"/>
                <a:gd name="T6" fmla="*/ 0 60000 65536"/>
                <a:gd name="T7" fmla="*/ 0 60000 65536"/>
                <a:gd name="T8" fmla="*/ 0 60000 65536"/>
                <a:gd name="T9" fmla="*/ 0 w 19"/>
                <a:gd name="T10" fmla="*/ 0 h 27"/>
                <a:gd name="T11" fmla="*/ 19 w 19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27">
                  <a:moveTo>
                    <a:pt x="14" y="27"/>
                  </a:moveTo>
                  <a:lnTo>
                    <a:pt x="0" y="3"/>
                  </a:lnTo>
                  <a:lnTo>
                    <a:pt x="1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36" name="Oval 480"/>
            <p:cNvSpPr>
              <a:spLocks noChangeArrowheads="1"/>
            </p:cNvSpPr>
            <p:nvPr/>
          </p:nvSpPr>
          <p:spPr bwMode="auto">
            <a:xfrm>
              <a:off x="6089650" y="2065338"/>
              <a:ext cx="85725" cy="8572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37" name="Oval 481"/>
            <p:cNvSpPr>
              <a:spLocks noChangeArrowheads="1"/>
            </p:cNvSpPr>
            <p:nvPr/>
          </p:nvSpPr>
          <p:spPr bwMode="auto">
            <a:xfrm>
              <a:off x="6089650" y="2065338"/>
              <a:ext cx="85725" cy="85725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38" name="Freeform 482"/>
            <p:cNvSpPr>
              <a:spLocks/>
            </p:cNvSpPr>
            <p:nvPr/>
          </p:nvSpPr>
          <p:spPr bwMode="auto">
            <a:xfrm>
              <a:off x="5946775" y="1951038"/>
              <a:ext cx="171450" cy="257175"/>
            </a:xfrm>
            <a:custGeom>
              <a:avLst/>
              <a:gdLst>
                <a:gd name="T0" fmla="*/ 0 w 108"/>
                <a:gd name="T1" fmla="*/ 2147483647 h 162"/>
                <a:gd name="T2" fmla="*/ 2147483647 w 108"/>
                <a:gd name="T3" fmla="*/ 2147483647 h 162"/>
                <a:gd name="T4" fmla="*/ 2147483647 w 108"/>
                <a:gd name="T5" fmla="*/ 0 h 162"/>
                <a:gd name="T6" fmla="*/ 0 w 108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0" y="162"/>
                  </a:moveTo>
                  <a:lnTo>
                    <a:pt x="108" y="144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39" name="Freeform 483"/>
            <p:cNvSpPr>
              <a:spLocks/>
            </p:cNvSpPr>
            <p:nvPr/>
          </p:nvSpPr>
          <p:spPr bwMode="auto">
            <a:xfrm>
              <a:off x="5946775" y="1951038"/>
              <a:ext cx="171450" cy="257175"/>
            </a:xfrm>
            <a:custGeom>
              <a:avLst/>
              <a:gdLst>
                <a:gd name="T0" fmla="*/ 0 w 18"/>
                <a:gd name="T1" fmla="*/ 2147483647 h 27"/>
                <a:gd name="T2" fmla="*/ 2147483647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40" name="Freeform 484"/>
            <p:cNvSpPr>
              <a:spLocks/>
            </p:cNvSpPr>
            <p:nvPr/>
          </p:nvSpPr>
          <p:spPr bwMode="auto">
            <a:xfrm>
              <a:off x="5946775" y="2179638"/>
              <a:ext cx="171450" cy="247650"/>
            </a:xfrm>
            <a:custGeom>
              <a:avLst/>
              <a:gdLst>
                <a:gd name="T0" fmla="*/ 2147483647 w 108"/>
                <a:gd name="T1" fmla="*/ 2147483647 h 156"/>
                <a:gd name="T2" fmla="*/ 0 w 108"/>
                <a:gd name="T3" fmla="*/ 2147483647 h 156"/>
                <a:gd name="T4" fmla="*/ 2147483647 w 108"/>
                <a:gd name="T5" fmla="*/ 0 h 156"/>
                <a:gd name="T6" fmla="*/ 2147483647 w 108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78" y="156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FF6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41" name="Freeform 485"/>
            <p:cNvSpPr>
              <a:spLocks/>
            </p:cNvSpPr>
            <p:nvPr/>
          </p:nvSpPr>
          <p:spPr bwMode="auto">
            <a:xfrm>
              <a:off x="5946775" y="2179638"/>
              <a:ext cx="171450" cy="247650"/>
            </a:xfrm>
            <a:custGeom>
              <a:avLst/>
              <a:gdLst>
                <a:gd name="T0" fmla="*/ 2147483647 w 18"/>
                <a:gd name="T1" fmla="*/ 2147483647 h 26"/>
                <a:gd name="T2" fmla="*/ 0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42" name="Freeform 486"/>
            <p:cNvSpPr>
              <a:spLocks/>
            </p:cNvSpPr>
            <p:nvPr/>
          </p:nvSpPr>
          <p:spPr bwMode="auto">
            <a:xfrm>
              <a:off x="5899150" y="2208213"/>
              <a:ext cx="171450" cy="247650"/>
            </a:xfrm>
            <a:custGeom>
              <a:avLst/>
              <a:gdLst>
                <a:gd name="T0" fmla="*/ 0 w 108"/>
                <a:gd name="T1" fmla="*/ 2147483647 h 156"/>
                <a:gd name="T2" fmla="*/ 2147483647 w 108"/>
                <a:gd name="T3" fmla="*/ 2147483647 h 156"/>
                <a:gd name="T4" fmla="*/ 2147483647 w 108"/>
                <a:gd name="T5" fmla="*/ 0 h 156"/>
                <a:gd name="T6" fmla="*/ 0 w 108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0" y="156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F4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43" name="Freeform 487"/>
            <p:cNvSpPr>
              <a:spLocks/>
            </p:cNvSpPr>
            <p:nvPr/>
          </p:nvSpPr>
          <p:spPr bwMode="auto">
            <a:xfrm>
              <a:off x="5899150" y="2208213"/>
              <a:ext cx="171450" cy="247650"/>
            </a:xfrm>
            <a:custGeom>
              <a:avLst/>
              <a:gdLst>
                <a:gd name="T0" fmla="*/ 0 w 18"/>
                <a:gd name="T1" fmla="*/ 2147483647 h 26"/>
                <a:gd name="T2" fmla="*/ 2147483647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44" name="Freeform 488"/>
            <p:cNvSpPr>
              <a:spLocks/>
            </p:cNvSpPr>
            <p:nvPr/>
          </p:nvSpPr>
          <p:spPr bwMode="auto">
            <a:xfrm>
              <a:off x="5899150" y="2427288"/>
              <a:ext cx="171450" cy="257175"/>
            </a:xfrm>
            <a:custGeom>
              <a:avLst/>
              <a:gdLst>
                <a:gd name="T0" fmla="*/ 2147483647 w 108"/>
                <a:gd name="T1" fmla="*/ 2147483647 h 162"/>
                <a:gd name="T2" fmla="*/ 0 w 108"/>
                <a:gd name="T3" fmla="*/ 2147483647 h 162"/>
                <a:gd name="T4" fmla="*/ 2147483647 w 108"/>
                <a:gd name="T5" fmla="*/ 0 h 162"/>
                <a:gd name="T6" fmla="*/ 2147483647 w 108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78" y="162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FF9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45" name="Freeform 489"/>
            <p:cNvSpPr>
              <a:spLocks/>
            </p:cNvSpPr>
            <p:nvPr/>
          </p:nvSpPr>
          <p:spPr bwMode="auto">
            <a:xfrm>
              <a:off x="5899150" y="2427288"/>
              <a:ext cx="171450" cy="257175"/>
            </a:xfrm>
            <a:custGeom>
              <a:avLst/>
              <a:gdLst>
                <a:gd name="T0" fmla="*/ 2147483647 w 18"/>
                <a:gd name="T1" fmla="*/ 2147483647 h 27"/>
                <a:gd name="T2" fmla="*/ 0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46" name="Freeform 490"/>
            <p:cNvSpPr>
              <a:spLocks/>
            </p:cNvSpPr>
            <p:nvPr/>
          </p:nvSpPr>
          <p:spPr bwMode="auto">
            <a:xfrm>
              <a:off x="5842000" y="2455863"/>
              <a:ext cx="180975" cy="257175"/>
            </a:xfrm>
            <a:custGeom>
              <a:avLst/>
              <a:gdLst>
                <a:gd name="T0" fmla="*/ 0 w 114"/>
                <a:gd name="T1" fmla="*/ 2147483647 h 162"/>
                <a:gd name="T2" fmla="*/ 2147483647 w 114"/>
                <a:gd name="T3" fmla="*/ 2147483647 h 162"/>
                <a:gd name="T4" fmla="*/ 2147483647 w 114"/>
                <a:gd name="T5" fmla="*/ 0 h 162"/>
                <a:gd name="T6" fmla="*/ 0 w 114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162"/>
                <a:gd name="T14" fmla="*/ 114 w 114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162">
                  <a:moveTo>
                    <a:pt x="0" y="162"/>
                  </a:moveTo>
                  <a:lnTo>
                    <a:pt x="114" y="144"/>
                  </a:lnTo>
                  <a:lnTo>
                    <a:pt x="36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FF8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47" name="Freeform 491"/>
            <p:cNvSpPr>
              <a:spLocks/>
            </p:cNvSpPr>
            <p:nvPr/>
          </p:nvSpPr>
          <p:spPr bwMode="auto">
            <a:xfrm>
              <a:off x="5842000" y="2455863"/>
              <a:ext cx="180975" cy="257175"/>
            </a:xfrm>
            <a:custGeom>
              <a:avLst/>
              <a:gdLst>
                <a:gd name="T0" fmla="*/ 0 w 19"/>
                <a:gd name="T1" fmla="*/ 2147483647 h 27"/>
                <a:gd name="T2" fmla="*/ 2147483647 w 19"/>
                <a:gd name="T3" fmla="*/ 2147483647 h 27"/>
                <a:gd name="T4" fmla="*/ 2147483647 w 19"/>
                <a:gd name="T5" fmla="*/ 0 h 27"/>
                <a:gd name="T6" fmla="*/ 0 60000 65536"/>
                <a:gd name="T7" fmla="*/ 0 60000 65536"/>
                <a:gd name="T8" fmla="*/ 0 60000 65536"/>
                <a:gd name="T9" fmla="*/ 0 w 19"/>
                <a:gd name="T10" fmla="*/ 0 h 27"/>
                <a:gd name="T11" fmla="*/ 19 w 19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27">
                  <a:moveTo>
                    <a:pt x="0" y="27"/>
                  </a:moveTo>
                  <a:lnTo>
                    <a:pt x="19" y="24"/>
                  </a:lnTo>
                  <a:lnTo>
                    <a:pt x="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48" name="Oval 492"/>
            <p:cNvSpPr>
              <a:spLocks noChangeArrowheads="1"/>
            </p:cNvSpPr>
            <p:nvPr/>
          </p:nvSpPr>
          <p:spPr bwMode="auto">
            <a:xfrm>
              <a:off x="5956300" y="2951163"/>
              <a:ext cx="85725" cy="8572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49" name="Oval 493"/>
            <p:cNvSpPr>
              <a:spLocks noChangeArrowheads="1"/>
            </p:cNvSpPr>
            <p:nvPr/>
          </p:nvSpPr>
          <p:spPr bwMode="auto">
            <a:xfrm>
              <a:off x="5956300" y="2951163"/>
              <a:ext cx="85725" cy="85725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50" name="Freeform 494"/>
            <p:cNvSpPr>
              <a:spLocks/>
            </p:cNvSpPr>
            <p:nvPr/>
          </p:nvSpPr>
          <p:spPr bwMode="auto">
            <a:xfrm>
              <a:off x="5822950" y="1951038"/>
              <a:ext cx="171450" cy="257175"/>
            </a:xfrm>
            <a:custGeom>
              <a:avLst/>
              <a:gdLst>
                <a:gd name="T0" fmla="*/ 2147483647 w 108"/>
                <a:gd name="T1" fmla="*/ 2147483647 h 162"/>
                <a:gd name="T2" fmla="*/ 0 w 108"/>
                <a:gd name="T3" fmla="*/ 2147483647 h 162"/>
                <a:gd name="T4" fmla="*/ 2147483647 w 108"/>
                <a:gd name="T5" fmla="*/ 0 h 162"/>
                <a:gd name="T6" fmla="*/ 2147483647 w 108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78" y="162"/>
                  </a:moveTo>
                  <a:lnTo>
                    <a:pt x="0" y="24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51" name="Freeform 495"/>
            <p:cNvSpPr>
              <a:spLocks/>
            </p:cNvSpPr>
            <p:nvPr/>
          </p:nvSpPr>
          <p:spPr bwMode="auto">
            <a:xfrm>
              <a:off x="5822950" y="1951038"/>
              <a:ext cx="171450" cy="257175"/>
            </a:xfrm>
            <a:custGeom>
              <a:avLst/>
              <a:gdLst>
                <a:gd name="T0" fmla="*/ 2147483647 w 18"/>
                <a:gd name="T1" fmla="*/ 2147483647 h 27"/>
                <a:gd name="T2" fmla="*/ 0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52" name="Oval 496"/>
            <p:cNvSpPr>
              <a:spLocks noChangeArrowheads="1"/>
            </p:cNvSpPr>
            <p:nvPr/>
          </p:nvSpPr>
          <p:spPr bwMode="auto">
            <a:xfrm>
              <a:off x="5937250" y="1685925"/>
              <a:ext cx="85725" cy="8572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53" name="Oval 497"/>
            <p:cNvSpPr>
              <a:spLocks noChangeArrowheads="1"/>
            </p:cNvSpPr>
            <p:nvPr/>
          </p:nvSpPr>
          <p:spPr bwMode="auto">
            <a:xfrm>
              <a:off x="5937250" y="1685925"/>
              <a:ext cx="85725" cy="85725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54" name="Oval 498"/>
            <p:cNvSpPr>
              <a:spLocks noChangeArrowheads="1"/>
            </p:cNvSpPr>
            <p:nvPr/>
          </p:nvSpPr>
          <p:spPr bwMode="auto">
            <a:xfrm>
              <a:off x="5937250" y="2055813"/>
              <a:ext cx="85725" cy="8572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55" name="Oval 499"/>
            <p:cNvSpPr>
              <a:spLocks noChangeArrowheads="1"/>
            </p:cNvSpPr>
            <p:nvPr/>
          </p:nvSpPr>
          <p:spPr bwMode="auto">
            <a:xfrm>
              <a:off x="5937250" y="2055813"/>
              <a:ext cx="85725" cy="85725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56" name="Oval 500"/>
            <p:cNvSpPr>
              <a:spLocks noChangeArrowheads="1"/>
            </p:cNvSpPr>
            <p:nvPr/>
          </p:nvSpPr>
          <p:spPr bwMode="auto">
            <a:xfrm>
              <a:off x="5908675" y="2398713"/>
              <a:ext cx="85725" cy="8572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57" name="Oval 501"/>
            <p:cNvSpPr>
              <a:spLocks noChangeArrowheads="1"/>
            </p:cNvSpPr>
            <p:nvPr/>
          </p:nvSpPr>
          <p:spPr bwMode="auto">
            <a:xfrm>
              <a:off x="5908675" y="2398713"/>
              <a:ext cx="85725" cy="85725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58" name="Freeform 502"/>
            <p:cNvSpPr>
              <a:spLocks/>
            </p:cNvSpPr>
            <p:nvPr/>
          </p:nvSpPr>
          <p:spPr bwMode="auto">
            <a:xfrm>
              <a:off x="5765800" y="1989138"/>
              <a:ext cx="180975" cy="247650"/>
            </a:xfrm>
            <a:custGeom>
              <a:avLst/>
              <a:gdLst>
                <a:gd name="T0" fmla="*/ 0 w 114"/>
                <a:gd name="T1" fmla="*/ 2147483647 h 156"/>
                <a:gd name="T2" fmla="*/ 2147483647 w 114"/>
                <a:gd name="T3" fmla="*/ 2147483647 h 156"/>
                <a:gd name="T4" fmla="*/ 2147483647 w 114"/>
                <a:gd name="T5" fmla="*/ 0 h 156"/>
                <a:gd name="T6" fmla="*/ 0 w 114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156"/>
                <a:gd name="T14" fmla="*/ 114 w 114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156">
                  <a:moveTo>
                    <a:pt x="0" y="156"/>
                  </a:moveTo>
                  <a:lnTo>
                    <a:pt x="114" y="138"/>
                  </a:lnTo>
                  <a:lnTo>
                    <a:pt x="36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E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59" name="Freeform 503"/>
            <p:cNvSpPr>
              <a:spLocks/>
            </p:cNvSpPr>
            <p:nvPr/>
          </p:nvSpPr>
          <p:spPr bwMode="auto">
            <a:xfrm>
              <a:off x="5765800" y="1989138"/>
              <a:ext cx="180975" cy="247650"/>
            </a:xfrm>
            <a:custGeom>
              <a:avLst/>
              <a:gdLst>
                <a:gd name="T0" fmla="*/ 0 w 19"/>
                <a:gd name="T1" fmla="*/ 2147483647 h 26"/>
                <a:gd name="T2" fmla="*/ 2147483647 w 19"/>
                <a:gd name="T3" fmla="*/ 2147483647 h 26"/>
                <a:gd name="T4" fmla="*/ 2147483647 w 19"/>
                <a:gd name="T5" fmla="*/ 0 h 26"/>
                <a:gd name="T6" fmla="*/ 0 60000 65536"/>
                <a:gd name="T7" fmla="*/ 0 60000 65536"/>
                <a:gd name="T8" fmla="*/ 0 60000 65536"/>
                <a:gd name="T9" fmla="*/ 0 w 19"/>
                <a:gd name="T10" fmla="*/ 0 h 26"/>
                <a:gd name="T11" fmla="*/ 19 w 19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26">
                  <a:moveTo>
                    <a:pt x="0" y="26"/>
                  </a:moveTo>
                  <a:lnTo>
                    <a:pt x="19" y="23"/>
                  </a:lnTo>
                  <a:lnTo>
                    <a:pt x="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0" name="Oval 504"/>
            <p:cNvSpPr>
              <a:spLocks noChangeArrowheads="1"/>
            </p:cNvSpPr>
            <p:nvPr/>
          </p:nvSpPr>
          <p:spPr bwMode="auto">
            <a:xfrm>
              <a:off x="5710238" y="2065338"/>
              <a:ext cx="84137" cy="8572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1" name="Oval 505"/>
            <p:cNvSpPr>
              <a:spLocks noChangeArrowheads="1"/>
            </p:cNvSpPr>
            <p:nvPr/>
          </p:nvSpPr>
          <p:spPr bwMode="auto">
            <a:xfrm>
              <a:off x="5710238" y="2065338"/>
              <a:ext cx="84137" cy="85725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2" name="Freeform 506"/>
            <p:cNvSpPr>
              <a:spLocks/>
            </p:cNvSpPr>
            <p:nvPr/>
          </p:nvSpPr>
          <p:spPr bwMode="auto">
            <a:xfrm>
              <a:off x="5643563" y="1989138"/>
              <a:ext cx="179387" cy="247650"/>
            </a:xfrm>
            <a:custGeom>
              <a:avLst/>
              <a:gdLst>
                <a:gd name="T0" fmla="*/ 2147483647 w 113"/>
                <a:gd name="T1" fmla="*/ 2147483647 h 156"/>
                <a:gd name="T2" fmla="*/ 0 w 113"/>
                <a:gd name="T3" fmla="*/ 2147483647 h 156"/>
                <a:gd name="T4" fmla="*/ 2147483647 w 113"/>
                <a:gd name="T5" fmla="*/ 0 h 156"/>
                <a:gd name="T6" fmla="*/ 2147483647 w 113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"/>
                <a:gd name="T13" fmla="*/ 0 h 156"/>
                <a:gd name="T14" fmla="*/ 113 w 113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" h="156">
                  <a:moveTo>
                    <a:pt x="77" y="156"/>
                  </a:moveTo>
                  <a:lnTo>
                    <a:pt x="0" y="18"/>
                  </a:lnTo>
                  <a:lnTo>
                    <a:pt x="113" y="0"/>
                  </a:lnTo>
                  <a:lnTo>
                    <a:pt x="77" y="156"/>
                  </a:lnTo>
                  <a:close/>
                </a:path>
              </a:pathLst>
            </a:custGeom>
            <a:solidFill>
              <a:srgbClr val="E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3" name="Freeform 507"/>
            <p:cNvSpPr>
              <a:spLocks/>
            </p:cNvSpPr>
            <p:nvPr/>
          </p:nvSpPr>
          <p:spPr bwMode="auto">
            <a:xfrm>
              <a:off x="5643563" y="1989138"/>
              <a:ext cx="179387" cy="247650"/>
            </a:xfrm>
            <a:custGeom>
              <a:avLst/>
              <a:gdLst>
                <a:gd name="T0" fmla="*/ 2147483647 w 19"/>
                <a:gd name="T1" fmla="*/ 2147483647 h 26"/>
                <a:gd name="T2" fmla="*/ 0 w 19"/>
                <a:gd name="T3" fmla="*/ 2147483647 h 26"/>
                <a:gd name="T4" fmla="*/ 2147483647 w 19"/>
                <a:gd name="T5" fmla="*/ 0 h 26"/>
                <a:gd name="T6" fmla="*/ 0 60000 65536"/>
                <a:gd name="T7" fmla="*/ 0 60000 65536"/>
                <a:gd name="T8" fmla="*/ 0 60000 65536"/>
                <a:gd name="T9" fmla="*/ 0 w 19"/>
                <a:gd name="T10" fmla="*/ 0 h 26"/>
                <a:gd name="T11" fmla="*/ 19 w 19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26">
                  <a:moveTo>
                    <a:pt x="13" y="26"/>
                  </a:moveTo>
                  <a:lnTo>
                    <a:pt x="0" y="3"/>
                  </a:lnTo>
                  <a:lnTo>
                    <a:pt x="1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4" name="Freeform 508"/>
            <p:cNvSpPr>
              <a:spLocks/>
            </p:cNvSpPr>
            <p:nvPr/>
          </p:nvSpPr>
          <p:spPr bwMode="auto">
            <a:xfrm>
              <a:off x="5765800" y="2208213"/>
              <a:ext cx="180975" cy="247650"/>
            </a:xfrm>
            <a:custGeom>
              <a:avLst/>
              <a:gdLst>
                <a:gd name="T0" fmla="*/ 2147483647 w 114"/>
                <a:gd name="T1" fmla="*/ 2147483647 h 156"/>
                <a:gd name="T2" fmla="*/ 0 w 114"/>
                <a:gd name="T3" fmla="*/ 2147483647 h 156"/>
                <a:gd name="T4" fmla="*/ 2147483647 w 114"/>
                <a:gd name="T5" fmla="*/ 0 h 156"/>
                <a:gd name="T6" fmla="*/ 2147483647 w 114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156"/>
                <a:gd name="T14" fmla="*/ 114 w 114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156">
                  <a:moveTo>
                    <a:pt x="84" y="156"/>
                  </a:moveTo>
                  <a:lnTo>
                    <a:pt x="0" y="18"/>
                  </a:lnTo>
                  <a:lnTo>
                    <a:pt x="114" y="0"/>
                  </a:lnTo>
                  <a:lnTo>
                    <a:pt x="84" y="156"/>
                  </a:lnTo>
                  <a:close/>
                </a:path>
              </a:pathLst>
            </a:custGeom>
            <a:solidFill>
              <a:srgbClr val="FF4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5" name="Freeform 509"/>
            <p:cNvSpPr>
              <a:spLocks/>
            </p:cNvSpPr>
            <p:nvPr/>
          </p:nvSpPr>
          <p:spPr bwMode="auto">
            <a:xfrm>
              <a:off x="5765800" y="2208213"/>
              <a:ext cx="180975" cy="247650"/>
            </a:xfrm>
            <a:custGeom>
              <a:avLst/>
              <a:gdLst>
                <a:gd name="T0" fmla="*/ 2147483647 w 19"/>
                <a:gd name="T1" fmla="*/ 2147483647 h 26"/>
                <a:gd name="T2" fmla="*/ 0 w 19"/>
                <a:gd name="T3" fmla="*/ 2147483647 h 26"/>
                <a:gd name="T4" fmla="*/ 2147483647 w 19"/>
                <a:gd name="T5" fmla="*/ 0 h 26"/>
                <a:gd name="T6" fmla="*/ 0 60000 65536"/>
                <a:gd name="T7" fmla="*/ 0 60000 65536"/>
                <a:gd name="T8" fmla="*/ 0 60000 65536"/>
                <a:gd name="T9" fmla="*/ 0 w 19"/>
                <a:gd name="T10" fmla="*/ 0 h 26"/>
                <a:gd name="T11" fmla="*/ 19 w 19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26">
                  <a:moveTo>
                    <a:pt x="14" y="26"/>
                  </a:moveTo>
                  <a:lnTo>
                    <a:pt x="0" y="3"/>
                  </a:lnTo>
                  <a:lnTo>
                    <a:pt x="1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6" name="Oval 510"/>
            <p:cNvSpPr>
              <a:spLocks noChangeArrowheads="1"/>
            </p:cNvSpPr>
            <p:nvPr/>
          </p:nvSpPr>
          <p:spPr bwMode="auto">
            <a:xfrm>
              <a:off x="5634038" y="2189163"/>
              <a:ext cx="85725" cy="8572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7" name="Oval 511"/>
            <p:cNvSpPr>
              <a:spLocks noChangeArrowheads="1"/>
            </p:cNvSpPr>
            <p:nvPr/>
          </p:nvSpPr>
          <p:spPr bwMode="auto">
            <a:xfrm>
              <a:off x="5634038" y="2189163"/>
              <a:ext cx="85725" cy="85725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8" name="Freeform 512"/>
            <p:cNvSpPr>
              <a:spLocks/>
            </p:cNvSpPr>
            <p:nvPr/>
          </p:nvSpPr>
          <p:spPr bwMode="auto">
            <a:xfrm>
              <a:off x="5595938" y="2017713"/>
              <a:ext cx="169862" cy="247650"/>
            </a:xfrm>
            <a:custGeom>
              <a:avLst/>
              <a:gdLst>
                <a:gd name="T0" fmla="*/ 0 w 107"/>
                <a:gd name="T1" fmla="*/ 2147483647 h 156"/>
                <a:gd name="T2" fmla="*/ 2147483647 w 107"/>
                <a:gd name="T3" fmla="*/ 2147483647 h 156"/>
                <a:gd name="T4" fmla="*/ 2147483647 w 107"/>
                <a:gd name="T5" fmla="*/ 0 h 156"/>
                <a:gd name="T6" fmla="*/ 0 w 107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56"/>
                <a:gd name="T14" fmla="*/ 107 w 107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56">
                  <a:moveTo>
                    <a:pt x="0" y="156"/>
                  </a:moveTo>
                  <a:lnTo>
                    <a:pt x="107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C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69" name="Freeform 513"/>
            <p:cNvSpPr>
              <a:spLocks/>
            </p:cNvSpPr>
            <p:nvPr/>
          </p:nvSpPr>
          <p:spPr bwMode="auto">
            <a:xfrm>
              <a:off x="5595938" y="2017713"/>
              <a:ext cx="169862" cy="247650"/>
            </a:xfrm>
            <a:custGeom>
              <a:avLst/>
              <a:gdLst>
                <a:gd name="T0" fmla="*/ 0 w 18"/>
                <a:gd name="T1" fmla="*/ 2147483647 h 26"/>
                <a:gd name="T2" fmla="*/ 2147483647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0" name="Freeform 514"/>
            <p:cNvSpPr>
              <a:spLocks/>
            </p:cNvSpPr>
            <p:nvPr/>
          </p:nvSpPr>
          <p:spPr bwMode="auto">
            <a:xfrm>
              <a:off x="5719763" y="2236788"/>
              <a:ext cx="179387" cy="257175"/>
            </a:xfrm>
            <a:custGeom>
              <a:avLst/>
              <a:gdLst>
                <a:gd name="T0" fmla="*/ 0 w 113"/>
                <a:gd name="T1" fmla="*/ 2147483647 h 162"/>
                <a:gd name="T2" fmla="*/ 2147483647 w 113"/>
                <a:gd name="T3" fmla="*/ 2147483647 h 162"/>
                <a:gd name="T4" fmla="*/ 2147483647 w 113"/>
                <a:gd name="T5" fmla="*/ 0 h 162"/>
                <a:gd name="T6" fmla="*/ 0 w 113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"/>
                <a:gd name="T13" fmla="*/ 0 h 162"/>
                <a:gd name="T14" fmla="*/ 113 w 113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" h="162">
                  <a:moveTo>
                    <a:pt x="0" y="162"/>
                  </a:moveTo>
                  <a:lnTo>
                    <a:pt x="113" y="138"/>
                  </a:lnTo>
                  <a:lnTo>
                    <a:pt x="29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FF3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1" name="Freeform 515"/>
            <p:cNvSpPr>
              <a:spLocks/>
            </p:cNvSpPr>
            <p:nvPr/>
          </p:nvSpPr>
          <p:spPr bwMode="auto">
            <a:xfrm>
              <a:off x="5719763" y="2236788"/>
              <a:ext cx="179387" cy="257175"/>
            </a:xfrm>
            <a:custGeom>
              <a:avLst/>
              <a:gdLst>
                <a:gd name="T0" fmla="*/ 0 w 19"/>
                <a:gd name="T1" fmla="*/ 2147483647 h 27"/>
                <a:gd name="T2" fmla="*/ 2147483647 w 19"/>
                <a:gd name="T3" fmla="*/ 2147483647 h 27"/>
                <a:gd name="T4" fmla="*/ 2147483647 w 19"/>
                <a:gd name="T5" fmla="*/ 0 h 27"/>
                <a:gd name="T6" fmla="*/ 0 60000 65536"/>
                <a:gd name="T7" fmla="*/ 0 60000 65536"/>
                <a:gd name="T8" fmla="*/ 0 60000 65536"/>
                <a:gd name="T9" fmla="*/ 0 w 19"/>
                <a:gd name="T10" fmla="*/ 0 h 27"/>
                <a:gd name="T11" fmla="*/ 19 w 19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27">
                  <a:moveTo>
                    <a:pt x="0" y="27"/>
                  </a:moveTo>
                  <a:lnTo>
                    <a:pt x="19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2" name="Freeform 516"/>
            <p:cNvSpPr>
              <a:spLocks/>
            </p:cNvSpPr>
            <p:nvPr/>
          </p:nvSpPr>
          <p:spPr bwMode="auto">
            <a:xfrm>
              <a:off x="5719763" y="2455863"/>
              <a:ext cx="179387" cy="257175"/>
            </a:xfrm>
            <a:custGeom>
              <a:avLst/>
              <a:gdLst>
                <a:gd name="T0" fmla="*/ 2147483647 w 113"/>
                <a:gd name="T1" fmla="*/ 2147483647 h 162"/>
                <a:gd name="T2" fmla="*/ 0 w 113"/>
                <a:gd name="T3" fmla="*/ 2147483647 h 162"/>
                <a:gd name="T4" fmla="*/ 2147483647 w 113"/>
                <a:gd name="T5" fmla="*/ 0 h 162"/>
                <a:gd name="T6" fmla="*/ 2147483647 w 113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"/>
                <a:gd name="T13" fmla="*/ 0 h 162"/>
                <a:gd name="T14" fmla="*/ 113 w 113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" h="162">
                  <a:moveTo>
                    <a:pt x="77" y="162"/>
                  </a:moveTo>
                  <a:lnTo>
                    <a:pt x="0" y="24"/>
                  </a:lnTo>
                  <a:lnTo>
                    <a:pt x="113" y="0"/>
                  </a:lnTo>
                  <a:lnTo>
                    <a:pt x="77" y="162"/>
                  </a:lnTo>
                  <a:close/>
                </a:path>
              </a:pathLst>
            </a:custGeom>
            <a:solidFill>
              <a:srgbClr val="FF8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3" name="Freeform 517"/>
            <p:cNvSpPr>
              <a:spLocks/>
            </p:cNvSpPr>
            <p:nvPr/>
          </p:nvSpPr>
          <p:spPr bwMode="auto">
            <a:xfrm>
              <a:off x="5719763" y="2455863"/>
              <a:ext cx="179387" cy="257175"/>
            </a:xfrm>
            <a:custGeom>
              <a:avLst/>
              <a:gdLst>
                <a:gd name="T0" fmla="*/ 2147483647 w 19"/>
                <a:gd name="T1" fmla="*/ 2147483647 h 27"/>
                <a:gd name="T2" fmla="*/ 0 w 19"/>
                <a:gd name="T3" fmla="*/ 2147483647 h 27"/>
                <a:gd name="T4" fmla="*/ 2147483647 w 19"/>
                <a:gd name="T5" fmla="*/ 0 h 27"/>
                <a:gd name="T6" fmla="*/ 0 60000 65536"/>
                <a:gd name="T7" fmla="*/ 0 60000 65536"/>
                <a:gd name="T8" fmla="*/ 0 60000 65536"/>
                <a:gd name="T9" fmla="*/ 0 w 19"/>
                <a:gd name="T10" fmla="*/ 0 h 27"/>
                <a:gd name="T11" fmla="*/ 19 w 19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27">
                  <a:moveTo>
                    <a:pt x="13" y="27"/>
                  </a:moveTo>
                  <a:lnTo>
                    <a:pt x="0" y="4"/>
                  </a:lnTo>
                  <a:lnTo>
                    <a:pt x="1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4" name="Oval 518"/>
            <p:cNvSpPr>
              <a:spLocks noChangeArrowheads="1"/>
            </p:cNvSpPr>
            <p:nvPr/>
          </p:nvSpPr>
          <p:spPr bwMode="auto">
            <a:xfrm>
              <a:off x="5822950" y="1695450"/>
              <a:ext cx="85725" cy="8572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5" name="Oval 519"/>
            <p:cNvSpPr>
              <a:spLocks noChangeArrowheads="1"/>
            </p:cNvSpPr>
            <p:nvPr/>
          </p:nvSpPr>
          <p:spPr bwMode="auto">
            <a:xfrm>
              <a:off x="5822950" y="1695450"/>
              <a:ext cx="85725" cy="85725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6" name="Oval 520"/>
            <p:cNvSpPr>
              <a:spLocks noChangeArrowheads="1"/>
            </p:cNvSpPr>
            <p:nvPr/>
          </p:nvSpPr>
          <p:spPr bwMode="auto">
            <a:xfrm>
              <a:off x="5775325" y="2674938"/>
              <a:ext cx="85725" cy="8572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7" name="Oval 521"/>
            <p:cNvSpPr>
              <a:spLocks noChangeArrowheads="1"/>
            </p:cNvSpPr>
            <p:nvPr/>
          </p:nvSpPr>
          <p:spPr bwMode="auto">
            <a:xfrm>
              <a:off x="5775325" y="2674938"/>
              <a:ext cx="85725" cy="85725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8" name="Freeform 522"/>
            <p:cNvSpPr>
              <a:spLocks/>
            </p:cNvSpPr>
            <p:nvPr/>
          </p:nvSpPr>
          <p:spPr bwMode="auto">
            <a:xfrm>
              <a:off x="5472113" y="2017713"/>
              <a:ext cx="171450" cy="247650"/>
            </a:xfrm>
            <a:custGeom>
              <a:avLst/>
              <a:gdLst>
                <a:gd name="T0" fmla="*/ 2147483647 w 108"/>
                <a:gd name="T1" fmla="*/ 2147483647 h 156"/>
                <a:gd name="T2" fmla="*/ 0 w 108"/>
                <a:gd name="T3" fmla="*/ 2147483647 h 156"/>
                <a:gd name="T4" fmla="*/ 2147483647 w 108"/>
                <a:gd name="T5" fmla="*/ 0 h 156"/>
                <a:gd name="T6" fmla="*/ 2147483647 w 108"/>
                <a:gd name="T7" fmla="*/ 2147483647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78" y="156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C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9" name="Freeform 523"/>
            <p:cNvSpPr>
              <a:spLocks/>
            </p:cNvSpPr>
            <p:nvPr/>
          </p:nvSpPr>
          <p:spPr bwMode="auto">
            <a:xfrm>
              <a:off x="5472113" y="2017713"/>
              <a:ext cx="171450" cy="247650"/>
            </a:xfrm>
            <a:custGeom>
              <a:avLst/>
              <a:gdLst>
                <a:gd name="T0" fmla="*/ 2147483647 w 18"/>
                <a:gd name="T1" fmla="*/ 2147483647 h 26"/>
                <a:gd name="T2" fmla="*/ 0 w 18"/>
                <a:gd name="T3" fmla="*/ 2147483647 h 26"/>
                <a:gd name="T4" fmla="*/ 2147483647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80" name="Freeform 524"/>
            <p:cNvSpPr>
              <a:spLocks/>
            </p:cNvSpPr>
            <p:nvPr/>
          </p:nvSpPr>
          <p:spPr bwMode="auto">
            <a:xfrm>
              <a:off x="5595938" y="2236788"/>
              <a:ext cx="169862" cy="257175"/>
            </a:xfrm>
            <a:custGeom>
              <a:avLst/>
              <a:gdLst>
                <a:gd name="T0" fmla="*/ 2147483647 w 107"/>
                <a:gd name="T1" fmla="*/ 2147483647 h 162"/>
                <a:gd name="T2" fmla="*/ 0 w 107"/>
                <a:gd name="T3" fmla="*/ 2147483647 h 162"/>
                <a:gd name="T4" fmla="*/ 2147483647 w 107"/>
                <a:gd name="T5" fmla="*/ 0 h 162"/>
                <a:gd name="T6" fmla="*/ 2147483647 w 107"/>
                <a:gd name="T7" fmla="*/ 2147483647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2"/>
                <a:gd name="T14" fmla="*/ 107 w 1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2">
                  <a:moveTo>
                    <a:pt x="78" y="162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FF3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81" name="Freeform 525"/>
            <p:cNvSpPr>
              <a:spLocks/>
            </p:cNvSpPr>
            <p:nvPr/>
          </p:nvSpPr>
          <p:spPr bwMode="auto">
            <a:xfrm>
              <a:off x="5595938" y="2236788"/>
              <a:ext cx="169862" cy="257175"/>
            </a:xfrm>
            <a:custGeom>
              <a:avLst/>
              <a:gdLst>
                <a:gd name="T0" fmla="*/ 2147483647 w 18"/>
                <a:gd name="T1" fmla="*/ 2147483647 h 27"/>
                <a:gd name="T2" fmla="*/ 0 w 18"/>
                <a:gd name="T3" fmla="*/ 2147483647 h 27"/>
                <a:gd name="T4" fmla="*/ 2147483647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82" name="Oval 526"/>
            <p:cNvSpPr>
              <a:spLocks noChangeArrowheads="1"/>
            </p:cNvSpPr>
            <p:nvPr/>
          </p:nvSpPr>
          <p:spPr bwMode="auto">
            <a:xfrm>
              <a:off x="5510213" y="2265363"/>
              <a:ext cx="85725" cy="8572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83" name="Oval 527"/>
            <p:cNvSpPr>
              <a:spLocks noChangeArrowheads="1"/>
            </p:cNvSpPr>
            <p:nvPr/>
          </p:nvSpPr>
          <p:spPr bwMode="auto">
            <a:xfrm>
              <a:off x="5510213" y="2265363"/>
              <a:ext cx="85725" cy="85725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86" name="Oval 532"/>
            <p:cNvSpPr>
              <a:spLocks noChangeArrowheads="1"/>
            </p:cNvSpPr>
            <p:nvPr/>
          </p:nvSpPr>
          <p:spPr bwMode="auto">
            <a:xfrm>
              <a:off x="6545263" y="2389188"/>
              <a:ext cx="85725" cy="85725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87" name="Oval 533"/>
            <p:cNvSpPr>
              <a:spLocks noChangeArrowheads="1"/>
            </p:cNvSpPr>
            <p:nvPr/>
          </p:nvSpPr>
          <p:spPr bwMode="auto">
            <a:xfrm>
              <a:off x="6621463" y="2674938"/>
              <a:ext cx="85725" cy="85725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88" name="Rectangle 53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Linear Approximation: Regression*</a:t>
            </a:r>
          </a:p>
        </p:txBody>
      </p:sp>
      <p:grpSp>
        <p:nvGrpSpPr>
          <p:cNvPr id="4" name="Group 555"/>
          <p:cNvGrpSpPr>
            <a:grpSpLocks/>
          </p:cNvGrpSpPr>
          <p:nvPr/>
        </p:nvGrpSpPr>
        <p:grpSpPr bwMode="auto">
          <a:xfrm>
            <a:off x="1627035" y="5410200"/>
            <a:ext cx="3173565" cy="841375"/>
            <a:chOff x="-31730" y="5864225"/>
            <a:chExt cx="3173565" cy="840628"/>
          </a:xfrm>
        </p:grpSpPr>
        <p:sp>
          <p:nvSpPr>
            <p:cNvPr id="19796" name="Text Box 536"/>
            <p:cNvSpPr txBox="1">
              <a:spLocks noChangeArrowheads="1"/>
            </p:cNvSpPr>
            <p:nvPr/>
          </p:nvSpPr>
          <p:spPr bwMode="auto">
            <a:xfrm>
              <a:off x="-31730" y="5864225"/>
              <a:ext cx="1640193" cy="46125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cs typeface="Arial" charset="0"/>
                </a:rPr>
                <a:t>Prediction:</a:t>
              </a:r>
            </a:p>
          </p:txBody>
        </p:sp>
        <p:pic>
          <p:nvPicPr>
            <p:cNvPr id="19797" name="Picture 553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2750" y="6352437"/>
              <a:ext cx="3069085" cy="352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558"/>
          <p:cNvGrpSpPr>
            <a:grpSpLocks/>
          </p:cNvGrpSpPr>
          <p:nvPr/>
        </p:nvGrpSpPr>
        <p:grpSpPr bwMode="auto">
          <a:xfrm>
            <a:off x="6799856" y="5410200"/>
            <a:ext cx="4863507" cy="855663"/>
            <a:chOff x="4282035" y="5826125"/>
            <a:chExt cx="4864191" cy="856014"/>
          </a:xfrm>
        </p:grpSpPr>
        <p:sp>
          <p:nvSpPr>
            <p:cNvPr id="19794" name="Text Box 539"/>
            <p:cNvSpPr txBox="1">
              <a:spLocks noChangeArrowheads="1"/>
            </p:cNvSpPr>
            <p:nvPr/>
          </p:nvSpPr>
          <p:spPr bwMode="auto">
            <a:xfrm>
              <a:off x="4282035" y="5826125"/>
              <a:ext cx="1640424" cy="4618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cs typeface="Arial" charset="0"/>
                </a:rPr>
                <a:t>Prediction:</a:t>
              </a:r>
            </a:p>
          </p:txBody>
        </p:sp>
        <p:pic>
          <p:nvPicPr>
            <p:cNvPr id="19795" name="Picture 556" descr="txp_fi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416385" y="6333624"/>
              <a:ext cx="4729841" cy="34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53" name="Picture 55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40088" y="4575175"/>
            <a:ext cx="9461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4" name="Picture 54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7575" y="2535238"/>
            <a:ext cx="2254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345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4695825" y="3081338"/>
            <a:ext cx="5106987" cy="2270125"/>
            <a:chOff x="1807" y="1145"/>
            <a:chExt cx="3217" cy="1430"/>
          </a:xfrm>
        </p:grpSpPr>
        <p:sp>
          <p:nvSpPr>
            <p:cNvPr id="20544" name="Line 3"/>
            <p:cNvSpPr>
              <a:spLocks noChangeShapeType="1"/>
            </p:cNvSpPr>
            <p:nvPr/>
          </p:nvSpPr>
          <p:spPr bwMode="auto">
            <a:xfrm>
              <a:off x="1807" y="2115"/>
              <a:ext cx="0" cy="3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45" name="Line 5"/>
            <p:cNvSpPr>
              <a:spLocks noChangeShapeType="1"/>
            </p:cNvSpPr>
            <p:nvPr/>
          </p:nvSpPr>
          <p:spPr bwMode="auto">
            <a:xfrm>
              <a:off x="2188" y="2317"/>
              <a:ext cx="0" cy="25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46" name="Line 6"/>
            <p:cNvSpPr>
              <a:spLocks noChangeShapeType="1"/>
            </p:cNvSpPr>
            <p:nvPr/>
          </p:nvSpPr>
          <p:spPr bwMode="auto">
            <a:xfrm>
              <a:off x="2949" y="2016"/>
              <a:ext cx="0" cy="11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47" name="Line 7"/>
            <p:cNvSpPr>
              <a:spLocks noChangeShapeType="1"/>
            </p:cNvSpPr>
            <p:nvPr/>
          </p:nvSpPr>
          <p:spPr bwMode="auto">
            <a:xfrm>
              <a:off x="3323" y="1843"/>
              <a:ext cx="0" cy="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48" name="Line 8"/>
            <p:cNvSpPr>
              <a:spLocks noChangeShapeType="1"/>
            </p:cNvSpPr>
            <p:nvPr/>
          </p:nvSpPr>
          <p:spPr bwMode="auto">
            <a:xfrm>
              <a:off x="3707" y="1682"/>
              <a:ext cx="0" cy="19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49" name="Line 9"/>
            <p:cNvSpPr>
              <a:spLocks noChangeShapeType="1"/>
            </p:cNvSpPr>
            <p:nvPr/>
          </p:nvSpPr>
          <p:spPr bwMode="auto">
            <a:xfrm>
              <a:off x="3892" y="1539"/>
              <a:ext cx="0" cy="7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50" name="Line 10"/>
            <p:cNvSpPr>
              <a:spLocks noChangeShapeType="1"/>
            </p:cNvSpPr>
            <p:nvPr/>
          </p:nvSpPr>
          <p:spPr bwMode="auto">
            <a:xfrm>
              <a:off x="4078" y="1545"/>
              <a:ext cx="0" cy="27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51" name="Line 11"/>
            <p:cNvSpPr>
              <a:spLocks noChangeShapeType="1"/>
            </p:cNvSpPr>
            <p:nvPr/>
          </p:nvSpPr>
          <p:spPr bwMode="auto">
            <a:xfrm>
              <a:off x="4839" y="1145"/>
              <a:ext cx="0" cy="7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52" name="Line 12"/>
            <p:cNvSpPr>
              <a:spLocks noChangeShapeType="1"/>
            </p:cNvSpPr>
            <p:nvPr/>
          </p:nvSpPr>
          <p:spPr bwMode="auto">
            <a:xfrm>
              <a:off x="5024" y="1162"/>
              <a:ext cx="0" cy="2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53" name="Line 13"/>
            <p:cNvSpPr>
              <a:spLocks noChangeShapeType="1"/>
            </p:cNvSpPr>
            <p:nvPr/>
          </p:nvSpPr>
          <p:spPr bwMode="auto">
            <a:xfrm>
              <a:off x="2747" y="1953"/>
              <a:ext cx="0" cy="1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54" name="Line 14"/>
            <p:cNvSpPr>
              <a:spLocks noChangeShapeType="1"/>
            </p:cNvSpPr>
            <p:nvPr/>
          </p:nvSpPr>
          <p:spPr bwMode="auto">
            <a:xfrm>
              <a:off x="1999" y="2387"/>
              <a:ext cx="0" cy="11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55" name="Line 15"/>
            <p:cNvSpPr>
              <a:spLocks noChangeShapeType="1"/>
            </p:cNvSpPr>
            <p:nvPr/>
          </p:nvSpPr>
          <p:spPr bwMode="auto">
            <a:xfrm>
              <a:off x="3134" y="1705"/>
              <a:ext cx="0" cy="19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483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Optimization: Least Squares*</a:t>
            </a:r>
          </a:p>
        </p:txBody>
      </p:sp>
      <p:sp>
        <p:nvSpPr>
          <p:cNvPr id="20484" name="Line 17"/>
          <p:cNvSpPr>
            <a:spLocks noChangeShapeType="1"/>
          </p:cNvSpPr>
          <p:nvPr/>
        </p:nvSpPr>
        <p:spPr bwMode="auto">
          <a:xfrm flipV="1">
            <a:off x="4100512" y="2967038"/>
            <a:ext cx="6029325" cy="24431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Line 18"/>
          <p:cNvSpPr>
            <a:spLocks noChangeShapeType="1"/>
          </p:cNvSpPr>
          <p:nvPr/>
        </p:nvSpPr>
        <p:spPr bwMode="auto">
          <a:xfrm>
            <a:off x="4100512" y="6070600"/>
            <a:ext cx="600075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Line 19"/>
          <p:cNvSpPr>
            <a:spLocks noChangeShapeType="1"/>
          </p:cNvSpPr>
          <p:nvPr/>
        </p:nvSpPr>
        <p:spPr bwMode="auto">
          <a:xfrm flipV="1">
            <a:off x="4100512" y="2743200"/>
            <a:ext cx="12700" cy="3327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Line 20"/>
          <p:cNvSpPr>
            <a:spLocks noChangeShapeType="1"/>
          </p:cNvSpPr>
          <p:nvPr/>
        </p:nvSpPr>
        <p:spPr bwMode="auto">
          <a:xfrm flipV="1">
            <a:off x="4100512" y="6005513"/>
            <a:ext cx="1588" cy="650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Rectangle 21"/>
          <p:cNvSpPr>
            <a:spLocks noChangeArrowheads="1"/>
          </p:cNvSpPr>
          <p:nvPr/>
        </p:nvSpPr>
        <p:spPr bwMode="auto">
          <a:xfrm>
            <a:off x="4113212" y="61087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0</a:t>
            </a:r>
            <a:endParaRPr lang="en-US" sz="2400">
              <a:cs typeface="Arial" charset="0"/>
            </a:endParaRPr>
          </a:p>
        </p:txBody>
      </p:sp>
      <p:sp>
        <p:nvSpPr>
          <p:cNvPr id="20489" name="Line 22"/>
          <p:cNvSpPr>
            <a:spLocks noChangeShapeType="1"/>
          </p:cNvSpPr>
          <p:nvPr/>
        </p:nvSpPr>
        <p:spPr bwMode="auto">
          <a:xfrm flipV="1">
            <a:off x="10101262" y="6005513"/>
            <a:ext cx="3175" cy="650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Rectangle 23"/>
          <p:cNvSpPr>
            <a:spLocks noChangeArrowheads="1"/>
          </p:cNvSpPr>
          <p:nvPr/>
        </p:nvSpPr>
        <p:spPr bwMode="auto">
          <a:xfrm>
            <a:off x="10071100" y="61087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20</a:t>
            </a:r>
            <a:endParaRPr lang="en-US" sz="2400">
              <a:cs typeface="Arial" charset="0"/>
            </a:endParaRPr>
          </a:p>
        </p:txBody>
      </p:sp>
      <p:sp>
        <p:nvSpPr>
          <p:cNvPr id="20491" name="Line 24"/>
          <p:cNvSpPr>
            <a:spLocks noChangeShapeType="1"/>
          </p:cNvSpPr>
          <p:nvPr/>
        </p:nvSpPr>
        <p:spPr bwMode="auto">
          <a:xfrm>
            <a:off x="4100512" y="6070600"/>
            <a:ext cx="52388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Rectangle 25"/>
          <p:cNvSpPr>
            <a:spLocks noChangeArrowheads="1"/>
          </p:cNvSpPr>
          <p:nvPr/>
        </p:nvSpPr>
        <p:spPr bwMode="auto">
          <a:xfrm>
            <a:off x="4002087" y="5964238"/>
            <a:ext cx="682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0</a:t>
            </a:r>
            <a:endParaRPr lang="en-US" sz="2400">
              <a:cs typeface="Arial" charset="0"/>
            </a:endParaRPr>
          </a:p>
        </p:txBody>
      </p:sp>
      <p:sp>
        <p:nvSpPr>
          <p:cNvPr id="20493" name="Oval 26"/>
          <p:cNvSpPr>
            <a:spLocks noChangeArrowheads="1"/>
          </p:cNvSpPr>
          <p:nvPr/>
        </p:nvSpPr>
        <p:spPr bwMode="auto">
          <a:xfrm>
            <a:off x="4333875" y="5254625"/>
            <a:ext cx="123825" cy="1174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Oval 27"/>
          <p:cNvSpPr>
            <a:spLocks noChangeArrowheads="1"/>
          </p:cNvSpPr>
          <p:nvPr/>
        </p:nvSpPr>
        <p:spPr bwMode="auto">
          <a:xfrm>
            <a:off x="4333875" y="5254625"/>
            <a:ext cx="123825" cy="11747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Oval 28"/>
          <p:cNvSpPr>
            <a:spLocks noChangeArrowheads="1"/>
          </p:cNvSpPr>
          <p:nvPr/>
        </p:nvSpPr>
        <p:spPr bwMode="auto">
          <a:xfrm>
            <a:off x="4638675" y="4576763"/>
            <a:ext cx="1254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6" name="Oval 29"/>
          <p:cNvSpPr>
            <a:spLocks noChangeArrowheads="1"/>
          </p:cNvSpPr>
          <p:nvPr/>
        </p:nvSpPr>
        <p:spPr bwMode="auto">
          <a:xfrm>
            <a:off x="4638675" y="4576763"/>
            <a:ext cx="125412" cy="11588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7" name="Oval 30"/>
          <p:cNvSpPr>
            <a:spLocks noChangeArrowheads="1"/>
          </p:cNvSpPr>
          <p:nvPr/>
        </p:nvSpPr>
        <p:spPr bwMode="auto">
          <a:xfrm>
            <a:off x="4940300" y="5180013"/>
            <a:ext cx="127000" cy="1127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Oval 31"/>
          <p:cNvSpPr>
            <a:spLocks noChangeArrowheads="1"/>
          </p:cNvSpPr>
          <p:nvPr/>
        </p:nvSpPr>
        <p:spPr bwMode="auto">
          <a:xfrm>
            <a:off x="4940300" y="5180013"/>
            <a:ext cx="127000" cy="112712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9" name="Oval 32"/>
          <p:cNvSpPr>
            <a:spLocks noChangeArrowheads="1"/>
          </p:cNvSpPr>
          <p:nvPr/>
        </p:nvSpPr>
        <p:spPr bwMode="auto">
          <a:xfrm>
            <a:off x="5232400" y="5267325"/>
            <a:ext cx="125412" cy="1174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0" name="Oval 33"/>
          <p:cNvSpPr>
            <a:spLocks noChangeArrowheads="1"/>
          </p:cNvSpPr>
          <p:nvPr/>
        </p:nvSpPr>
        <p:spPr bwMode="auto">
          <a:xfrm>
            <a:off x="5232400" y="5267325"/>
            <a:ext cx="125412" cy="11747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1" name="Oval 34"/>
          <p:cNvSpPr>
            <a:spLocks noChangeArrowheads="1"/>
          </p:cNvSpPr>
          <p:nvPr/>
        </p:nvSpPr>
        <p:spPr bwMode="auto">
          <a:xfrm>
            <a:off x="5537200" y="4948238"/>
            <a:ext cx="122237" cy="1143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2" name="Oval 35"/>
          <p:cNvSpPr>
            <a:spLocks noChangeArrowheads="1"/>
          </p:cNvSpPr>
          <p:nvPr/>
        </p:nvSpPr>
        <p:spPr bwMode="auto">
          <a:xfrm>
            <a:off x="5537200" y="4948238"/>
            <a:ext cx="122237" cy="11430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3" name="Oval 36"/>
          <p:cNvSpPr>
            <a:spLocks noChangeArrowheads="1"/>
          </p:cNvSpPr>
          <p:nvPr/>
        </p:nvSpPr>
        <p:spPr bwMode="auto">
          <a:xfrm>
            <a:off x="5842000" y="4614863"/>
            <a:ext cx="123825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4" name="Oval 37"/>
          <p:cNvSpPr>
            <a:spLocks noChangeArrowheads="1"/>
          </p:cNvSpPr>
          <p:nvPr/>
        </p:nvSpPr>
        <p:spPr bwMode="auto">
          <a:xfrm>
            <a:off x="5842000" y="4614863"/>
            <a:ext cx="123825" cy="11588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5" name="Oval 38"/>
          <p:cNvSpPr>
            <a:spLocks noChangeArrowheads="1"/>
          </p:cNvSpPr>
          <p:nvPr/>
        </p:nvSpPr>
        <p:spPr bwMode="auto">
          <a:xfrm>
            <a:off x="6132512" y="4308475"/>
            <a:ext cx="123825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6" name="Oval 39"/>
          <p:cNvSpPr>
            <a:spLocks noChangeArrowheads="1"/>
          </p:cNvSpPr>
          <p:nvPr/>
        </p:nvSpPr>
        <p:spPr bwMode="auto">
          <a:xfrm>
            <a:off x="6132512" y="4308475"/>
            <a:ext cx="123825" cy="11588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7" name="Oval 40"/>
          <p:cNvSpPr>
            <a:spLocks noChangeArrowheads="1"/>
          </p:cNvSpPr>
          <p:nvPr/>
        </p:nvSpPr>
        <p:spPr bwMode="auto">
          <a:xfrm>
            <a:off x="6437312" y="4614863"/>
            <a:ext cx="123825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8" name="Oval 41"/>
          <p:cNvSpPr>
            <a:spLocks noChangeArrowheads="1"/>
          </p:cNvSpPr>
          <p:nvPr/>
        </p:nvSpPr>
        <p:spPr bwMode="auto">
          <a:xfrm>
            <a:off x="6437312" y="4614863"/>
            <a:ext cx="123825" cy="11588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9" name="Oval 42"/>
          <p:cNvSpPr>
            <a:spLocks noChangeArrowheads="1"/>
          </p:cNvSpPr>
          <p:nvPr/>
        </p:nvSpPr>
        <p:spPr bwMode="auto">
          <a:xfrm>
            <a:off x="6740525" y="3886200"/>
            <a:ext cx="123825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0" name="Oval 43"/>
          <p:cNvSpPr>
            <a:spLocks noChangeArrowheads="1"/>
          </p:cNvSpPr>
          <p:nvPr/>
        </p:nvSpPr>
        <p:spPr bwMode="auto">
          <a:xfrm>
            <a:off x="6740525" y="3886200"/>
            <a:ext cx="123825" cy="11588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1" name="Oval 44"/>
          <p:cNvSpPr>
            <a:spLocks noChangeArrowheads="1"/>
          </p:cNvSpPr>
          <p:nvPr/>
        </p:nvSpPr>
        <p:spPr bwMode="auto">
          <a:xfrm>
            <a:off x="7043737" y="4270375"/>
            <a:ext cx="123825" cy="1143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2" name="Oval 45"/>
          <p:cNvSpPr>
            <a:spLocks noChangeArrowheads="1"/>
          </p:cNvSpPr>
          <p:nvPr/>
        </p:nvSpPr>
        <p:spPr bwMode="auto">
          <a:xfrm>
            <a:off x="7043737" y="4270375"/>
            <a:ext cx="123825" cy="11430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3" name="Oval 46"/>
          <p:cNvSpPr>
            <a:spLocks noChangeArrowheads="1"/>
          </p:cNvSpPr>
          <p:nvPr/>
        </p:nvSpPr>
        <p:spPr bwMode="auto">
          <a:xfrm>
            <a:off x="7335837" y="3989388"/>
            <a:ext cx="123825" cy="1143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4" name="Oval 47"/>
          <p:cNvSpPr>
            <a:spLocks noChangeArrowheads="1"/>
          </p:cNvSpPr>
          <p:nvPr/>
        </p:nvSpPr>
        <p:spPr bwMode="auto">
          <a:xfrm>
            <a:off x="7335837" y="3989388"/>
            <a:ext cx="123825" cy="11430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5" name="Oval 48"/>
          <p:cNvSpPr>
            <a:spLocks noChangeArrowheads="1"/>
          </p:cNvSpPr>
          <p:nvPr/>
        </p:nvSpPr>
        <p:spPr bwMode="auto">
          <a:xfrm>
            <a:off x="7642225" y="4179888"/>
            <a:ext cx="120650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6" name="Oval 49"/>
          <p:cNvSpPr>
            <a:spLocks noChangeArrowheads="1"/>
          </p:cNvSpPr>
          <p:nvPr/>
        </p:nvSpPr>
        <p:spPr bwMode="auto">
          <a:xfrm>
            <a:off x="7642225" y="4179888"/>
            <a:ext cx="120650" cy="11588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7" name="Oval 50"/>
          <p:cNvSpPr>
            <a:spLocks noChangeArrowheads="1"/>
          </p:cNvSpPr>
          <p:nvPr/>
        </p:nvSpPr>
        <p:spPr bwMode="auto">
          <a:xfrm>
            <a:off x="7942262" y="3617913"/>
            <a:ext cx="127000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8" name="Oval 51"/>
          <p:cNvSpPr>
            <a:spLocks noChangeArrowheads="1"/>
          </p:cNvSpPr>
          <p:nvPr/>
        </p:nvSpPr>
        <p:spPr bwMode="auto">
          <a:xfrm>
            <a:off x="7942262" y="3617913"/>
            <a:ext cx="127000" cy="11588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9" name="Oval 52"/>
          <p:cNvSpPr>
            <a:spLocks noChangeArrowheads="1"/>
          </p:cNvSpPr>
          <p:nvPr/>
        </p:nvSpPr>
        <p:spPr bwMode="auto">
          <a:xfrm>
            <a:off x="8234362" y="4078288"/>
            <a:ext cx="125413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0" name="Oval 53"/>
          <p:cNvSpPr>
            <a:spLocks noChangeArrowheads="1"/>
          </p:cNvSpPr>
          <p:nvPr/>
        </p:nvSpPr>
        <p:spPr bwMode="auto">
          <a:xfrm>
            <a:off x="8234362" y="4078288"/>
            <a:ext cx="125413" cy="11588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1" name="Oval 54"/>
          <p:cNvSpPr>
            <a:spLocks noChangeArrowheads="1"/>
          </p:cNvSpPr>
          <p:nvPr/>
        </p:nvSpPr>
        <p:spPr bwMode="auto">
          <a:xfrm>
            <a:off x="8537575" y="3567113"/>
            <a:ext cx="123825" cy="1143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2" name="Oval 55"/>
          <p:cNvSpPr>
            <a:spLocks noChangeArrowheads="1"/>
          </p:cNvSpPr>
          <p:nvPr/>
        </p:nvSpPr>
        <p:spPr bwMode="auto">
          <a:xfrm>
            <a:off x="8537575" y="3567113"/>
            <a:ext cx="123825" cy="11430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3" name="Oval 56"/>
          <p:cNvSpPr>
            <a:spLocks noChangeArrowheads="1"/>
          </p:cNvSpPr>
          <p:nvPr/>
        </p:nvSpPr>
        <p:spPr bwMode="auto">
          <a:xfrm>
            <a:off x="8843962" y="3451225"/>
            <a:ext cx="123825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4" name="Oval 57"/>
          <p:cNvSpPr>
            <a:spLocks noChangeArrowheads="1"/>
          </p:cNvSpPr>
          <p:nvPr/>
        </p:nvSpPr>
        <p:spPr bwMode="auto">
          <a:xfrm>
            <a:off x="8843962" y="3451225"/>
            <a:ext cx="123825" cy="11588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5" name="Oval 58"/>
          <p:cNvSpPr>
            <a:spLocks noChangeArrowheads="1"/>
          </p:cNvSpPr>
          <p:nvPr/>
        </p:nvSpPr>
        <p:spPr bwMode="auto">
          <a:xfrm>
            <a:off x="9132887" y="3387725"/>
            <a:ext cx="123825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6" name="Oval 59"/>
          <p:cNvSpPr>
            <a:spLocks noChangeArrowheads="1"/>
          </p:cNvSpPr>
          <p:nvPr/>
        </p:nvSpPr>
        <p:spPr bwMode="auto">
          <a:xfrm>
            <a:off x="9132887" y="3387725"/>
            <a:ext cx="123825" cy="11588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7" name="Oval 60"/>
          <p:cNvSpPr>
            <a:spLocks noChangeArrowheads="1"/>
          </p:cNvSpPr>
          <p:nvPr/>
        </p:nvSpPr>
        <p:spPr bwMode="auto">
          <a:xfrm>
            <a:off x="9436100" y="3017838"/>
            <a:ext cx="127000" cy="1143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8" name="Oval 61"/>
          <p:cNvSpPr>
            <a:spLocks noChangeArrowheads="1"/>
          </p:cNvSpPr>
          <p:nvPr/>
        </p:nvSpPr>
        <p:spPr bwMode="auto">
          <a:xfrm>
            <a:off x="9436100" y="3017838"/>
            <a:ext cx="127000" cy="11430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9" name="Oval 62"/>
          <p:cNvSpPr>
            <a:spLocks noChangeArrowheads="1"/>
          </p:cNvSpPr>
          <p:nvPr/>
        </p:nvSpPr>
        <p:spPr bwMode="auto">
          <a:xfrm>
            <a:off x="9742487" y="3425825"/>
            <a:ext cx="123825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0" name="Oval 63"/>
          <p:cNvSpPr>
            <a:spLocks noChangeArrowheads="1"/>
          </p:cNvSpPr>
          <p:nvPr/>
        </p:nvSpPr>
        <p:spPr bwMode="auto">
          <a:xfrm>
            <a:off x="9742487" y="3425825"/>
            <a:ext cx="123825" cy="11588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1" name="Line 66"/>
          <p:cNvSpPr>
            <a:spLocks noChangeShapeType="1"/>
          </p:cNvSpPr>
          <p:nvPr/>
        </p:nvSpPr>
        <p:spPr bwMode="auto">
          <a:xfrm flipH="1" flipV="1">
            <a:off x="6780212" y="3886200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32" name="Line 67"/>
          <p:cNvSpPr>
            <a:spLocks noChangeShapeType="1"/>
          </p:cNvSpPr>
          <p:nvPr/>
        </p:nvSpPr>
        <p:spPr bwMode="auto">
          <a:xfrm flipH="1">
            <a:off x="4075112" y="3911600"/>
            <a:ext cx="27368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0533" name="Picture 6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79825" y="4170363"/>
            <a:ext cx="280987" cy="4445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0534" name="Line 69"/>
          <p:cNvSpPr>
            <a:spLocks noChangeShapeType="1"/>
          </p:cNvSpPr>
          <p:nvPr/>
        </p:nvSpPr>
        <p:spPr bwMode="auto">
          <a:xfrm flipH="1">
            <a:off x="4084637" y="4286250"/>
            <a:ext cx="27368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0535" name="Picture 7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89350" y="3619500"/>
            <a:ext cx="268287" cy="3413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0536" name="Line 71"/>
          <p:cNvSpPr>
            <a:spLocks noChangeShapeType="1"/>
          </p:cNvSpPr>
          <p:nvPr/>
        </p:nvSpPr>
        <p:spPr bwMode="auto">
          <a:xfrm>
            <a:off x="5253037" y="3894138"/>
            <a:ext cx="0" cy="393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lg" len="lg"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37" name="Text Box 72"/>
          <p:cNvSpPr txBox="1">
            <a:spLocks noChangeArrowheads="1"/>
          </p:cNvSpPr>
          <p:nvPr/>
        </p:nvSpPr>
        <p:spPr bwMode="auto">
          <a:xfrm>
            <a:off x="4333875" y="3300413"/>
            <a:ext cx="25749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chemeClr val="accent2"/>
                </a:solidFill>
                <a:cs typeface="Arial" charset="0"/>
              </a:rPr>
              <a:t>Error or “residual”</a:t>
            </a:r>
          </a:p>
        </p:txBody>
      </p:sp>
      <p:sp>
        <p:nvSpPr>
          <p:cNvPr id="20538" name="Text Box 73"/>
          <p:cNvSpPr txBox="1">
            <a:spLocks noChangeArrowheads="1"/>
          </p:cNvSpPr>
          <p:nvPr/>
        </p:nvSpPr>
        <p:spPr bwMode="auto">
          <a:xfrm>
            <a:off x="2128837" y="4135438"/>
            <a:ext cx="15414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cs typeface="Arial" charset="0"/>
              </a:rPr>
              <a:t>Prediction</a:t>
            </a:r>
          </a:p>
        </p:txBody>
      </p:sp>
      <p:sp>
        <p:nvSpPr>
          <p:cNvPr id="20539" name="Text Box 74"/>
          <p:cNvSpPr txBox="1">
            <a:spLocks noChangeArrowheads="1"/>
          </p:cNvSpPr>
          <p:nvPr/>
        </p:nvSpPr>
        <p:spPr bwMode="auto">
          <a:xfrm>
            <a:off x="1858962" y="3502025"/>
            <a:ext cx="18288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cs typeface="Arial" charset="0"/>
              </a:rPr>
              <a:t>Observation</a:t>
            </a:r>
          </a:p>
        </p:txBody>
      </p:sp>
      <p:pic>
        <p:nvPicPr>
          <p:cNvPr id="76" name="Picture 7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253414" y="6146800"/>
            <a:ext cx="985586" cy="393999"/>
          </a:xfrm>
          <a:prstGeom prst="rect">
            <a:avLst/>
          </a:prstGeom>
          <a:noFill/>
          <a:ln/>
          <a:effectLst/>
        </p:spPr>
      </p:pic>
      <p:pic>
        <p:nvPicPr>
          <p:cNvPr id="21565" name="Picture 8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58000" y="1447800"/>
            <a:ext cx="3567113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67" name="Picture 8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05000" y="1676400"/>
            <a:ext cx="47244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230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Error*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9763" y="1905001"/>
            <a:ext cx="4264005" cy="9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7627" y="2895600"/>
            <a:ext cx="5270373" cy="84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1" name="Text Box 12"/>
          <p:cNvSpPr txBox="1">
            <a:spLocks noChangeArrowheads="1"/>
          </p:cNvSpPr>
          <p:nvPr/>
        </p:nvSpPr>
        <p:spPr bwMode="auto">
          <a:xfrm>
            <a:off x="457200" y="4800600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alibri" pitchFamily="34" charset="0"/>
              </a:rPr>
              <a:t>Approximate q update explained:</a:t>
            </a:r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2288" y="3886200"/>
            <a:ext cx="5065712" cy="84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16100" y="5410200"/>
            <a:ext cx="7556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457200" y="1295400"/>
            <a:ext cx="1112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alibri" pitchFamily="34" charset="0"/>
              </a:rPr>
              <a:t>Imagine we had only one point x, with features f(x), target value y, and weights w:</a:t>
            </a:r>
          </a:p>
        </p:txBody>
      </p:sp>
      <p:sp>
        <p:nvSpPr>
          <p:cNvPr id="22539" name="TextBox 27"/>
          <p:cNvSpPr txBox="1">
            <a:spLocks noChangeArrowheads="1"/>
          </p:cNvSpPr>
          <p:nvPr/>
        </p:nvSpPr>
        <p:spPr bwMode="auto">
          <a:xfrm>
            <a:off x="4724400" y="6015335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“target”</a:t>
            </a:r>
          </a:p>
        </p:txBody>
      </p:sp>
      <p:sp>
        <p:nvSpPr>
          <p:cNvPr id="22540" name="TextBox 28"/>
          <p:cNvSpPr txBox="1">
            <a:spLocks noChangeArrowheads="1"/>
          </p:cNvSpPr>
          <p:nvPr/>
        </p:nvSpPr>
        <p:spPr bwMode="auto">
          <a:xfrm>
            <a:off x="6781800" y="6019800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“prediction”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3800" y="2286169"/>
            <a:ext cx="4148098" cy="20921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918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/>
      <p:bldP spid="17" grpId="0"/>
      <p:bldP spid="22539" grpId="0"/>
      <p:bldP spid="225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(MDPs) vs. Online (RL)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7800"/>
            <a:ext cx="96488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0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(MDPs) vs. Online (RL)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9176" y="2667000"/>
            <a:ext cx="4541755" cy="2362200"/>
          </a:xfrm>
          <a:prstGeom prst="rect">
            <a:avLst/>
          </a:prstGeom>
          <a:noFill/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1448180"/>
            <a:ext cx="4770142" cy="358064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645942" y="5358825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" pitchFamily="34" charset="0"/>
              </a:rPr>
              <a:t>Offline Solution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7600" y="5358825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" pitchFamily="34" charset="0"/>
              </a:rPr>
              <a:t>Online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Model-Based Learning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/>
              <a:t>Model-Based Idea: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Learn an approximate model based on experiences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Solve for values as if the learned model were correct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600" dirty="0"/>
              <a:t>Step 1: Learn empirical MDP model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Count outcomes s’ for each s, a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Normalize to give an estimate of</a:t>
            </a:r>
            <a:endParaRPr lang="en-US" sz="2200" b="1" dirty="0"/>
          </a:p>
          <a:p>
            <a:pPr lvl="1">
              <a:lnSpc>
                <a:spcPct val="80000"/>
              </a:lnSpc>
            </a:pPr>
            <a:r>
              <a:rPr lang="en-US" sz="2200" dirty="0"/>
              <a:t>Discover each </a:t>
            </a:r>
            <a:r>
              <a:rPr lang="en-US" sz="2200" b="1" dirty="0"/>
              <a:t>                      </a:t>
            </a:r>
            <a:r>
              <a:rPr lang="en-US" sz="2200" dirty="0"/>
              <a:t>when we experience (s, a, s’)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600" dirty="0"/>
              <a:t>Step 2: Solve the learned MDP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For example, use value iteration, as before</a:t>
            </a:r>
          </a:p>
        </p:txBody>
      </p:sp>
      <p:pic>
        <p:nvPicPr>
          <p:cNvPr id="40" name="Picture 3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4979437" y="3549893"/>
            <a:ext cx="1218366" cy="304800"/>
          </a:xfrm>
          <a:prstGeom prst="rect">
            <a:avLst/>
          </a:prstGeom>
          <a:noFill/>
          <a:ln/>
          <a:effectLst/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908281" y="3904717"/>
            <a:ext cx="1204523" cy="304869"/>
          </a:xfrm>
          <a:prstGeom prst="rect">
            <a:avLst/>
          </a:prstGeom>
          <a:noFill/>
          <a:ln/>
          <a:effectLst/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0" y="3505399"/>
            <a:ext cx="3144852" cy="1828402"/>
          </a:xfrm>
          <a:prstGeom prst="rect">
            <a:avLst/>
          </a:prstGeom>
          <a:noFill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7577" y="1447800"/>
            <a:ext cx="3420645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761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Model-Based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3716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Calibri"/>
                <a:cs typeface="Calibri"/>
              </a:rPr>
              <a:t>Input Policy </a:t>
            </a:r>
            <a:r>
              <a:rPr lang="en-US" sz="2800" dirty="0">
                <a:solidFill>
                  <a:schemeClr val="accent2"/>
                </a:solidFill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57200" y="5421868"/>
            <a:ext cx="2438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latin typeface="Calibri"/>
                <a:cs typeface="Calibri"/>
                <a:sym typeface="Symbol" pitchFamily="18" charset="2"/>
              </a:rPr>
              <a:t>Assume: </a:t>
            </a:r>
            <a:r>
              <a:rPr lang="en-US" dirty="0">
                <a:latin typeface="Calibri"/>
                <a:cs typeface="Calibri"/>
                <a:sym typeface="Symbol" pitchFamily="18" charset="2"/>
              </a:rPr>
              <a:t> = 1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3800" y="13716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Calibri"/>
                <a:cs typeface="Calibri"/>
              </a:rPr>
              <a:t>Observed Episodes (Training)</a:t>
            </a: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1600" y="13716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Calibri"/>
                <a:cs typeface="Calibri"/>
              </a:rPr>
              <a:t>Learned Model</a:t>
            </a: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362599"/>
              </p:ext>
            </p:extLst>
          </p:nvPr>
        </p:nvGraphicFramePr>
        <p:xfrm>
          <a:off x="381000" y="2514600"/>
          <a:ext cx="2667000" cy="254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771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83489" marR="83489" marT="41745" marB="4174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A</a:t>
                      </a:r>
                      <a:endParaRPr lang="en-US" sz="28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83489" marR="83489" marT="41745" marB="4174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83489" marR="83489" marT="41745" marB="4174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77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83489" marR="83489" marT="41745" marB="4174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C</a:t>
                      </a:r>
                      <a:endParaRPr lang="en-US" sz="3200" dirty="0">
                        <a:solidFill>
                          <a:schemeClr val="bg2"/>
                        </a:solidFill>
                        <a:latin typeface="Calibri" pitchFamily="34" charset="0"/>
                      </a:endParaRPr>
                    </a:p>
                  </a:txBody>
                  <a:tcPr marL="83489" marR="83489" marT="41745" marB="4174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83489" marR="83489" marT="41745" marB="4174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771">
                <a:tc>
                  <a:txBody>
                    <a:bodyPr/>
                    <a:lstStyle/>
                    <a:p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83489" marR="83489" marT="41745" marB="4174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E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83489" marR="83489" marT="41745" marB="4174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itchFamily="34" charset="0"/>
                      </a:endParaRPr>
                    </a:p>
                  </a:txBody>
                  <a:tcPr marL="83489" marR="83489" marT="41745" marB="4174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2303584" y="3478824"/>
            <a:ext cx="609600" cy="609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06768" y="2640624"/>
            <a:ext cx="609600" cy="609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2" name="Isosceles Triangle 21"/>
          <p:cNvSpPr/>
          <p:nvPr/>
        </p:nvSpPr>
        <p:spPr>
          <a:xfrm rot="5400000">
            <a:off x="1064981" y="3690949"/>
            <a:ext cx="228600" cy="197069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3" name="Isosceles Triangle 22"/>
          <p:cNvSpPr/>
          <p:nvPr/>
        </p:nvSpPr>
        <p:spPr>
          <a:xfrm rot="5400000">
            <a:off x="1920765" y="3690950"/>
            <a:ext cx="228600" cy="197069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4" name="Isosceles Triangle 23"/>
          <p:cNvSpPr/>
          <p:nvPr/>
        </p:nvSpPr>
        <p:spPr>
          <a:xfrm>
            <a:off x="1608992" y="4222531"/>
            <a:ext cx="228600" cy="197069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95344" y="2567352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B, </a:t>
            </a:r>
            <a:r>
              <a:rPr lang="en-US" sz="2400" dirty="0" smtClean="0">
                <a:latin typeface="Calibri"/>
                <a:cs typeface="Calibri"/>
              </a:rPr>
              <a:t>right, </a:t>
            </a:r>
            <a:r>
              <a:rPr lang="en-US" sz="2400" dirty="0">
                <a:latin typeface="Calibri"/>
                <a:cs typeface="Calibri"/>
              </a:rPr>
              <a:t>C, -1</a:t>
            </a:r>
          </a:p>
          <a:p>
            <a:r>
              <a:rPr lang="en-US" sz="2400" dirty="0">
                <a:latin typeface="Calibri"/>
                <a:cs typeface="Calibri"/>
              </a:rPr>
              <a:t>C, right, D, -1</a:t>
            </a:r>
          </a:p>
          <a:p>
            <a:r>
              <a:rPr lang="en-US" sz="2400" dirty="0">
                <a:latin typeface="Calibri"/>
                <a:cs typeface="Calibri"/>
              </a:rPr>
              <a:t>D, exit,  x, +10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86144" y="2567352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B, right, C, -1</a:t>
            </a:r>
          </a:p>
          <a:p>
            <a:r>
              <a:rPr lang="en-US" sz="2400" dirty="0">
                <a:latin typeface="Calibri"/>
                <a:cs typeface="Calibri"/>
              </a:rPr>
              <a:t>C, right, D, -1</a:t>
            </a:r>
          </a:p>
          <a:p>
            <a:r>
              <a:rPr lang="en-US" sz="2400" dirty="0">
                <a:latin typeface="Calibri"/>
                <a:cs typeface="Calibri"/>
              </a:rPr>
              <a:t>D, exit,  x, +10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42184" y="4699311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E, </a:t>
            </a:r>
            <a:r>
              <a:rPr lang="en-US" sz="2400" dirty="0" smtClean="0">
                <a:latin typeface="Calibri"/>
                <a:cs typeface="Calibri"/>
              </a:rPr>
              <a:t>up, </a:t>
            </a:r>
            <a:r>
              <a:rPr lang="en-US" sz="2400" dirty="0">
                <a:latin typeface="Calibri"/>
                <a:cs typeface="Calibri"/>
              </a:rPr>
              <a:t>C, -1</a:t>
            </a:r>
          </a:p>
          <a:p>
            <a:r>
              <a:rPr lang="en-US" sz="2400" dirty="0">
                <a:latin typeface="Calibri"/>
                <a:cs typeface="Calibri"/>
              </a:rPr>
              <a:t>C, right,   A, -1</a:t>
            </a:r>
          </a:p>
          <a:p>
            <a:r>
              <a:rPr lang="en-US" sz="2400" dirty="0">
                <a:latin typeface="Calibri"/>
                <a:cs typeface="Calibri"/>
              </a:rPr>
              <a:t>A, exit,    x, -10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86200" y="19812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/>
                <a:cs typeface="Calibri"/>
              </a:rPr>
              <a:t>Episode 1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581400" y="2514600"/>
            <a:ext cx="2286000" cy="1295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77000" y="19812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/>
                <a:cs typeface="Calibri"/>
              </a:rPr>
              <a:t>Episode 2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172200" y="2514600"/>
            <a:ext cx="2286000" cy="1295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86200" y="41148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/>
                <a:cs typeface="Calibri"/>
              </a:rPr>
              <a:t>Episode 3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581400" y="4648200"/>
            <a:ext cx="2286000" cy="1295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77000" y="41148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/>
                <a:cs typeface="Calibri"/>
              </a:rPr>
              <a:t>Episode 4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172200" y="4648200"/>
            <a:ext cx="2286000" cy="1295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33800" y="4698024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E, </a:t>
            </a:r>
            <a:r>
              <a:rPr lang="en-US" sz="2400" dirty="0" smtClean="0">
                <a:latin typeface="Calibri"/>
                <a:cs typeface="Calibri"/>
              </a:rPr>
              <a:t>up, </a:t>
            </a:r>
            <a:r>
              <a:rPr lang="en-US" sz="2400" dirty="0">
                <a:latin typeface="Calibri"/>
                <a:cs typeface="Calibri"/>
              </a:rPr>
              <a:t>C, -1</a:t>
            </a:r>
          </a:p>
          <a:p>
            <a:r>
              <a:rPr lang="en-US" sz="2400" dirty="0">
                <a:latin typeface="Calibri"/>
                <a:cs typeface="Calibri"/>
              </a:rPr>
              <a:t>C, right,   D, -1</a:t>
            </a:r>
          </a:p>
          <a:p>
            <a:r>
              <a:rPr lang="en-US" sz="2400" dirty="0">
                <a:latin typeface="Calibri"/>
                <a:cs typeface="Calibri"/>
              </a:rPr>
              <a:t>D, exit,    x, +10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296400" y="1981200"/>
            <a:ext cx="2286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T(</a:t>
            </a:r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s,a,s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’).</a:t>
            </a:r>
          </a:p>
          <a:p>
            <a:pPr algn="ctr"/>
            <a:endParaRPr lang="en-US" sz="500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</a:rPr>
              <a:t>T(B, right, C) = 1.00</a:t>
            </a:r>
          </a:p>
          <a:p>
            <a:r>
              <a:rPr lang="en-US" sz="2000" dirty="0">
                <a:latin typeface="Calibri"/>
                <a:cs typeface="Calibri"/>
              </a:rPr>
              <a:t>T(C, right, D) = 0.75</a:t>
            </a:r>
          </a:p>
          <a:p>
            <a:r>
              <a:rPr lang="en-US" sz="2000" dirty="0">
                <a:latin typeface="Calibri"/>
                <a:cs typeface="Calibri"/>
              </a:rPr>
              <a:t>T(C, right, A) = 0.25</a:t>
            </a:r>
          </a:p>
          <a:p>
            <a:pPr algn="ctr"/>
            <a:r>
              <a:rPr lang="en-US" sz="2000" dirty="0">
                <a:latin typeface="Calibri"/>
                <a:cs typeface="Calibri"/>
              </a:rPr>
              <a:t>…</a:t>
            </a:r>
          </a:p>
          <a:p>
            <a:endParaRPr lang="en-US" sz="2000" dirty="0">
              <a:latin typeface="Calibri"/>
              <a:cs typeface="Calibri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R(</a:t>
            </a:r>
            <a:r>
              <a:rPr lang="en-US" sz="3200" dirty="0" err="1">
                <a:solidFill>
                  <a:schemeClr val="bg1"/>
                </a:solidFill>
                <a:latin typeface="Calibri"/>
                <a:cs typeface="Calibri"/>
              </a:rPr>
              <a:t>s,a,s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’).</a:t>
            </a:r>
          </a:p>
          <a:p>
            <a:pPr algn="ctr"/>
            <a:endParaRPr lang="en-US" sz="500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</a:rPr>
              <a:t>R(B, right, C) = -1</a:t>
            </a:r>
          </a:p>
          <a:p>
            <a:r>
              <a:rPr lang="en-US" sz="2000" dirty="0">
                <a:latin typeface="Calibri"/>
                <a:cs typeface="Calibri"/>
              </a:rPr>
              <a:t>R(C, right, D) = -1</a:t>
            </a:r>
          </a:p>
          <a:p>
            <a:r>
              <a:rPr lang="en-US" sz="2000" dirty="0">
                <a:latin typeface="Calibri"/>
                <a:cs typeface="Calibri"/>
              </a:rPr>
              <a:t>R(D, exit, x) = +10</a:t>
            </a:r>
          </a:p>
          <a:p>
            <a:pPr algn="ctr"/>
            <a:r>
              <a:rPr lang="en-US" sz="2000" dirty="0">
                <a:latin typeface="Calibri"/>
                <a:cs typeface="Calibri"/>
              </a:rPr>
              <a:t>…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9144000" y="2514600"/>
            <a:ext cx="2438400" cy="1295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144000" y="4648200"/>
            <a:ext cx="2438400" cy="1295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pic>
        <p:nvPicPr>
          <p:cNvPr id="41" name="Picture 4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9659816" y="2066192"/>
            <a:ext cx="1522958" cy="381000"/>
          </a:xfrm>
          <a:prstGeom prst="rect">
            <a:avLst/>
          </a:prstGeom>
          <a:noFill/>
          <a:ln/>
          <a:effectLst/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9677400" y="4199792"/>
            <a:ext cx="1505313" cy="381000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268063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6" grpId="0"/>
      <p:bldP spid="28" grpId="0"/>
      <p:bldP spid="29" grpId="0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44" grpId="0"/>
      <p:bldP spid="38" grpId="0"/>
      <p:bldP spid="39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Monte Carlo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81257"/>
            <a:ext cx="95154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1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Model-Free Learning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9000" y="1448200"/>
            <a:ext cx="5480050" cy="50281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OliveGreen}{sample_2 = R(s,\pi(s),s_2') +  \gamma V_k^\pi(s_2'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41"/>
  <p:tag name="PICTUREFILESIZE" val="2995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OliveGreen}{sample_n = R(s,\pi(s),s_n') +  \gamma V_k^\pi(s_n'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41"/>
  <p:tag name="PICTUREFILESIZE" val="299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OliveGreen}{\cdots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65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^\pi(s) \leftarrow \sum_{s'} T(s, \pi(s), s') [R(s,\pi(s), s') + \gamma V_k^\pi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94"/>
  <p:tag name="PICTUREFILESIZE" val="4729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OliveGreen}{sample = R(s,\pi(s),s') +  \gamma V^\pi(s'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19"/>
  <p:tag name="PICTUREFILESIZE" val="2475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V^\pi(s) \leftarrow (1-\alpha) V^\pi(s) + (\alpha) \textcolor{OliveGreen}{sample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45"/>
  <p:tag name="PICTUREFILESIZE" val="2578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V^\pi(s) \leftarrow V^\pi(s) + \alpha (\textcolor{OliveGreen}{sample} - V^\pi(s)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55"/>
  <p:tag name="PICTUREFILESIZE" val="2669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V^\pi(s) \leftarrow (1-\alpha) V^\pi(s) + \alpha \left[ \textcolor{Blue}{R(s,\pi(s),s') +  \gamma V^\pi(s')} 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00"/>
  <p:tag name="PICTUREFILESIZE" val="3936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\pi(s) = \argmax_a Q(s,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18"/>
  <p:tag name="PICTUREFILESIZE" val="2083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OliveGreen}{Q(s,a) = \sum_{s'} T(s,a,s') \left[ R(s,a,s') + \gamma V(s') 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13"/>
  <p:tag name="PICTUREFILESIZE" val="4127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hat{T}(s, a, s'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8"/>
  <p:tag name="PICTUREFILESIZE" val="839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Q_{k+1}(s,a) \leftarrow \sum_{s'} T(s,a,s') \,\left[ R(s, a, s') + \gamma\, \max_{a'} Q_k(s',a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44"/>
  <p:tag name="PICTUREFILESIZE" val="5674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textcolor{Blue}{Q(s,a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20"/>
  <p:tag name="BOXHEIGHT" val="374"/>
  <p:tag name="BOXFONT" val="10"/>
  <p:tag name="BOXWRAP" val="False"/>
  <p:tag name="WORKAROUNDTRANSPARENCYBUG" val="False"/>
  <p:tag name="ALLOWFONTSUBSTITUTION" val="False"/>
  <p:tag name="BITMAPFORMAT" val="png16m"/>
  <p:tag name="ORIGWIDTH" val="64"/>
  <p:tag name="PICTUREFILESIZE" val="729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Q(s,a) \leftarrow (1-\alpha) Q(s,a) + (\alpha) \left[ sample\right] 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MAGNIFICATION" val="1183"/>
  <p:tag name="ORIGWIDTH" val="379"/>
  <p:tag name="PICTUREFILESIZE" val="276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textcolor{Blue}{sample = R(s,a,s') + \gamma \max_{a'}Q(s',a'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20"/>
  <p:tag name="BOXHEIGHT" val="374"/>
  <p:tag name="BOXFONT" val="10"/>
  <p:tag name="BOXWRAP" val="False"/>
  <p:tag name="WORKAROUNDTRANSPARENCYBUG" val="False"/>
  <p:tag name="ALLOWFONTSUBSTITUTION" val="False"/>
  <p:tag name="BITMAPFORMAT" val="png16m"/>
  <p:tag name="ORIGWIDTH" val="351"/>
  <p:tag name="PICTUREFILESIZE" val="335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Q_{k+1}(s,a) \leftarrow \sum_{s'} T(s,a,s') \,\left[ R(s, a, s') + \gamma\, \max_{a'} Q_k(s',a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44"/>
  <p:tag name="PICTUREFILESIZE" val="5674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s,a,r,s')  template TPT1  env TPENV1  fore 0  back 16777215  eqnno 1"/>
  <p:tag name="FILENAME" val="TP_tmp"/>
  <p:tag name="ORIGWIDTH" val="42"/>
  <p:tag name="PICTUREFILESIZE" val="348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s,a,r,s',a',r',s'',a'',r'',s''''\ldots)  template TPT1  env TPENV1  fore 0  back 16777215  eqnno 1"/>
  <p:tag name="FILENAME" val="TP_tmp"/>
  <p:tag name="ORIGWIDTH" val="142"/>
  <p:tag name="PICTUREFILESIZE" val="693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Q_{k+1}(s,a) \leftarrow \sum_{s'} T(s,a,s') \,\left[ R(s, a, s') + \gamma\, \max_{a'} Q_k(s',a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44"/>
  <p:tag name="PICTUREFILESIZE" val="5674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Q(s,a) \leftarrow (1-\alpha) Q(s,a) + (\alpha) \left[ r + \gamma \max_{a'}Q(s',a')\right] 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91"/>
  <p:tag name="PICTUREFILESIZE" val="4516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hat{R}(s, a, s'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7"/>
  <p:tag name="PICTUREFILESIZE" val="88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{\sc V}(s) = w_1 f_1(s) + w_2 f_2(s) + \ldots + w_n f_n(s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27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413"/>
  <p:tag name="PICTUREFILESIZE" val="1852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{\sc Q}(s, a) = w_1 f_1(s, a) + w_2 f_2(s, a) + \ldots + w_n f_n(s, a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27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467"/>
  <p:tag name="PICTUREFILESIZE" val="2333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Q(s,a) \leftarrow Q(s,a) + \alpha \left[ \mbox{difference} \right] 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19"/>
  <p:tag name="PICTUREFILESIZE" val="234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w_i \leftarrow w_i + \alpha \left[ \mbox{difference} \right] f_i(s, 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01"/>
  <p:tag name="PICTUREFILESIZE" val="2159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{\sc Q}(s, a) = w_1 f_1(s, a) + w_2 f_2(s, a) + \ldots + w_n f_n(s, a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27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467"/>
  <p:tag name="PICTUREFILESIZE" val="233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\mbox{\rm difference} = \left[ r + \gamma \max_{a'} Q(s',a') \right] - Q(s,a) 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13"/>
  <p:tag name="PICTUREFILESIZE" val="3854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athrm{\sf transition~} = (s,a,r,s')  template TPT1  env TPENV1  fore 0  back 16777215  eqnno 1"/>
  <p:tag name="FILENAME" val="TP_tmp"/>
  <p:tag name="ORIGWIDTH" val="99"/>
  <p:tag name="PICTUREFILESIZE" val="564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f_1(x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"/>
  <p:tag name="PICTUREFILESIZE" val="316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hat{y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"/>
  <p:tag name="PICTUREFILESIZE" val="114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eqnarray*}&#10;\hat{y}_i=w_0 + w_1 f_{1}(x) + w_2 f_{2}(x)&#10;\end{eqnarray*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5"/>
  <p:tag name="PICTUREFILESIZE" val="140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hat{T}(s, a, s'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8"/>
  <p:tag name="PICTUREFILESIZE" val="839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hat{y}=w_0+w_1 f_1(x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4"/>
  <p:tag name="PICTUREFILESIZE" val="820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y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114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y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93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f_1(x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"/>
  <p:tag name="PICTUREFILESIZE" val="316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begin{document}&#10;\color{blue}&#10;\begin{eqnarray*}&#10;= \sum_i\left(y_i - \sum_k w_k f_k(x_i)\right)^2&#10;\end{eqnarray*}&#10;\end{document}&#10;"/>
  <p:tag name="FILENAME" val="txp_fig"/>
  <p:tag name="FORMAT" val="png256"/>
  <p:tag name="RES" val="1200"/>
  <p:tag name="BLEND" val="0"/>
  <p:tag name="TRANSPARENT" val="0"/>
  <p:tag name="TBUG" val="0"/>
  <p:tag name="ALLOWFS" val="0"/>
  <p:tag name="ORIGWIDTH" val="246"/>
  <p:tag name="PICTUREFILESIZE" val="3135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begin{document}&#10;\color{blue}&#10;\begin{eqnarray*}&#10;\mbox{total error} = \sum_i\left(y_i - \hat{y_i}\right)^2&#10;\end{eqnarray*}&#10;\end{document}&#10;"/>
  <p:tag name="FILENAME" val="txp_fig"/>
  <p:tag name="FORMAT" val="png256"/>
  <p:tag name="RES" val="1200"/>
  <p:tag name="BLEND" val="0"/>
  <p:tag name="TRANSPARENT" val="0"/>
  <p:tag name="TBUG" val="0"/>
  <p:tag name="ALLOWFS" val="0"/>
  <p:tag name="ORIGWIDTH" val="251"/>
  <p:tag name="PICTUREFILESIZE" val="2145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begin{document}&#10;\color{blue}&#10;\begin{eqnarray*}&#10; \mbox{error}(w) = \frac{1}{2}\left(y - \sum_k w_k f_k(x)  \right)^2&#10;\end{eqnarray*}&#10;\end{document}&#10;"/>
  <p:tag name="FILENAME" val="txp_fig"/>
  <p:tag name="FORMAT" val="png256"/>
  <p:tag name="RES" val="1200"/>
  <p:tag name="BLEND" val="0"/>
  <p:tag name="TRANSPARENT" val="0"/>
  <p:tag name="TBUG" val="0"/>
  <p:tag name="ALLOWFS" val="0"/>
  <p:tag name="ORIGWIDTH" val="313"/>
  <p:tag name="PICTUREFILESIZE" val="3754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begin{document}&#10;\color{blue}&#10;\begin{eqnarray*}&#10;\frac{\partial \mbox{~error}(w)}{\partial w_m} = - \left(y - \sum_k  w_k f_k(x)\right) f_m(x)&#10;\end{eqnarray*}&#10;\end{document}&#10;"/>
  <p:tag name="FILENAME" val="txp_fig"/>
  <p:tag name="FORMAT" val="png256"/>
  <p:tag name="RES" val="1200"/>
  <p:tag name="BLEND" val="0"/>
  <p:tag name="TRANSPARENT" val="0"/>
  <p:tag name="TBUG" val="0"/>
  <p:tag name="ALLOWFS" val="0"/>
  <p:tag name="ORIGWIDTH" val="387"/>
  <p:tag name="PICTUREFILESIZE" val="4695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begin{document}&#10;\color{blue}&#10;\begin{eqnarray*}&#10;w_m \leftarrow w_m + \alpha \left(y - \sum_k w_k f_k(x)  \right) f_m(x)&#10;\end{eqnarray*}&#10;\end{document}&#10;"/>
  <p:tag name="FILENAME" val="txp_fig"/>
  <p:tag name="FORMAT" val="png256"/>
  <p:tag name="RES" val="1200"/>
  <p:tag name="BLEND" val="0"/>
  <p:tag name="TRANSPARENT" val="0"/>
  <p:tag name="TBUG" val="0"/>
  <p:tag name="ALLOWFS" val="0"/>
  <p:tag name="ORIGWIDTH" val="372"/>
  <p:tag name="PICTUREFILESIZE" val="3980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w_m \leftarrow w_m + \alpha \left[ \textcolor{OliveGreen}{r + \gamma \max_a Q(s',a')} - \textcolor{BrickRed}{Q(s,a)} \right] f_m(s, 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03"/>
  <p:tag name="PICTUREFILESIZE" val="453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hat{R}(s, a, s'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7"/>
  <p:tag name="PICTUREFILESIZE" val="887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^\pi(s) \leftarrow \sum_{s'} T(s, \pi(s), s') [R(s,\pi(s), s') + \gamma V_k^\pi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94"/>
  <p:tag name="PICTUREFILESIZE" val="4729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0}^\pi(s) = 0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00"/>
  <p:tag name="PICTUREFILESIZE" val="882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V_{k+1}^\pi(s) \leftarrow \frac{1}{n} \sum_{i} \textcolor{OliveGreen}{sample_i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30"/>
  <p:tag name="PICTUREFILESIZE" val="2980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OliveGreen}{sample_1 = R(s,\pi(s),s_1') +  \gamma V_k^\pi(s_1'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41"/>
  <p:tag name="PICTUREFILESIZE" val="28116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6 -- adversarial search</Template>
  <TotalTime>54816</TotalTime>
  <Words>2127</Words>
  <Application>Microsoft Office PowerPoint</Application>
  <PresentationFormat>Widescreen</PresentationFormat>
  <Paragraphs>457</Paragraphs>
  <Slides>34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ＭＳ Ｐゴシック</vt:lpstr>
      <vt:lpstr>Arial</vt:lpstr>
      <vt:lpstr>Assistant ExtraLight</vt:lpstr>
      <vt:lpstr>Calibri</vt:lpstr>
      <vt:lpstr>Helvetica</vt:lpstr>
      <vt:lpstr>Lato Light</vt:lpstr>
      <vt:lpstr>Symbol</vt:lpstr>
      <vt:lpstr>Tahoma</vt:lpstr>
      <vt:lpstr>Wingdings</vt:lpstr>
      <vt:lpstr>dan-berkeley-nlp-v1</vt:lpstr>
      <vt:lpstr>Photo Editor Photo</vt:lpstr>
      <vt:lpstr>Week 14 </vt:lpstr>
      <vt:lpstr>Reinforcement Learning</vt:lpstr>
      <vt:lpstr>Reinforcement Learning</vt:lpstr>
      <vt:lpstr>Offline (MDPs) vs. Online (RL)</vt:lpstr>
      <vt:lpstr>Offline (MDPs) vs. Online (RL)</vt:lpstr>
      <vt:lpstr>Model-Based Learning</vt:lpstr>
      <vt:lpstr>Example: Model-Based Learning</vt:lpstr>
      <vt:lpstr>Model-based Monte Carlo</vt:lpstr>
      <vt:lpstr>Model-Free Learning</vt:lpstr>
      <vt:lpstr>Passive Reinforcement Learning (Section 21.2)</vt:lpstr>
      <vt:lpstr>Direct Evaluation</vt:lpstr>
      <vt:lpstr>Example: Direct Evaluation</vt:lpstr>
      <vt:lpstr>Problems with Direct Evaluation</vt:lpstr>
      <vt:lpstr>Why Not Use Policy Evaluation?</vt:lpstr>
      <vt:lpstr>Sample-Based Policy Evaluation?</vt:lpstr>
      <vt:lpstr>Temporal Difference Learning</vt:lpstr>
      <vt:lpstr>Example: Temporal Difference Learning</vt:lpstr>
      <vt:lpstr>Problems with TD Value Learning</vt:lpstr>
      <vt:lpstr>Active Reinforcement Learning (Section 21.3)</vt:lpstr>
      <vt:lpstr>Detour: Q-Value Iteration</vt:lpstr>
      <vt:lpstr>Q-Learning</vt:lpstr>
      <vt:lpstr>Q-Learning Properties</vt:lpstr>
      <vt:lpstr>Model-Free Learning</vt:lpstr>
      <vt:lpstr>Q learning vs SARSA Learning</vt:lpstr>
      <vt:lpstr>Exploration vs. Exploitation</vt:lpstr>
      <vt:lpstr>How to Explore?</vt:lpstr>
      <vt:lpstr>Optional Slides</vt:lpstr>
      <vt:lpstr>Generalizing Across States (Section 21.4)</vt:lpstr>
      <vt:lpstr>Feature-Based Representations</vt:lpstr>
      <vt:lpstr>Linear Value Functions</vt:lpstr>
      <vt:lpstr>Approximate Q-Learning</vt:lpstr>
      <vt:lpstr>Linear Approximation: Regression*</vt:lpstr>
      <vt:lpstr>Optimization: Least Squares*</vt:lpstr>
      <vt:lpstr>Minimizing Error*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Lenovo</cp:lastModifiedBy>
  <cp:revision>3014</cp:revision>
  <cp:lastPrinted>2018-09-25T06:53:20Z</cp:lastPrinted>
  <dcterms:created xsi:type="dcterms:W3CDTF">2004-08-27T04:16:05Z</dcterms:created>
  <dcterms:modified xsi:type="dcterms:W3CDTF">2023-04-15T16:57:32Z</dcterms:modified>
</cp:coreProperties>
</file>