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83" r:id="rId12"/>
    <p:sldId id="324" r:id="rId13"/>
    <p:sldId id="279" r:id="rId14"/>
    <p:sldId id="263" r:id="rId15"/>
    <p:sldId id="267" r:id="rId16"/>
    <p:sldId id="264" r:id="rId17"/>
    <p:sldId id="266" r:id="rId18"/>
    <p:sldId id="268" r:id="rId19"/>
    <p:sldId id="269" r:id="rId20"/>
    <p:sldId id="271" r:id="rId21"/>
    <p:sldId id="272" r:id="rId22"/>
    <p:sldId id="265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871C7B-8702-41A0-9089-98CCD4C58FA9}">
          <p14:sldIdLst>
            <p14:sldId id="256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324"/>
            <p14:sldId id="279"/>
            <p14:sldId id="263"/>
            <p14:sldId id="267"/>
            <p14:sldId id="264"/>
            <p14:sldId id="266"/>
            <p14:sldId id="268"/>
            <p14:sldId id="269"/>
            <p14:sldId id="271"/>
            <p14:sldId id="272"/>
            <p14:sldId id="265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7505B-C763-461A-B5B5-BD92707E2F1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93974-5E5D-42B9-BD04-CB886A3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2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AA268-7774-4F71-8E0F-5D3220B148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8F64-69B8-40CB-9479-5B018C0B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ML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17" y="1417319"/>
            <a:ext cx="8596727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9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6" y="28756"/>
            <a:ext cx="10515600" cy="836658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(Coefficient of Determination)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394"/>
            <a:ext cx="10515600" cy="54715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 It is interpreted as the proportion of the variance in the dependent variable that is predictable from the independent variable.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coefficient of determination equal to 0.48 indicates that about 48% of the variation in statistics grades (the dependent variable) can be explained by the relationship to math aptitude scores (the independent variable). This would be considered a good fit to the data, in the sense that it would substantially improve an educator's ability to predict student performance in statistics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84" y="1542052"/>
            <a:ext cx="6482445" cy="24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4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988A-8633-4911-1FFE-250EF1E7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EEAC-83EB-3756-AA4C-69CB0ED4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r2_score</a:t>
            </a:r>
          </a:p>
          <a:p>
            <a:r>
              <a:rPr lang="en-US" dirty="0" err="1"/>
              <a:t>y_true</a:t>
            </a:r>
            <a:r>
              <a:rPr lang="en-US" dirty="0"/>
              <a:t> = [1, 2, 3, 4]</a:t>
            </a:r>
          </a:p>
          <a:p>
            <a:r>
              <a:rPr lang="en-US" dirty="0" err="1"/>
              <a:t>y_pred</a:t>
            </a:r>
            <a:r>
              <a:rPr lang="en-US" dirty="0"/>
              <a:t> = [5, 6, 7.2, 8.3]</a:t>
            </a:r>
          </a:p>
          <a:p>
            <a:r>
              <a:rPr lang="en-US" dirty="0"/>
              <a:t>print(r2_score(</a:t>
            </a:r>
            <a:r>
              <a:rPr lang="en-US" dirty="0" err="1"/>
              <a:t>y_true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7579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65" y="1064077"/>
            <a:ext cx="7152587" cy="46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6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t>K-Means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Unsupervised learning </a:t>
            </a:r>
            <a:r>
              <a:rPr lang="fr-FR" altLang="en-US">
                <a:sym typeface="Wingdings" panose="05000000000000000000" pitchFamily="2" charset="2"/>
              </a:rPr>
              <a:t> where we dont provide the algorithm WHAT is the RIGHT answer?</a:t>
            </a:r>
          </a:p>
          <a:p>
            <a:pPr eaLnBrk="1" hangingPunct="1"/>
            <a:r>
              <a:rPr lang="fr-FR" altLang="en-US"/>
              <a:t>The goal is to segment or categorize data automatically</a:t>
            </a:r>
          </a:p>
          <a:p>
            <a:pPr eaLnBrk="1" hangingPunct="1"/>
            <a:r>
              <a:rPr lang="fr-FR" altLang="en-US"/>
              <a:t>K-means make K groups of data points in d-dimensions</a:t>
            </a:r>
          </a:p>
          <a:p>
            <a:pPr lvl="1" eaLnBrk="1" hangingPunct="1"/>
            <a:r>
              <a:rPr lang="fr-FR" altLang="en-US"/>
              <a:t>Where d is the number of parameters</a:t>
            </a:r>
          </a:p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0780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57" y="1507671"/>
            <a:ext cx="6718378" cy="30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4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t>K-Means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Initially, randomly pick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centroids (or points that will be the center of your clusters). Try to make them near the data but different from one another.</a:t>
            </a:r>
          </a:p>
          <a:p>
            <a:pPr marL="91440" indent="-91440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Then assign each data point to the closest centroid. (‘Closeness’ is measured by Euclidean distance, cosine similarity, correlation, etc.)</a:t>
            </a:r>
          </a:p>
          <a:p>
            <a:pPr marL="91440" indent="-91440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Move the centroids to the average location of the data points assigned to it.</a:t>
            </a:r>
          </a:p>
          <a:p>
            <a:pPr marL="91440" indent="-91440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Repeat the preceding two steps until the assignments don’t change, or change very little.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7104064" y="385762"/>
            <a:ext cx="3095625" cy="1439863"/>
          </a:xfrm>
          <a:prstGeom prst="wedgeRoundRectCallout">
            <a:avLst>
              <a:gd name="adj1" fmla="val -44769"/>
              <a:gd name="adj2" fmla="val 2794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dirty="0" err="1"/>
              <a:t>We</a:t>
            </a:r>
            <a:r>
              <a:rPr lang="fr-FR" altLang="en-US" dirty="0"/>
              <a:t> </a:t>
            </a:r>
            <a:r>
              <a:rPr lang="fr-FR" altLang="en-US" dirty="0" err="1"/>
              <a:t>may</a:t>
            </a:r>
            <a:r>
              <a:rPr lang="fr-FR" altLang="en-US" dirty="0"/>
              <a:t> </a:t>
            </a:r>
            <a:r>
              <a:rPr lang="fr-FR" altLang="en-US" dirty="0" err="1"/>
              <a:t>need</a:t>
            </a:r>
            <a:r>
              <a:rPr lang="fr-FR" altLang="en-US" dirty="0"/>
              <a:t> to </a:t>
            </a:r>
            <a:r>
              <a:rPr lang="fr-FR" altLang="en-US" dirty="0" err="1"/>
              <a:t>try</a:t>
            </a:r>
            <a:r>
              <a:rPr lang="fr-FR" altLang="en-US" dirty="0"/>
              <a:t> </a:t>
            </a:r>
            <a:r>
              <a:rPr lang="fr-FR" altLang="en-US" dirty="0" err="1"/>
              <a:t>different</a:t>
            </a:r>
            <a:r>
              <a:rPr lang="fr-FR" altLang="en-US" dirty="0"/>
              <a:t> values for k </a:t>
            </a:r>
            <a:r>
              <a:rPr lang="fr-FR" altLang="en-US" dirty="0" err="1"/>
              <a:t>before</a:t>
            </a:r>
            <a:r>
              <a:rPr lang="fr-FR" altLang="en-US" dirty="0"/>
              <a:t> </a:t>
            </a:r>
            <a:r>
              <a:rPr lang="fr-FR" altLang="en-US" dirty="0" err="1"/>
              <a:t>we</a:t>
            </a:r>
            <a:r>
              <a:rPr lang="fr-FR" altLang="en-US" dirty="0"/>
              <a:t> arrive at a </a:t>
            </a:r>
            <a:r>
              <a:rPr lang="fr-FR" altLang="en-US" dirty="0" err="1"/>
              <a:t>natural</a:t>
            </a:r>
            <a:r>
              <a:rPr lang="fr-FR" altLang="en-US" dirty="0"/>
              <a:t> </a:t>
            </a:r>
            <a:r>
              <a:rPr lang="fr-FR" altLang="en-US" dirty="0" err="1"/>
              <a:t>grouping</a:t>
            </a:r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37528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08" y="633140"/>
            <a:ext cx="8381646" cy="51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22" y="1203415"/>
            <a:ext cx="9034087" cy="38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7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22" y="365125"/>
            <a:ext cx="8600531" cy="57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1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Linear Regression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Most commonly used to express linear  relationship between two variables</a:t>
            </a:r>
          </a:p>
          <a:p>
            <a:pPr lvl="1" eaLnBrk="1" hangingPunct="1"/>
            <a:r>
              <a:rPr lang="fr-FR" altLang="en-US"/>
              <a:t>Outcome variable (response variable, dependent variable, label)</a:t>
            </a:r>
          </a:p>
          <a:p>
            <a:pPr lvl="1" eaLnBrk="1" hangingPunct="1"/>
            <a:r>
              <a:rPr lang="fr-FR" altLang="en-US"/>
              <a:t>Predictor (Independent variable, explanatory variable, feature)</a:t>
            </a:r>
          </a:p>
          <a:p>
            <a:pPr eaLnBrk="1" hangingPunct="1"/>
            <a:r>
              <a:rPr lang="fr-FR" altLang="en-US"/>
              <a:t>Can also be used when there is a linear relationship between one variable and several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343006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63" y="464819"/>
            <a:ext cx="8591006" cy="56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452437"/>
            <a:ext cx="71151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7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t>Issues with K-Means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</a:t>
            </a:r>
            <a:r>
              <a:rPr lang="en-US" altLang="en-US" b="1" i="1"/>
              <a:t>k</a:t>
            </a:r>
            <a:r>
              <a:rPr lang="en-US" altLang="en-US"/>
              <a:t> is more an art than a science</a:t>
            </a:r>
          </a:p>
          <a:p>
            <a:pPr eaLnBrk="1" hangingPunct="1"/>
            <a:r>
              <a:rPr lang="fr-FR" altLang="en-US"/>
              <a:t>A single unique solution can fail to exist</a:t>
            </a:r>
          </a:p>
          <a:p>
            <a:pPr eaLnBrk="1" hangingPunct="1"/>
            <a:r>
              <a:rPr lang="fr-FR" altLang="en-US"/>
              <a:t>Sometimes the clustering makes no sense (This is the BIGGEST problem)</a:t>
            </a:r>
          </a:p>
        </p:txBody>
      </p:sp>
    </p:spTree>
    <p:extLst>
      <p:ext uri="{BB962C8B-B14F-4D97-AF65-F5344CB8AC3E}">
        <p14:creationId xmlns:p14="http://schemas.microsoft.com/office/powerpoint/2010/main" val="77580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84EC-19BC-430F-ACB2-5CE76B9D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17E1-B6B1-4C84-B086-152BAF50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B024A-4E49-4171-9EE6-99EE42EF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77" y="900319"/>
            <a:ext cx="9039537" cy="45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9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326571"/>
            <a:ext cx="10515600" cy="5850392"/>
          </a:xfrm>
        </p:spPr>
        <p:txBody>
          <a:bodyPr/>
          <a:lstStyle/>
          <a:p>
            <a:pPr eaLnBrk="1" hangingPunct="1"/>
            <a:r>
              <a:rPr lang="fr-FR" altLang="en-US" dirty="0"/>
              <a:t>Good </a:t>
            </a:r>
            <a:r>
              <a:rPr lang="fr-FR" altLang="en-US" dirty="0" err="1"/>
              <a:t>starting</a:t>
            </a:r>
            <a:r>
              <a:rPr lang="fr-FR" altLang="en-US" dirty="0"/>
              <a:t> point for </a:t>
            </a:r>
            <a:r>
              <a:rPr lang="fr-FR" altLang="en-US" dirty="0" err="1"/>
              <a:t>many</a:t>
            </a:r>
            <a:r>
              <a:rPr lang="fr-FR" altLang="en-US" dirty="0"/>
              <a:t> </a:t>
            </a:r>
            <a:r>
              <a:rPr lang="fr-FR" altLang="en-US" dirty="0" err="1"/>
              <a:t>problems</a:t>
            </a:r>
            <a:r>
              <a:rPr lang="fr-FR" altLang="en-US" dirty="0"/>
              <a:t> (first </a:t>
            </a:r>
            <a:r>
              <a:rPr lang="fr-FR" altLang="en-US" dirty="0" err="1"/>
              <a:t>assumption</a:t>
            </a:r>
            <a:r>
              <a:rPr lang="fr-FR" altLang="en-US" dirty="0"/>
              <a:t>)</a:t>
            </a:r>
          </a:p>
          <a:p>
            <a:pPr eaLnBrk="1" hangingPunct="1"/>
            <a:endParaRPr lang="fr-F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19" y="1189604"/>
            <a:ext cx="4915171" cy="51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Writing Model</a:t>
            </a:r>
          </a:p>
        </p:txBody>
      </p:sp>
      <p:graphicFrame>
        <p:nvGraphicFramePr>
          <p:cNvPr id="9219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855914" y="1341438"/>
          <a:ext cx="6003925" cy="533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5191850" imgH="4610744" progId="Paint.Picture">
                  <p:embed/>
                </p:oleObj>
              </mc:Choice>
              <mc:Fallback>
                <p:oleObj name="Image bitmap" r:id="rId2" imgW="5191850" imgH="4610744" progId="Paint.Picture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1341438"/>
                        <a:ext cx="6003925" cy="533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135188" y="1484314"/>
            <a:ext cx="4959350" cy="915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/>
              <a:t>There is no deterministic relation here BUT</a:t>
            </a:r>
            <a:br>
              <a:rPr lang="fr-FR" altLang="en-US" sz="1800"/>
            </a:br>
            <a:r>
              <a:rPr lang="fr-FR" altLang="en-US" sz="1800"/>
              <a:t>It is obvious there is some association between</a:t>
            </a:r>
            <a:br>
              <a:rPr lang="fr-FR" altLang="en-US" sz="1800"/>
            </a:br>
            <a:r>
              <a:rPr lang="fr-FR" altLang="en-US" sz="1800"/>
              <a:t>the two variables.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796088" y="4313239"/>
            <a:ext cx="3702050" cy="915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/>
              <a:t>There are two important things we </a:t>
            </a:r>
            <a:br>
              <a:rPr lang="fr-FR" altLang="en-US" sz="1800"/>
            </a:br>
            <a:r>
              <a:rPr lang="fr-FR" altLang="en-US" sz="1800"/>
              <a:t>want to capture in a model: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/>
              <a:t>TREND and VARIATION</a:t>
            </a:r>
          </a:p>
        </p:txBody>
      </p:sp>
    </p:spTree>
    <p:extLst>
      <p:ext uri="{BB962C8B-B14F-4D97-AF65-F5344CB8AC3E}">
        <p14:creationId xmlns:p14="http://schemas.microsoft.com/office/powerpoint/2010/main" val="29575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Writing Model</a:t>
            </a:r>
          </a:p>
        </p:txBody>
      </p:sp>
      <p:graphicFrame>
        <p:nvGraphicFramePr>
          <p:cNvPr id="10243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640139" y="1600200"/>
          <a:ext cx="49117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6171429" imgH="5477640" progId="Paint.Picture">
                  <p:embed/>
                </p:oleObj>
              </mc:Choice>
              <mc:Fallback>
                <p:oleObj name="Image bitmap" r:id="rId2" imgW="6171429" imgH="5477640" progId="Paint.Picture">
                  <p:embed/>
                  <p:pic>
                    <p:nvPicPr>
                      <p:cNvPr id="102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9" y="1600200"/>
                        <a:ext cx="49117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008438" y="1989138"/>
            <a:ext cx="28765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/>
              <a:t>Which line is the BEST fit?</a:t>
            </a: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8667750" y="229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967664" y="3068638"/>
            <a:ext cx="1874837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i="1"/>
              <a:t>y </a:t>
            </a:r>
            <a:r>
              <a:rPr lang="fr-FR" altLang="en-US" sz="1800"/>
              <a:t>= </a:t>
            </a:r>
            <a:r>
              <a:rPr lang="fr-FR" altLang="en-US" sz="1800" i="1"/>
              <a:t>β</a:t>
            </a:r>
            <a:r>
              <a:rPr lang="fr-FR" altLang="en-US" sz="1800" baseline="-25000"/>
              <a:t>0</a:t>
            </a:r>
            <a:r>
              <a:rPr lang="fr-FR" altLang="en-US" sz="1800"/>
              <a:t> +</a:t>
            </a:r>
            <a:r>
              <a:rPr lang="fr-FR" altLang="en-US" sz="1800" i="1"/>
              <a:t>β</a:t>
            </a:r>
            <a:r>
              <a:rPr lang="fr-FR" altLang="en-US" sz="1800" baseline="-25000"/>
              <a:t>1</a:t>
            </a:r>
            <a:r>
              <a:rPr lang="fr-FR" altLang="en-US" sz="1800" i="1"/>
              <a:t>x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816725" y="4437064"/>
            <a:ext cx="3328988" cy="915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/>
              <a:t>Now your job is to find</a:t>
            </a:r>
            <a:br>
              <a:rPr lang="fr-FR" altLang="en-US" sz="1800"/>
            </a:br>
            <a:r>
              <a:rPr lang="fr-FR" altLang="en-US" sz="1800"/>
              <a:t>best values of </a:t>
            </a:r>
            <a:br>
              <a:rPr lang="fr-FR" altLang="en-US" sz="1800"/>
            </a:br>
            <a:r>
              <a:rPr lang="fr-FR" altLang="en-US" sz="1800"/>
              <a:t> </a:t>
            </a:r>
            <a:r>
              <a:rPr lang="fr-FR" altLang="en-US" sz="1800" i="1"/>
              <a:t>β</a:t>
            </a:r>
            <a:r>
              <a:rPr lang="fr-FR" altLang="en-US" sz="1800" baseline="-25000"/>
              <a:t>0</a:t>
            </a:r>
            <a:r>
              <a:rPr lang="fr-FR" altLang="en-US" sz="1800"/>
              <a:t>  and </a:t>
            </a:r>
            <a:r>
              <a:rPr lang="fr-FR" altLang="en-US" sz="1800" i="1"/>
              <a:t>β</a:t>
            </a:r>
            <a:r>
              <a:rPr lang="fr-FR" altLang="en-US" sz="1800" baseline="-25000"/>
              <a:t>1 </a:t>
            </a:r>
            <a:r>
              <a:rPr lang="fr-FR" altLang="en-US" sz="1800"/>
              <a:t>-&gt; MODEL FITTING</a:t>
            </a:r>
            <a:endParaRPr lang="fr-FR" altLang="en-US" sz="1800" i="1"/>
          </a:p>
        </p:txBody>
      </p:sp>
    </p:spTree>
    <p:extLst>
      <p:ext uri="{BB962C8B-B14F-4D97-AF65-F5344CB8AC3E}">
        <p14:creationId xmlns:p14="http://schemas.microsoft.com/office/powerpoint/2010/main" val="3679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5" grpId="0" animBg="1"/>
      <p:bldP spid="112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Fitting the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1600201"/>
            <a:ext cx="7913688" cy="942975"/>
          </a:xfrm>
        </p:spPr>
        <p:txBody>
          <a:bodyPr/>
          <a:lstStyle/>
          <a:p>
            <a:pPr eaLnBrk="1" hangingPunct="1"/>
            <a:r>
              <a:rPr lang="fr-FR" altLang="en-US"/>
              <a:t>You have to find the optimal line.</a:t>
            </a:r>
          </a:p>
          <a:p>
            <a:pPr lvl="1" eaLnBrk="1" hangingPunct="1"/>
            <a:r>
              <a:rPr lang="fr-FR" altLang="en-US" sz="2600"/>
              <a:t>But what is the meaning of optimal?</a:t>
            </a:r>
          </a:p>
          <a:p>
            <a:pPr eaLnBrk="1" hangingPunct="1"/>
            <a:endParaRPr lang="fr-FR" altLang="en-US"/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59151" y="2565401"/>
          <a:ext cx="4537075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5191850" imgH="4761905" progId="Paint.Picture">
                  <p:embed/>
                </p:oleObj>
              </mc:Choice>
              <mc:Fallback>
                <p:oleObj name="Image bitmap" r:id="rId2" imgW="5191850" imgH="4761905" progId="Paint.Picture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2565401"/>
                        <a:ext cx="4537075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664200" y="2997200"/>
            <a:ext cx="4641850" cy="915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u="sng"/>
              <a:t>LEAST SQUARE ESTIMATION: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/>
              <a:t>Minimizes the sum of squares of differences</a:t>
            </a:r>
            <a:br>
              <a:rPr lang="fr-FR" altLang="en-US" sz="1800"/>
            </a:br>
            <a:r>
              <a:rPr lang="fr-FR" altLang="en-US" sz="1800"/>
              <a:t>between approximated </a:t>
            </a:r>
            <a:r>
              <a:rPr lang="fr-FR" altLang="en-US" sz="1800" b="1"/>
              <a:t>y’</a:t>
            </a:r>
            <a:r>
              <a:rPr lang="fr-FR" altLang="en-US" sz="1800"/>
              <a:t> and actual </a:t>
            </a:r>
            <a:r>
              <a:rPr lang="fr-FR" altLang="en-US" sz="1800" b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9655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424114" y="404814"/>
          <a:ext cx="7731125" cy="573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6419048" imgH="4761905" progId="Paint.Picture">
                  <p:embed/>
                </p:oleObj>
              </mc:Choice>
              <mc:Fallback>
                <p:oleObj name="Image bitmap" r:id="rId2" imgW="6419048" imgH="4761905" progId="Paint.Picture">
                  <p:embed/>
                  <p:pic>
                    <p:nvPicPr>
                      <p:cNvPr id="122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04814"/>
                        <a:ext cx="7731125" cy="573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83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06"/>
            <a:ext cx="10515600" cy="5967957"/>
          </a:xfrm>
        </p:spPr>
        <p:txBody>
          <a:bodyPr>
            <a:normAutofit/>
          </a:bodyPr>
          <a:lstStyle/>
          <a:p>
            <a:r>
              <a:rPr lang="en-US" dirty="0"/>
              <a:t>Last year, five randomly selected students took a math aptitude test before they began their statistics course. The Statistics Department has three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linear regression equation best predicts statistics performance, based on math aptitude scores?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student made an 80 on the aptitude test, what grade would we expect her to make in statistics?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well does the regression equation fit the data?</a:t>
            </a:r>
          </a:p>
        </p:txBody>
      </p:sp>
    </p:spTree>
    <p:extLst>
      <p:ext uri="{BB962C8B-B14F-4D97-AF65-F5344CB8AC3E}">
        <p14:creationId xmlns:p14="http://schemas.microsoft.com/office/powerpoint/2010/main" val="150851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27906"/>
            <a:ext cx="9886807" cy="3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578</Words>
  <Application>Microsoft Office PowerPoint</Application>
  <PresentationFormat>Widescreen</PresentationFormat>
  <Paragraphs>52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Image bitmap</vt:lpstr>
      <vt:lpstr>Some ML Algorithms</vt:lpstr>
      <vt:lpstr>Linear Regression</vt:lpstr>
      <vt:lpstr>PowerPoint Presentation</vt:lpstr>
      <vt:lpstr>Writing Model</vt:lpstr>
      <vt:lpstr>Writing Model</vt:lpstr>
      <vt:lpstr>Fitting the Model</vt:lpstr>
      <vt:lpstr>PowerPoint Presentation</vt:lpstr>
      <vt:lpstr>PowerPoint Presentation</vt:lpstr>
      <vt:lpstr>PowerPoint Presentation</vt:lpstr>
      <vt:lpstr>PowerPoint Presentation</vt:lpstr>
      <vt:lpstr>R2 (Coefficient of Determination)</vt:lpstr>
      <vt:lpstr>PowerPoint Presentation</vt:lpstr>
      <vt:lpstr>PowerPoint Presentation</vt:lpstr>
      <vt:lpstr>K-Means</vt:lpstr>
      <vt:lpstr>PowerPoint Presentation</vt:lpstr>
      <vt:lpstr>K-Means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with K-Means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Farrukh Hasan</dc:creator>
  <cp:lastModifiedBy>Farrukh</cp:lastModifiedBy>
  <cp:revision>83</cp:revision>
  <dcterms:created xsi:type="dcterms:W3CDTF">2018-10-28T07:47:11Z</dcterms:created>
  <dcterms:modified xsi:type="dcterms:W3CDTF">2023-05-09T04:34:28Z</dcterms:modified>
</cp:coreProperties>
</file>