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8"/>
  </p:notesMasterIdLst>
  <p:sldIdLst>
    <p:sldId id="256" r:id="rId2"/>
    <p:sldId id="257" r:id="rId3"/>
    <p:sldId id="282" r:id="rId4"/>
    <p:sldId id="268" r:id="rId5"/>
    <p:sldId id="267" r:id="rId6"/>
    <p:sldId id="259" r:id="rId7"/>
    <p:sldId id="260" r:id="rId8"/>
    <p:sldId id="261" r:id="rId9"/>
    <p:sldId id="269" r:id="rId10"/>
    <p:sldId id="262" r:id="rId11"/>
    <p:sldId id="263" r:id="rId12"/>
    <p:sldId id="281" r:id="rId13"/>
    <p:sldId id="283" r:id="rId14"/>
    <p:sldId id="264" r:id="rId15"/>
    <p:sldId id="284" r:id="rId16"/>
    <p:sldId id="265" r:id="rId17"/>
    <p:sldId id="266" r:id="rId18"/>
    <p:sldId id="285" r:id="rId19"/>
    <p:sldId id="270" r:id="rId20"/>
    <p:sldId id="286" r:id="rId21"/>
    <p:sldId id="271" r:id="rId22"/>
    <p:sldId id="272" r:id="rId23"/>
    <p:sldId id="273" r:id="rId24"/>
    <p:sldId id="274" r:id="rId25"/>
    <p:sldId id="275" r:id="rId26"/>
    <p:sldId id="276" r:id="rId27"/>
    <p:sldId id="287" r:id="rId28"/>
    <p:sldId id="277" r:id="rId29"/>
    <p:sldId id="288" r:id="rId30"/>
    <p:sldId id="292" r:id="rId31"/>
    <p:sldId id="294" r:id="rId32"/>
    <p:sldId id="295" r:id="rId33"/>
    <p:sldId id="296" r:id="rId34"/>
    <p:sldId id="297"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162" autoAdjust="0"/>
  </p:normalViewPr>
  <p:slideViewPr>
    <p:cSldViewPr snapToGrid="0">
      <p:cViewPr varScale="1">
        <p:scale>
          <a:sx n="111" d="100"/>
          <a:sy n="111" d="100"/>
        </p:scale>
        <p:origin x="456" y="102"/>
      </p:cViewPr>
      <p:guideLst/>
    </p:cSldViewPr>
  </p:slideViewPr>
  <p:notesTextViewPr>
    <p:cViewPr>
      <p:scale>
        <a:sx n="1" d="1"/>
        <a:sy n="1" d="1"/>
      </p:scale>
      <p:origin x="0" y="0"/>
    </p:cViewPr>
  </p:notesTextViewPr>
  <p:sorterViewPr>
    <p:cViewPr>
      <p:scale>
        <a:sx n="200" d="100"/>
        <a:sy n="200" d="100"/>
      </p:scale>
      <p:origin x="0" y="-32178"/>
    </p:cViewPr>
  </p:sorterViewPr>
  <p:notesViewPr>
    <p:cSldViewPr snapToGrid="0">
      <p:cViewPr varScale="1">
        <p:scale>
          <a:sx n="56" d="100"/>
          <a:sy n="56" d="100"/>
        </p:scale>
        <p:origin x="283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498EE-8056-425F-BDB4-39E6C09E386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53BB041-2107-4D28-8887-715D7E24F67E}">
      <dgm:prSet custT="1"/>
      <dgm:spPr/>
      <dgm:t>
        <a:bodyPr/>
        <a:lstStyle/>
        <a:p>
          <a:r>
            <a:rPr lang="en-US" sz="2400" b="1" dirty="0">
              <a:solidFill>
                <a:schemeClr val="tx1">
                  <a:lumMod val="95000"/>
                  <a:lumOff val="5000"/>
                </a:schemeClr>
              </a:solidFill>
            </a:rPr>
            <a:t>Data Model, Schema and Instance</a:t>
          </a:r>
        </a:p>
      </dgm:t>
    </dgm:pt>
    <dgm:pt modelId="{FCD7AEB7-61C6-48E9-8D51-6CBDB1766C7C}" type="parTrans" cxnId="{064A1729-FF5B-4BC9-B1BC-B8036A2D09A1}">
      <dgm:prSet/>
      <dgm:spPr/>
      <dgm:t>
        <a:bodyPr/>
        <a:lstStyle/>
        <a:p>
          <a:endParaRPr lang="en-US"/>
        </a:p>
      </dgm:t>
    </dgm:pt>
    <dgm:pt modelId="{82930DDA-DE42-43DA-B070-738FFF4CF49F}" type="sibTrans" cxnId="{064A1729-FF5B-4BC9-B1BC-B8036A2D09A1}">
      <dgm:prSet/>
      <dgm:spPr/>
      <dgm:t>
        <a:bodyPr/>
        <a:lstStyle/>
        <a:p>
          <a:endParaRPr lang="en-US"/>
        </a:p>
      </dgm:t>
    </dgm:pt>
    <dgm:pt modelId="{1CE9E94E-1B2B-4205-820D-658BC87F3D9B}">
      <dgm:prSet custT="1"/>
      <dgm:spPr/>
      <dgm:t>
        <a:bodyPr/>
        <a:lstStyle/>
        <a:p>
          <a:r>
            <a:rPr lang="en-US" sz="2400" b="1" dirty="0">
              <a:solidFill>
                <a:schemeClr val="tx1">
                  <a:lumMod val="95000"/>
                  <a:lumOff val="5000"/>
                </a:schemeClr>
              </a:solidFill>
            </a:rPr>
            <a:t> Three schema architecture and data independence</a:t>
          </a:r>
        </a:p>
      </dgm:t>
    </dgm:pt>
    <dgm:pt modelId="{884C7F19-E217-4C1C-BBAD-B46BED861973}" type="parTrans" cxnId="{FAC4CC69-31A4-4BAC-AD25-D0B10D3F31DC}">
      <dgm:prSet/>
      <dgm:spPr/>
      <dgm:t>
        <a:bodyPr/>
        <a:lstStyle/>
        <a:p>
          <a:endParaRPr lang="en-US"/>
        </a:p>
      </dgm:t>
    </dgm:pt>
    <dgm:pt modelId="{2F698EB8-8201-4283-9C16-0FDF7AA261BD}" type="sibTrans" cxnId="{FAC4CC69-31A4-4BAC-AD25-D0B10D3F31DC}">
      <dgm:prSet/>
      <dgm:spPr/>
      <dgm:t>
        <a:bodyPr/>
        <a:lstStyle/>
        <a:p>
          <a:endParaRPr lang="en-US"/>
        </a:p>
      </dgm:t>
    </dgm:pt>
    <dgm:pt modelId="{FF35756E-C809-4B8D-9E99-6394AAA44E8F}">
      <dgm:prSet custT="1"/>
      <dgm:spPr/>
      <dgm:t>
        <a:bodyPr/>
        <a:lstStyle/>
        <a:p>
          <a:r>
            <a:rPr lang="en-US" sz="2400" b="1" dirty="0">
              <a:solidFill>
                <a:schemeClr val="tx1">
                  <a:lumMod val="95000"/>
                  <a:lumOff val="5000"/>
                </a:schemeClr>
              </a:solidFill>
            </a:rPr>
            <a:t>Database languages &amp; Interfaces</a:t>
          </a:r>
        </a:p>
      </dgm:t>
    </dgm:pt>
    <dgm:pt modelId="{EDFC3C74-FB54-44B3-9337-439E080D903E}" type="parTrans" cxnId="{8119555E-D49C-48EF-8A74-EDA7478F973D}">
      <dgm:prSet/>
      <dgm:spPr/>
      <dgm:t>
        <a:bodyPr/>
        <a:lstStyle/>
        <a:p>
          <a:endParaRPr lang="en-US"/>
        </a:p>
      </dgm:t>
    </dgm:pt>
    <dgm:pt modelId="{BB98432A-C08F-4785-80D7-F0271DFEC224}" type="sibTrans" cxnId="{8119555E-D49C-48EF-8A74-EDA7478F973D}">
      <dgm:prSet/>
      <dgm:spPr/>
      <dgm:t>
        <a:bodyPr/>
        <a:lstStyle/>
        <a:p>
          <a:endParaRPr lang="en-US"/>
        </a:p>
      </dgm:t>
    </dgm:pt>
    <dgm:pt modelId="{0F0C2A5D-7AC3-459E-927D-F5759AF21072}">
      <dgm:prSet custT="1"/>
      <dgm:spPr/>
      <dgm:t>
        <a:bodyPr/>
        <a:lstStyle/>
        <a:p>
          <a:r>
            <a:rPr lang="en-US" sz="2400" b="1" dirty="0">
              <a:solidFill>
                <a:schemeClr val="tx1">
                  <a:lumMod val="95000"/>
                  <a:lumOff val="5000"/>
                </a:schemeClr>
              </a:solidFill>
            </a:rPr>
            <a:t>Database systems environment</a:t>
          </a:r>
        </a:p>
      </dgm:t>
    </dgm:pt>
    <dgm:pt modelId="{AE13592E-432A-445A-85A9-9303AD653904}" type="parTrans" cxnId="{3C6A4BB4-AAC0-482D-B531-9BCE6583E977}">
      <dgm:prSet/>
      <dgm:spPr/>
      <dgm:t>
        <a:bodyPr/>
        <a:lstStyle/>
        <a:p>
          <a:endParaRPr lang="en-US"/>
        </a:p>
      </dgm:t>
    </dgm:pt>
    <dgm:pt modelId="{74F73D3E-6518-45A4-B611-9BF16F051624}" type="sibTrans" cxnId="{3C6A4BB4-AAC0-482D-B531-9BCE6583E977}">
      <dgm:prSet/>
      <dgm:spPr/>
      <dgm:t>
        <a:bodyPr/>
        <a:lstStyle/>
        <a:p>
          <a:endParaRPr lang="en-US"/>
        </a:p>
      </dgm:t>
    </dgm:pt>
    <dgm:pt modelId="{45F8669B-2AFF-4534-9E93-0295B3367190}">
      <dgm:prSet custT="1"/>
      <dgm:spPr/>
      <dgm:t>
        <a:bodyPr/>
        <a:lstStyle/>
        <a:p>
          <a:endParaRPr lang="en-US" sz="2400" b="1" dirty="0">
            <a:solidFill>
              <a:schemeClr val="tx1">
                <a:lumMod val="95000"/>
                <a:lumOff val="5000"/>
              </a:schemeClr>
            </a:solidFill>
          </a:endParaRPr>
        </a:p>
        <a:p>
          <a:r>
            <a:rPr lang="en-US" sz="2400" b="1" dirty="0">
              <a:solidFill>
                <a:schemeClr val="tx1">
                  <a:lumMod val="95000"/>
                  <a:lumOff val="5000"/>
                </a:schemeClr>
              </a:solidFill>
            </a:rPr>
            <a:t>Classification of DBMS</a:t>
          </a:r>
          <a:br>
            <a:rPr lang="en-US" sz="500" dirty="0"/>
          </a:br>
          <a:br>
            <a:rPr lang="en-US" sz="500" dirty="0"/>
          </a:br>
          <a:br>
            <a:rPr lang="en-US" sz="500" dirty="0"/>
          </a:br>
          <a:br>
            <a:rPr lang="en-US" sz="500" dirty="0"/>
          </a:br>
          <a:br>
            <a:rPr lang="en-US" sz="500" dirty="0"/>
          </a:br>
          <a:br>
            <a:rPr lang="en-US" sz="500" dirty="0"/>
          </a:br>
          <a:br>
            <a:rPr lang="en-US" sz="500" dirty="0"/>
          </a:br>
          <a:endParaRPr lang="en-US" sz="500" dirty="0"/>
        </a:p>
      </dgm:t>
    </dgm:pt>
    <dgm:pt modelId="{376F6F6B-83C6-4D06-A3AA-34EE46C546C0}" type="parTrans" cxnId="{2C80E8DD-6707-4C44-9DF7-F54DCA7979A4}">
      <dgm:prSet/>
      <dgm:spPr/>
      <dgm:t>
        <a:bodyPr/>
        <a:lstStyle/>
        <a:p>
          <a:endParaRPr lang="en-US"/>
        </a:p>
      </dgm:t>
    </dgm:pt>
    <dgm:pt modelId="{237D2FD2-2DE5-4B3C-95FE-4B74B234B75A}" type="sibTrans" cxnId="{2C80E8DD-6707-4C44-9DF7-F54DCA7979A4}">
      <dgm:prSet/>
      <dgm:spPr/>
      <dgm:t>
        <a:bodyPr/>
        <a:lstStyle/>
        <a:p>
          <a:endParaRPr lang="en-US"/>
        </a:p>
      </dgm:t>
    </dgm:pt>
    <dgm:pt modelId="{24FF5836-7A4F-4973-8291-8BDF55450C0E}" type="pres">
      <dgm:prSet presAssocID="{3DA498EE-8056-425F-BDB4-39E6C09E3866}" presName="Name0" presStyleCnt="0">
        <dgm:presLayoutVars>
          <dgm:chMax val="7"/>
          <dgm:chPref val="7"/>
          <dgm:dir/>
        </dgm:presLayoutVars>
      </dgm:prSet>
      <dgm:spPr/>
    </dgm:pt>
    <dgm:pt modelId="{ED0EBE3C-6120-435E-B7EA-2BD8028F1C71}" type="pres">
      <dgm:prSet presAssocID="{3DA498EE-8056-425F-BDB4-39E6C09E3866}" presName="Name1" presStyleCnt="0"/>
      <dgm:spPr/>
    </dgm:pt>
    <dgm:pt modelId="{299AF008-E736-4084-9644-2A1982339315}" type="pres">
      <dgm:prSet presAssocID="{3DA498EE-8056-425F-BDB4-39E6C09E3866}" presName="cycle" presStyleCnt="0"/>
      <dgm:spPr/>
    </dgm:pt>
    <dgm:pt modelId="{58B6F430-EA8F-499B-9A94-DDA1AC583966}" type="pres">
      <dgm:prSet presAssocID="{3DA498EE-8056-425F-BDB4-39E6C09E3866}" presName="srcNode" presStyleLbl="node1" presStyleIdx="0" presStyleCnt="5"/>
      <dgm:spPr/>
    </dgm:pt>
    <dgm:pt modelId="{49E17C77-0B2E-4DF7-82D3-A8F505CE7650}" type="pres">
      <dgm:prSet presAssocID="{3DA498EE-8056-425F-BDB4-39E6C09E3866}" presName="conn" presStyleLbl="parChTrans1D2" presStyleIdx="0" presStyleCnt="1"/>
      <dgm:spPr/>
    </dgm:pt>
    <dgm:pt modelId="{105D49BC-75CA-4212-9B1F-5A1B7800EAD6}" type="pres">
      <dgm:prSet presAssocID="{3DA498EE-8056-425F-BDB4-39E6C09E3866}" presName="extraNode" presStyleLbl="node1" presStyleIdx="0" presStyleCnt="5"/>
      <dgm:spPr/>
    </dgm:pt>
    <dgm:pt modelId="{B5CC068A-AD1A-4996-ADEB-3F66FA13938B}" type="pres">
      <dgm:prSet presAssocID="{3DA498EE-8056-425F-BDB4-39E6C09E3866}" presName="dstNode" presStyleLbl="node1" presStyleIdx="0" presStyleCnt="5"/>
      <dgm:spPr/>
    </dgm:pt>
    <dgm:pt modelId="{D21398EE-4C63-4C76-85C8-683437B4C065}" type="pres">
      <dgm:prSet presAssocID="{E53BB041-2107-4D28-8887-715D7E24F67E}" presName="text_1" presStyleLbl="node1" presStyleIdx="0" presStyleCnt="5">
        <dgm:presLayoutVars>
          <dgm:bulletEnabled val="1"/>
        </dgm:presLayoutVars>
      </dgm:prSet>
      <dgm:spPr/>
    </dgm:pt>
    <dgm:pt modelId="{237D26F5-3AFE-4915-9A40-9180B93AF108}" type="pres">
      <dgm:prSet presAssocID="{E53BB041-2107-4D28-8887-715D7E24F67E}" presName="accent_1" presStyleCnt="0"/>
      <dgm:spPr/>
    </dgm:pt>
    <dgm:pt modelId="{CDD67B40-64D2-4A1E-8D85-2B3886D927BA}" type="pres">
      <dgm:prSet presAssocID="{E53BB041-2107-4D28-8887-715D7E24F67E}" presName="accentRepeatNode" presStyleLbl="solidFgAcc1" presStyleIdx="0" presStyleCnt="5"/>
      <dgm:spPr/>
    </dgm:pt>
    <dgm:pt modelId="{1299D292-E07A-45D3-A4DA-87C3BA080B6A}" type="pres">
      <dgm:prSet presAssocID="{1CE9E94E-1B2B-4205-820D-658BC87F3D9B}" presName="text_2" presStyleLbl="node1" presStyleIdx="1" presStyleCnt="5">
        <dgm:presLayoutVars>
          <dgm:bulletEnabled val="1"/>
        </dgm:presLayoutVars>
      </dgm:prSet>
      <dgm:spPr/>
    </dgm:pt>
    <dgm:pt modelId="{62B15A86-1618-4A41-9E18-D311EE218F7D}" type="pres">
      <dgm:prSet presAssocID="{1CE9E94E-1B2B-4205-820D-658BC87F3D9B}" presName="accent_2" presStyleCnt="0"/>
      <dgm:spPr/>
    </dgm:pt>
    <dgm:pt modelId="{70CAA6E9-3C16-40F7-B88E-F2D3E99960B3}" type="pres">
      <dgm:prSet presAssocID="{1CE9E94E-1B2B-4205-820D-658BC87F3D9B}" presName="accentRepeatNode" presStyleLbl="solidFgAcc1" presStyleIdx="1" presStyleCnt="5"/>
      <dgm:spPr/>
    </dgm:pt>
    <dgm:pt modelId="{B951B5F4-023F-41CB-9A1B-E9743D30BEE4}" type="pres">
      <dgm:prSet presAssocID="{FF35756E-C809-4B8D-9E99-6394AAA44E8F}" presName="text_3" presStyleLbl="node1" presStyleIdx="2" presStyleCnt="5">
        <dgm:presLayoutVars>
          <dgm:bulletEnabled val="1"/>
        </dgm:presLayoutVars>
      </dgm:prSet>
      <dgm:spPr/>
    </dgm:pt>
    <dgm:pt modelId="{B41ADBC2-047F-4BF6-BAFC-91CEECF60E50}" type="pres">
      <dgm:prSet presAssocID="{FF35756E-C809-4B8D-9E99-6394AAA44E8F}" presName="accent_3" presStyleCnt="0"/>
      <dgm:spPr/>
    </dgm:pt>
    <dgm:pt modelId="{62B95F12-D498-488E-BC42-1104679C5842}" type="pres">
      <dgm:prSet presAssocID="{FF35756E-C809-4B8D-9E99-6394AAA44E8F}" presName="accentRepeatNode" presStyleLbl="solidFgAcc1" presStyleIdx="2" presStyleCnt="5"/>
      <dgm:spPr/>
    </dgm:pt>
    <dgm:pt modelId="{540AD574-0D54-45B2-B352-472347822AD3}" type="pres">
      <dgm:prSet presAssocID="{0F0C2A5D-7AC3-459E-927D-F5759AF21072}" presName="text_4" presStyleLbl="node1" presStyleIdx="3" presStyleCnt="5">
        <dgm:presLayoutVars>
          <dgm:bulletEnabled val="1"/>
        </dgm:presLayoutVars>
      </dgm:prSet>
      <dgm:spPr/>
    </dgm:pt>
    <dgm:pt modelId="{2BE6CF37-AE91-4E53-8379-2748C2707504}" type="pres">
      <dgm:prSet presAssocID="{0F0C2A5D-7AC3-459E-927D-F5759AF21072}" presName="accent_4" presStyleCnt="0"/>
      <dgm:spPr/>
    </dgm:pt>
    <dgm:pt modelId="{4E01C4A3-46C2-4FB7-BB21-171F4A6DA297}" type="pres">
      <dgm:prSet presAssocID="{0F0C2A5D-7AC3-459E-927D-F5759AF21072}" presName="accentRepeatNode" presStyleLbl="solidFgAcc1" presStyleIdx="3" presStyleCnt="5"/>
      <dgm:spPr/>
    </dgm:pt>
    <dgm:pt modelId="{8471635F-D2D9-4370-AFF8-D9421CDB6261}" type="pres">
      <dgm:prSet presAssocID="{45F8669B-2AFF-4534-9E93-0295B3367190}" presName="text_5" presStyleLbl="node1" presStyleIdx="4" presStyleCnt="5">
        <dgm:presLayoutVars>
          <dgm:bulletEnabled val="1"/>
        </dgm:presLayoutVars>
      </dgm:prSet>
      <dgm:spPr/>
    </dgm:pt>
    <dgm:pt modelId="{D05156EA-A1DC-446A-A8FE-30B34DAACAA8}" type="pres">
      <dgm:prSet presAssocID="{45F8669B-2AFF-4534-9E93-0295B3367190}" presName="accent_5" presStyleCnt="0"/>
      <dgm:spPr/>
    </dgm:pt>
    <dgm:pt modelId="{EED1417F-0001-4780-BB5D-55A57903CCC1}" type="pres">
      <dgm:prSet presAssocID="{45F8669B-2AFF-4534-9E93-0295B3367190}" presName="accentRepeatNode" presStyleLbl="solidFgAcc1" presStyleIdx="4" presStyleCnt="5"/>
      <dgm:spPr/>
    </dgm:pt>
  </dgm:ptLst>
  <dgm:cxnLst>
    <dgm:cxn modelId="{064A1729-FF5B-4BC9-B1BC-B8036A2D09A1}" srcId="{3DA498EE-8056-425F-BDB4-39E6C09E3866}" destId="{E53BB041-2107-4D28-8887-715D7E24F67E}" srcOrd="0" destOrd="0" parTransId="{FCD7AEB7-61C6-48E9-8D51-6CBDB1766C7C}" sibTransId="{82930DDA-DE42-43DA-B070-738FFF4CF49F}"/>
    <dgm:cxn modelId="{9A8EA32F-8078-461B-A786-1050FC55A927}" type="presOf" srcId="{1CE9E94E-1B2B-4205-820D-658BC87F3D9B}" destId="{1299D292-E07A-45D3-A4DA-87C3BA080B6A}" srcOrd="0" destOrd="0" presId="urn:microsoft.com/office/officeart/2008/layout/VerticalCurvedList"/>
    <dgm:cxn modelId="{7B71AE40-0237-4654-9D8B-C0F479D70C8F}" type="presOf" srcId="{3DA498EE-8056-425F-BDB4-39E6C09E3866}" destId="{24FF5836-7A4F-4973-8291-8BDF55450C0E}" srcOrd="0" destOrd="0" presId="urn:microsoft.com/office/officeart/2008/layout/VerticalCurvedList"/>
    <dgm:cxn modelId="{8119555E-D49C-48EF-8A74-EDA7478F973D}" srcId="{3DA498EE-8056-425F-BDB4-39E6C09E3866}" destId="{FF35756E-C809-4B8D-9E99-6394AAA44E8F}" srcOrd="2" destOrd="0" parTransId="{EDFC3C74-FB54-44B3-9337-439E080D903E}" sibTransId="{BB98432A-C08F-4785-80D7-F0271DFEC224}"/>
    <dgm:cxn modelId="{FAC4CC69-31A4-4BAC-AD25-D0B10D3F31DC}" srcId="{3DA498EE-8056-425F-BDB4-39E6C09E3866}" destId="{1CE9E94E-1B2B-4205-820D-658BC87F3D9B}" srcOrd="1" destOrd="0" parTransId="{884C7F19-E217-4C1C-BBAD-B46BED861973}" sibTransId="{2F698EB8-8201-4283-9C16-0FDF7AA261BD}"/>
    <dgm:cxn modelId="{0EB9A87A-27D4-4572-AC78-545E30C4E8D0}" type="presOf" srcId="{FF35756E-C809-4B8D-9E99-6394AAA44E8F}" destId="{B951B5F4-023F-41CB-9A1B-E9743D30BEE4}" srcOrd="0" destOrd="0" presId="urn:microsoft.com/office/officeart/2008/layout/VerticalCurvedList"/>
    <dgm:cxn modelId="{3C6A4BB4-AAC0-482D-B531-9BCE6583E977}" srcId="{3DA498EE-8056-425F-BDB4-39E6C09E3866}" destId="{0F0C2A5D-7AC3-459E-927D-F5759AF21072}" srcOrd="3" destOrd="0" parTransId="{AE13592E-432A-445A-85A9-9303AD653904}" sibTransId="{74F73D3E-6518-45A4-B611-9BF16F051624}"/>
    <dgm:cxn modelId="{2AA25AC4-A10F-44D2-9C50-D339A97D9F00}" type="presOf" srcId="{45F8669B-2AFF-4534-9E93-0295B3367190}" destId="{8471635F-D2D9-4370-AFF8-D9421CDB6261}" srcOrd="0" destOrd="0" presId="urn:microsoft.com/office/officeart/2008/layout/VerticalCurvedList"/>
    <dgm:cxn modelId="{2C80E8DD-6707-4C44-9DF7-F54DCA7979A4}" srcId="{3DA498EE-8056-425F-BDB4-39E6C09E3866}" destId="{45F8669B-2AFF-4534-9E93-0295B3367190}" srcOrd="4" destOrd="0" parTransId="{376F6F6B-83C6-4D06-A3AA-34EE46C546C0}" sibTransId="{237D2FD2-2DE5-4B3C-95FE-4B74B234B75A}"/>
    <dgm:cxn modelId="{5A2BF7E8-28B8-467D-9EB9-B3C77D6468E5}" type="presOf" srcId="{E53BB041-2107-4D28-8887-715D7E24F67E}" destId="{D21398EE-4C63-4C76-85C8-683437B4C065}" srcOrd="0" destOrd="0" presId="urn:microsoft.com/office/officeart/2008/layout/VerticalCurvedList"/>
    <dgm:cxn modelId="{4FBA9EF0-D39B-462B-9FE1-EEAE03FD767F}" type="presOf" srcId="{82930DDA-DE42-43DA-B070-738FFF4CF49F}" destId="{49E17C77-0B2E-4DF7-82D3-A8F505CE7650}" srcOrd="0" destOrd="0" presId="urn:microsoft.com/office/officeart/2008/layout/VerticalCurvedList"/>
    <dgm:cxn modelId="{1BE0CEF1-3BD4-4CFB-A2CC-0BE3717CD2A8}" type="presOf" srcId="{0F0C2A5D-7AC3-459E-927D-F5759AF21072}" destId="{540AD574-0D54-45B2-B352-472347822AD3}" srcOrd="0" destOrd="0" presId="urn:microsoft.com/office/officeart/2008/layout/VerticalCurvedList"/>
    <dgm:cxn modelId="{5BC27AB9-3C2E-408D-8E4F-6C0DA57BF9F8}" type="presParOf" srcId="{24FF5836-7A4F-4973-8291-8BDF55450C0E}" destId="{ED0EBE3C-6120-435E-B7EA-2BD8028F1C71}" srcOrd="0" destOrd="0" presId="urn:microsoft.com/office/officeart/2008/layout/VerticalCurvedList"/>
    <dgm:cxn modelId="{F6C73C54-46D5-4BBC-8023-0467F2DC2074}" type="presParOf" srcId="{ED0EBE3C-6120-435E-B7EA-2BD8028F1C71}" destId="{299AF008-E736-4084-9644-2A1982339315}" srcOrd="0" destOrd="0" presId="urn:microsoft.com/office/officeart/2008/layout/VerticalCurvedList"/>
    <dgm:cxn modelId="{670095F3-6CAB-427E-98F8-A3C00F1AE027}" type="presParOf" srcId="{299AF008-E736-4084-9644-2A1982339315}" destId="{58B6F430-EA8F-499B-9A94-DDA1AC583966}" srcOrd="0" destOrd="0" presId="urn:microsoft.com/office/officeart/2008/layout/VerticalCurvedList"/>
    <dgm:cxn modelId="{8EB0575E-A7E6-4082-B607-CFDADF577CA7}" type="presParOf" srcId="{299AF008-E736-4084-9644-2A1982339315}" destId="{49E17C77-0B2E-4DF7-82D3-A8F505CE7650}" srcOrd="1" destOrd="0" presId="urn:microsoft.com/office/officeart/2008/layout/VerticalCurvedList"/>
    <dgm:cxn modelId="{B74241F5-FA44-4FFD-9B6A-EC80FCAAA8BF}" type="presParOf" srcId="{299AF008-E736-4084-9644-2A1982339315}" destId="{105D49BC-75CA-4212-9B1F-5A1B7800EAD6}" srcOrd="2" destOrd="0" presId="urn:microsoft.com/office/officeart/2008/layout/VerticalCurvedList"/>
    <dgm:cxn modelId="{B26CE6F6-E17F-4E9A-B502-EAFF24244CDF}" type="presParOf" srcId="{299AF008-E736-4084-9644-2A1982339315}" destId="{B5CC068A-AD1A-4996-ADEB-3F66FA13938B}" srcOrd="3" destOrd="0" presId="urn:microsoft.com/office/officeart/2008/layout/VerticalCurvedList"/>
    <dgm:cxn modelId="{EF596A4B-86A7-440C-AC96-7EFDBC1E17AC}" type="presParOf" srcId="{ED0EBE3C-6120-435E-B7EA-2BD8028F1C71}" destId="{D21398EE-4C63-4C76-85C8-683437B4C065}" srcOrd="1" destOrd="0" presId="urn:microsoft.com/office/officeart/2008/layout/VerticalCurvedList"/>
    <dgm:cxn modelId="{681D771F-1BDF-4D0E-8A4B-08F1807E4D80}" type="presParOf" srcId="{ED0EBE3C-6120-435E-B7EA-2BD8028F1C71}" destId="{237D26F5-3AFE-4915-9A40-9180B93AF108}" srcOrd="2" destOrd="0" presId="urn:microsoft.com/office/officeart/2008/layout/VerticalCurvedList"/>
    <dgm:cxn modelId="{69C50CAB-C616-4161-9475-E1521D82D7D3}" type="presParOf" srcId="{237D26F5-3AFE-4915-9A40-9180B93AF108}" destId="{CDD67B40-64D2-4A1E-8D85-2B3886D927BA}" srcOrd="0" destOrd="0" presId="urn:microsoft.com/office/officeart/2008/layout/VerticalCurvedList"/>
    <dgm:cxn modelId="{99AE761F-BEE0-4508-9F76-B56B63EBFEC3}" type="presParOf" srcId="{ED0EBE3C-6120-435E-B7EA-2BD8028F1C71}" destId="{1299D292-E07A-45D3-A4DA-87C3BA080B6A}" srcOrd="3" destOrd="0" presId="urn:microsoft.com/office/officeart/2008/layout/VerticalCurvedList"/>
    <dgm:cxn modelId="{C4B71F22-CDC3-4E9F-8C74-98B56852CEB8}" type="presParOf" srcId="{ED0EBE3C-6120-435E-B7EA-2BD8028F1C71}" destId="{62B15A86-1618-4A41-9E18-D311EE218F7D}" srcOrd="4" destOrd="0" presId="urn:microsoft.com/office/officeart/2008/layout/VerticalCurvedList"/>
    <dgm:cxn modelId="{BE005AA6-4290-423E-9F43-8EE5A5FC24AB}" type="presParOf" srcId="{62B15A86-1618-4A41-9E18-D311EE218F7D}" destId="{70CAA6E9-3C16-40F7-B88E-F2D3E99960B3}" srcOrd="0" destOrd="0" presId="urn:microsoft.com/office/officeart/2008/layout/VerticalCurvedList"/>
    <dgm:cxn modelId="{B6797D23-1B57-46D6-9C8F-DCCC5574199A}" type="presParOf" srcId="{ED0EBE3C-6120-435E-B7EA-2BD8028F1C71}" destId="{B951B5F4-023F-41CB-9A1B-E9743D30BEE4}" srcOrd="5" destOrd="0" presId="urn:microsoft.com/office/officeart/2008/layout/VerticalCurvedList"/>
    <dgm:cxn modelId="{2320F0C4-5F2B-4CD9-9528-A56E1111EA2C}" type="presParOf" srcId="{ED0EBE3C-6120-435E-B7EA-2BD8028F1C71}" destId="{B41ADBC2-047F-4BF6-BAFC-91CEECF60E50}" srcOrd="6" destOrd="0" presId="urn:microsoft.com/office/officeart/2008/layout/VerticalCurvedList"/>
    <dgm:cxn modelId="{F6C96A8D-1ED3-424A-85A8-DA5411B36306}" type="presParOf" srcId="{B41ADBC2-047F-4BF6-BAFC-91CEECF60E50}" destId="{62B95F12-D498-488E-BC42-1104679C5842}" srcOrd="0" destOrd="0" presId="urn:microsoft.com/office/officeart/2008/layout/VerticalCurvedList"/>
    <dgm:cxn modelId="{A69F1E9C-5BFA-4BDB-AFE2-2D79388B1619}" type="presParOf" srcId="{ED0EBE3C-6120-435E-B7EA-2BD8028F1C71}" destId="{540AD574-0D54-45B2-B352-472347822AD3}" srcOrd="7" destOrd="0" presId="urn:microsoft.com/office/officeart/2008/layout/VerticalCurvedList"/>
    <dgm:cxn modelId="{FF26A6CA-933C-4415-BF9A-47ECBD8AD0ED}" type="presParOf" srcId="{ED0EBE3C-6120-435E-B7EA-2BD8028F1C71}" destId="{2BE6CF37-AE91-4E53-8379-2748C2707504}" srcOrd="8" destOrd="0" presId="urn:microsoft.com/office/officeart/2008/layout/VerticalCurvedList"/>
    <dgm:cxn modelId="{B8448058-9887-4103-B349-D2D8E867194C}" type="presParOf" srcId="{2BE6CF37-AE91-4E53-8379-2748C2707504}" destId="{4E01C4A3-46C2-4FB7-BB21-171F4A6DA297}" srcOrd="0" destOrd="0" presId="urn:microsoft.com/office/officeart/2008/layout/VerticalCurvedList"/>
    <dgm:cxn modelId="{AAFD7A68-027B-4DE0-8EC5-DBA2E491A63A}" type="presParOf" srcId="{ED0EBE3C-6120-435E-B7EA-2BD8028F1C71}" destId="{8471635F-D2D9-4370-AFF8-D9421CDB6261}" srcOrd="9" destOrd="0" presId="urn:microsoft.com/office/officeart/2008/layout/VerticalCurvedList"/>
    <dgm:cxn modelId="{C26B279F-BFED-4858-B0CE-B3D96897372E}" type="presParOf" srcId="{ED0EBE3C-6120-435E-B7EA-2BD8028F1C71}" destId="{D05156EA-A1DC-446A-A8FE-30B34DAACAA8}" srcOrd="10" destOrd="0" presId="urn:microsoft.com/office/officeart/2008/layout/VerticalCurvedList"/>
    <dgm:cxn modelId="{C83D4AD2-FD98-411B-9ECB-2C7B89B7C86F}" type="presParOf" srcId="{D05156EA-A1DC-446A-A8FE-30B34DAACAA8}" destId="{EED1417F-0001-4780-BB5D-55A57903CCC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17C77-0B2E-4DF7-82D3-A8F505CE7650}">
      <dsp:nvSpPr>
        <dsp:cNvPr id="0" name=""/>
        <dsp:cNvSpPr/>
      </dsp:nvSpPr>
      <dsp:spPr>
        <a:xfrm>
          <a:off x="-4662682" y="-714798"/>
          <a:ext cx="5554007" cy="5554007"/>
        </a:xfrm>
        <a:prstGeom prst="blockArc">
          <a:avLst>
            <a:gd name="adj1" fmla="val 18900000"/>
            <a:gd name="adj2" fmla="val 2700000"/>
            <a:gd name="adj3" fmla="val 389"/>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1398EE-4C63-4C76-85C8-683437B4C065}">
      <dsp:nvSpPr>
        <dsp:cNvPr id="0" name=""/>
        <dsp:cNvSpPr/>
      </dsp:nvSpPr>
      <dsp:spPr>
        <a:xfrm>
          <a:off x="390120" y="257693"/>
          <a:ext cx="8359515" cy="5157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Data Model, Schema and Instance</a:t>
          </a:r>
        </a:p>
      </dsp:txBody>
      <dsp:txXfrm>
        <a:off x="390120" y="257693"/>
        <a:ext cx="8359515" cy="515716"/>
      </dsp:txXfrm>
    </dsp:sp>
    <dsp:sp modelId="{CDD67B40-64D2-4A1E-8D85-2B3886D927BA}">
      <dsp:nvSpPr>
        <dsp:cNvPr id="0" name=""/>
        <dsp:cNvSpPr/>
      </dsp:nvSpPr>
      <dsp:spPr>
        <a:xfrm>
          <a:off x="67797" y="193228"/>
          <a:ext cx="644645" cy="64464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99D292-E07A-45D3-A4DA-87C3BA080B6A}">
      <dsp:nvSpPr>
        <dsp:cNvPr id="0" name=""/>
        <dsp:cNvSpPr/>
      </dsp:nvSpPr>
      <dsp:spPr>
        <a:xfrm>
          <a:off x="759667" y="1031020"/>
          <a:ext cx="7989968" cy="515716"/>
        </a:xfrm>
        <a:prstGeom prst="rect">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 Three schema architecture and data independence</a:t>
          </a:r>
        </a:p>
      </dsp:txBody>
      <dsp:txXfrm>
        <a:off x="759667" y="1031020"/>
        <a:ext cx="7989968" cy="515716"/>
      </dsp:txXfrm>
    </dsp:sp>
    <dsp:sp modelId="{70CAA6E9-3C16-40F7-B88E-F2D3E99960B3}">
      <dsp:nvSpPr>
        <dsp:cNvPr id="0" name=""/>
        <dsp:cNvSpPr/>
      </dsp:nvSpPr>
      <dsp:spPr>
        <a:xfrm>
          <a:off x="437344" y="966555"/>
          <a:ext cx="644645" cy="644645"/>
        </a:xfrm>
        <a:prstGeom prst="ellipse">
          <a:avLst/>
        </a:prstGeom>
        <a:solidFill>
          <a:schemeClr val="lt1">
            <a:hueOff val="0"/>
            <a:satOff val="0"/>
            <a:lumOff val="0"/>
            <a:alphaOff val="0"/>
          </a:schemeClr>
        </a:solidFill>
        <a:ln w="19050" cap="rnd" cmpd="sng" algn="ctr">
          <a:solidFill>
            <a:schemeClr val="accent2">
              <a:hueOff val="-678113"/>
              <a:satOff val="-414"/>
              <a:lumOff val="1618"/>
              <a:alphaOff val="0"/>
            </a:schemeClr>
          </a:solidFill>
          <a:prstDash val="solid"/>
        </a:ln>
        <a:effectLst/>
      </dsp:spPr>
      <dsp:style>
        <a:lnRef idx="2">
          <a:scrgbClr r="0" g="0" b="0"/>
        </a:lnRef>
        <a:fillRef idx="1">
          <a:scrgbClr r="0" g="0" b="0"/>
        </a:fillRef>
        <a:effectRef idx="0">
          <a:scrgbClr r="0" g="0" b="0"/>
        </a:effectRef>
        <a:fontRef idx="minor"/>
      </dsp:style>
    </dsp:sp>
    <dsp:sp modelId="{B951B5F4-023F-41CB-9A1B-E9743D30BEE4}">
      <dsp:nvSpPr>
        <dsp:cNvPr id="0" name=""/>
        <dsp:cNvSpPr/>
      </dsp:nvSpPr>
      <dsp:spPr>
        <a:xfrm>
          <a:off x="873088" y="1804346"/>
          <a:ext cx="7876547" cy="515716"/>
        </a:xfrm>
        <a:prstGeom prst="rec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Database languages &amp; Interfaces</a:t>
          </a:r>
        </a:p>
      </dsp:txBody>
      <dsp:txXfrm>
        <a:off x="873088" y="1804346"/>
        <a:ext cx="7876547" cy="515716"/>
      </dsp:txXfrm>
    </dsp:sp>
    <dsp:sp modelId="{62B95F12-D498-488E-BC42-1104679C5842}">
      <dsp:nvSpPr>
        <dsp:cNvPr id="0" name=""/>
        <dsp:cNvSpPr/>
      </dsp:nvSpPr>
      <dsp:spPr>
        <a:xfrm>
          <a:off x="550766" y="1739882"/>
          <a:ext cx="644645" cy="644645"/>
        </a:xfrm>
        <a:prstGeom prst="ellipse">
          <a:avLst/>
        </a:prstGeom>
        <a:solidFill>
          <a:schemeClr val="lt1">
            <a:hueOff val="0"/>
            <a:satOff val="0"/>
            <a:lumOff val="0"/>
            <a:alphaOff val="0"/>
          </a:schemeClr>
        </a:solidFill>
        <a:ln w="19050" cap="rnd"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dsp:style>
    </dsp:sp>
    <dsp:sp modelId="{540AD574-0D54-45B2-B352-472347822AD3}">
      <dsp:nvSpPr>
        <dsp:cNvPr id="0" name=""/>
        <dsp:cNvSpPr/>
      </dsp:nvSpPr>
      <dsp:spPr>
        <a:xfrm>
          <a:off x="759667" y="2577673"/>
          <a:ext cx="7989968" cy="515716"/>
        </a:xfrm>
        <a:prstGeom prst="rect">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Database systems environment</a:t>
          </a:r>
        </a:p>
      </dsp:txBody>
      <dsp:txXfrm>
        <a:off x="759667" y="2577673"/>
        <a:ext cx="7989968" cy="515716"/>
      </dsp:txXfrm>
    </dsp:sp>
    <dsp:sp modelId="{4E01C4A3-46C2-4FB7-BB21-171F4A6DA297}">
      <dsp:nvSpPr>
        <dsp:cNvPr id="0" name=""/>
        <dsp:cNvSpPr/>
      </dsp:nvSpPr>
      <dsp:spPr>
        <a:xfrm>
          <a:off x="437344" y="2513209"/>
          <a:ext cx="644645" cy="644645"/>
        </a:xfrm>
        <a:prstGeom prst="ellipse">
          <a:avLst/>
        </a:prstGeom>
        <a:solidFill>
          <a:schemeClr val="lt1">
            <a:hueOff val="0"/>
            <a:satOff val="0"/>
            <a:lumOff val="0"/>
            <a:alphaOff val="0"/>
          </a:schemeClr>
        </a:solidFill>
        <a:ln w="19050" cap="rnd" cmpd="sng" algn="ctr">
          <a:solidFill>
            <a:schemeClr val="accent2">
              <a:hueOff val="-2034338"/>
              <a:satOff val="-1242"/>
              <a:lumOff val="4853"/>
              <a:alphaOff val="0"/>
            </a:schemeClr>
          </a:solidFill>
          <a:prstDash val="solid"/>
        </a:ln>
        <a:effectLst/>
      </dsp:spPr>
      <dsp:style>
        <a:lnRef idx="2">
          <a:scrgbClr r="0" g="0" b="0"/>
        </a:lnRef>
        <a:fillRef idx="1">
          <a:scrgbClr r="0" g="0" b="0"/>
        </a:fillRef>
        <a:effectRef idx="0">
          <a:scrgbClr r="0" g="0" b="0"/>
        </a:effectRef>
        <a:fontRef idx="minor"/>
      </dsp:style>
    </dsp:sp>
    <dsp:sp modelId="{8471635F-D2D9-4370-AFF8-D9421CDB6261}">
      <dsp:nvSpPr>
        <dsp:cNvPr id="0" name=""/>
        <dsp:cNvSpPr/>
      </dsp:nvSpPr>
      <dsp:spPr>
        <a:xfrm>
          <a:off x="390120" y="3351000"/>
          <a:ext cx="8359515" cy="515716"/>
        </a:xfrm>
        <a:prstGeom prst="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350"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b="1" kern="1200" dirty="0">
            <a:solidFill>
              <a:schemeClr val="tx1">
                <a:lumMod val="95000"/>
                <a:lumOff val="5000"/>
              </a:schemeClr>
            </a:solidFill>
          </a:endParaRPr>
        </a:p>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Classification of DBMS</a:t>
          </a:r>
          <a:br>
            <a:rPr lang="en-US" sz="500" kern="1200" dirty="0"/>
          </a:br>
          <a:br>
            <a:rPr lang="en-US" sz="500" kern="1200" dirty="0"/>
          </a:br>
          <a:br>
            <a:rPr lang="en-US" sz="500" kern="1200" dirty="0"/>
          </a:br>
          <a:br>
            <a:rPr lang="en-US" sz="500" kern="1200" dirty="0"/>
          </a:br>
          <a:br>
            <a:rPr lang="en-US" sz="500" kern="1200" dirty="0"/>
          </a:br>
          <a:br>
            <a:rPr lang="en-US" sz="500" kern="1200" dirty="0"/>
          </a:br>
          <a:br>
            <a:rPr lang="en-US" sz="500" kern="1200" dirty="0"/>
          </a:br>
          <a:endParaRPr lang="en-US" sz="500" kern="1200" dirty="0"/>
        </a:p>
      </dsp:txBody>
      <dsp:txXfrm>
        <a:off x="390120" y="3351000"/>
        <a:ext cx="8359515" cy="515716"/>
      </dsp:txXfrm>
    </dsp:sp>
    <dsp:sp modelId="{EED1417F-0001-4780-BB5D-55A57903CCC1}">
      <dsp:nvSpPr>
        <dsp:cNvPr id="0" name=""/>
        <dsp:cNvSpPr/>
      </dsp:nvSpPr>
      <dsp:spPr>
        <a:xfrm>
          <a:off x="67797" y="3286536"/>
          <a:ext cx="644645" cy="644645"/>
        </a:xfrm>
        <a:prstGeom prst="ellipse">
          <a:avLst/>
        </a:prstGeom>
        <a:solidFill>
          <a:schemeClr val="lt1">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36D1D-46D2-41AC-BEDF-B85FF72D04E5}"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836DC-A2AF-4B26-B129-1CA5B26F6F6F}" type="slidenum">
              <a:rPr lang="en-US" smtClean="0"/>
              <a:t>‹#›</a:t>
            </a:fld>
            <a:endParaRPr lang="en-US"/>
          </a:p>
        </p:txBody>
      </p:sp>
    </p:spTree>
    <p:extLst>
      <p:ext uri="{BB962C8B-B14F-4D97-AF65-F5344CB8AC3E}">
        <p14:creationId xmlns:p14="http://schemas.microsoft.com/office/powerpoint/2010/main" val="189795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data independence exists in most databases and file environments</a:t>
            </a:r>
            <a:r>
              <a:rPr lang="en-US" baseline="0" dirty="0"/>
              <a:t> </a:t>
            </a:r>
            <a:r>
              <a:rPr lang="en-US" dirty="0"/>
              <a:t>where physical details, such as the exact location of data on disk, and hardware</a:t>
            </a:r>
            <a:r>
              <a:rPr lang="en-US" baseline="0" dirty="0"/>
              <a:t> </a:t>
            </a:r>
            <a:r>
              <a:rPr lang="en-US" dirty="0"/>
              <a:t>details of storage encoding, placement, compression, splitting, merging of</a:t>
            </a:r>
            <a:r>
              <a:rPr lang="en-US" baseline="0" dirty="0"/>
              <a:t> </a:t>
            </a:r>
            <a:r>
              <a:rPr lang="en-US" dirty="0"/>
              <a:t>records, and so on are hidden from the user. Applications remain unaware of these</a:t>
            </a:r>
            <a:r>
              <a:rPr lang="en-US" baseline="0" dirty="0"/>
              <a:t> </a:t>
            </a:r>
            <a:r>
              <a:rPr lang="en-US" dirty="0"/>
              <a:t>details. </a:t>
            </a:r>
          </a:p>
        </p:txBody>
      </p:sp>
      <p:sp>
        <p:nvSpPr>
          <p:cNvPr id="4" name="Slide Number Placeholder 3"/>
          <p:cNvSpPr>
            <a:spLocks noGrp="1"/>
          </p:cNvSpPr>
          <p:nvPr>
            <p:ph type="sldNum" sz="quarter" idx="10"/>
          </p:nvPr>
        </p:nvSpPr>
        <p:spPr/>
        <p:txBody>
          <a:bodyPr/>
          <a:lstStyle/>
          <a:p>
            <a:fld id="{0B0836DC-A2AF-4B26-B129-1CA5B26F6F6F}" type="slidenum">
              <a:rPr lang="en-US" smtClean="0"/>
              <a:t>11</a:t>
            </a:fld>
            <a:endParaRPr lang="en-US"/>
          </a:p>
        </p:txBody>
      </p:sp>
    </p:spTree>
    <p:extLst>
      <p:ext uri="{BB962C8B-B14F-4D97-AF65-F5344CB8AC3E}">
        <p14:creationId xmlns:p14="http://schemas.microsoft.com/office/powerpoint/2010/main" val="55396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data is stored at a single computer site; can support multiple users.</a:t>
            </a:r>
          </a:p>
          <a:p>
            <a:r>
              <a:rPr lang="en-US" dirty="0"/>
              <a:t>Distributed DBMS (DDBMS): have the actual database and DBMS software distributed over many sites connected by a computer network.</a:t>
            </a:r>
          </a:p>
          <a:p>
            <a:r>
              <a:rPr lang="en-US" sz="1200" b="0" i="0" u="none" strike="noStrike" kern="1200" baseline="0" dirty="0">
                <a:solidFill>
                  <a:schemeClr val="tx1"/>
                </a:solidFill>
                <a:latin typeface="+mn-lt"/>
                <a:ea typeface="+mn-ea"/>
                <a:cs typeface="+mn-cs"/>
              </a:rPr>
              <a:t>Big data systems are often massively distributed, with hundreds of sites. The data is often replicated on multiple sites so that failure of a site will not make some data unavailable.</a:t>
            </a:r>
            <a:endParaRPr lang="en-US" dirty="0"/>
          </a:p>
        </p:txBody>
      </p:sp>
      <p:sp>
        <p:nvSpPr>
          <p:cNvPr id="4" name="Slide Number Placeholder 3"/>
          <p:cNvSpPr>
            <a:spLocks noGrp="1"/>
          </p:cNvSpPr>
          <p:nvPr>
            <p:ph type="sldNum" sz="quarter" idx="10"/>
          </p:nvPr>
        </p:nvSpPr>
        <p:spPr/>
        <p:txBody>
          <a:bodyPr/>
          <a:lstStyle/>
          <a:p>
            <a:fld id="{DD68FAB8-D027-483B-9A12-654DDCA05DE7}" type="slidenum">
              <a:rPr lang="en-US" smtClean="0"/>
              <a:t>35</a:t>
            </a:fld>
            <a:endParaRPr lang="en-US"/>
          </a:p>
        </p:txBody>
      </p:sp>
    </p:spTree>
    <p:extLst>
      <p:ext uri="{BB962C8B-B14F-4D97-AF65-F5344CB8AC3E}">
        <p14:creationId xmlns:p14="http://schemas.microsoft.com/office/powerpoint/2010/main" val="151963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a:t>
            </a:r>
            <a:r>
              <a:rPr lang="en-US" baseline="0" dirty="0"/>
              <a:t> </a:t>
            </a:r>
            <a:r>
              <a:rPr lang="en-US" dirty="0"/>
              <a:t>possible to develop middleware software to access several autonomous preexisting</a:t>
            </a:r>
            <a:r>
              <a:rPr lang="en-US" baseline="0" dirty="0"/>
              <a:t> </a:t>
            </a:r>
            <a:r>
              <a:rPr lang="en-US" dirty="0"/>
              <a:t>databases stored under heterogeneous DBMSs. This leads to a federated DBMS (or</a:t>
            </a:r>
            <a:r>
              <a:rPr lang="en-US" baseline="0" dirty="0"/>
              <a:t> </a:t>
            </a:r>
            <a:r>
              <a:rPr lang="en-US" dirty="0"/>
              <a:t>multi database system), in which the participating DBMSs are loosely coupled and</a:t>
            </a:r>
            <a:r>
              <a:rPr lang="en-US" baseline="0" dirty="0"/>
              <a:t> </a:t>
            </a:r>
            <a:r>
              <a:rPr lang="en-US" dirty="0"/>
              <a:t>have a degree of local autonomy.</a:t>
            </a:r>
          </a:p>
          <a:p>
            <a:endParaRPr lang="en-US" dirty="0"/>
          </a:p>
          <a:p>
            <a:r>
              <a:rPr lang="en-US" dirty="0"/>
              <a:t>Cost Range: from free open-source systems to configurations costing millions of dollars</a:t>
            </a:r>
          </a:p>
          <a:p>
            <a:r>
              <a:rPr lang="en-US" dirty="0"/>
              <a:t>Examples of free relational DBMSs: MySQL, PostgreSQL, others</a:t>
            </a:r>
          </a:p>
          <a:p>
            <a:r>
              <a:rPr lang="en-US" dirty="0"/>
              <a:t>Commercial DBMS offer additional specialized modules, e.g. time-series module, spatial data module, document module, XML module</a:t>
            </a:r>
          </a:p>
          <a:p>
            <a:r>
              <a:rPr lang="en-US" dirty="0"/>
              <a:t>These offer additional specialized functionality when purchased separately</a:t>
            </a:r>
          </a:p>
          <a:p>
            <a:r>
              <a:rPr lang="en-US" dirty="0"/>
              <a:t>Sometimes called cartridges or blades</a:t>
            </a:r>
          </a:p>
          <a:p>
            <a:r>
              <a:rPr lang="en-US" dirty="0"/>
              <a:t>Different licensing options: site license, maximum number of concurrent users (seat license), single user, etc.</a:t>
            </a:r>
          </a:p>
          <a:p>
            <a:endParaRPr lang="en-US" dirty="0"/>
          </a:p>
        </p:txBody>
      </p:sp>
      <p:sp>
        <p:nvSpPr>
          <p:cNvPr id="4" name="Slide Number Placeholder 3"/>
          <p:cNvSpPr>
            <a:spLocks noGrp="1"/>
          </p:cNvSpPr>
          <p:nvPr>
            <p:ph type="sldNum" sz="quarter" idx="10"/>
          </p:nvPr>
        </p:nvSpPr>
        <p:spPr/>
        <p:txBody>
          <a:bodyPr/>
          <a:lstStyle/>
          <a:p>
            <a:fld id="{DD68FAB8-D027-483B-9A12-654DDCA05DE7}" type="slidenum">
              <a:rPr lang="en-US" smtClean="0"/>
              <a:t>36</a:t>
            </a:fld>
            <a:endParaRPr lang="en-US"/>
          </a:p>
        </p:txBody>
      </p:sp>
    </p:spTree>
    <p:extLst>
      <p:ext uri="{BB962C8B-B14F-4D97-AF65-F5344CB8AC3E}">
        <p14:creationId xmlns:p14="http://schemas.microsoft.com/office/powerpoint/2010/main" val="330779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relational DBMSs today, </a:t>
            </a:r>
            <a:r>
              <a:rPr lang="en-US" b="1" dirty="0"/>
              <a:t>there is no specific language that</a:t>
            </a:r>
            <a:r>
              <a:rPr lang="en-US" b="1" baseline="0" dirty="0"/>
              <a:t> </a:t>
            </a:r>
            <a:r>
              <a:rPr lang="en-US" b="1" dirty="0"/>
              <a:t>performs the role of SDL.</a:t>
            </a:r>
            <a:r>
              <a:rPr lang="en-US" dirty="0"/>
              <a:t> Instead, </a:t>
            </a:r>
            <a:r>
              <a:rPr lang="en-US" b="1" dirty="0"/>
              <a:t>the internal schema is specified by a combination</a:t>
            </a:r>
            <a:r>
              <a:rPr lang="en-US" b="1" baseline="0" dirty="0"/>
              <a:t> </a:t>
            </a:r>
            <a:r>
              <a:rPr lang="en-US" b="1" dirty="0"/>
              <a:t>of functions, parameters, and specifications related to storage of files</a:t>
            </a:r>
            <a:r>
              <a:rPr lang="en-US" dirty="0"/>
              <a:t>. These permit</a:t>
            </a:r>
            <a:r>
              <a:rPr lang="en-US" baseline="0" dirty="0"/>
              <a:t> </a:t>
            </a:r>
            <a:r>
              <a:rPr lang="en-US" dirty="0"/>
              <a:t>the DBA staff to control indexing choices and mapping of data to storage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For a true</a:t>
            </a:r>
            <a:r>
              <a:rPr lang="en-US" baseline="0" dirty="0"/>
              <a:t> </a:t>
            </a:r>
            <a:r>
              <a:rPr lang="en-US" dirty="0"/>
              <a:t>three-schema architecture, we would need a third language, the view definition</a:t>
            </a:r>
            <a:r>
              <a:rPr lang="en-US" baseline="0" dirty="0"/>
              <a:t> </a:t>
            </a:r>
            <a:r>
              <a:rPr lang="en-US" dirty="0"/>
              <a:t>language (VDL), o specify user views and their mappings to the conceptual schema, but </a:t>
            </a:r>
            <a:r>
              <a:rPr lang="en-US" b="1" dirty="0"/>
              <a:t>in most DBMSs the DDL is used to define both conceptual and external schemas</a:t>
            </a:r>
            <a:r>
              <a:rPr lang="en-US" dirty="0"/>
              <a:t>. In relational DBMSs, </a:t>
            </a:r>
            <a:r>
              <a:rPr lang="en-US" b="1" dirty="0"/>
              <a:t>SQL is used in the role of VDL to define user or application views as results of predefined queries.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current DBMSs, a </a:t>
            </a:r>
            <a:r>
              <a:rPr lang="en-US" b="1" dirty="0"/>
              <a:t>comprehensive integrated language </a:t>
            </a:r>
            <a:r>
              <a:rPr lang="en-US" dirty="0"/>
              <a:t>is used that includes constructs </a:t>
            </a:r>
            <a:r>
              <a:rPr lang="en-US" b="1" dirty="0"/>
              <a:t>for conceptual schema definition, view definition, and data manipulation</a:t>
            </a:r>
            <a:r>
              <a:rPr lang="en-US" dirty="0"/>
              <a:t>. </a:t>
            </a:r>
            <a:r>
              <a:rPr lang="en-US" b="1" dirty="0"/>
              <a:t>Storage definition is typically kept separate</a:t>
            </a:r>
            <a:r>
              <a:rPr lang="en-US" dirty="0"/>
              <a:t>, since it is used for defining physical storage structures to fine-tune the performance of the database system, which is usually done by the DBA staff. A typical example of </a:t>
            </a:r>
            <a:r>
              <a:rPr lang="en-US" b="1" dirty="0"/>
              <a:t>a comprehensive database language is the SQL relational database language</a:t>
            </a:r>
            <a:r>
              <a:rPr lang="en-US" dirty="0"/>
              <a:t>, which </a:t>
            </a:r>
            <a:r>
              <a:rPr lang="en-US" b="1" dirty="0"/>
              <a:t>represents a combination of DDL, VDL, and DML, </a:t>
            </a:r>
            <a:r>
              <a:rPr lang="en-US" dirty="0"/>
              <a:t>as well as statements for constraint specification, schema evolution, and many other features. The SDL was a component in early versions of SQL but has been removed from the language to keep it at the conceptual and external levels only.</a:t>
            </a:r>
          </a:p>
          <a:p>
            <a:endParaRPr lang="en-US" dirty="0"/>
          </a:p>
        </p:txBody>
      </p:sp>
      <p:sp>
        <p:nvSpPr>
          <p:cNvPr id="4" name="Slide Number Placeholder 3"/>
          <p:cNvSpPr>
            <a:spLocks noGrp="1"/>
          </p:cNvSpPr>
          <p:nvPr>
            <p:ph type="sldNum" sz="quarter" idx="10"/>
          </p:nvPr>
        </p:nvSpPr>
        <p:spPr/>
        <p:txBody>
          <a:bodyPr/>
          <a:lstStyle/>
          <a:p>
            <a:fld id="{0B0836DC-A2AF-4B26-B129-1CA5B26F6F6F}" type="slidenum">
              <a:rPr lang="en-US" smtClean="0"/>
              <a:t>14</a:t>
            </a:fld>
            <a:endParaRPr lang="en-US"/>
          </a:p>
        </p:txBody>
      </p:sp>
    </p:spTree>
    <p:extLst>
      <p:ext uri="{BB962C8B-B14F-4D97-AF65-F5344CB8AC3E}">
        <p14:creationId xmlns:p14="http://schemas.microsoft.com/office/powerpoint/2010/main" val="386616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836DC-A2AF-4B26-B129-1CA5B26F6F6F}" type="slidenum">
              <a:rPr lang="en-US" smtClean="0"/>
              <a:t>15</a:t>
            </a:fld>
            <a:endParaRPr lang="en-US"/>
          </a:p>
        </p:txBody>
      </p:sp>
    </p:spTree>
    <p:extLst>
      <p:ext uri="{BB962C8B-B14F-4D97-AF65-F5344CB8AC3E}">
        <p14:creationId xmlns:p14="http://schemas.microsoft.com/office/powerpoint/2010/main" val="406162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836DC-A2AF-4B26-B129-1CA5B26F6F6F}" type="slidenum">
              <a:rPr lang="en-US" smtClean="0"/>
              <a:t>17</a:t>
            </a:fld>
            <a:endParaRPr lang="en-US"/>
          </a:p>
        </p:txBody>
      </p:sp>
    </p:spTree>
    <p:extLst>
      <p:ext uri="{BB962C8B-B14F-4D97-AF65-F5344CB8AC3E}">
        <p14:creationId xmlns:p14="http://schemas.microsoft.com/office/powerpoint/2010/main" val="413677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836DC-A2AF-4B26-B129-1CA5B26F6F6F}" type="slidenum">
              <a:rPr lang="en-US" smtClean="0"/>
              <a:t>21</a:t>
            </a:fld>
            <a:endParaRPr lang="en-US"/>
          </a:p>
        </p:txBody>
      </p:sp>
    </p:spTree>
    <p:extLst>
      <p:ext uri="{BB962C8B-B14F-4D97-AF65-F5344CB8AC3E}">
        <p14:creationId xmlns:p14="http://schemas.microsoft.com/office/powerpoint/2010/main" val="352526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0836DC-A2AF-4B26-B129-1CA5B26F6F6F}" type="slidenum">
              <a:rPr lang="en-US" smtClean="0"/>
              <a:t>22</a:t>
            </a:fld>
            <a:endParaRPr lang="en-US"/>
          </a:p>
        </p:txBody>
      </p:sp>
    </p:spTree>
    <p:extLst>
      <p:ext uri="{BB962C8B-B14F-4D97-AF65-F5344CB8AC3E}">
        <p14:creationId xmlns:p14="http://schemas.microsoft.com/office/powerpoint/2010/main" val="23479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a:t>
            </a:r>
            <a:r>
              <a:rPr lang="en-US" dirty="0"/>
              <a:t>DBMSs have been extending their models to incorporate object database</a:t>
            </a:r>
            <a:r>
              <a:rPr lang="en-US" baseline="0" dirty="0"/>
              <a:t> </a:t>
            </a:r>
            <a:r>
              <a:rPr lang="en-US" dirty="0"/>
              <a:t>concepts and other capabilities; these systems are referred to as object-relational or</a:t>
            </a:r>
            <a:r>
              <a:rPr lang="en-US" baseline="0" dirty="0"/>
              <a:t> </a:t>
            </a:r>
            <a:r>
              <a:rPr lang="en-US" dirty="0"/>
              <a:t>extended relational systems.</a:t>
            </a:r>
          </a:p>
        </p:txBody>
      </p:sp>
      <p:sp>
        <p:nvSpPr>
          <p:cNvPr id="4" name="Slide Number Placeholder 3"/>
          <p:cNvSpPr>
            <a:spLocks noGrp="1"/>
          </p:cNvSpPr>
          <p:nvPr>
            <p:ph type="sldNum" sz="quarter" idx="10"/>
          </p:nvPr>
        </p:nvSpPr>
        <p:spPr/>
        <p:txBody>
          <a:bodyPr/>
          <a:lstStyle/>
          <a:p>
            <a:fld id="{DD68FAB8-D027-483B-9A12-654DDCA05DE7}" type="slidenum">
              <a:rPr lang="en-US" smtClean="0"/>
              <a:t>30</a:t>
            </a:fld>
            <a:endParaRPr lang="en-US"/>
          </a:p>
        </p:txBody>
      </p:sp>
    </p:spTree>
    <p:extLst>
      <p:ext uri="{BB962C8B-B14F-4D97-AF65-F5344CB8AC3E}">
        <p14:creationId xmlns:p14="http://schemas.microsoft.com/office/powerpoint/2010/main" val="187133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systems are based on various data models, with the following four data</a:t>
            </a:r>
            <a:r>
              <a:rPr lang="en-US" baseline="0" dirty="0"/>
              <a:t> </a:t>
            </a:r>
            <a:r>
              <a:rPr lang="en-US" dirty="0"/>
              <a:t>models most common. </a:t>
            </a:r>
          </a:p>
          <a:p>
            <a:endParaRPr lang="en-US" dirty="0"/>
          </a:p>
          <a:p>
            <a:r>
              <a:rPr lang="en-US" dirty="0"/>
              <a:t>The </a:t>
            </a:r>
            <a:r>
              <a:rPr lang="en-US" b="1" dirty="0"/>
              <a:t>key-value data model</a:t>
            </a:r>
            <a:r>
              <a:rPr lang="en-US" dirty="0"/>
              <a:t> associates a unique key with</a:t>
            </a:r>
            <a:r>
              <a:rPr lang="en-US" baseline="0" dirty="0"/>
              <a:t> </a:t>
            </a:r>
            <a:r>
              <a:rPr lang="en-US" dirty="0"/>
              <a:t>each value (which can be a record or object) and provides very fast access to a</a:t>
            </a:r>
            <a:r>
              <a:rPr lang="en-US" baseline="0" dirty="0"/>
              <a:t> </a:t>
            </a:r>
            <a:r>
              <a:rPr lang="en-US" dirty="0"/>
              <a:t>value given its key. </a:t>
            </a:r>
          </a:p>
          <a:p>
            <a:r>
              <a:rPr lang="en-US" b="1" dirty="0"/>
              <a:t>The document data model </a:t>
            </a:r>
            <a:r>
              <a:rPr lang="en-US" dirty="0"/>
              <a:t>is based on JSON (Java Script</a:t>
            </a:r>
            <a:r>
              <a:rPr lang="en-US" baseline="0" dirty="0"/>
              <a:t> </a:t>
            </a:r>
            <a:r>
              <a:rPr lang="en-US" dirty="0"/>
              <a:t>Object Notation) and stores the data as documents, which somewhat resemble</a:t>
            </a:r>
            <a:r>
              <a:rPr lang="en-US" baseline="0" dirty="0"/>
              <a:t> </a:t>
            </a:r>
            <a:r>
              <a:rPr lang="en-US" dirty="0"/>
              <a:t>complex objects. </a:t>
            </a:r>
          </a:p>
          <a:p>
            <a:r>
              <a:rPr lang="en-US" dirty="0"/>
              <a:t>The </a:t>
            </a:r>
            <a:r>
              <a:rPr lang="en-US" b="1" dirty="0"/>
              <a:t>graph data model </a:t>
            </a:r>
            <a:r>
              <a:rPr lang="en-US" dirty="0"/>
              <a:t>stores objects as graph nodes and relationships</a:t>
            </a:r>
            <a:r>
              <a:rPr lang="en-US" baseline="0" dirty="0"/>
              <a:t> </a:t>
            </a:r>
            <a:r>
              <a:rPr lang="en-US" dirty="0"/>
              <a:t>among objects as directed graph edges. </a:t>
            </a:r>
          </a:p>
          <a:p>
            <a:r>
              <a:rPr lang="en-US" dirty="0"/>
              <a:t>Finally, the </a:t>
            </a:r>
            <a:r>
              <a:rPr lang="en-US" b="1" dirty="0"/>
              <a:t>column-based data</a:t>
            </a:r>
            <a:r>
              <a:rPr lang="en-US" b="1" baseline="0" dirty="0"/>
              <a:t> </a:t>
            </a:r>
            <a:r>
              <a:rPr lang="en-US" b="1" dirty="0"/>
              <a:t>model</a:t>
            </a:r>
            <a:r>
              <a:rPr lang="en-US" dirty="0"/>
              <a:t>s store the columns of rows clustered on disk pages for fast access and</a:t>
            </a:r>
            <a:r>
              <a:rPr lang="en-US" baseline="0" dirty="0"/>
              <a:t> </a:t>
            </a:r>
            <a:r>
              <a:rPr lang="en-US" dirty="0"/>
              <a:t>allow multiple versions of the data.</a:t>
            </a:r>
          </a:p>
        </p:txBody>
      </p:sp>
      <p:sp>
        <p:nvSpPr>
          <p:cNvPr id="4" name="Slide Number Placeholder 3"/>
          <p:cNvSpPr>
            <a:spLocks noGrp="1"/>
          </p:cNvSpPr>
          <p:nvPr>
            <p:ph type="sldNum" sz="quarter" idx="10"/>
          </p:nvPr>
        </p:nvSpPr>
        <p:spPr/>
        <p:txBody>
          <a:bodyPr/>
          <a:lstStyle/>
          <a:p>
            <a:fld id="{DD68FAB8-D027-483B-9A12-654DDCA05DE7}" type="slidenum">
              <a:rPr lang="en-US" smtClean="0"/>
              <a:t>32</a:t>
            </a:fld>
            <a:endParaRPr lang="en-US"/>
          </a:p>
        </p:txBody>
      </p:sp>
    </p:spTree>
    <p:extLst>
      <p:ext uri="{BB962C8B-B14F-4D97-AF65-F5344CB8AC3E}">
        <p14:creationId xmlns:p14="http://schemas.microsoft.com/office/powerpoint/2010/main" val="400952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68FAB8-D027-483B-9A12-654DDCA05DE7}" type="slidenum">
              <a:rPr lang="en-US" smtClean="0"/>
              <a:t>34</a:t>
            </a:fld>
            <a:endParaRPr lang="en-US"/>
          </a:p>
        </p:txBody>
      </p:sp>
    </p:spTree>
    <p:extLst>
      <p:ext uri="{BB962C8B-B14F-4D97-AF65-F5344CB8AC3E}">
        <p14:creationId xmlns:p14="http://schemas.microsoft.com/office/powerpoint/2010/main" val="235392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42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99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78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84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3255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91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24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41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92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79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69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02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20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76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11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Tree>
    <p:extLst>
      <p:ext uri="{BB962C8B-B14F-4D97-AF65-F5344CB8AC3E}">
        <p14:creationId xmlns:p14="http://schemas.microsoft.com/office/powerpoint/2010/main" val="308631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5354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80" y="1945761"/>
            <a:ext cx="11333399" cy="2010032"/>
          </a:xfrm>
        </p:spPr>
        <p:txBody>
          <a:bodyPr/>
          <a:lstStyle/>
          <a:p>
            <a:pPr algn="ctr"/>
            <a:r>
              <a:rPr lang="en-US" sz="7200" dirty="0"/>
              <a:t>Chapter 2</a:t>
            </a:r>
            <a:br>
              <a:rPr lang="en-US" sz="7200" dirty="0"/>
            </a:br>
            <a:r>
              <a:rPr lang="en-US" sz="4000" dirty="0">
                <a:solidFill>
                  <a:schemeClr val="accent2">
                    <a:lumMod val="50000"/>
                  </a:schemeClr>
                </a:solidFill>
              </a:rPr>
              <a:t>Database System Concepts and Architecture</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6" y="1383956"/>
            <a:ext cx="10460223" cy="4893276"/>
          </a:xfrm>
        </p:spPr>
        <p:txBody>
          <a:bodyPr>
            <a:normAutofit/>
          </a:bodyPr>
          <a:lstStyle/>
          <a:p>
            <a:pPr algn="just"/>
            <a:r>
              <a:rPr lang="en-US" sz="2000" b="1" u="sng" dirty="0">
                <a:solidFill>
                  <a:schemeClr val="accent2">
                    <a:lumMod val="75000"/>
                  </a:schemeClr>
                </a:solidFill>
              </a:rPr>
              <a:t>Data Independence</a:t>
            </a:r>
          </a:p>
          <a:p>
            <a:pPr algn="just"/>
            <a:r>
              <a:rPr lang="en-US" sz="2000" dirty="0">
                <a:solidFill>
                  <a:schemeClr val="tx1"/>
                </a:solidFill>
              </a:rPr>
              <a:t>Data independence – the </a:t>
            </a:r>
            <a:r>
              <a:rPr lang="en-US" sz="2000" b="1" dirty="0">
                <a:solidFill>
                  <a:schemeClr val="accent5"/>
                </a:solidFill>
              </a:rPr>
              <a:t>capacity to change the schema at one level of a database system without having to change the schema at the next higher level</a:t>
            </a:r>
            <a:r>
              <a:rPr lang="en-US" sz="2000" dirty="0">
                <a:solidFill>
                  <a:schemeClr val="tx1"/>
                </a:solidFill>
              </a:rPr>
              <a:t>.</a:t>
            </a:r>
          </a:p>
          <a:p>
            <a:pPr algn="just"/>
            <a:r>
              <a:rPr lang="en-US" sz="2000" b="1" u="sng" dirty="0">
                <a:solidFill>
                  <a:srgbClr val="FF0000"/>
                </a:solidFill>
              </a:rPr>
              <a:t>Logical data independence </a:t>
            </a:r>
            <a:r>
              <a:rPr lang="en-US" sz="2000" dirty="0">
                <a:solidFill>
                  <a:schemeClr val="tx1"/>
                </a:solidFill>
              </a:rPr>
              <a:t>is the capacity to </a:t>
            </a:r>
            <a:r>
              <a:rPr lang="en-US" sz="2000" i="1" u="sng" dirty="0">
                <a:solidFill>
                  <a:schemeClr val="tx1"/>
                </a:solidFill>
              </a:rPr>
              <a:t>change the conceptual schema without having to change external schemas </a:t>
            </a:r>
            <a:r>
              <a:rPr lang="en-US" sz="2000" dirty="0">
                <a:solidFill>
                  <a:schemeClr val="tx1"/>
                </a:solidFill>
              </a:rPr>
              <a:t>. </a:t>
            </a:r>
          </a:p>
          <a:p>
            <a:pPr lvl="1" algn="just"/>
            <a:r>
              <a:rPr lang="en-US" sz="2000" dirty="0">
                <a:solidFill>
                  <a:schemeClr val="tx1"/>
                </a:solidFill>
              </a:rPr>
              <a:t>We may change the conceptual schema (by adding a record type or data item), to change constraints, or to reduce the database (by removing a record type or data item). </a:t>
            </a:r>
          </a:p>
          <a:p>
            <a:pPr lvl="1" algn="just"/>
            <a:r>
              <a:rPr lang="en-US" sz="2000" dirty="0">
                <a:solidFill>
                  <a:schemeClr val="tx1"/>
                </a:solidFill>
              </a:rPr>
              <a:t>After the conceptual schema changes, application programs that reference the external schema constructs must work as before. </a:t>
            </a:r>
          </a:p>
          <a:p>
            <a:pPr lvl="1" algn="just"/>
            <a:r>
              <a:rPr lang="en-US" sz="2000" b="1" dirty="0">
                <a:solidFill>
                  <a:schemeClr val="accent5"/>
                </a:solidFill>
              </a:rPr>
              <a:t>E.g., Changes to constraints </a:t>
            </a:r>
            <a:r>
              <a:rPr lang="en-US" sz="2000" dirty="0">
                <a:solidFill>
                  <a:schemeClr val="tx1"/>
                </a:solidFill>
              </a:rPr>
              <a:t>can be applied to the conceptual schema without affecting the external schemas or application programs.</a:t>
            </a:r>
          </a:p>
          <a:p>
            <a:pPr algn="just"/>
            <a:endParaRPr lang="en-US" dirty="0">
              <a:solidFill>
                <a:schemeClr val="tx1"/>
              </a:solidFill>
            </a:endParaRPr>
          </a:p>
        </p:txBody>
      </p:sp>
    </p:spTree>
    <p:extLst>
      <p:ext uri="{BB962C8B-B14F-4D97-AF65-F5344CB8AC3E}">
        <p14:creationId xmlns:p14="http://schemas.microsoft.com/office/powerpoint/2010/main" val="226384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7" y="1383956"/>
            <a:ext cx="9809434" cy="4893276"/>
          </a:xfrm>
        </p:spPr>
        <p:txBody>
          <a:bodyPr>
            <a:normAutofit/>
          </a:bodyPr>
          <a:lstStyle/>
          <a:p>
            <a:pPr algn="just"/>
            <a:r>
              <a:rPr lang="en-US" b="1" u="sng" dirty="0">
                <a:solidFill>
                  <a:schemeClr val="accent2">
                    <a:lumMod val="75000"/>
                  </a:schemeClr>
                </a:solidFill>
              </a:rPr>
              <a:t>Data Independence</a:t>
            </a:r>
          </a:p>
          <a:p>
            <a:pPr algn="just"/>
            <a:r>
              <a:rPr lang="en-US" b="1" u="sng" dirty="0">
                <a:solidFill>
                  <a:srgbClr val="FF0000"/>
                </a:solidFill>
              </a:rPr>
              <a:t>Physical data independence </a:t>
            </a:r>
            <a:r>
              <a:rPr lang="en-US" dirty="0">
                <a:solidFill>
                  <a:schemeClr val="tx1"/>
                </a:solidFill>
              </a:rPr>
              <a:t>is the </a:t>
            </a:r>
            <a:r>
              <a:rPr lang="en-US" i="1" u="sng" dirty="0">
                <a:solidFill>
                  <a:schemeClr val="tx1"/>
                </a:solidFill>
              </a:rPr>
              <a:t>capacity to change the internal schema without having to change the conceptual schema.</a:t>
            </a:r>
            <a:r>
              <a:rPr lang="en-US" dirty="0">
                <a:solidFill>
                  <a:schemeClr val="tx1"/>
                </a:solidFill>
              </a:rPr>
              <a:t> Hence, the external schemas need not be changed as well. </a:t>
            </a:r>
          </a:p>
          <a:p>
            <a:pPr algn="just"/>
            <a:r>
              <a:rPr lang="en-US" dirty="0">
                <a:solidFill>
                  <a:schemeClr val="tx1"/>
                </a:solidFill>
              </a:rPr>
              <a:t>Changes to the internal schema may be needed because some physical files were reorganized—for example, by creating additional access structures—to improve the performance of retrieval or update. </a:t>
            </a:r>
          </a:p>
          <a:p>
            <a:pPr algn="just"/>
            <a:r>
              <a:rPr lang="en-US" dirty="0">
                <a:solidFill>
                  <a:schemeClr val="tx1"/>
                </a:solidFill>
              </a:rPr>
              <a:t>If the same data as before remains in the database, we should not have to change the conceptual schema.</a:t>
            </a:r>
          </a:p>
          <a:p>
            <a:pPr algn="just"/>
            <a:r>
              <a:rPr lang="en-US" dirty="0">
                <a:solidFill>
                  <a:schemeClr val="tx1"/>
                </a:solidFill>
              </a:rPr>
              <a:t>Like changing file location/access paths, compressing and saving data records. </a:t>
            </a:r>
          </a:p>
          <a:p>
            <a:pPr marL="0" indent="0" algn="just">
              <a:buNone/>
            </a:pPr>
            <a:r>
              <a:rPr lang="en-US" dirty="0">
                <a:solidFill>
                  <a:schemeClr val="tx1"/>
                </a:solidFill>
              </a:rPr>
              <a:t>  </a:t>
            </a:r>
          </a:p>
        </p:txBody>
      </p:sp>
      <p:sp>
        <p:nvSpPr>
          <p:cNvPr id="5" name="TextBox 4"/>
          <p:cNvSpPr txBox="1"/>
          <p:nvPr/>
        </p:nvSpPr>
        <p:spPr>
          <a:xfrm>
            <a:off x="1504321" y="4794777"/>
            <a:ext cx="7825946" cy="1477328"/>
          </a:xfrm>
          <a:prstGeom prst="rect">
            <a:avLst/>
          </a:prstGeom>
          <a:noFill/>
          <a:ln w="28575">
            <a:noFill/>
          </a:ln>
        </p:spPr>
        <p:txBody>
          <a:bodyPr wrap="square" rtlCol="0">
            <a:spAutoFit/>
          </a:bodyPr>
          <a:lstStyle/>
          <a:p>
            <a:pPr algn="ctr"/>
            <a:r>
              <a:rPr lang="en-US" sz="2400" b="1" dirty="0">
                <a:solidFill>
                  <a:srgbClr val="FF0000"/>
                </a:solidFill>
              </a:rPr>
              <a:t>Which data independence is harder to achieve? Physical or logical? Why?</a:t>
            </a:r>
          </a:p>
          <a:p>
            <a:pPr algn="ctr"/>
            <a:r>
              <a:rPr lang="en-US" sz="2400" b="1" dirty="0">
                <a:solidFill>
                  <a:srgbClr val="FF0000"/>
                </a:solidFill>
              </a:rPr>
              <a:t>logical independence is difficult to achieve</a:t>
            </a:r>
          </a:p>
          <a:p>
            <a:endParaRPr lang="en-US" dirty="0"/>
          </a:p>
        </p:txBody>
      </p:sp>
    </p:spTree>
    <p:extLst>
      <p:ext uri="{BB962C8B-B14F-4D97-AF65-F5344CB8AC3E}">
        <p14:creationId xmlns:p14="http://schemas.microsoft.com/office/powerpoint/2010/main" val="369552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506" y="0"/>
            <a:ext cx="9068028" cy="728420"/>
          </a:xfrm>
        </p:spPr>
        <p:txBody>
          <a:bodyPr/>
          <a:lstStyle/>
          <a:p>
            <a:r>
              <a:rPr lang="en-US" dirty="0"/>
              <a:t>Database Languages and Interfaces</a:t>
            </a:r>
          </a:p>
        </p:txBody>
      </p:sp>
      <p:sp>
        <p:nvSpPr>
          <p:cNvPr id="3" name="Content Placeholder 2"/>
          <p:cNvSpPr>
            <a:spLocks noGrp="1"/>
          </p:cNvSpPr>
          <p:nvPr>
            <p:ph idx="1"/>
          </p:nvPr>
        </p:nvSpPr>
        <p:spPr>
          <a:xfrm>
            <a:off x="376861" y="728420"/>
            <a:ext cx="6829851" cy="5894801"/>
          </a:xfrm>
        </p:spPr>
        <p:txBody>
          <a:bodyPr>
            <a:normAutofit fontScale="92500" lnSpcReduction="20000"/>
          </a:bodyPr>
          <a:lstStyle/>
          <a:p>
            <a:pPr algn="just"/>
            <a:r>
              <a:rPr lang="en-US" sz="3900" b="1" u="sng" dirty="0">
                <a:solidFill>
                  <a:schemeClr val="accent2">
                    <a:lumMod val="75000"/>
                  </a:schemeClr>
                </a:solidFill>
              </a:rPr>
              <a:t>DBMS Languages</a:t>
            </a:r>
          </a:p>
          <a:p>
            <a:pPr algn="just"/>
            <a:endParaRPr lang="en-US" b="1" u="sng" dirty="0">
              <a:solidFill>
                <a:schemeClr val="accent2">
                  <a:lumMod val="75000"/>
                </a:schemeClr>
              </a:solidFill>
            </a:endParaRPr>
          </a:p>
          <a:p>
            <a:pPr algn="just"/>
            <a:r>
              <a:rPr lang="en-US" sz="2600" b="1" dirty="0">
                <a:latin typeface="Times New Roman" panose="02020603050405020304" pitchFamily="18" charset="0"/>
                <a:cs typeface="Times New Roman" panose="02020603050405020304" pitchFamily="18" charset="0"/>
              </a:rPr>
              <a:t>Data definition language (DDL): </a:t>
            </a:r>
          </a:p>
          <a:p>
            <a:pPr lvl="1" algn="just"/>
            <a:r>
              <a:rPr lang="en-US" sz="2600" dirty="0">
                <a:latin typeface="Times New Roman" panose="02020603050405020304" pitchFamily="18" charset="0"/>
                <a:cs typeface="Times New Roman" panose="02020603050405020304" pitchFamily="18" charset="0"/>
              </a:rPr>
              <a:t>Used by the DBA and by database designers </a:t>
            </a:r>
          </a:p>
          <a:p>
            <a:pPr lvl="1" algn="just"/>
            <a:r>
              <a:rPr lang="en-US" sz="2600" dirty="0">
                <a:latin typeface="Times New Roman" panose="02020603050405020304" pitchFamily="18" charset="0"/>
                <a:cs typeface="Times New Roman" panose="02020603050405020304" pitchFamily="18" charset="0"/>
              </a:rPr>
              <a:t>to define conceptual and internal schemas.</a:t>
            </a:r>
          </a:p>
          <a:p>
            <a:pPr lvl="1" algn="just"/>
            <a:r>
              <a:rPr lang="en-US" sz="2600" b="1" dirty="0">
                <a:latin typeface="Times New Roman" panose="02020603050405020304" pitchFamily="18" charset="0"/>
                <a:cs typeface="Times New Roman" panose="02020603050405020304" pitchFamily="18" charset="0"/>
              </a:rPr>
              <a:t>DBMS DDL compiler: </a:t>
            </a:r>
            <a:r>
              <a:rPr lang="en-US" sz="2600" dirty="0">
                <a:latin typeface="Times New Roman" panose="02020603050405020304" pitchFamily="18" charset="0"/>
                <a:cs typeface="Times New Roman" panose="02020603050405020304" pitchFamily="18" charset="0"/>
              </a:rPr>
              <a:t>process DDL statements in order to identify </a:t>
            </a:r>
            <a:r>
              <a:rPr lang="en-US" sz="2600" u="sng" dirty="0">
                <a:latin typeface="Times New Roman" panose="02020603050405020304" pitchFamily="18" charset="0"/>
                <a:cs typeface="Times New Roman" panose="02020603050405020304" pitchFamily="18" charset="0"/>
              </a:rPr>
              <a:t>descriptions of the schema </a:t>
            </a:r>
            <a:r>
              <a:rPr lang="en-US" sz="2600" dirty="0">
                <a:latin typeface="Times New Roman" panose="02020603050405020304" pitchFamily="18" charset="0"/>
                <a:cs typeface="Times New Roman" panose="02020603050405020304" pitchFamily="18" charset="0"/>
              </a:rPr>
              <a:t>constructs and to store the </a:t>
            </a:r>
            <a:r>
              <a:rPr lang="en-US" sz="2600" u="sng" dirty="0">
                <a:latin typeface="Times New Roman" panose="02020603050405020304" pitchFamily="18" charset="0"/>
                <a:cs typeface="Times New Roman" panose="02020603050405020304" pitchFamily="18" charset="0"/>
              </a:rPr>
              <a:t>schema description </a:t>
            </a:r>
            <a:r>
              <a:rPr lang="en-US" sz="2600" dirty="0">
                <a:latin typeface="Times New Roman" panose="02020603050405020304" pitchFamily="18" charset="0"/>
                <a:cs typeface="Times New Roman" panose="02020603050405020304" pitchFamily="18" charset="0"/>
              </a:rPr>
              <a:t>in the DBMS catalog.</a:t>
            </a:r>
          </a:p>
          <a:p>
            <a:pPr lvl="1" algn="just"/>
            <a:r>
              <a:rPr lang="en-US" sz="2600" b="1" dirty="0">
                <a:latin typeface="Times New Roman" panose="02020603050405020304" pitchFamily="18" charset="0"/>
                <a:cs typeface="Times New Roman" panose="02020603050405020304" pitchFamily="18" charset="0"/>
              </a:rPr>
              <a:t>Tasks of DDL: </a:t>
            </a:r>
            <a:r>
              <a:rPr lang="en-US" sz="2600" dirty="0">
                <a:latin typeface="Times New Roman" panose="02020603050405020304" pitchFamily="18" charset="0"/>
                <a:cs typeface="Times New Roman" panose="02020603050405020304" pitchFamily="18" charset="0"/>
              </a:rPr>
              <a:t>Create, Alter, Drop , Truncate, Rename.</a:t>
            </a:r>
          </a:p>
          <a:p>
            <a:pPr algn="just"/>
            <a:r>
              <a:rPr lang="en-US" sz="2600" b="1" dirty="0">
                <a:latin typeface="Times New Roman" panose="02020603050405020304" pitchFamily="18" charset="0"/>
                <a:cs typeface="Times New Roman" panose="02020603050405020304" pitchFamily="18" charset="0"/>
              </a:rPr>
              <a:t>Storage definition language (SDL): </a:t>
            </a:r>
            <a:r>
              <a:rPr lang="en-US" sz="2600" dirty="0">
                <a:latin typeface="Times New Roman" panose="02020603050405020304" pitchFamily="18" charset="0"/>
                <a:cs typeface="Times New Roman" panose="02020603050405020304" pitchFamily="18" charset="0"/>
              </a:rPr>
              <a:t>If</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clear separation is maintained between the conceptual and internal levels, the DDL is used to specify the conceptual schema only and </a:t>
            </a:r>
            <a:r>
              <a:rPr lang="en-US" sz="2600" b="1" dirty="0">
                <a:latin typeface="Times New Roman" panose="02020603050405020304" pitchFamily="18" charset="0"/>
                <a:cs typeface="Times New Roman" panose="02020603050405020304" pitchFamily="18" charset="0"/>
              </a:rPr>
              <a:t>SDL </a:t>
            </a:r>
            <a:r>
              <a:rPr lang="en-US" sz="2600" dirty="0">
                <a:latin typeface="Times New Roman" panose="02020603050405020304" pitchFamily="18" charset="0"/>
                <a:cs typeface="Times New Roman" panose="02020603050405020304" pitchFamily="18" charset="0"/>
              </a:rPr>
              <a:t>is used to specify the internal schema.</a:t>
            </a:r>
          </a:p>
          <a:p>
            <a:pPr algn="just"/>
            <a:endParaRPr lang="en-US" sz="1600" b="1" dirty="0">
              <a:solidFill>
                <a:schemeClr val="accent5"/>
              </a:solidFill>
            </a:endParaRPr>
          </a:p>
          <a:p>
            <a:pPr marL="0" indent="0" algn="just">
              <a:buNone/>
            </a:pPr>
            <a:endParaRPr lang="en-US" sz="1600" dirty="0">
              <a:solidFill>
                <a:schemeClr val="tx1"/>
              </a:solidFill>
            </a:endParaRPr>
          </a:p>
        </p:txBody>
      </p:sp>
      <p:pic>
        <p:nvPicPr>
          <p:cNvPr id="4098" name="Picture 2" descr="What is the Difference Between DDL and DML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417" y="1286218"/>
            <a:ext cx="4524375" cy="4486276"/>
          </a:xfrm>
          <a:prstGeom prst="rect">
            <a:avLst/>
          </a:prstGeom>
          <a:ln w="381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91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506" y="0"/>
            <a:ext cx="9068028" cy="728420"/>
          </a:xfrm>
        </p:spPr>
        <p:txBody>
          <a:bodyPr/>
          <a:lstStyle/>
          <a:p>
            <a:r>
              <a:rPr lang="en-US" dirty="0"/>
              <a:t>Database Languages and Interfaces</a:t>
            </a:r>
          </a:p>
        </p:txBody>
      </p:sp>
      <p:sp>
        <p:nvSpPr>
          <p:cNvPr id="3" name="Content Placeholder 2"/>
          <p:cNvSpPr>
            <a:spLocks noGrp="1"/>
          </p:cNvSpPr>
          <p:nvPr>
            <p:ph idx="1"/>
          </p:nvPr>
        </p:nvSpPr>
        <p:spPr>
          <a:xfrm>
            <a:off x="376861" y="728420"/>
            <a:ext cx="6829851" cy="5894801"/>
          </a:xfrm>
        </p:spPr>
        <p:txBody>
          <a:bodyPr>
            <a:normAutofit/>
          </a:bodyPr>
          <a:lstStyle/>
          <a:p>
            <a:pPr algn="just"/>
            <a:r>
              <a:rPr lang="en-US" sz="3900" b="1" u="sng" dirty="0">
                <a:solidFill>
                  <a:schemeClr val="accent2">
                    <a:lumMod val="75000"/>
                  </a:schemeClr>
                </a:solidFill>
              </a:rPr>
              <a:t>DBMS Languages</a:t>
            </a:r>
          </a:p>
          <a:p>
            <a:pPr algn="just"/>
            <a:endParaRPr lang="en-US" b="1" u="sng" dirty="0">
              <a:solidFill>
                <a:schemeClr val="accent2">
                  <a:lumMod val="75000"/>
                </a:schemeClr>
              </a:solidFill>
            </a:endParaRPr>
          </a:p>
          <a:p>
            <a:r>
              <a:rPr lang="en-US" sz="2800" b="1" dirty="0"/>
              <a:t>View definition language (VDL):</a:t>
            </a:r>
          </a:p>
          <a:p>
            <a:pPr lvl="1"/>
            <a:r>
              <a:rPr lang="en-US" sz="2600" dirty="0"/>
              <a:t>to specify user views and their mappings to the conceptual schema. </a:t>
            </a:r>
          </a:p>
          <a:p>
            <a:pPr algn="just"/>
            <a:endParaRPr lang="en-US" sz="1600" b="1" dirty="0">
              <a:solidFill>
                <a:schemeClr val="accent5"/>
              </a:solidFill>
            </a:endParaRPr>
          </a:p>
          <a:p>
            <a:pPr marL="0" indent="0" algn="just">
              <a:buNone/>
            </a:pPr>
            <a:endParaRPr lang="en-US" sz="1600" dirty="0">
              <a:solidFill>
                <a:schemeClr val="tx1"/>
              </a:solidFill>
            </a:endParaRPr>
          </a:p>
        </p:txBody>
      </p:sp>
      <p:pic>
        <p:nvPicPr>
          <p:cNvPr id="4098" name="Picture 2" descr="What is the Difference Between DDL and DML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417" y="1286218"/>
            <a:ext cx="4524375" cy="4486276"/>
          </a:xfrm>
          <a:prstGeom prst="rect">
            <a:avLst/>
          </a:prstGeom>
          <a:ln w="381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7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314869" y="1280983"/>
            <a:ext cx="11507017" cy="5577017"/>
          </a:xfrm>
        </p:spPr>
        <p:txBody>
          <a:bodyPr>
            <a:normAutofit/>
          </a:bodyPr>
          <a:lstStyle/>
          <a:p>
            <a:r>
              <a:rPr lang="en-US" sz="2800" b="1" u="sng" dirty="0">
                <a:solidFill>
                  <a:schemeClr val="accent2">
                    <a:lumMod val="75000"/>
                  </a:schemeClr>
                </a:solidFill>
              </a:rPr>
              <a:t>DBMS Languages</a:t>
            </a:r>
          </a:p>
          <a:p>
            <a:r>
              <a:rPr lang="en-US" sz="2400" dirty="0">
                <a:solidFill>
                  <a:schemeClr val="tx1"/>
                </a:solidFill>
              </a:rPr>
              <a:t>Typical manipulations include </a:t>
            </a:r>
          </a:p>
          <a:p>
            <a:pPr lvl="1"/>
            <a:r>
              <a:rPr lang="en-US" sz="2000" b="1" dirty="0">
                <a:solidFill>
                  <a:schemeClr val="accent5"/>
                </a:solidFill>
              </a:rPr>
              <a:t>Retrieval, Insertion, Deletion, Modification </a:t>
            </a:r>
            <a:r>
              <a:rPr lang="en-US" sz="2000" dirty="0">
                <a:solidFill>
                  <a:schemeClr val="tx1"/>
                </a:solidFill>
              </a:rPr>
              <a:t>of the data. </a:t>
            </a:r>
          </a:p>
          <a:p>
            <a:pPr lvl="1"/>
            <a:r>
              <a:rPr lang="en-US" sz="2000" b="1" dirty="0"/>
              <a:t>High-level/Nonprocedural </a:t>
            </a:r>
            <a:r>
              <a:rPr lang="en-US" sz="2000" dirty="0"/>
              <a:t>DML:</a:t>
            </a:r>
          </a:p>
          <a:p>
            <a:pPr lvl="2"/>
            <a:r>
              <a:rPr lang="en-US" sz="1800" dirty="0"/>
              <a:t>many records in a single DML statement.</a:t>
            </a:r>
          </a:p>
          <a:p>
            <a:pPr lvl="2"/>
            <a:r>
              <a:rPr lang="en-US" sz="1800" dirty="0"/>
              <a:t>SQL is a High Level DML specifies which data to retrieve not how to retrieve it. Also called Declarative Languages.    </a:t>
            </a:r>
          </a:p>
          <a:p>
            <a:pPr lvl="1"/>
            <a:r>
              <a:rPr lang="en-US" sz="2000" b="1" dirty="0"/>
              <a:t>Low-level/Procedural DML</a:t>
            </a:r>
          </a:p>
          <a:p>
            <a:pPr lvl="2"/>
            <a:r>
              <a:rPr lang="en-US" sz="1800" dirty="0"/>
              <a:t>use programming language constructs, such as looping, to retrieve and process each record from a set of records.</a:t>
            </a:r>
          </a:p>
          <a:p>
            <a:r>
              <a:rPr lang="en-US" dirty="0"/>
              <a:t>Programming languages used to write programs and access databases using DML statements are called host language: i.e. C++, java, python etc. </a:t>
            </a:r>
          </a:p>
          <a:p>
            <a:endParaRPr lang="en-US" sz="1600" dirty="0">
              <a:solidFill>
                <a:schemeClr val="tx1"/>
              </a:solidFill>
            </a:endParaRPr>
          </a:p>
        </p:txBody>
      </p:sp>
    </p:spTree>
    <p:extLst>
      <p:ext uri="{BB962C8B-B14F-4D97-AF65-F5344CB8AC3E}">
        <p14:creationId xmlns:p14="http://schemas.microsoft.com/office/powerpoint/2010/main" val="303328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314869" y="1280983"/>
            <a:ext cx="11507017" cy="5577017"/>
          </a:xfrm>
        </p:spPr>
        <p:txBody>
          <a:bodyPr>
            <a:normAutofit/>
          </a:bodyPr>
          <a:lstStyle/>
          <a:p>
            <a:r>
              <a:rPr lang="en-US" sz="2800" b="1" u="sng" dirty="0">
                <a:solidFill>
                  <a:schemeClr val="accent2">
                    <a:lumMod val="75000"/>
                  </a:schemeClr>
                </a:solidFill>
              </a:rPr>
              <a:t>DBMS Languages</a:t>
            </a:r>
          </a:p>
          <a:p>
            <a:r>
              <a:rPr lang="en-US" sz="2800" b="1" dirty="0"/>
              <a:t>DCL(Data Control Language): </a:t>
            </a:r>
          </a:p>
          <a:p>
            <a:pPr lvl="1"/>
            <a:r>
              <a:rPr lang="en-US" sz="2400" dirty="0"/>
              <a:t>Deals with rights, permissions and other controls of the database system. i.e. GRANT, REVOKE</a:t>
            </a:r>
          </a:p>
          <a:p>
            <a:r>
              <a:rPr lang="en-US" sz="2800" b="1" dirty="0"/>
              <a:t>TCL(Transaction Control Language</a:t>
            </a:r>
            <a:r>
              <a:rPr lang="en-US" b="1" dirty="0"/>
              <a:t>):</a:t>
            </a:r>
          </a:p>
          <a:p>
            <a:pPr lvl="1"/>
            <a:r>
              <a:rPr lang="en-US" b="1" dirty="0"/>
              <a:t> </a:t>
            </a:r>
            <a:r>
              <a:rPr lang="en-US" sz="2400" dirty="0"/>
              <a:t>deals with the transaction within the database. i.e. COMMIT, ROLLBACK, SAVEPOINT</a:t>
            </a:r>
          </a:p>
          <a:p>
            <a:endParaRPr lang="en-US" sz="1600" dirty="0">
              <a:solidFill>
                <a:schemeClr val="tx1"/>
              </a:solidFill>
            </a:endParaRPr>
          </a:p>
        </p:txBody>
      </p:sp>
    </p:spTree>
    <p:extLst>
      <p:ext uri="{BB962C8B-B14F-4D97-AF65-F5344CB8AC3E}">
        <p14:creationId xmlns:p14="http://schemas.microsoft.com/office/powerpoint/2010/main" val="220871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512577" y="1383956"/>
            <a:ext cx="9809434" cy="4893276"/>
          </a:xfrm>
        </p:spPr>
        <p:txBody>
          <a:bodyPr>
            <a:normAutofit/>
          </a:bodyPr>
          <a:lstStyle/>
          <a:p>
            <a:pPr algn="just"/>
            <a:r>
              <a:rPr lang="en-US" b="1" u="sng" dirty="0">
                <a:solidFill>
                  <a:schemeClr val="accent2">
                    <a:lumMod val="75000"/>
                  </a:schemeClr>
                </a:solidFill>
              </a:rPr>
              <a:t>DBMS Interfaces</a:t>
            </a:r>
          </a:p>
          <a:p>
            <a:pPr algn="just"/>
            <a:r>
              <a:rPr lang="en-US" b="1" dirty="0">
                <a:solidFill>
                  <a:schemeClr val="tx1"/>
                </a:solidFill>
              </a:rPr>
              <a:t>Menu-based Interfaces for Web Clients or Browsing. </a:t>
            </a:r>
            <a:r>
              <a:rPr lang="en-US" dirty="0">
                <a:solidFill>
                  <a:schemeClr val="tx1"/>
                </a:solidFill>
              </a:rPr>
              <a:t>These interfaces present the user with lists of options (called menus) that lead the user through the formulation of a request. The query is composed step-by- step by picking options from a menu displayed by the system.</a:t>
            </a:r>
          </a:p>
          <a:p>
            <a:pPr algn="just"/>
            <a:r>
              <a:rPr lang="en-US" b="1" dirty="0">
                <a:solidFill>
                  <a:schemeClr val="tx1"/>
                </a:solidFill>
              </a:rPr>
              <a:t>Apps for Mobile Devices. </a:t>
            </a:r>
            <a:r>
              <a:rPr lang="en-US" dirty="0">
                <a:solidFill>
                  <a:schemeClr val="tx1"/>
                </a:solidFill>
              </a:rPr>
              <a:t>These interfaces present mobile users with access to their data. For example, banking, reservations, and insurance companies, provide apps that allow users to access their data through a mobile phone.</a:t>
            </a:r>
          </a:p>
          <a:p>
            <a:pPr algn="just"/>
            <a:r>
              <a:rPr lang="en-US" b="1" dirty="0">
                <a:solidFill>
                  <a:schemeClr val="tx1"/>
                </a:solidFill>
              </a:rPr>
              <a:t>Forms-based Interfaces. </a:t>
            </a:r>
            <a:r>
              <a:rPr lang="en-US" dirty="0">
                <a:solidFill>
                  <a:schemeClr val="tx1"/>
                </a:solidFill>
              </a:rPr>
              <a:t>A forms-based interface displays a form to each user. Users can fill out all of the form entries to insert new data.</a:t>
            </a:r>
          </a:p>
          <a:p>
            <a:pPr algn="just"/>
            <a:r>
              <a:rPr lang="en-US" b="1" dirty="0">
                <a:solidFill>
                  <a:schemeClr val="tx1"/>
                </a:solidFill>
              </a:rPr>
              <a:t>Graphical User Interfaces. </a:t>
            </a:r>
            <a:r>
              <a:rPr lang="en-US" dirty="0">
                <a:solidFill>
                  <a:schemeClr val="tx1"/>
                </a:solidFill>
              </a:rPr>
              <a:t>A GUI typically displays a schema to the user in diagrammatic form. The user then can specify a query by manipulating the diagram. In many cases, GUIs utilize both menus and forms.</a:t>
            </a:r>
          </a:p>
        </p:txBody>
      </p:sp>
    </p:spTree>
    <p:extLst>
      <p:ext uri="{BB962C8B-B14F-4D97-AF65-F5344CB8AC3E}">
        <p14:creationId xmlns:p14="http://schemas.microsoft.com/office/powerpoint/2010/main" val="231472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06" y="-179614"/>
            <a:ext cx="9068028" cy="718457"/>
          </a:xfrm>
        </p:spPr>
        <p:txBody>
          <a:bodyPr/>
          <a:lstStyle/>
          <a:p>
            <a:r>
              <a:rPr lang="en-US" dirty="0"/>
              <a:t>Database Languages and Interfaces</a:t>
            </a:r>
          </a:p>
        </p:txBody>
      </p:sp>
      <p:sp>
        <p:nvSpPr>
          <p:cNvPr id="3" name="Content Placeholder 2"/>
          <p:cNvSpPr>
            <a:spLocks noGrp="1"/>
          </p:cNvSpPr>
          <p:nvPr>
            <p:ph idx="1"/>
          </p:nvPr>
        </p:nvSpPr>
        <p:spPr>
          <a:xfrm>
            <a:off x="0" y="538843"/>
            <a:ext cx="11968843" cy="6055349"/>
          </a:xfrm>
        </p:spPr>
        <p:txBody>
          <a:bodyPr>
            <a:noAutofit/>
          </a:bodyPr>
          <a:lstStyle/>
          <a:p>
            <a:pPr algn="just"/>
            <a:r>
              <a:rPr lang="en-US" sz="2400" b="1" u="sng" dirty="0">
                <a:solidFill>
                  <a:schemeClr val="accent2">
                    <a:lumMod val="75000"/>
                  </a:schemeClr>
                </a:solidFill>
              </a:rPr>
              <a:t>DBMS Interfaces</a:t>
            </a:r>
          </a:p>
          <a:p>
            <a:pPr algn="just"/>
            <a:r>
              <a:rPr lang="en-US" sz="2400" b="1" dirty="0">
                <a:solidFill>
                  <a:schemeClr val="tx1"/>
                </a:solidFill>
              </a:rPr>
              <a:t>Natural Language Interfaces. </a:t>
            </a:r>
            <a:r>
              <a:rPr lang="en-US" sz="2400" dirty="0">
                <a:solidFill>
                  <a:schemeClr val="tx1"/>
                </a:solidFill>
              </a:rPr>
              <a:t>These interfaces accept requests written in English or some other language and attempt to understand them. A natural language interface usually has its own schema, which is similar to the database conceptual schema, as well as a dictionary of important words.</a:t>
            </a:r>
          </a:p>
          <a:p>
            <a:pPr lvl="1" algn="just"/>
            <a:r>
              <a:rPr lang="en-US" sz="2000" dirty="0">
                <a:solidFill>
                  <a:schemeClr val="tx1"/>
                </a:solidFill>
              </a:rPr>
              <a:t>Example: Show me a list of all the customers in my database = Select </a:t>
            </a:r>
            <a:r>
              <a:rPr lang="en-US" sz="2000" dirty="0" err="1">
                <a:solidFill>
                  <a:schemeClr val="tx1"/>
                </a:solidFill>
              </a:rPr>
              <a:t>CustomerID</a:t>
            </a:r>
            <a:r>
              <a:rPr lang="en-US" sz="2000" dirty="0">
                <a:solidFill>
                  <a:schemeClr val="tx1"/>
                </a:solidFill>
              </a:rPr>
              <a:t> from Customers</a:t>
            </a:r>
          </a:p>
          <a:p>
            <a:pPr algn="just"/>
            <a:r>
              <a:rPr lang="en-US" sz="2400" b="1" dirty="0">
                <a:solidFill>
                  <a:schemeClr val="tx1"/>
                </a:solidFill>
              </a:rPr>
              <a:t>Keyword-based Database Search. </a:t>
            </a:r>
            <a:r>
              <a:rPr lang="en-US" sz="2400" dirty="0">
                <a:solidFill>
                  <a:schemeClr val="tx1"/>
                </a:solidFill>
              </a:rPr>
              <a:t>These are somewhat similar to Web search engines, which accept strings of natural language (like English) words and match them with documents at specific sites (for local search engines) or Web pages on the Web at large (for engines like Google or Ask). Based on keywords and ranking system.</a:t>
            </a:r>
          </a:p>
          <a:p>
            <a:pPr algn="just"/>
            <a:r>
              <a:rPr lang="en-US" sz="2400" b="1" dirty="0">
                <a:solidFill>
                  <a:schemeClr val="tx1"/>
                </a:solidFill>
              </a:rPr>
              <a:t>Speech Input and Output. </a:t>
            </a:r>
            <a:r>
              <a:rPr lang="en-US" sz="2400" dirty="0">
                <a:solidFill>
                  <a:schemeClr val="tx1"/>
                </a:solidFill>
              </a:rPr>
              <a:t>Applications with limited vocabularies, such as inquiries for telephone directory, flight arrival/departure, and credit card account information, are allowing speech for input and output to enable customers to access this information.</a:t>
            </a:r>
          </a:p>
        </p:txBody>
      </p:sp>
    </p:spTree>
    <p:extLst>
      <p:ext uri="{BB962C8B-B14F-4D97-AF65-F5344CB8AC3E}">
        <p14:creationId xmlns:p14="http://schemas.microsoft.com/office/powerpoint/2010/main" val="145458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0"/>
            <a:ext cx="9068028" cy="718457"/>
          </a:xfrm>
        </p:spPr>
        <p:txBody>
          <a:bodyPr/>
          <a:lstStyle/>
          <a:p>
            <a:r>
              <a:rPr lang="en-US" dirty="0"/>
              <a:t>Database Languages and Interfaces</a:t>
            </a:r>
          </a:p>
        </p:txBody>
      </p:sp>
      <p:sp>
        <p:nvSpPr>
          <p:cNvPr id="3" name="Content Placeholder 2"/>
          <p:cNvSpPr>
            <a:spLocks noGrp="1"/>
          </p:cNvSpPr>
          <p:nvPr>
            <p:ph idx="1"/>
          </p:nvPr>
        </p:nvSpPr>
        <p:spPr>
          <a:xfrm>
            <a:off x="512577" y="718457"/>
            <a:ext cx="10584460" cy="6055349"/>
          </a:xfrm>
        </p:spPr>
        <p:txBody>
          <a:bodyPr>
            <a:normAutofit/>
          </a:bodyPr>
          <a:lstStyle/>
          <a:p>
            <a:pPr algn="just"/>
            <a:r>
              <a:rPr lang="en-US" sz="2000" b="1" u="sng" dirty="0">
                <a:solidFill>
                  <a:schemeClr val="accent2">
                    <a:lumMod val="75000"/>
                  </a:schemeClr>
                </a:solidFill>
              </a:rPr>
              <a:t>DBMS Interfaces</a:t>
            </a:r>
          </a:p>
          <a:p>
            <a:pPr marL="457200" lvl="1" indent="0" algn="just">
              <a:buNone/>
            </a:pPr>
            <a:endParaRPr lang="en-US" sz="2400" dirty="0">
              <a:solidFill>
                <a:schemeClr val="tx1"/>
              </a:solidFill>
            </a:endParaRPr>
          </a:p>
          <a:p>
            <a:pPr algn="just"/>
            <a:r>
              <a:rPr lang="en-US" sz="2400" b="1" dirty="0"/>
              <a:t>Interfaces for Parametric Users: </a:t>
            </a:r>
            <a:r>
              <a:rPr lang="en-US" sz="2400" dirty="0"/>
              <a:t>Parametric users, such as bank tellers.</a:t>
            </a:r>
          </a:p>
          <a:p>
            <a:pPr lvl="1" algn="just"/>
            <a:r>
              <a:rPr lang="en-US" sz="2000" dirty="0"/>
              <a:t>repetitive transactions such as account deposits or withdrawals, or balance inquiries.  </a:t>
            </a:r>
          </a:p>
          <a:p>
            <a:pPr algn="just"/>
            <a:r>
              <a:rPr lang="en-US" sz="2400" b="1" dirty="0"/>
              <a:t>Interfaces for the DBA: </a:t>
            </a:r>
            <a:r>
              <a:rPr lang="en-US" sz="2400" dirty="0"/>
              <a:t>Privileged commands that can be used only by the DBA staff. </a:t>
            </a:r>
          </a:p>
          <a:p>
            <a:pPr lvl="1" algn="just"/>
            <a:r>
              <a:rPr lang="en-US" sz="2000" dirty="0"/>
              <a:t>commands for creating accounts</a:t>
            </a:r>
          </a:p>
          <a:p>
            <a:pPr lvl="1" algn="just"/>
            <a:r>
              <a:rPr lang="en-US" sz="2000" dirty="0"/>
              <a:t>setting system parameters </a:t>
            </a:r>
          </a:p>
          <a:p>
            <a:pPr lvl="1" algn="just"/>
            <a:r>
              <a:rPr lang="en-US" sz="2000" dirty="0"/>
              <a:t>granting account authorization</a:t>
            </a:r>
          </a:p>
          <a:p>
            <a:pPr lvl="1" algn="just"/>
            <a:r>
              <a:rPr lang="en-US" sz="2000" dirty="0"/>
              <a:t>changing a schema </a:t>
            </a:r>
          </a:p>
          <a:p>
            <a:pPr lvl="1" algn="just"/>
            <a:r>
              <a:rPr lang="en-US" sz="2000" dirty="0"/>
              <a:t>reorganizing the storage structures of a database.</a:t>
            </a:r>
          </a:p>
          <a:p>
            <a:pPr lvl="1" algn="just"/>
            <a:endParaRPr lang="en-US" sz="2400" dirty="0">
              <a:solidFill>
                <a:schemeClr val="tx1"/>
              </a:solidFill>
            </a:endParaRPr>
          </a:p>
        </p:txBody>
      </p:sp>
    </p:spTree>
    <p:extLst>
      <p:ext uri="{BB962C8B-B14F-4D97-AF65-F5344CB8AC3E}">
        <p14:creationId xmlns:p14="http://schemas.microsoft.com/office/powerpoint/2010/main" val="416465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pic>
        <p:nvPicPr>
          <p:cNvPr id="4" name="Picture 3"/>
          <p:cNvPicPr>
            <a:picLocks noChangeAspect="1"/>
          </p:cNvPicPr>
          <p:nvPr/>
        </p:nvPicPr>
        <p:blipFill>
          <a:blip r:embed="rId2"/>
          <a:stretch>
            <a:fillRect/>
          </a:stretch>
        </p:blipFill>
        <p:spPr>
          <a:xfrm>
            <a:off x="1481632" y="1106607"/>
            <a:ext cx="8098973" cy="562076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969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2081649-CBFC-06D8-C58C-4E172424533C}"/>
              </a:ext>
            </a:extLst>
          </p:cNvPr>
          <p:cNvGraphicFramePr/>
          <p:nvPr>
            <p:extLst>
              <p:ext uri="{D42A27DB-BD31-4B8C-83A1-F6EECF244321}">
                <p14:modId xmlns:p14="http://schemas.microsoft.com/office/powerpoint/2010/main" val="1564588596"/>
              </p:ext>
            </p:extLst>
          </p:nvPr>
        </p:nvGraphicFramePr>
        <p:xfrm>
          <a:off x="684211" y="1515763"/>
          <a:ext cx="8805777" cy="412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741877" y="784654"/>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5" y="62019"/>
            <a:ext cx="9068028" cy="794478"/>
          </a:xfrm>
        </p:spPr>
        <p:txBody>
          <a:bodyPr/>
          <a:lstStyle/>
          <a:p>
            <a:r>
              <a:rPr lang="en-US" dirty="0"/>
              <a:t>The Database System Environment</a:t>
            </a:r>
          </a:p>
        </p:txBody>
      </p:sp>
      <p:sp>
        <p:nvSpPr>
          <p:cNvPr id="3" name="Content Placeholder 2"/>
          <p:cNvSpPr>
            <a:spLocks noGrp="1"/>
          </p:cNvSpPr>
          <p:nvPr>
            <p:ph idx="1"/>
          </p:nvPr>
        </p:nvSpPr>
        <p:spPr>
          <a:xfrm>
            <a:off x="512575" y="674127"/>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2081163" y="1038866"/>
            <a:ext cx="7829235" cy="408124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12577" y="5120110"/>
            <a:ext cx="10966409" cy="1737890"/>
          </a:xfrm>
          <a:prstGeom prst="rect">
            <a:avLst/>
          </a:prstGeom>
          <a:ln w="28575">
            <a:solidFill>
              <a:srgbClr val="0070C0"/>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r>
              <a:rPr lang="en-US" u="sng" dirty="0">
                <a:solidFill>
                  <a:schemeClr val="tx1"/>
                </a:solidFill>
              </a:rPr>
              <a:t>Top part </a:t>
            </a:r>
            <a:r>
              <a:rPr lang="en-US" dirty="0">
                <a:solidFill>
                  <a:schemeClr val="tx1"/>
                </a:solidFill>
              </a:rPr>
              <a:t>of the figure refers to the various users of the database environment and their interfaces. </a:t>
            </a:r>
          </a:p>
          <a:p>
            <a:r>
              <a:rPr lang="en-US" u="sng" dirty="0">
                <a:solidFill>
                  <a:schemeClr val="tx1"/>
                </a:solidFill>
              </a:rPr>
              <a:t>Lower part </a:t>
            </a:r>
            <a:r>
              <a:rPr lang="en-US" dirty="0">
                <a:solidFill>
                  <a:schemeClr val="tx1"/>
                </a:solidFill>
              </a:rPr>
              <a:t>shows the internal modules of the DBMS responsible for storage of data and processing of  transactions.</a:t>
            </a:r>
          </a:p>
          <a:p>
            <a:r>
              <a:rPr lang="en-US" dirty="0">
                <a:solidFill>
                  <a:schemeClr val="tx1"/>
                </a:solidFill>
              </a:rPr>
              <a:t>The </a:t>
            </a:r>
            <a:r>
              <a:rPr lang="en-US" b="1" dirty="0">
                <a:solidFill>
                  <a:schemeClr val="accent5"/>
                </a:solidFill>
              </a:rPr>
              <a:t>database</a:t>
            </a:r>
            <a:r>
              <a:rPr lang="en-US" dirty="0">
                <a:solidFill>
                  <a:schemeClr val="tx1"/>
                </a:solidFill>
              </a:rPr>
              <a:t> and the </a:t>
            </a:r>
            <a:r>
              <a:rPr lang="en-US" b="1" dirty="0">
                <a:solidFill>
                  <a:schemeClr val="accent5"/>
                </a:solidFill>
              </a:rPr>
              <a:t>DBMS catalog </a:t>
            </a:r>
            <a:r>
              <a:rPr lang="en-US" dirty="0">
                <a:solidFill>
                  <a:schemeClr val="tx1"/>
                </a:solidFill>
              </a:rPr>
              <a:t>are usually stored on disk. Access to the disk is controlled primarily by the operating system (OS), which schedules disk read/write.</a:t>
            </a: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295607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8" y="0"/>
            <a:ext cx="9068028" cy="555171"/>
          </a:xfrm>
        </p:spPr>
        <p:txBody>
          <a:bodyPr>
            <a:normAutofit fontScale="90000"/>
          </a:bodyPr>
          <a:lstStyle/>
          <a:p>
            <a:r>
              <a:rPr lang="en-US" dirty="0"/>
              <a:t>The Database System Environment</a:t>
            </a:r>
          </a:p>
        </p:txBody>
      </p:sp>
      <p:sp>
        <p:nvSpPr>
          <p:cNvPr id="3" name="Content Placeholder 2"/>
          <p:cNvSpPr>
            <a:spLocks noGrp="1"/>
          </p:cNvSpPr>
          <p:nvPr>
            <p:ph idx="1"/>
          </p:nvPr>
        </p:nvSpPr>
        <p:spPr>
          <a:xfrm>
            <a:off x="0" y="895695"/>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3"/>
          <a:stretch>
            <a:fillRect/>
          </a:stretch>
        </p:blipFill>
        <p:spPr>
          <a:xfrm>
            <a:off x="6364342" y="1029730"/>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124073" y="1777369"/>
            <a:ext cx="5956128" cy="3623913"/>
          </a:xfrm>
          <a:prstGeom prst="rect">
            <a:avLst/>
          </a:prstGeom>
          <a:ln w="28575">
            <a:solidFill>
              <a:srgbClr val="0070C0"/>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i="1" u="sng" dirty="0">
                <a:solidFill>
                  <a:schemeClr val="accent2">
                    <a:lumMod val="75000"/>
                  </a:schemeClr>
                </a:solidFill>
              </a:rPr>
              <a:t>USERS (top part)</a:t>
            </a:r>
          </a:p>
          <a:p>
            <a:r>
              <a:rPr lang="en-US" dirty="0">
                <a:solidFill>
                  <a:schemeClr val="tx1"/>
                </a:solidFill>
              </a:rPr>
              <a:t>Interfaces for the </a:t>
            </a:r>
            <a:r>
              <a:rPr lang="en-US" b="1" dirty="0">
                <a:solidFill>
                  <a:schemeClr val="tx1"/>
                </a:solidFill>
              </a:rPr>
              <a:t>DBA staff</a:t>
            </a:r>
          </a:p>
          <a:p>
            <a:r>
              <a:rPr lang="en-US" b="1" dirty="0">
                <a:solidFill>
                  <a:schemeClr val="tx1"/>
                </a:solidFill>
              </a:rPr>
              <a:t>Casual users </a:t>
            </a:r>
            <a:r>
              <a:rPr lang="en-US" dirty="0">
                <a:solidFill>
                  <a:schemeClr val="tx1"/>
                </a:solidFill>
              </a:rPr>
              <a:t>who work with interactive interfaces to make queries</a:t>
            </a:r>
          </a:p>
          <a:p>
            <a:r>
              <a:rPr lang="en-US" b="1" dirty="0">
                <a:solidFill>
                  <a:schemeClr val="tx1"/>
                </a:solidFill>
              </a:rPr>
              <a:t>Application programmers </a:t>
            </a:r>
            <a:r>
              <a:rPr lang="en-US" dirty="0">
                <a:solidFill>
                  <a:schemeClr val="tx1"/>
                </a:solidFill>
              </a:rPr>
              <a:t>who create programs using some host programming languages</a:t>
            </a:r>
          </a:p>
          <a:p>
            <a:r>
              <a:rPr lang="en-US" b="1" dirty="0">
                <a:solidFill>
                  <a:schemeClr val="tx1"/>
                </a:solidFill>
              </a:rPr>
              <a:t>Parametric users </a:t>
            </a:r>
            <a:r>
              <a:rPr lang="en-US" dirty="0">
                <a:solidFill>
                  <a:schemeClr val="tx1"/>
                </a:solidFill>
              </a:rPr>
              <a:t>who do data entry work by supplying parameters to predefined transactions. </a:t>
            </a:r>
          </a:p>
        </p:txBody>
      </p:sp>
      <p:sp>
        <p:nvSpPr>
          <p:cNvPr id="6" name="Content Placeholder 2"/>
          <p:cNvSpPr txBox="1">
            <a:spLocks/>
          </p:cNvSpPr>
          <p:nvPr/>
        </p:nvSpPr>
        <p:spPr>
          <a:xfrm>
            <a:off x="6239439" y="1029730"/>
            <a:ext cx="5525758" cy="2710248"/>
          </a:xfrm>
          <a:prstGeom prst="rect">
            <a:avLst/>
          </a:prstGeom>
          <a:ln w="57150">
            <a:solidFill>
              <a:srgbClr val="FF00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50784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1483569"/>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3"/>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50164" y="2109263"/>
            <a:ext cx="5649592" cy="3838455"/>
          </a:xfrm>
          <a:prstGeom prst="rect">
            <a:avLst/>
          </a:prstGeom>
          <a:ln w="28575">
            <a:solidFill>
              <a:srgbClr val="0070C0"/>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accent2">
                    <a:lumMod val="75000"/>
                  </a:schemeClr>
                </a:solidFill>
              </a:rPr>
              <a:t>DBA Staff</a:t>
            </a:r>
          </a:p>
          <a:p>
            <a:r>
              <a:rPr lang="en-US" dirty="0">
                <a:solidFill>
                  <a:schemeClr val="tx1"/>
                </a:solidFill>
              </a:rPr>
              <a:t>Works on defining the database and tuning it by making changes in schema using </a:t>
            </a:r>
            <a:r>
              <a:rPr lang="en-US" b="1" dirty="0">
                <a:solidFill>
                  <a:schemeClr val="accent5"/>
                </a:solidFill>
              </a:rPr>
              <a:t>DDL</a:t>
            </a:r>
            <a:r>
              <a:rPr lang="en-US" dirty="0">
                <a:solidFill>
                  <a:schemeClr val="tx1"/>
                </a:solidFill>
              </a:rPr>
              <a:t> and other </a:t>
            </a:r>
            <a:r>
              <a:rPr lang="en-US" b="1" dirty="0">
                <a:solidFill>
                  <a:schemeClr val="accent5"/>
                </a:solidFill>
              </a:rPr>
              <a:t>privileged commands</a:t>
            </a:r>
            <a:r>
              <a:rPr lang="en-US" dirty="0">
                <a:solidFill>
                  <a:schemeClr val="tx1"/>
                </a:solidFill>
              </a:rPr>
              <a:t>.</a:t>
            </a:r>
          </a:p>
          <a:p>
            <a:r>
              <a:rPr lang="en-US" u="sng" dirty="0">
                <a:solidFill>
                  <a:schemeClr val="tx1"/>
                </a:solidFill>
              </a:rPr>
              <a:t>DDL compiler </a:t>
            </a:r>
            <a:r>
              <a:rPr lang="en-US" dirty="0">
                <a:solidFill>
                  <a:schemeClr val="tx1"/>
                </a:solidFill>
              </a:rPr>
              <a:t>- processes schema definitions, specified in DDL and </a:t>
            </a:r>
            <a:r>
              <a:rPr lang="en-US" b="1" dirty="0">
                <a:solidFill>
                  <a:schemeClr val="accent5"/>
                </a:solidFill>
              </a:rPr>
              <a:t>stores descriptions </a:t>
            </a:r>
            <a:r>
              <a:rPr lang="en-US" dirty="0">
                <a:solidFill>
                  <a:schemeClr val="tx1"/>
                </a:solidFill>
              </a:rPr>
              <a:t>of the schemas (meta-data) in the DBMS catalog.</a:t>
            </a:r>
          </a:p>
          <a:p>
            <a:r>
              <a:rPr lang="en-US" dirty="0">
                <a:solidFill>
                  <a:schemeClr val="tx1"/>
                </a:solidFill>
              </a:rPr>
              <a:t>Catalog includes information such as the </a:t>
            </a:r>
          </a:p>
          <a:p>
            <a:pPr lvl="1"/>
            <a:r>
              <a:rPr lang="en-US" dirty="0">
                <a:solidFill>
                  <a:schemeClr val="tx1"/>
                </a:solidFill>
              </a:rPr>
              <a:t>names and sizes of files, </a:t>
            </a:r>
          </a:p>
          <a:p>
            <a:pPr lvl="1"/>
            <a:r>
              <a:rPr lang="en-US" dirty="0">
                <a:solidFill>
                  <a:schemeClr val="tx1"/>
                </a:solidFill>
              </a:rPr>
              <a:t>names and data types of data items, </a:t>
            </a:r>
          </a:p>
          <a:p>
            <a:pPr lvl="1"/>
            <a:r>
              <a:rPr lang="en-US" dirty="0">
                <a:solidFill>
                  <a:schemeClr val="tx1"/>
                </a:solidFill>
              </a:rPr>
              <a:t>storage details of each file, </a:t>
            </a:r>
          </a:p>
          <a:p>
            <a:pPr lvl="1"/>
            <a:r>
              <a:rPr lang="en-US" dirty="0">
                <a:solidFill>
                  <a:schemeClr val="tx1"/>
                </a:solidFill>
              </a:rPr>
              <a:t>mapping information among schemas, </a:t>
            </a:r>
          </a:p>
          <a:p>
            <a:pPr lvl="1"/>
            <a:r>
              <a:rPr lang="en-US" dirty="0">
                <a:solidFill>
                  <a:schemeClr val="tx1"/>
                </a:solidFill>
              </a:rPr>
              <a:t>and constraints.</a:t>
            </a:r>
          </a:p>
        </p:txBody>
      </p:sp>
      <p:sp>
        <p:nvSpPr>
          <p:cNvPr id="6" name="Content Placeholder 2"/>
          <p:cNvSpPr txBox="1">
            <a:spLocks/>
          </p:cNvSpPr>
          <p:nvPr/>
        </p:nvSpPr>
        <p:spPr>
          <a:xfrm>
            <a:off x="7183394" y="1235675"/>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24809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437255" y="904788"/>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7543800" y="1235675"/>
            <a:ext cx="4648200"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0" y="1235675"/>
            <a:ext cx="7337853" cy="5165125"/>
          </a:xfrm>
          <a:prstGeom prst="rect">
            <a:avLst/>
          </a:prstGeom>
          <a:ln w="28575">
            <a:solidFill>
              <a:srgbClr val="0070C0"/>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u="sng" dirty="0">
                <a:solidFill>
                  <a:schemeClr val="accent2">
                    <a:lumMod val="75000"/>
                  </a:schemeClr>
                </a:solidFill>
              </a:rPr>
              <a:t>Casual users</a:t>
            </a:r>
          </a:p>
          <a:p>
            <a:pPr algn="just"/>
            <a:r>
              <a:rPr lang="en-US" b="1" dirty="0">
                <a:solidFill>
                  <a:schemeClr val="tx1"/>
                </a:solidFill>
              </a:rPr>
              <a:t>Interact using </a:t>
            </a:r>
            <a:r>
              <a:rPr lang="en-US" dirty="0">
                <a:solidFill>
                  <a:schemeClr val="tx1"/>
                </a:solidFill>
              </a:rPr>
              <a:t>the interactive query interface for example </a:t>
            </a:r>
            <a:r>
              <a:rPr lang="en-US" b="1" dirty="0">
                <a:solidFill>
                  <a:schemeClr val="tx1"/>
                </a:solidFill>
              </a:rPr>
              <a:t>any menu-based, form-based or mobile interactions</a:t>
            </a:r>
            <a:r>
              <a:rPr lang="en-US" dirty="0">
                <a:solidFill>
                  <a:schemeClr val="tx1"/>
                </a:solidFill>
              </a:rPr>
              <a:t>.</a:t>
            </a:r>
          </a:p>
          <a:p>
            <a:pPr algn="just"/>
            <a:r>
              <a:rPr lang="en-US" u="sng" dirty="0">
                <a:solidFill>
                  <a:schemeClr val="tx1"/>
                </a:solidFill>
              </a:rPr>
              <a:t>Query compiler</a:t>
            </a:r>
            <a:r>
              <a:rPr lang="en-US" dirty="0">
                <a:solidFill>
                  <a:schemeClr val="tx1"/>
                </a:solidFill>
              </a:rPr>
              <a:t>- </a:t>
            </a:r>
            <a:r>
              <a:rPr lang="en-US" b="1" dirty="0">
                <a:solidFill>
                  <a:schemeClr val="tx1"/>
                </a:solidFill>
              </a:rPr>
              <a:t>queries are parsed </a:t>
            </a:r>
            <a:r>
              <a:rPr lang="en-US" dirty="0">
                <a:solidFill>
                  <a:schemeClr val="tx1"/>
                </a:solidFill>
              </a:rPr>
              <a:t>and </a:t>
            </a:r>
            <a:r>
              <a:rPr lang="en-US" b="1" dirty="0">
                <a:solidFill>
                  <a:schemeClr val="tx1"/>
                </a:solidFill>
              </a:rPr>
              <a:t>validated for correctness</a:t>
            </a:r>
            <a:r>
              <a:rPr lang="en-US" dirty="0">
                <a:solidFill>
                  <a:schemeClr val="tx1"/>
                </a:solidFill>
              </a:rPr>
              <a:t>, the </a:t>
            </a:r>
            <a:r>
              <a:rPr lang="en-US" b="1" dirty="0">
                <a:solidFill>
                  <a:schemeClr val="tx1"/>
                </a:solidFill>
              </a:rPr>
              <a:t>names of files and data elements</a:t>
            </a:r>
            <a:r>
              <a:rPr lang="en-US" dirty="0">
                <a:solidFill>
                  <a:schemeClr val="tx1"/>
                </a:solidFill>
              </a:rPr>
              <a:t>, and so on by a query compiler that </a:t>
            </a:r>
            <a:r>
              <a:rPr lang="en-US" b="1" dirty="0">
                <a:solidFill>
                  <a:schemeClr val="tx1"/>
                </a:solidFill>
              </a:rPr>
              <a:t>compiles them into an internal form</a:t>
            </a:r>
            <a:r>
              <a:rPr lang="en-US" dirty="0">
                <a:solidFill>
                  <a:schemeClr val="tx1"/>
                </a:solidFill>
              </a:rPr>
              <a:t>.</a:t>
            </a:r>
          </a:p>
          <a:p>
            <a:pPr lvl="1" algn="just"/>
            <a:r>
              <a:rPr lang="en-US" dirty="0">
                <a:solidFill>
                  <a:schemeClr val="tx1"/>
                </a:solidFill>
              </a:rPr>
              <a:t> This internal query is subjected to query optimization.</a:t>
            </a:r>
          </a:p>
          <a:p>
            <a:pPr algn="just"/>
            <a:r>
              <a:rPr lang="en-US" u="sng" dirty="0">
                <a:solidFill>
                  <a:schemeClr val="tx1"/>
                </a:solidFill>
              </a:rPr>
              <a:t>Query optimizer-</a:t>
            </a:r>
            <a:r>
              <a:rPr lang="en-US" dirty="0">
                <a:solidFill>
                  <a:schemeClr val="tx1"/>
                </a:solidFill>
              </a:rPr>
              <a:t> concerned with the possible </a:t>
            </a:r>
            <a:r>
              <a:rPr lang="en-US" b="1" dirty="0">
                <a:solidFill>
                  <a:schemeClr val="tx1"/>
                </a:solidFill>
              </a:rPr>
              <a:t>reordering of operations, elimination of redundancies, and use of efficient search algorithms during execution.</a:t>
            </a:r>
          </a:p>
          <a:p>
            <a:pPr lvl="1" algn="just"/>
            <a:r>
              <a:rPr lang="en-US" b="1" dirty="0">
                <a:solidFill>
                  <a:schemeClr val="tx1"/>
                </a:solidFill>
              </a:rPr>
              <a:t>Consults the system catalog </a:t>
            </a:r>
            <a:r>
              <a:rPr lang="en-US" dirty="0">
                <a:solidFill>
                  <a:schemeClr val="tx1"/>
                </a:solidFill>
              </a:rPr>
              <a:t>for physical information about the stored data. </a:t>
            </a:r>
          </a:p>
          <a:p>
            <a:pPr lvl="1" algn="just"/>
            <a:r>
              <a:rPr lang="en-US" b="1" dirty="0">
                <a:solidFill>
                  <a:schemeClr val="tx1"/>
                </a:solidFill>
              </a:rPr>
              <a:t>Generates executable code </a:t>
            </a:r>
            <a:r>
              <a:rPr lang="en-US" dirty="0">
                <a:solidFill>
                  <a:schemeClr val="tx1"/>
                </a:solidFill>
              </a:rPr>
              <a:t>that performs the necessary operations for the query and </a:t>
            </a:r>
            <a:r>
              <a:rPr lang="en-US" b="1" dirty="0">
                <a:solidFill>
                  <a:schemeClr val="tx1"/>
                </a:solidFill>
              </a:rPr>
              <a:t>makes calls on the runtime processor.</a:t>
            </a:r>
          </a:p>
        </p:txBody>
      </p:sp>
      <p:sp>
        <p:nvSpPr>
          <p:cNvPr id="6" name="Content Placeholder 2"/>
          <p:cNvSpPr txBox="1">
            <a:spLocks/>
          </p:cNvSpPr>
          <p:nvPr/>
        </p:nvSpPr>
        <p:spPr>
          <a:xfrm>
            <a:off x="9349946" y="1328246"/>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120776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37" y="0"/>
            <a:ext cx="9045868" cy="646305"/>
          </a:xfrm>
        </p:spPr>
        <p:txBody>
          <a:bodyPr>
            <a:normAutofit/>
          </a:bodyPr>
          <a:lstStyle/>
          <a:p>
            <a:r>
              <a:rPr lang="en-US" dirty="0"/>
              <a:t>The Database System Environment</a:t>
            </a:r>
          </a:p>
        </p:txBody>
      </p:sp>
      <p:sp>
        <p:nvSpPr>
          <p:cNvPr id="3" name="Content Placeholder 2"/>
          <p:cNvSpPr>
            <a:spLocks noGrp="1"/>
          </p:cNvSpPr>
          <p:nvPr>
            <p:ph idx="1"/>
          </p:nvPr>
        </p:nvSpPr>
        <p:spPr>
          <a:xfrm>
            <a:off x="534737" y="447255"/>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7641770" y="1139266"/>
            <a:ext cx="4157761"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0" y="849086"/>
            <a:ext cx="7266213" cy="6008914"/>
          </a:xfrm>
          <a:prstGeom prst="rect">
            <a:avLst/>
          </a:prstGeom>
          <a:ln w="28575">
            <a:solidFill>
              <a:srgbClr val="0070C0"/>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b="1" u="sng" dirty="0">
                <a:solidFill>
                  <a:schemeClr val="accent2">
                    <a:lumMod val="75000"/>
                  </a:schemeClr>
                </a:solidFill>
              </a:rPr>
              <a:t>Application programmers</a:t>
            </a:r>
          </a:p>
          <a:p>
            <a:pPr algn="just"/>
            <a:r>
              <a:rPr lang="en-US" sz="2000" dirty="0">
                <a:solidFill>
                  <a:schemeClr val="tx1"/>
                </a:solidFill>
              </a:rPr>
              <a:t>Write programs in host languages such as Java, C, or C++ that are submitted to a precompile.</a:t>
            </a:r>
          </a:p>
          <a:p>
            <a:pPr algn="just"/>
            <a:r>
              <a:rPr lang="en-US" sz="2000" u="sng" dirty="0">
                <a:solidFill>
                  <a:schemeClr val="tx1"/>
                </a:solidFill>
              </a:rPr>
              <a:t>Precompiler</a:t>
            </a:r>
            <a:r>
              <a:rPr lang="en-US" sz="2000" dirty="0">
                <a:solidFill>
                  <a:schemeClr val="tx1"/>
                </a:solidFill>
              </a:rPr>
              <a:t> - extracts </a:t>
            </a:r>
            <a:r>
              <a:rPr lang="en-US" sz="2000" b="1" dirty="0">
                <a:solidFill>
                  <a:schemeClr val="accent5"/>
                </a:solidFill>
              </a:rPr>
              <a:t>DML commands </a:t>
            </a:r>
            <a:r>
              <a:rPr lang="en-US" sz="2000" dirty="0">
                <a:solidFill>
                  <a:schemeClr val="tx1"/>
                </a:solidFill>
              </a:rPr>
              <a:t>from an application program written in a host programming language.</a:t>
            </a:r>
          </a:p>
          <a:p>
            <a:pPr lvl="1" algn="just"/>
            <a:r>
              <a:rPr lang="en-US" sz="1800" dirty="0">
                <a:solidFill>
                  <a:schemeClr val="tx1"/>
                </a:solidFill>
              </a:rPr>
              <a:t>Commands are sent to the DML compiler for compilation into object code for database access. The rest of the program is sent to the host language compiler.</a:t>
            </a:r>
          </a:p>
          <a:p>
            <a:pPr marL="285750" lvl="1" algn="just"/>
            <a:r>
              <a:rPr lang="en-US" sz="2000" u="sng" dirty="0">
                <a:solidFill>
                  <a:schemeClr val="tx1"/>
                </a:solidFill>
              </a:rPr>
              <a:t>DML compiler </a:t>
            </a:r>
            <a:r>
              <a:rPr lang="en-US" sz="1800" dirty="0">
                <a:solidFill>
                  <a:schemeClr val="tx1"/>
                </a:solidFill>
              </a:rPr>
              <a:t>– compiles DML commands into object codes</a:t>
            </a:r>
          </a:p>
          <a:p>
            <a:pPr algn="just"/>
            <a:r>
              <a:rPr lang="en-US" sz="2000" u="sng" dirty="0">
                <a:solidFill>
                  <a:schemeClr val="tx1"/>
                </a:solidFill>
              </a:rPr>
              <a:t>Canned transaction = </a:t>
            </a:r>
          </a:p>
          <a:p>
            <a:pPr lvl="1" algn="just"/>
            <a:r>
              <a:rPr lang="en-US" sz="1800" u="sng" dirty="0">
                <a:solidFill>
                  <a:schemeClr val="tx1"/>
                </a:solidFill>
              </a:rPr>
              <a:t>object code of DML </a:t>
            </a:r>
            <a:r>
              <a:rPr lang="en-US" sz="1800" u="sng" dirty="0" err="1">
                <a:solidFill>
                  <a:schemeClr val="tx1"/>
                </a:solidFill>
              </a:rPr>
              <a:t>cmds</a:t>
            </a:r>
            <a:r>
              <a:rPr lang="en-US" sz="1800" u="sng" dirty="0">
                <a:solidFill>
                  <a:schemeClr val="tx1"/>
                </a:solidFill>
              </a:rPr>
              <a:t> + object code of program </a:t>
            </a:r>
            <a:r>
              <a:rPr lang="en-US" sz="1800" dirty="0">
                <a:solidFill>
                  <a:schemeClr val="tx1"/>
                </a:solidFill>
              </a:rPr>
              <a:t> </a:t>
            </a:r>
          </a:p>
          <a:p>
            <a:pPr lvl="1" algn="just"/>
            <a:r>
              <a:rPr lang="en-US" sz="1800" dirty="0">
                <a:solidFill>
                  <a:schemeClr val="tx1"/>
                </a:solidFill>
              </a:rPr>
              <a:t>The executable code of canned transaction includes calls to the runtime database processor.</a:t>
            </a:r>
          </a:p>
          <a:p>
            <a:pPr algn="just"/>
            <a:r>
              <a:rPr lang="en-US" sz="2000" dirty="0">
                <a:solidFill>
                  <a:schemeClr val="tx1"/>
                </a:solidFill>
              </a:rPr>
              <a:t>Each execution is considered to be a separate transaction. </a:t>
            </a:r>
          </a:p>
          <a:p>
            <a:pPr lvl="1" algn="just"/>
            <a:r>
              <a:rPr lang="en-US" sz="1800" dirty="0">
                <a:solidFill>
                  <a:schemeClr val="tx1"/>
                </a:solidFill>
              </a:rPr>
              <a:t>An example is a bank payment transaction where the account number, payee, and amount may be supplied as parameters.</a:t>
            </a:r>
          </a:p>
        </p:txBody>
      </p:sp>
      <p:sp>
        <p:nvSpPr>
          <p:cNvPr id="6" name="Content Placeholder 2"/>
          <p:cNvSpPr txBox="1">
            <a:spLocks/>
          </p:cNvSpPr>
          <p:nvPr/>
        </p:nvSpPr>
        <p:spPr>
          <a:xfrm>
            <a:off x="9467823" y="1318812"/>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194240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842185" y="1203947"/>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1" y="1371100"/>
            <a:ext cx="6531429" cy="5255740"/>
          </a:xfrm>
          <a:prstGeom prst="rect">
            <a:avLst/>
          </a:prstGeom>
          <a:ln w="28575">
            <a:solidFill>
              <a:srgbClr val="0070C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b="1" i="1" u="sng" dirty="0">
                <a:solidFill>
                  <a:schemeClr val="accent2">
                    <a:lumMod val="75000"/>
                  </a:schemeClr>
                </a:solidFill>
              </a:rPr>
              <a:t>QUERY AND TRANSACTION EXECUTION</a:t>
            </a:r>
          </a:p>
          <a:p>
            <a:r>
              <a:rPr lang="en-US" sz="2100" u="sng" dirty="0">
                <a:solidFill>
                  <a:schemeClr val="tx1"/>
                </a:solidFill>
              </a:rPr>
              <a:t>Runtime database processor </a:t>
            </a:r>
          </a:p>
          <a:p>
            <a:pPr marL="857250" lvl="1" indent="-457200" algn="just">
              <a:buClr>
                <a:srgbClr val="FF0000"/>
              </a:buClr>
              <a:buFont typeface="+mj-lt"/>
              <a:buAutoNum type="arabicPeriod"/>
            </a:pPr>
            <a:r>
              <a:rPr lang="en-US" sz="2200" dirty="0">
                <a:solidFill>
                  <a:schemeClr val="tx1"/>
                </a:solidFill>
              </a:rPr>
              <a:t>executes privileged commands, </a:t>
            </a:r>
          </a:p>
          <a:p>
            <a:pPr marL="857250" lvl="1" indent="-457200" algn="just">
              <a:buClr>
                <a:srgbClr val="FF0000"/>
              </a:buClr>
              <a:buFont typeface="+mj-lt"/>
              <a:buAutoNum type="arabicPeriod"/>
            </a:pPr>
            <a:r>
              <a:rPr lang="en-US" sz="2200" dirty="0">
                <a:solidFill>
                  <a:schemeClr val="tx1"/>
                </a:solidFill>
              </a:rPr>
              <a:t>executes the executable query plans, </a:t>
            </a:r>
          </a:p>
          <a:p>
            <a:pPr marL="857250" lvl="1" indent="-457200" algn="just">
              <a:buClr>
                <a:srgbClr val="FF0000"/>
              </a:buClr>
              <a:buFont typeface="+mj-lt"/>
              <a:buAutoNum type="arabicPeriod"/>
            </a:pPr>
            <a:r>
              <a:rPr lang="en-US" sz="2200" dirty="0">
                <a:solidFill>
                  <a:schemeClr val="tx1"/>
                </a:solidFill>
              </a:rPr>
              <a:t>executes the canned transactions with runtime parameters.</a:t>
            </a:r>
            <a:endParaRPr lang="en-US" sz="2600" dirty="0">
              <a:solidFill>
                <a:schemeClr val="tx1"/>
              </a:solidFill>
            </a:endParaRPr>
          </a:p>
          <a:p>
            <a:pPr marL="857250" lvl="1" indent="-457200" algn="just">
              <a:buClr>
                <a:srgbClr val="FF0000"/>
              </a:buClr>
              <a:buFont typeface="+mj-lt"/>
              <a:buAutoNum type="arabicPeriod"/>
            </a:pPr>
            <a:r>
              <a:rPr lang="en-US" sz="2200" dirty="0">
                <a:solidFill>
                  <a:schemeClr val="tx1"/>
                </a:solidFill>
              </a:rPr>
              <a:t>Works with the system catalog and may update it with statistics. </a:t>
            </a:r>
          </a:p>
          <a:p>
            <a:pPr marL="857250" lvl="1" indent="-457200" algn="just">
              <a:buClr>
                <a:srgbClr val="FF0000"/>
              </a:buClr>
              <a:buFont typeface="+mj-lt"/>
              <a:buAutoNum type="arabicPeriod"/>
            </a:pPr>
            <a:r>
              <a:rPr lang="en-US" sz="2200" dirty="0">
                <a:solidFill>
                  <a:schemeClr val="tx1"/>
                </a:solidFill>
              </a:rPr>
              <a:t>Works with the stored data manager, to perform read/write operations between the disk and main memory.</a:t>
            </a:r>
          </a:p>
          <a:p>
            <a:pPr marL="857250" lvl="1" indent="-457200" algn="just">
              <a:buClr>
                <a:srgbClr val="FF0000"/>
              </a:buClr>
              <a:buFont typeface="+mj-lt"/>
              <a:buAutoNum type="arabicPeriod"/>
            </a:pPr>
            <a:r>
              <a:rPr lang="en-US" sz="2200" u="sng" dirty="0">
                <a:solidFill>
                  <a:schemeClr val="tx1"/>
                </a:solidFill>
              </a:rPr>
              <a:t>Concurrency control/Backup/Recovery systems </a:t>
            </a:r>
            <a:r>
              <a:rPr lang="en-US" sz="2200" dirty="0">
                <a:solidFill>
                  <a:schemeClr val="tx1"/>
                </a:solidFill>
              </a:rPr>
              <a:t>integrated into the working of the runtime database processor for purposes of transaction management</a:t>
            </a:r>
          </a:p>
        </p:txBody>
      </p:sp>
      <p:sp>
        <p:nvSpPr>
          <p:cNvPr id="6" name="Content Placeholder 2"/>
          <p:cNvSpPr txBox="1">
            <a:spLocks/>
          </p:cNvSpPr>
          <p:nvPr/>
        </p:nvSpPr>
        <p:spPr>
          <a:xfrm>
            <a:off x="6722076" y="3790289"/>
            <a:ext cx="5469924" cy="2183027"/>
          </a:xfrm>
          <a:prstGeom prst="rect">
            <a:avLst/>
          </a:prstGeom>
          <a:ln w="57150">
            <a:solidFill>
              <a:srgbClr val="FF00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956249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9422255" cy="5932430"/>
          </a:xfrm>
        </p:spPr>
        <p:txBody>
          <a:bodyPr>
            <a:normAutofit/>
          </a:bodyPr>
          <a:lstStyle/>
          <a:p>
            <a:r>
              <a:rPr lang="en-US" b="1" u="sng" dirty="0">
                <a:solidFill>
                  <a:schemeClr val="accent2">
                    <a:lumMod val="75000"/>
                  </a:schemeClr>
                </a:solidFill>
              </a:rPr>
              <a:t>DBMS Component Modules</a:t>
            </a: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r>
              <a:rPr lang="en-US" dirty="0">
                <a:solidFill>
                  <a:schemeClr val="tx1"/>
                </a:solidFill>
              </a:rPr>
              <a:t>It is common to have the client program that accesses the DBMS running on a separate computer or device from the computer on which the database resides. </a:t>
            </a:r>
          </a:p>
          <a:p>
            <a:r>
              <a:rPr lang="en-US" dirty="0">
                <a:solidFill>
                  <a:schemeClr val="tx1"/>
                </a:solidFill>
              </a:rPr>
              <a:t>In many cases, the client accesses a middle computer, called the </a:t>
            </a:r>
            <a:r>
              <a:rPr lang="en-US" b="1" dirty="0">
                <a:solidFill>
                  <a:schemeClr val="accent5"/>
                </a:solidFill>
              </a:rPr>
              <a:t>application server</a:t>
            </a:r>
            <a:r>
              <a:rPr lang="en-US" dirty="0">
                <a:solidFill>
                  <a:schemeClr val="tx1"/>
                </a:solidFill>
              </a:rPr>
              <a:t>, which in turn accesses the database server.</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5126" name="Picture 6" descr="Client-Server Model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t="24315"/>
          <a:stretch/>
        </p:blipFill>
        <p:spPr bwMode="auto">
          <a:xfrm>
            <a:off x="1226407" y="1664629"/>
            <a:ext cx="4177528" cy="2371321"/>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117765" y="1664629"/>
            <a:ext cx="2305050" cy="237132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7331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11020940" cy="5932430"/>
          </a:xfrm>
        </p:spPr>
        <p:txBody>
          <a:bodyPr>
            <a:normAutofit/>
          </a:bodyPr>
          <a:lstStyle/>
          <a:p>
            <a:pPr algn="just"/>
            <a:r>
              <a:rPr lang="en-US" b="1" u="sng" dirty="0">
                <a:solidFill>
                  <a:schemeClr val="accent2">
                    <a:lumMod val="75000"/>
                  </a:schemeClr>
                </a:solidFill>
              </a:rPr>
              <a:t>Database System Utilities</a:t>
            </a:r>
          </a:p>
          <a:p>
            <a:pPr algn="just"/>
            <a:r>
              <a:rPr lang="en-US" dirty="0">
                <a:solidFill>
                  <a:schemeClr val="accent5">
                    <a:lumMod val="50000"/>
                  </a:schemeClr>
                </a:solidFill>
              </a:rPr>
              <a:t>Most DBMSs have database utilities that helps the DBA to manage the database system</a:t>
            </a:r>
            <a:r>
              <a:rPr lang="en-US" dirty="0">
                <a:solidFill>
                  <a:schemeClr val="tx1"/>
                </a:solidFill>
              </a:rPr>
              <a:t>.</a:t>
            </a:r>
          </a:p>
          <a:p>
            <a:pPr algn="just"/>
            <a:r>
              <a:rPr lang="en-US" b="1" u="sng" dirty="0">
                <a:solidFill>
                  <a:schemeClr val="tx1"/>
                </a:solidFill>
              </a:rPr>
              <a:t>Loading</a:t>
            </a:r>
            <a:r>
              <a:rPr lang="en-US" dirty="0">
                <a:solidFill>
                  <a:schemeClr val="tx1"/>
                </a:solidFill>
              </a:rPr>
              <a:t> – </a:t>
            </a:r>
          </a:p>
          <a:p>
            <a:pPr lvl="1" algn="just"/>
            <a:r>
              <a:rPr lang="en-US" dirty="0">
                <a:solidFill>
                  <a:schemeClr val="tx1"/>
                </a:solidFill>
              </a:rPr>
              <a:t>used to load existing data files—such as text files or sequential files—into the database. </a:t>
            </a:r>
          </a:p>
          <a:p>
            <a:pPr lvl="1" algn="just"/>
            <a:r>
              <a:rPr lang="en-US" dirty="0">
                <a:solidFill>
                  <a:schemeClr val="tx1"/>
                </a:solidFill>
              </a:rPr>
              <a:t>Usually, the current (source) format of the data file and the desired (target) database file structure are specified to the utility.</a:t>
            </a:r>
          </a:p>
          <a:p>
            <a:pPr lvl="1" algn="just"/>
            <a:r>
              <a:rPr lang="en-US" dirty="0">
                <a:solidFill>
                  <a:schemeClr val="tx1"/>
                </a:solidFill>
              </a:rPr>
              <a:t>With the proliferation of DBMSs, transferring data from one DBMS to another is becoming common in many organizations. Some vendors offer conversion tools that generate the appropriate loading programs, given the existing source and target database storage descriptions (internal schemas). </a:t>
            </a:r>
          </a:p>
          <a:p>
            <a:pPr algn="just"/>
            <a:r>
              <a:rPr lang="en-US" b="1" u="sng" dirty="0">
                <a:solidFill>
                  <a:schemeClr val="tx1"/>
                </a:solidFill>
              </a:rPr>
              <a:t>Backup </a:t>
            </a:r>
            <a:r>
              <a:rPr lang="en-US" b="1" dirty="0">
                <a:solidFill>
                  <a:schemeClr val="tx1"/>
                </a:solidFill>
              </a:rPr>
              <a:t>– </a:t>
            </a:r>
          </a:p>
          <a:p>
            <a:pPr lvl="1" algn="just"/>
            <a:r>
              <a:rPr lang="en-US" dirty="0">
                <a:solidFill>
                  <a:schemeClr val="tx1"/>
                </a:solidFill>
              </a:rPr>
              <a:t>creates a backup copy of the database, usually by dumping the entire database onto tape or other mass storage medium. </a:t>
            </a:r>
          </a:p>
          <a:p>
            <a:pPr lvl="1" algn="just"/>
            <a:r>
              <a:rPr lang="en-US" dirty="0">
                <a:solidFill>
                  <a:schemeClr val="tx1"/>
                </a:solidFill>
              </a:rPr>
              <a:t>The backup copy can be used to restore the database in case of catastrophic disk failure. Incremental backups are also often used, where only changes since the previous backup are recorded. </a:t>
            </a:r>
          </a:p>
        </p:txBody>
      </p:sp>
    </p:spTree>
    <p:extLst>
      <p:ext uri="{BB962C8B-B14F-4D97-AF65-F5344CB8AC3E}">
        <p14:creationId xmlns:p14="http://schemas.microsoft.com/office/powerpoint/2010/main" val="1696732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11020940" cy="5932430"/>
          </a:xfrm>
        </p:spPr>
        <p:txBody>
          <a:bodyPr>
            <a:normAutofit/>
          </a:bodyPr>
          <a:lstStyle/>
          <a:p>
            <a:r>
              <a:rPr lang="en-US" b="1" u="sng" dirty="0">
                <a:solidFill>
                  <a:schemeClr val="accent2">
                    <a:lumMod val="75000"/>
                  </a:schemeClr>
                </a:solidFill>
              </a:rPr>
              <a:t>Database System Utilities</a:t>
            </a:r>
          </a:p>
          <a:p>
            <a:pPr marL="0" indent="0">
              <a:buNone/>
            </a:pPr>
            <a:endParaRPr lang="en-US" b="1" u="sng" dirty="0">
              <a:solidFill>
                <a:schemeClr val="tx1"/>
              </a:solidFill>
            </a:endParaRPr>
          </a:p>
          <a:p>
            <a:r>
              <a:rPr lang="en-US" b="1" u="sng" dirty="0">
                <a:solidFill>
                  <a:schemeClr val="tx1"/>
                </a:solidFill>
              </a:rPr>
              <a:t>Database storage reorganization </a:t>
            </a:r>
            <a:r>
              <a:rPr lang="en-US" b="1" dirty="0">
                <a:solidFill>
                  <a:schemeClr val="tx1"/>
                </a:solidFill>
              </a:rPr>
              <a:t>– </a:t>
            </a:r>
          </a:p>
          <a:p>
            <a:pPr lvl="1"/>
            <a:r>
              <a:rPr lang="en-US" dirty="0">
                <a:solidFill>
                  <a:schemeClr val="tx1"/>
                </a:solidFill>
              </a:rPr>
              <a:t>used to reorganize a set of database files into different file organizations and create new access paths to improve performance.</a:t>
            </a:r>
          </a:p>
          <a:p>
            <a:endParaRPr lang="en-US" b="1" u="sng" dirty="0">
              <a:solidFill>
                <a:schemeClr val="tx1"/>
              </a:solidFill>
            </a:endParaRPr>
          </a:p>
          <a:p>
            <a:r>
              <a:rPr lang="en-US" b="1" u="sng" dirty="0">
                <a:solidFill>
                  <a:schemeClr val="tx1"/>
                </a:solidFill>
              </a:rPr>
              <a:t>Performance monitoring </a:t>
            </a:r>
            <a:r>
              <a:rPr lang="en-US" b="1" dirty="0">
                <a:solidFill>
                  <a:schemeClr val="tx1"/>
                </a:solidFill>
              </a:rPr>
              <a:t>–</a:t>
            </a:r>
          </a:p>
          <a:p>
            <a:pPr lvl="1"/>
            <a:r>
              <a:rPr lang="en-US" b="1" dirty="0">
                <a:solidFill>
                  <a:schemeClr val="tx1"/>
                </a:solidFill>
              </a:rPr>
              <a:t> </a:t>
            </a:r>
            <a:r>
              <a:rPr lang="en-US" dirty="0">
                <a:solidFill>
                  <a:schemeClr val="tx1"/>
                </a:solidFill>
              </a:rPr>
              <a:t>monitors database usage and provides statistics to the DBA. </a:t>
            </a:r>
          </a:p>
          <a:p>
            <a:endParaRPr lang="en-US" dirty="0">
              <a:solidFill>
                <a:schemeClr val="tx1"/>
              </a:solidFill>
            </a:endParaRPr>
          </a:p>
          <a:p>
            <a:r>
              <a:rPr lang="en-US" dirty="0">
                <a:solidFill>
                  <a:schemeClr val="tx1"/>
                </a:solidFill>
              </a:rPr>
              <a:t>Other utilities may be available for:</a:t>
            </a:r>
          </a:p>
          <a:p>
            <a:pPr lvl="1"/>
            <a:r>
              <a:rPr lang="en-US" dirty="0">
                <a:solidFill>
                  <a:schemeClr val="tx1"/>
                </a:solidFill>
              </a:rPr>
              <a:t> sorting files,</a:t>
            </a:r>
          </a:p>
          <a:p>
            <a:pPr lvl="1"/>
            <a:r>
              <a:rPr lang="en-US" dirty="0">
                <a:solidFill>
                  <a:schemeClr val="tx1"/>
                </a:solidFill>
              </a:rPr>
              <a:t> handling data compression, </a:t>
            </a:r>
          </a:p>
          <a:p>
            <a:pPr lvl="1"/>
            <a:r>
              <a:rPr lang="en-US" dirty="0">
                <a:solidFill>
                  <a:schemeClr val="tx1"/>
                </a:solidFill>
              </a:rPr>
              <a:t>monitoring access by users, </a:t>
            </a:r>
          </a:p>
          <a:p>
            <a:pPr lvl="1"/>
            <a:r>
              <a:rPr lang="en-US" dirty="0">
                <a:solidFill>
                  <a:schemeClr val="tx1"/>
                </a:solidFill>
              </a:rPr>
              <a:t>and performing other functions.</a:t>
            </a:r>
          </a:p>
        </p:txBody>
      </p:sp>
    </p:spTree>
    <p:extLst>
      <p:ext uri="{BB962C8B-B14F-4D97-AF65-F5344CB8AC3E}">
        <p14:creationId xmlns:p14="http://schemas.microsoft.com/office/powerpoint/2010/main" val="412652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Several criteria can be used to classify DBMSs.</a:t>
            </a:r>
          </a:p>
          <a:p>
            <a:pPr marL="457200" lvl="1" indent="0">
              <a:buNone/>
            </a:pPr>
            <a:r>
              <a:rPr lang="en-US" dirty="0"/>
              <a:t>1</a:t>
            </a:r>
            <a:r>
              <a:rPr lang="en-US" b="1" dirty="0"/>
              <a:t>. Data model</a:t>
            </a:r>
          </a:p>
          <a:p>
            <a:pPr lvl="2"/>
            <a:r>
              <a:rPr lang="en-US" b="1" dirty="0"/>
              <a:t>Relational Data Model(SQL systems): </a:t>
            </a:r>
            <a:r>
              <a:rPr lang="en-US" dirty="0"/>
              <a:t>commercial DBMSs</a:t>
            </a:r>
          </a:p>
          <a:p>
            <a:pPr lvl="2"/>
            <a:r>
              <a:rPr lang="en-US" b="1" dirty="0"/>
              <a:t>Big Data Systems/ Key-value Storage Systems/ </a:t>
            </a:r>
            <a:r>
              <a:rPr lang="en-US" b="1" dirty="0" err="1"/>
              <a:t>Nosql</a:t>
            </a:r>
            <a:r>
              <a:rPr lang="en-US" b="1" dirty="0"/>
              <a:t> Systems</a:t>
            </a:r>
          </a:p>
          <a:p>
            <a:pPr lvl="3"/>
            <a:r>
              <a:rPr lang="en-US" dirty="0"/>
              <a:t>Document-based</a:t>
            </a:r>
          </a:p>
          <a:p>
            <a:pPr lvl="3"/>
            <a:r>
              <a:rPr lang="en-US" dirty="0"/>
              <a:t>Graph-based</a:t>
            </a:r>
          </a:p>
          <a:p>
            <a:pPr lvl="3"/>
            <a:r>
              <a:rPr lang="en-US" dirty="0"/>
              <a:t>Column-based</a:t>
            </a:r>
          </a:p>
          <a:p>
            <a:pPr lvl="2"/>
            <a:r>
              <a:rPr lang="en-US" b="1" dirty="0"/>
              <a:t>Hierarchical Data Models: </a:t>
            </a:r>
            <a:r>
              <a:rPr lang="en-US" dirty="0"/>
              <a:t>Legacy Data Models </a:t>
            </a:r>
          </a:p>
          <a:p>
            <a:pPr lvl="2"/>
            <a:r>
              <a:rPr lang="en-US" b="1" dirty="0"/>
              <a:t>Network Data Models</a:t>
            </a:r>
            <a:r>
              <a:rPr lang="en-US" dirty="0"/>
              <a:t>: Legacy Data Models </a:t>
            </a:r>
          </a:p>
          <a:p>
            <a:pPr lvl="2"/>
            <a:r>
              <a:rPr lang="en-US" b="1" dirty="0"/>
              <a:t>Tree-structured Data Model: </a:t>
            </a:r>
            <a:r>
              <a:rPr lang="en-US" dirty="0"/>
              <a:t>XML based</a:t>
            </a:r>
          </a:p>
          <a:p>
            <a:pPr marL="515938" lvl="2" indent="398463"/>
            <a:r>
              <a:rPr lang="en-US" dirty="0"/>
              <a:t>Explained in upcoming slides</a:t>
            </a:r>
          </a:p>
        </p:txBody>
      </p:sp>
      <p:sp>
        <p:nvSpPr>
          <p:cNvPr id="4" name="Title 1">
            <a:extLst>
              <a:ext uri="{FF2B5EF4-FFF2-40B4-BE49-F238E27FC236}">
                <a16:creationId xmlns:a16="http://schemas.microsoft.com/office/drawing/2014/main" id="{0D6A11AD-D0B3-F721-4646-E99755AFF61D}"/>
              </a:ext>
            </a:extLst>
          </p:cNvPr>
          <p:cNvSpPr>
            <a:spLocks noGrp="1"/>
          </p:cNvSpPr>
          <p:nvPr>
            <p:ph type="title"/>
          </p:nvPr>
        </p:nvSpPr>
        <p:spPr>
          <a:xfrm>
            <a:off x="677862" y="609600"/>
            <a:ext cx="10910573" cy="1320800"/>
          </a:xfrm>
        </p:spPr>
        <p:txBody>
          <a:bodyPr/>
          <a:lstStyle/>
          <a:p>
            <a:r>
              <a:rPr lang="en-US" b="1" dirty="0">
                <a:solidFill>
                  <a:schemeClr val="accent2">
                    <a:lumMod val="75000"/>
                  </a:schemeClr>
                </a:solidFill>
              </a:rPr>
              <a:t>Classification of Database Management Systems</a:t>
            </a:r>
          </a:p>
        </p:txBody>
      </p:sp>
    </p:spTree>
    <p:extLst>
      <p:ext uri="{BB962C8B-B14F-4D97-AF65-F5344CB8AC3E}">
        <p14:creationId xmlns:p14="http://schemas.microsoft.com/office/powerpoint/2010/main" val="135949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3155"/>
          </a:xfrm>
        </p:spPr>
        <p:txBody>
          <a:bodyPr/>
          <a:lstStyle/>
          <a:p>
            <a:r>
              <a:rPr lang="en-US" dirty="0"/>
              <a:t>Data Models, Schemas, and Instances</a:t>
            </a:r>
          </a:p>
        </p:txBody>
      </p:sp>
      <p:sp>
        <p:nvSpPr>
          <p:cNvPr id="3" name="Content Placeholder 2"/>
          <p:cNvSpPr>
            <a:spLocks noGrp="1"/>
          </p:cNvSpPr>
          <p:nvPr>
            <p:ph idx="1"/>
          </p:nvPr>
        </p:nvSpPr>
        <p:spPr>
          <a:xfrm>
            <a:off x="553766" y="1270000"/>
            <a:ext cx="9970460" cy="4867189"/>
          </a:xfrm>
        </p:spPr>
        <p:txBody>
          <a:bodyPr>
            <a:normAutofit lnSpcReduction="10000"/>
          </a:bodyPr>
          <a:lstStyle/>
          <a:p>
            <a:pPr algn="just"/>
            <a:endParaRPr lang="en-US" sz="1600" dirty="0"/>
          </a:p>
          <a:p>
            <a:pPr algn="just"/>
            <a:r>
              <a:rPr lang="en-US" sz="1600" b="1" dirty="0">
                <a:solidFill>
                  <a:srgbClr val="FF0000"/>
                </a:solidFill>
              </a:rPr>
              <a:t>Data abstraction</a:t>
            </a:r>
            <a:r>
              <a:rPr lang="en-US" sz="1600" dirty="0">
                <a:solidFill>
                  <a:srgbClr val="FF0000"/>
                </a:solidFill>
              </a:rPr>
              <a:t> : </a:t>
            </a:r>
            <a:r>
              <a:rPr lang="en-US" sz="1600" dirty="0"/>
              <a:t>hiding the  storage and data organization details &amp; highlight essential features only.</a:t>
            </a:r>
          </a:p>
          <a:p>
            <a:pPr algn="just"/>
            <a:r>
              <a:rPr lang="en-US" sz="1600" b="1" dirty="0">
                <a:solidFill>
                  <a:srgbClr val="FF0000"/>
                </a:solidFill>
              </a:rPr>
              <a:t>data model</a:t>
            </a:r>
            <a:r>
              <a:rPr lang="en-US" sz="1600" dirty="0"/>
              <a:t>—a concept that describes the structure of a database to achieve abstraction. Some data models also show manipulation operations.</a:t>
            </a:r>
          </a:p>
          <a:p>
            <a:pPr algn="just"/>
            <a:r>
              <a:rPr lang="en-US" sz="1600" dirty="0"/>
              <a:t>Data Models can be divided into 3 categories:</a:t>
            </a:r>
          </a:p>
          <a:p>
            <a:pPr lvl="1" algn="just"/>
            <a:r>
              <a:rPr lang="en-US" sz="1400" dirty="0"/>
              <a:t>Conceptual Data Model: </a:t>
            </a:r>
            <a:r>
              <a:rPr lang="en-US" sz="1400" b="1" dirty="0">
                <a:solidFill>
                  <a:srgbClr val="C00000"/>
                </a:solidFill>
              </a:rPr>
              <a:t>defines WHAT the system contains</a:t>
            </a:r>
            <a:r>
              <a:rPr lang="en-US" sz="1400" dirty="0"/>
              <a:t>. </a:t>
            </a:r>
          </a:p>
          <a:p>
            <a:pPr lvl="2" algn="just"/>
            <a:r>
              <a:rPr lang="en-US" sz="1200" b="1" dirty="0"/>
              <a:t>entities, attributes &amp; relationship </a:t>
            </a:r>
          </a:p>
          <a:p>
            <a:pPr lvl="2" algn="just"/>
            <a:r>
              <a:rPr lang="en-US" sz="1200" dirty="0"/>
              <a:t>Created by stakeholders &amp; data architects</a:t>
            </a:r>
          </a:p>
          <a:p>
            <a:pPr lvl="2" algn="just"/>
            <a:r>
              <a:rPr lang="en-US" sz="1200" dirty="0"/>
              <a:t>Purpose: Create business rules </a:t>
            </a:r>
          </a:p>
          <a:p>
            <a:pPr lvl="1" algn="just"/>
            <a:r>
              <a:rPr lang="en-US" sz="1400" dirty="0"/>
              <a:t>Logical Data Model: </a:t>
            </a:r>
            <a:r>
              <a:rPr lang="en-US" sz="1400" b="1" dirty="0">
                <a:solidFill>
                  <a:srgbClr val="C00000"/>
                </a:solidFill>
              </a:rPr>
              <a:t>Defines HOW the system should be implemented regardless of the DBMS. </a:t>
            </a:r>
          </a:p>
          <a:p>
            <a:pPr lvl="2" algn="just"/>
            <a:r>
              <a:rPr lang="en-US" sz="1200" dirty="0">
                <a:solidFill>
                  <a:schemeClr val="tx1">
                    <a:lumMod val="95000"/>
                    <a:lumOff val="5000"/>
                  </a:schemeClr>
                </a:solidFill>
              </a:rPr>
              <a:t>Done by BA and data architects</a:t>
            </a:r>
          </a:p>
          <a:p>
            <a:pPr lvl="1" algn="just"/>
            <a:r>
              <a:rPr lang="en-US" sz="1400" dirty="0"/>
              <a:t>Physical Data Model: </a:t>
            </a:r>
            <a:r>
              <a:rPr lang="en-US" sz="1400" b="1" dirty="0">
                <a:solidFill>
                  <a:srgbClr val="C00000"/>
                </a:solidFill>
              </a:rPr>
              <a:t>describes HOW the system will be implemented using a specific DBMS. </a:t>
            </a:r>
          </a:p>
          <a:p>
            <a:pPr lvl="2" algn="just"/>
            <a:r>
              <a:rPr lang="en-US" sz="1200" dirty="0"/>
              <a:t>Create schemas , mappings     </a:t>
            </a:r>
          </a:p>
          <a:p>
            <a:pPr lvl="2" algn="just"/>
            <a:r>
              <a:rPr lang="en-US" sz="1200" dirty="0"/>
              <a:t>Created by DBA, developers</a:t>
            </a:r>
          </a:p>
          <a:p>
            <a:pPr lvl="2" algn="just"/>
            <a:r>
              <a:rPr lang="en-US" sz="1200" dirty="0"/>
              <a:t>Actual implementation of DB</a:t>
            </a:r>
          </a:p>
        </p:txBody>
      </p:sp>
    </p:spTree>
    <p:extLst>
      <p:ext uri="{BB962C8B-B14F-4D97-AF65-F5344CB8AC3E}">
        <p14:creationId xmlns:p14="http://schemas.microsoft.com/office/powerpoint/2010/main" val="118904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135" y="1182815"/>
            <a:ext cx="9227157" cy="3880773"/>
          </a:xfrm>
        </p:spPr>
        <p:txBody>
          <a:bodyPr>
            <a:normAutofit/>
          </a:bodyPr>
          <a:lstStyle/>
          <a:p>
            <a:r>
              <a:rPr lang="en-US" b="1" dirty="0"/>
              <a:t>Relational data model</a:t>
            </a:r>
          </a:p>
          <a:p>
            <a:pPr lvl="1"/>
            <a:r>
              <a:rPr lang="en-US" dirty="0"/>
              <a:t>Database as a collection of tables</a:t>
            </a:r>
          </a:p>
          <a:p>
            <a:pPr lvl="1"/>
            <a:r>
              <a:rPr lang="en-US" dirty="0"/>
              <a:t>Each table can be stored as a separate file</a:t>
            </a:r>
          </a:p>
          <a:p>
            <a:pPr lvl="1"/>
            <a:r>
              <a:rPr lang="en-US" dirty="0"/>
              <a:t>Uses SQL and support a limited form of user views</a:t>
            </a:r>
          </a:p>
          <a:p>
            <a:r>
              <a:rPr lang="en-US" b="1" dirty="0"/>
              <a:t>Object data model</a:t>
            </a:r>
          </a:p>
          <a:p>
            <a:pPr lvl="1"/>
            <a:r>
              <a:rPr lang="en-US" dirty="0"/>
              <a:t>defines a database in terms of objects, their properties, and their operations.</a:t>
            </a:r>
          </a:p>
          <a:p>
            <a:pPr lvl="1"/>
            <a:r>
              <a:rPr lang="en-US" dirty="0"/>
              <a:t>Objects with the same structure and behavior belong to a class</a:t>
            </a:r>
          </a:p>
          <a:p>
            <a:pPr lvl="1"/>
            <a:r>
              <a:rPr lang="en-US" dirty="0"/>
              <a:t>Classes are organized into hierarchies (or acyclic graphs).</a:t>
            </a:r>
          </a:p>
          <a:p>
            <a:pPr lvl="1"/>
            <a:r>
              <a:rPr lang="en-US" dirty="0"/>
              <a:t>Operations of each class are specified in terms of predefined procedures called methods</a:t>
            </a:r>
          </a:p>
        </p:txBody>
      </p:sp>
    </p:spTree>
    <p:extLst>
      <p:ext uri="{BB962C8B-B14F-4D97-AF65-F5344CB8AC3E}">
        <p14:creationId xmlns:p14="http://schemas.microsoft.com/office/powerpoint/2010/main" val="101387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Data Model</a:t>
            </a:r>
          </a:p>
        </p:txBody>
      </p:sp>
      <p:pic>
        <p:nvPicPr>
          <p:cNvPr id="4" name="Content Placeholder 3"/>
          <p:cNvPicPr>
            <a:picLocks noGrp="1" noChangeAspect="1"/>
          </p:cNvPicPr>
          <p:nvPr>
            <p:ph idx="1"/>
          </p:nvPr>
        </p:nvPicPr>
        <p:blipFill>
          <a:blip r:embed="rId2"/>
          <a:stretch>
            <a:fillRect/>
          </a:stretch>
        </p:blipFill>
        <p:spPr>
          <a:xfrm>
            <a:off x="1894626" y="1732411"/>
            <a:ext cx="6972300" cy="3877469"/>
          </a:xfrm>
          <a:prstGeom prst="rect">
            <a:avLst/>
          </a:prstGeom>
        </p:spPr>
      </p:pic>
    </p:spTree>
    <p:extLst>
      <p:ext uri="{BB962C8B-B14F-4D97-AF65-F5344CB8AC3E}">
        <p14:creationId xmlns:p14="http://schemas.microsoft.com/office/powerpoint/2010/main" val="3235250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692" y="691909"/>
            <a:ext cx="9788472" cy="5553616"/>
          </a:xfrm>
        </p:spPr>
        <p:txBody>
          <a:bodyPr>
            <a:noAutofit/>
          </a:bodyPr>
          <a:lstStyle/>
          <a:p>
            <a:r>
              <a:rPr lang="en-US" sz="1400" b="1" dirty="0"/>
              <a:t>Big data systems:</a:t>
            </a:r>
          </a:p>
          <a:p>
            <a:pPr lvl="1"/>
            <a:r>
              <a:rPr lang="en-US" sz="1400" b="1" dirty="0"/>
              <a:t>Key-Value:  </a:t>
            </a:r>
          </a:p>
          <a:p>
            <a:pPr lvl="2"/>
            <a:r>
              <a:rPr lang="en-US" dirty="0"/>
              <a:t>Associates a unique key with each value </a:t>
            </a:r>
          </a:p>
          <a:p>
            <a:pPr lvl="2"/>
            <a:r>
              <a:rPr lang="en-US" dirty="0"/>
              <a:t>Provides very fast access to a value given its key. </a:t>
            </a:r>
          </a:p>
          <a:p>
            <a:pPr lvl="2"/>
            <a:r>
              <a:rPr lang="en-US" dirty="0"/>
              <a:t>Firebase from Google</a:t>
            </a:r>
          </a:p>
          <a:p>
            <a:pPr lvl="1"/>
            <a:r>
              <a:rPr lang="en-US" sz="1400" b="1" dirty="0"/>
              <a:t>Document Data Model </a:t>
            </a:r>
            <a:endParaRPr lang="en-US" sz="1400" dirty="0"/>
          </a:p>
          <a:p>
            <a:pPr lvl="2"/>
            <a:r>
              <a:rPr lang="en-US" dirty="0"/>
              <a:t>Stores the data as documents, which somewhat resemble complex objects. </a:t>
            </a:r>
          </a:p>
          <a:p>
            <a:pPr lvl="2"/>
            <a:r>
              <a:rPr lang="en-US" dirty="0"/>
              <a:t>Based on </a:t>
            </a:r>
            <a:r>
              <a:rPr lang="en-US" dirty="0" err="1"/>
              <a:t>json</a:t>
            </a:r>
            <a:r>
              <a:rPr lang="en-US" dirty="0"/>
              <a:t> (java script object notation)</a:t>
            </a:r>
          </a:p>
          <a:p>
            <a:pPr lvl="2"/>
            <a:r>
              <a:rPr lang="en-US" dirty="0"/>
              <a:t>i.e. MongoDB </a:t>
            </a:r>
          </a:p>
          <a:p>
            <a:pPr lvl="1"/>
            <a:r>
              <a:rPr lang="en-US" sz="1400" b="1" dirty="0"/>
              <a:t>Graph Data Model </a:t>
            </a:r>
          </a:p>
          <a:p>
            <a:pPr lvl="2"/>
            <a:r>
              <a:rPr lang="en-US" dirty="0"/>
              <a:t>Stores objects as graph nodes and relationships among objects as directed graph edges. </a:t>
            </a:r>
          </a:p>
          <a:p>
            <a:pPr lvl="2"/>
            <a:r>
              <a:rPr lang="en-US" dirty="0"/>
              <a:t>i.e. Neo4j</a:t>
            </a:r>
          </a:p>
          <a:p>
            <a:pPr lvl="1"/>
            <a:r>
              <a:rPr lang="en-US" sz="1400" b="1" dirty="0"/>
              <a:t>Column-based Data Model</a:t>
            </a:r>
            <a:r>
              <a:rPr lang="en-US" sz="1400" dirty="0"/>
              <a:t>s </a:t>
            </a:r>
          </a:p>
          <a:p>
            <a:pPr lvl="2"/>
            <a:r>
              <a:rPr lang="en-US" dirty="0"/>
              <a:t>Store the columns of rows clustered on disk pages for fast access </a:t>
            </a:r>
          </a:p>
          <a:p>
            <a:pPr lvl="2"/>
            <a:r>
              <a:rPr lang="en-US" dirty="0"/>
              <a:t>Allow multiple versions of the data.</a:t>
            </a:r>
          </a:p>
          <a:p>
            <a:pPr lvl="2"/>
            <a:r>
              <a:rPr lang="en-US" dirty="0"/>
              <a:t>i.e. </a:t>
            </a:r>
            <a:r>
              <a:rPr lang="en-US" dirty="0" err="1"/>
              <a:t>Hbase</a:t>
            </a:r>
            <a:endParaRPr lang="en-US" dirty="0"/>
          </a:p>
          <a:p>
            <a:pPr lvl="3"/>
            <a:endParaRPr lang="en-US" sz="1400" dirty="0"/>
          </a:p>
        </p:txBody>
      </p:sp>
    </p:spTree>
    <p:extLst>
      <p:ext uri="{BB962C8B-B14F-4D97-AF65-F5344CB8AC3E}">
        <p14:creationId xmlns:p14="http://schemas.microsoft.com/office/powerpoint/2010/main" val="193364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1214" y="808444"/>
            <a:ext cx="3178727" cy="1933010"/>
          </a:xfrm>
          <a:prstGeom prst="rect">
            <a:avLst/>
          </a:prstGeom>
        </p:spPr>
      </p:pic>
      <p:pic>
        <p:nvPicPr>
          <p:cNvPr id="5" name="Picture 4"/>
          <p:cNvPicPr>
            <a:picLocks noChangeAspect="1"/>
          </p:cNvPicPr>
          <p:nvPr/>
        </p:nvPicPr>
        <p:blipFill>
          <a:blip r:embed="rId3"/>
          <a:stretch>
            <a:fillRect/>
          </a:stretch>
        </p:blipFill>
        <p:spPr>
          <a:xfrm>
            <a:off x="6591759" y="927720"/>
            <a:ext cx="3178727" cy="2015340"/>
          </a:xfrm>
          <a:prstGeom prst="rect">
            <a:avLst/>
          </a:prstGeom>
        </p:spPr>
      </p:pic>
      <p:sp>
        <p:nvSpPr>
          <p:cNvPr id="3" name="Rectangle 2"/>
          <p:cNvSpPr/>
          <p:nvPr/>
        </p:nvSpPr>
        <p:spPr>
          <a:xfrm>
            <a:off x="1466661" y="2789644"/>
            <a:ext cx="2800539" cy="369332"/>
          </a:xfrm>
          <a:prstGeom prst="rect">
            <a:avLst/>
          </a:prstGeom>
        </p:spPr>
        <p:txBody>
          <a:bodyPr wrap="square">
            <a:spAutoFit/>
          </a:bodyPr>
          <a:lstStyle/>
          <a:p>
            <a:r>
              <a:rPr lang="en-US" b="1" dirty="0"/>
              <a:t>Document Model</a:t>
            </a:r>
          </a:p>
        </p:txBody>
      </p:sp>
      <p:sp>
        <p:nvSpPr>
          <p:cNvPr id="6" name="Rectangle 5"/>
          <p:cNvSpPr/>
          <p:nvPr/>
        </p:nvSpPr>
        <p:spPr>
          <a:xfrm>
            <a:off x="7116323" y="2892898"/>
            <a:ext cx="2800538" cy="369332"/>
          </a:xfrm>
          <a:prstGeom prst="rect">
            <a:avLst/>
          </a:prstGeom>
        </p:spPr>
        <p:txBody>
          <a:bodyPr wrap="square">
            <a:spAutoFit/>
          </a:bodyPr>
          <a:lstStyle/>
          <a:p>
            <a:r>
              <a:rPr lang="en-US" b="1" dirty="0"/>
              <a:t>Graph Data Model</a:t>
            </a:r>
          </a:p>
        </p:txBody>
      </p:sp>
      <p:graphicFrame>
        <p:nvGraphicFramePr>
          <p:cNvPr id="8" name="Table 7"/>
          <p:cNvGraphicFramePr>
            <a:graphicFrameLocks noGrp="1"/>
          </p:cNvGraphicFramePr>
          <p:nvPr/>
        </p:nvGraphicFramePr>
        <p:xfrm>
          <a:off x="2667000" y="3581400"/>
          <a:ext cx="6356351" cy="2514600"/>
        </p:xfrm>
        <a:graphic>
          <a:graphicData uri="http://schemas.openxmlformats.org/drawingml/2006/table">
            <a:tbl>
              <a:tblPr/>
              <a:tblGrid>
                <a:gridCol w="1532318">
                  <a:extLst>
                    <a:ext uri="{9D8B030D-6E8A-4147-A177-3AD203B41FA5}">
                      <a16:colId xmlns:a16="http://schemas.microsoft.com/office/drawing/2014/main" val="726350378"/>
                    </a:ext>
                  </a:extLst>
                </a:gridCol>
                <a:gridCol w="1532447">
                  <a:extLst>
                    <a:ext uri="{9D8B030D-6E8A-4147-A177-3AD203B41FA5}">
                      <a16:colId xmlns:a16="http://schemas.microsoft.com/office/drawing/2014/main" val="2845760581"/>
                    </a:ext>
                  </a:extLst>
                </a:gridCol>
                <a:gridCol w="1599018">
                  <a:extLst>
                    <a:ext uri="{9D8B030D-6E8A-4147-A177-3AD203B41FA5}">
                      <a16:colId xmlns:a16="http://schemas.microsoft.com/office/drawing/2014/main" val="79102481"/>
                    </a:ext>
                  </a:extLst>
                </a:gridCol>
                <a:gridCol w="1692568">
                  <a:extLst>
                    <a:ext uri="{9D8B030D-6E8A-4147-A177-3AD203B41FA5}">
                      <a16:colId xmlns:a16="http://schemas.microsoft.com/office/drawing/2014/main" val="1180249019"/>
                    </a:ext>
                  </a:extLst>
                </a:gridCol>
              </a:tblGrid>
              <a:tr h="691111">
                <a:tc>
                  <a:txBody>
                    <a:bodyPr/>
                    <a:lstStyle/>
                    <a:p>
                      <a:pPr fontAlgn="t"/>
                      <a:r>
                        <a:rPr lang="en-US" b="1" i="0">
                          <a:solidFill>
                            <a:srgbClr val="FFFFFF"/>
                          </a:solidFill>
                          <a:effectLst/>
                          <a:latin typeface="Arial" panose="020B0604020202020204" pitchFamily="34" charset="0"/>
                        </a:rPr>
                        <a:t>Account number</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00B3AC"/>
                    </a:solidFill>
                  </a:tcPr>
                </a:tc>
                <a:tc>
                  <a:txBody>
                    <a:bodyPr/>
                    <a:lstStyle/>
                    <a:p>
                      <a:pPr fontAlgn="t"/>
                      <a:r>
                        <a:rPr lang="en-US" b="1" i="0" dirty="0">
                          <a:solidFill>
                            <a:srgbClr val="FFFFFF"/>
                          </a:solidFill>
                          <a:effectLst/>
                          <a:latin typeface="Arial" panose="020B0604020202020204" pitchFamily="34" charset="0"/>
                        </a:rPr>
                        <a:t>Last name</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00B3AC"/>
                    </a:solidFill>
                  </a:tcPr>
                </a:tc>
                <a:tc>
                  <a:txBody>
                    <a:bodyPr/>
                    <a:lstStyle/>
                    <a:p>
                      <a:pPr fontAlgn="t"/>
                      <a:r>
                        <a:rPr lang="en-US" b="1" i="0" dirty="0">
                          <a:solidFill>
                            <a:srgbClr val="FFFFFF"/>
                          </a:solidFill>
                          <a:effectLst/>
                          <a:latin typeface="Arial" panose="020B0604020202020204" pitchFamily="34" charset="0"/>
                        </a:rPr>
                        <a:t>First name</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00B3AC"/>
                    </a:solidFill>
                  </a:tcPr>
                </a:tc>
                <a:tc>
                  <a:txBody>
                    <a:bodyPr/>
                    <a:lstStyle/>
                    <a:p>
                      <a:pPr fontAlgn="t"/>
                      <a:r>
                        <a:rPr lang="en-US" b="1" i="0">
                          <a:solidFill>
                            <a:srgbClr val="FFFFFF"/>
                          </a:solidFill>
                          <a:effectLst/>
                          <a:latin typeface="Arial" panose="020B0604020202020204" pitchFamily="34" charset="0"/>
                        </a:rPr>
                        <a:t>Purchase (in dollars)</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00B3AC"/>
                    </a:solidFill>
                  </a:tcPr>
                </a:tc>
                <a:extLst>
                  <a:ext uri="{0D108BD9-81ED-4DB2-BD59-A6C34878D82A}">
                    <a16:rowId xmlns:a16="http://schemas.microsoft.com/office/drawing/2014/main" val="2601843175"/>
                  </a:ext>
                </a:extLst>
              </a:tr>
              <a:tr h="463896">
                <a:tc>
                  <a:txBody>
                    <a:bodyPr/>
                    <a:lstStyle/>
                    <a:p>
                      <a:pPr fontAlgn="t"/>
                      <a:r>
                        <a:rPr lang="en-US">
                          <a:solidFill>
                            <a:srgbClr val="666666"/>
                          </a:solidFill>
                          <a:effectLst/>
                        </a:rPr>
                        <a:t>0411</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Moriarty</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Angela</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52.35</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extLst>
                  <a:ext uri="{0D108BD9-81ED-4DB2-BD59-A6C34878D82A}">
                    <a16:rowId xmlns:a16="http://schemas.microsoft.com/office/drawing/2014/main" val="774462459"/>
                  </a:ext>
                </a:extLst>
              </a:tr>
              <a:tr h="463896">
                <a:tc>
                  <a:txBody>
                    <a:bodyPr/>
                    <a:lstStyle/>
                    <a:p>
                      <a:pPr fontAlgn="t"/>
                      <a:r>
                        <a:rPr lang="en-US">
                          <a:solidFill>
                            <a:srgbClr val="666666"/>
                          </a:solidFill>
                          <a:effectLst/>
                        </a:rPr>
                        <a:t>0412</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Richards</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Jason</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325.82</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extLst>
                  <a:ext uri="{0D108BD9-81ED-4DB2-BD59-A6C34878D82A}">
                    <a16:rowId xmlns:a16="http://schemas.microsoft.com/office/drawing/2014/main" val="4237465900"/>
                  </a:ext>
                </a:extLst>
              </a:tr>
              <a:tr h="463896">
                <a:tc>
                  <a:txBody>
                    <a:bodyPr/>
                    <a:lstStyle/>
                    <a:p>
                      <a:pPr fontAlgn="t"/>
                      <a:r>
                        <a:rPr lang="en-US">
                          <a:solidFill>
                            <a:srgbClr val="666666"/>
                          </a:solidFill>
                          <a:effectLst/>
                        </a:rPr>
                        <a:t>0413</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Diamond</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a:solidFill>
                            <a:srgbClr val="666666"/>
                          </a:solidFill>
                          <a:effectLst/>
                        </a:rPr>
                        <a:t>Samantha</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tc>
                  <a:txBody>
                    <a:bodyPr/>
                    <a:lstStyle/>
                    <a:p>
                      <a:pPr fontAlgn="t"/>
                      <a:r>
                        <a:rPr lang="en-US" dirty="0">
                          <a:solidFill>
                            <a:srgbClr val="666666"/>
                          </a:solidFill>
                          <a:effectLst/>
                        </a:rPr>
                        <a:t>25.50</a:t>
                      </a:r>
                    </a:p>
                  </a:txBody>
                  <a:tcPr marL="142875" marR="142875" marT="142875" marB="142875">
                    <a:lnL w="9525" cap="flat" cmpd="sng" algn="ctr">
                      <a:solidFill>
                        <a:srgbClr val="C6C2BF"/>
                      </a:solidFill>
                      <a:prstDash val="solid"/>
                      <a:round/>
                      <a:headEnd type="none" w="med" len="med"/>
                      <a:tailEnd type="none" w="med" len="med"/>
                    </a:lnL>
                    <a:lnR w="9525" cap="flat" cmpd="sng" algn="ctr">
                      <a:solidFill>
                        <a:srgbClr val="C6C2BF"/>
                      </a:solidFill>
                      <a:prstDash val="solid"/>
                      <a:round/>
                      <a:headEnd type="none" w="med" len="med"/>
                      <a:tailEnd type="none" w="med" len="med"/>
                    </a:lnR>
                    <a:lnT w="9525" cap="flat" cmpd="sng" algn="ctr">
                      <a:solidFill>
                        <a:srgbClr val="C6C2BF"/>
                      </a:solidFill>
                      <a:prstDash val="solid"/>
                      <a:round/>
                      <a:headEnd type="none" w="med" len="med"/>
                      <a:tailEnd type="none" w="med" len="med"/>
                    </a:lnT>
                    <a:lnB w="9525" cap="flat" cmpd="sng" algn="ctr">
                      <a:solidFill>
                        <a:srgbClr val="C6C2BF"/>
                      </a:solidFill>
                      <a:prstDash val="solid"/>
                      <a:round/>
                      <a:headEnd type="none" w="med" len="med"/>
                      <a:tailEnd type="none" w="med" len="med"/>
                    </a:lnB>
                    <a:solidFill>
                      <a:srgbClr val="FFFFFF"/>
                    </a:solidFill>
                  </a:tcPr>
                </a:tc>
                <a:extLst>
                  <a:ext uri="{0D108BD9-81ED-4DB2-BD59-A6C34878D82A}">
                    <a16:rowId xmlns:a16="http://schemas.microsoft.com/office/drawing/2014/main" val="2355660235"/>
                  </a:ext>
                </a:extLst>
              </a:tr>
            </a:tbl>
          </a:graphicData>
        </a:graphic>
      </p:graphicFrame>
      <p:sp>
        <p:nvSpPr>
          <p:cNvPr id="9" name="Rectangle 8"/>
          <p:cNvSpPr/>
          <p:nvPr/>
        </p:nvSpPr>
        <p:spPr>
          <a:xfrm>
            <a:off x="4317381" y="6096000"/>
            <a:ext cx="2268570" cy="369332"/>
          </a:xfrm>
          <a:prstGeom prst="rect">
            <a:avLst/>
          </a:prstGeom>
        </p:spPr>
        <p:txBody>
          <a:bodyPr wrap="none">
            <a:spAutoFit/>
          </a:bodyPr>
          <a:lstStyle/>
          <a:p>
            <a:r>
              <a:rPr lang="en-US" b="1" dirty="0"/>
              <a:t>Column data model</a:t>
            </a:r>
          </a:p>
        </p:txBody>
      </p:sp>
    </p:spTree>
    <p:extLst>
      <p:ext uri="{BB962C8B-B14F-4D97-AF65-F5344CB8AC3E}">
        <p14:creationId xmlns:p14="http://schemas.microsoft.com/office/powerpoint/2010/main" val="338416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206" y="1360218"/>
            <a:ext cx="7886700" cy="3242134"/>
          </a:xfrm>
        </p:spPr>
        <p:txBody>
          <a:bodyPr>
            <a:normAutofit/>
          </a:bodyPr>
          <a:lstStyle/>
          <a:p>
            <a:pPr fontAlgn="base"/>
            <a:r>
              <a:rPr lang="en-US" b="1" dirty="0"/>
              <a:t>Hierarchical Data Model :</a:t>
            </a:r>
          </a:p>
          <a:p>
            <a:pPr fontAlgn="base"/>
            <a:r>
              <a:rPr lang="en-US" dirty="0"/>
              <a:t>It organizes data in the tree-like structure.</a:t>
            </a:r>
          </a:p>
          <a:p>
            <a:pPr fontAlgn="base"/>
            <a:r>
              <a:rPr lang="en-US" dirty="0"/>
              <a:t>Hierarchical model consists of the following :</a:t>
            </a:r>
          </a:p>
          <a:p>
            <a:pPr lvl="1" fontAlgn="base"/>
            <a:r>
              <a:rPr lang="en-US" dirty="0"/>
              <a:t>It contains nodes which are connected by branches.</a:t>
            </a:r>
          </a:p>
          <a:p>
            <a:pPr lvl="1" fontAlgn="base"/>
            <a:r>
              <a:rPr lang="en-US" dirty="0"/>
              <a:t>The topmost node is called the root node.</a:t>
            </a:r>
          </a:p>
          <a:p>
            <a:pPr lvl="1" fontAlgn="base"/>
            <a:r>
              <a:rPr lang="en-US" dirty="0"/>
              <a:t>Each node has exactly one parent.</a:t>
            </a:r>
          </a:p>
          <a:p>
            <a:pPr lvl="1" fontAlgn="base"/>
            <a:r>
              <a:rPr lang="en-US" dirty="0"/>
              <a:t>One parent may have many child.</a:t>
            </a:r>
            <a:br>
              <a:rPr lang="en-US" dirty="0"/>
            </a:br>
            <a:endParaRPr lang="en-US" dirty="0"/>
          </a:p>
        </p:txBody>
      </p:sp>
      <p:pic>
        <p:nvPicPr>
          <p:cNvPr id="4" name="Picture 3"/>
          <p:cNvPicPr>
            <a:picLocks noChangeAspect="1"/>
          </p:cNvPicPr>
          <p:nvPr/>
        </p:nvPicPr>
        <p:blipFill>
          <a:blip r:embed="rId3"/>
          <a:stretch>
            <a:fillRect/>
          </a:stretch>
        </p:blipFill>
        <p:spPr>
          <a:xfrm>
            <a:off x="6690610" y="3929491"/>
            <a:ext cx="3842878" cy="1849285"/>
          </a:xfrm>
          <a:prstGeom prst="rect">
            <a:avLst/>
          </a:prstGeom>
        </p:spPr>
      </p:pic>
    </p:spTree>
    <p:extLst>
      <p:ext uri="{BB962C8B-B14F-4D97-AF65-F5344CB8AC3E}">
        <p14:creationId xmlns:p14="http://schemas.microsoft.com/office/powerpoint/2010/main" val="3042126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427149" cy="1320800"/>
          </a:xfrm>
        </p:spPr>
        <p:txBody>
          <a:bodyPr/>
          <a:lstStyle/>
          <a:p>
            <a:r>
              <a:rPr lang="en-US" b="1" dirty="0">
                <a:solidFill>
                  <a:schemeClr val="accent2">
                    <a:lumMod val="75000"/>
                  </a:schemeClr>
                </a:solidFill>
              </a:rPr>
              <a:t>Classification of Database Management Systems</a:t>
            </a:r>
          </a:p>
        </p:txBody>
      </p:sp>
      <p:sp>
        <p:nvSpPr>
          <p:cNvPr id="3" name="Content Placeholder 2"/>
          <p:cNvSpPr>
            <a:spLocks noGrp="1"/>
          </p:cNvSpPr>
          <p:nvPr>
            <p:ph idx="1"/>
          </p:nvPr>
        </p:nvSpPr>
        <p:spPr/>
        <p:txBody>
          <a:bodyPr>
            <a:normAutofit/>
          </a:bodyPr>
          <a:lstStyle/>
          <a:p>
            <a:pPr marL="0" indent="0" algn="just">
              <a:buNone/>
            </a:pPr>
            <a:r>
              <a:rPr lang="en-US" dirty="0"/>
              <a:t>2. </a:t>
            </a:r>
            <a:r>
              <a:rPr lang="en-US" b="1" dirty="0"/>
              <a:t>Number of users supported by the system:</a:t>
            </a:r>
          </a:p>
          <a:p>
            <a:pPr lvl="1" algn="just"/>
            <a:r>
              <a:rPr lang="en-US" b="1" dirty="0"/>
              <a:t>Single-user systems: </a:t>
            </a:r>
            <a:r>
              <a:rPr lang="en-US" dirty="0"/>
              <a:t>support only one user at a time. </a:t>
            </a:r>
          </a:p>
          <a:p>
            <a:pPr lvl="1" algn="just"/>
            <a:r>
              <a:rPr lang="en-US" b="1" dirty="0"/>
              <a:t>Multiuser systems. </a:t>
            </a:r>
            <a:r>
              <a:rPr lang="en-US" dirty="0"/>
              <a:t>Multiple users at a time. Majority of databases are multiuser systems.</a:t>
            </a:r>
          </a:p>
          <a:p>
            <a:pPr marL="0" indent="0" algn="just">
              <a:buNone/>
            </a:pPr>
            <a:r>
              <a:rPr lang="en-US" dirty="0"/>
              <a:t>3. </a:t>
            </a:r>
            <a:r>
              <a:rPr lang="en-US" b="1" dirty="0"/>
              <a:t>Number of sites over which the database is distributed.</a:t>
            </a:r>
          </a:p>
          <a:p>
            <a:pPr lvl="1" algn="just"/>
            <a:r>
              <a:rPr lang="en-US" b="1" dirty="0"/>
              <a:t>Centralized: </a:t>
            </a:r>
            <a:r>
              <a:rPr lang="en-US" dirty="0"/>
              <a:t>data is stored at a single computer site; can support multiple users.</a:t>
            </a:r>
          </a:p>
          <a:p>
            <a:pPr lvl="1" algn="just"/>
            <a:r>
              <a:rPr lang="en-US" b="1" dirty="0"/>
              <a:t>Distributed DBMS (DDBMS): </a:t>
            </a:r>
            <a:r>
              <a:rPr lang="en-US" dirty="0"/>
              <a:t>have the actual database and DBMS software distributed over many sites connected by a computer network. i.e. Big Data Systems</a:t>
            </a:r>
          </a:p>
        </p:txBody>
      </p:sp>
    </p:spTree>
    <p:extLst>
      <p:ext uri="{BB962C8B-B14F-4D97-AF65-F5344CB8AC3E}">
        <p14:creationId xmlns:p14="http://schemas.microsoft.com/office/powerpoint/2010/main" val="198639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Distributed DBMSs:</a:t>
            </a:r>
          </a:p>
          <a:p>
            <a:pPr lvl="1"/>
            <a:r>
              <a:rPr lang="en-US" b="1" dirty="0"/>
              <a:t>Homogeneous DDBMSs: </a:t>
            </a:r>
            <a:r>
              <a:rPr lang="en-US" dirty="0"/>
              <a:t>same DBMS software at all the sites</a:t>
            </a:r>
          </a:p>
          <a:p>
            <a:pPr lvl="1"/>
            <a:r>
              <a:rPr lang="en-US" b="1" dirty="0"/>
              <a:t>Heterogeneous DDBMSs:  </a:t>
            </a:r>
            <a:r>
              <a:rPr lang="en-US" dirty="0"/>
              <a:t>use different DBMS software at each site.</a:t>
            </a:r>
          </a:p>
          <a:p>
            <a:pPr marL="285750" lvl="1"/>
            <a:r>
              <a:rPr lang="en-US" b="1" dirty="0"/>
              <a:t> cost</a:t>
            </a:r>
          </a:p>
          <a:p>
            <a:pPr lvl="1"/>
            <a:r>
              <a:rPr lang="en-US" dirty="0"/>
              <a:t>Additional cost for accessing additional features. i.e. data warehousing, data mining, maintenance etc.</a:t>
            </a:r>
          </a:p>
          <a:p>
            <a:pPr lvl="1"/>
            <a:r>
              <a:rPr lang="en-US" dirty="0"/>
              <a:t>Examples of free relational DBMSs: MySQL, PostgreSQL, others</a:t>
            </a:r>
          </a:p>
          <a:p>
            <a:pPr lvl="1"/>
            <a:r>
              <a:rPr lang="en-US" dirty="0">
                <a:solidFill>
                  <a:schemeClr val="tx1"/>
                </a:solidFill>
              </a:rPr>
              <a:t>Open source (free) DBMS products like MySQL and PostgreSQL that are supported by third-party vendors with additional services.</a:t>
            </a:r>
          </a:p>
          <a:p>
            <a:pPr lvl="1"/>
            <a:r>
              <a:rPr lang="en-US" dirty="0">
                <a:solidFill>
                  <a:schemeClr val="tx1"/>
                </a:solidFill>
              </a:rPr>
              <a:t>Some license limits the number of concurrent users or the number of user seats at a location.</a:t>
            </a:r>
          </a:p>
          <a:p>
            <a:pPr lvl="1"/>
            <a:r>
              <a:rPr lang="en-US" dirty="0">
                <a:solidFill>
                  <a:schemeClr val="tx1"/>
                </a:solidFill>
              </a:rPr>
              <a:t>Standalone single-user versions of some systems like Microsoft Access are sold per copy or included in the overall configuration of a desktop or laptop. </a:t>
            </a:r>
          </a:p>
          <a:p>
            <a:pPr lvl="2"/>
            <a:endParaRPr lang="en-US" dirty="0"/>
          </a:p>
          <a:p>
            <a:pPr marL="457200" lvl="1" indent="0">
              <a:buNone/>
            </a:pPr>
            <a:endParaRPr lang="en-US" dirty="0"/>
          </a:p>
        </p:txBody>
      </p:sp>
      <p:sp>
        <p:nvSpPr>
          <p:cNvPr id="6" name="Title 1">
            <a:extLst>
              <a:ext uri="{FF2B5EF4-FFF2-40B4-BE49-F238E27FC236}">
                <a16:creationId xmlns:a16="http://schemas.microsoft.com/office/drawing/2014/main" id="{A592A36E-F6B6-31EC-C4B5-9EE5B4B03890}"/>
              </a:ext>
            </a:extLst>
          </p:cNvPr>
          <p:cNvSpPr txBox="1">
            <a:spLocks/>
          </p:cNvSpPr>
          <p:nvPr/>
        </p:nvSpPr>
        <p:spPr>
          <a:xfrm>
            <a:off x="677333" y="609600"/>
            <a:ext cx="1142714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2">
                    <a:lumMod val="75000"/>
                  </a:schemeClr>
                </a:solidFill>
              </a:rPr>
              <a:t>Classification of Database Management Systems</a:t>
            </a:r>
            <a:endParaRPr lang="en-US" b="1" dirty="0">
              <a:solidFill>
                <a:schemeClr val="accent2">
                  <a:lumMod val="75000"/>
                </a:schemeClr>
              </a:solidFill>
            </a:endParaRPr>
          </a:p>
        </p:txBody>
      </p:sp>
    </p:spTree>
    <p:extLst>
      <p:ext uri="{BB962C8B-B14F-4D97-AF65-F5344CB8AC3E}">
        <p14:creationId xmlns:p14="http://schemas.microsoft.com/office/powerpoint/2010/main" val="6225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364297" y="1474573"/>
            <a:ext cx="6044742" cy="4860325"/>
          </a:xfrm>
        </p:spPr>
        <p:txBody>
          <a:bodyPr>
            <a:normAutofit fontScale="92500" lnSpcReduction="10000"/>
          </a:bodyPr>
          <a:lstStyle/>
          <a:p>
            <a:r>
              <a:rPr lang="en-US" b="1" dirty="0"/>
              <a:t>Categories of Data Models:</a:t>
            </a:r>
          </a:p>
          <a:p>
            <a:r>
              <a:rPr lang="en-US" b="1" dirty="0">
                <a:solidFill>
                  <a:schemeClr val="accent5"/>
                </a:solidFill>
              </a:rPr>
              <a:t>High-level or conceptual data models such as entity–relationship model </a:t>
            </a:r>
            <a:r>
              <a:rPr lang="en-US" dirty="0"/>
              <a:t>provide concepts that are easy for users to understand.</a:t>
            </a:r>
          </a:p>
          <a:p>
            <a:r>
              <a:rPr lang="en-US" dirty="0"/>
              <a:t>Conceptual data models use concepts such as </a:t>
            </a:r>
            <a:r>
              <a:rPr lang="en-US" b="1" dirty="0">
                <a:solidFill>
                  <a:schemeClr val="accent5"/>
                </a:solidFill>
              </a:rPr>
              <a:t>entities, attributes, and relationships</a:t>
            </a:r>
            <a:r>
              <a:rPr lang="en-US" dirty="0"/>
              <a:t>.</a:t>
            </a:r>
          </a:p>
          <a:p>
            <a:r>
              <a:rPr lang="en-US" dirty="0"/>
              <a:t>An </a:t>
            </a:r>
            <a:r>
              <a:rPr lang="en-US" b="1" dirty="0">
                <a:solidFill>
                  <a:schemeClr val="accent5"/>
                </a:solidFill>
              </a:rPr>
              <a:t>entity </a:t>
            </a:r>
            <a:r>
              <a:rPr lang="en-US" dirty="0"/>
              <a:t>represents a real-world object or concept, such as a student or a course. </a:t>
            </a:r>
          </a:p>
          <a:p>
            <a:r>
              <a:rPr lang="en-US" dirty="0"/>
              <a:t>An </a:t>
            </a:r>
            <a:r>
              <a:rPr lang="en-US" b="1" dirty="0">
                <a:solidFill>
                  <a:schemeClr val="accent5"/>
                </a:solidFill>
              </a:rPr>
              <a:t>attribute</a:t>
            </a:r>
            <a:r>
              <a:rPr lang="en-US" dirty="0"/>
              <a:t> further describes an entity, such as the student’s name or age. </a:t>
            </a:r>
          </a:p>
          <a:p>
            <a:r>
              <a:rPr lang="en-US" dirty="0"/>
              <a:t>A </a:t>
            </a:r>
            <a:r>
              <a:rPr lang="en-US" b="1" dirty="0">
                <a:solidFill>
                  <a:schemeClr val="accent5"/>
                </a:solidFill>
              </a:rPr>
              <a:t>relationship</a:t>
            </a:r>
            <a:r>
              <a:rPr lang="en-US" dirty="0"/>
              <a:t> among two or more entities represents an association among the entities, for example, a student is enrolled in a course.</a:t>
            </a:r>
          </a:p>
          <a:p>
            <a:r>
              <a:rPr lang="en-US" dirty="0"/>
              <a:t>Physical data models describe how data is stored as files in the computer by representing information such as </a:t>
            </a:r>
            <a:r>
              <a:rPr lang="en-US" b="1" dirty="0">
                <a:solidFill>
                  <a:schemeClr val="accent5"/>
                </a:solidFill>
              </a:rPr>
              <a:t>record formats</a:t>
            </a:r>
            <a:r>
              <a:rPr lang="en-US" dirty="0"/>
              <a:t>, </a:t>
            </a:r>
            <a:r>
              <a:rPr lang="en-US" b="1" dirty="0">
                <a:solidFill>
                  <a:schemeClr val="accent5"/>
                </a:solidFill>
              </a:rPr>
              <a:t>record orderings</a:t>
            </a:r>
            <a:r>
              <a:rPr lang="en-US" dirty="0"/>
              <a:t>, and </a:t>
            </a:r>
            <a:r>
              <a:rPr lang="en-US" b="1" dirty="0">
                <a:solidFill>
                  <a:schemeClr val="accent5"/>
                </a:solidFill>
              </a:rPr>
              <a:t>access paths</a:t>
            </a:r>
            <a:r>
              <a:rPr lang="en-US" dirty="0"/>
              <a:t>.</a:t>
            </a:r>
          </a:p>
        </p:txBody>
      </p:sp>
      <p:pic>
        <p:nvPicPr>
          <p:cNvPr id="1026" name="Picture 2" descr="The Entity-Relationship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653" y="1930400"/>
            <a:ext cx="5058851" cy="3944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2506120" y="1411118"/>
            <a:ext cx="5955958" cy="958517"/>
          </a:xfrm>
        </p:spPr>
        <p:txBody>
          <a:bodyPr>
            <a:normAutofit/>
          </a:bodyPr>
          <a:lstStyle/>
          <a:p>
            <a:r>
              <a:rPr lang="en-US" sz="1600" b="1" dirty="0">
                <a:solidFill>
                  <a:schemeClr val="accent5"/>
                </a:solidFill>
              </a:rPr>
              <a:t>Representational or implementation data models </a:t>
            </a:r>
            <a:r>
              <a:rPr lang="en-US" sz="1600" dirty="0"/>
              <a:t>are used most frequently in traditional commercial DBMSs. These include the widely used </a:t>
            </a:r>
            <a:r>
              <a:rPr lang="en-US" sz="1600" b="1" dirty="0">
                <a:solidFill>
                  <a:schemeClr val="accent5"/>
                </a:solidFill>
              </a:rPr>
              <a:t>relational data model</a:t>
            </a:r>
            <a:r>
              <a:rPr lang="en-US" sz="1600" dirty="0"/>
              <a:t>.</a:t>
            </a:r>
          </a:p>
          <a:p>
            <a:pPr marL="0" indent="0">
              <a:buNone/>
            </a:pPr>
            <a:endParaRPr lang="en-US" dirty="0"/>
          </a:p>
        </p:txBody>
      </p:sp>
      <p:pic>
        <p:nvPicPr>
          <p:cNvPr id="2050" name="Picture 2" descr="Relational Data Model, Semantic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109" y="1297585"/>
            <a:ext cx="3171566" cy="2098279"/>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Object Oriented Database Model Example, HD Png Download - k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19" y="2506392"/>
            <a:ext cx="3230980" cy="24720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620078" y="3395864"/>
            <a:ext cx="3436563" cy="96131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t>Object data model is an example of a higher-level implementation data model that is closer to conceptual data models.</a:t>
            </a:r>
          </a:p>
        </p:txBody>
      </p:sp>
      <p:sp>
        <p:nvSpPr>
          <p:cNvPr id="8" name="Content Placeholder 2"/>
          <p:cNvSpPr txBox="1">
            <a:spLocks/>
          </p:cNvSpPr>
          <p:nvPr/>
        </p:nvSpPr>
        <p:spPr>
          <a:xfrm>
            <a:off x="787839" y="5079243"/>
            <a:ext cx="3436563" cy="9613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1600" dirty="0"/>
          </a:p>
        </p:txBody>
      </p:sp>
      <p:sp>
        <p:nvSpPr>
          <p:cNvPr id="9" name="Content Placeholder 2"/>
          <p:cNvSpPr txBox="1">
            <a:spLocks/>
          </p:cNvSpPr>
          <p:nvPr/>
        </p:nvSpPr>
        <p:spPr>
          <a:xfrm>
            <a:off x="3213883" y="5046911"/>
            <a:ext cx="4790081" cy="13951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solidFill>
                  <a:schemeClr val="accent5"/>
                </a:solidFill>
              </a:rPr>
              <a:t>Self-describing data models</a:t>
            </a:r>
            <a:r>
              <a:rPr lang="en-US" sz="1600" dirty="0"/>
              <a:t> - The data storage in these models combines the description of the data with the data values. These models include XML, key-value stores, and NOSQL systems</a:t>
            </a:r>
          </a:p>
        </p:txBody>
      </p:sp>
      <p:pic>
        <p:nvPicPr>
          <p:cNvPr id="2054" name="Picture 6" descr="Key-Value Databases, Explained - KDnugg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110" y="4654293"/>
            <a:ext cx="3171566" cy="2013349"/>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3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normAutofit fontScale="90000"/>
          </a:bodyPr>
          <a:lstStyle/>
          <a:p>
            <a:r>
              <a:rPr lang="en-US" dirty="0"/>
              <a:t>Data Models, Schemas, and Instances</a:t>
            </a:r>
          </a:p>
        </p:txBody>
      </p:sp>
      <p:sp>
        <p:nvSpPr>
          <p:cNvPr id="3" name="Content Placeholder 2"/>
          <p:cNvSpPr>
            <a:spLocks noGrp="1"/>
          </p:cNvSpPr>
          <p:nvPr>
            <p:ph idx="1"/>
          </p:nvPr>
        </p:nvSpPr>
        <p:spPr>
          <a:xfrm>
            <a:off x="45402" y="1449857"/>
            <a:ext cx="7023760" cy="4591503"/>
          </a:xfrm>
        </p:spPr>
        <p:txBody>
          <a:bodyPr>
            <a:normAutofit/>
          </a:bodyPr>
          <a:lstStyle/>
          <a:p>
            <a:pPr marL="0" indent="0" algn="just">
              <a:buNone/>
            </a:pPr>
            <a:r>
              <a:rPr lang="en-US" b="1" u="sng" dirty="0">
                <a:solidFill>
                  <a:schemeClr val="accent2">
                    <a:lumMod val="75000"/>
                  </a:schemeClr>
                </a:solidFill>
              </a:rPr>
              <a:t>Schemas, Instances, and Database State</a:t>
            </a:r>
          </a:p>
          <a:p>
            <a:pPr algn="just"/>
            <a:r>
              <a:rPr lang="en-US" dirty="0">
                <a:solidFill>
                  <a:schemeClr val="tx1"/>
                </a:solidFill>
              </a:rPr>
              <a:t>The </a:t>
            </a:r>
            <a:r>
              <a:rPr lang="en-US" b="1" dirty="0">
                <a:solidFill>
                  <a:schemeClr val="accent5"/>
                </a:solidFill>
              </a:rPr>
              <a:t>description of a database is called the database schema</a:t>
            </a:r>
            <a:r>
              <a:rPr lang="en-US" dirty="0">
                <a:solidFill>
                  <a:schemeClr val="tx1"/>
                </a:solidFill>
              </a:rPr>
              <a:t>, which is specified during database design.</a:t>
            </a:r>
          </a:p>
          <a:p>
            <a:pPr algn="just"/>
            <a:r>
              <a:rPr lang="en-US" dirty="0">
                <a:solidFill>
                  <a:schemeClr val="tx1"/>
                </a:solidFill>
              </a:rPr>
              <a:t>A displayed schema is called a </a:t>
            </a:r>
            <a:r>
              <a:rPr lang="en-US" b="1" dirty="0">
                <a:solidFill>
                  <a:schemeClr val="accent5"/>
                </a:solidFill>
              </a:rPr>
              <a:t>schema diagram</a:t>
            </a:r>
            <a:r>
              <a:rPr lang="en-US" dirty="0">
                <a:solidFill>
                  <a:schemeClr val="tx1"/>
                </a:solidFill>
              </a:rPr>
              <a:t> shown in figure. The diagram displays the structure of each record type but not the actual instances of records. </a:t>
            </a:r>
          </a:p>
          <a:p>
            <a:pPr algn="just"/>
            <a:r>
              <a:rPr lang="en-US" dirty="0">
                <a:solidFill>
                  <a:schemeClr val="tx1"/>
                </a:solidFill>
              </a:rPr>
              <a:t>Each object in the schema—such as STUDENT or COURSE is </a:t>
            </a:r>
            <a:r>
              <a:rPr lang="en-US" b="1" dirty="0">
                <a:solidFill>
                  <a:schemeClr val="accent5"/>
                </a:solidFill>
              </a:rPr>
              <a:t>a schema construct</a:t>
            </a:r>
            <a:r>
              <a:rPr lang="en-US" dirty="0">
                <a:solidFill>
                  <a:schemeClr val="tx1"/>
                </a:solidFill>
              </a:rPr>
              <a:t>.</a:t>
            </a:r>
          </a:p>
          <a:p>
            <a:pPr algn="just"/>
            <a:r>
              <a:rPr lang="en-US" dirty="0">
                <a:solidFill>
                  <a:schemeClr val="tx1"/>
                </a:solidFill>
              </a:rPr>
              <a:t>A schema diagram displays only some aspects of a schema, such as the </a:t>
            </a:r>
            <a:r>
              <a:rPr lang="en-US" b="1" dirty="0">
                <a:solidFill>
                  <a:schemeClr val="accent5"/>
                </a:solidFill>
              </a:rPr>
              <a:t>names of record types and data items</a:t>
            </a:r>
            <a:r>
              <a:rPr lang="en-US" dirty="0">
                <a:solidFill>
                  <a:schemeClr val="tx1"/>
                </a:solidFill>
              </a:rPr>
              <a:t>. Other aspects such as the </a:t>
            </a:r>
            <a:r>
              <a:rPr lang="en-US" b="1" dirty="0">
                <a:solidFill>
                  <a:schemeClr val="accent5"/>
                </a:solidFill>
              </a:rPr>
              <a:t>data type</a:t>
            </a:r>
            <a:r>
              <a:rPr lang="en-US" dirty="0">
                <a:solidFill>
                  <a:schemeClr val="tx1"/>
                </a:solidFill>
              </a:rPr>
              <a:t> of each data item nor the </a:t>
            </a:r>
            <a:r>
              <a:rPr lang="en-US" b="1" dirty="0">
                <a:solidFill>
                  <a:schemeClr val="accent5"/>
                </a:solidFill>
              </a:rPr>
              <a:t>relationships</a:t>
            </a:r>
            <a:r>
              <a:rPr lang="en-US" dirty="0">
                <a:solidFill>
                  <a:schemeClr val="tx1"/>
                </a:solidFill>
              </a:rPr>
              <a:t> among the various files are not specified.</a:t>
            </a:r>
          </a:p>
        </p:txBody>
      </p:sp>
      <p:pic>
        <p:nvPicPr>
          <p:cNvPr id="4" name="Picture 3"/>
          <p:cNvPicPr>
            <a:picLocks noChangeAspect="1"/>
          </p:cNvPicPr>
          <p:nvPr/>
        </p:nvPicPr>
        <p:blipFill>
          <a:blip r:embed="rId2"/>
          <a:stretch>
            <a:fillRect/>
          </a:stretch>
        </p:blipFill>
        <p:spPr>
          <a:xfrm>
            <a:off x="7070599" y="1449858"/>
            <a:ext cx="5075999" cy="418319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0234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611431" y="1194489"/>
            <a:ext cx="9125692" cy="1639328"/>
          </a:xfrm>
        </p:spPr>
        <p:txBody>
          <a:bodyPr>
            <a:normAutofit/>
          </a:bodyPr>
          <a:lstStyle/>
          <a:p>
            <a:pPr algn="just"/>
            <a:r>
              <a:rPr lang="en-US" b="1" u="sng" dirty="0">
                <a:solidFill>
                  <a:schemeClr val="accent2">
                    <a:lumMod val="75000"/>
                  </a:schemeClr>
                </a:solidFill>
              </a:rPr>
              <a:t>Schemas, Instances, and Database State</a:t>
            </a:r>
          </a:p>
          <a:p>
            <a:pPr algn="just"/>
            <a:r>
              <a:rPr lang="en-US" sz="1600" dirty="0">
                <a:solidFill>
                  <a:schemeClr val="tx1"/>
                </a:solidFill>
              </a:rPr>
              <a:t>The actual data in a database may change quite frequently. For example, the database changes every time we add a new student or enter a new grade. </a:t>
            </a:r>
          </a:p>
          <a:p>
            <a:pPr algn="just"/>
            <a:r>
              <a:rPr lang="en-US" sz="1600" b="1" u="sng" dirty="0">
                <a:solidFill>
                  <a:schemeClr val="accent5"/>
                </a:solidFill>
              </a:rPr>
              <a:t>The data in the database at a particular moment in time is called a database state or snapshot</a:t>
            </a:r>
            <a:r>
              <a:rPr lang="en-US" sz="1600" dirty="0">
                <a:solidFill>
                  <a:schemeClr val="tx1"/>
                </a:solidFill>
              </a:rPr>
              <a:t>.</a:t>
            </a:r>
          </a:p>
          <a:p>
            <a:pPr marL="0" indent="0" algn="just">
              <a:buNone/>
            </a:pPr>
            <a:endParaRPr lang="en-US" sz="1600" dirty="0">
              <a:solidFill>
                <a:schemeClr val="tx1"/>
              </a:solidFill>
            </a:endParaRPr>
          </a:p>
        </p:txBody>
      </p:sp>
      <p:sp>
        <p:nvSpPr>
          <p:cNvPr id="4" name="Content Placeholder 2"/>
          <p:cNvSpPr txBox="1">
            <a:spLocks/>
          </p:cNvSpPr>
          <p:nvPr/>
        </p:nvSpPr>
        <p:spPr>
          <a:xfrm>
            <a:off x="627905" y="4190310"/>
            <a:ext cx="9125692" cy="214458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solidFill>
                  <a:schemeClr val="accent5"/>
                </a:solidFill>
              </a:rPr>
              <a:t>Initial state </a:t>
            </a:r>
            <a:r>
              <a:rPr lang="en-US" sz="1600" dirty="0">
                <a:solidFill>
                  <a:schemeClr val="tx1"/>
                </a:solidFill>
              </a:rPr>
              <a:t>- when the database is first populated with the initial data. </a:t>
            </a:r>
          </a:p>
          <a:p>
            <a:pPr algn="just"/>
            <a:r>
              <a:rPr lang="en-US" sz="1600" b="1" dirty="0">
                <a:solidFill>
                  <a:schemeClr val="accent5"/>
                </a:solidFill>
              </a:rPr>
              <a:t>Current state </a:t>
            </a:r>
            <a:r>
              <a:rPr lang="en-US" sz="1600" dirty="0">
                <a:solidFill>
                  <a:schemeClr val="tx1"/>
                </a:solidFill>
              </a:rPr>
              <a:t>– the state right now</a:t>
            </a:r>
          </a:p>
          <a:p>
            <a:pPr algn="just"/>
            <a:r>
              <a:rPr lang="en-US" sz="1600" b="1" dirty="0">
                <a:solidFill>
                  <a:schemeClr val="accent5"/>
                </a:solidFill>
              </a:rPr>
              <a:t>Valid state </a:t>
            </a:r>
            <a:r>
              <a:rPr lang="en-US" sz="1600" dirty="0">
                <a:solidFill>
                  <a:schemeClr val="tx1"/>
                </a:solidFill>
              </a:rPr>
              <a:t>— a state that satisfies the structure and constraints specified in the schema.</a:t>
            </a:r>
          </a:p>
          <a:p>
            <a:pPr algn="just"/>
            <a:r>
              <a:rPr lang="en-US" sz="1600" dirty="0">
                <a:solidFill>
                  <a:schemeClr val="tx1"/>
                </a:solidFill>
              </a:rPr>
              <a:t>The schema is sometimes called the </a:t>
            </a:r>
            <a:r>
              <a:rPr lang="en-US" sz="1600" b="1" dirty="0">
                <a:solidFill>
                  <a:schemeClr val="accent5"/>
                </a:solidFill>
              </a:rPr>
              <a:t>intension</a:t>
            </a:r>
            <a:r>
              <a:rPr lang="en-US" sz="1600" dirty="0">
                <a:solidFill>
                  <a:schemeClr val="tx1"/>
                </a:solidFill>
              </a:rPr>
              <a:t>, and a database state is called an </a:t>
            </a:r>
            <a:r>
              <a:rPr lang="en-US" sz="1600" b="1" dirty="0">
                <a:solidFill>
                  <a:schemeClr val="accent5"/>
                </a:solidFill>
              </a:rPr>
              <a:t>extension</a:t>
            </a:r>
            <a:r>
              <a:rPr lang="en-US" sz="1600" dirty="0">
                <a:solidFill>
                  <a:schemeClr val="tx1"/>
                </a:solidFill>
              </a:rPr>
              <a:t> of the schema.</a:t>
            </a:r>
          </a:p>
          <a:p>
            <a:pPr algn="just"/>
            <a:r>
              <a:rPr lang="en-US" sz="1600" b="1" dirty="0">
                <a:solidFill>
                  <a:schemeClr val="accent5"/>
                </a:solidFill>
              </a:rPr>
              <a:t>Instance </a:t>
            </a:r>
            <a:r>
              <a:rPr lang="en-US" sz="1600" b="1" dirty="0">
                <a:solidFill>
                  <a:schemeClr val="tx1">
                    <a:lumMod val="95000"/>
                    <a:lumOff val="5000"/>
                  </a:schemeClr>
                </a:solidFill>
              </a:rPr>
              <a:t>– </a:t>
            </a:r>
            <a:r>
              <a:rPr lang="en-US" sz="1600" dirty="0">
                <a:solidFill>
                  <a:schemeClr val="tx1"/>
                </a:solidFill>
              </a:rPr>
              <a:t>an individual record in a database</a:t>
            </a:r>
          </a:p>
          <a:p>
            <a:pPr algn="just"/>
            <a:r>
              <a:rPr lang="en-US" sz="1600" b="1" dirty="0">
                <a:solidFill>
                  <a:schemeClr val="accent5"/>
                </a:solidFill>
              </a:rPr>
              <a:t>Schema evolution </a:t>
            </a:r>
            <a:r>
              <a:rPr lang="en-US" sz="1600" dirty="0">
                <a:solidFill>
                  <a:schemeClr val="tx1"/>
                </a:solidFill>
              </a:rPr>
              <a:t>– very rare, but needed because of change in business requirements.</a:t>
            </a:r>
          </a:p>
        </p:txBody>
      </p:sp>
      <p:sp>
        <p:nvSpPr>
          <p:cNvPr id="5" name="Content Placeholder 2"/>
          <p:cNvSpPr txBox="1">
            <a:spLocks/>
          </p:cNvSpPr>
          <p:nvPr/>
        </p:nvSpPr>
        <p:spPr>
          <a:xfrm>
            <a:off x="636142" y="2897662"/>
            <a:ext cx="9125692" cy="1042087"/>
          </a:xfrm>
          <a:prstGeom prst="rect">
            <a:avLst/>
          </a:prstGeom>
          <a:ln w="28575">
            <a:solidFill>
              <a:srgbClr val="0070C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solidFill>
                  <a:schemeClr val="tx1"/>
                </a:solidFill>
              </a:rPr>
              <a:t>Difference between </a:t>
            </a:r>
            <a:r>
              <a:rPr lang="en-US" sz="1600" u="sng" dirty="0">
                <a:solidFill>
                  <a:schemeClr val="tx1"/>
                </a:solidFill>
              </a:rPr>
              <a:t>database schema </a:t>
            </a:r>
            <a:r>
              <a:rPr lang="en-US" sz="1600" dirty="0">
                <a:solidFill>
                  <a:schemeClr val="tx1"/>
                </a:solidFill>
              </a:rPr>
              <a:t>and </a:t>
            </a:r>
            <a:r>
              <a:rPr lang="en-US" sz="1600" u="sng" dirty="0">
                <a:solidFill>
                  <a:schemeClr val="tx1"/>
                </a:solidFill>
              </a:rPr>
              <a:t>database state</a:t>
            </a:r>
            <a:r>
              <a:rPr lang="en-US" sz="1600" dirty="0">
                <a:solidFill>
                  <a:schemeClr val="tx1"/>
                </a:solidFill>
              </a:rPr>
              <a:t>. </a:t>
            </a:r>
          </a:p>
          <a:p>
            <a:pPr algn="just"/>
            <a:r>
              <a:rPr lang="en-US" sz="1600" dirty="0">
                <a:solidFill>
                  <a:schemeClr val="tx1"/>
                </a:solidFill>
              </a:rPr>
              <a:t>When we define a new database, we specify its </a:t>
            </a:r>
            <a:r>
              <a:rPr lang="en-US" sz="1600" b="1" dirty="0">
                <a:solidFill>
                  <a:schemeClr val="accent5"/>
                </a:solidFill>
              </a:rPr>
              <a:t>database schema </a:t>
            </a:r>
            <a:r>
              <a:rPr lang="en-US" sz="1600" dirty="0">
                <a:solidFill>
                  <a:schemeClr val="tx1"/>
                </a:solidFill>
              </a:rPr>
              <a:t>only to the DBMS. At this point, the database state is the </a:t>
            </a:r>
            <a:r>
              <a:rPr lang="en-US" sz="1600" b="1" dirty="0">
                <a:solidFill>
                  <a:schemeClr val="accent5"/>
                </a:solidFill>
              </a:rPr>
              <a:t>empty state</a:t>
            </a:r>
            <a:r>
              <a:rPr lang="en-US" sz="1600" dirty="0">
                <a:solidFill>
                  <a:schemeClr val="tx1"/>
                </a:solidFill>
              </a:rPr>
              <a:t>. </a:t>
            </a:r>
          </a:p>
        </p:txBody>
      </p:sp>
    </p:spTree>
    <p:extLst>
      <p:ext uri="{BB962C8B-B14F-4D97-AF65-F5344CB8AC3E}">
        <p14:creationId xmlns:p14="http://schemas.microsoft.com/office/powerpoint/2010/main" val="1313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4"/>
            <a:ext cx="11124457" cy="1320800"/>
          </a:xfrm>
        </p:spPr>
        <p:txBody>
          <a:bodyPr/>
          <a:lstStyle/>
          <a:p>
            <a:r>
              <a:rPr lang="en-US" dirty="0">
                <a:solidFill>
                  <a:schemeClr val="accent2">
                    <a:lumMod val="50000"/>
                  </a:schemeClr>
                </a:solidFill>
              </a:rPr>
              <a:t>Three schema architecture and data independence</a:t>
            </a:r>
          </a:p>
        </p:txBody>
      </p:sp>
      <p:sp>
        <p:nvSpPr>
          <p:cNvPr id="3" name="Content Placeholder 2"/>
          <p:cNvSpPr>
            <a:spLocks noGrp="1"/>
          </p:cNvSpPr>
          <p:nvPr>
            <p:ph idx="1"/>
          </p:nvPr>
        </p:nvSpPr>
        <p:spPr>
          <a:xfrm>
            <a:off x="-1" y="1052230"/>
            <a:ext cx="7289321" cy="5182558"/>
          </a:xfrm>
          <a:noFill/>
        </p:spPr>
        <p:txBody>
          <a:bodyPr>
            <a:normAutofit fontScale="92500" lnSpcReduction="20000"/>
          </a:bodyPr>
          <a:lstStyle/>
          <a:p>
            <a:pPr algn="just"/>
            <a:r>
              <a:rPr lang="en-US" b="1" u="sng" dirty="0">
                <a:solidFill>
                  <a:schemeClr val="accent2">
                    <a:lumMod val="75000"/>
                  </a:schemeClr>
                </a:solidFill>
              </a:rPr>
              <a:t>The Three-Schema Architecture</a:t>
            </a:r>
          </a:p>
          <a:p>
            <a:pPr algn="just"/>
            <a:r>
              <a:rPr lang="en-US" dirty="0">
                <a:solidFill>
                  <a:schemeClr val="tx1"/>
                </a:solidFill>
              </a:rPr>
              <a:t>The </a:t>
            </a:r>
            <a:r>
              <a:rPr lang="en-US" dirty="0">
                <a:solidFill>
                  <a:srgbClr val="FF0000"/>
                </a:solidFill>
              </a:rPr>
              <a:t>goal</a:t>
            </a:r>
            <a:r>
              <a:rPr lang="en-US" dirty="0">
                <a:solidFill>
                  <a:schemeClr val="tx1"/>
                </a:solidFill>
              </a:rPr>
              <a:t> of the three-schema architecture is </a:t>
            </a:r>
            <a:r>
              <a:rPr lang="en-US" dirty="0">
                <a:solidFill>
                  <a:srgbClr val="FF0000"/>
                </a:solidFill>
              </a:rPr>
              <a:t>data abstraction from user, </a:t>
            </a:r>
            <a:r>
              <a:rPr lang="en-US" dirty="0">
                <a:solidFill>
                  <a:schemeClr val="tx1"/>
                </a:solidFill>
              </a:rPr>
              <a:t>i.e., user is independent of how &amp; where data is stored.</a:t>
            </a:r>
          </a:p>
          <a:p>
            <a:pPr algn="just"/>
            <a:r>
              <a:rPr lang="en-US" dirty="0">
                <a:solidFill>
                  <a:schemeClr val="tx1"/>
                </a:solidFill>
              </a:rPr>
              <a:t>Internal Level - The internal level has an internal schema, which describes the physical storage structure of the database. </a:t>
            </a:r>
          </a:p>
          <a:p>
            <a:pPr lvl="1" algn="just"/>
            <a:r>
              <a:rPr lang="en-US" dirty="0">
                <a:solidFill>
                  <a:schemeClr val="tx1"/>
                </a:solidFill>
              </a:rPr>
              <a:t>The internal schema uses a physical data model and describes the complete details of data storage and access paths for the database.</a:t>
            </a:r>
          </a:p>
          <a:p>
            <a:pPr algn="just"/>
            <a:r>
              <a:rPr lang="en-US" dirty="0">
                <a:solidFill>
                  <a:schemeClr val="tx1"/>
                </a:solidFill>
              </a:rPr>
              <a:t>Conceptual level -  The conceptual level has a conceptual schema, which describes the structure of the whole database. </a:t>
            </a:r>
          </a:p>
          <a:p>
            <a:pPr lvl="1" algn="just"/>
            <a:r>
              <a:rPr lang="en-US" dirty="0">
                <a:solidFill>
                  <a:schemeClr val="tx1"/>
                </a:solidFill>
              </a:rPr>
              <a:t>The conceptual schema hides the details of physical storage structures and </a:t>
            </a:r>
            <a:r>
              <a:rPr lang="en-US" b="1" u="sng" dirty="0">
                <a:solidFill>
                  <a:schemeClr val="tx1"/>
                </a:solidFill>
              </a:rPr>
              <a:t>concentrates on describing entities, data types, relationships, user operations, and constraints</a:t>
            </a:r>
            <a:r>
              <a:rPr lang="en-US" dirty="0">
                <a:solidFill>
                  <a:schemeClr val="tx1"/>
                </a:solidFill>
              </a:rPr>
              <a:t>. e.g., ER model.</a:t>
            </a:r>
          </a:p>
          <a:p>
            <a:pPr algn="just"/>
            <a:r>
              <a:rPr lang="en-US" dirty="0">
                <a:solidFill>
                  <a:schemeClr val="tx1"/>
                </a:solidFill>
              </a:rPr>
              <a:t>External level - The external or view level includes a number of external schemas or user views depending on user roles.</a:t>
            </a:r>
          </a:p>
          <a:p>
            <a:pPr lvl="1" algn="just"/>
            <a:r>
              <a:rPr lang="en-US" dirty="0">
                <a:solidFill>
                  <a:schemeClr val="tx1"/>
                </a:solidFill>
              </a:rPr>
              <a:t>Each external schema </a:t>
            </a:r>
            <a:r>
              <a:rPr lang="en-US" b="1" u="sng" dirty="0">
                <a:solidFill>
                  <a:schemeClr val="tx1"/>
                </a:solidFill>
              </a:rPr>
              <a:t>describes the part of the database that a particular user group is interested in </a:t>
            </a:r>
            <a:r>
              <a:rPr lang="en-US" dirty="0">
                <a:solidFill>
                  <a:schemeClr val="tx1"/>
                </a:solidFill>
              </a:rPr>
              <a:t>and hides the rest of the database from that user group.</a:t>
            </a:r>
          </a:p>
          <a:p>
            <a:pPr algn="just"/>
            <a:r>
              <a:rPr lang="en-US" dirty="0">
                <a:solidFill>
                  <a:schemeClr val="tx1"/>
                </a:solidFill>
              </a:rPr>
              <a:t>The three schemas are only descriptions of data; the actual data is stored at the physical level only. </a:t>
            </a:r>
          </a:p>
        </p:txBody>
      </p:sp>
      <p:pic>
        <p:nvPicPr>
          <p:cNvPr id="4" name="Picture 3"/>
          <p:cNvPicPr>
            <a:picLocks noChangeAspect="1"/>
          </p:cNvPicPr>
          <p:nvPr/>
        </p:nvPicPr>
        <p:blipFill>
          <a:blip r:embed="rId2"/>
          <a:stretch>
            <a:fillRect/>
          </a:stretch>
        </p:blipFill>
        <p:spPr>
          <a:xfrm>
            <a:off x="7421592" y="852864"/>
            <a:ext cx="4770408" cy="558129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87FC7EA1-674B-6228-337C-D1E2D735C8DA}"/>
              </a:ext>
            </a:extLst>
          </p:cNvPr>
          <p:cNvSpPr/>
          <p:nvPr/>
        </p:nvSpPr>
        <p:spPr>
          <a:xfrm>
            <a:off x="414068" y="1932317"/>
            <a:ext cx="6840747" cy="10179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F857E0-B107-2CBE-4CB3-4EAFBF3EFFCF}"/>
              </a:ext>
            </a:extLst>
          </p:cNvPr>
          <p:cNvSpPr/>
          <p:nvPr/>
        </p:nvSpPr>
        <p:spPr>
          <a:xfrm>
            <a:off x="414068" y="2989435"/>
            <a:ext cx="6840747" cy="1142618"/>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B1494F-C989-5377-1E3B-C045BABF4BF2}"/>
              </a:ext>
            </a:extLst>
          </p:cNvPr>
          <p:cNvSpPr/>
          <p:nvPr/>
        </p:nvSpPr>
        <p:spPr>
          <a:xfrm>
            <a:off x="414067" y="4190327"/>
            <a:ext cx="6840747" cy="1142618"/>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1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7" y="1449859"/>
            <a:ext cx="6868526" cy="584887"/>
          </a:xfrm>
          <a:noFill/>
        </p:spPr>
        <p:txBody>
          <a:bodyPr>
            <a:normAutofit/>
          </a:bodyPr>
          <a:lstStyle/>
          <a:p>
            <a:r>
              <a:rPr lang="en-US" b="1" u="sng" dirty="0">
                <a:solidFill>
                  <a:schemeClr val="accent2">
                    <a:lumMod val="75000"/>
                  </a:schemeClr>
                </a:solidFill>
              </a:rPr>
              <a:t>The Three-Schema Architecture</a:t>
            </a:r>
          </a:p>
        </p:txBody>
      </p:sp>
      <p:pic>
        <p:nvPicPr>
          <p:cNvPr id="4" name="Picture 3"/>
          <p:cNvPicPr>
            <a:picLocks noChangeAspect="1"/>
          </p:cNvPicPr>
          <p:nvPr/>
        </p:nvPicPr>
        <p:blipFill>
          <a:blip r:embed="rId2"/>
          <a:stretch>
            <a:fillRect/>
          </a:stretch>
        </p:blipFill>
        <p:spPr>
          <a:xfrm>
            <a:off x="7593612" y="1902940"/>
            <a:ext cx="4352925" cy="335280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7" name="TextBox 6"/>
          <p:cNvSpPr txBox="1"/>
          <p:nvPr/>
        </p:nvSpPr>
        <p:spPr>
          <a:xfrm>
            <a:off x="1080070" y="2034746"/>
            <a:ext cx="3014135" cy="584775"/>
          </a:xfrm>
          <a:prstGeom prst="rect">
            <a:avLst/>
          </a:prstGeom>
          <a:noFill/>
          <a:ln w="28575">
            <a:solidFill>
              <a:schemeClr val="tx1"/>
            </a:solidFill>
          </a:ln>
        </p:spPr>
        <p:txBody>
          <a:bodyPr wrap="square" rtlCol="0">
            <a:spAutoFit/>
          </a:bodyPr>
          <a:lstStyle/>
          <a:p>
            <a:pPr algn="ctr"/>
            <a:r>
              <a:rPr lang="en-US" sz="1600" dirty="0"/>
              <a:t>Request specified</a:t>
            </a:r>
          </a:p>
          <a:p>
            <a:pPr algn="ctr"/>
            <a:r>
              <a:rPr lang="en-US" sz="1600" dirty="0"/>
              <a:t>on an external schema</a:t>
            </a:r>
          </a:p>
        </p:txBody>
      </p:sp>
      <p:sp>
        <p:nvSpPr>
          <p:cNvPr id="11" name="TextBox 10"/>
          <p:cNvSpPr txBox="1"/>
          <p:nvPr/>
        </p:nvSpPr>
        <p:spPr>
          <a:xfrm>
            <a:off x="1088308" y="3058984"/>
            <a:ext cx="3014135" cy="584775"/>
          </a:xfrm>
          <a:prstGeom prst="rect">
            <a:avLst/>
          </a:prstGeom>
          <a:noFill/>
          <a:ln w="28575">
            <a:solidFill>
              <a:schemeClr val="tx1"/>
            </a:solidFill>
          </a:ln>
        </p:spPr>
        <p:txBody>
          <a:bodyPr wrap="square" rtlCol="0">
            <a:spAutoFit/>
          </a:bodyPr>
          <a:lstStyle/>
          <a:p>
            <a:pPr algn="ctr"/>
            <a:r>
              <a:rPr lang="en-US" sz="1600" dirty="0"/>
              <a:t>Request transformed into conceptual schema</a:t>
            </a:r>
          </a:p>
        </p:txBody>
      </p:sp>
      <p:sp>
        <p:nvSpPr>
          <p:cNvPr id="13" name="TextBox 12"/>
          <p:cNvSpPr txBox="1"/>
          <p:nvPr/>
        </p:nvSpPr>
        <p:spPr>
          <a:xfrm>
            <a:off x="1088308" y="4055763"/>
            <a:ext cx="3014135" cy="584775"/>
          </a:xfrm>
          <a:prstGeom prst="rect">
            <a:avLst/>
          </a:prstGeom>
          <a:noFill/>
          <a:ln w="28575">
            <a:solidFill>
              <a:schemeClr val="tx1"/>
            </a:solidFill>
          </a:ln>
        </p:spPr>
        <p:txBody>
          <a:bodyPr wrap="square" rtlCol="0">
            <a:spAutoFit/>
          </a:bodyPr>
          <a:lstStyle/>
          <a:p>
            <a:pPr algn="ctr"/>
            <a:r>
              <a:rPr lang="en-US" sz="1600" dirty="0"/>
              <a:t>Request transformed into internal schema</a:t>
            </a:r>
          </a:p>
        </p:txBody>
      </p:sp>
      <p:sp>
        <p:nvSpPr>
          <p:cNvPr id="14" name="Can 13"/>
          <p:cNvSpPr/>
          <p:nvPr/>
        </p:nvSpPr>
        <p:spPr>
          <a:xfrm>
            <a:off x="2004647" y="5077256"/>
            <a:ext cx="1164974" cy="8155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Processing</a:t>
            </a:r>
          </a:p>
        </p:txBody>
      </p:sp>
      <p:cxnSp>
        <p:nvCxnSpPr>
          <p:cNvPr id="17" name="Straight Arrow Connector 16"/>
          <p:cNvCxnSpPr/>
          <p:nvPr/>
        </p:nvCxnSpPr>
        <p:spPr>
          <a:xfrm>
            <a:off x="2529015" y="2635997"/>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25348" y="3643759"/>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29922" y="4640538"/>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7860" y="2843260"/>
            <a:ext cx="2883243" cy="1499398"/>
          </a:xfrm>
          <a:prstGeom prst="rect">
            <a:avLst/>
          </a:prstGeom>
          <a:noFill/>
        </p:spPr>
        <p:txBody>
          <a:bodyPr wrap="square" rtlCol="0">
            <a:spAutoFit/>
          </a:bodyPr>
          <a:lstStyle/>
          <a:p>
            <a:pPr algn="ctr"/>
            <a:r>
              <a:rPr lang="en-US" b="1" dirty="0">
                <a:solidFill>
                  <a:schemeClr val="accent5"/>
                </a:solidFill>
              </a:rPr>
              <a:t>The processes of transforming</a:t>
            </a:r>
          </a:p>
          <a:p>
            <a:pPr algn="ctr"/>
            <a:r>
              <a:rPr lang="en-US" b="1" dirty="0">
                <a:solidFill>
                  <a:schemeClr val="accent5"/>
                </a:solidFill>
              </a:rPr>
              <a:t>requests and results between levels are called mappings.</a:t>
            </a:r>
          </a:p>
        </p:txBody>
      </p:sp>
      <p:sp>
        <p:nvSpPr>
          <p:cNvPr id="21" name="Left Brace 20"/>
          <p:cNvSpPr/>
          <p:nvPr/>
        </p:nvSpPr>
        <p:spPr>
          <a:xfrm flipH="1">
            <a:off x="4182414" y="1847333"/>
            <a:ext cx="479284" cy="4007600"/>
          </a:xfrm>
          <a:prstGeom prst="lef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70813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1245</TotalTime>
  <Words>4012</Words>
  <Application>Microsoft Office PowerPoint</Application>
  <PresentationFormat>Widescreen</PresentationFormat>
  <Paragraphs>354</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Trebuchet MS</vt:lpstr>
      <vt:lpstr>Wingdings 3</vt:lpstr>
      <vt:lpstr>Facet</vt:lpstr>
      <vt:lpstr>Chapter 2 Database System Concepts and Architecture</vt:lpstr>
      <vt:lpstr>PowerPoint Presentation</vt:lpstr>
      <vt:lpstr>Data Models, Schemas, and Instances</vt:lpstr>
      <vt:lpstr>Data Models, Schemas, and Instances</vt:lpstr>
      <vt:lpstr>Data Models, Schemas, and Instances</vt:lpstr>
      <vt:lpstr>Data Models, Schemas, and Instances</vt:lpstr>
      <vt:lpstr>Data Models, Schemas, and Instances</vt:lpstr>
      <vt:lpstr>Three schema architecture and data independence</vt:lpstr>
      <vt:lpstr>Three schema architecture and data independence</vt:lpstr>
      <vt:lpstr>Three schema architecture and data independence</vt:lpstr>
      <vt:lpstr>Three schema architecture and data independence</vt:lpstr>
      <vt:lpstr>Database Languages and Interfaces</vt:lpstr>
      <vt:lpstr>Database Languages and Interfaces</vt:lpstr>
      <vt:lpstr>Database Languages and Interfaces</vt:lpstr>
      <vt:lpstr>Database Languages and Interfaces</vt:lpstr>
      <vt:lpstr>Database Languages and Interfaces</vt:lpstr>
      <vt:lpstr>Database Languages and Interfaces</vt:lpstr>
      <vt:lpstr>Database Languages and Interfaces</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Classification of Database Management Systems</vt:lpstr>
      <vt:lpstr>PowerPoint Presentation</vt:lpstr>
      <vt:lpstr>Object Data Model</vt:lpstr>
      <vt:lpstr>PowerPoint Presentation</vt:lpstr>
      <vt:lpstr>PowerPoint Presentation</vt:lpstr>
      <vt:lpstr>PowerPoint Presentation</vt:lpstr>
      <vt:lpstr>Classification of Database Management Systems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Hajra Ahmed</cp:lastModifiedBy>
  <cp:revision>289</cp:revision>
  <dcterms:created xsi:type="dcterms:W3CDTF">2021-08-16T04:03:32Z</dcterms:created>
  <dcterms:modified xsi:type="dcterms:W3CDTF">2022-09-02T05:27:16Z</dcterms:modified>
</cp:coreProperties>
</file>