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68"/>
  </p:notesMasterIdLst>
  <p:sldIdLst>
    <p:sldId id="256" r:id="rId2"/>
    <p:sldId id="257" r:id="rId3"/>
    <p:sldId id="258" r:id="rId4"/>
    <p:sldId id="413" r:id="rId5"/>
    <p:sldId id="385" r:id="rId6"/>
    <p:sldId id="400" r:id="rId7"/>
    <p:sldId id="341" r:id="rId8"/>
    <p:sldId id="342" r:id="rId9"/>
    <p:sldId id="386" r:id="rId10"/>
    <p:sldId id="343" r:id="rId11"/>
    <p:sldId id="344" r:id="rId12"/>
    <p:sldId id="345" r:id="rId13"/>
    <p:sldId id="346" r:id="rId14"/>
    <p:sldId id="347" r:id="rId15"/>
    <p:sldId id="387" r:id="rId16"/>
    <p:sldId id="349" r:id="rId17"/>
    <p:sldId id="414" r:id="rId18"/>
    <p:sldId id="352" r:id="rId19"/>
    <p:sldId id="353" r:id="rId20"/>
    <p:sldId id="354" r:id="rId21"/>
    <p:sldId id="415" r:id="rId22"/>
    <p:sldId id="355" r:id="rId23"/>
    <p:sldId id="356" r:id="rId24"/>
    <p:sldId id="388" r:id="rId25"/>
    <p:sldId id="357" r:id="rId26"/>
    <p:sldId id="359" r:id="rId27"/>
    <p:sldId id="401" r:id="rId28"/>
    <p:sldId id="402" r:id="rId29"/>
    <p:sldId id="360" r:id="rId30"/>
    <p:sldId id="358" r:id="rId31"/>
    <p:sldId id="389" r:id="rId32"/>
    <p:sldId id="361" r:id="rId33"/>
    <p:sldId id="362" r:id="rId34"/>
    <p:sldId id="363" r:id="rId35"/>
    <p:sldId id="364" r:id="rId36"/>
    <p:sldId id="365" r:id="rId37"/>
    <p:sldId id="416" r:id="rId38"/>
    <p:sldId id="368" r:id="rId39"/>
    <p:sldId id="369" r:id="rId40"/>
    <p:sldId id="417" r:id="rId41"/>
    <p:sldId id="418" r:id="rId42"/>
    <p:sldId id="371" r:id="rId43"/>
    <p:sldId id="373" r:id="rId44"/>
    <p:sldId id="366" r:id="rId45"/>
    <p:sldId id="374" r:id="rId46"/>
    <p:sldId id="376" r:id="rId47"/>
    <p:sldId id="377" r:id="rId48"/>
    <p:sldId id="403" r:id="rId49"/>
    <p:sldId id="404" r:id="rId50"/>
    <p:sldId id="392" r:id="rId51"/>
    <p:sldId id="405" r:id="rId52"/>
    <p:sldId id="393" r:id="rId53"/>
    <p:sldId id="394" r:id="rId54"/>
    <p:sldId id="395" r:id="rId55"/>
    <p:sldId id="382" r:id="rId56"/>
    <p:sldId id="407" r:id="rId57"/>
    <p:sldId id="383" r:id="rId58"/>
    <p:sldId id="408" r:id="rId59"/>
    <p:sldId id="397" r:id="rId60"/>
    <p:sldId id="409" r:id="rId61"/>
    <p:sldId id="398" r:id="rId62"/>
    <p:sldId id="410" r:id="rId63"/>
    <p:sldId id="399" r:id="rId64"/>
    <p:sldId id="411" r:id="rId65"/>
    <p:sldId id="396" r:id="rId66"/>
    <p:sldId id="412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C022-9CF7-425E-94EE-F9F9149C1E2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9A115-83E9-46D1-AB33-BA5B4541A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7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CDD4C39-056F-42B0-8D72-5F0841F31BE1}" type="slidenum">
              <a:rPr lang="en-CA" altLang="en-US" sz="1200" smtClean="0">
                <a:latin typeface="Tahoma" panose="020B0604030504040204" pitchFamily="34" charset="0"/>
              </a:rPr>
              <a:pPr/>
              <a:t>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0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DBD78F-42F9-4695-A933-B7E61AF7A78A}" type="slidenum">
              <a:rPr lang="en-CA" altLang="en-US" sz="1200" smtClean="0">
                <a:latin typeface="Tahoma" panose="020B0604030504040204" pitchFamily="34" charset="0"/>
              </a:rPr>
              <a:pPr/>
              <a:t>27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8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A14AB8-8E93-4F33-8752-BE1D7894CE7A}" type="slidenum">
              <a:rPr lang="en-CA" altLang="en-US" sz="1200" smtClean="0">
                <a:latin typeface="Tahoma" panose="020B0604030504040204" pitchFamily="34" charset="0"/>
              </a:rPr>
              <a:pPr/>
              <a:t>28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3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931515-90B5-4A63-BDE0-70153E0E27C7}" type="slidenum">
              <a:rPr lang="en-CA" altLang="en-US" sz="1200" smtClean="0">
                <a:latin typeface="Tahoma" panose="020B0604030504040204" pitchFamily="34" charset="0"/>
              </a:rPr>
              <a:pPr/>
              <a:t>51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5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7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5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75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66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0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91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6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8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6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0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1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1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3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7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7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42" y="1326291"/>
            <a:ext cx="10041924" cy="2372498"/>
          </a:xfrm>
        </p:spPr>
        <p:txBody>
          <a:bodyPr/>
          <a:lstStyle/>
          <a:p>
            <a:pPr algn="ctr"/>
            <a:r>
              <a:rPr lang="en-US" dirty="0"/>
              <a:t>Chapter 8 </a:t>
            </a:r>
            <a:br>
              <a:rPr lang="en-US" dirty="0"/>
            </a:br>
            <a:r>
              <a:rPr lang="en-US" dirty="0"/>
              <a:t>The 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357275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94" y="910312"/>
            <a:ext cx="11409891" cy="4661243"/>
          </a:xfrm>
        </p:spPr>
        <p:txBody>
          <a:bodyPr>
            <a:normAutofit/>
          </a:bodyPr>
          <a:lstStyle/>
          <a:p>
            <a:r>
              <a:rPr lang="en-US" sz="2800" b="1" i="1" u="sng" dirty="0">
                <a:solidFill>
                  <a:schemeClr val="accent2">
                    <a:lumMod val="75000"/>
                  </a:schemeClr>
                </a:solidFill>
              </a:rPr>
              <a:t>The SELECT Operation</a:t>
            </a:r>
            <a:endParaRPr lang="en-US" sz="2800" dirty="0"/>
          </a:p>
          <a:p>
            <a:r>
              <a:rPr lang="en-US" sz="2800" dirty="0"/>
              <a:t>For example, to select the tuples for all employees who</a:t>
            </a:r>
          </a:p>
          <a:p>
            <a:pPr lvl="1"/>
            <a:r>
              <a:rPr lang="en-US" sz="2400" dirty="0"/>
              <a:t> either work in department 4 and make over $25,000 per year,</a:t>
            </a:r>
          </a:p>
          <a:p>
            <a:pPr lvl="1"/>
            <a:r>
              <a:rPr lang="en-US" sz="2400" dirty="0"/>
              <a:t> or work in department 5 and make over $30,000, </a:t>
            </a:r>
          </a:p>
          <a:p>
            <a:r>
              <a:rPr lang="en-US" sz="2800" dirty="0"/>
              <a:t>we can specify the following SELECT operation:</a:t>
            </a:r>
          </a:p>
          <a:p>
            <a:endParaRPr lang="en-US" sz="20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08033-5A7F-4CE2-A42F-EB923A1D2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3" b="55202"/>
          <a:stretch/>
        </p:blipFill>
        <p:spPr>
          <a:xfrm>
            <a:off x="1158735" y="5402424"/>
            <a:ext cx="9404132" cy="1261706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35" y="4004613"/>
            <a:ext cx="9251911" cy="768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B105AB0-2A7A-1E1E-CE5C-4BB62CB1D2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98050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Unary Relational Operations: SELECT and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0" y="1888509"/>
            <a:ext cx="10478328" cy="466124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The SELECT Operation</a:t>
            </a:r>
            <a:endParaRPr lang="en-US" sz="2400" dirty="0"/>
          </a:p>
          <a:p>
            <a:pPr algn="just"/>
            <a:r>
              <a:rPr lang="en-US" sz="2400" dirty="0"/>
              <a:t>Comparison operators used between attributes when domains are ordered values:</a:t>
            </a:r>
          </a:p>
          <a:p>
            <a:pPr lvl="1" algn="just"/>
            <a:r>
              <a:rPr lang="en-US" sz="2200" dirty="0"/>
              <a:t> {=, &lt;, ≤, &gt;, ≥, ≠}</a:t>
            </a:r>
          </a:p>
          <a:p>
            <a:pPr lvl="1" algn="just"/>
            <a:r>
              <a:rPr lang="en-US" sz="2200" dirty="0"/>
              <a:t>E.g., of ordered value domains are numeric or float data</a:t>
            </a:r>
          </a:p>
          <a:p>
            <a:pPr algn="just"/>
            <a:r>
              <a:rPr lang="en-US" sz="2400" dirty="0"/>
              <a:t>Comparison operators used between attributes when domains are unordered values:</a:t>
            </a:r>
          </a:p>
          <a:p>
            <a:pPr lvl="1" algn="just"/>
            <a:r>
              <a:rPr lang="en-US" sz="2200" dirty="0"/>
              <a:t>{=, ≠} </a:t>
            </a:r>
          </a:p>
          <a:p>
            <a:pPr lvl="1" algn="just"/>
            <a:r>
              <a:rPr lang="en-US" sz="2400" dirty="0"/>
              <a:t>E.g., of an unordered domain is Color = { ‘red’, ‘blue’, ‘green’, ‘white’, ‘yellow’, …},</a:t>
            </a:r>
          </a:p>
          <a:p>
            <a:pPr lvl="1" algn="just"/>
            <a:r>
              <a:rPr lang="en-US" sz="2400" dirty="0"/>
              <a:t>where </a:t>
            </a:r>
            <a:r>
              <a:rPr lang="en-US" sz="2400" b="1" dirty="0">
                <a:solidFill>
                  <a:srgbClr val="C00000"/>
                </a:solidFill>
              </a:rPr>
              <a:t>no order is specified among the various colors</a:t>
            </a:r>
            <a:r>
              <a:rPr lang="en-US" sz="2400" dirty="0"/>
              <a:t>. 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155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0" y="1867243"/>
            <a:ext cx="10136088" cy="4661243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The SELECT Operation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The &lt;selection condition&gt; is applied independently to each individual tuple t in R.</a:t>
            </a:r>
          </a:p>
          <a:p>
            <a:r>
              <a:rPr lang="en-US" sz="2000" dirty="0"/>
              <a:t>If the condition evaluates to TRUE, then tuple t is selected. </a:t>
            </a:r>
          </a:p>
          <a:p>
            <a:r>
              <a:rPr lang="en-US" sz="2000" dirty="0"/>
              <a:t>All the selected tuples appear in the result of the SELECT operation.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The Boolean conditions AND, OR, and NOT have their normal interpretation</a:t>
            </a:r>
            <a:r>
              <a:rPr lang="en-US" sz="2000" dirty="0"/>
              <a:t>, as follows:</a:t>
            </a:r>
          </a:p>
          <a:p>
            <a:endParaRPr lang="en-US" sz="1600" dirty="0"/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2" y="4604480"/>
            <a:ext cx="8766465" cy="2010145"/>
          </a:xfrm>
          <a:prstGeom prst="rect">
            <a:avLst/>
          </a:prstGeom>
          <a:ln w="38100" cap="sq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01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0" y="1867243"/>
            <a:ext cx="9241024" cy="4661243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The SELECT Operation</a:t>
            </a:r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SELECT operator is unary</a:t>
            </a:r>
            <a:r>
              <a:rPr lang="en-US" sz="2400" dirty="0"/>
              <a:t>;</a:t>
            </a:r>
          </a:p>
          <a:p>
            <a:pPr lvl="1" algn="just"/>
            <a:r>
              <a:rPr lang="en-US" sz="2200" dirty="0"/>
              <a:t> that is, it is applied to a single relation. 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degree of the relation </a:t>
            </a:r>
            <a:r>
              <a:rPr lang="en-US" sz="2400" dirty="0"/>
              <a:t>resulting from a SELECT operation—its number of attributes—is the same as the degree of R. </a:t>
            </a:r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031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29" y="1867243"/>
            <a:ext cx="10148719" cy="4661243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The SELECT Operation</a:t>
            </a:r>
            <a:endParaRPr lang="en-US" sz="2400" dirty="0"/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SELECT operation is commutative;</a:t>
            </a:r>
            <a:r>
              <a:rPr lang="en-US" sz="2400" dirty="0"/>
              <a:t> that is,</a:t>
            </a:r>
          </a:p>
          <a:p>
            <a:pPr lvl="1" algn="just"/>
            <a:r>
              <a:rPr lang="en-US" sz="2800" b="1" dirty="0">
                <a:solidFill>
                  <a:srgbClr val="C00000"/>
                </a:solidFill>
              </a:rPr>
              <a:t>σ&lt;cond1&gt;(σ&lt;cond2&gt;(R)) = σ&lt;cond2&gt;(σ&lt;cond1&gt;(R))</a:t>
            </a:r>
          </a:p>
          <a:p>
            <a:pPr algn="just"/>
            <a:r>
              <a:rPr lang="en-US" sz="2400" dirty="0"/>
              <a:t>Hence, </a:t>
            </a:r>
            <a:r>
              <a:rPr lang="en-US" sz="2400" b="1" dirty="0">
                <a:solidFill>
                  <a:srgbClr val="7030A0"/>
                </a:solidFill>
              </a:rPr>
              <a:t>a sequence of SELECTs can be applied in any order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In addition, </a:t>
            </a:r>
            <a:r>
              <a:rPr lang="en-US" sz="2400" b="1" dirty="0">
                <a:solidFill>
                  <a:srgbClr val="7030A0"/>
                </a:solidFill>
              </a:rPr>
              <a:t>we can always combine a sequence of SELECT operations into a single SELECT operation with a conjunctive (AND) condition</a:t>
            </a:r>
            <a:r>
              <a:rPr lang="en-US" sz="2400" dirty="0"/>
              <a:t>; that is,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σ&lt;cond1&gt;(σ&lt;cond2&gt;(... (σ&lt;</a:t>
            </a:r>
            <a:r>
              <a:rPr lang="en-US" sz="2400" b="1" dirty="0" err="1">
                <a:solidFill>
                  <a:srgbClr val="C00000"/>
                </a:solidFill>
              </a:rPr>
              <a:t>condn</a:t>
            </a:r>
            <a:r>
              <a:rPr lang="en-US" sz="2400" b="1" dirty="0">
                <a:solidFill>
                  <a:srgbClr val="C00000"/>
                </a:solidFill>
              </a:rPr>
              <a:t>&gt;(R)) ...)) = σ&lt;cond1&gt; AND&lt;cond2&gt; AND...AND &lt;</a:t>
            </a:r>
            <a:r>
              <a:rPr lang="en-US" sz="2400" b="1" dirty="0" err="1">
                <a:solidFill>
                  <a:srgbClr val="C00000"/>
                </a:solidFill>
              </a:rPr>
              <a:t>condn</a:t>
            </a:r>
            <a:r>
              <a:rPr lang="en-US" sz="2400" b="1" dirty="0">
                <a:solidFill>
                  <a:srgbClr val="C00000"/>
                </a:solidFill>
              </a:rPr>
              <a:t>&gt;(R</a:t>
            </a:r>
            <a:r>
              <a:rPr lang="en-US" sz="1600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965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29" y="1867243"/>
            <a:ext cx="10151163" cy="4661243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The SELECT Operation</a:t>
            </a:r>
            <a:endParaRPr lang="en-US" sz="2000" dirty="0"/>
          </a:p>
          <a:p>
            <a:pPr algn="just"/>
            <a:r>
              <a:rPr lang="en-US" sz="2400" dirty="0"/>
              <a:t>In SQL, the SELECT condition is typically specified in the WHERE clause of a query.</a:t>
            </a:r>
          </a:p>
          <a:p>
            <a:pPr algn="just"/>
            <a:r>
              <a:rPr lang="en-US" sz="2400" dirty="0"/>
              <a:t>For example, the following operation: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would correspond to the following SQL query:</a:t>
            </a:r>
          </a:p>
          <a:p>
            <a:pPr marL="400050" lvl="1" indent="0" algn="just">
              <a:buNone/>
            </a:pPr>
            <a:r>
              <a:rPr lang="en-US" sz="2000" dirty="0">
                <a:solidFill>
                  <a:srgbClr val="C00000"/>
                </a:solidFill>
              </a:rPr>
              <a:t>SELECT *</a:t>
            </a:r>
          </a:p>
          <a:p>
            <a:pPr marL="400050" lvl="1" indent="0" algn="just">
              <a:buNone/>
            </a:pPr>
            <a:r>
              <a:rPr lang="en-US" sz="2000" dirty="0">
                <a:solidFill>
                  <a:srgbClr val="C00000"/>
                </a:solidFill>
              </a:rPr>
              <a:t>FROM EMPLOYEE</a:t>
            </a:r>
          </a:p>
          <a:p>
            <a:pPr marL="400050" lvl="1" indent="0" algn="just">
              <a:buNone/>
            </a:pPr>
            <a:r>
              <a:rPr lang="en-US" sz="2000" dirty="0">
                <a:solidFill>
                  <a:srgbClr val="C00000"/>
                </a:solidFill>
              </a:rPr>
              <a:t>WHERE </a:t>
            </a:r>
            <a:r>
              <a:rPr lang="en-US" sz="2000" dirty="0" err="1">
                <a:solidFill>
                  <a:srgbClr val="C00000"/>
                </a:solidFill>
              </a:rPr>
              <a:t>Dno</a:t>
            </a:r>
            <a:r>
              <a:rPr lang="en-US" sz="2000" dirty="0">
                <a:solidFill>
                  <a:srgbClr val="C00000"/>
                </a:solidFill>
              </a:rPr>
              <a:t>=4;</a:t>
            </a:r>
            <a:endParaRPr lang="en-US" sz="18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8A386-A5FF-2569-FA37-235976D87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447"/>
          <a:stretch/>
        </p:blipFill>
        <p:spPr>
          <a:xfrm>
            <a:off x="2372511" y="3698705"/>
            <a:ext cx="5206313" cy="761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711709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660400"/>
            <a:ext cx="11240655" cy="6197600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PROJECT Operation</a:t>
            </a:r>
            <a:endParaRPr lang="en-US" sz="1600" dirty="0"/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SELECT operation</a:t>
            </a:r>
            <a:r>
              <a:rPr lang="en-US" sz="2000" dirty="0"/>
              <a:t> chooses some of the rows from the table while discarding other rows. 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PROJECT operation</a:t>
            </a:r>
            <a:r>
              <a:rPr lang="en-US" sz="2000" dirty="0"/>
              <a:t> selects certain columns from the table and discards the other columns.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we are </a:t>
            </a:r>
            <a:r>
              <a:rPr lang="en-US" sz="2000" b="1" dirty="0">
                <a:solidFill>
                  <a:srgbClr val="C00000"/>
                </a:solidFill>
              </a:rPr>
              <a:t>interested in only certain attributes of a relation, we use the PROJECT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 to project the relation over these attributes only.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general form of the PROJECT operation is: 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where π (pi) is the symbol used to represent the PROJECT operation, and &lt;attribute list&gt; is the desired list of attributes from the attributes of relation R.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result of the PROJECT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 </a:t>
            </a:r>
          </a:p>
          <a:p>
            <a:pPr lvl="1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 with specified attributes in the listed order</a:t>
            </a:r>
          </a:p>
          <a:p>
            <a:pPr lvl="1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its degree of relation = the number of attributes in &lt;attribute list&gt;.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sz="1600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93EFD-5C70-65B1-3411-19B866D9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953" y="3208938"/>
            <a:ext cx="4686102" cy="11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3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8407"/>
            <a:ext cx="11240655" cy="4661243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PROJECT Operation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we are </a:t>
            </a:r>
            <a:r>
              <a:rPr lang="en-US" b="1" dirty="0">
                <a:solidFill>
                  <a:srgbClr val="C00000"/>
                </a:solidFill>
              </a:rPr>
              <a:t>interested in only certain attributes of a relation, we use the PROJECT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 to project the relation over these attributes only. 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 each employee’s first and last name and salary, we can use the PROJECT operation as follows</a:t>
            </a:r>
          </a:p>
          <a:p>
            <a:pPr algn="just"/>
            <a:endParaRPr lang="en-US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sz="1600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F7188-7360-499E-8684-0190FA6C7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00" r="67136"/>
          <a:stretch/>
        </p:blipFill>
        <p:spPr>
          <a:xfrm>
            <a:off x="5549080" y="3063964"/>
            <a:ext cx="3288755" cy="2739669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78" y="2990073"/>
            <a:ext cx="4788924" cy="7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430" y="1867243"/>
                <a:ext cx="10788090" cy="4661243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i="1" u="sng" dirty="0">
                    <a:solidFill>
                      <a:schemeClr val="accent2">
                        <a:lumMod val="75000"/>
                      </a:schemeClr>
                    </a:solidFill>
                  </a:rPr>
                  <a:t>The PROJECT Operation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PROJECT operation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removes any duplicate tuples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so the result of the PROJECT operation is a set of distinct tuples, and hence a valid relation. This is known as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duplicate elimination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l-GR" sz="44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4400" b="0" i="1" baseline="-25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4400" b="0" i="1" baseline="-25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400" b="0" i="1" baseline="-25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𝑠𝑎𝑙𝑎𝑟𝑦</m:t>
                    </m:r>
                    <m:r>
                      <a:rPr lang="en-US" sz="4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𝐸𝑀𝑃𝐿𝑂𝑌𝐸𝐸</m:t>
                    </m:r>
                    <m:r>
                      <a:rPr lang="en-US" sz="4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430" y="1867243"/>
                <a:ext cx="10788090" cy="4661243"/>
              </a:xfrm>
              <a:blipFill>
                <a:blip r:embed="rId2"/>
                <a:stretch>
                  <a:fillRect l="-452" t="-104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241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172921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780" y="1270000"/>
                <a:ext cx="11442025" cy="4661243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i="1" u="sng" dirty="0">
                    <a:solidFill>
                      <a:schemeClr val="accent2">
                        <a:lumMod val="75000"/>
                      </a:schemeClr>
                    </a:solidFill>
                  </a:rPr>
                  <a:t>The PROJECT Operation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The number of tuples in a relation resulting from a PROJECT operation is always &lt;= the number of tuples in R. 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because duplicates are eliminated.</a:t>
                </a:r>
              </a:p>
              <a:p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 SQL, the PROJECT attribute list is specified in the SELECT clause of a query.</a:t>
                </a:r>
              </a:p>
              <a:p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 example, the following operation: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l-GR" sz="4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40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40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𝑠𝑎𝑙𝑎𝑟𝑦</m:t>
                    </m:r>
                    <m:d>
                      <m:dPr>
                        <m:ctrlPr>
                          <a:rPr lang="en-US" sz="4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𝐸𝑀𝑃𝐿𝑂𝑌𝐸𝐸</m:t>
                        </m:r>
                      </m:e>
                    </m:d>
                  </m:oMath>
                </a14:m>
                <a:endParaRPr lang="en-US" sz="40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2"/>
                <a:r>
                  <a:rPr lang="en-US" sz="2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Will be represented in SQL as :</a:t>
                </a:r>
              </a:p>
              <a:p>
                <a:pPr lvl="2"/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SELECT DISTINCT AGE,SALARY FROM EMPLOYEE</a:t>
                </a:r>
              </a:p>
              <a:p>
                <a:endParaRPr lang="en-US" sz="2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780" y="1270000"/>
                <a:ext cx="11442025" cy="4661243"/>
              </a:xfrm>
              <a:blipFill>
                <a:blip r:embed="rId2"/>
                <a:stretch>
                  <a:fillRect l="-213" t="-784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21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1804088"/>
            <a:ext cx="8805777" cy="4124410"/>
          </a:xfrm>
        </p:spPr>
        <p:txBody>
          <a:bodyPr>
            <a:normAutofit fontScale="90000"/>
          </a:bodyPr>
          <a:lstStyle/>
          <a:p>
            <a:r>
              <a:rPr lang="en-US" sz="3100" cap="none" dirty="0">
                <a:solidFill>
                  <a:schemeClr val="tx1"/>
                </a:solidFill>
              </a:rPr>
              <a:t>- </a:t>
            </a:r>
            <a:r>
              <a:rPr lang="en-US" sz="3100" dirty="0">
                <a:solidFill>
                  <a:schemeClr val="tx1"/>
                </a:solidFill>
              </a:rPr>
              <a:t>Introduction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cap="none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- Unary Relational Operations SELECT and PROJECT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- Relational Algebra Operations from Set Theory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- Binary Relational Operations: JOIN and DIVISION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cap="none" dirty="0">
                <a:solidFill>
                  <a:schemeClr val="tx1"/>
                </a:solidFill>
              </a:rPr>
            </a:br>
            <a:br>
              <a:rPr lang="en-US" sz="3100" cap="none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588" y="792893"/>
            <a:ext cx="8534400" cy="1175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36693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600"/>
            <a:ext cx="11582400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62000"/>
            <a:ext cx="11305275" cy="4661243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Sequences of Operations and the RENAME Operation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Either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write the operations as a </a:t>
            </a:r>
            <a:r>
              <a:rPr lang="en-US" sz="2000" b="1" dirty="0">
                <a:solidFill>
                  <a:srgbClr val="C00000"/>
                </a:solidFill>
              </a:rPr>
              <a:t>single relational algebra expression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by nesting the operations,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</a:t>
            </a:r>
            <a:r>
              <a:rPr lang="en-US" sz="2000" b="1" dirty="0">
                <a:solidFill>
                  <a:srgbClr val="C00000"/>
                </a:solidFill>
              </a:rPr>
              <a:t>apply one operation at a time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create </a:t>
            </a:r>
            <a:r>
              <a:rPr lang="en-US" sz="2000" b="1" dirty="0">
                <a:solidFill>
                  <a:srgbClr val="C00000"/>
                </a:solidFill>
              </a:rPr>
              <a:t>intermediate result relations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this case , we must give names to the relations that hold the intermediate results.</a:t>
            </a:r>
          </a:p>
        </p:txBody>
      </p:sp>
    </p:spTree>
    <p:extLst>
      <p:ext uri="{BB962C8B-B14F-4D97-AF65-F5344CB8AC3E}">
        <p14:creationId xmlns:p14="http://schemas.microsoft.com/office/powerpoint/2010/main" val="1847082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600"/>
            <a:ext cx="11582400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62000"/>
            <a:ext cx="11305275" cy="4661243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Sequences of Operations and the RENAME Operation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For example, to retrieve the first name, last name, and salary of all employees who work in department number 5, we must apply a </a:t>
            </a:r>
            <a:r>
              <a:rPr lang="en-US" sz="2400" b="1" dirty="0">
                <a:solidFill>
                  <a:srgbClr val="FF0000"/>
                </a:solidFill>
              </a:rPr>
              <a:t>SELECT and a PROJECT </a:t>
            </a:r>
            <a:r>
              <a:rPr lang="en-US" sz="2400" b="1" dirty="0">
                <a:solidFill>
                  <a:srgbClr val="7030A0"/>
                </a:solidFill>
              </a:rPr>
              <a:t>operation. </a:t>
            </a:r>
          </a:p>
          <a:p>
            <a:pPr algn="just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Option 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400" dirty="0">
                <a:solidFill>
                  <a:srgbClr val="00B050"/>
                </a:solidFill>
              </a:rPr>
              <a:t>We can write a single relational algebra expression, also known as an in-line expression, as follows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26" y="3596306"/>
            <a:ext cx="8968980" cy="11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5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8378"/>
            <a:ext cx="11338560" cy="4661243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Sequences of Operations and the RENAME Operation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</a:rPr>
              <a:t>For example, to retrieve the first name, last name, and salary of all employees who work in department number 5, we must apply a </a:t>
            </a:r>
            <a:r>
              <a:rPr lang="en-US" sz="2000" b="1" dirty="0">
                <a:solidFill>
                  <a:srgbClr val="FF0000"/>
                </a:solidFill>
              </a:rPr>
              <a:t>SELECT and a PROJECT </a:t>
            </a:r>
            <a:r>
              <a:rPr lang="en-US" sz="2000" b="1" dirty="0">
                <a:solidFill>
                  <a:srgbClr val="7030A0"/>
                </a:solidFill>
              </a:rPr>
              <a:t>operation. </a:t>
            </a:r>
          </a:p>
          <a:p>
            <a:pPr algn="just"/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Option 2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400" dirty="0">
                <a:solidFill>
                  <a:srgbClr val="00B050"/>
                </a:solidFill>
              </a:rPr>
              <a:t>We can show the sequence of operations, giving a name to each intermediate relation, and using the assignment operation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also use this technique to </a:t>
            </a:r>
            <a:r>
              <a:rPr lang="en-US" sz="2000" b="1" dirty="0">
                <a:solidFill>
                  <a:srgbClr val="C00000"/>
                </a:solidFill>
              </a:rPr>
              <a:t>rename the attributes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the intermediate and result relations.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997" y="3221818"/>
            <a:ext cx="7102565" cy="14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54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591"/>
            <a:ext cx="10871200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4058"/>
            <a:ext cx="10728960" cy="4661243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Sequences of Operations and the RENAME Operation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To rename the attributes in a relation,</a:t>
            </a:r>
          </a:p>
          <a:p>
            <a:pPr lvl="1"/>
            <a:r>
              <a:rPr lang="en-US" sz="1800" b="1" dirty="0">
                <a:solidFill>
                  <a:srgbClr val="7030A0"/>
                </a:solidFill>
              </a:rPr>
              <a:t>list the new attribute names in parentheses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59" y="3314750"/>
            <a:ext cx="10510501" cy="34721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34" y="2258441"/>
            <a:ext cx="74485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22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2560"/>
            <a:ext cx="11176000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0" y="963003"/>
            <a:ext cx="9954970" cy="4661243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Sequences of Operations and the RENAME Operation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a SELECT operation with no renaming,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resulting relation names of the attributes are the same as those in the original relation and in the same order.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a PROJECT operation with no renaming,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resulting relation has the same attribute names as those in the projection list and in the same order in which they appear in the list.</a:t>
            </a:r>
          </a:p>
        </p:txBody>
      </p:sp>
    </p:spTree>
    <p:extLst>
      <p:ext uri="{BB962C8B-B14F-4D97-AF65-F5344CB8AC3E}">
        <p14:creationId xmlns:p14="http://schemas.microsoft.com/office/powerpoint/2010/main" val="1621196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94720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1" y="660400"/>
            <a:ext cx="10903236" cy="6197600"/>
          </a:xfrm>
        </p:spPr>
        <p:txBody>
          <a:bodyPr>
            <a:normAutofit/>
          </a:bodyPr>
          <a:lstStyle/>
          <a:p>
            <a:pPr algn="just"/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Sequences of Operations and the RENAME Operation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RENAME operation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 rename either the relation name or the attribute names, or both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unary operator.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symbol ρ (rho) is used to denote the RENAME operator, S is the new relation name, and B1, B2, … , Bn are the new attribute names. 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renames both the relation and its attributes,</a:t>
            </a:r>
          </a:p>
          <a:p>
            <a:pPr lvl="1"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renames the relation only,</a:t>
            </a:r>
          </a:p>
          <a:p>
            <a:pPr lvl="1"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 algn="just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renames the attributes only. 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046" r="45271"/>
          <a:stretch/>
        </p:blipFill>
        <p:spPr>
          <a:xfrm>
            <a:off x="3399601" y="3695723"/>
            <a:ext cx="1175658" cy="988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2CA98-8DA3-8A0A-9C8B-07B6A496C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358"/>
          <a:stretch/>
        </p:blipFill>
        <p:spPr>
          <a:xfrm>
            <a:off x="5060417" y="2733909"/>
            <a:ext cx="3486189" cy="658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A64FBE-8221-7A42-3845-4DC1388F9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08" r="5348"/>
          <a:stretch/>
        </p:blipFill>
        <p:spPr>
          <a:xfrm>
            <a:off x="3528467" y="4805704"/>
            <a:ext cx="3275045" cy="98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37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02426" cy="1320800"/>
          </a:xfrm>
        </p:spPr>
        <p:txBody>
          <a:bodyPr/>
          <a:lstStyle/>
          <a:p>
            <a:r>
              <a:rPr lang="en-US" dirty="0"/>
              <a:t>Relational Algebra Operations from 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2" y="660400"/>
            <a:ext cx="10686627" cy="5801360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The UNION, INTERSECTION, and MINUS Operations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Several set theoretic operations are used to merge the elements of two sets in various ways, including UNION, INTERSECTION, and SET DIFFERENCE (also called MINUS or EXCEPT).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These are </a:t>
            </a:r>
            <a:r>
              <a:rPr lang="en-US" sz="2400" b="1" dirty="0">
                <a:solidFill>
                  <a:srgbClr val="C00000"/>
                </a:solidFill>
              </a:rPr>
              <a:t>binary operations; that is, each is applied to two sets (of tuples).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Two relations R(A1, A2, … , An) and S(B1, B2, … , Bn) are said to be </a:t>
            </a:r>
            <a:r>
              <a:rPr lang="en-US" sz="2400" b="1" dirty="0">
                <a:solidFill>
                  <a:srgbClr val="7030A0"/>
                </a:solidFill>
              </a:rPr>
              <a:t>union compatible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(or type compatible) if they have the </a:t>
            </a:r>
            <a:r>
              <a:rPr lang="en-US" sz="2400" u="sng" dirty="0">
                <a:solidFill>
                  <a:srgbClr val="7030A0"/>
                </a:solidFill>
              </a:rPr>
              <a:t>same degree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 and if </a:t>
            </a:r>
            <a:r>
              <a:rPr lang="en-US" sz="2400" u="sng" dirty="0" err="1">
                <a:solidFill>
                  <a:srgbClr val="7030A0"/>
                </a:solidFill>
              </a:rPr>
              <a:t>dom</a:t>
            </a:r>
            <a:r>
              <a:rPr lang="en-US" sz="2400" u="sng" dirty="0">
                <a:solidFill>
                  <a:srgbClr val="7030A0"/>
                </a:solidFill>
              </a:rPr>
              <a:t>(Ai) = </a:t>
            </a:r>
            <a:r>
              <a:rPr lang="en-US" sz="2400" u="sng" dirty="0" err="1">
                <a:solidFill>
                  <a:srgbClr val="7030A0"/>
                </a:solidFill>
              </a:rPr>
              <a:t>dom</a:t>
            </a:r>
            <a:r>
              <a:rPr lang="en-US" sz="2400" u="sng" dirty="0">
                <a:solidFill>
                  <a:srgbClr val="7030A0"/>
                </a:solidFill>
              </a:rPr>
              <a:t>(Bi)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1 ≤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≤ n.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This means that the two relations have the same number of attributes and each corresponding pair of attributes has the same domain.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65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274002" cy="1320800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/>
              <a:t>Relational Algebra Operations from Set Theory: </a:t>
            </a:r>
            <a:r>
              <a:rPr lang="en-US" altLang="en-US" sz="3200" dirty="0">
                <a:solidFill>
                  <a:schemeClr val="accent2"/>
                </a:solidFill>
              </a:rPr>
              <a:t>INTERSECTION</a:t>
            </a:r>
          </a:p>
        </p:txBody>
      </p:sp>
      <p:sp>
        <p:nvSpPr>
          <p:cNvPr id="62468" name="Rectangle 8"/>
          <p:cNvSpPr>
            <a:spLocks noGrp="1" noChangeArrowheads="1"/>
          </p:cNvSpPr>
          <p:nvPr>
            <p:ph idx="1"/>
          </p:nvPr>
        </p:nvSpPr>
        <p:spPr>
          <a:xfrm>
            <a:off x="158863" y="1104900"/>
            <a:ext cx="11240657" cy="4648200"/>
          </a:xfrm>
        </p:spPr>
        <p:txBody>
          <a:bodyPr/>
          <a:lstStyle/>
          <a:p>
            <a:pPr algn="just" eaLnBrk="1" hangingPunct="1"/>
            <a:r>
              <a:rPr lang="en-US" altLang="en-US" sz="3200" dirty="0"/>
              <a:t>INTERSECTION is denoted by </a:t>
            </a:r>
            <a:r>
              <a:rPr lang="en-US" altLang="en-US" sz="3200" dirty="0">
                <a:latin typeface="Symbol" panose="05050102010706020507" pitchFamily="18" charset="2"/>
              </a:rPr>
              <a:t></a:t>
            </a:r>
            <a:endParaRPr lang="en-US" altLang="en-US" sz="3200" dirty="0"/>
          </a:p>
          <a:p>
            <a:pPr algn="just" eaLnBrk="1" hangingPunct="1"/>
            <a:r>
              <a:rPr lang="en-US" altLang="en-US" sz="3200" dirty="0"/>
              <a:t>The result of the operation R </a:t>
            </a:r>
            <a:r>
              <a:rPr lang="en-US" altLang="en-US" sz="3200" dirty="0">
                <a:latin typeface="Symbol" panose="05050102010706020507" pitchFamily="18" charset="2"/>
              </a:rPr>
              <a:t></a:t>
            </a:r>
            <a:r>
              <a:rPr lang="en-US" altLang="en-US" sz="3200" dirty="0"/>
              <a:t> S, </a:t>
            </a:r>
          </a:p>
          <a:p>
            <a:pPr lvl="1" algn="just"/>
            <a:r>
              <a:rPr lang="en-US" altLang="en-US" sz="3000" dirty="0">
                <a:solidFill>
                  <a:srgbClr val="7030A0"/>
                </a:solidFill>
              </a:rPr>
              <a:t>is a relation that includes all tuples that are in both R and S</a:t>
            </a:r>
          </a:p>
          <a:p>
            <a:pPr lvl="1" algn="just" eaLnBrk="1" hangingPunct="1"/>
            <a:r>
              <a:rPr lang="en-US" altLang="en-US" sz="3000" dirty="0"/>
              <a:t>The </a:t>
            </a:r>
            <a:r>
              <a:rPr lang="en-US" altLang="en-US" sz="3000" dirty="0">
                <a:solidFill>
                  <a:srgbClr val="7030A0"/>
                </a:solidFill>
              </a:rPr>
              <a:t>attribute names in the result will be the same as the attribute names in R</a:t>
            </a:r>
          </a:p>
          <a:p>
            <a:pPr algn="just" eaLnBrk="1" hangingPunct="1"/>
            <a:r>
              <a:rPr lang="en-US" altLang="en-US" sz="3200" dirty="0"/>
              <a:t>The two operand relations R and S must be “type compatible”</a:t>
            </a:r>
          </a:p>
          <a:p>
            <a:pPr marL="0" indent="0" algn="just" eaLnBrk="1" hangingPunct="1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8962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81280"/>
            <a:ext cx="9255760" cy="1320800"/>
          </a:xfrm>
        </p:spPr>
        <p:txBody>
          <a:bodyPr/>
          <a:lstStyle/>
          <a:p>
            <a:pPr algn="just" eaLnBrk="1" hangingPunct="1"/>
            <a:r>
              <a:rPr lang="en-US" altLang="en-US" sz="3200" dirty="0"/>
              <a:t>Relational Algebra Operations from Set Theory: </a:t>
            </a:r>
            <a:r>
              <a:rPr lang="en-US" altLang="en-US" sz="3200" dirty="0">
                <a:solidFill>
                  <a:schemeClr val="accent2"/>
                </a:solidFill>
              </a:rPr>
              <a:t>SET DIFFERENCE</a:t>
            </a:r>
          </a:p>
        </p:txBody>
      </p:sp>
      <p:sp>
        <p:nvSpPr>
          <p:cNvPr id="64516" name="Rectangle 12"/>
          <p:cNvSpPr>
            <a:spLocks noGrp="1" noChangeArrowheads="1"/>
          </p:cNvSpPr>
          <p:nvPr>
            <p:ph idx="1"/>
          </p:nvPr>
        </p:nvSpPr>
        <p:spPr>
          <a:xfrm>
            <a:off x="150990" y="1402080"/>
            <a:ext cx="10120770" cy="4495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400" dirty="0"/>
              <a:t>SET DIFFERENCE (also called MINUS or EXCEPT) is denoted by – </a:t>
            </a:r>
          </a:p>
          <a:p>
            <a:pPr algn="just" eaLnBrk="1" hangingPunct="1"/>
            <a:r>
              <a:rPr lang="en-US" altLang="en-US" sz="2400" dirty="0"/>
              <a:t>The result of R – S, </a:t>
            </a:r>
          </a:p>
          <a:p>
            <a:pPr lvl="1" algn="just"/>
            <a:r>
              <a:rPr lang="en-US" altLang="en-US" sz="2400" dirty="0">
                <a:solidFill>
                  <a:srgbClr val="7030A0"/>
                </a:solidFill>
              </a:rPr>
              <a:t>is a relation that includes </a:t>
            </a:r>
            <a:r>
              <a:rPr lang="en-US" altLang="en-US" sz="2400" u="sng" dirty="0">
                <a:solidFill>
                  <a:srgbClr val="7030A0"/>
                </a:solidFill>
              </a:rPr>
              <a:t>all tuples that are in R but not in S</a:t>
            </a:r>
          </a:p>
          <a:p>
            <a:pPr lvl="1" algn="just" eaLnBrk="1" hangingPunct="1"/>
            <a:r>
              <a:rPr lang="en-US" altLang="en-US" sz="2400" dirty="0">
                <a:solidFill>
                  <a:srgbClr val="7030A0"/>
                </a:solidFill>
              </a:rPr>
              <a:t>The attribute names in the result will be the same as the attribute names in R</a:t>
            </a:r>
          </a:p>
          <a:p>
            <a:pPr algn="just" eaLnBrk="1" hangingPunct="1"/>
            <a:r>
              <a:rPr lang="en-US" altLang="en-US" sz="2400" dirty="0"/>
              <a:t>The two operand relations R and S must be “type compatible”</a:t>
            </a:r>
            <a:endParaRPr lang="en-US" altLang="ja-JP" sz="1400" dirty="0"/>
          </a:p>
          <a:p>
            <a:pPr algn="just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4416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Operations from 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30400"/>
            <a:ext cx="9601199" cy="4661243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The UNION, INTERSECTION, and MINUS Operations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■ UNION: The result of this operation, denoted by </a:t>
            </a: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∪ 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is a relation that </a:t>
            </a: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includes all tuples that are either in R or in S or in both R and 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 Duplicate tuples are eliminated.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■ INTERSECTION: The result of this operation, denoted by </a:t>
            </a: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∩ 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is a relation </a:t>
            </a: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that includes all tuples that are in both R and 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■ SET DIFFERENCE (or MINUS): The result of this operation, denoted by </a:t>
            </a: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– 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is a relation that </a:t>
            </a:r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includes all tuples that are in R but not in S.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4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62" y="0"/>
            <a:ext cx="8596668" cy="1320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762" y="725616"/>
            <a:ext cx="9904758" cy="540676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relational algebra:</a:t>
            </a:r>
          </a:p>
          <a:p>
            <a:pPr lvl="1" algn="just"/>
            <a:r>
              <a:rPr lang="en-US" sz="2600" dirty="0"/>
              <a:t>Defines the basic set of operations for a relational model </a:t>
            </a:r>
          </a:p>
          <a:p>
            <a:pPr lvl="1" algn="just"/>
            <a:r>
              <a:rPr lang="en-US" sz="2600" dirty="0"/>
              <a:t>Theoretical model designed via using mathematical expressions to perform a set of operations on a relational</a:t>
            </a:r>
          </a:p>
          <a:p>
            <a:pPr lvl="1" algn="just"/>
            <a:r>
              <a:rPr lang="en-US" sz="2600" dirty="0"/>
              <a:t>These operations are algebraic operations</a:t>
            </a:r>
          </a:p>
          <a:p>
            <a:pPr lvl="1" algn="just"/>
            <a:r>
              <a:rPr lang="en-US" sz="2600" dirty="0"/>
              <a:t>Also termed as Procedural query language</a:t>
            </a:r>
          </a:p>
          <a:p>
            <a:pPr lvl="1" algn="just"/>
            <a:r>
              <a:rPr lang="en-US" sz="2600" dirty="0"/>
              <a:t>ADV:</a:t>
            </a:r>
          </a:p>
          <a:p>
            <a:pPr lvl="2" algn="just"/>
            <a:r>
              <a:rPr lang="en-US" sz="2400" dirty="0"/>
              <a:t>Provide formal foundation of RDBMS</a:t>
            </a:r>
          </a:p>
          <a:p>
            <a:pPr lvl="2" algn="just"/>
            <a:r>
              <a:rPr lang="en-US" sz="2400" dirty="0"/>
              <a:t>Used as a basis for implementing &amp; processing query optimization module</a:t>
            </a:r>
          </a:p>
          <a:p>
            <a:pPr lvl="2" algn="just"/>
            <a:r>
              <a:rPr lang="en-US" sz="2400" dirty="0"/>
              <a:t>to write optimized queries by understanding DB operations in more details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relational algebra expressions</a:t>
            </a:r>
          </a:p>
          <a:p>
            <a:pPr lvl="1" algn="just"/>
            <a:r>
              <a:rPr lang="en-US" sz="2600" dirty="0"/>
              <a:t>A sequence of relational algebra operations </a:t>
            </a:r>
          </a:p>
          <a:p>
            <a:pPr lvl="1" algn="just"/>
            <a:r>
              <a:rPr lang="en-US" sz="2600" dirty="0"/>
              <a:t>Input &amp; output both are relations</a:t>
            </a:r>
          </a:p>
        </p:txBody>
      </p:sp>
    </p:spTree>
    <p:extLst>
      <p:ext uri="{BB962C8B-B14F-4D97-AF65-F5344CB8AC3E}">
        <p14:creationId xmlns:p14="http://schemas.microsoft.com/office/powerpoint/2010/main" val="3652887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600"/>
            <a:ext cx="10251440" cy="1320800"/>
          </a:xfrm>
        </p:spPr>
        <p:txBody>
          <a:bodyPr/>
          <a:lstStyle/>
          <a:p>
            <a:r>
              <a:rPr lang="en-US" dirty="0"/>
              <a:t>Relational Algebra Operations from 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63" y="948038"/>
            <a:ext cx="10602128" cy="4661243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UNION, INTERSECTION, and MINUS Operations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example, </a:t>
            </a:r>
          </a:p>
          <a:p>
            <a:pPr lvl="1" algn="just"/>
            <a:r>
              <a:rPr lang="en-US" sz="2200" dirty="0">
                <a:solidFill>
                  <a:srgbClr val="7030A0"/>
                </a:solidFill>
              </a:rPr>
              <a:t>to retrieve the Social Security numbers of all employees who either work in department 5 or directly supervise an employee who works in department 5</a:t>
            </a:r>
          </a:p>
          <a:p>
            <a:pPr algn="just"/>
            <a:endParaRPr lang="en-US" sz="1600" dirty="0">
              <a:solidFill>
                <a:srgbClr val="7030A0"/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90" r="36486" b="3014"/>
          <a:stretch/>
        </p:blipFill>
        <p:spPr>
          <a:xfrm>
            <a:off x="5918177" y="3278660"/>
            <a:ext cx="6235660" cy="2732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" y="3643054"/>
            <a:ext cx="54197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Operations from 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0" y="1867243"/>
            <a:ext cx="10167406" cy="4661243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The UNION, INTERSECTION, and MINUS Operations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relation RESULT1 has the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all employees who work in department 5, whereas RESULT2 has the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all employees who directly supervise an employee who works in department 5. 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The UNION operation produces the tuples that are in either RESULT1 or RESULT2 or both </a:t>
            </a:r>
            <a:r>
              <a:rPr lang="en-US" sz="2400" b="1" dirty="0">
                <a:solidFill>
                  <a:srgbClr val="7030A0"/>
                </a:solidFill>
              </a:rPr>
              <a:t>while eliminating any duplicates.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Thus, the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value ‘333445555’ appears only once in the result.</a:t>
            </a:r>
          </a:p>
        </p:txBody>
      </p:sp>
    </p:spTree>
    <p:extLst>
      <p:ext uri="{BB962C8B-B14F-4D97-AF65-F5344CB8AC3E}">
        <p14:creationId xmlns:p14="http://schemas.microsoft.com/office/powerpoint/2010/main" val="1303281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74002" cy="1930400"/>
          </a:xfrm>
        </p:spPr>
        <p:txBody>
          <a:bodyPr/>
          <a:lstStyle/>
          <a:p>
            <a:r>
              <a:rPr lang="en-US" dirty="0"/>
              <a:t>Relational Algebra Operations from 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3782"/>
            <a:ext cx="4876800" cy="4661243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The UNION, INTERSECTION, and MINUS Operations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Notice that both UNION and INTERSECTION are commutative operations;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that is,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∪ S = S ∪ R and R ∩ S = S ∩ R</a:t>
            </a:r>
          </a:p>
          <a:p>
            <a:r>
              <a:rPr lang="en-US" dirty="0">
                <a:solidFill>
                  <a:srgbClr val="7030A0"/>
                </a:solidFill>
              </a:rPr>
              <a:t>Both UNION and INTERSECTION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can be treated as n-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operations applicable to any number of relations because both are </a:t>
            </a:r>
            <a:r>
              <a:rPr lang="en-US" b="1" dirty="0">
                <a:solidFill>
                  <a:srgbClr val="7030A0"/>
                </a:solidFill>
              </a:rPr>
              <a:t>also associative operations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that is,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∪ (S ∪ T ) = (R ∪ S) ∪ T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(R ∩ S) ∩ T = R ∩ (S ∩ 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436" y="738909"/>
            <a:ext cx="7315200" cy="5694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947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076873" cy="1320800"/>
          </a:xfrm>
        </p:spPr>
        <p:txBody>
          <a:bodyPr/>
          <a:lstStyle/>
          <a:p>
            <a:r>
              <a:rPr lang="en-US" dirty="0"/>
              <a:t>Relational Algebra Operations from 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" y="729673"/>
            <a:ext cx="5578765" cy="4661243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The UNION, INTERSECTION, and MINUS Operations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The MINUS operation is not commutative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that is, in general,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− S ≠ S − R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SQL, there are three operations—UNION, INTERSECT, and EXCEPT.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addition, there are multiset operations (UNION ALL, INTERSECT ALL, and EXCEPT ALL) that do not eliminate duplicates.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764" y="729673"/>
            <a:ext cx="6840236" cy="6012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750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Operations from 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97" y="1930400"/>
            <a:ext cx="10545644" cy="466124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The CARTESIAN PRODUCT (CROSS PRODUCT) Operation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also known as CROSS PRODUCT or CROSS JOIN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denoted by ×.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is a </a:t>
            </a:r>
            <a:r>
              <a:rPr lang="en-US" sz="2400" b="1" dirty="0">
                <a:solidFill>
                  <a:srgbClr val="C00000"/>
                </a:solidFill>
              </a:rPr>
              <a:t>binary set operation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requirement for relations to be union compatible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its binary form, this set operation produces a new element by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combining every member (tuple) from one relation (set) with every member (tuple) from the other relation (set).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 R x S 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Consider R having 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 tuples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S having 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 tuples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R having </a:t>
            </a:r>
            <a:r>
              <a:rPr lang="en-US" sz="2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attributes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&amp; S having </a:t>
            </a:r>
            <a:r>
              <a:rPr lang="en-US" sz="2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 attributes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resulting relation will contain n*m tuples &amp;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i+j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attributes</a:t>
            </a:r>
          </a:p>
        </p:txBody>
      </p:sp>
    </p:spTree>
    <p:extLst>
      <p:ext uri="{BB962C8B-B14F-4D97-AF65-F5344CB8AC3E}">
        <p14:creationId xmlns:p14="http://schemas.microsoft.com/office/powerpoint/2010/main" val="2583511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74" y="2837635"/>
            <a:ext cx="6255652" cy="21288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5674039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Algebra Operations from 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141" y="1516835"/>
            <a:ext cx="6621667" cy="4910051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The CARTESIAN PRODUCT (CROSS PRODUCT) Operation</a:t>
            </a:r>
          </a:p>
          <a:p>
            <a:r>
              <a:rPr lang="en-US" b="1" dirty="0">
                <a:solidFill>
                  <a:srgbClr val="7030A0"/>
                </a:solidFill>
              </a:rPr>
              <a:t>Query: retrieve a list of names of each female employee’s dependents.</a:t>
            </a:r>
          </a:p>
          <a:p>
            <a:endParaRPr lang="en-US" sz="1600" b="1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928" y="105419"/>
            <a:ext cx="5799071" cy="6661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4484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10422702" cy="1310036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4" y="871376"/>
            <a:ext cx="9956538" cy="57905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The JOIN Operation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JOIN operation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denoted by: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used to combine related tuples from two relations into single “longer” tuples.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The general form of a JOIN operation on two relations5 R(A1, A2, … , An) and S(B1, B2, … , Bm) is: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In JOIN, only combinations of tuples satisfying the join condition appear in the result, whereas in the CARTESIAN PRODUCT all combinations of tuples are included in the result.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join condition is specified on attributes from the two relations R and S and is evaluated for each combination of tuples.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Each tuple combination for which the join condition evaluates to TRUE is included in the resulting relation Q as a single combined tuple</a:t>
            </a:r>
          </a:p>
          <a:p>
            <a:pPr lvl="1" algn="just"/>
            <a:r>
              <a:rPr lang="en-US" sz="1800" b="1" dirty="0">
                <a:solidFill>
                  <a:srgbClr val="7030A0"/>
                </a:solidFill>
              </a:rPr>
              <a:t>So a join operation is basically the cartesian product of 2 relations followed by a select operation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Unicode Character &amp;#39;JOIN&amp;#39; (U+2A1D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92"/>
          <a:stretch/>
        </p:blipFill>
        <p:spPr bwMode="auto">
          <a:xfrm>
            <a:off x="4585388" y="1180972"/>
            <a:ext cx="758826" cy="65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07DEAE-B0D3-672E-2F59-83949BBC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027" y="2747683"/>
            <a:ext cx="4045621" cy="83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21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3" y="1516835"/>
            <a:ext cx="10297198" cy="4910051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The JOIN Operation</a:t>
            </a:r>
          </a:p>
          <a:p>
            <a:pPr algn="just"/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Query: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retrieve the name of the manager of each department.</a:t>
            </a:r>
            <a:r>
              <a:rPr lang="en-US" sz="20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get the manager’s name, we need to combine each department tuple with the employee tuple whose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value matches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Mgr_ssn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value in the department tuple.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JOIN operation and then project the result over the necessary attributes</a:t>
            </a: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Where,</a:t>
            </a:r>
          </a:p>
          <a:p>
            <a:pPr lvl="1" algn="just"/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Mgr_ssn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a foreign key of the DEPARTMENT relation </a:t>
            </a:r>
          </a:p>
          <a:p>
            <a:pPr lvl="1"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that references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the primary key of the EMPLOYEE relation. 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70" y="3803921"/>
            <a:ext cx="5668404" cy="8485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5914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11390891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6435"/>
            <a:ext cx="9126071" cy="491005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The JOIN Operation : THETA JOIN (</a:t>
            </a:r>
            <a:r>
              <a:rPr lang="el-GR" sz="2400" b="1" i="1" u="sng" dirty="0">
                <a:solidFill>
                  <a:schemeClr val="accent2">
                    <a:lumMod val="75000"/>
                  </a:schemeClr>
                </a:solidFill>
              </a:rPr>
              <a:t>ϴ</a:t>
            </a:r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A JOIN operation with any general join condition is called a THETA JOIN.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Suppose we have two relation R &amp; S having following attributes.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General way to write is:</a:t>
            </a:r>
          </a:p>
          <a:p>
            <a:pPr lvl="6" algn="just"/>
            <a:r>
              <a:rPr lang="en-US" sz="2800" dirty="0">
                <a:solidFill>
                  <a:schemeClr val="tx1"/>
                </a:solidFill>
              </a:rPr>
              <a:t>R     </a:t>
            </a:r>
            <a:r>
              <a:rPr lang="en-US" sz="2800" baseline="-25000" dirty="0">
                <a:solidFill>
                  <a:schemeClr val="tx1"/>
                </a:solidFill>
              </a:rPr>
              <a:t>Ai </a:t>
            </a:r>
            <a:r>
              <a:rPr lang="en-US" sz="2400" baseline="-25000" dirty="0">
                <a:solidFill>
                  <a:schemeClr val="tx1"/>
                </a:solidFill>
              </a:rPr>
              <a:t>θ </a:t>
            </a:r>
            <a:r>
              <a:rPr lang="en-US" sz="2400" baseline="-25000" dirty="0" err="1">
                <a:solidFill>
                  <a:schemeClr val="tx1"/>
                </a:solidFill>
              </a:rPr>
              <a:t>Bj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θ (theta) is one of the comparison operators {=, &lt;, ≤, &gt;, ≥, ≠}.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Consider I want to do </a:t>
            </a:r>
            <a:r>
              <a:rPr lang="en-US" sz="2400" dirty="0">
                <a:solidFill>
                  <a:schemeClr val="tx1"/>
                </a:solidFill>
              </a:rPr>
              <a:t>R     </a:t>
            </a:r>
            <a:r>
              <a:rPr lang="en-US" sz="2400" baseline="-25000" dirty="0">
                <a:solidFill>
                  <a:schemeClr val="tx1"/>
                </a:solidFill>
              </a:rPr>
              <a:t>A2 &gt;</a:t>
            </a:r>
            <a:r>
              <a:rPr lang="en-US" sz="2000" baseline="-25000" dirty="0">
                <a:solidFill>
                  <a:schemeClr val="tx1"/>
                </a:solidFill>
              </a:rPr>
              <a:t> B1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Tuples whose join attributes are NULL or for which the join condition is FALSE do not appear in the result. 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05582-1864-E2F0-D764-C98960884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610" b="38753"/>
          <a:stretch/>
        </p:blipFill>
        <p:spPr>
          <a:xfrm>
            <a:off x="6266331" y="2511853"/>
            <a:ext cx="3406588" cy="1417412"/>
          </a:xfrm>
          <a:prstGeom prst="rect">
            <a:avLst/>
          </a:prstGeom>
        </p:spPr>
      </p:pic>
      <p:pic>
        <p:nvPicPr>
          <p:cNvPr id="7" name="Picture 2" descr="Unicode Character &amp;#39;JOIN&amp;#39; (U+2A1D)">
            <a:extLst>
              <a:ext uri="{FF2B5EF4-FFF2-40B4-BE49-F238E27FC236}">
                <a16:creationId xmlns:a16="http://schemas.microsoft.com/office/drawing/2014/main" id="{520DAE6A-AF0E-C645-96BB-8C2A6CE9D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92"/>
          <a:stretch/>
        </p:blipFill>
        <p:spPr bwMode="auto">
          <a:xfrm>
            <a:off x="3326525" y="3299012"/>
            <a:ext cx="539286" cy="4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AF762-5267-F4A1-F963-2C24E1E34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1" t="66803" r="72304"/>
          <a:stretch/>
        </p:blipFill>
        <p:spPr>
          <a:xfrm>
            <a:off x="10068280" y="4924822"/>
            <a:ext cx="1675485" cy="110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07D975-7A1F-CE94-9CE0-9FD176022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71" r="19476" b="20665"/>
          <a:stretch/>
        </p:blipFill>
        <p:spPr>
          <a:xfrm>
            <a:off x="10068280" y="2374619"/>
            <a:ext cx="1675485" cy="1929583"/>
          </a:xfrm>
          <a:prstGeom prst="rect">
            <a:avLst/>
          </a:prstGeom>
        </p:spPr>
      </p:pic>
      <p:pic>
        <p:nvPicPr>
          <p:cNvPr id="10" name="Picture 2" descr="Unicode Character &amp;#39;JOIN&amp;#39; (U+2A1D)">
            <a:extLst>
              <a:ext uri="{FF2B5EF4-FFF2-40B4-BE49-F238E27FC236}">
                <a16:creationId xmlns:a16="http://schemas.microsoft.com/office/drawing/2014/main" id="{EBA7AB12-8649-EBE5-A5D4-96018128C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92"/>
          <a:stretch/>
        </p:blipFill>
        <p:spPr bwMode="auto">
          <a:xfrm>
            <a:off x="3676850" y="4281790"/>
            <a:ext cx="539286" cy="38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46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10727502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08" y="856435"/>
            <a:ext cx="11486253" cy="5805530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Variations of JOIN: The EQUIJOIN and NATURAL JOIN</a:t>
            </a:r>
          </a:p>
          <a:p>
            <a:pPr algn="just"/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EQUI JOIN: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Most commonly used join is EQUI join</a:t>
            </a:r>
          </a:p>
          <a:p>
            <a:pPr algn="just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Equi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join uses ‘=‘ as its comparison operator.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 of an EQUIJOIN contains one or more pairs of attributes that have identical values in every tuple.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Here , The values of the attributes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Mgr_ssn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are identical in every tuple of DEPT_MGR (the EQUIJOIN result) because the equality join condition specified on these two attributes requires the values to be identical in every tuple in the result. 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04B9E-57A3-7FA6-4254-21A6090C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76" y="5289666"/>
            <a:ext cx="8256647" cy="57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762" y="725616"/>
            <a:ext cx="9904758" cy="540676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relational algebra operations:</a:t>
            </a:r>
          </a:p>
          <a:p>
            <a:pPr lvl="1" algn="just"/>
            <a:r>
              <a:rPr lang="en-US" sz="2600" b="1" dirty="0">
                <a:solidFill>
                  <a:srgbClr val="C00000"/>
                </a:solidFill>
              </a:rPr>
              <a:t>Fundamental operations:</a:t>
            </a:r>
          </a:p>
          <a:p>
            <a:pPr lvl="2" algn="just"/>
            <a:r>
              <a:rPr lang="en-US" sz="2400" dirty="0"/>
              <a:t>Select </a:t>
            </a:r>
            <a:r>
              <a:rPr lang="en-US" sz="2400" dirty="0">
                <a:latin typeface="SimHei" panose="020B0503020204020204" pitchFamily="49" charset="-122"/>
                <a:ea typeface="SimHei" panose="020B0503020204020204" pitchFamily="49" charset="-122"/>
              </a:rPr>
              <a:t> </a:t>
            </a:r>
            <a:r>
              <a:rPr lang="el-GR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δ</a:t>
            </a:r>
            <a:endParaRPr lang="en-US" sz="2400" b="1" dirty="0"/>
          </a:p>
          <a:p>
            <a:pPr lvl="2" algn="just"/>
            <a:r>
              <a:rPr lang="en-US" sz="2400" dirty="0"/>
              <a:t>Project   </a:t>
            </a:r>
            <a:r>
              <a:rPr lang="el-GR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π</a:t>
            </a:r>
            <a:endParaRPr lang="en-US" sz="2400" b="1" dirty="0"/>
          </a:p>
          <a:p>
            <a:pPr lvl="2" algn="just"/>
            <a:r>
              <a:rPr lang="en-US" sz="2400" dirty="0"/>
              <a:t>Union    </a:t>
            </a:r>
            <a:r>
              <a:rPr lang="el-GR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υ</a:t>
            </a:r>
            <a:endParaRPr lang="en-US" sz="2400" b="1" dirty="0"/>
          </a:p>
          <a:p>
            <a:pPr lvl="2" algn="just"/>
            <a:r>
              <a:rPr lang="en-US" sz="2400" dirty="0"/>
              <a:t>Set difference   </a:t>
            </a:r>
            <a:r>
              <a:rPr lang="en-US" sz="2400" b="1" dirty="0"/>
              <a:t>-</a:t>
            </a:r>
          </a:p>
          <a:p>
            <a:pPr lvl="2" algn="just"/>
            <a:r>
              <a:rPr lang="en-US" sz="2400" dirty="0"/>
              <a:t>Cartesian product/cross product   </a:t>
            </a:r>
            <a:r>
              <a:rPr lang="en-US" sz="2400" b="1" dirty="0"/>
              <a:t>X </a:t>
            </a:r>
          </a:p>
          <a:p>
            <a:pPr lvl="2" algn="just"/>
            <a:r>
              <a:rPr lang="en-US" sz="2400" dirty="0"/>
              <a:t>Rename  </a:t>
            </a:r>
            <a:r>
              <a:rPr lang="en-US" sz="2400" b="1" dirty="0"/>
              <a:t> </a:t>
            </a:r>
            <a:r>
              <a:rPr lang="el-GR" sz="2400" b="1" dirty="0">
                <a:latin typeface="Roboto" panose="02000000000000000000" pitchFamily="2" charset="0"/>
                <a:ea typeface="Roboto" panose="02000000000000000000" pitchFamily="2" charset="0"/>
              </a:rPr>
              <a:t>ρ</a:t>
            </a:r>
            <a:endParaRPr lang="en-US" sz="2400" b="1" dirty="0"/>
          </a:p>
          <a:p>
            <a:pPr lvl="1" algn="just"/>
            <a:r>
              <a:rPr lang="en-US" sz="2600" b="1" dirty="0">
                <a:solidFill>
                  <a:srgbClr val="C00000"/>
                </a:solidFill>
              </a:rPr>
              <a:t>Additional operations:</a:t>
            </a:r>
          </a:p>
          <a:p>
            <a:pPr lvl="2" algn="just"/>
            <a:r>
              <a:rPr lang="en-US" sz="2400" dirty="0"/>
              <a:t>Set intersection   </a:t>
            </a:r>
            <a:r>
              <a:rPr lang="en-US" sz="19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∩</a:t>
            </a:r>
            <a:endParaRPr lang="en-US" sz="1500" b="1" dirty="0"/>
          </a:p>
          <a:p>
            <a:pPr lvl="2" algn="just"/>
            <a:r>
              <a:rPr lang="en-US" sz="2400" dirty="0"/>
              <a:t>Assignment   </a:t>
            </a:r>
          </a:p>
          <a:p>
            <a:pPr lvl="2" algn="just"/>
            <a:r>
              <a:rPr lang="en-US" sz="2400" dirty="0"/>
              <a:t>Join   </a:t>
            </a:r>
          </a:p>
          <a:p>
            <a:pPr lvl="2" algn="just"/>
            <a:r>
              <a:rPr lang="en-US" sz="2400" dirty="0"/>
              <a:t>Division   </a:t>
            </a:r>
            <a:r>
              <a:rPr lang="en-US" sz="2400" b="1" dirty="0"/>
              <a:t>/</a:t>
            </a:r>
          </a:p>
          <a:p>
            <a:pPr marL="457200" lvl="1" indent="0" algn="just">
              <a:buNone/>
            </a:pPr>
            <a:endParaRPr lang="en-US" sz="2600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7B350A-9710-2EC2-9C60-21B09A745270}"/>
              </a:ext>
            </a:extLst>
          </p:cNvPr>
          <p:cNvCxnSpPr>
            <a:cxnSpLocks/>
          </p:cNvCxnSpPr>
          <p:nvPr/>
        </p:nvCxnSpPr>
        <p:spPr>
          <a:xfrm flipH="1">
            <a:off x="3254188" y="4975412"/>
            <a:ext cx="4213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" descr="Unicode Character &amp;#39;JOIN&amp;#39; (U+2A1D)">
            <a:extLst>
              <a:ext uri="{FF2B5EF4-FFF2-40B4-BE49-F238E27FC236}">
                <a16:creationId xmlns:a16="http://schemas.microsoft.com/office/drawing/2014/main" id="{D10522FB-9BD2-6D47-3A95-E6B06322A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92"/>
          <a:stretch/>
        </p:blipFill>
        <p:spPr bwMode="auto">
          <a:xfrm>
            <a:off x="2468468" y="5122604"/>
            <a:ext cx="471956" cy="40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444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10727502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08" y="856435"/>
            <a:ext cx="10588627" cy="5805530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Variations of JOIN: The EQUIJOIN and NATURAL JOIN</a:t>
            </a:r>
          </a:p>
          <a:p>
            <a:pPr algn="just"/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NATURAL JOIN: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NATURAL JOIN denoted by *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Condition: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two join attributes (or each pair of join attributes) have the same name in both relations. 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this is not the case, a renaming operation is applied first.</a:t>
            </a:r>
          </a:p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the attributes on which the natural join is specified already have the same names in both relations, </a:t>
            </a:r>
            <a:r>
              <a:rPr lang="en-US" sz="2800" b="1" dirty="0">
                <a:solidFill>
                  <a:srgbClr val="C00000"/>
                </a:solidFill>
              </a:rPr>
              <a:t>renaming is unnecessary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/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16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10727502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08" y="856435"/>
            <a:ext cx="11296839" cy="5805530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Variations of JOIN: The EQUIJOIN and NATURAL JOIN</a:t>
            </a:r>
          </a:p>
          <a:p>
            <a:pPr algn="just"/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NATURAL JOIN: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attribute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Dnum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called the join attribute for the NATURAL JOIN operation,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it can be the only attribute which is repeated in both relations. </a:t>
            </a:r>
          </a:p>
          <a:p>
            <a:pPr marL="457200" lvl="1" indent="0" algn="just">
              <a:buNone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67A52-ABF1-7DC7-EBF5-B39163D05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1" t="73730" r="13056" b="6202"/>
          <a:stretch/>
        </p:blipFill>
        <p:spPr>
          <a:xfrm>
            <a:off x="2038238" y="4506277"/>
            <a:ext cx="6852473" cy="566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C960E-1305-B947-D098-3971F7CC1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79" r="750" b="46610"/>
          <a:stretch/>
        </p:blipFill>
        <p:spPr>
          <a:xfrm>
            <a:off x="6409837" y="2639195"/>
            <a:ext cx="3827856" cy="1764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DB09A-2C17-D702-9FEC-39323DEFA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450" b="34028"/>
          <a:stretch/>
        </p:blipFill>
        <p:spPr>
          <a:xfrm>
            <a:off x="352874" y="2639196"/>
            <a:ext cx="3732927" cy="1764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B6FECF-3BA8-FBDD-ADF9-7D7CB6AC18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76" t="55817" r="43796" b="23790"/>
          <a:stretch/>
        </p:blipFill>
        <p:spPr>
          <a:xfrm>
            <a:off x="2859742" y="5201958"/>
            <a:ext cx="5450540" cy="16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66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37"/>
            <a:ext cx="10691644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0" y="588584"/>
            <a:ext cx="10917386" cy="4910051"/>
          </a:xfrm>
        </p:spPr>
        <p:txBody>
          <a:bodyPr>
            <a:normAutofit/>
          </a:bodyPr>
          <a:lstStyle/>
          <a:p>
            <a:pPr algn="just"/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Variations of JOIN: The EQUIJOIN and NATURAL JOIN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 :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DEPT_LOCATIONS: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apply a natural join on DEPARTMENT and DEPT_LOCATIONS, it is sufficient to write: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renaming is needed</a:t>
            </a:r>
          </a:p>
          <a:p>
            <a:pPr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resulting relation combines each department with its locations and has one tuple for each location. 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" y="2392034"/>
            <a:ext cx="6848475" cy="552450"/>
          </a:xfrm>
          <a:prstGeom prst="rect">
            <a:avLst/>
          </a:prstGeom>
        </p:spPr>
      </p:pic>
      <p:pic>
        <p:nvPicPr>
          <p:cNvPr id="5" name="Picture 6" descr="fig05_07">
            <a:extLst>
              <a:ext uri="{FF2B5EF4-FFF2-40B4-BE49-F238E27FC236}">
                <a16:creationId xmlns:a16="http://schemas.microsoft.com/office/drawing/2014/main" id="{21D204BD-59EB-297C-7831-1429A3F62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" t="45374" r="68299" b="48987"/>
          <a:stretch/>
        </p:blipFill>
        <p:spPr bwMode="auto">
          <a:xfrm>
            <a:off x="2891487" y="1359365"/>
            <a:ext cx="2227080" cy="33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ig05_07">
            <a:extLst>
              <a:ext uri="{FF2B5EF4-FFF2-40B4-BE49-F238E27FC236}">
                <a16:creationId xmlns:a16="http://schemas.microsoft.com/office/drawing/2014/main" id="{439D2181-A316-4EF8-41B5-0643070C1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" t="29732" r="43928" b="64629"/>
          <a:stretch/>
        </p:blipFill>
        <p:spPr bwMode="auto">
          <a:xfrm>
            <a:off x="2151249" y="905593"/>
            <a:ext cx="2967318" cy="41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46F730-3F9B-9638-531B-870736934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11" y="3732925"/>
            <a:ext cx="8370490" cy="25364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9852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3" y="1516835"/>
            <a:ext cx="10512351" cy="4910051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Variations of JOIN: The EQUIJOIN and NATURAL JOIN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no combination of tuples satisfies the join condition, 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result of a JOIN is an </a:t>
            </a:r>
            <a:r>
              <a:rPr lang="en-US" sz="2200" b="1" dirty="0">
                <a:solidFill>
                  <a:srgbClr val="C00000"/>
                </a:solidFill>
              </a:rPr>
              <a:t>empty relation with zero tuples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there is no join condition, 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result is the combinations of tuples of participating relations i.e., </a:t>
            </a:r>
            <a:r>
              <a:rPr lang="en-US" sz="2200" b="1" dirty="0">
                <a:solidFill>
                  <a:srgbClr val="C00000"/>
                </a:solidFill>
              </a:rPr>
              <a:t>CARTESIAN PRODUCT, also called CROSS PRODUCT or CROSS JOIN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join operation can be defined as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combination of </a:t>
            </a:r>
            <a:r>
              <a:rPr lang="en-US" sz="2200" b="1" dirty="0">
                <a:solidFill>
                  <a:srgbClr val="C00000"/>
                </a:solidFill>
              </a:rPr>
              <a:t>CARTESIAN PRODUCT and SELECTION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05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3" y="1516835"/>
            <a:ext cx="9474867" cy="4910051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The JOIN Operation</a:t>
            </a:r>
          </a:p>
          <a:p>
            <a:endParaRPr lang="en-US" sz="2000" b="1" i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Cartesian product &amp; selection operation 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These two operations can be replaced with a single JOIN operation as follows: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5" y="2967760"/>
            <a:ext cx="8319686" cy="1004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95" y="4810897"/>
            <a:ext cx="8902499" cy="73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68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3" y="1516835"/>
            <a:ext cx="10395809" cy="4910051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Variations of JOIN: The EQUIJOIN and NATURAL JOIN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Multi-way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Equi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Join can also be performed as follow:</a:t>
            </a: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combines each project tuple with its controlling department tuple into a single tuple, </a:t>
            </a: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then combines that tuple with an employee tuple that is the department’s manager. 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64" y="2622177"/>
            <a:ext cx="84296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31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3" y="1516835"/>
            <a:ext cx="10826115" cy="4910051"/>
          </a:xfrm>
        </p:spPr>
        <p:txBody>
          <a:bodyPr>
            <a:normAutofit/>
          </a:bodyPr>
          <a:lstStyle/>
          <a:p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DIVISION Operation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1600" b="1" dirty="0">
                <a:solidFill>
                  <a:srgbClr val="C00000"/>
                </a:solidFill>
              </a:rPr>
              <a:t>DIVISION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operation, denoted by ÷, is useful for a special kind of query that sometimes occurs in database applications. 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example is : </a:t>
            </a:r>
            <a:r>
              <a:rPr lang="en-US" sz="1600" b="1" dirty="0">
                <a:solidFill>
                  <a:srgbClr val="FF0000"/>
                </a:solidFill>
              </a:rPr>
              <a:t>Retrieve the names of employees who work on all the projects that ‘John Smith’ works on. 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express this query using the DIVISION operation, proceed as follows.</a:t>
            </a:r>
          </a:p>
          <a:p>
            <a:r>
              <a:rPr lang="en-US" sz="16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STEPS: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Retrieve the list of project numbers that ‘John Smith’ works on in the intermediate relation SMITH_PNOS: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03" y="4822755"/>
            <a:ext cx="10239053" cy="1394254"/>
          </a:xfrm>
          <a:prstGeom prst="rect">
            <a:avLst/>
          </a:prstGeom>
        </p:spPr>
      </p:pic>
      <p:pic>
        <p:nvPicPr>
          <p:cNvPr id="4" name="Picture 6" descr="fig05_07">
            <a:extLst>
              <a:ext uri="{FF2B5EF4-FFF2-40B4-BE49-F238E27FC236}">
                <a16:creationId xmlns:a16="http://schemas.microsoft.com/office/drawing/2014/main" id="{E6623157-9DE6-DEB1-1C11-4A790C941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3" t="71957" r="67550" b="18376"/>
          <a:stretch/>
        </p:blipFill>
        <p:spPr bwMode="auto">
          <a:xfrm>
            <a:off x="6660808" y="4190039"/>
            <a:ext cx="1837733" cy="5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fig05_07">
            <a:extLst>
              <a:ext uri="{FF2B5EF4-FFF2-40B4-BE49-F238E27FC236}">
                <a16:creationId xmlns:a16="http://schemas.microsoft.com/office/drawing/2014/main" id="{17D02BB4-6B26-815A-E8F8-819EE362F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" t="10029" b="80707"/>
          <a:stretch/>
        </p:blipFill>
        <p:spPr bwMode="auto">
          <a:xfrm>
            <a:off x="715807" y="4077020"/>
            <a:ext cx="5582067" cy="65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381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Binary Relational Operations: JOIN and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4" y="1516835"/>
            <a:ext cx="5298284" cy="4910051"/>
          </a:xfrm>
        </p:spPr>
        <p:txBody>
          <a:bodyPr>
            <a:normAutofit/>
          </a:bodyPr>
          <a:lstStyle/>
          <a:p>
            <a:pPr algn="just"/>
            <a:r>
              <a:rPr lang="en-US" sz="1600" b="1" i="1" u="sng" dirty="0">
                <a:solidFill>
                  <a:schemeClr val="accent2">
                    <a:lumMod val="75000"/>
                  </a:schemeClr>
                </a:solidFill>
              </a:rPr>
              <a:t>The DIVISION Operation</a:t>
            </a:r>
          </a:p>
          <a:p>
            <a:pPr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Next, create a relation that includes a tuple &lt;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Pno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Essn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whenever the employee whose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Essn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works on the project whose number is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Pno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the intermediate relation SSN_PNOS: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Finally, apply the DIVISION operation to the two relations, which gives the desired employees’ Social Security numbers: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05" y="3038495"/>
            <a:ext cx="3501479" cy="517096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94" y="4690460"/>
            <a:ext cx="5009864" cy="773582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578" y="1516835"/>
            <a:ext cx="56673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079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5"/>
          <p:cNvSpPr>
            <a:spLocks noGrp="1" noChangeArrowheads="1"/>
          </p:cNvSpPr>
          <p:nvPr>
            <p:ph type="title"/>
          </p:nvPr>
        </p:nvSpPr>
        <p:spPr>
          <a:xfrm>
            <a:off x="134471" y="609600"/>
            <a:ext cx="10279133" cy="1320800"/>
          </a:xfrm>
        </p:spPr>
        <p:txBody>
          <a:bodyPr/>
          <a:lstStyle/>
          <a:p>
            <a:r>
              <a:rPr lang="en-US" altLang="en-US" sz="3200" b="1" dirty="0">
                <a:latin typeface="Verdana" panose="020B0604030504040204" pitchFamily="34" charset="0"/>
              </a:rPr>
              <a:t>Table 8.1</a:t>
            </a:r>
            <a:r>
              <a:rPr lang="en-US" altLang="en-US" sz="3200" dirty="0">
                <a:latin typeface="Verdana" panose="020B0604030504040204" pitchFamily="34" charset="0"/>
              </a:rPr>
              <a:t>   Operations of Relational Algebra</a:t>
            </a:r>
            <a:br>
              <a:rPr lang="en-US" altLang="en-US" sz="3200" dirty="0">
                <a:latin typeface="Verdana" panose="020B0604030504040204" pitchFamily="34" charset="0"/>
              </a:rPr>
            </a:br>
            <a:r>
              <a:rPr lang="en-US" altLang="en-US" sz="3200" dirty="0">
                <a:latin typeface="Verdana" panose="020B0604030504040204" pitchFamily="34" charset="0"/>
              </a:rPr>
              <a:t>Summary</a:t>
            </a:r>
          </a:p>
        </p:txBody>
      </p:sp>
      <p:pic>
        <p:nvPicPr>
          <p:cNvPr id="97283" name="Picture 2" descr="tab08_0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930400"/>
            <a:ext cx="9736272" cy="409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8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5"/>
          <p:cNvSpPr>
            <a:spLocks noGrp="1" noChangeArrowheads="1"/>
          </p:cNvSpPr>
          <p:nvPr>
            <p:ph type="title"/>
          </p:nvPr>
        </p:nvSpPr>
        <p:spPr>
          <a:xfrm>
            <a:off x="76698" y="412377"/>
            <a:ext cx="8596668" cy="1320800"/>
          </a:xfrm>
        </p:spPr>
        <p:txBody>
          <a:bodyPr/>
          <a:lstStyle/>
          <a:p>
            <a:r>
              <a:rPr lang="en-US" altLang="en-US" sz="3200" b="1" dirty="0">
                <a:latin typeface="Verdana" panose="020B0604030504040204" pitchFamily="34" charset="0"/>
              </a:rPr>
              <a:t>Table 8.1 </a:t>
            </a:r>
            <a:r>
              <a:rPr lang="en-US" altLang="en-US" sz="3200" dirty="0">
                <a:latin typeface="Verdana" panose="020B0604030504040204" pitchFamily="34" charset="0"/>
              </a:rPr>
              <a:t>  Operations of Relational Algebra Summary(continued)</a:t>
            </a:r>
          </a:p>
        </p:txBody>
      </p:sp>
      <p:pic>
        <p:nvPicPr>
          <p:cNvPr id="98307" name="Picture 2" descr="tab08_01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1" y="1813858"/>
            <a:ext cx="86868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27" y="1451232"/>
            <a:ext cx="9960741" cy="466124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Operations can be divided into two groups. </a:t>
            </a:r>
          </a:p>
          <a:p>
            <a:pPr algn="just"/>
            <a:r>
              <a:rPr lang="en-US" sz="2400" dirty="0"/>
              <a:t>Since a relation is a set of tuples, so One group includes set operations: Set operations include </a:t>
            </a:r>
            <a:r>
              <a:rPr lang="en-US" sz="2400" b="1" dirty="0">
                <a:solidFill>
                  <a:srgbClr val="C00000"/>
                </a:solidFill>
              </a:rPr>
              <a:t>UNION, INTERSECTION, SET DIFFERENCE, and CARTESIAN PRODUCT (also known as CROSS PRODUCT). </a:t>
            </a:r>
          </a:p>
          <a:p>
            <a:pPr algn="just"/>
            <a:r>
              <a:rPr lang="en-US" sz="2400" dirty="0"/>
              <a:t>The other group consists of operations developed specifically for relational database include </a:t>
            </a:r>
            <a:r>
              <a:rPr lang="en-US" sz="2400" b="1" dirty="0">
                <a:solidFill>
                  <a:srgbClr val="C00000"/>
                </a:solidFill>
              </a:rPr>
              <a:t>SELECT, PROJECT, and JOIN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SELECT and PROJECT are </a:t>
            </a:r>
            <a:r>
              <a:rPr lang="en-US" sz="2400" b="1" dirty="0">
                <a:solidFill>
                  <a:srgbClr val="C00000"/>
                </a:solidFill>
              </a:rPr>
              <a:t>unary operations </a:t>
            </a:r>
            <a:r>
              <a:rPr lang="en-US" sz="2400" dirty="0"/>
              <a:t>that operate on single relations. </a:t>
            </a:r>
          </a:p>
          <a:p>
            <a:pPr algn="just"/>
            <a:r>
              <a:rPr lang="en-US" sz="2400" dirty="0"/>
              <a:t>JOIN operates on </a:t>
            </a:r>
            <a:r>
              <a:rPr lang="en-US" sz="2400" b="1" dirty="0">
                <a:solidFill>
                  <a:srgbClr val="C00000"/>
                </a:solidFill>
              </a:rPr>
              <a:t>two tables </a:t>
            </a:r>
            <a:r>
              <a:rPr lang="en-US" sz="2400" dirty="0"/>
              <a:t>by combining related tuples (records) based on join conditions.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9843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18" y="2888890"/>
            <a:ext cx="5052640" cy="709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302052"/>
            <a:ext cx="9321213" cy="1320800"/>
          </a:xfrm>
        </p:spPr>
        <p:txBody>
          <a:bodyPr>
            <a:normAutofit/>
          </a:bodyPr>
          <a:lstStyle/>
          <a:p>
            <a:r>
              <a:rPr lang="en-US" dirty="0"/>
              <a:t>Aggregate Functions and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4" y="1139687"/>
            <a:ext cx="10274693" cy="52871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Common functions include SUM, AVERAGE, MAXIMUM, and MINIMUM. The COUNT function is used for counting tuples or values.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AGGREGATE FUNCTION operation, using the symbol    , to specify these types of requests as follows:</a:t>
            </a:r>
          </a:p>
          <a:p>
            <a:pPr algn="just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where ,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&lt;grouping attributes&gt; is a list of attributes of the relation specified in R, and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&lt;function list&gt; is a list of (&lt;function&gt; &lt;attribute&gt;) pairs. </a:t>
            </a:r>
          </a:p>
          <a:p>
            <a:pPr lvl="2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each such pair, &lt;function is one of the allowed functions—such as SUM, AVERAGE, MAXIMUM, MINIMUM, COUNT</a:t>
            </a:r>
          </a:p>
          <a:p>
            <a:pPr lvl="2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&lt;attribute&gt; is an attribute of the relation specified by R.</a:t>
            </a: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A1E81-2BDD-8149-F192-925BBC76C4D3}"/>
              </a:ext>
            </a:extLst>
          </p:cNvPr>
          <p:cNvSpPr txBox="1"/>
          <p:nvPr/>
        </p:nvSpPr>
        <p:spPr>
          <a:xfrm>
            <a:off x="8350896" y="1886538"/>
            <a:ext cx="485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ℱ</a:t>
            </a:r>
            <a:endParaRPr lang="en-PK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931B3-040E-C443-EDB5-31DB06BA6602}"/>
              </a:ext>
            </a:extLst>
          </p:cNvPr>
          <p:cNvSpPr txBox="1"/>
          <p:nvPr/>
        </p:nvSpPr>
        <p:spPr>
          <a:xfrm>
            <a:off x="5154315" y="2857298"/>
            <a:ext cx="537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ℱ</a:t>
            </a:r>
            <a:endParaRPr lang="en-PK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99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Aggregate Function Operation</a:t>
            </a:r>
          </a:p>
        </p:txBody>
      </p:sp>
      <p:sp>
        <p:nvSpPr>
          <p:cNvPr id="99332" name="Rectangle 5"/>
          <p:cNvSpPr>
            <a:spLocks noGrp="1" noChangeArrowheads="1"/>
          </p:cNvSpPr>
          <p:nvPr>
            <p:ph idx="1"/>
          </p:nvPr>
        </p:nvSpPr>
        <p:spPr>
          <a:xfrm>
            <a:off x="504338" y="1682794"/>
            <a:ext cx="9537585" cy="4479109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400" dirty="0"/>
              <a:t>Use of the Aggregate Functional operation ℱ</a:t>
            </a:r>
          </a:p>
          <a:p>
            <a:pPr lvl="1" algn="just" eaLnBrk="1" hangingPunct="1"/>
            <a:r>
              <a:rPr lang="en-US" altLang="en-US" sz="2200" dirty="0"/>
              <a:t>ℱ</a:t>
            </a:r>
            <a:r>
              <a:rPr lang="en-US" altLang="en-US" sz="2200" baseline="-25000" dirty="0"/>
              <a:t>MAX Salary</a:t>
            </a:r>
            <a:r>
              <a:rPr lang="en-US" altLang="en-US" sz="2200" dirty="0"/>
              <a:t> (EMPLOYEE) retrieves the maximum salary value from the EMPLOYEE relation</a:t>
            </a:r>
          </a:p>
          <a:p>
            <a:pPr lvl="1" algn="just" eaLnBrk="1" hangingPunct="1"/>
            <a:r>
              <a:rPr lang="en-US" altLang="en-US" sz="2200" dirty="0"/>
              <a:t>ℱ</a:t>
            </a:r>
            <a:r>
              <a:rPr lang="en-US" altLang="en-US" sz="2200" baseline="-25000" dirty="0"/>
              <a:t>MIN Salary</a:t>
            </a:r>
            <a:r>
              <a:rPr lang="en-US" altLang="en-US" sz="2200" dirty="0"/>
              <a:t> (EMPLOYEE) retrieves the minimum Salary value from the EMPLOYEE relation</a:t>
            </a:r>
          </a:p>
          <a:p>
            <a:pPr lvl="1" algn="just" eaLnBrk="1" hangingPunct="1"/>
            <a:r>
              <a:rPr lang="en-US" altLang="en-US" sz="2200" dirty="0"/>
              <a:t>ℱ</a:t>
            </a:r>
            <a:r>
              <a:rPr lang="en-US" altLang="en-US" sz="2200" baseline="-25000" dirty="0"/>
              <a:t>SUM Salary</a:t>
            </a:r>
            <a:r>
              <a:rPr lang="en-US" altLang="en-US" sz="2200" dirty="0"/>
              <a:t> (EMPLOYEE) retrieves the sum of the Salary from the EMPLOYEE relation</a:t>
            </a:r>
          </a:p>
          <a:p>
            <a:pPr lvl="1" algn="just" eaLnBrk="1" hangingPunct="1"/>
            <a:r>
              <a:rPr lang="en-US" altLang="en-US" sz="2200" dirty="0"/>
              <a:t> ℱ</a:t>
            </a:r>
            <a:r>
              <a:rPr lang="en-US" altLang="en-US" sz="2200" baseline="-25000" dirty="0"/>
              <a:t>COUNT SSN, AVERAGE Salary</a:t>
            </a:r>
            <a:r>
              <a:rPr lang="en-US" altLang="en-US" sz="2200" dirty="0"/>
              <a:t> (EMPLOYEE) computes the number of employees and their average salary</a:t>
            </a:r>
          </a:p>
          <a:p>
            <a:pPr lvl="2" algn="just" eaLnBrk="1" hangingPunct="1"/>
            <a:r>
              <a:rPr lang="en-US" altLang="en-US" sz="2000" dirty="0"/>
              <a:t>Note: count just counts the number of rows, without removing duplicates</a:t>
            </a:r>
          </a:p>
        </p:txBody>
      </p:sp>
    </p:spTree>
    <p:extLst>
      <p:ext uri="{BB962C8B-B14F-4D97-AF65-F5344CB8AC3E}">
        <p14:creationId xmlns:p14="http://schemas.microsoft.com/office/powerpoint/2010/main" val="4257220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302052"/>
            <a:ext cx="9321213" cy="1320800"/>
          </a:xfrm>
        </p:spPr>
        <p:txBody>
          <a:bodyPr>
            <a:normAutofit/>
          </a:bodyPr>
          <a:lstStyle/>
          <a:p>
            <a:r>
              <a:rPr lang="en-US" dirty="0"/>
              <a:t>Aggregate Functions and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4" y="1139687"/>
            <a:ext cx="9506743" cy="5287199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 err="1">
                <a:solidFill>
                  <a:srgbClr val="FF0000"/>
                </a:solidFill>
              </a:rPr>
              <a:t>Query:</a:t>
            </a:r>
            <a:r>
              <a:rPr lang="en-US" sz="2400" dirty="0" err="1">
                <a:solidFill>
                  <a:srgbClr val="FF0000"/>
                </a:solidFill>
              </a:rPr>
              <a:t>Retrieve</a:t>
            </a:r>
            <a:r>
              <a:rPr lang="en-US" sz="2400" dirty="0">
                <a:solidFill>
                  <a:srgbClr val="FF0000"/>
                </a:solidFill>
              </a:rPr>
              <a:t> each department number, the number of employees in the department, and their average salary, while renaming the resulting attributes as indicated:</a:t>
            </a:r>
          </a:p>
          <a:p>
            <a:pPr algn="just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31F243-A4D7-4F40-B849-081507C8A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82" y="3293197"/>
            <a:ext cx="7789157" cy="29989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06" y="2536720"/>
            <a:ext cx="11084020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302052"/>
            <a:ext cx="9321213" cy="1320800"/>
          </a:xfrm>
        </p:spPr>
        <p:txBody>
          <a:bodyPr>
            <a:normAutofit/>
          </a:bodyPr>
          <a:lstStyle/>
          <a:p>
            <a:r>
              <a:rPr lang="en-US" dirty="0"/>
              <a:t>Aggregate Functions and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4" y="1139687"/>
            <a:ext cx="9506743" cy="528719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BB3AF2-8421-4BC5-AFA2-5D2C4323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70" y="4238567"/>
            <a:ext cx="5724994" cy="19693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7C24EA-C88B-434B-A63F-5177A8103D3C}"/>
              </a:ext>
            </a:extLst>
          </p:cNvPr>
          <p:cNvSpPr txBox="1"/>
          <p:nvPr/>
        </p:nvSpPr>
        <p:spPr>
          <a:xfrm>
            <a:off x="533768" y="1260158"/>
            <a:ext cx="10224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/>
              <a:t>If </a:t>
            </a:r>
            <a:r>
              <a:rPr lang="en-US" sz="2400" b="1" dirty="0">
                <a:solidFill>
                  <a:srgbClr val="7030A0"/>
                </a:solidFill>
              </a:rPr>
              <a:t>no renaming is applied</a:t>
            </a:r>
            <a:r>
              <a:rPr lang="en-US" sz="2400" dirty="0"/>
              <a:t>, 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2400" dirty="0"/>
              <a:t>then the attributes of the resulting relation will be the concatenation of the function name with the attribute name in the form &lt;function&gt;_&lt;attribute&gt;.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45" y="3065359"/>
            <a:ext cx="8151653" cy="9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9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302052"/>
            <a:ext cx="9321213" cy="1320800"/>
          </a:xfrm>
        </p:spPr>
        <p:txBody>
          <a:bodyPr>
            <a:normAutofit/>
          </a:bodyPr>
          <a:lstStyle/>
          <a:p>
            <a:r>
              <a:rPr lang="en-US" dirty="0"/>
              <a:t>Aggregate Functions and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74" y="1139687"/>
            <a:ext cx="9506743" cy="5287199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7030A0"/>
                </a:solidFill>
              </a:rPr>
              <a:t>If no grouping attributes are specified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functions are applied to all the tuples in the relation,</a:t>
            </a:r>
          </a:p>
          <a:p>
            <a:pPr lvl="1"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 the resulting relation has a single tuple only. </a:t>
            </a:r>
          </a:p>
          <a:p>
            <a:pPr algn="just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6CC72E-962F-4DB3-8335-9C9883306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814" y="4100926"/>
            <a:ext cx="7008677" cy="16173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33" y="2619800"/>
            <a:ext cx="9148240" cy="12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30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440955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0CF91-01E5-4E44-89B2-B695CE813175}"/>
              </a:ext>
            </a:extLst>
          </p:cNvPr>
          <p:cNvSpPr txBox="1"/>
          <p:nvPr/>
        </p:nvSpPr>
        <p:spPr>
          <a:xfrm>
            <a:off x="-1" y="819549"/>
            <a:ext cx="58580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rgbClr val="7030A0"/>
                </a:solidFill>
              </a:rPr>
              <a:t>QUERY: Retrieve the name and address of all employees who work for the ‘Research’ department.</a:t>
            </a:r>
          </a:p>
        </p:txBody>
      </p:sp>
      <p:pic>
        <p:nvPicPr>
          <p:cNvPr id="7" name="Picture 6" descr="fig0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476" y="819549"/>
            <a:ext cx="7032171" cy="401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13A980-EBCA-38A5-86A9-718FC445D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3613"/>
            <a:ext cx="8801693" cy="20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1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3" name="Rectangle 2"/>
          <p:cNvSpPr/>
          <p:nvPr/>
        </p:nvSpPr>
        <p:spPr>
          <a:xfrm>
            <a:off x="649118" y="2761537"/>
            <a:ext cx="88374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This query specified on last slide could be specified in other ways; </a:t>
            </a:r>
          </a:p>
          <a:p>
            <a:pPr algn="just"/>
            <a:r>
              <a:rPr lang="en-US" sz="2400" dirty="0"/>
              <a:t>for example,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order of the JOIN and SELECT operations could be reversed,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or the JOIN could be replaced by a NATURAL JOIN after renaming one of the join attributes to match the other join attribute name.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0CF91-01E5-4E44-89B2-B695CE813175}"/>
              </a:ext>
            </a:extLst>
          </p:cNvPr>
          <p:cNvSpPr txBox="1"/>
          <p:nvPr/>
        </p:nvSpPr>
        <p:spPr>
          <a:xfrm>
            <a:off x="541798" y="1118232"/>
            <a:ext cx="88652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Retrieve the name and address of all employees who work for the ‘Research’ department.</a:t>
            </a:r>
          </a:p>
        </p:txBody>
      </p:sp>
    </p:spTree>
    <p:extLst>
      <p:ext uri="{BB962C8B-B14F-4D97-AF65-F5344CB8AC3E}">
        <p14:creationId xmlns:p14="http://schemas.microsoft.com/office/powerpoint/2010/main" val="26317151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413771" y="856435"/>
            <a:ext cx="101764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QUERY: </a:t>
            </a:r>
            <a:r>
              <a:rPr lang="en-US" sz="2400" dirty="0"/>
              <a:t>For every project located in ‘Stafford’, list the project number, the controlling department number, and the department manager’s last name, address, and birth date.</a:t>
            </a:r>
          </a:p>
        </p:txBody>
      </p:sp>
      <p:pic>
        <p:nvPicPr>
          <p:cNvPr id="7" name="Picture 6" descr="fig0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941" y="2177235"/>
            <a:ext cx="6300786" cy="467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5903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6" name="Rectangle 5"/>
          <p:cNvSpPr/>
          <p:nvPr/>
        </p:nvSpPr>
        <p:spPr>
          <a:xfrm>
            <a:off x="851453" y="4856716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First select the projects located in Stafford, </a:t>
            </a:r>
          </a:p>
          <a:p>
            <a:r>
              <a:rPr lang="en-US" sz="2400" dirty="0"/>
              <a:t>then join them with their controlling departments,</a:t>
            </a:r>
          </a:p>
          <a:p>
            <a:r>
              <a:rPr lang="en-US" sz="2400" dirty="0"/>
              <a:t>and then join the result with the department managers.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957469" y="1372378"/>
            <a:ext cx="8610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For every project located in ‘Stafford’, list the project number, the controlling department number, and the department manager’s last name, address, and birth date.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09" y="2952711"/>
            <a:ext cx="86582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674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607541" y="1101336"/>
            <a:ext cx="861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Retrieve the names of employees who have no dependents.</a:t>
            </a:r>
          </a:p>
        </p:txBody>
      </p:sp>
      <p:pic>
        <p:nvPicPr>
          <p:cNvPr id="7" name="Picture 6" descr="fig0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55" y="1855959"/>
            <a:ext cx="6300786" cy="467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24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Database State for COMPANY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452135"/>
            <a:ext cx="8596668" cy="388077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All examples discussed below refer to the COMPANY database shown here.</a:t>
            </a:r>
          </a:p>
          <a:p>
            <a:pPr eaLnBrk="1" hangingPunct="1"/>
            <a:endParaRPr lang="en-US" altLang="en-US" sz="2000" dirty="0"/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8- </a:t>
            </a:r>
            <a:fld id="{DF215543-DB3B-4C53-A4A7-D43BE0DB0135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25605" name="Picture 6" descr="fig05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036" y="1987488"/>
            <a:ext cx="5995987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3238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6" name="Rectangle 5"/>
          <p:cNvSpPr/>
          <p:nvPr/>
        </p:nvSpPr>
        <p:spPr>
          <a:xfrm>
            <a:off x="740063" y="4787168"/>
            <a:ext cx="90665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Retrieve a relation with all employee </a:t>
            </a:r>
            <a:r>
              <a:rPr lang="en-US" sz="2000" dirty="0" err="1"/>
              <a:t>Ssns</a:t>
            </a:r>
            <a:r>
              <a:rPr lang="en-US" sz="2000" dirty="0"/>
              <a:t> in ALL_EMPS. </a:t>
            </a:r>
          </a:p>
          <a:p>
            <a:r>
              <a:rPr lang="en-US" sz="2000" dirty="0"/>
              <a:t>Create a table with the </a:t>
            </a:r>
            <a:r>
              <a:rPr lang="en-US" sz="2000" dirty="0" err="1"/>
              <a:t>Ssns</a:t>
            </a:r>
            <a:r>
              <a:rPr lang="en-US" sz="2000" dirty="0"/>
              <a:t> of employees who have at least one dependent in EMPS_WITH_DEPS. </a:t>
            </a:r>
          </a:p>
          <a:p>
            <a:r>
              <a:rPr lang="en-US" sz="2000" dirty="0"/>
              <a:t>Apply the SET DIFFERENCE operation to retrieve</a:t>
            </a:r>
          </a:p>
          <a:p>
            <a:r>
              <a:rPr lang="en-US" sz="2000" dirty="0"/>
              <a:t>employees </a:t>
            </a:r>
            <a:r>
              <a:rPr lang="en-US" sz="2000" dirty="0" err="1"/>
              <a:t>Ssns</a:t>
            </a:r>
            <a:r>
              <a:rPr lang="en-US" sz="2000" dirty="0"/>
              <a:t> with no dependents in EMPS_WITHOUT_DEPS, and finally join this with EMPLOYEE to retrieve the desired attributes.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607541" y="1101336"/>
            <a:ext cx="861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Retrieve the names of employees who have no dependents.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A4E0D-45E9-4D89-8A15-4DE0E01F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36" y="2013699"/>
            <a:ext cx="7413005" cy="1456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691E95-2534-41FB-8A64-8D6834B2E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4" y="3776981"/>
            <a:ext cx="10620698" cy="6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667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607541" y="1101336"/>
            <a:ext cx="861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List the names of managers who have at least one dependent.</a:t>
            </a:r>
          </a:p>
        </p:txBody>
      </p:sp>
      <p:pic>
        <p:nvPicPr>
          <p:cNvPr id="7" name="Picture 6" descr="fig0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933" y="1691202"/>
            <a:ext cx="6300786" cy="467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7825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6" name="Rectangle 5"/>
          <p:cNvSpPr/>
          <p:nvPr/>
        </p:nvSpPr>
        <p:spPr>
          <a:xfrm>
            <a:off x="700307" y="4433225"/>
            <a:ext cx="90665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Retrieve the </a:t>
            </a:r>
            <a:r>
              <a:rPr lang="en-US" sz="2000" dirty="0" err="1"/>
              <a:t>Ssns</a:t>
            </a:r>
            <a:r>
              <a:rPr lang="en-US" sz="2000" dirty="0"/>
              <a:t> of managers in MGRS, and the </a:t>
            </a:r>
            <a:r>
              <a:rPr lang="en-US" sz="2000" dirty="0" err="1"/>
              <a:t>Ssns</a:t>
            </a:r>
            <a:r>
              <a:rPr lang="en-US" sz="2000" dirty="0"/>
              <a:t> of employees</a:t>
            </a:r>
          </a:p>
          <a:p>
            <a:r>
              <a:rPr lang="en-US" sz="2000" dirty="0"/>
              <a:t>with at least one dependent in EMPS_WITH_DEPS, then we apply the SET</a:t>
            </a:r>
          </a:p>
          <a:p>
            <a:r>
              <a:rPr lang="en-US" sz="2000" dirty="0"/>
              <a:t>INTERSECTION operation to get the </a:t>
            </a:r>
            <a:r>
              <a:rPr lang="en-US" sz="2000" dirty="0" err="1"/>
              <a:t>Ssns</a:t>
            </a:r>
            <a:r>
              <a:rPr lang="en-US" sz="2000" dirty="0"/>
              <a:t> of managers who have at least one</a:t>
            </a:r>
          </a:p>
          <a:p>
            <a:r>
              <a:rPr lang="en-US" sz="2000" dirty="0"/>
              <a:t>dependent.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607541" y="1101336"/>
            <a:ext cx="861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List the names of managers who have at least one dependent.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06" y="2085159"/>
            <a:ext cx="9988593" cy="203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347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607541" y="1101336"/>
            <a:ext cx="861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List the names of all employees with two or more dependents.</a:t>
            </a:r>
          </a:p>
        </p:txBody>
      </p:sp>
      <p:pic>
        <p:nvPicPr>
          <p:cNvPr id="5" name="Picture 4" descr="fig0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933" y="1691202"/>
            <a:ext cx="6300786" cy="467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965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607541" y="1101336"/>
            <a:ext cx="861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List the names of all employees with two or more dependents.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74" y="2321654"/>
            <a:ext cx="11277064" cy="15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750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607541" y="1101336"/>
            <a:ext cx="861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Find the names of employees who work on all the projects controlled by department number 5.</a:t>
            </a:r>
          </a:p>
        </p:txBody>
      </p:sp>
      <p:pic>
        <p:nvPicPr>
          <p:cNvPr id="7" name="Picture 6" descr="fig0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03" y="1872434"/>
            <a:ext cx="6300786" cy="467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592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4" y="196035"/>
            <a:ext cx="8865267" cy="1320800"/>
          </a:xfrm>
        </p:spPr>
        <p:txBody>
          <a:bodyPr>
            <a:normAutofit/>
          </a:bodyPr>
          <a:lstStyle/>
          <a:p>
            <a:r>
              <a:rPr lang="en-US" dirty="0"/>
              <a:t>Examples of Queries in Relational Algebra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541" y="3984309"/>
            <a:ext cx="861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Create a table DEPT5_PROJS that contains the project</a:t>
            </a:r>
          </a:p>
          <a:p>
            <a:pPr algn="just"/>
            <a:r>
              <a:rPr lang="en-US" sz="2400" dirty="0"/>
              <a:t>numbers of all projects controlled by department 5. </a:t>
            </a:r>
          </a:p>
          <a:p>
            <a:pPr algn="just"/>
            <a:r>
              <a:rPr lang="en-US" sz="2400" dirty="0"/>
              <a:t>EMP_PROJ that holds (</a:t>
            </a:r>
            <a:r>
              <a:rPr lang="en-US" sz="2400" dirty="0" err="1"/>
              <a:t>Ssn</a:t>
            </a:r>
            <a:r>
              <a:rPr lang="en-US" sz="2400" dirty="0"/>
              <a:t>, </a:t>
            </a:r>
            <a:r>
              <a:rPr lang="en-US" sz="2400" dirty="0" err="1"/>
              <a:t>Pno</a:t>
            </a:r>
            <a:r>
              <a:rPr lang="en-US" sz="2400" dirty="0"/>
              <a:t>) tuples, and apply the division operation. </a:t>
            </a:r>
          </a:p>
          <a:p>
            <a:pPr algn="just"/>
            <a:r>
              <a:rPr lang="en-US" sz="2400" dirty="0"/>
              <a:t>Join the result of the division, which holds only </a:t>
            </a:r>
            <a:r>
              <a:rPr lang="en-US" sz="2400" dirty="0" err="1"/>
              <a:t>Ssn</a:t>
            </a:r>
            <a:r>
              <a:rPr lang="en-US" sz="2400" dirty="0"/>
              <a:t> values, with the EMPLOYEE table to retrieve the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 attributes from EMPLOYEE.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AB506-DE75-4AF5-8F5D-F1A056E0FFCF}"/>
              </a:ext>
            </a:extLst>
          </p:cNvPr>
          <p:cNvSpPr txBox="1"/>
          <p:nvPr/>
        </p:nvSpPr>
        <p:spPr>
          <a:xfrm>
            <a:off x="607541" y="1101336"/>
            <a:ext cx="861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QUERY: </a:t>
            </a:r>
            <a:r>
              <a:rPr lang="en-US" sz="2400" dirty="0"/>
              <a:t>Find the names of employees who work on all the projects controlled by department number 5.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927"/>
          <a:stretch/>
        </p:blipFill>
        <p:spPr>
          <a:xfrm>
            <a:off x="923119" y="2086512"/>
            <a:ext cx="7724775" cy="17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7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980506" cy="1320800"/>
          </a:xfrm>
        </p:spPr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38" y="803553"/>
            <a:ext cx="11023844" cy="5401304"/>
          </a:xfrm>
        </p:spPr>
        <p:txBody>
          <a:bodyPr>
            <a:normAutofit/>
          </a:bodyPr>
          <a:lstStyle/>
          <a:p>
            <a:pPr algn="just"/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The SELECT Operation</a:t>
            </a:r>
          </a:p>
          <a:p>
            <a:pPr algn="just"/>
            <a:r>
              <a:rPr lang="en-US" sz="2000" dirty="0"/>
              <a:t>The SELECT operation is used to choose a </a:t>
            </a:r>
            <a:r>
              <a:rPr lang="en-US" sz="2000" b="1" dirty="0">
                <a:solidFill>
                  <a:srgbClr val="C00000"/>
                </a:solidFill>
              </a:rPr>
              <a:t>subset of the tuples from a relation that satisfies a selection condition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Alternatively, we can consider the SELECT operation to restrict the tuples in a relation to only those tuples that satisfy the condition. </a:t>
            </a:r>
          </a:p>
          <a:p>
            <a:pPr algn="just"/>
            <a:r>
              <a:rPr lang="en-US" sz="2000" dirty="0"/>
              <a:t>The SELECT operation is denoted by: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where the symbol σ (sigma) is used to denote the SELECT operator and the Selection condition is a Boolean expression (condition) specified on the attributes of relation R. </a:t>
            </a:r>
          </a:p>
          <a:p>
            <a:pPr algn="just"/>
            <a:r>
              <a:rPr lang="en-US" sz="2000" dirty="0"/>
              <a:t>The relation resulting from the SELECT operation has the same attributes as R.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51136-7BF9-F119-D8EB-B73E3F57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36" y="3348868"/>
            <a:ext cx="6612490" cy="11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7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0" y="1867243"/>
            <a:ext cx="9241024" cy="4661243"/>
          </a:xfrm>
        </p:spPr>
        <p:txBody>
          <a:bodyPr>
            <a:normAutofit/>
          </a:bodyPr>
          <a:lstStyle/>
          <a:p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The SELECT Operation</a:t>
            </a:r>
            <a:endParaRPr lang="en-US" sz="1400" dirty="0"/>
          </a:p>
          <a:p>
            <a:r>
              <a:rPr lang="en-US" sz="2000" dirty="0"/>
              <a:t>For example: </a:t>
            </a:r>
          </a:p>
          <a:p>
            <a:r>
              <a:rPr lang="en-US" sz="2000" dirty="0"/>
              <a:t>to select the EMPLOYEE tuples whose department is 4,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to select the EMPLOYEE tuples whose salary is greater than $30,000, 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B8687-2EE0-3144-705B-381C7E87C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47" b="7377"/>
          <a:stretch/>
        </p:blipFill>
        <p:spPr>
          <a:xfrm>
            <a:off x="2433651" y="5508380"/>
            <a:ext cx="5084033" cy="652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04A69F-FD92-3E2E-E013-98D95DDC2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447"/>
          <a:stretch/>
        </p:blipFill>
        <p:spPr>
          <a:xfrm>
            <a:off x="2339546" y="3435947"/>
            <a:ext cx="5206313" cy="761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38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Relational Operations: SELECT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0" y="1867243"/>
            <a:ext cx="10977190" cy="4661243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The SELECT Operation</a:t>
            </a:r>
          </a:p>
          <a:p>
            <a:r>
              <a:rPr lang="en-US" sz="2000" dirty="0"/>
              <a:t>The Boolean expression specified in &lt;selection condition&gt; is made up of a number of clauses of the form</a:t>
            </a:r>
          </a:p>
          <a:p>
            <a:pPr lvl="1"/>
            <a:r>
              <a:rPr lang="en-US" sz="1800" dirty="0"/>
              <a:t>&lt;attribute name&gt; &lt;comparison op&gt; &lt;constant value&gt; e.g., </a:t>
            </a:r>
            <a:r>
              <a:rPr lang="en-US" sz="1800" dirty="0" err="1"/>
              <a:t>Dno</a:t>
            </a:r>
            <a:r>
              <a:rPr lang="en-US" sz="1800" dirty="0"/>
              <a:t>&gt;4</a:t>
            </a:r>
          </a:p>
          <a:p>
            <a:r>
              <a:rPr lang="en-US" sz="2000" dirty="0"/>
              <a:t>or</a:t>
            </a:r>
          </a:p>
          <a:p>
            <a:pPr lvl="1"/>
            <a:r>
              <a:rPr lang="en-US" sz="1800" dirty="0"/>
              <a:t>&lt;attribute name&gt; &lt;comparison op&gt; &lt;attribute name&gt; e.g., </a:t>
            </a:r>
            <a:r>
              <a:rPr lang="en-US" sz="1800" dirty="0" err="1"/>
              <a:t>hiredate</a:t>
            </a:r>
            <a:r>
              <a:rPr lang="en-US" sz="1800" dirty="0"/>
              <a:t> &gt; </a:t>
            </a:r>
            <a:r>
              <a:rPr lang="en-US" sz="1800" dirty="0" err="1"/>
              <a:t>dateofBirth</a:t>
            </a:r>
            <a:endParaRPr lang="en-US" sz="1800" dirty="0"/>
          </a:p>
          <a:p>
            <a:r>
              <a:rPr lang="en-US" sz="2000" dirty="0"/>
              <a:t>where &lt;attribute name&gt; is the name of an attribute of R, </a:t>
            </a:r>
          </a:p>
          <a:p>
            <a:r>
              <a:rPr lang="en-US" sz="2000" dirty="0"/>
              <a:t>&lt;comparison op&gt; is normally one of the operators {=, &lt;, ≤, &gt;, ≥, ≠},</a:t>
            </a:r>
          </a:p>
          <a:p>
            <a:r>
              <a:rPr lang="en-US" sz="2000" dirty="0"/>
              <a:t> and &lt;constant value&gt; is a constant value from the attribute domain. </a:t>
            </a:r>
          </a:p>
          <a:p>
            <a:r>
              <a:rPr lang="en-US" sz="2000" dirty="0"/>
              <a:t>Clauses can be connected by the standard Boolean operators and, or, and not to form a general selection condition.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37738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2945</TotalTime>
  <Words>4442</Words>
  <Application>Microsoft Office PowerPoint</Application>
  <PresentationFormat>Widescreen</PresentationFormat>
  <Paragraphs>455</Paragraphs>
  <Slides>66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9" baseType="lpstr">
      <vt:lpstr>SimHei</vt:lpstr>
      <vt:lpstr>Arial</vt:lpstr>
      <vt:lpstr>Arial</vt:lpstr>
      <vt:lpstr>Calibri</vt:lpstr>
      <vt:lpstr>Cambria Math</vt:lpstr>
      <vt:lpstr>Roboto</vt:lpstr>
      <vt:lpstr>Symbol</vt:lpstr>
      <vt:lpstr>Tahoma</vt:lpstr>
      <vt:lpstr>Trebuchet MS</vt:lpstr>
      <vt:lpstr>Verdana</vt:lpstr>
      <vt:lpstr>Wingdings</vt:lpstr>
      <vt:lpstr>Wingdings 3</vt:lpstr>
      <vt:lpstr>Facet</vt:lpstr>
      <vt:lpstr>Chapter 8  The Relational Algebra</vt:lpstr>
      <vt:lpstr>- Introduction   - Unary Relational Operations SELECT and PROJECT  - Relational Algebra Operations from Set Theory  - Binary Relational Operations: JOIN and DIVISION              </vt:lpstr>
      <vt:lpstr>Introduction</vt:lpstr>
      <vt:lpstr>PowerPoint Presentation</vt:lpstr>
      <vt:lpstr>Relational Algebra Operations</vt:lpstr>
      <vt:lpstr>Database State for COMPANY</vt:lpstr>
      <vt:lpstr>Unary Relational Operations: SELECT and PROJECT</vt:lpstr>
      <vt:lpstr>Unary Relational Operations: SELECT and PROJECT</vt:lpstr>
      <vt:lpstr>Unary Relational Operations: SELECT and PROJECT</vt:lpstr>
      <vt:lpstr>PowerPoint Presentation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Unary Relational Operations: SELECT and PROJECT</vt:lpstr>
      <vt:lpstr>Relational Algebra Operations from Set Theory</vt:lpstr>
      <vt:lpstr>Relational Algebra Operations from Set Theory: INTERSECTION</vt:lpstr>
      <vt:lpstr>Relational Algebra Operations from Set Theory: SET DIFFERENCE</vt:lpstr>
      <vt:lpstr>Relational Algebra Operations from Set Theory</vt:lpstr>
      <vt:lpstr>Relational Algebra Operations from Set Theory</vt:lpstr>
      <vt:lpstr>Relational Algebra Operations from Set Theory</vt:lpstr>
      <vt:lpstr>Relational Algebra Operations from Set Theory</vt:lpstr>
      <vt:lpstr>Relational Algebra Operations from Set Theory</vt:lpstr>
      <vt:lpstr>Relational Algebra Operations from Set Theory</vt:lpstr>
      <vt:lpstr>Relational Algebra Operations from Set Theory</vt:lpstr>
      <vt:lpstr>Binary Relational Operations: JOIN and DIVISION</vt:lpstr>
      <vt:lpstr>Binary Relational Operations: JOIN and DIVISION</vt:lpstr>
      <vt:lpstr>Binary Relational Operations: JOIN and DIVISION</vt:lpstr>
      <vt:lpstr>Binary Relational Operations: JOIN and DIVISION</vt:lpstr>
      <vt:lpstr>Binary Relational Operations: JOIN and DIVISION</vt:lpstr>
      <vt:lpstr>Binary Relational Operations: JOIN and DIVISION</vt:lpstr>
      <vt:lpstr>Binary Relational Operations: JOIN and DIVISION</vt:lpstr>
      <vt:lpstr>Binary Relational Operations: JOIN and DIVISION</vt:lpstr>
      <vt:lpstr>Binary Relational Operations: JOIN and DIVISION</vt:lpstr>
      <vt:lpstr>Binary Relational Operations: JOIN and DIVISION</vt:lpstr>
      <vt:lpstr>Binary Relational Operations: JOIN and DIVISION</vt:lpstr>
      <vt:lpstr>Binary Relational Operations: JOIN and DIVISION</vt:lpstr>
      <vt:lpstr>Table 8.1   Operations of Relational Algebra Summary</vt:lpstr>
      <vt:lpstr>Table 8.1   Operations of Relational Algebra Summary(continued)</vt:lpstr>
      <vt:lpstr>Aggregate Functions and Grouping</vt:lpstr>
      <vt:lpstr>Aggregate Function Operation</vt:lpstr>
      <vt:lpstr>Aggregate Functions and Grouping</vt:lpstr>
      <vt:lpstr>Aggregate Functions and Grouping</vt:lpstr>
      <vt:lpstr>Aggregate Functions and Grouping</vt:lpstr>
      <vt:lpstr>Examples of Queries in Relational Algebra</vt:lpstr>
      <vt:lpstr>Examples of Queries in Relational Algebra</vt:lpstr>
      <vt:lpstr>Examples of Queries in Relational Algebra</vt:lpstr>
      <vt:lpstr>Examples of Queries in Relational Algebra</vt:lpstr>
      <vt:lpstr>Examples of Queries in Relational Algebra</vt:lpstr>
      <vt:lpstr>Examples of Queries in Relational Algebra</vt:lpstr>
      <vt:lpstr>Examples of Queries in Relational Algebra</vt:lpstr>
      <vt:lpstr>Examples of Queries in Relational Algebra</vt:lpstr>
      <vt:lpstr>Examples of Queries in Relational Algebra</vt:lpstr>
      <vt:lpstr>Examples of Queries in Relational Algebra</vt:lpstr>
      <vt:lpstr>Examples of Queries in Relational Algebra</vt:lpstr>
      <vt:lpstr>Examples of Queries in Relational Algebra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databases</dc:title>
  <dc:creator>lab4</dc:creator>
  <cp:lastModifiedBy>Hajra  Ahmed</cp:lastModifiedBy>
  <cp:revision>1011</cp:revision>
  <dcterms:created xsi:type="dcterms:W3CDTF">2021-08-16T04:03:32Z</dcterms:created>
  <dcterms:modified xsi:type="dcterms:W3CDTF">2022-11-13T22:21:22Z</dcterms:modified>
</cp:coreProperties>
</file>