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5" r:id="rId3"/>
    <p:sldId id="316" r:id="rId4"/>
    <p:sldId id="277" r:id="rId5"/>
    <p:sldId id="317" r:id="rId6"/>
    <p:sldId id="276" r:id="rId7"/>
    <p:sldId id="281" r:id="rId8"/>
    <p:sldId id="331" r:id="rId9"/>
    <p:sldId id="280" r:id="rId10"/>
    <p:sldId id="282" r:id="rId11"/>
    <p:sldId id="332" r:id="rId12"/>
    <p:sldId id="283" r:id="rId13"/>
    <p:sldId id="284" r:id="rId14"/>
    <p:sldId id="285" r:id="rId15"/>
    <p:sldId id="287" r:id="rId16"/>
    <p:sldId id="288" r:id="rId17"/>
    <p:sldId id="333" r:id="rId18"/>
    <p:sldId id="289" r:id="rId19"/>
    <p:sldId id="321" r:id="rId20"/>
    <p:sldId id="291" r:id="rId21"/>
    <p:sldId id="334" r:id="rId22"/>
    <p:sldId id="322" r:id="rId23"/>
    <p:sldId id="294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6:49:29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24575,'577'0'0,"-548"1"0,50 10 0,24 1 0,369-10 0,-244-4 0,-227 3 0,0-1 0,1 0 0,-1 0 0,0 1 0,1-1 0,-1 0 0,0 0 0,1 0 0,-1-1 0,1 1 0,-1 0 0,0 0 0,1-1 0,-1 1 0,0-1 0,0 1 0,1-1 0,-1 0 0,0 1 0,0-1 0,0 0 0,0 0 0,0 0 0,0 0 0,0 0 0,0 0 0,0 0 0,0 0 0,0 0 0,-1 0 0,1-1 0,0 1 0,0-2 0,-2 1 0,1-1 0,-1 0 0,0 0 0,1 1 0,-1-1 0,0 0 0,-1 1 0,1-1 0,0 1 0,-1 0 0,1-1 0,-1 1 0,0 0 0,0 0 0,0 0 0,-3-3 0,-4-2 0,1 1 0,-1-1 0,0 2 0,-18-10 0,16 10 0,0-1 0,1 0 0,-16-12 0,14 9 0,-9-5 0,20 10 0,14 5 0,20 8 0,0 2 0,35 17 0,43 13 0,-106-40 0,-1 1 0,0-1 0,1 1 0,-1 0 0,0-1 0,0 2 0,5 2 0,-9-4 0,1-1 0,-1 0 0,0 1 0,0-1 0,1 0 0,-1 1 0,0-1 0,0 0 0,1 1 0,-1-1 0,0 0 0,0 1 0,0-1 0,0 1 0,0-1 0,1 0 0,-1 1 0,0-1 0,0 1 0,0-1 0,0 0 0,0 1 0,0-1 0,0 1 0,-1-1 0,1 1 0,0-1 0,0 0 0,0 1 0,0 0 0,-20 13 0,-29 14 0,-67 47 0,-7 5 0,86-57-1365,22-14-5461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6:51:1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24575,'577'0'0,"-547"1"0,49 10 0,23 1 0,370-10 0,-244-4 0,-227 3 0,1-1 0,-1 0 0,0 0 0,1 1 0,-1-1 0,0 0 0,1 0 0,-1 0 0,1-1 0,-1 1 0,0 0 0,1 0 0,-1-1 0,0 1 0,0-1 0,1 1 0,-1-1 0,0 0 0,0 1 0,0-1 0,1 0 0,-1 0 0,0 0 0,0 0 0,0 0 0,-1 0 0,1 0 0,0 0 0,0 0 0,0 0 0,-1-1 0,1 1 0,0-2 0,-1 1 0,-1-1 0,0 0 0,1 0 0,-1 1 0,0-1 0,0 0 0,0 1 0,-1-1 0,1 1 0,0 0 0,-1-1 0,0 1 0,0 0 0,1 0 0,-1 0 0,-4-3 0,-2-2 0,-1 1 0,1-1 0,-1 2 0,-19-10 0,17 10 0,0-1 0,1 0 0,-16-12 0,14 9 0,-8-5 0,19 10 0,13 5 0,22 8 0,-1 2 0,35 17 0,43 13 0,-107-40 0,0 1 0,1-1 0,-1 1 0,0 0 0,0-1 0,0 2 0,5 2 0,-8-4 0,-1-1 0,0 0 0,0 1 0,1-1 0,-1 0 0,0 1 0,0-1 0,1 0 0,-1 1 0,0-1 0,0 0 0,0 1 0,1-1 0,-1 1 0,0-1 0,0 0 0,0 1 0,0-1 0,0 1 0,0-1 0,0 0 0,0 1 0,0-1 0,0 1 0,0-1 0,0 1 0,0-1 0,-1 0 0,1 1 0,0 0 0,-19 13 0,-31 14 0,-66 47 0,-6 5 0,85-57-1365,21-14-5461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7:19:27.5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1152 24575,'0'0'0,"0"-4"0,0-6 0,0-5 0,5 1 0,-1-3 0,1-1 0,4-3 0,-1-1 0,3 4 0,4-1 0,-1 0 0,1 3 0,-2 0 0,-3-2 0,1 4 0,-2-2 0,3-1 0,2 3 0,-1-2 0,-3-2 0,2 4 0,-2-2 0,2 3 0,-2-1 0,3 3 0,2-3 0,-2-1 0,3 2 0,-4-3 0,3 4 0,-4-3 0,3 4 0,-3-2 0,2-3 0,2 3 0,-2-3 0,3 4 0,1-2 0,2-2 0,2 2 0,-3-1 0,5 2 0,-3-1 0,0 2 0,0-1 0,2 2 0,-5-2 0,1 2 0,1 3 0,-4-2 0,1 1 0,1-2 0,2 1 0,7-2 0,1-4 0,1 3 0,0-2 0,-1 2 0,-1 4 0,-1 2 0,-5-2 0,0 2 0,-1 2 0,0 1 0,2-3 0,1 1 0,-4-5 0,-9 2 0,-5-3 0,-13 2 0,-7-4 0,-5-2 0,-4 3 0,3-3 0,1 3 0,-1-1 0,0-3 0,0 3 0,-1 4 0,0-3 0,-1 4 0,0-3 0,0 2 0,0 2 0,0 3 0,5-3 0,0 1 0,0-3 0,-1 1 0,8 2 0,14 1 0,10 3 0,6 1 0,10 1 0,-2 6 0,1 0 0,3 0 0,0-1 0,0 4 0,-2-1 0,-1 4 0,-1-1 0,-1-2 0,-1-3 0,0 4 0,-1-2 0,1-1 0,0-2 0,-5 3 0,0 0 0,-5 3 0,-4 9 0,-3 3 0,-4 8 0,-2 1 0,0 1 0,-2-2 0,0-2 0,0-1 0,1-1 0,-1-1 0,1-1 0,0 0 0,0-1 0,0 1 0,0 0 0,0-1 0,0 1 0,0 0 0,0 0 0,0 0 0,0 0 0,-5 0 0,0 0 0,0 0 0,1 0 0,1 0 0,1-5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9:27:0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3501 26 24575,'-214'-12'0,"24"1"0,-766 8 0,490 5 0,427 0 0,-1 1 0,0 3 0,1 1 0,0 2 0,1 1 0,-64 26 0,9 6 0,-124 74 0,151-77 0,-25 12 0,-149 114 0,63 4 0,141-133 0,-12 14 0,2 3 0,3 1 0,2 3 0,2 1 0,3 1 0,-51 115 0,70-135 0,10-25 0,0 0 0,1 1 0,1 0 0,0 0 0,-3 22 0,-3 51 0,0 112 0,11-146 0,1 0 0,3 0 0,2-1 0,2 1 0,30 98 0,98 241 0,-74-249 0,-24-62 0,-24-55 0,1 0 0,1 0 0,1-2 0,1 0 0,22 23 0,116 110 0,-92-96 0,53 37 0,-35-32 0,-63-48 0,1-1 0,1-2 0,1 0 0,0-1 0,1-1 0,50 22 0,134 44 0,-159-66 0,-13-4 0,45 19 0,-36-13 0,2-1 0,0-3 0,63 10 0,34 8 0,233 77 0,-315-92 0,258 51 0,-277-59 0,56 17 0,1 1 0,73 13 0,126 22 0,-278-57 0,85 12 0,136 4 0,-70-7 0,11 0 0,-36-10 0,-35 1 0,117-13 0,-188 4 0,0-2 0,0-2 0,-1-2 0,0-1 0,-1-1 0,-1-3 0,0-1 0,60-40 0,-26 7 0,-2-3 0,-3-2 0,63-70 0,-95 89 0,-2-2 0,-2-2 0,-2 0 0,-1-2 0,34-76 0,77-243 0,-105 266 0,-23 60 0,-3-1 0,0 1 0,-3-1 0,-1 0 0,-4-71 0,4-44 0,14-705 0,-19 548 0,2 273 0,-1 0 0,-2 0 0,-1 0 0,-16-65 0,-34-61 0,44 139 0,-1-1 0,-1 2 0,-1-1 0,-25-32 0,7 21 0,-2 1 0,-1 1 0,-2 2 0,-1 1 0,-63-37 0,77 53 0,-1 1 0,0 0 0,0 2 0,-37-11 0,-106-18 0,4 2 0,-141-38 0,272 72 0,-61 0 0,62 4 0,0-2 0,-40-6 0,-10-8 0,1 4 0,-122-2 0,178 12 0,1-1 0,-31-7 0,-40-2 0,38 7 56,-83-17-1,88 12-547,-2 1 0,-52 1 0,85 7-6334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3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00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776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2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8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7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3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8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@gmail.com" TargetMode="External"/><Relationship Id="rId7" Type="http://schemas.openxmlformats.org/officeDocument/2006/relationships/image" Target="../media/image12.png"/><Relationship Id="rId2" Type="http://schemas.openxmlformats.org/officeDocument/2006/relationships/hyperlink" Target="mailto:m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539" y="-124996"/>
            <a:ext cx="10569213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</a:t>
            </a:r>
            <a:r>
              <a:rPr lang="en-US" dirty="0" err="1"/>
              <a:t>Attributes,and</a:t>
            </a:r>
            <a:r>
              <a:rPr lang="en-US" dirty="0"/>
              <a:t>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7931129" cy="51269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Entity Types, Entity Sets, Keys, and Value Sets</a:t>
            </a:r>
          </a:p>
          <a:p>
            <a:pPr algn="just"/>
            <a:r>
              <a:rPr lang="en-US" b="1" u="sng" dirty="0">
                <a:solidFill>
                  <a:srgbClr val="FF0000"/>
                </a:solidFill>
              </a:rPr>
              <a:t>Entity Types and Entity Sets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Entity: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each record is a real world object having real world existence  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Entity type: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 of entities having common attributes.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entity type in the database is described by its name and attributes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Entity set: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collection of one or more entities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Entity type is the super set of all possible entity sets 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Attributes 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properties that describes an entity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Domain: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of permissive value for an attribute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7C31E5-30FF-23CA-EF50-71F55E9438E9}"/>
              </a:ext>
            </a:extLst>
          </p:cNvPr>
          <p:cNvGraphicFramePr>
            <a:graphicFrameLocks noGrp="1"/>
          </p:cNvGraphicFramePr>
          <p:nvPr/>
        </p:nvGraphicFramePr>
        <p:xfrm>
          <a:off x="2508176" y="4753778"/>
          <a:ext cx="8259315" cy="193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105">
                  <a:extLst>
                    <a:ext uri="{9D8B030D-6E8A-4147-A177-3AD203B41FA5}">
                      <a16:colId xmlns:a16="http://schemas.microsoft.com/office/drawing/2014/main" val="3905424503"/>
                    </a:ext>
                  </a:extLst>
                </a:gridCol>
                <a:gridCol w="2753105">
                  <a:extLst>
                    <a:ext uri="{9D8B030D-6E8A-4147-A177-3AD203B41FA5}">
                      <a16:colId xmlns:a16="http://schemas.microsoft.com/office/drawing/2014/main" val="2160685236"/>
                    </a:ext>
                  </a:extLst>
                </a:gridCol>
                <a:gridCol w="2753105">
                  <a:extLst>
                    <a:ext uri="{9D8B030D-6E8A-4147-A177-3AD203B41FA5}">
                      <a16:colId xmlns:a16="http://schemas.microsoft.com/office/drawing/2014/main" val="514038662"/>
                    </a:ext>
                  </a:extLst>
                </a:gridCol>
              </a:tblGrid>
              <a:tr h="48434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09164"/>
                  </a:ext>
                </a:extLst>
              </a:tr>
              <a:tr h="48434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Mohammad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m@gmail.com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10567"/>
                  </a:ext>
                </a:extLst>
              </a:tr>
              <a:tr h="48434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4111"/>
                  </a:ext>
                </a:extLst>
              </a:tr>
              <a:tr h="48434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7086E4-03E1-328E-D177-C44F727765B6}"/>
              </a:ext>
            </a:extLst>
          </p:cNvPr>
          <p:cNvSpPr/>
          <p:nvPr/>
        </p:nvSpPr>
        <p:spPr>
          <a:xfrm>
            <a:off x="2573545" y="5779221"/>
            <a:ext cx="7931129" cy="362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EEBE0F-4B21-DEDE-9D06-74FBA7149731}"/>
                  </a:ext>
                </a:extLst>
              </p14:cNvPr>
              <p14:cNvContentPartPr/>
              <p14:nvPr/>
            </p14:nvContentPartPr>
            <p14:xfrm>
              <a:off x="10504674" y="5831512"/>
              <a:ext cx="594000" cy="12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EEBE0F-4B21-DEDE-9D06-74FBA71497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6034" y="5822872"/>
                <a:ext cx="611640" cy="1436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32AA682-CF77-7A61-D533-995AFADB2B94}"/>
              </a:ext>
            </a:extLst>
          </p:cNvPr>
          <p:cNvSpPr txBox="1"/>
          <p:nvPr/>
        </p:nvSpPr>
        <p:spPr>
          <a:xfrm>
            <a:off x="6539109" y="4401040"/>
            <a:ext cx="186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Employee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5A6708-09C4-4C08-2422-36A8657F344C}"/>
                  </a:ext>
                </a:extLst>
              </p14:cNvPr>
              <p14:cNvContentPartPr/>
              <p14:nvPr/>
            </p14:nvContentPartPr>
            <p14:xfrm rot="20905855">
              <a:off x="8310956" y="4459341"/>
              <a:ext cx="594000" cy="126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5A6708-09C4-4C08-2422-36A8657F34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20905855">
                <a:off x="8301956" y="4450701"/>
                <a:ext cx="611640" cy="1436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7ADE87C-832A-2315-9213-AD21219C0B90}"/>
              </a:ext>
            </a:extLst>
          </p:cNvPr>
          <p:cNvSpPr txBox="1"/>
          <p:nvPr/>
        </p:nvSpPr>
        <p:spPr>
          <a:xfrm>
            <a:off x="8843135" y="4104456"/>
            <a:ext cx="311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Entity type (describes schema or intension)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B6727-3065-805D-49C7-3A578DF51026}"/>
              </a:ext>
            </a:extLst>
          </p:cNvPr>
          <p:cNvSpPr txBox="1"/>
          <p:nvPr/>
        </p:nvSpPr>
        <p:spPr>
          <a:xfrm>
            <a:off x="11030308" y="5722462"/>
            <a:ext cx="83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315788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9992842" cy="48933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Initial Conceptual Design of the COMPANY Database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Another requirement is that: </a:t>
            </a:r>
            <a:r>
              <a:rPr lang="en-US" sz="2000" b="1" dirty="0">
                <a:solidFill>
                  <a:srgbClr val="C00000"/>
                </a:solidFill>
              </a:rPr>
              <a:t>an employee can work on several projects, and the database has to store the number of hours per week an employee works on each project.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can be represented by a </a:t>
            </a:r>
            <a:r>
              <a:rPr lang="en-US" sz="2000" b="1" dirty="0">
                <a:solidFill>
                  <a:srgbClr val="7030A0"/>
                </a:solidFill>
              </a:rPr>
              <a:t>multivalued composite attribute of EMPLOYEE called </a:t>
            </a:r>
            <a:r>
              <a:rPr lang="en-US" sz="2000" b="1" dirty="0" err="1">
                <a:solidFill>
                  <a:srgbClr val="7030A0"/>
                </a:solidFill>
              </a:rPr>
              <a:t>Works_on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the simple components (Project, Hours).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Alternatively, it can be represented as </a:t>
            </a:r>
            <a:r>
              <a:rPr lang="en-US" sz="2000" b="1" dirty="0">
                <a:solidFill>
                  <a:srgbClr val="7030A0"/>
                </a:solidFill>
              </a:rPr>
              <a:t>a multivalued composite attribute of PROJECT called Workers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with the simple components (Employee, Hours). </a:t>
            </a:r>
          </a:p>
        </p:txBody>
      </p:sp>
    </p:spTree>
    <p:extLst>
      <p:ext uri="{BB962C8B-B14F-4D97-AF65-F5344CB8AC3E}">
        <p14:creationId xmlns:p14="http://schemas.microsoft.com/office/powerpoint/2010/main" val="37186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9290450" cy="4893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Initial Conceptual Design of the COMPANY Database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now define the entity types for the COMPANY database, based on the requirements.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An entity type DEPENDENT with attributes </a:t>
            </a:r>
          </a:p>
          <a:p>
            <a:pPr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EmployeeNo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Dependent_name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Gender, </a:t>
            </a:r>
          </a:p>
          <a:p>
            <a:pPr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Birth_date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 (to the employee).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DA3FF-AF25-7B0A-134D-2918DC1B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9" t="81344"/>
          <a:stretch/>
        </p:blipFill>
        <p:spPr>
          <a:xfrm>
            <a:off x="6096000" y="3355621"/>
            <a:ext cx="5290144" cy="207901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31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317857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 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0196"/>
            <a:ext cx="7332453" cy="4893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Initial Conceptual Design of the COMPANY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70" y="1169496"/>
            <a:ext cx="6119548" cy="55721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27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9685866" cy="48933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Relationship Types, Sets, and Instances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</a:rPr>
              <a:t>relationship type 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among n entity types E1, E2, . . . , En defines </a:t>
            </a:r>
            <a:r>
              <a:rPr lang="en-US" b="1" dirty="0">
                <a:solidFill>
                  <a:srgbClr val="7030A0"/>
                </a:solidFill>
              </a:rPr>
              <a:t>a set of associations among entities from these entity types.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Each of the entity types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E1, E2, . . . , En is said to </a:t>
            </a:r>
            <a:r>
              <a:rPr lang="en-US" dirty="0">
                <a:solidFill>
                  <a:srgbClr val="00B050"/>
                </a:solidFill>
              </a:rPr>
              <a:t>participate in the relationship type 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5122" name="Picture 2" descr="Entity Relationship Diagram ( ERD ) | Explained ER Model In DB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45"/>
          <a:stretch/>
        </p:blipFill>
        <p:spPr bwMode="auto">
          <a:xfrm>
            <a:off x="2215405" y="3639245"/>
            <a:ext cx="7058597" cy="26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05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164" y="-77500"/>
            <a:ext cx="12365806" cy="5605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Relationship Types, Relationship Sets, 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00"/>
            <a:ext cx="6698251" cy="68185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Relationship Types, Sets, and Instances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 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Consider a relationship type </a:t>
            </a:r>
            <a:r>
              <a:rPr lang="en-US" sz="2400" b="1" dirty="0">
                <a:solidFill>
                  <a:srgbClr val="7030A0"/>
                </a:solidFill>
              </a:rPr>
              <a:t>WORKS_FOR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between the two entity types </a:t>
            </a:r>
            <a:r>
              <a:rPr lang="en-US" sz="2400" b="1" dirty="0">
                <a:solidFill>
                  <a:srgbClr val="7030A0"/>
                </a:solidFill>
              </a:rPr>
              <a:t>EMPLOYEE</a:t>
            </a:r>
            <a:r>
              <a:rPr lang="en-US" sz="2400" dirty="0">
                <a:solidFill>
                  <a:srgbClr val="7030A0"/>
                </a:solidFill>
              </a:rPr>
              <a:t> and </a:t>
            </a:r>
            <a:r>
              <a:rPr lang="en-US" sz="2400" b="1" dirty="0">
                <a:solidFill>
                  <a:srgbClr val="7030A0"/>
                </a:solidFill>
              </a:rPr>
              <a:t>DEPARTMENT</a:t>
            </a:r>
            <a:r>
              <a:rPr lang="en-US" sz="2400" dirty="0">
                <a:solidFill>
                  <a:srgbClr val="7030A0"/>
                </a:solidFill>
              </a:rPr>
              <a:t>,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which associates each employee with the department for which the employee works.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 instance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the relationship set WORKS_FOR associates one EMPLOYEE entity and one DEPARTMENT entity.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ER diagrams,</a:t>
            </a:r>
          </a:p>
          <a:p>
            <a:pPr lvl="1" algn="just"/>
            <a:r>
              <a:rPr lang="en-US" sz="1800" b="1" dirty="0">
                <a:solidFill>
                  <a:srgbClr val="7030A0"/>
                </a:solidFill>
              </a:rPr>
              <a:t>Relationship types are displayed as diamond-shaped boxes</a:t>
            </a:r>
            <a:r>
              <a:rPr lang="en-US" sz="1800" dirty="0">
                <a:solidFill>
                  <a:srgbClr val="7030A0"/>
                </a:solidFill>
              </a:rPr>
              <a:t>,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are </a:t>
            </a:r>
            <a:r>
              <a:rPr lang="en-US" sz="1800" b="1" dirty="0">
                <a:solidFill>
                  <a:srgbClr val="7030A0"/>
                </a:solidFill>
              </a:rPr>
              <a:t>connected by straight lines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the rectangular boxes representing the </a:t>
            </a:r>
            <a:r>
              <a:rPr lang="en-US" sz="1800" b="1" dirty="0">
                <a:solidFill>
                  <a:srgbClr val="7030A0"/>
                </a:solidFill>
              </a:rPr>
              <a:t>participating entity types</a:t>
            </a:r>
            <a:r>
              <a:rPr lang="en-US" sz="1800" dirty="0">
                <a:solidFill>
                  <a:srgbClr val="7030A0"/>
                </a:solidFill>
              </a:rPr>
              <a:t>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7030A0"/>
                </a:solidFill>
              </a:rPr>
              <a:t>relationship 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displayed in the diamond-shaped box.</a:t>
            </a: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A0C89-CE09-0B2A-095D-DDCB5095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92" y="1489395"/>
            <a:ext cx="5466108" cy="4448551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2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Relationship Types, Relationship Sets, Roles &amp;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0369" y="982327"/>
            <a:ext cx="6719977" cy="48933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Relationship Degree, Role Names, and Recursive Relationships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Degree of a Relationship Type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degree of a relationship type = No. of participating entities.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Degree of WORKS_FOR relationship = 2. </a:t>
            </a:r>
          </a:p>
          <a:p>
            <a:pPr algn="just"/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Binary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 relationship type of degree two </a:t>
            </a:r>
          </a:p>
          <a:p>
            <a:pPr algn="just"/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Ternary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 relationship type of degree three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example of a ternary relationship is SUPPLY, where each relationship instance associates three </a:t>
            </a:r>
            <a:r>
              <a:rPr lang="en-US" b="1" dirty="0">
                <a:solidFill>
                  <a:srgbClr val="C00000"/>
                </a:solidFill>
              </a:rPr>
              <a:t>entities</a:t>
            </a:r>
          </a:p>
          <a:p>
            <a:pPr lvl="1" algn="just"/>
            <a:r>
              <a:rPr lang="en-US" b="1" dirty="0">
                <a:solidFill>
                  <a:srgbClr val="C00000"/>
                </a:solidFill>
              </a:rPr>
              <a:t>a supplier s, </a:t>
            </a:r>
          </a:p>
          <a:p>
            <a:pPr lvl="1" algn="just"/>
            <a:r>
              <a:rPr lang="en-US" b="1" dirty="0">
                <a:solidFill>
                  <a:srgbClr val="C00000"/>
                </a:solidFill>
              </a:rPr>
              <a:t>a part p, </a:t>
            </a:r>
          </a:p>
          <a:p>
            <a:pPr lvl="1" algn="just"/>
            <a:r>
              <a:rPr lang="en-US" b="1" dirty="0">
                <a:solidFill>
                  <a:srgbClr val="C00000"/>
                </a:solidFill>
              </a:rPr>
              <a:t>and a project j</a:t>
            </a:r>
          </a:p>
          <a:p>
            <a:pPr lvl="1" algn="just"/>
            <a:r>
              <a:rPr lang="en-US" b="1" dirty="0">
                <a:solidFill>
                  <a:srgbClr val="C00000"/>
                </a:solidFill>
              </a:rPr>
              <a:t>whenever s supplies part p to project j.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42" y="1371502"/>
            <a:ext cx="4949269" cy="4114996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308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10122238" cy="48933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Relationship Degree, Role Names, and Recursive Relationships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Relationships as attributes</a:t>
            </a:r>
          </a:p>
          <a:p>
            <a:pPr algn="just"/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sometimes easy to think of binary relations as attributes in an entity set </a:t>
            </a:r>
          </a:p>
          <a:p>
            <a:pPr algn="just"/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we have done in the following diagram.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50BC3A-749D-0D8C-3081-9CC349E6982D}"/>
              </a:ext>
            </a:extLst>
          </p:cNvPr>
          <p:cNvGrpSpPr/>
          <p:nvPr/>
        </p:nvGrpSpPr>
        <p:grpSpPr>
          <a:xfrm>
            <a:off x="5191329" y="3657601"/>
            <a:ext cx="6098878" cy="2613804"/>
            <a:chOff x="5286219" y="3830129"/>
            <a:chExt cx="6098878" cy="26138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AD16BA-8C72-2E4C-E2C4-8BE1271D5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02" t="51774" r="2562" b="18966"/>
            <a:stretch/>
          </p:blipFill>
          <p:spPr>
            <a:xfrm>
              <a:off x="5286219" y="3830129"/>
              <a:ext cx="6098878" cy="2613804"/>
            </a:xfrm>
            <a:prstGeom prst="rect">
              <a:avLst/>
            </a:prstGeom>
            <a:ln w="2857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B28E78-7637-7645-20EA-9160AEB0DBC8}"/>
                    </a:ext>
                  </a:extLst>
                </p14:cNvPr>
                <p14:cNvContentPartPr/>
                <p14:nvPr/>
              </p14:nvContentPartPr>
              <p14:xfrm>
                <a:off x="9332952" y="3846471"/>
                <a:ext cx="2028960" cy="1443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B28E78-7637-7645-20EA-9160AEB0DB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24312" y="3837471"/>
                  <a:ext cx="2046600" cy="146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031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10122238" cy="48933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Relationship Degree, Role Names, and Recursive Relationships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Role Names and Recursive Relationships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Each entity type that participates in a relationship type plays a particular role in the relationship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role name: </a:t>
            </a:r>
            <a:r>
              <a:rPr lang="en-US" b="1" dirty="0">
                <a:solidFill>
                  <a:srgbClr val="7030A0"/>
                </a:solidFill>
              </a:rPr>
              <a:t>mentions the role that a participating entity from the entity type plays in each relationship instance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it helps to explain what the relationship means.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in the WORKS_FOR relationship type, EMPLOYEE </a:t>
            </a:r>
            <a:r>
              <a:rPr lang="en-US" b="1" dirty="0">
                <a:solidFill>
                  <a:srgbClr val="C00000"/>
                </a:solidFill>
              </a:rPr>
              <a:t>plays the role of employee/ worker and DEPARTMENT plays the role of department/employer.</a:t>
            </a:r>
          </a:p>
        </p:txBody>
      </p:sp>
    </p:spTree>
    <p:extLst>
      <p:ext uri="{BB962C8B-B14F-4D97-AF65-F5344CB8AC3E}">
        <p14:creationId xmlns:p14="http://schemas.microsoft.com/office/powerpoint/2010/main" val="263683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7" y="1622784"/>
            <a:ext cx="6201260" cy="48933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Relationship Degree, Role Names, and Recursive Relationships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Role Names and Recursive Relationships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some cases, the </a:t>
            </a:r>
            <a:r>
              <a:rPr lang="en-US" b="1" dirty="0">
                <a:solidFill>
                  <a:srgbClr val="7030A0"/>
                </a:solidFill>
              </a:rPr>
              <a:t>same entity type participates more than once in a relationship type in different roles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such cases the </a:t>
            </a:r>
            <a:r>
              <a:rPr lang="en-US" b="1" dirty="0">
                <a:solidFill>
                  <a:srgbClr val="7030A0"/>
                </a:solidFill>
              </a:rPr>
              <a:t>role name becomes essential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distinguishing the meaning of the role that each participating entity plays.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Such relationship types are called </a:t>
            </a:r>
            <a:r>
              <a:rPr lang="en-US" b="1" dirty="0">
                <a:solidFill>
                  <a:srgbClr val="C00000"/>
                </a:solidFill>
              </a:rPr>
              <a:t>recursive relationships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</a:t>
            </a:r>
            <a:r>
              <a:rPr lang="en-US" b="1" dirty="0">
                <a:solidFill>
                  <a:srgbClr val="C00000"/>
                </a:solidFill>
              </a:rPr>
              <a:t>self-referencing relationships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The SUPERVISION relationship type relates an employee to a supervisor, where both employee and supervisor entities are members of the same EMPLOYEE entity 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Hence, the EMPLOYEE entity type participates twice in SUPERVISION: once in the role of supervisor (or boss), and once in the role of supervisee (or subordinate).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65" y="1880558"/>
            <a:ext cx="5320898" cy="4701397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52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7" y="1622784"/>
            <a:ext cx="5715228" cy="4893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Relationship Degree, Role Names, and Recursive Relationships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Role Names and Recursive Relationships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Figure 3.11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the lines marked ‘1’ represent the supervisor role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The lines marked ‘2’ represent the supervisee role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hence, 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e1 supervises e2 and e3, and works under e5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e4 supervises e6 and e7, and works under e5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e5 supervises e1 and e4.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example, each relationship instance must be connected with two lines, one marked with ‘1’ (supervisor) and the other with ‘2’ (supervisee).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20" y="1835259"/>
            <a:ext cx="5626442" cy="4893346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13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9290450" cy="4591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Entity Types, Entity Sets, Keys, and Value Sets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Entity Types and Entity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22" y="2861489"/>
            <a:ext cx="6850911" cy="3489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53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39" y="1079320"/>
            <a:ext cx="6261645" cy="5571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Binary Relationship constraints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Cardinality Ratios for Binary Relationships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The possible cardinality ratios for binary relationship types are 1:1, 1:N, N:1, and N:N.</a:t>
            </a:r>
          </a:p>
          <a:p>
            <a:pPr algn="just"/>
            <a:r>
              <a:rPr lang="en-US" sz="1600" b="1" u="sng" dirty="0">
                <a:solidFill>
                  <a:schemeClr val="accent3">
                    <a:lumMod val="50000"/>
                  </a:schemeClr>
                </a:solidFill>
              </a:rPr>
              <a:t>Requirement: an employee can manage at most one department and a department can have at most one manager.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example of a 1:1 binary relationship</a:t>
            </a:r>
          </a:p>
          <a:p>
            <a:pPr lvl="2" algn="just"/>
            <a:r>
              <a:rPr lang="en-US" sz="1800" b="1" dirty="0">
                <a:solidFill>
                  <a:srgbClr val="7030A0"/>
                </a:solidFill>
              </a:rPr>
              <a:t>MANAGES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which </a:t>
            </a:r>
            <a:r>
              <a:rPr lang="en-US" sz="1800" b="1" dirty="0">
                <a:solidFill>
                  <a:srgbClr val="7030A0"/>
                </a:solidFill>
              </a:rPr>
              <a:t>relates a department entity to the employee who manages that department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89797-3441-B36F-78AF-CBADBE595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5"/>
          <a:stretch/>
        </p:blipFill>
        <p:spPr>
          <a:xfrm>
            <a:off x="6599208" y="1932914"/>
            <a:ext cx="5080958" cy="4019489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47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3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800"/>
            <a:ext cx="6261645" cy="5571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Binary Relationship constraints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Cardinality Ratios for Binary Relationships</a:t>
            </a:r>
          </a:p>
          <a:p>
            <a:pPr algn="just"/>
            <a:r>
              <a:rPr lang="en-US" sz="1800" b="1" u="sng" dirty="0">
                <a:solidFill>
                  <a:schemeClr val="accent3">
                    <a:lumMod val="50000"/>
                  </a:schemeClr>
                </a:solidFill>
              </a:rPr>
              <a:t>Requirement: an employee can work on several projects and a project can have several employees.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relationship type WORKS_ON is of cardinality ratio N:N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e2 is working on p1 and p4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p4 has 2 employees e2 and e3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F0CB6-5F7F-9C41-814C-FDEE3EE14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75"/>
          <a:stretch/>
        </p:blipFill>
        <p:spPr>
          <a:xfrm>
            <a:off x="6556073" y="1610174"/>
            <a:ext cx="5257845" cy="43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9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7" y="1622784"/>
            <a:ext cx="9768244" cy="48933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Binary Relationship constraints</a:t>
            </a:r>
          </a:p>
          <a:p>
            <a:pPr algn="just"/>
            <a:r>
              <a:rPr lang="en-US" sz="24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2:</a:t>
            </a:r>
            <a:r>
              <a:rPr lang="en-US" sz="2400" b="1" i="1" dirty="0">
                <a:solidFill>
                  <a:srgbClr val="FF0000"/>
                </a:solidFill>
              </a:rPr>
              <a:t>Participation Constraints and Existence Dependencies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participation constraint specifies </a:t>
            </a:r>
            <a:r>
              <a:rPr lang="en-US" sz="2400" b="1" dirty="0">
                <a:solidFill>
                  <a:srgbClr val="7030A0"/>
                </a:solidFill>
              </a:rPr>
              <a:t>whether the existence of an entity depends on its being related to another entity via the relationship type.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constraint specifies </a:t>
            </a:r>
            <a:r>
              <a:rPr lang="en-US" sz="2400" b="1" u="sng" dirty="0">
                <a:solidFill>
                  <a:srgbClr val="7030A0"/>
                </a:solidFill>
              </a:rPr>
              <a:t>the minimum number </a:t>
            </a:r>
            <a:r>
              <a:rPr lang="en-US" sz="2400" u="sng" dirty="0">
                <a:solidFill>
                  <a:srgbClr val="7030A0"/>
                </a:solidFill>
              </a:rPr>
              <a:t>of relationship instances that each entity can participate in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Sometimes called as the </a:t>
            </a:r>
            <a:r>
              <a:rPr lang="en-US" sz="2400" dirty="0">
                <a:solidFill>
                  <a:srgbClr val="7030A0"/>
                </a:solidFill>
              </a:rPr>
              <a:t>minimum cardinality constraint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two types of participation constraints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Total 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Partial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165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7" y="1622784"/>
            <a:ext cx="9768244" cy="48933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Binary Relationship constraints</a:t>
            </a:r>
          </a:p>
          <a:p>
            <a:pPr algn="just"/>
            <a:r>
              <a:rPr lang="en-US" sz="2400" b="1" i="1" dirty="0">
                <a:solidFill>
                  <a:srgbClr val="FF0000"/>
                </a:solidFill>
              </a:rPr>
              <a:t>Participation Constraints and Existence Dependencies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company policy states that </a:t>
            </a:r>
          </a:p>
          <a:p>
            <a:pPr lvl="1" algn="just"/>
            <a:r>
              <a:rPr lang="en-US" sz="2200" b="1" dirty="0">
                <a:solidFill>
                  <a:srgbClr val="00B050"/>
                </a:solidFill>
              </a:rPr>
              <a:t>Requirement: every employee must work for a department</a:t>
            </a:r>
          </a:p>
          <a:p>
            <a:pPr lvl="2" algn="just"/>
            <a:r>
              <a:rPr lang="en-US" sz="2000" b="1" dirty="0">
                <a:solidFill>
                  <a:srgbClr val="C00000"/>
                </a:solidFill>
              </a:rPr>
              <a:t>Then An employee entity can exist only if it participates in at least one WORKS_FOR relationship instance.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Thus, the </a:t>
            </a:r>
            <a:r>
              <a:rPr lang="en-US" sz="2400" b="1" dirty="0">
                <a:solidFill>
                  <a:srgbClr val="7030A0"/>
                </a:solidFill>
              </a:rPr>
              <a:t>participation of EMPLOYEE in WORKS_FOR is called total participation,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meaning that every entity in the total set of employee entities must be related to a department entity via WORKS_FOR. </a:t>
            </a:r>
          </a:p>
        </p:txBody>
      </p:sp>
    </p:spTree>
    <p:extLst>
      <p:ext uri="{BB962C8B-B14F-4D97-AF65-F5344CB8AC3E}">
        <p14:creationId xmlns:p14="http://schemas.microsoft.com/office/powerpoint/2010/main" val="298583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Relationship Types, Relationship Sets,</a:t>
            </a:r>
            <a:br>
              <a:rPr lang="en-US" dirty="0"/>
            </a:br>
            <a:r>
              <a:rPr lang="en-US" dirty="0"/>
              <a:t>Roles, and Structural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10196611" cy="48933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1800" b="1" i="1" u="sng" dirty="0">
                <a:solidFill>
                  <a:schemeClr val="accent1">
                    <a:lumMod val="75000"/>
                  </a:schemeClr>
                </a:solidFill>
              </a:rPr>
              <a:t>Binary Relationship constraints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Participation Constraints and Existence Dependencies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Total participation is also called existence dependency. 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Requirement: It is not expected that every employee manages a department,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 the </a:t>
            </a:r>
            <a:r>
              <a:rPr lang="en-US" b="1" dirty="0">
                <a:solidFill>
                  <a:srgbClr val="7030A0"/>
                </a:solidFill>
              </a:rPr>
              <a:t>participation of EMPLOYEE in the MANAGES relationship type is partial,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meaning that some or part of the set of employee entities are related to some department entity via MANAGES, but not necessarily all.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structural constraints of a relationship type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b="1" dirty="0">
                <a:solidFill>
                  <a:srgbClr val="7030A0"/>
                </a:solidFill>
              </a:rPr>
              <a:t>cardinality ratio + participation constraints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ER diagrams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u="sng" dirty="0">
                <a:solidFill>
                  <a:srgbClr val="7030A0"/>
                </a:solidFill>
              </a:rPr>
              <a:t>total participation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(or existence dependency) is </a:t>
            </a:r>
            <a:r>
              <a:rPr lang="en-US" u="sng" dirty="0">
                <a:solidFill>
                  <a:srgbClr val="7030A0"/>
                </a:solidFill>
              </a:rPr>
              <a:t>displayed as a double line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connecting the participating entity type to the relationship, whereas </a:t>
            </a:r>
            <a:r>
              <a:rPr lang="en-US" u="sng" dirty="0">
                <a:solidFill>
                  <a:srgbClr val="7030A0"/>
                </a:solidFill>
              </a:rPr>
              <a:t>partial participation is represented by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217949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9290450" cy="4591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Entity Types, Entity Sets, Keys, and Value Sets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Representation in ER: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US" b="1" dirty="0">
                <a:solidFill>
                  <a:srgbClr val="C00000"/>
                </a:solidFill>
              </a:rPr>
              <a:t>entity type in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rectangular box enclosing the entity type name. </a:t>
            </a:r>
          </a:p>
          <a:p>
            <a:r>
              <a:rPr lang="en-US" b="1" dirty="0">
                <a:solidFill>
                  <a:srgbClr val="C00000"/>
                </a:solidFill>
              </a:rPr>
              <a:t>Attribute names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ovals and are attached to their entity type by straight lines.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Composite attributes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attached to their component attributes by straight lines.</a:t>
            </a:r>
          </a:p>
          <a:p>
            <a:r>
              <a:rPr lang="en-US" b="1" dirty="0">
                <a:solidFill>
                  <a:srgbClr val="C00000"/>
                </a:solidFill>
              </a:rPr>
              <a:t>Multivalued attributes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double ovals. </a:t>
            </a:r>
          </a:p>
        </p:txBody>
      </p:sp>
    </p:spTree>
    <p:extLst>
      <p:ext uri="{BB962C8B-B14F-4D97-AF65-F5344CB8AC3E}">
        <p14:creationId xmlns:p14="http://schemas.microsoft.com/office/powerpoint/2010/main" val="27825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81" y="1481437"/>
            <a:ext cx="10769219" cy="48933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Entity Types, Entity Sets, Keys, and Value Sets</a:t>
            </a:r>
          </a:p>
          <a:p>
            <a:pPr algn="just"/>
            <a:r>
              <a:rPr lang="en-US" b="1" u="sng" dirty="0">
                <a:solidFill>
                  <a:srgbClr val="FF0000"/>
                </a:solidFill>
              </a:rPr>
              <a:t>Key Attributes of an Entity Type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key or uniqueness constraint on attributes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applied on the entities of an entity type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uniquely identifies an entity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 </a:t>
            </a:r>
            <a:r>
              <a:rPr lang="en-US" b="1" dirty="0">
                <a:solidFill>
                  <a:srgbClr val="7030A0"/>
                </a:solidFill>
              </a:rPr>
              <a:t>constraint that prohibits any two entities from having the same value for the key attribute at the same time.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Such an attribute is called a </a:t>
            </a:r>
            <a:r>
              <a:rPr lang="en-US" b="1" dirty="0">
                <a:solidFill>
                  <a:srgbClr val="C00000"/>
                </a:solidFill>
              </a:rPr>
              <a:t>key attribute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its values can be used to identify each entity uniquely.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</a:t>
            </a:r>
          </a:p>
          <a:p>
            <a:pPr lvl="1" algn="just"/>
            <a:r>
              <a:rPr lang="en-US" b="1" dirty="0">
                <a:solidFill>
                  <a:srgbClr val="7030A0"/>
                </a:solidFill>
              </a:rPr>
              <a:t>the Name attribute is a key of the COMPANY entity type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no two companies are allowed to have the same name. </a:t>
            </a:r>
          </a:p>
          <a:p>
            <a:pPr lvl="1" algn="just"/>
            <a:r>
              <a:rPr lang="en-US" b="1" dirty="0">
                <a:solidFill>
                  <a:srgbClr val="7030A0"/>
                </a:solidFill>
              </a:rPr>
              <a:t>The SSN (Social Security number) is a key attribute for PERSON entity type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ER diagrammatic notation, </a:t>
            </a:r>
            <a:r>
              <a:rPr lang="en-US" b="1" dirty="0">
                <a:solidFill>
                  <a:srgbClr val="C00000"/>
                </a:solidFill>
              </a:rPr>
              <a:t>each key attribute has its name underlined inside the oval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 descr="The Entity-Relationship Model">
            <a:extLst>
              <a:ext uri="{FF2B5EF4-FFF2-40B4-BE49-F238E27FC236}">
                <a16:creationId xmlns:a16="http://schemas.microsoft.com/office/drawing/2014/main" id="{919E48D3-49F1-C32F-029D-1F0E2804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56" y="1804017"/>
            <a:ext cx="3822224" cy="16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1B8531-C2B3-27A5-8F38-7A13459BD9E4}"/>
                  </a:ext>
                </a:extLst>
              </p14:cNvPr>
              <p14:cNvContentPartPr/>
              <p14:nvPr/>
            </p14:nvContentPartPr>
            <p14:xfrm>
              <a:off x="9635352" y="1465791"/>
              <a:ext cx="398520" cy="41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1B8531-C2B3-27A5-8F38-7A13459BD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7712" y="1447791"/>
                <a:ext cx="434160" cy="450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51D9CE-A443-D7FF-F8D7-03F9C1758C85}"/>
              </a:ext>
            </a:extLst>
          </p:cNvPr>
          <p:cNvSpPr txBox="1"/>
          <p:nvPr/>
        </p:nvSpPr>
        <p:spPr>
          <a:xfrm>
            <a:off x="10033872" y="1242196"/>
            <a:ext cx="179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Key attribute</a:t>
            </a:r>
          </a:p>
        </p:txBody>
      </p:sp>
    </p:spTree>
    <p:extLst>
      <p:ext uri="{BB962C8B-B14F-4D97-AF65-F5344CB8AC3E}">
        <p14:creationId xmlns:p14="http://schemas.microsoft.com/office/powerpoint/2010/main" val="198679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9290450" cy="4893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Entity Types, Entity Sets, Keys, and Value Sets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Key Attributes of an Entity Type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Sometimes </a:t>
            </a:r>
            <a:r>
              <a:rPr lang="en-US" b="1" dirty="0">
                <a:solidFill>
                  <a:srgbClr val="7030A0"/>
                </a:solidFill>
              </a:rPr>
              <a:t>several attributes together form a key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meaning that the combination of the attribute values must be distinct for each entity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set of attributes possesses this property, the proper way to represent this in the ER model that we describe here is to define a composite attribute and designate it as a key attribute of the entity type. </a:t>
            </a:r>
          </a:p>
        </p:txBody>
      </p:sp>
      <p:pic>
        <p:nvPicPr>
          <p:cNvPr id="1026" name="Picture 2" descr="erd - How to show composite keys in Chen E-R Diagram - Stack Overflow">
            <a:extLst>
              <a:ext uri="{FF2B5EF4-FFF2-40B4-BE49-F238E27FC236}">
                <a16:creationId xmlns:a16="http://schemas.microsoft.com/office/drawing/2014/main" id="{1EEB86CF-2BA8-BB38-10BE-A62F4643F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80" y="4838611"/>
            <a:ext cx="32289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5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 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1092" y="346075"/>
            <a:ext cx="5688261" cy="65119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Entity Types, Entity Sets, Keys, and Value Sets</a:t>
            </a:r>
          </a:p>
          <a:p>
            <a:pPr algn="just"/>
            <a:r>
              <a:rPr lang="en-US" b="1" u="sng" dirty="0">
                <a:solidFill>
                  <a:srgbClr val="FF0000"/>
                </a:solidFill>
              </a:rPr>
              <a:t>Key Attributes of an Entity Type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Some entity types have more than one key attribute.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of the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Vehicle_id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Registration attributes of the entity type CAR (Figure 3.7) is a key in its own right.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Registration attribute is an example of a composite key formed from two simple component attributes, State and Number, neither of which is a key on its own.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entity type may also have no key, in which case it is called a </a:t>
            </a:r>
            <a:r>
              <a:rPr lang="en-US" b="1" dirty="0">
                <a:solidFill>
                  <a:srgbClr val="C00000"/>
                </a:solidFill>
              </a:rPr>
              <a:t>weak entity type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our diagrammatic notation, </a:t>
            </a:r>
            <a:r>
              <a:rPr lang="en-US" b="1" dirty="0">
                <a:solidFill>
                  <a:srgbClr val="C00000"/>
                </a:solidFill>
              </a:rPr>
              <a:t>if two attributes are underlined separately, then each is a key on its 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7F58B-1BB6-1A90-94CE-5D1C029B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61" y="1320800"/>
            <a:ext cx="6563983" cy="541198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237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10527680" cy="4893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Initial Conceptual Design of the COMPANY Database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now define the entity types for the COMPANY database, based on the requirements.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An entity type DEPARTMENT with attributes: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-&gt;KEY ATTRIBUTE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-&gt; KEY ATTRIBUTE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Locations, -&gt; MULTI VALUED ATTRIBUTE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Manager, </a:t>
            </a:r>
          </a:p>
          <a:p>
            <a:pPr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Manager_start_date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EE50E-05AD-A45F-A80B-CD694D08C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3" t="2357" r="6476" b="73939"/>
          <a:stretch/>
        </p:blipFill>
        <p:spPr>
          <a:xfrm>
            <a:off x="5650301" y="3356633"/>
            <a:ext cx="5541464" cy="231187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39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10527680" cy="4893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Initial Conceptual Design of the COMPANY Database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now define the entity types for the COMPANY database, based on the requirements.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An entity type PROJECT with attributes: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-&gt; KEY ATTRIBUTE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-&gt; KEY ATTRIBUTE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Location </a:t>
            </a:r>
          </a:p>
          <a:p>
            <a:pPr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Controlling_department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621D6-C381-1F1A-84B8-717887D18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6275" r="13575" b="51122"/>
          <a:stretch/>
        </p:blipFill>
        <p:spPr>
          <a:xfrm>
            <a:off x="6521570" y="3155512"/>
            <a:ext cx="4408099" cy="1898472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44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321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Entity Types, Entity Sets, Attributes,</a:t>
            </a:r>
            <a:br>
              <a:rPr lang="en-US" dirty="0"/>
            </a:br>
            <a:r>
              <a:rPr lang="en-US" dirty="0"/>
              <a:t>and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622784"/>
            <a:ext cx="9290450" cy="4893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Initial Conceptual Design of the COMPANY Database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now define the entity types for the COMPANY database, based on the requirements.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An entity type EMPLOYEE with attributes: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-&gt;composite attribute</a:t>
            </a:r>
          </a:p>
          <a:p>
            <a:pPr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-&gt; KEY ATTRIBUTE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gender,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Address,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Salary, </a:t>
            </a:r>
          </a:p>
          <a:p>
            <a:pPr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Birth_date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Department,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Supervisor. </a:t>
            </a:r>
          </a:p>
          <a:p>
            <a:pPr lvl="1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Works_on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-&gt;multivalued attribute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8FB78-8452-F009-3A14-EBDC64A68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" t="51774" r="2562" b="18966"/>
          <a:stretch/>
        </p:blipFill>
        <p:spPr>
          <a:xfrm>
            <a:off x="4975668" y="3554083"/>
            <a:ext cx="6098878" cy="261380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313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2105</Words>
  <Application>Microsoft Office PowerPoint</Application>
  <PresentationFormat>Widescreen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Entity Types, Entity Sets, Attributes,and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Entity Types, Entity Sets, Attributes, and Keys</vt:lpstr>
      <vt:lpstr>Relationship Types, Relationship Sets, Roles, and Structural Constraints</vt:lpstr>
      <vt:lpstr>Relationship Types, Relationship Sets, Roles, and Structural Constraints</vt:lpstr>
      <vt:lpstr>Relationship Types, Relationship Sets, Roles &amp; Structural Constraints</vt:lpstr>
      <vt:lpstr>Relationship Types, Relationship Sets, Roles, and Structural Constraints</vt:lpstr>
      <vt:lpstr>Relationship Types, Relationship Sets, Roles, and Structural Constraints</vt:lpstr>
      <vt:lpstr>Relationship Types, Relationship Sets, Roles, and Structural Constraints</vt:lpstr>
      <vt:lpstr>Relationship Types, Relationship Sets, Roles, and Structural Constraints</vt:lpstr>
      <vt:lpstr>Relationship Types, Relationship Sets, Roles, and Structural Constraints</vt:lpstr>
      <vt:lpstr>Relationship Types, Relationship Sets, Roles, and Structural Constraints</vt:lpstr>
      <vt:lpstr>Relationship Types, Relationship Sets, Roles, and Structural Constraints</vt:lpstr>
      <vt:lpstr>Relationship Types, Relationship Sets, Roles, and Structural Constraints</vt:lpstr>
      <vt:lpstr>Relationship Types, Relationship Sets, Roles, and Structural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Types, Entity Sets, Attributes,and Keys</dc:title>
  <dc:creator>Hajra Ahmed</dc:creator>
  <cp:lastModifiedBy>Hajra Ahmed</cp:lastModifiedBy>
  <cp:revision>1</cp:revision>
  <dcterms:created xsi:type="dcterms:W3CDTF">2022-10-12T08:33:03Z</dcterms:created>
  <dcterms:modified xsi:type="dcterms:W3CDTF">2022-10-12T08:33:14Z</dcterms:modified>
</cp:coreProperties>
</file>