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3" r:id="rId2"/>
    <p:sldId id="295" r:id="rId3"/>
    <p:sldId id="324" r:id="rId4"/>
    <p:sldId id="296" r:id="rId5"/>
    <p:sldId id="325" r:id="rId6"/>
    <p:sldId id="297" r:id="rId7"/>
    <p:sldId id="298" r:id="rId8"/>
    <p:sldId id="326" r:id="rId9"/>
    <p:sldId id="299" r:id="rId10"/>
    <p:sldId id="327" r:id="rId11"/>
    <p:sldId id="300" r:id="rId12"/>
    <p:sldId id="302" r:id="rId13"/>
    <p:sldId id="303" r:id="rId14"/>
    <p:sldId id="262" r:id="rId15"/>
    <p:sldId id="328"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3T05:55:34.706"/>
    </inkml:context>
    <inkml:brush xml:id="br0">
      <inkml:brushProperty name="width" value="0.05" units="cm"/>
      <inkml:brushProperty name="height" value="0.05" units="cm"/>
      <inkml:brushProperty name="color" value="#E71224"/>
    </inkml:brush>
  </inkml:definitions>
  <inkml:trace contextRef="#ctx0" brushRef="#br0">44 530 24575,'-35'18'0,"26"-11"0,27-10 0,204-64 0,407-118 0,-595 174 0,108-32 0,-60 20 0,-2-3 0,82-39 0,-157 59 0,-18 2 0,-26 1 0,30 3 0,-38-6 0,1-1 0,0-3 0,1-2 0,-49-19 0,61 20 0,-29-5 0,63 16 0,-1-1 0,0 0 0,1 1 0,-1-1 0,1 1 0,-1-1 0,1 1 0,-1-1 0,1 1 0,-1-1 0,1 1 0,-1-1 0,1 1 0,-1 0 0,1-1 0,0 1 0,-1 0 0,1 0 0,0-1 0,-1 1 0,1 0 0,0 0 0,-1 0 0,1 0 0,0 0 0,0 0 0,0 0 0,29-7 0,31 1 0,0 3 0,70 4 0,-127-1 0,-1 0 0,1 1 0,-1-1 0,0 1 0,1-1 0,-1 1 0,0 0 0,0 1 0,0-1 0,0 0 0,0 1 0,0 0 0,0-1 0,0 1 0,0 0 0,-1 1 0,1-1 0,-1 0 0,0 1 0,0-1 0,0 1 0,0 0 0,0 0 0,0 0 0,-1 0 0,1 0 0,-1 0 0,0 0 0,0 0 0,1 5 0,1 9 0,-1 0 0,-1 1 0,-1-1 0,-3 35 0,2 29 0,18 39 0,-17-118-54,0 0-1,1 0 0,-1 0 1,0 0-1,1 0 1,-1 0-1,1 0 0,0 0 1,-1-1-1,1 1 1,0 0-1,0 0 0,0-1 1,1 1-1,-1 0 0,0-1 1,1 0-1,-1 1 1,0-1-1,1 0 0,0 1 1,-1-1-1,1 0 1,3 1-1,26 13-6771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3T05:55:36.179"/>
    </inkml:context>
    <inkml:brush xml:id="br0">
      <inkml:brushProperty name="width" value="0.05" units="cm"/>
      <inkml:brushProperty name="height" value="0.05" units="cm"/>
      <inkml:brushProperty name="color" value="#E71224"/>
    </inkml:brush>
  </inkml:definitions>
  <inkml:trace contextRef="#ctx0" brushRef="#br0">0 1 24575,'8'0'0,"42"-1"0,0 2 0,0 2 0,86 18 0,-5 16 0,-3 5 0,-1 6 0,153 81 0,-211-92 0,81 39 0,269 116 0,-400-184 0,47 20 0,74 20 0,-120-41-1365,-4 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3T05:55:37.752"/>
    </inkml:context>
    <inkml:brush xml:id="br0">
      <inkml:brushProperty name="width" value="0.05" units="cm"/>
      <inkml:brushProperty name="height" value="0.05" units="cm"/>
      <inkml:brushProperty name="color" value="#E71224"/>
    </inkml:brush>
  </inkml:definitions>
  <inkml:trace contextRef="#ctx0" brushRef="#br0">921 0 24575,'-5'1'0,"0"-1"0,0 1 0,0 1 0,0-1 0,0 1 0,-7 3 0,-9 3 0,-465 126 0,244-56 0,224-72 0,0 1 0,1 0 0,0 1 0,-29 19 0,45-27 0,0 1 0,0 0 0,0 1 0,0-1 0,0 0 0,0 0 0,0 0 0,1 1 0,-1-1 0,0 0 0,1 1 0,-1-1 0,1 0 0,-1 1 0,1-1 0,-1 1 0,1-1 0,0 1 0,0-1 0,0 1 0,0-1 0,0 1 0,0-1 0,0 1 0,1-1 0,-1 1 0,0-1 0,1 0 0,-1 1 0,1-1 0,0 0 0,-1 1 0,1-1 0,0 0 0,0 1 0,0-1 0,0 0 0,0 0 0,0 0 0,2 2 0,8 8 0,0 0 0,1 0 0,16 10 0,-11-8 0,231 209 0,-203-164-1365,-34-45-5461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7849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201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1182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8546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70549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4925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0668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0577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5020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2259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0269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3324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7827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8327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8284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10/13/2022</a:t>
            </a:fld>
            <a:endParaRPr lang="en-US" dirty="0"/>
          </a:p>
        </p:txBody>
      </p:sp>
    </p:spTree>
    <p:extLst>
      <p:ext uri="{BB962C8B-B14F-4D97-AF65-F5344CB8AC3E}">
        <p14:creationId xmlns:p14="http://schemas.microsoft.com/office/powerpoint/2010/main" val="42403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4526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png"/><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7" y="341870"/>
            <a:ext cx="9725422" cy="1320800"/>
          </a:xfrm>
        </p:spPr>
        <p:txBody>
          <a:bodyPr>
            <a:normAutofit/>
          </a:bodyPr>
          <a:lstStyle/>
          <a:p>
            <a:r>
              <a:rPr lang="en-US" dirty="0"/>
              <a:t>Relationship Types, Relationship Sets,</a:t>
            </a:r>
            <a:br>
              <a:rPr lang="en-US" dirty="0"/>
            </a:br>
            <a:r>
              <a:rPr lang="en-US" dirty="0"/>
              <a:t>Roles, and Structural Constraints</a:t>
            </a:r>
          </a:p>
        </p:txBody>
      </p:sp>
      <p:sp>
        <p:nvSpPr>
          <p:cNvPr id="3" name="Content Placeholder 2"/>
          <p:cNvSpPr>
            <a:spLocks noGrp="1"/>
          </p:cNvSpPr>
          <p:nvPr>
            <p:ph idx="1"/>
          </p:nvPr>
        </p:nvSpPr>
        <p:spPr>
          <a:xfrm>
            <a:off x="479627" y="1622784"/>
            <a:ext cx="10674328" cy="4893346"/>
          </a:xfrm>
        </p:spPr>
        <p:txBody>
          <a:bodyPr>
            <a:normAutofit/>
          </a:bodyPr>
          <a:lstStyle/>
          <a:p>
            <a:pPr marL="0" indent="0" algn="just">
              <a:buNone/>
            </a:pPr>
            <a:endParaRPr lang="en-US" b="1" i="1" u="sng" dirty="0">
              <a:solidFill>
                <a:schemeClr val="accent1">
                  <a:lumMod val="75000"/>
                </a:schemeClr>
              </a:solidFill>
            </a:endParaRPr>
          </a:p>
          <a:p>
            <a:pPr algn="just"/>
            <a:r>
              <a:rPr lang="en-US" sz="2000" b="1" i="1" u="sng" dirty="0">
                <a:solidFill>
                  <a:schemeClr val="accent1">
                    <a:lumMod val="75000"/>
                  </a:schemeClr>
                </a:solidFill>
              </a:rPr>
              <a:t>Binary Relationship constraints</a:t>
            </a:r>
          </a:p>
          <a:p>
            <a:pPr algn="just"/>
            <a:r>
              <a:rPr lang="en-US" sz="2000" b="1" i="1" dirty="0">
                <a:solidFill>
                  <a:srgbClr val="FF0000"/>
                </a:solidFill>
              </a:rPr>
              <a:t>Attributes of Relationship Types</a:t>
            </a:r>
          </a:p>
          <a:p>
            <a:pPr algn="just"/>
            <a:r>
              <a:rPr lang="en-US" sz="2000" dirty="0">
                <a:solidFill>
                  <a:srgbClr val="7030A0"/>
                </a:solidFill>
              </a:rPr>
              <a:t>Relationship types can also have attributes, similar to those of entity types</a:t>
            </a:r>
            <a:r>
              <a:rPr lang="en-US" sz="2000" dirty="0">
                <a:solidFill>
                  <a:schemeClr val="tx1">
                    <a:lumMod val="95000"/>
                    <a:lumOff val="5000"/>
                  </a:schemeClr>
                </a:solidFill>
              </a:rPr>
              <a:t>. </a:t>
            </a:r>
          </a:p>
          <a:p>
            <a:pPr algn="just"/>
            <a:r>
              <a:rPr lang="en-US" sz="2000" dirty="0">
                <a:solidFill>
                  <a:schemeClr val="tx1">
                    <a:lumMod val="95000"/>
                    <a:lumOff val="5000"/>
                  </a:schemeClr>
                </a:solidFill>
              </a:rPr>
              <a:t>For example, </a:t>
            </a:r>
          </a:p>
          <a:p>
            <a:pPr lvl="1" algn="just"/>
            <a:r>
              <a:rPr lang="en-US" sz="1800" dirty="0">
                <a:solidFill>
                  <a:srgbClr val="7030A0"/>
                </a:solidFill>
              </a:rPr>
              <a:t>record the </a:t>
            </a:r>
            <a:r>
              <a:rPr lang="en-US" sz="1800" u="sng" dirty="0">
                <a:solidFill>
                  <a:srgbClr val="7030A0"/>
                </a:solidFill>
              </a:rPr>
              <a:t>number of hours per week that a particular employee works on a particular project</a:t>
            </a:r>
            <a:r>
              <a:rPr lang="en-US" sz="1800" dirty="0">
                <a:solidFill>
                  <a:srgbClr val="7030A0"/>
                </a:solidFill>
              </a:rPr>
              <a:t>, in WORKS_ON relationship type</a:t>
            </a:r>
            <a:endParaRPr lang="en-US" sz="1800" dirty="0">
              <a:solidFill>
                <a:schemeClr val="tx1">
                  <a:lumMod val="95000"/>
                  <a:lumOff val="5000"/>
                </a:schemeClr>
              </a:solidFill>
            </a:endParaRPr>
          </a:p>
          <a:p>
            <a:pPr algn="just"/>
            <a:r>
              <a:rPr lang="en-US" sz="2000" dirty="0">
                <a:solidFill>
                  <a:schemeClr val="tx1">
                    <a:lumMod val="95000"/>
                    <a:lumOff val="5000"/>
                  </a:schemeClr>
                </a:solidFill>
              </a:rPr>
              <a:t>Another example</a:t>
            </a:r>
          </a:p>
          <a:p>
            <a:pPr lvl="1" algn="just"/>
            <a:r>
              <a:rPr lang="en-US" sz="1800" dirty="0">
                <a:solidFill>
                  <a:srgbClr val="7030A0"/>
                </a:solidFill>
              </a:rPr>
              <a:t>Record the </a:t>
            </a:r>
            <a:r>
              <a:rPr lang="en-US" sz="1800" u="sng" dirty="0" err="1">
                <a:solidFill>
                  <a:srgbClr val="7030A0"/>
                </a:solidFill>
              </a:rPr>
              <a:t>Start_date</a:t>
            </a:r>
            <a:r>
              <a:rPr lang="en-US" sz="1800" u="sng" dirty="0">
                <a:solidFill>
                  <a:srgbClr val="7030A0"/>
                </a:solidFill>
              </a:rPr>
              <a:t> on which a manager started managing a department</a:t>
            </a:r>
            <a:r>
              <a:rPr lang="en-US" sz="1800" dirty="0">
                <a:solidFill>
                  <a:srgbClr val="7030A0"/>
                </a:solidFill>
              </a:rPr>
              <a:t> for the MANAGES relationship type </a:t>
            </a:r>
          </a:p>
        </p:txBody>
      </p:sp>
    </p:spTree>
    <p:extLst>
      <p:ext uri="{BB962C8B-B14F-4D97-AF65-F5344CB8AC3E}">
        <p14:creationId xmlns:p14="http://schemas.microsoft.com/office/powerpoint/2010/main" val="681542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38" y="164040"/>
            <a:ext cx="10666402" cy="1320800"/>
          </a:xfrm>
        </p:spPr>
        <p:txBody>
          <a:bodyPr>
            <a:normAutofit/>
          </a:bodyPr>
          <a:lstStyle/>
          <a:p>
            <a:r>
              <a:rPr lang="en-US" dirty="0"/>
              <a:t>Refining the ER Design for the COMPANY Database</a:t>
            </a:r>
          </a:p>
        </p:txBody>
      </p:sp>
      <p:sp>
        <p:nvSpPr>
          <p:cNvPr id="3" name="Content Placeholder 2"/>
          <p:cNvSpPr>
            <a:spLocks noGrp="1"/>
          </p:cNvSpPr>
          <p:nvPr>
            <p:ph idx="1"/>
          </p:nvPr>
        </p:nvSpPr>
        <p:spPr>
          <a:xfrm>
            <a:off x="90738" y="1039832"/>
            <a:ext cx="11662947" cy="5576628"/>
          </a:xfrm>
        </p:spPr>
        <p:txBody>
          <a:bodyPr>
            <a:normAutofit fontScale="85000" lnSpcReduction="20000"/>
          </a:bodyPr>
          <a:lstStyle/>
          <a:p>
            <a:pPr marL="0" indent="0" algn="just">
              <a:buNone/>
            </a:pPr>
            <a:r>
              <a:rPr lang="en-US" sz="2400" b="1" i="1" u="sng" dirty="0">
                <a:solidFill>
                  <a:schemeClr val="accent1">
                    <a:lumMod val="75000"/>
                  </a:schemeClr>
                </a:solidFill>
              </a:rPr>
              <a:t>In our example, we specify the following relationship types:</a:t>
            </a:r>
          </a:p>
          <a:p>
            <a:pPr marL="0" indent="0" algn="just">
              <a:buNone/>
            </a:pPr>
            <a:r>
              <a:rPr lang="en-US" sz="2400" dirty="0">
                <a:solidFill>
                  <a:schemeClr val="tx1">
                    <a:lumMod val="95000"/>
                    <a:lumOff val="5000"/>
                  </a:schemeClr>
                </a:solidFill>
              </a:rPr>
              <a:t>■ MANAGES,</a:t>
            </a:r>
          </a:p>
          <a:p>
            <a:pPr algn="just"/>
            <a:r>
              <a:rPr lang="en-US" sz="2400" dirty="0">
                <a:solidFill>
                  <a:schemeClr val="tx1">
                    <a:lumMod val="95000"/>
                    <a:lumOff val="5000"/>
                  </a:schemeClr>
                </a:solidFill>
              </a:rPr>
              <a:t>which is a 1:1(one-to-one) relationship type between EMPLOYEE and DEPARTMENT.</a:t>
            </a:r>
          </a:p>
          <a:p>
            <a:pPr algn="just"/>
            <a:r>
              <a:rPr lang="en-US" sz="2400" dirty="0">
                <a:solidFill>
                  <a:schemeClr val="tx1">
                    <a:lumMod val="95000"/>
                    <a:lumOff val="5000"/>
                  </a:schemeClr>
                </a:solidFill>
              </a:rPr>
              <a:t>EMPLOYEE participation is partial. </a:t>
            </a:r>
          </a:p>
          <a:p>
            <a:pPr algn="just"/>
            <a:r>
              <a:rPr lang="en-US" sz="2400" dirty="0">
                <a:solidFill>
                  <a:schemeClr val="tx1">
                    <a:lumMod val="95000"/>
                    <a:lumOff val="5000"/>
                  </a:schemeClr>
                </a:solidFill>
              </a:rPr>
              <a:t>The attribute </a:t>
            </a:r>
            <a:r>
              <a:rPr lang="en-US" sz="2400" dirty="0" err="1">
                <a:solidFill>
                  <a:schemeClr val="tx1">
                    <a:lumMod val="95000"/>
                    <a:lumOff val="5000"/>
                  </a:schemeClr>
                </a:solidFill>
              </a:rPr>
              <a:t>Start_date</a:t>
            </a:r>
            <a:r>
              <a:rPr lang="en-US" sz="2400" dirty="0">
                <a:solidFill>
                  <a:schemeClr val="tx1">
                    <a:lumMod val="95000"/>
                    <a:lumOff val="5000"/>
                  </a:schemeClr>
                </a:solidFill>
              </a:rPr>
              <a:t> is assigned to this relationship type.</a:t>
            </a:r>
          </a:p>
          <a:p>
            <a:pPr marL="0" indent="0" algn="just">
              <a:buNone/>
            </a:pPr>
            <a:endParaRPr lang="en-US" sz="2400" dirty="0">
              <a:solidFill>
                <a:schemeClr val="tx1">
                  <a:lumMod val="95000"/>
                  <a:lumOff val="5000"/>
                </a:schemeClr>
              </a:solidFill>
            </a:endParaRPr>
          </a:p>
          <a:p>
            <a:pPr marL="0" indent="0" algn="just">
              <a:buNone/>
            </a:pPr>
            <a:r>
              <a:rPr lang="en-US" sz="2400" dirty="0">
                <a:solidFill>
                  <a:schemeClr val="tx1">
                    <a:lumMod val="95000"/>
                    <a:lumOff val="5000"/>
                  </a:schemeClr>
                </a:solidFill>
              </a:rPr>
              <a:t>■ WORKS_FOR, </a:t>
            </a:r>
          </a:p>
          <a:p>
            <a:pPr algn="just"/>
            <a:r>
              <a:rPr lang="en-US" sz="2400" dirty="0">
                <a:solidFill>
                  <a:schemeClr val="tx1">
                    <a:lumMod val="95000"/>
                    <a:lumOff val="5000"/>
                  </a:schemeClr>
                </a:solidFill>
              </a:rPr>
              <a:t>a 1:N (one-to-many) relationship type between DEPARTMENT and EMPLOYEE.</a:t>
            </a:r>
          </a:p>
          <a:p>
            <a:pPr algn="just"/>
            <a:r>
              <a:rPr lang="en-US" sz="2400" dirty="0">
                <a:solidFill>
                  <a:schemeClr val="tx1">
                    <a:lumMod val="95000"/>
                    <a:lumOff val="5000"/>
                  </a:schemeClr>
                </a:solidFill>
              </a:rPr>
              <a:t>Both participations are total.</a:t>
            </a:r>
          </a:p>
          <a:p>
            <a:pPr algn="just"/>
            <a:endParaRPr lang="en-US" sz="2400" dirty="0">
              <a:solidFill>
                <a:schemeClr val="tx1">
                  <a:lumMod val="95000"/>
                  <a:lumOff val="5000"/>
                </a:schemeClr>
              </a:solidFill>
            </a:endParaRPr>
          </a:p>
          <a:p>
            <a:pPr marL="0" indent="0" algn="just">
              <a:buNone/>
            </a:pPr>
            <a:r>
              <a:rPr lang="en-US" sz="2400" dirty="0">
                <a:solidFill>
                  <a:schemeClr val="tx1">
                    <a:lumMod val="95000"/>
                    <a:lumOff val="5000"/>
                  </a:schemeClr>
                </a:solidFill>
              </a:rPr>
              <a:t>■ CONTROLS, </a:t>
            </a:r>
          </a:p>
          <a:p>
            <a:pPr algn="just"/>
            <a:r>
              <a:rPr lang="en-US" sz="2400" dirty="0">
                <a:solidFill>
                  <a:schemeClr val="tx1">
                    <a:lumMod val="95000"/>
                    <a:lumOff val="5000"/>
                  </a:schemeClr>
                </a:solidFill>
              </a:rPr>
              <a:t>a 1:N relationship type between DEPARTMENT and PROJECT. </a:t>
            </a:r>
          </a:p>
          <a:p>
            <a:pPr algn="just"/>
            <a:r>
              <a:rPr lang="en-US" sz="2400" dirty="0">
                <a:solidFill>
                  <a:schemeClr val="tx1">
                    <a:lumMod val="95000"/>
                    <a:lumOff val="5000"/>
                  </a:schemeClr>
                </a:solidFill>
              </a:rPr>
              <a:t>The participation of PROJECT is total, </a:t>
            </a:r>
          </a:p>
          <a:p>
            <a:pPr algn="just"/>
            <a:r>
              <a:rPr lang="en-US" sz="2400" dirty="0">
                <a:solidFill>
                  <a:schemeClr val="tx1">
                    <a:lumMod val="95000"/>
                    <a:lumOff val="5000"/>
                  </a:schemeClr>
                </a:solidFill>
              </a:rPr>
              <a:t>whereas that of DEPARTMENT is determined to be partial, after consultation with the users indicates that some departments may control no projects.</a:t>
            </a:r>
          </a:p>
        </p:txBody>
      </p:sp>
    </p:spTree>
    <p:extLst>
      <p:ext uri="{BB962C8B-B14F-4D97-AF65-F5344CB8AC3E}">
        <p14:creationId xmlns:p14="http://schemas.microsoft.com/office/powerpoint/2010/main" val="949609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326483" cy="1320800"/>
          </a:xfrm>
        </p:spPr>
        <p:txBody>
          <a:bodyPr>
            <a:normAutofit/>
          </a:bodyPr>
          <a:lstStyle/>
          <a:p>
            <a:r>
              <a:rPr lang="en-US" dirty="0"/>
              <a:t>Refining the ER Design for the COMPANY Database</a:t>
            </a:r>
          </a:p>
        </p:txBody>
      </p:sp>
      <p:sp>
        <p:nvSpPr>
          <p:cNvPr id="3" name="Content Placeholder 2"/>
          <p:cNvSpPr>
            <a:spLocks noGrp="1"/>
          </p:cNvSpPr>
          <p:nvPr>
            <p:ph idx="1"/>
          </p:nvPr>
        </p:nvSpPr>
        <p:spPr>
          <a:xfrm>
            <a:off x="0" y="660400"/>
            <a:ext cx="10985613" cy="5066271"/>
          </a:xfrm>
        </p:spPr>
        <p:txBody>
          <a:bodyPr>
            <a:noAutofit/>
          </a:bodyPr>
          <a:lstStyle/>
          <a:p>
            <a:pPr marL="0" indent="0" algn="just">
              <a:buNone/>
            </a:pPr>
            <a:r>
              <a:rPr lang="en-US" sz="2400" b="1" i="1" u="sng" dirty="0">
                <a:solidFill>
                  <a:schemeClr val="accent1">
                    <a:lumMod val="75000"/>
                  </a:schemeClr>
                </a:solidFill>
              </a:rPr>
              <a:t>In our example, we specify the following relationship types:</a:t>
            </a:r>
          </a:p>
          <a:p>
            <a:pPr marL="0" indent="0" algn="just">
              <a:buNone/>
            </a:pPr>
            <a:r>
              <a:rPr lang="en-US" sz="2000" dirty="0">
                <a:solidFill>
                  <a:schemeClr val="tx1">
                    <a:lumMod val="95000"/>
                    <a:lumOff val="5000"/>
                  </a:schemeClr>
                </a:solidFill>
              </a:rPr>
              <a:t>■ SUPERVISION, </a:t>
            </a:r>
          </a:p>
          <a:p>
            <a:pPr algn="just"/>
            <a:r>
              <a:rPr lang="en-US" sz="2000" dirty="0">
                <a:solidFill>
                  <a:schemeClr val="tx1">
                    <a:lumMod val="95000"/>
                    <a:lumOff val="5000"/>
                  </a:schemeClr>
                </a:solidFill>
              </a:rPr>
              <a:t>a 1:N relationship type between EMPLOYEE (in the supervisor role) and EMPLOYEE (in the supervisee role). </a:t>
            </a:r>
          </a:p>
          <a:p>
            <a:pPr algn="just"/>
            <a:r>
              <a:rPr lang="en-US" sz="2000" dirty="0">
                <a:solidFill>
                  <a:schemeClr val="tx1">
                    <a:lumMod val="95000"/>
                    <a:lumOff val="5000"/>
                  </a:schemeClr>
                </a:solidFill>
              </a:rPr>
              <a:t>Both participations are determined to be partial, after the users indicate that not every employee is a supervisor and not every employee has a supervisor.</a:t>
            </a:r>
          </a:p>
          <a:p>
            <a:pPr marL="0" indent="0" algn="just">
              <a:buNone/>
            </a:pPr>
            <a:r>
              <a:rPr lang="en-US" sz="2000" dirty="0">
                <a:solidFill>
                  <a:schemeClr val="tx1">
                    <a:lumMod val="95000"/>
                    <a:lumOff val="5000"/>
                  </a:schemeClr>
                </a:solidFill>
              </a:rPr>
              <a:t>■ WORKS_ON, </a:t>
            </a:r>
          </a:p>
          <a:p>
            <a:pPr algn="just"/>
            <a:r>
              <a:rPr lang="en-US" sz="2000" dirty="0">
                <a:solidFill>
                  <a:schemeClr val="tx1">
                    <a:lumMod val="95000"/>
                    <a:lumOff val="5000"/>
                  </a:schemeClr>
                </a:solidFill>
              </a:rPr>
              <a:t>an M:N (many-to-many) relationship type with attribute Hours, after the users indicate that a project can have several employees working on it. </a:t>
            </a:r>
          </a:p>
          <a:p>
            <a:pPr algn="just"/>
            <a:r>
              <a:rPr lang="en-US" sz="2000" dirty="0">
                <a:solidFill>
                  <a:schemeClr val="tx1">
                    <a:lumMod val="95000"/>
                    <a:lumOff val="5000"/>
                  </a:schemeClr>
                </a:solidFill>
              </a:rPr>
              <a:t>Both participations are determined to be total.</a:t>
            </a:r>
          </a:p>
          <a:p>
            <a:pPr marL="0" indent="0" algn="just">
              <a:buNone/>
            </a:pPr>
            <a:r>
              <a:rPr lang="en-US" sz="2000" dirty="0">
                <a:solidFill>
                  <a:schemeClr val="tx1">
                    <a:lumMod val="95000"/>
                    <a:lumOff val="5000"/>
                  </a:schemeClr>
                </a:solidFill>
              </a:rPr>
              <a:t>■ DEPENDENTS_OF, </a:t>
            </a:r>
          </a:p>
          <a:p>
            <a:pPr algn="just"/>
            <a:r>
              <a:rPr lang="en-US" sz="2000" dirty="0">
                <a:solidFill>
                  <a:schemeClr val="tx1">
                    <a:lumMod val="95000"/>
                    <a:lumOff val="5000"/>
                  </a:schemeClr>
                </a:solidFill>
              </a:rPr>
              <a:t>a 1:N relationship type between EMPLOYEE and DEPENDENT, which is also the identifying relationship for the weak entity type DEPENDENT.</a:t>
            </a:r>
          </a:p>
          <a:p>
            <a:pPr algn="just"/>
            <a:r>
              <a:rPr lang="en-US" sz="2000" dirty="0">
                <a:solidFill>
                  <a:schemeClr val="tx1">
                    <a:lumMod val="95000"/>
                    <a:lumOff val="5000"/>
                  </a:schemeClr>
                </a:solidFill>
              </a:rPr>
              <a:t>The participation of EMPLOYEE is partial, whereas that of DEPENDENT is total.</a:t>
            </a:r>
          </a:p>
        </p:txBody>
      </p:sp>
    </p:spTree>
    <p:extLst>
      <p:ext uri="{BB962C8B-B14F-4D97-AF65-F5344CB8AC3E}">
        <p14:creationId xmlns:p14="http://schemas.microsoft.com/office/powerpoint/2010/main" val="3541519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4636071" cy="1320800"/>
          </a:xfrm>
        </p:spPr>
        <p:txBody>
          <a:bodyPr>
            <a:normAutofit fontScale="90000"/>
          </a:bodyPr>
          <a:lstStyle/>
          <a:p>
            <a:r>
              <a:rPr lang="en-US" dirty="0"/>
              <a:t>ER Diagrams, Naming Conventions,</a:t>
            </a:r>
            <a:br>
              <a:rPr lang="en-US" dirty="0"/>
            </a:br>
            <a:r>
              <a:rPr lang="en-US" dirty="0"/>
              <a:t>and Design Issues</a:t>
            </a:r>
          </a:p>
        </p:txBody>
      </p:sp>
      <p:sp>
        <p:nvSpPr>
          <p:cNvPr id="3" name="Content Placeholder 2"/>
          <p:cNvSpPr>
            <a:spLocks noGrp="1"/>
          </p:cNvSpPr>
          <p:nvPr>
            <p:ph idx="1"/>
          </p:nvPr>
        </p:nvSpPr>
        <p:spPr>
          <a:xfrm>
            <a:off x="479627" y="2751438"/>
            <a:ext cx="4611358" cy="3764692"/>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Summary of Notation for ER Diagrams</a:t>
            </a:r>
          </a:p>
        </p:txBody>
      </p:sp>
      <p:pic>
        <p:nvPicPr>
          <p:cNvPr id="4" name="Picture 3"/>
          <p:cNvPicPr>
            <a:picLocks noChangeAspect="1"/>
          </p:cNvPicPr>
          <p:nvPr/>
        </p:nvPicPr>
        <p:blipFill>
          <a:blip r:embed="rId2"/>
          <a:stretch>
            <a:fillRect/>
          </a:stretch>
        </p:blipFill>
        <p:spPr>
          <a:xfrm>
            <a:off x="5090985" y="142274"/>
            <a:ext cx="4654379" cy="6575683"/>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973198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ER Diagrams, Naming Conventions,</a:t>
            </a:r>
            <a:br>
              <a:rPr lang="en-US" dirty="0"/>
            </a:br>
            <a:r>
              <a:rPr lang="en-US" dirty="0"/>
              <a:t>and Design Issues</a:t>
            </a:r>
          </a:p>
        </p:txBody>
      </p:sp>
      <p:sp>
        <p:nvSpPr>
          <p:cNvPr id="3" name="Content Placeholder 2"/>
          <p:cNvSpPr>
            <a:spLocks noGrp="1"/>
          </p:cNvSpPr>
          <p:nvPr>
            <p:ph idx="1"/>
          </p:nvPr>
        </p:nvSpPr>
        <p:spPr>
          <a:xfrm>
            <a:off x="479626" y="1622784"/>
            <a:ext cx="10196611" cy="4893346"/>
          </a:xfrm>
        </p:spPr>
        <p:txBody>
          <a:bodyPr>
            <a:normAutofit/>
          </a:bodyPr>
          <a:lstStyle/>
          <a:p>
            <a:pPr marL="0" indent="0">
              <a:buNone/>
            </a:pPr>
            <a:endParaRPr lang="en-US" b="1" i="1" u="sng" dirty="0">
              <a:solidFill>
                <a:schemeClr val="accent1">
                  <a:lumMod val="75000"/>
                </a:schemeClr>
              </a:solidFill>
            </a:endParaRPr>
          </a:p>
          <a:p>
            <a:r>
              <a:rPr lang="en-US" sz="2000" b="1" i="1" u="sng" dirty="0">
                <a:solidFill>
                  <a:schemeClr val="accent1">
                    <a:lumMod val="75000"/>
                  </a:schemeClr>
                </a:solidFill>
              </a:rPr>
              <a:t>Proper Naming of Schema Constructs</a:t>
            </a:r>
          </a:p>
          <a:p>
            <a:r>
              <a:rPr lang="en-US" sz="2000" dirty="0">
                <a:solidFill>
                  <a:srgbClr val="7030A0"/>
                </a:solidFill>
              </a:rPr>
              <a:t>Choose names that convey,</a:t>
            </a:r>
            <a:r>
              <a:rPr lang="en-US" sz="2000" dirty="0">
                <a:solidFill>
                  <a:schemeClr val="tx1">
                    <a:lumMod val="95000"/>
                    <a:lumOff val="5000"/>
                  </a:schemeClr>
                </a:solidFill>
              </a:rPr>
              <a:t> as much as possible. (meaningful names)</a:t>
            </a:r>
          </a:p>
          <a:p>
            <a:r>
              <a:rPr lang="en-US" sz="2000" dirty="0">
                <a:solidFill>
                  <a:srgbClr val="7030A0"/>
                </a:solidFill>
              </a:rPr>
              <a:t>Use singular names for entity types</a:t>
            </a:r>
            <a:r>
              <a:rPr lang="en-US" sz="2000" dirty="0">
                <a:solidFill>
                  <a:schemeClr val="tx1">
                    <a:lumMod val="95000"/>
                    <a:lumOff val="5000"/>
                  </a:schemeClr>
                </a:solidFill>
              </a:rPr>
              <a:t>, rather than plural ones, because the entity type name applies to each individual entity belonging to that entity type.</a:t>
            </a:r>
          </a:p>
          <a:p>
            <a:pPr lvl="1"/>
            <a:r>
              <a:rPr lang="en-US" sz="1800" dirty="0">
                <a:solidFill>
                  <a:srgbClr val="7030A0"/>
                </a:solidFill>
              </a:rPr>
              <a:t>Entity type and relationship type names are in uppercase letters</a:t>
            </a:r>
            <a:r>
              <a:rPr lang="en-US" sz="1800" dirty="0">
                <a:solidFill>
                  <a:schemeClr val="tx1">
                    <a:lumMod val="95000"/>
                    <a:lumOff val="5000"/>
                  </a:schemeClr>
                </a:solidFill>
              </a:rPr>
              <a:t>,</a:t>
            </a:r>
          </a:p>
          <a:p>
            <a:pPr lvl="1"/>
            <a:r>
              <a:rPr lang="en-US" sz="1800" dirty="0">
                <a:solidFill>
                  <a:srgbClr val="7030A0"/>
                </a:solidFill>
              </a:rPr>
              <a:t>Attribute names</a:t>
            </a:r>
            <a:r>
              <a:rPr lang="en-US" sz="1800" dirty="0">
                <a:solidFill>
                  <a:schemeClr val="tx1">
                    <a:lumMod val="95000"/>
                    <a:lumOff val="5000"/>
                  </a:schemeClr>
                </a:solidFill>
              </a:rPr>
              <a:t> have their </a:t>
            </a:r>
            <a:r>
              <a:rPr lang="en-US" sz="1800" dirty="0">
                <a:solidFill>
                  <a:srgbClr val="7030A0"/>
                </a:solidFill>
              </a:rPr>
              <a:t>initial letter capitalized</a:t>
            </a:r>
            <a:r>
              <a:rPr lang="en-US" sz="1800" dirty="0">
                <a:solidFill>
                  <a:schemeClr val="tx1">
                    <a:lumMod val="95000"/>
                    <a:lumOff val="5000"/>
                  </a:schemeClr>
                </a:solidFill>
              </a:rPr>
              <a:t>, </a:t>
            </a:r>
          </a:p>
          <a:p>
            <a:pPr lvl="1"/>
            <a:r>
              <a:rPr lang="en-US" sz="1800" dirty="0">
                <a:solidFill>
                  <a:schemeClr val="tx1">
                    <a:lumMod val="95000"/>
                    <a:lumOff val="5000"/>
                  </a:schemeClr>
                </a:solidFill>
              </a:rPr>
              <a:t>and </a:t>
            </a:r>
            <a:r>
              <a:rPr lang="en-US" sz="1800" dirty="0">
                <a:solidFill>
                  <a:srgbClr val="7030A0"/>
                </a:solidFill>
              </a:rPr>
              <a:t>role names are in lowercase letters</a:t>
            </a:r>
            <a:r>
              <a:rPr lang="en-US" sz="1800" dirty="0">
                <a:solidFill>
                  <a:schemeClr val="tx1">
                    <a:lumMod val="95000"/>
                    <a:lumOff val="5000"/>
                  </a:schemeClr>
                </a:solidFill>
              </a:rPr>
              <a:t>.</a:t>
            </a:r>
          </a:p>
        </p:txBody>
      </p:sp>
    </p:spTree>
    <p:extLst>
      <p:ext uri="{BB962C8B-B14F-4D97-AF65-F5344CB8AC3E}">
        <p14:creationId xmlns:p14="http://schemas.microsoft.com/office/powerpoint/2010/main" val="1631532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A Sample Database Application</a:t>
            </a:r>
          </a:p>
        </p:txBody>
      </p:sp>
      <p:sp>
        <p:nvSpPr>
          <p:cNvPr id="3" name="Content Placeholder 2"/>
          <p:cNvSpPr>
            <a:spLocks noGrp="1"/>
          </p:cNvSpPr>
          <p:nvPr>
            <p:ph idx="1"/>
          </p:nvPr>
        </p:nvSpPr>
        <p:spPr>
          <a:xfrm>
            <a:off x="677334" y="1482741"/>
            <a:ext cx="9976289" cy="4591503"/>
          </a:xfrm>
        </p:spPr>
        <p:txBody>
          <a:bodyPr>
            <a:normAutofit/>
          </a:bodyPr>
          <a:lstStyle/>
          <a:p>
            <a:pPr algn="just"/>
            <a:r>
              <a:rPr lang="en-US" dirty="0">
                <a:solidFill>
                  <a:schemeClr val="tx1">
                    <a:lumMod val="95000"/>
                    <a:lumOff val="5000"/>
                  </a:schemeClr>
                </a:solidFill>
              </a:rPr>
              <a:t>The company is organized into departments. Each department has a unique name, a unique number, and a particular employee who manages the department. We keep track of the start date when that employee began managing the department. A department may have several locations.</a:t>
            </a:r>
          </a:p>
          <a:p>
            <a:pPr algn="just"/>
            <a:r>
              <a:rPr lang="en-US" dirty="0">
                <a:solidFill>
                  <a:schemeClr val="tx1">
                    <a:lumMod val="95000"/>
                    <a:lumOff val="5000"/>
                  </a:schemeClr>
                </a:solidFill>
              </a:rPr>
              <a:t>A department controls a number of projects, each of which has a unique name, a unique number, and a single location.</a:t>
            </a:r>
          </a:p>
          <a:p>
            <a:pPr algn="just"/>
            <a:r>
              <a:rPr lang="en-US" dirty="0">
                <a:solidFill>
                  <a:schemeClr val="tx1">
                    <a:lumMod val="95000"/>
                    <a:lumOff val="5000"/>
                  </a:schemeClr>
                </a:solidFill>
              </a:rPr>
              <a:t>The database will store each employee’s name, Social Security number, address, salary, sex (gender), and birth date. An employee is assigned to one department, but may work on several projects, which are not necessarily controlled by the same department. It is required to keep track of the current number of hours per week that an employee works on each project, as well as the direct supervisor of each employee (who is another employee).</a:t>
            </a:r>
          </a:p>
          <a:p>
            <a:pPr algn="just"/>
            <a:r>
              <a:rPr lang="en-US" dirty="0">
                <a:solidFill>
                  <a:schemeClr val="tx1">
                    <a:lumMod val="95000"/>
                    <a:lumOff val="5000"/>
                  </a:schemeClr>
                </a:solidFill>
              </a:rPr>
              <a:t>The database will keep track of the dependents of each employee for insurance purposes, including each dependent’s first name, sex, birth date, and relationship to the employee.</a:t>
            </a:r>
          </a:p>
        </p:txBody>
      </p:sp>
    </p:spTree>
    <p:extLst>
      <p:ext uri="{BB962C8B-B14F-4D97-AF65-F5344CB8AC3E}">
        <p14:creationId xmlns:p14="http://schemas.microsoft.com/office/powerpoint/2010/main" val="2322287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3812288" cy="1320800"/>
          </a:xfrm>
        </p:spPr>
        <p:txBody>
          <a:bodyPr>
            <a:normAutofit fontScale="90000"/>
          </a:bodyPr>
          <a:lstStyle/>
          <a:p>
            <a:r>
              <a:rPr lang="en-US" dirty="0"/>
              <a:t>ER Diagrams, Naming Conventions,</a:t>
            </a:r>
            <a:br>
              <a:rPr lang="en-US" dirty="0"/>
            </a:br>
            <a:r>
              <a:rPr lang="en-US" dirty="0"/>
              <a:t>and Design Issues</a:t>
            </a:r>
          </a:p>
        </p:txBody>
      </p:sp>
      <p:pic>
        <p:nvPicPr>
          <p:cNvPr id="4" name="Picture 3"/>
          <p:cNvPicPr>
            <a:picLocks noChangeAspect="1"/>
          </p:cNvPicPr>
          <p:nvPr/>
        </p:nvPicPr>
        <p:blipFill>
          <a:blip r:embed="rId2"/>
          <a:stretch>
            <a:fillRect/>
          </a:stretch>
        </p:blipFill>
        <p:spPr>
          <a:xfrm>
            <a:off x="4020864" y="418867"/>
            <a:ext cx="7590291" cy="6247097"/>
          </a:xfrm>
          <a:prstGeom prst="rect">
            <a:avLst/>
          </a:prstGeom>
        </p:spPr>
      </p:pic>
    </p:spTree>
    <p:extLst>
      <p:ext uri="{BB962C8B-B14F-4D97-AF65-F5344CB8AC3E}">
        <p14:creationId xmlns:p14="http://schemas.microsoft.com/office/powerpoint/2010/main" val="3557840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normAutofit/>
          </a:bodyPr>
          <a:lstStyle/>
          <a:p>
            <a:r>
              <a:rPr lang="en-US" dirty="0"/>
              <a:t>A Sample Database Application</a:t>
            </a:r>
          </a:p>
        </p:txBody>
      </p:sp>
      <p:pic>
        <p:nvPicPr>
          <p:cNvPr id="4" name="Picture 3"/>
          <p:cNvPicPr>
            <a:picLocks noChangeAspect="1"/>
          </p:cNvPicPr>
          <p:nvPr/>
        </p:nvPicPr>
        <p:blipFill>
          <a:blip r:embed="rId2"/>
          <a:stretch>
            <a:fillRect/>
          </a:stretch>
        </p:blipFill>
        <p:spPr>
          <a:xfrm>
            <a:off x="1578634" y="991139"/>
            <a:ext cx="8272732" cy="5343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7243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Relationship Types, Relationship Sets,</a:t>
            </a:r>
            <a:br>
              <a:rPr lang="en-US" dirty="0"/>
            </a:br>
            <a:r>
              <a:rPr lang="en-US" dirty="0"/>
              <a:t>Roles, and Structural Constraints</a:t>
            </a:r>
          </a:p>
        </p:txBody>
      </p:sp>
      <p:sp>
        <p:nvSpPr>
          <p:cNvPr id="3" name="Content Placeholder 2"/>
          <p:cNvSpPr>
            <a:spLocks noGrp="1"/>
          </p:cNvSpPr>
          <p:nvPr>
            <p:ph idx="1"/>
          </p:nvPr>
        </p:nvSpPr>
        <p:spPr>
          <a:xfrm>
            <a:off x="479626" y="1622784"/>
            <a:ext cx="10196611" cy="4893346"/>
          </a:xfrm>
        </p:spPr>
        <p:txBody>
          <a:bodyPr>
            <a:normAutofit/>
          </a:bodyPr>
          <a:lstStyle/>
          <a:p>
            <a:pPr marL="0" indent="0" algn="just">
              <a:buNone/>
            </a:pPr>
            <a:endParaRPr lang="en-US" b="1" i="1" u="sng" dirty="0">
              <a:solidFill>
                <a:schemeClr val="accent1">
                  <a:lumMod val="75000"/>
                </a:schemeClr>
              </a:solidFill>
            </a:endParaRPr>
          </a:p>
          <a:p>
            <a:pPr algn="just"/>
            <a:r>
              <a:rPr lang="en-US" sz="2000" b="1" i="1" u="sng" dirty="0">
                <a:solidFill>
                  <a:schemeClr val="accent1">
                    <a:lumMod val="75000"/>
                  </a:schemeClr>
                </a:solidFill>
              </a:rPr>
              <a:t>Binary Relationship constraints</a:t>
            </a:r>
          </a:p>
          <a:p>
            <a:pPr algn="just"/>
            <a:r>
              <a:rPr lang="en-US" sz="2000" b="1" i="1" dirty="0">
                <a:solidFill>
                  <a:srgbClr val="FF0000"/>
                </a:solidFill>
              </a:rPr>
              <a:t>Attributes of Relationship Types</a:t>
            </a:r>
          </a:p>
          <a:p>
            <a:pPr algn="just"/>
            <a:r>
              <a:rPr lang="en-US" sz="2000" dirty="0">
                <a:solidFill>
                  <a:schemeClr val="tx1">
                    <a:lumMod val="95000"/>
                    <a:lumOff val="5000"/>
                  </a:schemeClr>
                </a:solidFill>
              </a:rPr>
              <a:t>Notice that attributes of </a:t>
            </a:r>
            <a:r>
              <a:rPr lang="en-US" sz="2000" b="1" dirty="0">
                <a:solidFill>
                  <a:srgbClr val="C00000"/>
                </a:solidFill>
              </a:rPr>
              <a:t>1:1 or 1:N </a:t>
            </a:r>
            <a:r>
              <a:rPr lang="en-US" sz="2000" dirty="0">
                <a:solidFill>
                  <a:schemeClr val="tx1">
                    <a:lumMod val="95000"/>
                    <a:lumOff val="5000"/>
                  </a:schemeClr>
                </a:solidFill>
              </a:rPr>
              <a:t>relationship types can be migrated to one of the participating entity types. </a:t>
            </a:r>
          </a:p>
          <a:p>
            <a:pPr lvl="1" algn="just"/>
            <a:r>
              <a:rPr lang="en-US" sz="1800" dirty="0">
                <a:solidFill>
                  <a:schemeClr val="tx1">
                    <a:lumMod val="95000"/>
                    <a:lumOff val="5000"/>
                  </a:schemeClr>
                </a:solidFill>
              </a:rPr>
              <a:t>For example, the </a:t>
            </a:r>
            <a:r>
              <a:rPr lang="en-US" sz="1800" dirty="0" err="1">
                <a:solidFill>
                  <a:schemeClr val="tx1">
                    <a:lumMod val="95000"/>
                    <a:lumOff val="5000"/>
                  </a:schemeClr>
                </a:solidFill>
              </a:rPr>
              <a:t>Start_date</a:t>
            </a:r>
            <a:r>
              <a:rPr lang="en-US" sz="1800" dirty="0">
                <a:solidFill>
                  <a:schemeClr val="tx1">
                    <a:lumMod val="95000"/>
                    <a:lumOff val="5000"/>
                  </a:schemeClr>
                </a:solidFill>
              </a:rPr>
              <a:t> attribute for the MANAGES relationship can be an attribute of either EMPLOYEE (manager) or DEPARTMENT, although conceptually it belongs to MANAGES. This is because MANAGES is a 1:1 relationship, so every department or employee entity participates in at most one relationship instance. </a:t>
            </a:r>
          </a:p>
          <a:p>
            <a:pPr algn="just"/>
            <a:r>
              <a:rPr lang="en-US" sz="2000" dirty="0">
                <a:solidFill>
                  <a:schemeClr val="tx1">
                    <a:lumMod val="95000"/>
                    <a:lumOff val="5000"/>
                  </a:schemeClr>
                </a:solidFill>
              </a:rPr>
              <a:t>Hence, the value of the </a:t>
            </a:r>
            <a:r>
              <a:rPr lang="en-US" sz="2000" dirty="0" err="1">
                <a:solidFill>
                  <a:schemeClr val="tx1">
                    <a:lumMod val="95000"/>
                    <a:lumOff val="5000"/>
                  </a:schemeClr>
                </a:solidFill>
              </a:rPr>
              <a:t>Start_date</a:t>
            </a:r>
            <a:r>
              <a:rPr lang="en-US" sz="2000" dirty="0">
                <a:solidFill>
                  <a:schemeClr val="tx1">
                    <a:lumMod val="95000"/>
                    <a:lumOff val="5000"/>
                  </a:schemeClr>
                </a:solidFill>
              </a:rPr>
              <a:t> attribute can be determined separately, either by the </a:t>
            </a:r>
            <a:r>
              <a:rPr lang="en-US" sz="2000" b="1" dirty="0">
                <a:solidFill>
                  <a:srgbClr val="C00000"/>
                </a:solidFill>
              </a:rPr>
              <a:t>participating department entity or by the participating employee (manager) entity.</a:t>
            </a:r>
          </a:p>
        </p:txBody>
      </p:sp>
    </p:spTree>
    <p:extLst>
      <p:ext uri="{BB962C8B-B14F-4D97-AF65-F5344CB8AC3E}">
        <p14:creationId xmlns:p14="http://schemas.microsoft.com/office/powerpoint/2010/main" val="3342714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Relationship Types, Relationship Sets,</a:t>
            </a:r>
            <a:br>
              <a:rPr lang="en-US" dirty="0"/>
            </a:br>
            <a:r>
              <a:rPr lang="en-US" dirty="0"/>
              <a:t>Roles, and Structural Constraints</a:t>
            </a:r>
          </a:p>
        </p:txBody>
      </p:sp>
      <p:sp>
        <p:nvSpPr>
          <p:cNvPr id="3" name="Content Placeholder 2"/>
          <p:cNvSpPr>
            <a:spLocks noGrp="1"/>
          </p:cNvSpPr>
          <p:nvPr>
            <p:ph idx="1"/>
          </p:nvPr>
        </p:nvSpPr>
        <p:spPr>
          <a:xfrm>
            <a:off x="479626" y="1622784"/>
            <a:ext cx="10196611" cy="4893346"/>
          </a:xfrm>
        </p:spPr>
        <p:txBody>
          <a:bodyPr>
            <a:normAutofit/>
          </a:bodyPr>
          <a:lstStyle/>
          <a:p>
            <a:pPr marL="0" indent="0" algn="just">
              <a:buNone/>
            </a:pPr>
            <a:endParaRPr lang="en-US" b="1" i="1" u="sng" dirty="0">
              <a:solidFill>
                <a:schemeClr val="accent1">
                  <a:lumMod val="75000"/>
                </a:schemeClr>
              </a:solidFill>
            </a:endParaRPr>
          </a:p>
          <a:p>
            <a:pPr algn="just"/>
            <a:r>
              <a:rPr lang="en-US" sz="2000" b="1" i="1" u="sng" dirty="0">
                <a:solidFill>
                  <a:schemeClr val="accent1">
                    <a:lumMod val="75000"/>
                  </a:schemeClr>
                </a:solidFill>
              </a:rPr>
              <a:t>Binary Relationship constraints</a:t>
            </a:r>
          </a:p>
          <a:p>
            <a:pPr algn="just"/>
            <a:r>
              <a:rPr lang="en-US" sz="2000" b="1" i="1" dirty="0">
                <a:solidFill>
                  <a:srgbClr val="FF0000"/>
                </a:solidFill>
              </a:rPr>
              <a:t>Attributes of Relationship Types</a:t>
            </a:r>
          </a:p>
          <a:p>
            <a:pPr algn="just"/>
            <a:r>
              <a:rPr lang="en-US" sz="2000" dirty="0">
                <a:solidFill>
                  <a:schemeClr val="tx1">
                    <a:lumMod val="95000"/>
                    <a:lumOff val="5000"/>
                  </a:schemeClr>
                </a:solidFill>
              </a:rPr>
              <a:t>For a 1:N relationship type, a relationship attribute can be migrated only to the entity type on the </a:t>
            </a:r>
            <a:r>
              <a:rPr lang="en-US" sz="2000" b="1" dirty="0">
                <a:solidFill>
                  <a:srgbClr val="C00000"/>
                </a:solidFill>
              </a:rPr>
              <a:t>N-side</a:t>
            </a:r>
            <a:r>
              <a:rPr lang="en-US" sz="2000" dirty="0">
                <a:solidFill>
                  <a:schemeClr val="tx1">
                    <a:lumMod val="95000"/>
                    <a:lumOff val="5000"/>
                  </a:schemeClr>
                </a:solidFill>
              </a:rPr>
              <a:t> of the relationship.</a:t>
            </a:r>
          </a:p>
          <a:p>
            <a:pPr algn="just"/>
            <a:r>
              <a:rPr lang="en-US" sz="2000" dirty="0">
                <a:solidFill>
                  <a:schemeClr val="tx1">
                    <a:lumMod val="95000"/>
                    <a:lumOff val="5000"/>
                  </a:schemeClr>
                </a:solidFill>
              </a:rPr>
              <a:t>For example, in Figure 3.9, if the WORKS_FOR relationship also has an attribute </a:t>
            </a:r>
            <a:r>
              <a:rPr lang="en-US" sz="2000" dirty="0" err="1">
                <a:solidFill>
                  <a:schemeClr val="tx1">
                    <a:lumMod val="95000"/>
                    <a:lumOff val="5000"/>
                  </a:schemeClr>
                </a:solidFill>
              </a:rPr>
              <a:t>Start_date</a:t>
            </a:r>
            <a:r>
              <a:rPr lang="en-US" sz="2000" dirty="0">
                <a:solidFill>
                  <a:schemeClr val="tx1">
                    <a:lumMod val="95000"/>
                    <a:lumOff val="5000"/>
                  </a:schemeClr>
                </a:solidFill>
              </a:rPr>
              <a:t> that indicates when an employee started working for a department, this attribute can be included as an attribute of </a:t>
            </a:r>
            <a:r>
              <a:rPr lang="en-US" sz="2000" b="1" dirty="0">
                <a:solidFill>
                  <a:srgbClr val="C00000"/>
                </a:solidFill>
              </a:rPr>
              <a:t>EMPLOYEE</a:t>
            </a:r>
            <a:r>
              <a:rPr lang="en-US" sz="2000" dirty="0">
                <a:solidFill>
                  <a:schemeClr val="tx1">
                    <a:lumMod val="95000"/>
                    <a:lumOff val="5000"/>
                  </a:schemeClr>
                </a:solidFill>
              </a:rPr>
              <a:t>. </a:t>
            </a:r>
          </a:p>
          <a:p>
            <a:pPr algn="just"/>
            <a:r>
              <a:rPr lang="en-US" sz="2000" dirty="0">
                <a:solidFill>
                  <a:schemeClr val="tx1">
                    <a:lumMod val="95000"/>
                    <a:lumOff val="5000"/>
                  </a:schemeClr>
                </a:solidFill>
              </a:rPr>
              <a:t>This is because each employee works for at most one department, and hence participates in at most one relationship instance in WORKS_FOR, but a department can have many employees, each with a different start date.</a:t>
            </a:r>
          </a:p>
        </p:txBody>
      </p:sp>
    </p:spTree>
    <p:extLst>
      <p:ext uri="{BB962C8B-B14F-4D97-AF65-F5344CB8AC3E}">
        <p14:creationId xmlns:p14="http://schemas.microsoft.com/office/powerpoint/2010/main" val="4041080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Relationship Types, Relationship Sets,</a:t>
            </a:r>
            <a:br>
              <a:rPr lang="en-US" dirty="0"/>
            </a:br>
            <a:r>
              <a:rPr lang="en-US" dirty="0"/>
              <a:t>Roles, and Structural Constraints</a:t>
            </a:r>
          </a:p>
        </p:txBody>
      </p:sp>
      <p:sp>
        <p:nvSpPr>
          <p:cNvPr id="3" name="Content Placeholder 2"/>
          <p:cNvSpPr>
            <a:spLocks noGrp="1"/>
          </p:cNvSpPr>
          <p:nvPr>
            <p:ph idx="1"/>
          </p:nvPr>
        </p:nvSpPr>
        <p:spPr>
          <a:xfrm>
            <a:off x="479626" y="1622784"/>
            <a:ext cx="10196611" cy="4893346"/>
          </a:xfrm>
        </p:spPr>
        <p:txBody>
          <a:bodyPr>
            <a:normAutofit/>
          </a:bodyPr>
          <a:lstStyle/>
          <a:p>
            <a:pPr marL="0" indent="0" algn="just">
              <a:buNone/>
            </a:pPr>
            <a:endParaRPr lang="en-US" b="1" i="1" u="sng" dirty="0">
              <a:solidFill>
                <a:schemeClr val="accent1">
                  <a:lumMod val="75000"/>
                </a:schemeClr>
              </a:solidFill>
            </a:endParaRPr>
          </a:p>
          <a:p>
            <a:pPr algn="just"/>
            <a:r>
              <a:rPr lang="en-US" sz="2400" b="1" i="1" u="sng" dirty="0">
                <a:solidFill>
                  <a:schemeClr val="accent1">
                    <a:lumMod val="75000"/>
                  </a:schemeClr>
                </a:solidFill>
              </a:rPr>
              <a:t>Constraints on Binary Relationship Types</a:t>
            </a:r>
          </a:p>
          <a:p>
            <a:pPr algn="just"/>
            <a:r>
              <a:rPr lang="en-US" sz="2400" b="1" i="1" dirty="0">
                <a:solidFill>
                  <a:srgbClr val="FF0000"/>
                </a:solidFill>
              </a:rPr>
              <a:t>Attributes of Relationship Types</a:t>
            </a:r>
          </a:p>
          <a:p>
            <a:pPr algn="just"/>
            <a:r>
              <a:rPr lang="en-US" sz="2400" dirty="0">
                <a:solidFill>
                  <a:schemeClr val="tx1">
                    <a:lumMod val="95000"/>
                    <a:lumOff val="5000"/>
                  </a:schemeClr>
                </a:solidFill>
              </a:rPr>
              <a:t>For M:N (many-to-many) relationship types, some attributes may be </a:t>
            </a:r>
            <a:r>
              <a:rPr lang="en-US" sz="2400" b="1" dirty="0">
                <a:solidFill>
                  <a:srgbClr val="C00000"/>
                </a:solidFill>
              </a:rPr>
              <a:t>determined by the combination of participating entities </a:t>
            </a:r>
            <a:r>
              <a:rPr lang="en-US" sz="2400" dirty="0">
                <a:solidFill>
                  <a:schemeClr val="tx1">
                    <a:lumMod val="95000"/>
                    <a:lumOff val="5000"/>
                  </a:schemeClr>
                </a:solidFill>
              </a:rPr>
              <a:t>in a relationship instance, not by any single entity. </a:t>
            </a:r>
          </a:p>
          <a:p>
            <a:pPr algn="just"/>
            <a:r>
              <a:rPr lang="en-US" sz="2400" dirty="0">
                <a:solidFill>
                  <a:schemeClr val="tx1">
                    <a:lumMod val="95000"/>
                    <a:lumOff val="5000"/>
                  </a:schemeClr>
                </a:solidFill>
              </a:rPr>
              <a:t>Such attributes must be specified as relationship attributes. </a:t>
            </a:r>
          </a:p>
          <a:p>
            <a:pPr algn="just"/>
            <a:r>
              <a:rPr lang="en-US" sz="2400" dirty="0">
                <a:solidFill>
                  <a:schemeClr val="tx1">
                    <a:lumMod val="95000"/>
                    <a:lumOff val="5000"/>
                  </a:schemeClr>
                </a:solidFill>
              </a:rPr>
              <a:t>An example is the Hours attribute of the M:N relationship WORKS_ON (Figure 3.13); the number of hours per week an employee currently works on a project is determined by an employee-project combination and not separately by either entity.</a:t>
            </a:r>
          </a:p>
        </p:txBody>
      </p:sp>
    </p:spTree>
    <p:extLst>
      <p:ext uri="{BB962C8B-B14F-4D97-AF65-F5344CB8AC3E}">
        <p14:creationId xmlns:p14="http://schemas.microsoft.com/office/powerpoint/2010/main" val="310187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038"/>
            <a:ext cx="8596668" cy="1320800"/>
          </a:xfrm>
        </p:spPr>
        <p:txBody>
          <a:bodyPr>
            <a:normAutofit/>
          </a:bodyPr>
          <a:lstStyle/>
          <a:p>
            <a:r>
              <a:rPr lang="en-US" dirty="0"/>
              <a:t>Weak Entity Types</a:t>
            </a:r>
          </a:p>
        </p:txBody>
      </p:sp>
      <p:sp>
        <p:nvSpPr>
          <p:cNvPr id="3" name="Content Placeholder 2"/>
          <p:cNvSpPr>
            <a:spLocks noGrp="1"/>
          </p:cNvSpPr>
          <p:nvPr>
            <p:ph idx="1"/>
          </p:nvPr>
        </p:nvSpPr>
        <p:spPr>
          <a:xfrm>
            <a:off x="56072" y="246902"/>
            <a:ext cx="6964161" cy="5066271"/>
          </a:xfrm>
        </p:spPr>
        <p:txBody>
          <a:bodyPr>
            <a:normAutofit/>
          </a:bodyPr>
          <a:lstStyle/>
          <a:p>
            <a:pPr marL="0" indent="0" algn="just">
              <a:buNone/>
            </a:pPr>
            <a:endParaRPr lang="en-US" b="1" i="1" u="sng" dirty="0">
              <a:solidFill>
                <a:schemeClr val="accent1">
                  <a:lumMod val="75000"/>
                </a:schemeClr>
              </a:solidFill>
            </a:endParaRPr>
          </a:p>
          <a:p>
            <a:pPr algn="just"/>
            <a:r>
              <a:rPr lang="en-US" sz="2400" b="1" dirty="0">
                <a:solidFill>
                  <a:srgbClr val="7030A0"/>
                </a:solidFill>
              </a:rPr>
              <a:t>Entity types that do not have key attributes of their own </a:t>
            </a:r>
            <a:r>
              <a:rPr lang="en-US" sz="2400" dirty="0">
                <a:solidFill>
                  <a:schemeClr val="tx1">
                    <a:lumMod val="95000"/>
                    <a:lumOff val="5000"/>
                  </a:schemeClr>
                </a:solidFill>
              </a:rPr>
              <a:t>are called </a:t>
            </a:r>
            <a:r>
              <a:rPr lang="en-US" sz="2400" b="1" dirty="0">
                <a:solidFill>
                  <a:srgbClr val="C00000"/>
                </a:solidFill>
              </a:rPr>
              <a:t>weak entity types</a:t>
            </a:r>
            <a:r>
              <a:rPr lang="en-US" sz="2400" dirty="0">
                <a:solidFill>
                  <a:schemeClr val="tx1">
                    <a:lumMod val="95000"/>
                    <a:lumOff val="5000"/>
                  </a:schemeClr>
                </a:solidFill>
              </a:rPr>
              <a:t>. </a:t>
            </a:r>
          </a:p>
          <a:p>
            <a:pPr algn="just"/>
            <a:r>
              <a:rPr lang="en-US" sz="2400" dirty="0">
                <a:solidFill>
                  <a:schemeClr val="tx1">
                    <a:lumMod val="95000"/>
                    <a:lumOff val="5000"/>
                  </a:schemeClr>
                </a:solidFill>
              </a:rPr>
              <a:t>Entities belonging to a weak entity type are identified by being related to </a:t>
            </a:r>
            <a:r>
              <a:rPr lang="en-US" sz="2400" b="1" dirty="0">
                <a:solidFill>
                  <a:srgbClr val="C00000"/>
                </a:solidFill>
              </a:rPr>
              <a:t>specific entities from another entity type in combination with one of their attribute values. </a:t>
            </a:r>
          </a:p>
          <a:p>
            <a:pPr algn="just"/>
            <a:r>
              <a:rPr lang="en-US" sz="2400" dirty="0">
                <a:solidFill>
                  <a:schemeClr val="tx1">
                    <a:lumMod val="95000"/>
                    <a:lumOff val="5000"/>
                  </a:schemeClr>
                </a:solidFill>
              </a:rPr>
              <a:t>We call this other entity type the identifying or </a:t>
            </a:r>
            <a:r>
              <a:rPr lang="en-US" sz="2400" b="1" dirty="0">
                <a:solidFill>
                  <a:srgbClr val="C00000"/>
                </a:solidFill>
              </a:rPr>
              <a:t>owner entity type</a:t>
            </a:r>
            <a:r>
              <a:rPr lang="en-US" sz="2400" dirty="0">
                <a:solidFill>
                  <a:schemeClr val="tx1">
                    <a:lumMod val="95000"/>
                    <a:lumOff val="5000"/>
                  </a:schemeClr>
                </a:solidFill>
              </a:rPr>
              <a:t>, and we call the relationship type that relates a weak entity type to its owner the </a:t>
            </a:r>
            <a:r>
              <a:rPr lang="en-US" sz="2400" b="1" dirty="0">
                <a:solidFill>
                  <a:srgbClr val="C00000"/>
                </a:solidFill>
              </a:rPr>
              <a:t>identifying relationship </a:t>
            </a:r>
            <a:r>
              <a:rPr lang="en-US" sz="2400" dirty="0">
                <a:solidFill>
                  <a:schemeClr val="tx1">
                    <a:lumMod val="95000"/>
                    <a:lumOff val="5000"/>
                  </a:schemeClr>
                </a:solidFill>
              </a:rPr>
              <a:t>of the weak entity type.</a:t>
            </a:r>
          </a:p>
        </p:txBody>
      </p:sp>
      <p:sp>
        <p:nvSpPr>
          <p:cNvPr id="4" name="Rectangle 3">
            <a:extLst>
              <a:ext uri="{FF2B5EF4-FFF2-40B4-BE49-F238E27FC236}">
                <a16:creationId xmlns:a16="http://schemas.microsoft.com/office/drawing/2014/main" id="{3190561D-249B-3A33-C4C1-D4BAD72704E8}"/>
              </a:ext>
            </a:extLst>
          </p:cNvPr>
          <p:cNvSpPr/>
          <p:nvPr/>
        </p:nvSpPr>
        <p:spPr>
          <a:xfrm>
            <a:off x="2096219" y="5374257"/>
            <a:ext cx="1423358" cy="66423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7030A0"/>
                </a:solidFill>
                <a:effectLst/>
                <a:uLnTx/>
                <a:uFillTx/>
                <a:latin typeface="Trebuchet MS" panose="020B0603020202020204"/>
                <a:ea typeface="+mn-ea"/>
                <a:cs typeface="+mn-cs"/>
              </a:rPr>
              <a:t>Employee</a:t>
            </a:r>
          </a:p>
        </p:txBody>
      </p:sp>
      <p:sp>
        <p:nvSpPr>
          <p:cNvPr id="6" name="Rectangle: Beveled 5">
            <a:extLst>
              <a:ext uri="{FF2B5EF4-FFF2-40B4-BE49-F238E27FC236}">
                <a16:creationId xmlns:a16="http://schemas.microsoft.com/office/drawing/2014/main" id="{D3EB5DAB-8A45-2FD8-2360-18D217265A3E}"/>
              </a:ext>
            </a:extLst>
          </p:cNvPr>
          <p:cNvSpPr/>
          <p:nvPr/>
        </p:nvSpPr>
        <p:spPr>
          <a:xfrm>
            <a:off x="6901132" y="5374257"/>
            <a:ext cx="1915064" cy="664234"/>
          </a:xfrm>
          <a:prstGeom prst="beve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7030A0"/>
                </a:solidFill>
                <a:effectLst/>
                <a:uLnTx/>
                <a:uFillTx/>
                <a:latin typeface="Trebuchet MS" panose="020B0603020202020204"/>
                <a:ea typeface="+mn-ea"/>
                <a:cs typeface="+mn-cs"/>
              </a:rPr>
              <a:t>Dependent</a:t>
            </a:r>
          </a:p>
        </p:txBody>
      </p:sp>
      <p:sp>
        <p:nvSpPr>
          <p:cNvPr id="7" name="Frame 6">
            <a:extLst>
              <a:ext uri="{FF2B5EF4-FFF2-40B4-BE49-F238E27FC236}">
                <a16:creationId xmlns:a16="http://schemas.microsoft.com/office/drawing/2014/main" id="{670C05EF-5D1A-274C-F948-F1771361768F}"/>
              </a:ext>
            </a:extLst>
          </p:cNvPr>
          <p:cNvSpPr/>
          <p:nvPr/>
        </p:nvSpPr>
        <p:spPr>
          <a:xfrm rot="2649945">
            <a:off x="4801711" y="5331604"/>
            <a:ext cx="775483" cy="79686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cxnSp>
        <p:nvCxnSpPr>
          <p:cNvPr id="9" name="Straight Connector 8">
            <a:extLst>
              <a:ext uri="{FF2B5EF4-FFF2-40B4-BE49-F238E27FC236}">
                <a16:creationId xmlns:a16="http://schemas.microsoft.com/office/drawing/2014/main" id="{0088EBB7-0CC1-3EB0-4C50-F869C4A8A0EA}"/>
              </a:ext>
            </a:extLst>
          </p:cNvPr>
          <p:cNvCxnSpPr>
            <a:stCxn id="4" idx="3"/>
          </p:cNvCxnSpPr>
          <p:nvPr/>
        </p:nvCxnSpPr>
        <p:spPr>
          <a:xfrm>
            <a:off x="3519577" y="5706374"/>
            <a:ext cx="1114135" cy="8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118FE59-BB0A-7F0D-AE49-FA6F91CDE4E5}"/>
              </a:ext>
            </a:extLst>
          </p:cNvPr>
          <p:cNvCxnSpPr/>
          <p:nvPr/>
        </p:nvCxnSpPr>
        <p:spPr>
          <a:xfrm>
            <a:off x="5745193" y="5710378"/>
            <a:ext cx="1114135" cy="8009"/>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7297DDD-7963-765C-6AFE-7CFFB14FCAC0}"/>
              </a:ext>
            </a:extLst>
          </p:cNvPr>
          <p:cNvSpPr txBox="1"/>
          <p:nvPr/>
        </p:nvSpPr>
        <p:spPr>
          <a:xfrm>
            <a:off x="4934973" y="5529716"/>
            <a:ext cx="66423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rPr>
              <a:t>has</a:t>
            </a:r>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0BA1EEF0-0573-3B50-B1EC-CF09FD4EBE16}"/>
                  </a:ext>
                </a:extLst>
              </p14:cNvPr>
              <p14:cNvContentPartPr/>
              <p14:nvPr/>
            </p14:nvContentPartPr>
            <p14:xfrm>
              <a:off x="1985352" y="6115191"/>
              <a:ext cx="502920" cy="200160"/>
            </p14:xfrm>
          </p:contentPart>
        </mc:Choice>
        <mc:Fallback xmlns="">
          <p:pic>
            <p:nvPicPr>
              <p:cNvPr id="12" name="Ink 11">
                <a:extLst>
                  <a:ext uri="{FF2B5EF4-FFF2-40B4-BE49-F238E27FC236}">
                    <a16:creationId xmlns:a16="http://schemas.microsoft.com/office/drawing/2014/main" id="{0BA1EEF0-0573-3B50-B1EC-CF09FD4EBE16}"/>
                  </a:ext>
                </a:extLst>
              </p:cNvPr>
              <p:cNvPicPr/>
              <p:nvPr/>
            </p:nvPicPr>
            <p:blipFill>
              <a:blip r:embed="rId3"/>
              <a:stretch>
                <a:fillRect/>
              </a:stretch>
            </p:blipFill>
            <p:spPr>
              <a:xfrm>
                <a:off x="1976352" y="6106551"/>
                <a:ext cx="520560" cy="217800"/>
              </a:xfrm>
              <a:prstGeom prst="rect">
                <a:avLst/>
              </a:prstGeom>
            </p:spPr>
          </p:pic>
        </mc:Fallback>
      </mc:AlternateContent>
      <p:grpSp>
        <p:nvGrpSpPr>
          <p:cNvPr id="15" name="Group 14">
            <a:extLst>
              <a:ext uri="{FF2B5EF4-FFF2-40B4-BE49-F238E27FC236}">
                <a16:creationId xmlns:a16="http://schemas.microsoft.com/office/drawing/2014/main" id="{CCAD4624-A471-5539-3531-9AD22435E30C}"/>
              </a:ext>
            </a:extLst>
          </p:cNvPr>
          <p:cNvGrpSpPr/>
          <p:nvPr/>
        </p:nvGrpSpPr>
        <p:grpSpPr>
          <a:xfrm>
            <a:off x="5402877" y="6014558"/>
            <a:ext cx="768240" cy="332640"/>
            <a:chOff x="7846152" y="6089991"/>
            <a:chExt cx="768240" cy="332640"/>
          </a:xfrm>
        </p:grpSpPr>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586D4688-D6A5-726D-06F6-FA7BB76CC0C6}"/>
                    </a:ext>
                  </a:extLst>
                </p14:cNvPr>
                <p14:cNvContentPartPr/>
                <p14:nvPr/>
              </p14:nvContentPartPr>
              <p14:xfrm>
                <a:off x="7944792" y="6176031"/>
                <a:ext cx="669600" cy="246600"/>
              </p14:xfrm>
            </p:contentPart>
          </mc:Choice>
          <mc:Fallback xmlns="">
            <p:pic>
              <p:nvPicPr>
                <p:cNvPr id="13" name="Ink 12">
                  <a:extLst>
                    <a:ext uri="{FF2B5EF4-FFF2-40B4-BE49-F238E27FC236}">
                      <a16:creationId xmlns:a16="http://schemas.microsoft.com/office/drawing/2014/main" id="{586D4688-D6A5-726D-06F6-FA7BB76CC0C6}"/>
                    </a:ext>
                  </a:extLst>
                </p:cNvPr>
                <p:cNvPicPr/>
                <p:nvPr/>
              </p:nvPicPr>
              <p:blipFill>
                <a:blip r:embed="rId5"/>
                <a:stretch>
                  <a:fillRect/>
                </a:stretch>
              </p:blipFill>
              <p:spPr>
                <a:xfrm>
                  <a:off x="7935792" y="6167031"/>
                  <a:ext cx="6872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C79E9D2D-168D-A037-0146-9721C10479A5}"/>
                    </a:ext>
                  </a:extLst>
                </p14:cNvPr>
                <p14:cNvContentPartPr/>
                <p14:nvPr/>
              </p14:nvContentPartPr>
              <p14:xfrm>
                <a:off x="7846152" y="6089991"/>
                <a:ext cx="331560" cy="253080"/>
              </p14:xfrm>
            </p:contentPart>
          </mc:Choice>
          <mc:Fallback xmlns="">
            <p:pic>
              <p:nvPicPr>
                <p:cNvPr id="14" name="Ink 13">
                  <a:extLst>
                    <a:ext uri="{FF2B5EF4-FFF2-40B4-BE49-F238E27FC236}">
                      <a16:creationId xmlns:a16="http://schemas.microsoft.com/office/drawing/2014/main" id="{C79E9D2D-168D-A037-0146-9721C10479A5}"/>
                    </a:ext>
                  </a:extLst>
                </p:cNvPr>
                <p:cNvPicPr/>
                <p:nvPr/>
              </p:nvPicPr>
              <p:blipFill>
                <a:blip r:embed="rId7"/>
                <a:stretch>
                  <a:fillRect/>
                </a:stretch>
              </p:blipFill>
              <p:spPr>
                <a:xfrm>
                  <a:off x="7837512" y="6080991"/>
                  <a:ext cx="349200" cy="270720"/>
                </a:xfrm>
                <a:prstGeom prst="rect">
                  <a:avLst/>
                </a:prstGeom>
              </p:spPr>
            </p:pic>
          </mc:Fallback>
        </mc:AlternateContent>
      </p:grpSp>
      <p:sp>
        <p:nvSpPr>
          <p:cNvPr id="16" name="TextBox 15">
            <a:extLst>
              <a:ext uri="{FF2B5EF4-FFF2-40B4-BE49-F238E27FC236}">
                <a16:creationId xmlns:a16="http://schemas.microsoft.com/office/drawing/2014/main" id="{64E2A10F-262C-9ACC-E853-6628E52286D6}"/>
              </a:ext>
            </a:extLst>
          </p:cNvPr>
          <p:cNvSpPr txBox="1"/>
          <p:nvPr/>
        </p:nvSpPr>
        <p:spPr>
          <a:xfrm>
            <a:off x="4995848" y="6347082"/>
            <a:ext cx="347529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rPr>
              <a:t>Identifying relationship</a:t>
            </a:r>
          </a:p>
        </p:txBody>
      </p:sp>
      <p:sp>
        <p:nvSpPr>
          <p:cNvPr id="17" name="TextBox 16">
            <a:extLst>
              <a:ext uri="{FF2B5EF4-FFF2-40B4-BE49-F238E27FC236}">
                <a16:creationId xmlns:a16="http://schemas.microsoft.com/office/drawing/2014/main" id="{DB346E64-9120-4BCF-48A7-AA652B5861C7}"/>
              </a:ext>
            </a:extLst>
          </p:cNvPr>
          <p:cNvSpPr txBox="1"/>
          <p:nvPr/>
        </p:nvSpPr>
        <p:spPr>
          <a:xfrm>
            <a:off x="829734" y="6368931"/>
            <a:ext cx="235053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rPr>
              <a:t>Owner entity type </a:t>
            </a:r>
          </a:p>
        </p:txBody>
      </p:sp>
      <p:pic>
        <p:nvPicPr>
          <p:cNvPr id="5" name="Picture 4">
            <a:extLst>
              <a:ext uri="{FF2B5EF4-FFF2-40B4-BE49-F238E27FC236}">
                <a16:creationId xmlns:a16="http://schemas.microsoft.com/office/drawing/2014/main" id="{DD39B705-66B3-9F9B-CE0F-E00F1EAEEC40}"/>
              </a:ext>
            </a:extLst>
          </p:cNvPr>
          <p:cNvPicPr>
            <a:picLocks noChangeAspect="1"/>
          </p:cNvPicPr>
          <p:nvPr/>
        </p:nvPicPr>
        <p:blipFill>
          <a:blip r:embed="rId8"/>
          <a:stretch>
            <a:fillRect/>
          </a:stretch>
        </p:blipFill>
        <p:spPr>
          <a:xfrm>
            <a:off x="7131954" y="993454"/>
            <a:ext cx="5003974" cy="3230079"/>
          </a:xfrm>
          <a:prstGeom prst="rect">
            <a:avLst/>
          </a:prstGeom>
        </p:spPr>
      </p:pic>
    </p:spTree>
    <p:extLst>
      <p:ext uri="{BB962C8B-B14F-4D97-AF65-F5344CB8AC3E}">
        <p14:creationId xmlns:p14="http://schemas.microsoft.com/office/powerpoint/2010/main" val="812362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497146"/>
            <a:ext cx="8596668" cy="1320800"/>
          </a:xfrm>
        </p:spPr>
        <p:txBody>
          <a:bodyPr>
            <a:normAutofit/>
          </a:bodyPr>
          <a:lstStyle/>
          <a:p>
            <a:r>
              <a:rPr lang="en-US" dirty="0"/>
              <a:t>Weak Entity Types</a:t>
            </a:r>
          </a:p>
        </p:txBody>
      </p:sp>
      <p:sp>
        <p:nvSpPr>
          <p:cNvPr id="3" name="Content Placeholder 2"/>
          <p:cNvSpPr>
            <a:spLocks noGrp="1"/>
          </p:cNvSpPr>
          <p:nvPr>
            <p:ph idx="1"/>
          </p:nvPr>
        </p:nvSpPr>
        <p:spPr>
          <a:xfrm>
            <a:off x="479626" y="1449859"/>
            <a:ext cx="10458667" cy="5066271"/>
          </a:xfrm>
        </p:spPr>
        <p:txBody>
          <a:bodyPr>
            <a:normAutofit/>
          </a:bodyPr>
          <a:lstStyle/>
          <a:p>
            <a:pPr marL="0" indent="0" algn="just">
              <a:buNone/>
            </a:pPr>
            <a:endParaRPr lang="en-US" b="1" i="1" u="sng" dirty="0">
              <a:solidFill>
                <a:schemeClr val="accent1">
                  <a:lumMod val="75000"/>
                </a:schemeClr>
              </a:solidFill>
            </a:endParaRPr>
          </a:p>
          <a:p>
            <a:pPr algn="just"/>
            <a:r>
              <a:rPr lang="en-US" sz="2400" b="1" dirty="0">
                <a:solidFill>
                  <a:srgbClr val="7030A0"/>
                </a:solidFill>
              </a:rPr>
              <a:t>A weak entity type always has a total participation constraint </a:t>
            </a:r>
            <a:r>
              <a:rPr lang="en-US" sz="2400" dirty="0">
                <a:solidFill>
                  <a:schemeClr val="tx1">
                    <a:lumMod val="95000"/>
                    <a:lumOff val="5000"/>
                  </a:schemeClr>
                </a:solidFill>
              </a:rPr>
              <a:t>(existence dependency) w.r.t its identifying relationship because a </a:t>
            </a:r>
            <a:r>
              <a:rPr lang="en-US" sz="2400" b="1" dirty="0">
                <a:solidFill>
                  <a:srgbClr val="C00000"/>
                </a:solidFill>
              </a:rPr>
              <a:t>weak entity cannot be identified without an owner entity</a:t>
            </a:r>
            <a:r>
              <a:rPr lang="en-US" sz="2400" dirty="0">
                <a:solidFill>
                  <a:schemeClr val="tx1">
                    <a:lumMod val="95000"/>
                    <a:lumOff val="5000"/>
                  </a:schemeClr>
                </a:solidFill>
              </a:rPr>
              <a:t>. </a:t>
            </a:r>
          </a:p>
          <a:p>
            <a:pPr algn="just"/>
            <a:r>
              <a:rPr lang="en-US" sz="2400" dirty="0">
                <a:solidFill>
                  <a:schemeClr val="tx1">
                    <a:lumMod val="95000"/>
                    <a:lumOff val="5000"/>
                  </a:schemeClr>
                </a:solidFill>
              </a:rPr>
              <a:t>However, not every </a:t>
            </a:r>
            <a:r>
              <a:rPr lang="en-US" sz="2400" b="1" dirty="0">
                <a:solidFill>
                  <a:srgbClr val="C00000"/>
                </a:solidFill>
              </a:rPr>
              <a:t>total participation </a:t>
            </a:r>
            <a:r>
              <a:rPr lang="en-US" sz="2400" dirty="0">
                <a:solidFill>
                  <a:schemeClr val="tx1">
                    <a:lumMod val="95000"/>
                    <a:lumOff val="5000"/>
                  </a:schemeClr>
                </a:solidFill>
              </a:rPr>
              <a:t>results in a weak entity type. </a:t>
            </a:r>
          </a:p>
          <a:p>
            <a:pPr lvl="1" algn="just"/>
            <a:r>
              <a:rPr lang="en-US" sz="2200" dirty="0">
                <a:solidFill>
                  <a:schemeClr val="tx1">
                    <a:lumMod val="95000"/>
                    <a:lumOff val="5000"/>
                  </a:schemeClr>
                </a:solidFill>
              </a:rPr>
              <a:t>For example, </a:t>
            </a:r>
          </a:p>
          <a:p>
            <a:pPr lvl="2" algn="just"/>
            <a:r>
              <a:rPr lang="en-US" sz="2000" dirty="0">
                <a:solidFill>
                  <a:schemeClr val="tx1">
                    <a:lumMod val="95000"/>
                    <a:lumOff val="5000"/>
                  </a:schemeClr>
                </a:solidFill>
              </a:rPr>
              <a:t>a DRIVER_LICENSE entity cannot exist unless it is related to a PERSON entity, even though it has its own key (</a:t>
            </a:r>
            <a:r>
              <a:rPr lang="en-US" sz="2000" dirty="0" err="1">
                <a:solidFill>
                  <a:schemeClr val="tx1">
                    <a:lumMod val="95000"/>
                    <a:lumOff val="5000"/>
                  </a:schemeClr>
                </a:solidFill>
              </a:rPr>
              <a:t>License_number</a:t>
            </a:r>
            <a:r>
              <a:rPr lang="en-US" sz="2000" dirty="0">
                <a:solidFill>
                  <a:schemeClr val="tx1">
                    <a:lumMod val="95000"/>
                    <a:lumOff val="5000"/>
                  </a:schemeClr>
                </a:solidFill>
              </a:rPr>
              <a:t>) and hence is not a weak entity.</a:t>
            </a:r>
          </a:p>
        </p:txBody>
      </p:sp>
    </p:spTree>
    <p:extLst>
      <p:ext uri="{BB962C8B-B14F-4D97-AF65-F5344CB8AC3E}">
        <p14:creationId xmlns:p14="http://schemas.microsoft.com/office/powerpoint/2010/main" val="1630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Weak Entity Types</a:t>
            </a:r>
          </a:p>
        </p:txBody>
      </p:sp>
      <p:sp>
        <p:nvSpPr>
          <p:cNvPr id="3" name="Content Placeholder 2"/>
          <p:cNvSpPr>
            <a:spLocks noGrp="1"/>
          </p:cNvSpPr>
          <p:nvPr>
            <p:ph idx="1"/>
          </p:nvPr>
        </p:nvSpPr>
        <p:spPr>
          <a:xfrm>
            <a:off x="479626" y="1449859"/>
            <a:ext cx="10208502" cy="5066271"/>
          </a:xfrm>
        </p:spPr>
        <p:txBody>
          <a:bodyPr>
            <a:normAutofit/>
          </a:bodyPr>
          <a:lstStyle/>
          <a:p>
            <a:pPr marL="0" indent="0" algn="just">
              <a:buNone/>
            </a:pPr>
            <a:endParaRPr lang="en-US" sz="2000" b="1" i="1" u="sng" dirty="0">
              <a:solidFill>
                <a:schemeClr val="accent1">
                  <a:lumMod val="75000"/>
                </a:schemeClr>
              </a:solidFill>
            </a:endParaRPr>
          </a:p>
          <a:p>
            <a:pPr algn="just"/>
            <a:r>
              <a:rPr lang="en-US" sz="2000" dirty="0">
                <a:solidFill>
                  <a:schemeClr val="tx1">
                    <a:lumMod val="95000"/>
                    <a:lumOff val="5000"/>
                  </a:schemeClr>
                </a:solidFill>
              </a:rPr>
              <a:t>Consider the entity type </a:t>
            </a:r>
            <a:r>
              <a:rPr lang="en-US" sz="2000" b="1" dirty="0">
                <a:solidFill>
                  <a:srgbClr val="C00000"/>
                </a:solidFill>
              </a:rPr>
              <a:t>DEPENDENT, related to EMPLOYEE</a:t>
            </a:r>
            <a:r>
              <a:rPr lang="en-US" sz="2000" dirty="0">
                <a:solidFill>
                  <a:schemeClr val="tx1">
                    <a:lumMod val="95000"/>
                    <a:lumOff val="5000"/>
                  </a:schemeClr>
                </a:solidFill>
              </a:rPr>
              <a:t>, which is used to keep track of the dependents of each employee via a 1:N relationship. </a:t>
            </a:r>
          </a:p>
          <a:p>
            <a:pPr algn="just"/>
            <a:r>
              <a:rPr lang="en-US" sz="2000" dirty="0">
                <a:solidFill>
                  <a:schemeClr val="tx1">
                    <a:lumMod val="95000"/>
                    <a:lumOff val="5000"/>
                  </a:schemeClr>
                </a:solidFill>
              </a:rPr>
              <a:t>In our example, the attributes of DEPENDENT are </a:t>
            </a:r>
            <a:r>
              <a:rPr lang="en-US" sz="2000" b="1" dirty="0">
                <a:solidFill>
                  <a:srgbClr val="C00000"/>
                </a:solidFill>
              </a:rPr>
              <a:t>Name</a:t>
            </a:r>
            <a:r>
              <a:rPr lang="en-US" sz="2000" dirty="0">
                <a:solidFill>
                  <a:schemeClr val="tx1">
                    <a:lumMod val="95000"/>
                    <a:lumOff val="5000"/>
                  </a:schemeClr>
                </a:solidFill>
              </a:rPr>
              <a:t> (the first name of the dependent), </a:t>
            </a:r>
            <a:r>
              <a:rPr lang="en-US" sz="2000" b="1" dirty="0" err="1">
                <a:solidFill>
                  <a:srgbClr val="C00000"/>
                </a:solidFill>
              </a:rPr>
              <a:t>Birth_date</a:t>
            </a:r>
            <a:r>
              <a:rPr lang="en-US" sz="2000" b="1" dirty="0">
                <a:solidFill>
                  <a:srgbClr val="C00000"/>
                </a:solidFill>
              </a:rPr>
              <a:t>, gender and Relationship</a:t>
            </a:r>
            <a:r>
              <a:rPr lang="en-US" sz="2000" dirty="0">
                <a:solidFill>
                  <a:schemeClr val="tx1">
                    <a:lumMod val="95000"/>
                    <a:lumOff val="5000"/>
                  </a:schemeClr>
                </a:solidFill>
              </a:rPr>
              <a:t> (to the employee). </a:t>
            </a:r>
          </a:p>
          <a:p>
            <a:pPr algn="just"/>
            <a:r>
              <a:rPr lang="en-US" sz="2000" dirty="0">
                <a:solidFill>
                  <a:schemeClr val="tx1">
                    <a:lumMod val="95000"/>
                    <a:lumOff val="5000"/>
                  </a:schemeClr>
                </a:solidFill>
              </a:rPr>
              <a:t>Two dependents of two distinct employees may, by chance, have the same values for Name, </a:t>
            </a:r>
            <a:r>
              <a:rPr lang="en-US" sz="2000" dirty="0" err="1">
                <a:solidFill>
                  <a:schemeClr val="tx1">
                    <a:lumMod val="95000"/>
                    <a:lumOff val="5000"/>
                  </a:schemeClr>
                </a:solidFill>
              </a:rPr>
              <a:t>Birth_date</a:t>
            </a:r>
            <a:r>
              <a:rPr lang="en-US" sz="2000" dirty="0">
                <a:solidFill>
                  <a:schemeClr val="tx1">
                    <a:lumMod val="95000"/>
                    <a:lumOff val="5000"/>
                  </a:schemeClr>
                </a:solidFill>
              </a:rPr>
              <a:t>, gender, and Relationship, but they are still distinct entities. </a:t>
            </a:r>
          </a:p>
          <a:p>
            <a:pPr algn="just"/>
            <a:r>
              <a:rPr lang="en-US" sz="2000" dirty="0">
                <a:solidFill>
                  <a:schemeClr val="tx1">
                    <a:lumMod val="95000"/>
                    <a:lumOff val="5000"/>
                  </a:schemeClr>
                </a:solidFill>
              </a:rPr>
              <a:t>They are identified as distinct entities only after determining the </a:t>
            </a:r>
            <a:r>
              <a:rPr lang="en-US" sz="2000" b="1" dirty="0">
                <a:solidFill>
                  <a:srgbClr val="C00000"/>
                </a:solidFill>
              </a:rPr>
              <a:t>particular employee entity to which each dependent is related</a:t>
            </a:r>
            <a:r>
              <a:rPr lang="en-US" sz="2000" dirty="0">
                <a:solidFill>
                  <a:schemeClr val="tx1">
                    <a:lumMod val="95000"/>
                    <a:lumOff val="5000"/>
                  </a:schemeClr>
                </a:solidFill>
              </a:rPr>
              <a:t>. </a:t>
            </a:r>
          </a:p>
          <a:p>
            <a:pPr algn="just"/>
            <a:r>
              <a:rPr lang="en-US" sz="2000" b="1" dirty="0">
                <a:solidFill>
                  <a:srgbClr val="7030A0"/>
                </a:solidFill>
              </a:rPr>
              <a:t>Each employee entity is said to own the dependent entities that are related to it.</a:t>
            </a:r>
          </a:p>
        </p:txBody>
      </p:sp>
    </p:spTree>
    <p:extLst>
      <p:ext uri="{BB962C8B-B14F-4D97-AF65-F5344CB8AC3E}">
        <p14:creationId xmlns:p14="http://schemas.microsoft.com/office/powerpoint/2010/main" val="146393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Weak Entity Types</a:t>
            </a:r>
          </a:p>
        </p:txBody>
      </p:sp>
      <p:sp>
        <p:nvSpPr>
          <p:cNvPr id="3" name="Content Placeholder 2"/>
          <p:cNvSpPr>
            <a:spLocks noGrp="1"/>
          </p:cNvSpPr>
          <p:nvPr>
            <p:ph idx="1"/>
          </p:nvPr>
        </p:nvSpPr>
        <p:spPr>
          <a:xfrm>
            <a:off x="479626" y="1449859"/>
            <a:ext cx="10355151" cy="5066271"/>
          </a:xfrm>
        </p:spPr>
        <p:txBody>
          <a:bodyPr>
            <a:noAutofit/>
          </a:bodyPr>
          <a:lstStyle/>
          <a:p>
            <a:pPr algn="just"/>
            <a:r>
              <a:rPr lang="en-US" sz="2400" dirty="0">
                <a:solidFill>
                  <a:schemeClr val="tx1">
                    <a:lumMod val="95000"/>
                    <a:lumOff val="5000"/>
                  </a:schemeClr>
                </a:solidFill>
              </a:rPr>
              <a:t>A weak entity type normally has a </a:t>
            </a:r>
            <a:r>
              <a:rPr lang="en-US" sz="2400" b="1" dirty="0">
                <a:solidFill>
                  <a:srgbClr val="C00000"/>
                </a:solidFill>
              </a:rPr>
              <a:t>partial key</a:t>
            </a:r>
            <a:r>
              <a:rPr lang="en-US" sz="2400" dirty="0">
                <a:solidFill>
                  <a:schemeClr val="tx1">
                    <a:lumMod val="95000"/>
                    <a:lumOff val="5000"/>
                  </a:schemeClr>
                </a:solidFill>
              </a:rPr>
              <a:t>, which is the </a:t>
            </a:r>
            <a:r>
              <a:rPr lang="en-US" sz="2400" dirty="0">
                <a:solidFill>
                  <a:srgbClr val="7030A0"/>
                </a:solidFill>
              </a:rPr>
              <a:t>attribute that can uniquely </a:t>
            </a:r>
            <a:r>
              <a:rPr lang="en-US" sz="2400" b="1" dirty="0">
                <a:solidFill>
                  <a:srgbClr val="7030A0"/>
                </a:solidFill>
              </a:rPr>
              <a:t>identify weak entities</a:t>
            </a:r>
            <a:r>
              <a:rPr lang="en-US" sz="2400" dirty="0">
                <a:solidFill>
                  <a:srgbClr val="7030A0"/>
                </a:solidFill>
              </a:rPr>
              <a:t> that are related to the same owner entity.</a:t>
            </a:r>
          </a:p>
          <a:p>
            <a:pPr algn="just"/>
            <a:r>
              <a:rPr lang="en-US" sz="2400" dirty="0">
                <a:solidFill>
                  <a:schemeClr val="tx1">
                    <a:lumMod val="95000"/>
                    <a:lumOff val="5000"/>
                  </a:schemeClr>
                </a:solidFill>
              </a:rPr>
              <a:t>In our example,</a:t>
            </a:r>
          </a:p>
          <a:p>
            <a:pPr lvl="1" algn="just"/>
            <a:r>
              <a:rPr lang="en-US" sz="2200" dirty="0">
                <a:solidFill>
                  <a:schemeClr val="tx1">
                    <a:lumMod val="95000"/>
                    <a:lumOff val="5000"/>
                  </a:schemeClr>
                </a:solidFill>
              </a:rPr>
              <a:t> if we assume that no </a:t>
            </a:r>
            <a:r>
              <a:rPr lang="en-US" sz="2200" b="1" dirty="0">
                <a:solidFill>
                  <a:srgbClr val="C00000"/>
                </a:solidFill>
              </a:rPr>
              <a:t>two dependents of the same employee </a:t>
            </a:r>
            <a:r>
              <a:rPr lang="en-US" sz="2200" dirty="0">
                <a:solidFill>
                  <a:schemeClr val="tx1">
                    <a:lumMod val="95000"/>
                    <a:lumOff val="5000"/>
                  </a:schemeClr>
                </a:solidFill>
              </a:rPr>
              <a:t>ever have the same first name, the attribute Name of DEPENDENT is the </a:t>
            </a:r>
            <a:r>
              <a:rPr lang="en-US" sz="2200" b="1" dirty="0">
                <a:solidFill>
                  <a:srgbClr val="C00000"/>
                </a:solidFill>
              </a:rPr>
              <a:t>partial key</a:t>
            </a:r>
            <a:r>
              <a:rPr lang="en-US" sz="2200" dirty="0">
                <a:solidFill>
                  <a:schemeClr val="tx1">
                    <a:lumMod val="95000"/>
                    <a:lumOff val="5000"/>
                  </a:schemeClr>
                </a:solidFill>
              </a:rPr>
              <a:t>. </a:t>
            </a:r>
          </a:p>
          <a:p>
            <a:pPr algn="just"/>
            <a:r>
              <a:rPr lang="en-US" sz="2400" b="1" dirty="0">
                <a:solidFill>
                  <a:srgbClr val="7030A0"/>
                </a:solidFill>
              </a:rPr>
              <a:t>In ER diagrams representation, weak entity type and its identifying relationship are distinguished by surrounding their boxes and diamonds with double lines respectively.</a:t>
            </a:r>
          </a:p>
          <a:p>
            <a:pPr algn="just"/>
            <a:r>
              <a:rPr lang="en-US" sz="2400" dirty="0">
                <a:solidFill>
                  <a:schemeClr val="tx1">
                    <a:lumMod val="95000"/>
                    <a:lumOff val="5000"/>
                  </a:schemeClr>
                </a:solidFill>
              </a:rPr>
              <a:t>The partial key attribute is </a:t>
            </a:r>
            <a:r>
              <a:rPr lang="en-US" sz="2400" b="1" dirty="0">
                <a:solidFill>
                  <a:srgbClr val="C00000"/>
                </a:solidFill>
              </a:rPr>
              <a:t>underlined with a dashed or dotted line.</a:t>
            </a:r>
          </a:p>
        </p:txBody>
      </p:sp>
    </p:spTree>
    <p:extLst>
      <p:ext uri="{BB962C8B-B14F-4D97-AF65-F5344CB8AC3E}">
        <p14:creationId xmlns:p14="http://schemas.microsoft.com/office/powerpoint/2010/main" val="858167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Weak Entity Types</a:t>
            </a:r>
          </a:p>
        </p:txBody>
      </p:sp>
      <p:sp>
        <p:nvSpPr>
          <p:cNvPr id="3" name="Content Placeholder 2"/>
          <p:cNvSpPr>
            <a:spLocks noGrp="1"/>
          </p:cNvSpPr>
          <p:nvPr>
            <p:ph idx="1"/>
          </p:nvPr>
        </p:nvSpPr>
        <p:spPr>
          <a:xfrm>
            <a:off x="479626" y="1449859"/>
            <a:ext cx="10950374" cy="5066271"/>
          </a:xfrm>
        </p:spPr>
        <p:txBody>
          <a:bodyPr>
            <a:normAutofit/>
          </a:bodyPr>
          <a:lstStyle/>
          <a:p>
            <a:pPr marL="0" indent="0" algn="just">
              <a:buNone/>
            </a:pPr>
            <a:endParaRPr lang="en-US" b="1" i="1" u="sng" dirty="0">
              <a:solidFill>
                <a:schemeClr val="accent1">
                  <a:lumMod val="75000"/>
                </a:schemeClr>
              </a:solidFill>
            </a:endParaRPr>
          </a:p>
          <a:p>
            <a:pPr algn="just"/>
            <a:r>
              <a:rPr lang="en-US" sz="2400" b="1" dirty="0">
                <a:solidFill>
                  <a:srgbClr val="7030A0"/>
                </a:solidFill>
              </a:rPr>
              <a:t>Weak entity types can sometimes be represented as complex (composite, multivalued) attributes. </a:t>
            </a:r>
          </a:p>
          <a:p>
            <a:pPr algn="just"/>
            <a:r>
              <a:rPr lang="en-US" sz="2400" dirty="0">
                <a:solidFill>
                  <a:schemeClr val="tx1">
                    <a:lumMod val="95000"/>
                    <a:lumOff val="5000"/>
                  </a:schemeClr>
                </a:solidFill>
              </a:rPr>
              <a:t>In the preceding example, we could specify a multivalued attribute Dependents for EMPLOYEE, which is a </a:t>
            </a:r>
            <a:r>
              <a:rPr lang="en-US" sz="2400" b="1" dirty="0">
                <a:solidFill>
                  <a:srgbClr val="C00000"/>
                </a:solidFill>
              </a:rPr>
              <a:t>multivalued composite attribute </a:t>
            </a:r>
            <a:r>
              <a:rPr lang="en-US" sz="2400" dirty="0">
                <a:solidFill>
                  <a:schemeClr val="tx1">
                    <a:lumMod val="95000"/>
                    <a:lumOff val="5000"/>
                  </a:schemeClr>
                </a:solidFill>
              </a:rPr>
              <a:t>with the component attributes </a:t>
            </a:r>
            <a:r>
              <a:rPr lang="en-US" sz="2400" b="1" dirty="0">
                <a:solidFill>
                  <a:srgbClr val="C00000"/>
                </a:solidFill>
              </a:rPr>
              <a:t>Name, </a:t>
            </a:r>
            <a:r>
              <a:rPr lang="en-US" sz="2400" b="1" dirty="0" err="1">
                <a:solidFill>
                  <a:srgbClr val="C00000"/>
                </a:solidFill>
              </a:rPr>
              <a:t>Birth_date</a:t>
            </a:r>
            <a:r>
              <a:rPr lang="en-US" sz="2400" b="1" dirty="0">
                <a:solidFill>
                  <a:srgbClr val="C00000"/>
                </a:solidFill>
              </a:rPr>
              <a:t>, gender, and Relationship</a:t>
            </a:r>
            <a:r>
              <a:rPr lang="en-US" sz="2400" dirty="0">
                <a:solidFill>
                  <a:schemeClr val="tx1">
                    <a:lumMod val="95000"/>
                    <a:lumOff val="5000"/>
                  </a:schemeClr>
                </a:solidFill>
              </a:rPr>
              <a:t>.</a:t>
            </a:r>
          </a:p>
        </p:txBody>
      </p:sp>
    </p:spTree>
    <p:extLst>
      <p:ext uri="{BB962C8B-B14F-4D97-AF65-F5344CB8AC3E}">
        <p14:creationId xmlns:p14="http://schemas.microsoft.com/office/powerpoint/2010/main" val="17145050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11</TotalTime>
  <Words>1500</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Relationship Types, Relationship Sets, Roles, and Structural Constraints</vt:lpstr>
      <vt:lpstr>Relationship Types, Relationship Sets, Roles, and Structural Constraints</vt:lpstr>
      <vt:lpstr>Relationship Types, Relationship Sets, Roles, and Structural Constraints</vt:lpstr>
      <vt:lpstr>Relationship Types, Relationship Sets, Roles, and Structural Constraints</vt:lpstr>
      <vt:lpstr>Weak Entity Types</vt:lpstr>
      <vt:lpstr>Weak Entity Types</vt:lpstr>
      <vt:lpstr>Weak Entity Types</vt:lpstr>
      <vt:lpstr>Weak Entity Types</vt:lpstr>
      <vt:lpstr>Weak Entity Types</vt:lpstr>
      <vt:lpstr>Refining the ER Design for the COMPANY Database</vt:lpstr>
      <vt:lpstr>Refining the ER Design for the COMPANY Database</vt:lpstr>
      <vt:lpstr>ER Diagrams, Naming Conventions, and Design Issues</vt:lpstr>
      <vt:lpstr>ER Diagrams, Naming Conventions, and Design Issues</vt:lpstr>
      <vt:lpstr>A Sample Database Application</vt:lpstr>
      <vt:lpstr>ER Diagrams, Naming Conventions, and Design Issues</vt:lpstr>
      <vt:lpstr>A Sample Database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Relationship Types, Relationship Sets, Roles, and Structural Constraints</dc:title>
  <dc:creator>Hajra Ahmed</dc:creator>
  <cp:lastModifiedBy>Hajra Ahmed</cp:lastModifiedBy>
  <cp:revision>4</cp:revision>
  <dcterms:created xsi:type="dcterms:W3CDTF">2022-10-13T06:25:51Z</dcterms:created>
  <dcterms:modified xsi:type="dcterms:W3CDTF">2022-10-13T07:19:50Z</dcterms:modified>
</cp:coreProperties>
</file>