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07" r:id="rId5"/>
    <p:sldId id="308" r:id="rId6"/>
    <p:sldId id="309" r:id="rId7"/>
    <p:sldId id="260" r:id="rId8"/>
    <p:sldId id="318" r:id="rId9"/>
    <p:sldId id="310" r:id="rId10"/>
    <p:sldId id="319" r:id="rId11"/>
    <p:sldId id="261" r:id="rId12"/>
    <p:sldId id="264" r:id="rId13"/>
    <p:sldId id="311" r:id="rId14"/>
    <p:sldId id="265" r:id="rId15"/>
    <p:sldId id="266" r:id="rId16"/>
    <p:sldId id="312" r:id="rId17"/>
    <p:sldId id="268" r:id="rId18"/>
    <p:sldId id="269" r:id="rId19"/>
    <p:sldId id="313" r:id="rId20"/>
    <p:sldId id="270" r:id="rId21"/>
    <p:sldId id="314" r:id="rId22"/>
    <p:sldId id="315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87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4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0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9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0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827" y="3228318"/>
            <a:ext cx="8715633" cy="1739098"/>
          </a:xfrm>
        </p:spPr>
        <p:txBody>
          <a:bodyPr/>
          <a:lstStyle/>
          <a:p>
            <a:pPr algn="ctr"/>
            <a:r>
              <a:rPr lang="en-US" dirty="0"/>
              <a:t>Chapter 3 - Data Modeling Using the Entity–</a:t>
            </a:r>
            <a:br>
              <a:rPr lang="en-US" dirty="0"/>
            </a:br>
            <a:r>
              <a:rPr lang="en-US" dirty="0"/>
              <a:t>Relationship (ER) Model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8" y="1804017"/>
            <a:ext cx="5797606" cy="45915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parallel with these activities,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application programs </a:t>
            </a:r>
            <a:r>
              <a:rPr lang="en-US" sz="2200" dirty="0"/>
              <a:t>are designed </a:t>
            </a:r>
          </a:p>
          <a:p>
            <a:pPr lvl="1" algn="just"/>
            <a:r>
              <a:rPr lang="en-US" sz="2200" dirty="0"/>
              <a:t>and implemented as </a:t>
            </a:r>
            <a:r>
              <a:rPr lang="en-US" sz="2200" b="1" dirty="0">
                <a:solidFill>
                  <a:srgbClr val="C00000"/>
                </a:solidFill>
              </a:rPr>
              <a:t>database transactions </a:t>
            </a:r>
            <a:r>
              <a:rPr lang="en-US" sz="2200" dirty="0"/>
              <a:t>corresponding to the high-level transaction specifications.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64410" y="1045168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761839" y="434133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4239" y="5457566"/>
            <a:ext cx="1536356" cy="39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1995" y="5086867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4341" y="590297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25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 Sample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741"/>
            <a:ext cx="9699118" cy="459150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describe a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database application, called COMPANY,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serves to illustrate the basic ER model concepts and their use in schema design. 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the data requirements for the database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here, and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create its conceptual schema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step-by-step as we introduce the modeling concepts of the ER model. </a:t>
            </a:r>
          </a:p>
          <a:p>
            <a:pPr algn="just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database keeps track of a company’s employees, departments, and projects. </a:t>
            </a:r>
          </a:p>
        </p:txBody>
      </p:sp>
    </p:spTree>
    <p:extLst>
      <p:ext uri="{BB962C8B-B14F-4D97-AF65-F5344CB8AC3E}">
        <p14:creationId xmlns:p14="http://schemas.microsoft.com/office/powerpoint/2010/main" val="1789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12" y="9890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4" y="1303299"/>
            <a:ext cx="7321607" cy="5455797"/>
          </a:xfrm>
        </p:spPr>
        <p:txBody>
          <a:bodyPr>
            <a:normAutofit fontScale="92500" lnSpcReduction="10000"/>
          </a:bodyPr>
          <a:lstStyle/>
          <a:p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endParaRPr lang="en-US" sz="24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Entity: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thing or object in the real world with an independent existence.</a:t>
            </a:r>
          </a:p>
          <a:p>
            <a:pPr lvl="1" algn="just"/>
            <a:r>
              <a:rPr lang="en-US" sz="2000" b="1" u="sng" dirty="0">
                <a:solidFill>
                  <a:srgbClr val="7030A0"/>
                </a:solidFill>
              </a:rPr>
              <a:t>An entity may be an object with a physical existence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 example, a particular </a:t>
            </a:r>
            <a:r>
              <a:rPr lang="en-US" sz="2000" b="1" dirty="0">
                <a:solidFill>
                  <a:srgbClr val="C00000"/>
                </a:solidFill>
              </a:rPr>
              <a:t>person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b="1" dirty="0">
                <a:solidFill>
                  <a:srgbClr val="C00000"/>
                </a:solidFill>
              </a:rPr>
              <a:t>car, house, or employee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400050" lvl="1" indent="0"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sz="2000" b="1" u="sng" dirty="0">
                <a:solidFill>
                  <a:srgbClr val="7030A0"/>
                </a:solidFill>
              </a:rPr>
              <a:t>it may be an object with a conceptual existence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(for instance,</a:t>
            </a:r>
            <a:r>
              <a:rPr lang="en-US" sz="2000" b="1" dirty="0">
                <a:solidFill>
                  <a:srgbClr val="C00000"/>
                </a:solidFill>
              </a:rPr>
              <a:t> a job, or a university course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lvl="1"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Attributes: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 that describe an  entity.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an EMPLOYEE entity may be described by the employee’s name, age, address, salary, and job.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Define Entities, Attributes (ERD Model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8" y="2199101"/>
            <a:ext cx="4549858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67" y="70907"/>
            <a:ext cx="1037286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Entity Types, Entity Sets, Attributes, 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06" y="1354159"/>
            <a:ext cx="7321607" cy="4591503"/>
          </a:xfrm>
        </p:spPr>
        <p:txBody>
          <a:bodyPr>
            <a:normAutofit/>
          </a:bodyPr>
          <a:lstStyle/>
          <a:p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Representation in ER</a:t>
            </a:r>
          </a:p>
          <a:p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hen Notation | Vertabelo Database Mode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57" y="3064263"/>
            <a:ext cx="8361482" cy="34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4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8898"/>
            <a:ext cx="10495722" cy="459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EMPLOYEE entity e1 has four attributes: Name, Address, Age,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Home_phone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their values are ‘John Smith,’ ‘2311 Kirby, Houston, Texas 77001’, ‘55’, and ‘713-749-2630’, respectively.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entity c1 has three attributes: Name, Headquarters, and President; their values are ‘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Sunco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Oil’, ‘Houston’, and ‘John Smith’, respectively.</a:t>
            </a:r>
          </a:p>
          <a:p>
            <a:pPr algn="just"/>
            <a:r>
              <a:rPr lang="en-US" b="1" u="sng" dirty="0">
                <a:solidFill>
                  <a:srgbClr val="00B050"/>
                </a:solidFill>
              </a:rPr>
              <a:t>types of attributes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simple/composite, single valued/multivalued, and stored/derived.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1" y="3279236"/>
            <a:ext cx="11440197" cy="350785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C20C2E-F335-32FA-D3C9-4B15824E0F9F}"/>
              </a:ext>
            </a:extLst>
          </p:cNvPr>
          <p:cNvSpPr txBox="1">
            <a:spLocks/>
          </p:cNvSpPr>
          <p:nvPr/>
        </p:nvSpPr>
        <p:spPr>
          <a:xfrm>
            <a:off x="279767" y="70907"/>
            <a:ext cx="1037286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E83C3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Entity Types, Entity Sets, Attributes, and Keys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522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6" y="24237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69" y="999932"/>
            <a:ext cx="5864231" cy="58580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4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Composite versus Simple (Atomic) Attributes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Composite attributes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</a:rPr>
              <a:t>can be divided into smaller subparts,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represent more basic attributes with independent meanings.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</a:rPr>
              <a:t>Composite attributes can form a hierarchy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2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Street_address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further subdivided into three simple component attributes: Number, Street, and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Apartment_number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as shown in Figure 3.4.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The value of a composite attribute =  concatenation of the values of its component simple attributes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42" r="31376" b="8611"/>
          <a:stretch/>
        </p:blipFill>
        <p:spPr>
          <a:xfrm>
            <a:off x="6413321" y="1226770"/>
            <a:ext cx="5366016" cy="2498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What is an attribut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4116986"/>
            <a:ext cx="5527634" cy="249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35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6" y="24237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6151833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Composite versus Simple (Atomic) Attributes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the Address attribute of the EMPLOYEE entity shown in Figure 3.3 can be subdivided into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Street_address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City, State, and Zip,3 with the values ‘2311 Kirby’, ‘Houston’, ‘Texas’, and ‘77001’. </a:t>
            </a:r>
          </a:p>
          <a:p>
            <a:r>
              <a:rPr lang="en-US" b="1" dirty="0">
                <a:solidFill>
                  <a:srgbClr val="C00000"/>
                </a:solidFill>
              </a:rPr>
              <a:t>simple or atomic attributes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Attributes that are not divisible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42" r="31376" b="8611"/>
          <a:stretch/>
        </p:blipFill>
        <p:spPr>
          <a:xfrm>
            <a:off x="6814753" y="2386039"/>
            <a:ext cx="4866502" cy="276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0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3426"/>
            <a:ext cx="6983896" cy="53846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sz="2000" b="1" u="sng" dirty="0">
                <a:solidFill>
                  <a:srgbClr val="FF0000"/>
                </a:solidFill>
              </a:rPr>
              <a:t>Composite versus Simple (Atomic) Attributes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are Composite attributes used? </a:t>
            </a:r>
          </a:p>
          <a:p>
            <a:pPr lvl="1" algn="just"/>
            <a:r>
              <a:rPr lang="en-US" sz="1800" b="1" u="sng" dirty="0">
                <a:solidFill>
                  <a:srgbClr val="7030A0"/>
                </a:solidFill>
              </a:rPr>
              <a:t>Useful to model situations in which a user sometimes refers to the composite attribute as a unit but at other times refers specifically to its components.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composite attribute is referenced only as a whole, there is no need to subdivide it into component attributes. </a:t>
            </a:r>
          </a:p>
          <a:p>
            <a:pPr lvl="1" algn="just"/>
            <a: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if there is no need to refer to the individual components of an address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(Zip Code, street, and so on), </a:t>
            </a:r>
            <a: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the whole address can be designated as a simple attribute.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42" r="31376" b="8611"/>
          <a:stretch/>
        </p:blipFill>
        <p:spPr>
          <a:xfrm>
            <a:off x="7224582" y="2674361"/>
            <a:ext cx="4547289" cy="258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89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6" y="39864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6" y="1285461"/>
            <a:ext cx="6785828" cy="5473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sz="2000" b="1" u="sng" dirty="0">
                <a:solidFill>
                  <a:srgbClr val="FF0000"/>
                </a:solidFill>
              </a:rPr>
              <a:t>Single-Valued versus Multivalued Attributes.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Single-valued: </a:t>
            </a:r>
            <a:r>
              <a:rPr lang="en-US" sz="2000" b="1" dirty="0">
                <a:solidFill>
                  <a:srgbClr val="C00000"/>
                </a:solidFill>
              </a:rPr>
              <a:t>Attributes have a single value for a particular entity.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is a single-valued attribute of a person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rgbClr val="7030A0"/>
                </a:solidFill>
              </a:rPr>
              <a:t>An attribute can have a set of values for the same entity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Colors attribute for a car, </a:t>
            </a: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Cars with one color have a single value, whereas customized/sport cars might have two color values.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College_degrees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 for a person. </a:t>
            </a:r>
          </a:p>
        </p:txBody>
      </p:sp>
      <p:sp>
        <p:nvSpPr>
          <p:cNvPr id="4" name="AutoShape 2" descr="Multivalued Attributes in DBMS | Database Management System"/>
          <p:cNvSpPr>
            <a:spLocks noChangeAspect="1" noChangeArrowheads="1"/>
          </p:cNvSpPr>
          <p:nvPr/>
        </p:nvSpPr>
        <p:spPr bwMode="auto">
          <a:xfrm>
            <a:off x="7322493" y="2079754"/>
            <a:ext cx="3889203" cy="38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730" t="41892"/>
          <a:stretch/>
        </p:blipFill>
        <p:spPr>
          <a:xfrm>
            <a:off x="6878594" y="2888806"/>
            <a:ext cx="4958144" cy="20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6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26" y="1145706"/>
            <a:ext cx="10029348" cy="533460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Single-Valued versus Multivalued Attributes.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Multivalued:</a:t>
            </a:r>
          </a:p>
          <a:p>
            <a:pPr lvl="1" algn="just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Similarly, one person may not have any college degrees,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person may have one,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 third person may have two or more degrees;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therefore, </a:t>
            </a:r>
            <a:r>
              <a:rPr lang="en-US" sz="2000" u="sng" dirty="0">
                <a:solidFill>
                  <a:srgbClr val="7030A0"/>
                </a:solidFill>
              </a:rPr>
              <a:t>different people can have different numbers of values for the </a:t>
            </a:r>
            <a:r>
              <a:rPr lang="en-US" sz="2000" u="sng" dirty="0" err="1">
                <a:solidFill>
                  <a:srgbClr val="7030A0"/>
                </a:solidFill>
              </a:rPr>
              <a:t>College_degrees</a:t>
            </a:r>
            <a:r>
              <a:rPr lang="en-US" sz="2000" u="sng" dirty="0">
                <a:solidFill>
                  <a:srgbClr val="7030A0"/>
                </a:solidFill>
              </a:rPr>
              <a:t> attribute.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Should contain </a:t>
            </a:r>
            <a:r>
              <a:rPr lang="en-US" sz="2400" b="1" dirty="0">
                <a:solidFill>
                  <a:srgbClr val="C00000"/>
                </a:solidFill>
              </a:rPr>
              <a:t>lower and upper bounds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limit the no. of values allowed for each individual entity. </a:t>
            </a:r>
          </a:p>
          <a:p>
            <a:pPr algn="just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the Colors attribute of a car may be restricted to have between one and two values, if we assume that a car can have two colors at most.</a:t>
            </a:r>
          </a:p>
        </p:txBody>
      </p:sp>
    </p:spTree>
    <p:extLst>
      <p:ext uri="{BB962C8B-B14F-4D97-AF65-F5344CB8AC3E}">
        <p14:creationId xmlns:p14="http://schemas.microsoft.com/office/powerpoint/2010/main" val="11506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55592"/>
            <a:ext cx="9085864" cy="41244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chemeClr val="tx1"/>
                </a:solidFill>
              </a:rPr>
              <a:t>Using High-Level Conceptual Data Models for Database Design</a:t>
            </a:r>
            <a:br>
              <a:rPr lang="en-US" sz="2700" cap="none" dirty="0">
                <a:solidFill>
                  <a:schemeClr val="tx1"/>
                </a:solidFill>
              </a:rPr>
            </a:br>
            <a:r>
              <a:rPr lang="en-US" sz="2700" cap="none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chemeClr val="tx1"/>
                </a:solidFill>
              </a:rPr>
              <a:t>A Sample Database Application</a:t>
            </a:r>
            <a:br>
              <a:rPr lang="en-US" sz="2700" cap="none" dirty="0">
                <a:solidFill>
                  <a:schemeClr val="tx1"/>
                </a:solidFill>
              </a:rPr>
            </a:br>
            <a:r>
              <a:rPr lang="en-US" sz="2700" cap="none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chemeClr val="tx1"/>
                </a:solidFill>
              </a:rPr>
              <a:t>Entity Types, Entity Sets, Attributes and Keys</a:t>
            </a:r>
            <a:br>
              <a:rPr lang="en-US" sz="2700" cap="none" dirty="0">
                <a:solidFill>
                  <a:schemeClr val="tx1"/>
                </a:solidFill>
              </a:rPr>
            </a:br>
            <a:r>
              <a:rPr lang="en-US" sz="2700" cap="none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chemeClr val="tx1"/>
                </a:solidFill>
              </a:rPr>
              <a:t>Relationship Types, Relationship Sets, Roles, and Structural  Constraints</a:t>
            </a:r>
            <a:br>
              <a:rPr lang="en-US" sz="2700" cap="none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- Weak Entity Types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- Refining the ER Design for the COMPANY Database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- ER Diagrams, Naming Conventions, and Design Issues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-Relationship Types of Degree Higher than Two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30427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68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713"/>
            <a:ext cx="10559435" cy="644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Stored versus Derived Attributes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some cases, </a:t>
            </a:r>
            <a:r>
              <a:rPr lang="en-US" sz="2400" b="1" dirty="0">
                <a:solidFill>
                  <a:srgbClr val="7030A0"/>
                </a:solidFill>
              </a:rPr>
              <a:t>two (or more) attribute values are related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sz="2000" b="1" dirty="0">
                <a:solidFill>
                  <a:srgbClr val="0070C0"/>
                </a:solidFill>
              </a:rPr>
              <a:t>the Age and </a:t>
            </a:r>
            <a:r>
              <a:rPr lang="en-US" sz="2000" b="1" dirty="0" err="1">
                <a:solidFill>
                  <a:srgbClr val="0070C0"/>
                </a:solidFill>
              </a:rPr>
              <a:t>Birth_date</a:t>
            </a:r>
            <a:r>
              <a:rPr lang="en-US" sz="2000" b="1" dirty="0">
                <a:solidFill>
                  <a:srgbClr val="0070C0"/>
                </a:solidFill>
              </a:rPr>
              <a:t> attributes of a person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particular person entity, </a:t>
            </a:r>
            <a:r>
              <a:rPr lang="en-US" sz="2000" b="1" dirty="0">
                <a:solidFill>
                  <a:srgbClr val="0070C0"/>
                </a:solidFill>
              </a:rPr>
              <a:t>Age = the current date - the person’s </a:t>
            </a:r>
            <a:r>
              <a:rPr lang="en-US" sz="2000" b="1" dirty="0" err="1">
                <a:solidFill>
                  <a:srgbClr val="0070C0"/>
                </a:solidFill>
              </a:rPr>
              <a:t>Birth_date</a:t>
            </a:r>
            <a:r>
              <a:rPr lang="en-US" sz="2000" b="1" dirty="0">
                <a:solidFill>
                  <a:srgbClr val="0070C0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Age attribute - derived attribute derivable by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Birth_date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Birth_date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stored attribute. </a:t>
            </a:r>
          </a:p>
          <a:p>
            <a:pPr algn="just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attribute values can be derived from related entities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an attribute </a:t>
            </a:r>
            <a:r>
              <a:rPr lang="en-US" sz="2000" dirty="0" err="1">
                <a:solidFill>
                  <a:srgbClr val="0070C0"/>
                </a:solidFill>
              </a:rPr>
              <a:t>Number_of_employees</a:t>
            </a:r>
            <a:r>
              <a:rPr lang="en-US" sz="2000" dirty="0">
                <a:solidFill>
                  <a:srgbClr val="0070C0"/>
                </a:solidFill>
              </a:rPr>
              <a:t> of a DEPARTMENT entity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be derived by counting the number of employees working for that department.</a:t>
            </a:r>
          </a:p>
        </p:txBody>
      </p:sp>
    </p:spTree>
    <p:extLst>
      <p:ext uri="{BB962C8B-B14F-4D97-AF65-F5344CB8AC3E}">
        <p14:creationId xmlns:p14="http://schemas.microsoft.com/office/powerpoint/2010/main" val="197991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04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248"/>
            <a:ext cx="9035077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Stored versus Derived Attributes</a:t>
            </a:r>
          </a:p>
        </p:txBody>
      </p:sp>
      <p:pic>
        <p:nvPicPr>
          <p:cNvPr id="4102" name="Picture 6" descr="Types of Attributes with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9" y="2610328"/>
            <a:ext cx="4951656" cy="36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ypes of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35" y="2757191"/>
            <a:ext cx="6406535" cy="33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8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46922"/>
            <a:ext cx="10614991" cy="51673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NULL Values. (not APPLICABLE)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some cases,</a:t>
            </a:r>
            <a:r>
              <a:rPr lang="en-US" b="1" dirty="0">
                <a:solidFill>
                  <a:srgbClr val="C00000"/>
                </a:solidFill>
              </a:rPr>
              <a:t> a particular entity may not have an applicable value for an attribute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</a:t>
            </a:r>
            <a:r>
              <a:rPr lang="en-US" b="1" dirty="0" err="1">
                <a:solidFill>
                  <a:srgbClr val="0070C0"/>
                </a:solidFill>
              </a:rPr>
              <a:t>Apartment_number</a:t>
            </a:r>
            <a:r>
              <a:rPr lang="en-US" b="1" dirty="0">
                <a:solidFill>
                  <a:srgbClr val="0070C0"/>
                </a:solidFill>
              </a:rPr>
              <a:t> attribute of an address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valid for apartment buildings only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 to other types of residences, such as single-family homes.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Similarly,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College_degrees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 applies only to people with college degrees.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For such situations, a special value called </a:t>
            </a:r>
            <a:r>
              <a:rPr lang="en-US" b="1" u="sng" dirty="0">
                <a:solidFill>
                  <a:srgbClr val="C00000"/>
                </a:solidFill>
              </a:rPr>
              <a:t>NULL</a:t>
            </a:r>
            <a:r>
              <a:rPr lang="en-US" b="1" dirty="0">
                <a:solidFill>
                  <a:srgbClr val="C00000"/>
                </a:solidFill>
              </a:rPr>
              <a:t> is created.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address of a single-family home would have NULL for its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Apartment_number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attribute, and a person with no college degree would have NULL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College_degrees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Don’t specify  NOT NULL constraint over such attributes.</a:t>
            </a:r>
          </a:p>
          <a:p>
            <a:pPr marL="0" indent="0" algn="just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74645"/>
            <a:ext cx="10760765" cy="5705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NULL Values. (UNKOWN)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NULL can also be used if we do not know the value of an attribute for a particular entity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if we do not know the home phone number of ‘John Smith’ 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unknown category of NULL can be further classified into two cases.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attribute value exists but is missing</a:t>
            </a:r>
          </a:p>
          <a:p>
            <a:pPr lvl="2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instance, if the Height attribute of a person is listed as NULL.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known whether the attribute value exists or not</a:t>
            </a:r>
          </a:p>
          <a:p>
            <a:pPr lvl="2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if the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Home_phone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 of a person is NULL.</a:t>
            </a:r>
          </a:p>
        </p:txBody>
      </p:sp>
    </p:spTree>
    <p:extLst>
      <p:ext uri="{BB962C8B-B14F-4D97-AF65-F5344CB8AC3E}">
        <p14:creationId xmlns:p14="http://schemas.microsoft.com/office/powerpoint/2010/main" val="325197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350"/>
            <a:ext cx="11093570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Entities and Attributes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Complex Attributes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Composite and multivalued attributes can be nested. </a:t>
            </a:r>
          </a:p>
          <a:p>
            <a:r>
              <a:rPr lang="en-US" b="1" u="sng" dirty="0">
                <a:solidFill>
                  <a:srgbClr val="7030A0"/>
                </a:solidFill>
              </a:rPr>
              <a:t>Complex Attributes: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represent nesting by: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grouping components of a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composite attribute between parentheses ( )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separating the components with commas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by displaying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multivalued attributes between braces { }.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if a person can have more than one residence and each residence can have a single address and multiple phones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 attribute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Address_phone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a person can be specified as shown in Figure 3.5.4 Both Phone and Address are themselves composite attributes.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1" y="5523853"/>
            <a:ext cx="7255378" cy="78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591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Entity Types and Entity Sets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database usually contains groups of entities that are similar.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a company employing hundreds of employees may want to store similar information concerning each of the employees.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employee entities share the same attributes, but each entity has its own value(s) for each attribute.</a:t>
            </a:r>
          </a:p>
          <a:p>
            <a:r>
              <a:rPr lang="en-US" b="1" dirty="0">
                <a:solidFill>
                  <a:srgbClr val="C00000"/>
                </a:solidFill>
              </a:rPr>
              <a:t>Entity type: Defines a collection (or set) of entities that have the same attributes. Each entity type in the database is described by its name and attributes.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Figure 3.6 shows two entity types: EMPLOYEE and COMPANY, and a list of some of the attributes for each. A few individual entities of each type are also illustrated, along with the values of their attributes. </a:t>
            </a:r>
          </a:p>
        </p:txBody>
      </p:sp>
    </p:spTree>
    <p:extLst>
      <p:ext uri="{BB962C8B-B14F-4D97-AF65-F5344CB8AC3E}">
        <p14:creationId xmlns:p14="http://schemas.microsoft.com/office/powerpoint/2010/main" val="315788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3625"/>
            <a:ext cx="661498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 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0" y="1234174"/>
            <a:ext cx="6225973" cy="4591503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O</a:t>
            </a:r>
            <a:r>
              <a:rPr lang="en-US" sz="2400" b="1" u="sng" dirty="0"/>
              <a:t>verview of the database design process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STEP 1: </a:t>
            </a:r>
            <a:r>
              <a:rPr lang="en-US" sz="2400" b="1" dirty="0">
                <a:solidFill>
                  <a:schemeClr val="accent5"/>
                </a:solidFill>
              </a:rPr>
              <a:t>Requirements collection and analysis.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DB designers interview DB users to understand and document their </a:t>
            </a:r>
            <a:r>
              <a:rPr lang="en-US" sz="2400" b="1" dirty="0">
                <a:solidFill>
                  <a:srgbClr val="C00000"/>
                </a:solidFill>
              </a:rPr>
              <a:t>data requirements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result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this step is a concisely written set of </a:t>
            </a:r>
            <a:r>
              <a:rPr lang="en-US" sz="2400" b="1" i="1" dirty="0">
                <a:solidFill>
                  <a:srgbClr val="C00000"/>
                </a:solidFill>
              </a:rPr>
              <a:t>users’ requirements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 of the data used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details of </a:t>
            </a:r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data is to be used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</a:t>
            </a:r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additional requirements for the new database system(security etc.)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310184" y="163625"/>
            <a:ext cx="5881816" cy="65307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0007140" y="1484425"/>
            <a:ext cx="1672282" cy="749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7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6" y="1287182"/>
            <a:ext cx="6200583" cy="504735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listing the data requirements, it is useful to </a:t>
            </a:r>
            <a:r>
              <a:rPr lang="en-US" sz="2000" b="1" dirty="0">
                <a:solidFill>
                  <a:srgbClr val="7030A0"/>
                </a:solidFill>
              </a:rPr>
              <a:t>specify the known functional requirements of the application. </a:t>
            </a:r>
          </a:p>
          <a:p>
            <a:pPr lvl="1" algn="just"/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Functional requirements: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defined operations applied to the database, including both retrievals and updates. </a:t>
            </a:r>
          </a:p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 functional requirements specifications, </a:t>
            </a:r>
            <a:r>
              <a:rPr lang="en-US" sz="2000" b="1" dirty="0">
                <a:solidFill>
                  <a:srgbClr val="C00000"/>
                </a:solidFill>
              </a:rPr>
              <a:t>data flow diagrams, sequence diagrams, scenarios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other techniques are used.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14983" y="1036525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803027" y="2158314"/>
            <a:ext cx="1672282" cy="749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2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5" y="1036524"/>
            <a:ext cx="6592058" cy="565784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STEP 2: conceptual design</a:t>
            </a:r>
          </a:p>
          <a:p>
            <a:pPr lvl="1" algn="just"/>
            <a:r>
              <a:rPr lang="en-US" sz="2000" dirty="0"/>
              <a:t>create a </a:t>
            </a:r>
            <a:r>
              <a:rPr lang="en-US" sz="2000" b="1" dirty="0">
                <a:solidFill>
                  <a:srgbClr val="C00000"/>
                </a:solidFill>
              </a:rPr>
              <a:t>conceptual schema </a:t>
            </a:r>
            <a:r>
              <a:rPr lang="en-US" sz="2000" dirty="0"/>
              <a:t>for the database, using a high-level conceptual data model. </a:t>
            </a:r>
          </a:p>
          <a:p>
            <a:pPr lvl="1"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conceptual schema: 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concise description of the </a:t>
            </a:r>
            <a:r>
              <a:rPr lang="en-US" sz="2000" b="1" dirty="0">
                <a:solidFill>
                  <a:srgbClr val="C00000"/>
                </a:solidFill>
              </a:rPr>
              <a:t>user data requirements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detailed descriptions of the </a:t>
            </a:r>
            <a:r>
              <a:rPr lang="en-US" sz="2000" b="1" dirty="0">
                <a:solidFill>
                  <a:srgbClr val="C00000"/>
                </a:solidFill>
              </a:rPr>
              <a:t>entity types, relationships, and constraints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implementation details included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easier to understand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Useful to communicate with nontechnical users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14983" y="1036525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745362" y="3344561"/>
            <a:ext cx="1713471" cy="37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2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8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5" y="945393"/>
            <a:ext cx="6592058" cy="57489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Conceptual database design is entirely </a:t>
            </a:r>
            <a:r>
              <a:rPr lang="en-US" sz="2400" b="1" dirty="0">
                <a:solidFill>
                  <a:srgbClr val="C00000"/>
                </a:solidFill>
              </a:rPr>
              <a:t>independent of implementation details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such as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target DBMS software,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application programs,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languages,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platform, or any other physical considerations.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Advantage: </a:t>
            </a:r>
            <a:r>
              <a:rPr lang="en-US" sz="2400" b="1" dirty="0">
                <a:solidFill>
                  <a:srgbClr val="7030A0"/>
                </a:solidFill>
              </a:rPr>
              <a:t>a good database design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database designers can focus on specifying the properties of the data, without thinking about storage and implementation details.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14983" y="1036525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745362" y="3344561"/>
            <a:ext cx="1713471" cy="37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4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" y="956684"/>
            <a:ext cx="6645605" cy="5901316"/>
          </a:xfrm>
        </p:spPr>
        <p:txBody>
          <a:bodyPr>
            <a:noAutofit/>
          </a:bodyPr>
          <a:lstStyle/>
          <a:p>
            <a:r>
              <a:rPr lang="en-US" sz="2800" dirty="0"/>
              <a:t>STEP 3: logical design/data model mapping</a:t>
            </a:r>
          </a:p>
          <a:p>
            <a:pPr lvl="1"/>
            <a:r>
              <a:rPr lang="en-US" sz="2400" dirty="0"/>
              <a:t>the </a:t>
            </a:r>
            <a:r>
              <a:rPr lang="en-US" sz="2400" b="1" u="sng" dirty="0"/>
              <a:t>actual implementation of the database</a:t>
            </a:r>
            <a:r>
              <a:rPr lang="en-US" sz="2400" dirty="0"/>
              <a:t>, using a commercial DBMS.</a:t>
            </a:r>
          </a:p>
          <a:p>
            <a:pPr lvl="2"/>
            <a:r>
              <a:rPr lang="en-US" sz="2000" dirty="0"/>
              <a:t>Use of an implementation data model—such as the relational (SQL) model</a:t>
            </a:r>
          </a:p>
          <a:p>
            <a:pPr lvl="1"/>
            <a:r>
              <a:rPr lang="en-US" sz="2400" b="1" u="sng" dirty="0"/>
              <a:t>the conceptual schema transformation</a:t>
            </a:r>
            <a:r>
              <a:rPr lang="en-US" sz="2400" dirty="0"/>
              <a:t>: </a:t>
            </a:r>
          </a:p>
          <a:p>
            <a:pPr lvl="2"/>
            <a:r>
              <a:rPr lang="en-US" sz="2000" dirty="0"/>
              <a:t>high-level data model -&gt; implementation data model.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Result: database schema in the implementation data model of the DBMS.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64410" y="1045168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761839" y="434133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4239" y="5457566"/>
            <a:ext cx="1536356" cy="39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1995" y="5086867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4341" y="590297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3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4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42" y="1061712"/>
            <a:ext cx="6141736" cy="459150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u="sng" dirty="0">
                <a:solidFill>
                  <a:srgbClr val="7030A0"/>
                </a:solidFill>
              </a:rPr>
              <a:t>logical model is derived depending upon the underlying data model of the target DBMS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/>
              <a:t>In other words, we know that the DBMS is, for example, relational or object-oriented. </a:t>
            </a:r>
          </a:p>
          <a:p>
            <a:r>
              <a:rPr lang="en-US" sz="2400" dirty="0"/>
              <a:t>Here </a:t>
            </a:r>
            <a:r>
              <a:rPr lang="en-US" sz="2400" b="1" u="sng" dirty="0"/>
              <a:t>other aspects of the chosen DBMS like physical details, such as storage structures or indexes are ignored.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6664410" y="1045168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9761839" y="434133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4239" y="5457566"/>
            <a:ext cx="1536356" cy="39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1995" y="5086867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4341" y="590297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1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High-Level Conceptual Data Models</a:t>
            </a:r>
            <a:br>
              <a:rPr lang="en-US" dirty="0"/>
            </a:br>
            <a:r>
              <a:rPr lang="en-US" dirty="0"/>
              <a:t>for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3248"/>
            <a:ext cx="7076661" cy="565785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STEP4: </a:t>
            </a:r>
            <a:r>
              <a:rPr lang="en-US" sz="2800" b="1" dirty="0">
                <a:solidFill>
                  <a:srgbClr val="C00000"/>
                </a:solidFill>
              </a:rPr>
              <a:t>physical design phase</a:t>
            </a:r>
          </a:p>
          <a:p>
            <a:pPr algn="just"/>
            <a:r>
              <a:rPr lang="en-US" sz="2800" dirty="0"/>
              <a:t>describe how we intend to </a:t>
            </a:r>
            <a:r>
              <a:rPr lang="en-US" sz="2800" b="1" u="sng" dirty="0">
                <a:solidFill>
                  <a:srgbClr val="7030A0"/>
                </a:solidFill>
              </a:rPr>
              <a:t>physically implement the logical database design.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For the relational model, this involves:</a:t>
            </a:r>
          </a:p>
          <a:p>
            <a:pPr lvl="1" algn="just"/>
            <a:r>
              <a:rPr lang="en-US" sz="2400" u="sng" dirty="0"/>
              <a:t>creating</a:t>
            </a:r>
            <a:r>
              <a:rPr lang="en-US" sz="2400" dirty="0"/>
              <a:t> a set of </a:t>
            </a:r>
            <a:r>
              <a:rPr lang="en-US" sz="2400" u="sng" dirty="0"/>
              <a:t>relational tables </a:t>
            </a:r>
            <a:r>
              <a:rPr lang="en-US" sz="2400" dirty="0"/>
              <a:t>and the </a:t>
            </a:r>
            <a:r>
              <a:rPr lang="en-US" sz="2400" u="sng" dirty="0"/>
              <a:t>constraints on these tables   derived </a:t>
            </a:r>
            <a:r>
              <a:rPr lang="en-US" sz="2400" dirty="0"/>
              <a:t>from the information presented in the logical data model.</a:t>
            </a:r>
          </a:p>
          <a:p>
            <a:pPr lvl="1" algn="just"/>
            <a:r>
              <a:rPr lang="en-US" sz="2400" b="1" u="sng" dirty="0"/>
              <a:t>identifying the storage structures and access methods </a:t>
            </a:r>
            <a:r>
              <a:rPr lang="en-US" sz="2400" dirty="0"/>
              <a:t>for the data to achieve an optimum performance for the database system.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823"/>
          <a:stretch/>
        </p:blipFill>
        <p:spPr>
          <a:xfrm>
            <a:off x="7216273" y="1009135"/>
            <a:ext cx="5089181" cy="565785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914239" y="5457566"/>
            <a:ext cx="1536356" cy="39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1995" y="5086867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4341" y="5902979"/>
            <a:ext cx="1754660" cy="46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59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Chapter 3 - Data Modeling Using the Entity– Relationship (ER) Model</vt:lpstr>
      <vt:lpstr>- Using High-Level Conceptual Data Models for Database Design - A Sample Database Application - Entity Types, Entity Sets, Attributes and Keys - Relationship Types, Relationship Sets, Roles, and Structural  Constraints - Weak Entity Types - Refining the ER Design for the COMPANY Database - ER Diagrams, Naming Conventions, and Design Issues -Relationship Types of Degree Higher than Two    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Using High-Level Conceptual Data Models for Database Design</vt:lpstr>
      <vt:lpstr>A Sample Database Application</vt:lpstr>
      <vt:lpstr>Entity Types, Entity Sets, Attributes, and Keys</vt:lpstr>
      <vt:lpstr>Entity Types, Entity Sets, Attributes, and Keys</vt:lpstr>
      <vt:lpstr>PowerPoint Presentation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Data Modeling Using the Entity– Relationship (ER) Model</dc:title>
  <dc:creator>Hajra Ahmed</dc:creator>
  <cp:lastModifiedBy>Hajra Ahmed</cp:lastModifiedBy>
  <cp:revision>1</cp:revision>
  <dcterms:created xsi:type="dcterms:W3CDTF">2022-10-10T02:54:15Z</dcterms:created>
  <dcterms:modified xsi:type="dcterms:W3CDTF">2022-10-10T02:54:29Z</dcterms:modified>
</cp:coreProperties>
</file>