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98"/>
  </p:notesMasterIdLst>
  <p:sldIdLst>
    <p:sldId id="256" r:id="rId2"/>
    <p:sldId id="257" r:id="rId3"/>
    <p:sldId id="258" r:id="rId4"/>
    <p:sldId id="343" r:id="rId5"/>
    <p:sldId id="381" r:id="rId6"/>
    <p:sldId id="382" r:id="rId7"/>
    <p:sldId id="383" r:id="rId8"/>
    <p:sldId id="384" r:id="rId9"/>
    <p:sldId id="397" r:id="rId10"/>
    <p:sldId id="449" r:id="rId11"/>
    <p:sldId id="385" r:id="rId12"/>
    <p:sldId id="386" r:id="rId13"/>
    <p:sldId id="398" r:id="rId14"/>
    <p:sldId id="387" r:id="rId15"/>
    <p:sldId id="388" r:id="rId16"/>
    <p:sldId id="399" r:id="rId17"/>
    <p:sldId id="389" r:id="rId18"/>
    <p:sldId id="390" r:id="rId19"/>
    <p:sldId id="450" r:id="rId20"/>
    <p:sldId id="391" r:id="rId21"/>
    <p:sldId id="392" r:id="rId22"/>
    <p:sldId id="480" r:id="rId23"/>
    <p:sldId id="451" r:id="rId24"/>
    <p:sldId id="393" r:id="rId25"/>
    <p:sldId id="453" r:id="rId26"/>
    <p:sldId id="394" r:id="rId27"/>
    <p:sldId id="395" r:id="rId28"/>
    <p:sldId id="400" r:id="rId29"/>
    <p:sldId id="401" r:id="rId30"/>
    <p:sldId id="402" r:id="rId31"/>
    <p:sldId id="403" r:id="rId32"/>
    <p:sldId id="406" r:id="rId33"/>
    <p:sldId id="407" r:id="rId34"/>
    <p:sldId id="408" r:id="rId35"/>
    <p:sldId id="454" r:id="rId36"/>
    <p:sldId id="409" r:id="rId37"/>
    <p:sldId id="481" r:id="rId38"/>
    <p:sldId id="483" r:id="rId39"/>
    <p:sldId id="411" r:id="rId40"/>
    <p:sldId id="413" r:id="rId41"/>
    <p:sldId id="417" r:id="rId42"/>
    <p:sldId id="415" r:id="rId43"/>
    <p:sldId id="416" r:id="rId44"/>
    <p:sldId id="410" r:id="rId45"/>
    <p:sldId id="485" r:id="rId46"/>
    <p:sldId id="418" r:id="rId47"/>
    <p:sldId id="419" r:id="rId48"/>
    <p:sldId id="420" r:id="rId49"/>
    <p:sldId id="421" r:id="rId50"/>
    <p:sldId id="422" r:id="rId51"/>
    <p:sldId id="423" r:id="rId52"/>
    <p:sldId id="455" r:id="rId53"/>
    <p:sldId id="424" r:id="rId54"/>
    <p:sldId id="425" r:id="rId55"/>
    <p:sldId id="426" r:id="rId56"/>
    <p:sldId id="482" r:id="rId57"/>
    <p:sldId id="486" r:id="rId58"/>
    <p:sldId id="427" r:id="rId59"/>
    <p:sldId id="428" r:id="rId60"/>
    <p:sldId id="487" r:id="rId61"/>
    <p:sldId id="429" r:id="rId62"/>
    <p:sldId id="457" r:id="rId63"/>
    <p:sldId id="430" r:id="rId64"/>
    <p:sldId id="466" r:id="rId65"/>
    <p:sldId id="467" r:id="rId66"/>
    <p:sldId id="468" r:id="rId67"/>
    <p:sldId id="469" r:id="rId68"/>
    <p:sldId id="471" r:id="rId69"/>
    <p:sldId id="472" r:id="rId70"/>
    <p:sldId id="473" r:id="rId71"/>
    <p:sldId id="474" r:id="rId72"/>
    <p:sldId id="475" r:id="rId73"/>
    <p:sldId id="476" r:id="rId74"/>
    <p:sldId id="477" r:id="rId75"/>
    <p:sldId id="432" r:id="rId76"/>
    <p:sldId id="488" r:id="rId77"/>
    <p:sldId id="434" r:id="rId78"/>
    <p:sldId id="433" r:id="rId79"/>
    <p:sldId id="463" r:id="rId80"/>
    <p:sldId id="489" r:id="rId81"/>
    <p:sldId id="435" r:id="rId82"/>
    <p:sldId id="436" r:id="rId83"/>
    <p:sldId id="437" r:id="rId84"/>
    <p:sldId id="479" r:id="rId85"/>
    <p:sldId id="490" r:id="rId86"/>
    <p:sldId id="439" r:id="rId87"/>
    <p:sldId id="440" r:id="rId88"/>
    <p:sldId id="491" r:id="rId89"/>
    <p:sldId id="492" r:id="rId90"/>
    <p:sldId id="493" r:id="rId91"/>
    <p:sldId id="494" r:id="rId92"/>
    <p:sldId id="458" r:id="rId93"/>
    <p:sldId id="478" r:id="rId94"/>
    <p:sldId id="459" r:id="rId95"/>
    <p:sldId id="461" r:id="rId96"/>
    <p:sldId id="462"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111" d="100"/>
          <a:sy n="111"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43EFF-ED09-4C48-94B1-F7CEEC351F70}"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58EA98B3-0315-46F8-844D-6A1DF58AD9C2}">
      <dgm:prSet phldrT="[Text]"/>
      <dgm:spPr/>
      <dgm:t>
        <a:bodyPr/>
        <a:lstStyle/>
        <a:p>
          <a:r>
            <a:rPr lang="en-US" dirty="0"/>
            <a:t>Informal guidelines for relational schemas</a:t>
          </a:r>
        </a:p>
      </dgm:t>
    </dgm:pt>
    <dgm:pt modelId="{29BEE43D-1470-4296-9EA0-688DABF7D487}" type="parTrans" cxnId="{405ADEB7-1DC8-414C-958C-498DBE25CF79}">
      <dgm:prSet/>
      <dgm:spPr/>
      <dgm:t>
        <a:bodyPr/>
        <a:lstStyle/>
        <a:p>
          <a:endParaRPr lang="en-US"/>
        </a:p>
      </dgm:t>
    </dgm:pt>
    <dgm:pt modelId="{FF6C2998-5EFB-464C-AFBB-3D5A5DECD6F0}" type="sibTrans" cxnId="{405ADEB7-1DC8-414C-958C-498DBE25CF79}">
      <dgm:prSet/>
      <dgm:spPr/>
      <dgm:t>
        <a:bodyPr/>
        <a:lstStyle/>
        <a:p>
          <a:endParaRPr lang="en-US"/>
        </a:p>
      </dgm:t>
    </dgm:pt>
    <dgm:pt modelId="{4292D939-C646-45E5-A9CC-8775E7A700F7}">
      <dgm:prSet phldrT="[Text]"/>
      <dgm:spPr/>
      <dgm:t>
        <a:bodyPr/>
        <a:lstStyle/>
        <a:p>
          <a:r>
            <a:rPr lang="en-US" dirty="0"/>
            <a:t>Functional dependencies</a:t>
          </a:r>
        </a:p>
      </dgm:t>
    </dgm:pt>
    <dgm:pt modelId="{39406199-FCE7-4E60-A0CC-C1E527CFE4D9}" type="parTrans" cxnId="{93B745A5-C07E-4D92-9D44-F7516F6A46D8}">
      <dgm:prSet/>
      <dgm:spPr/>
      <dgm:t>
        <a:bodyPr/>
        <a:lstStyle/>
        <a:p>
          <a:endParaRPr lang="en-US"/>
        </a:p>
      </dgm:t>
    </dgm:pt>
    <dgm:pt modelId="{40937B76-EA07-4280-95B5-28D066B812CB}" type="sibTrans" cxnId="{93B745A5-C07E-4D92-9D44-F7516F6A46D8}">
      <dgm:prSet/>
      <dgm:spPr/>
      <dgm:t>
        <a:bodyPr/>
        <a:lstStyle/>
        <a:p>
          <a:endParaRPr lang="en-US"/>
        </a:p>
      </dgm:t>
    </dgm:pt>
    <dgm:pt modelId="{4ECAF285-226A-46E9-8AF6-A24F32DD5D57}">
      <dgm:prSet phldrT="[Text]"/>
      <dgm:spPr/>
      <dgm:t>
        <a:bodyPr/>
        <a:lstStyle/>
        <a:p>
          <a:r>
            <a:rPr lang="en-US" dirty="0"/>
            <a:t>BCNF</a:t>
          </a:r>
        </a:p>
      </dgm:t>
    </dgm:pt>
    <dgm:pt modelId="{B73F1329-4977-4BBB-80A0-433E61F8D23C}" type="parTrans" cxnId="{1A78B129-9BA7-4B08-95D6-EEDFCC039365}">
      <dgm:prSet/>
      <dgm:spPr/>
      <dgm:t>
        <a:bodyPr/>
        <a:lstStyle/>
        <a:p>
          <a:endParaRPr lang="en-US"/>
        </a:p>
      </dgm:t>
    </dgm:pt>
    <dgm:pt modelId="{A9EDB2AA-E2A9-4EEE-9876-B4DA9F1DB849}" type="sibTrans" cxnId="{1A78B129-9BA7-4B08-95D6-EEDFCC039365}">
      <dgm:prSet/>
      <dgm:spPr/>
      <dgm:t>
        <a:bodyPr/>
        <a:lstStyle/>
        <a:p>
          <a:endParaRPr lang="en-US"/>
        </a:p>
      </dgm:t>
    </dgm:pt>
    <dgm:pt modelId="{9186F3CF-23D6-421D-89E8-57996070DBA8}">
      <dgm:prSet phldrT="[Text]"/>
      <dgm:spPr/>
      <dgm:t>
        <a:bodyPr/>
        <a:lstStyle/>
        <a:p>
          <a:r>
            <a:rPr lang="en-US" dirty="0"/>
            <a:t>2NF and 3NF</a:t>
          </a:r>
        </a:p>
      </dgm:t>
    </dgm:pt>
    <dgm:pt modelId="{0B1EFB3A-D57D-4360-9CA2-10029FD5433C}" type="parTrans" cxnId="{6A749C3F-7EA7-4EB8-B707-EDDE09C4F86C}">
      <dgm:prSet/>
      <dgm:spPr/>
      <dgm:t>
        <a:bodyPr/>
        <a:lstStyle/>
        <a:p>
          <a:endParaRPr lang="en-US"/>
        </a:p>
      </dgm:t>
    </dgm:pt>
    <dgm:pt modelId="{1A1DA67F-FBC8-43DE-BF1A-5945E9B1581B}" type="sibTrans" cxnId="{6A749C3F-7EA7-4EB8-B707-EDDE09C4F86C}">
      <dgm:prSet/>
      <dgm:spPr/>
      <dgm:t>
        <a:bodyPr/>
        <a:lstStyle/>
        <a:p>
          <a:endParaRPr lang="en-US"/>
        </a:p>
      </dgm:t>
    </dgm:pt>
    <dgm:pt modelId="{5947096F-1049-40AD-91BB-D0DCD6C85199}">
      <dgm:prSet phldrT="[Text]"/>
      <dgm:spPr/>
      <dgm:t>
        <a:bodyPr/>
        <a:lstStyle/>
        <a:p>
          <a:r>
            <a:rPr lang="en-US" dirty="0"/>
            <a:t>Normal forms based on Primary keys</a:t>
          </a:r>
        </a:p>
      </dgm:t>
    </dgm:pt>
    <dgm:pt modelId="{7B1DD257-0F41-4696-A979-EAFF6EEC5263}" type="parTrans" cxnId="{0661FE6D-C716-495E-9204-DDCC10F3776E}">
      <dgm:prSet/>
      <dgm:spPr/>
      <dgm:t>
        <a:bodyPr/>
        <a:lstStyle/>
        <a:p>
          <a:endParaRPr lang="en-US"/>
        </a:p>
      </dgm:t>
    </dgm:pt>
    <dgm:pt modelId="{7E15DEC2-5965-4293-AF41-2ADA278634B8}" type="sibTrans" cxnId="{0661FE6D-C716-495E-9204-DDCC10F3776E}">
      <dgm:prSet/>
      <dgm:spPr/>
      <dgm:t>
        <a:bodyPr/>
        <a:lstStyle/>
        <a:p>
          <a:endParaRPr lang="en-US"/>
        </a:p>
      </dgm:t>
    </dgm:pt>
    <dgm:pt modelId="{0642EC27-962E-46C9-B8C9-B0F28AC989EE}" type="pres">
      <dgm:prSet presAssocID="{A7F43EFF-ED09-4C48-94B1-F7CEEC351F70}" presName="Name0" presStyleCnt="0">
        <dgm:presLayoutVars>
          <dgm:chMax val="7"/>
          <dgm:chPref val="7"/>
          <dgm:dir/>
        </dgm:presLayoutVars>
      </dgm:prSet>
      <dgm:spPr/>
    </dgm:pt>
    <dgm:pt modelId="{5F5FF851-9C9E-4824-BD2F-087D108E1EA7}" type="pres">
      <dgm:prSet presAssocID="{A7F43EFF-ED09-4C48-94B1-F7CEEC351F70}" presName="Name1" presStyleCnt="0"/>
      <dgm:spPr/>
    </dgm:pt>
    <dgm:pt modelId="{7E47F9CA-7C13-44D3-93F5-D2B425307C25}" type="pres">
      <dgm:prSet presAssocID="{A7F43EFF-ED09-4C48-94B1-F7CEEC351F70}" presName="cycle" presStyleCnt="0"/>
      <dgm:spPr/>
    </dgm:pt>
    <dgm:pt modelId="{20F1F297-8310-4897-BBCF-0EB936087A0C}" type="pres">
      <dgm:prSet presAssocID="{A7F43EFF-ED09-4C48-94B1-F7CEEC351F70}" presName="srcNode" presStyleLbl="node1" presStyleIdx="0" presStyleCnt="5"/>
      <dgm:spPr/>
    </dgm:pt>
    <dgm:pt modelId="{7C8E3F9F-75FD-4615-870E-51137634B8E4}" type="pres">
      <dgm:prSet presAssocID="{A7F43EFF-ED09-4C48-94B1-F7CEEC351F70}" presName="conn" presStyleLbl="parChTrans1D2" presStyleIdx="0" presStyleCnt="1"/>
      <dgm:spPr/>
    </dgm:pt>
    <dgm:pt modelId="{CA067A05-BC46-4954-A713-BFC4D880CA1F}" type="pres">
      <dgm:prSet presAssocID="{A7F43EFF-ED09-4C48-94B1-F7CEEC351F70}" presName="extraNode" presStyleLbl="node1" presStyleIdx="0" presStyleCnt="5"/>
      <dgm:spPr/>
    </dgm:pt>
    <dgm:pt modelId="{967B27A4-6074-4E59-BEEF-55CCFB058679}" type="pres">
      <dgm:prSet presAssocID="{A7F43EFF-ED09-4C48-94B1-F7CEEC351F70}" presName="dstNode" presStyleLbl="node1" presStyleIdx="0" presStyleCnt="5"/>
      <dgm:spPr/>
    </dgm:pt>
    <dgm:pt modelId="{D078A3F7-C8CF-416E-8AD8-E687EAC7F7CC}" type="pres">
      <dgm:prSet presAssocID="{58EA98B3-0315-46F8-844D-6A1DF58AD9C2}" presName="text_1" presStyleLbl="node1" presStyleIdx="0" presStyleCnt="5">
        <dgm:presLayoutVars>
          <dgm:bulletEnabled val="1"/>
        </dgm:presLayoutVars>
      </dgm:prSet>
      <dgm:spPr/>
    </dgm:pt>
    <dgm:pt modelId="{1C0B2D7F-49E9-4DDC-8B17-9D5F44D16CF5}" type="pres">
      <dgm:prSet presAssocID="{58EA98B3-0315-46F8-844D-6A1DF58AD9C2}" presName="accent_1" presStyleCnt="0"/>
      <dgm:spPr/>
    </dgm:pt>
    <dgm:pt modelId="{EBF8A4E3-900F-4088-B90D-119F7FFC62BC}" type="pres">
      <dgm:prSet presAssocID="{58EA98B3-0315-46F8-844D-6A1DF58AD9C2}" presName="accentRepeatNode" presStyleLbl="solidFgAcc1" presStyleIdx="0" presStyleCnt="5"/>
      <dgm:spPr/>
    </dgm:pt>
    <dgm:pt modelId="{F4D94F64-C1BB-43CE-8009-BA74FE218EFB}" type="pres">
      <dgm:prSet presAssocID="{4292D939-C646-45E5-A9CC-8775E7A700F7}" presName="text_2" presStyleLbl="node1" presStyleIdx="1" presStyleCnt="5">
        <dgm:presLayoutVars>
          <dgm:bulletEnabled val="1"/>
        </dgm:presLayoutVars>
      </dgm:prSet>
      <dgm:spPr/>
    </dgm:pt>
    <dgm:pt modelId="{1B7E577C-EF7C-4904-8B06-EEF3D349BD86}" type="pres">
      <dgm:prSet presAssocID="{4292D939-C646-45E5-A9CC-8775E7A700F7}" presName="accent_2" presStyleCnt="0"/>
      <dgm:spPr/>
    </dgm:pt>
    <dgm:pt modelId="{FA4BBC02-C200-43F8-8899-F4C581056F09}" type="pres">
      <dgm:prSet presAssocID="{4292D939-C646-45E5-A9CC-8775E7A700F7}" presName="accentRepeatNode" presStyleLbl="solidFgAcc1" presStyleIdx="1" presStyleCnt="5"/>
      <dgm:spPr/>
    </dgm:pt>
    <dgm:pt modelId="{B45DEC94-E231-42EE-A634-827C0736757A}" type="pres">
      <dgm:prSet presAssocID="{5947096F-1049-40AD-91BB-D0DCD6C85199}" presName="text_3" presStyleLbl="node1" presStyleIdx="2" presStyleCnt="5">
        <dgm:presLayoutVars>
          <dgm:bulletEnabled val="1"/>
        </dgm:presLayoutVars>
      </dgm:prSet>
      <dgm:spPr/>
    </dgm:pt>
    <dgm:pt modelId="{B42025A8-4F30-465B-9073-F73CC58F3EFB}" type="pres">
      <dgm:prSet presAssocID="{5947096F-1049-40AD-91BB-D0DCD6C85199}" presName="accent_3" presStyleCnt="0"/>
      <dgm:spPr/>
    </dgm:pt>
    <dgm:pt modelId="{D069E33C-CB84-4389-9F5B-B344F7A61F56}" type="pres">
      <dgm:prSet presAssocID="{5947096F-1049-40AD-91BB-D0DCD6C85199}" presName="accentRepeatNode" presStyleLbl="solidFgAcc1" presStyleIdx="2" presStyleCnt="5"/>
      <dgm:spPr/>
    </dgm:pt>
    <dgm:pt modelId="{5512DB70-BAFC-4B18-8460-6710EEE810C7}" type="pres">
      <dgm:prSet presAssocID="{9186F3CF-23D6-421D-89E8-57996070DBA8}" presName="text_4" presStyleLbl="node1" presStyleIdx="3" presStyleCnt="5">
        <dgm:presLayoutVars>
          <dgm:bulletEnabled val="1"/>
        </dgm:presLayoutVars>
      </dgm:prSet>
      <dgm:spPr/>
    </dgm:pt>
    <dgm:pt modelId="{FD2D925D-F499-4817-8034-F1273FB154B7}" type="pres">
      <dgm:prSet presAssocID="{9186F3CF-23D6-421D-89E8-57996070DBA8}" presName="accent_4" presStyleCnt="0"/>
      <dgm:spPr/>
    </dgm:pt>
    <dgm:pt modelId="{55C3ED73-F0B0-4FFE-8C90-BC2E6F6A5574}" type="pres">
      <dgm:prSet presAssocID="{9186F3CF-23D6-421D-89E8-57996070DBA8}" presName="accentRepeatNode" presStyleLbl="solidFgAcc1" presStyleIdx="3" presStyleCnt="5"/>
      <dgm:spPr/>
    </dgm:pt>
    <dgm:pt modelId="{09F026D2-02AA-4DA0-A5E6-04D267B2AE1D}" type="pres">
      <dgm:prSet presAssocID="{4ECAF285-226A-46E9-8AF6-A24F32DD5D57}" presName="text_5" presStyleLbl="node1" presStyleIdx="4" presStyleCnt="5">
        <dgm:presLayoutVars>
          <dgm:bulletEnabled val="1"/>
        </dgm:presLayoutVars>
      </dgm:prSet>
      <dgm:spPr/>
    </dgm:pt>
    <dgm:pt modelId="{1A10B2AB-B7EF-4147-84EA-6C544615EE3C}" type="pres">
      <dgm:prSet presAssocID="{4ECAF285-226A-46E9-8AF6-A24F32DD5D57}" presName="accent_5" presStyleCnt="0"/>
      <dgm:spPr/>
    </dgm:pt>
    <dgm:pt modelId="{E48BA38F-2E9F-496E-B53C-4A129CC40ADC}" type="pres">
      <dgm:prSet presAssocID="{4ECAF285-226A-46E9-8AF6-A24F32DD5D57}" presName="accentRepeatNode" presStyleLbl="solidFgAcc1" presStyleIdx="4" presStyleCnt="5"/>
      <dgm:spPr/>
    </dgm:pt>
  </dgm:ptLst>
  <dgm:cxnLst>
    <dgm:cxn modelId="{32F5D20A-FE62-44CA-B3D8-294CA850156E}" type="presOf" srcId="{5947096F-1049-40AD-91BB-D0DCD6C85199}" destId="{B45DEC94-E231-42EE-A634-827C0736757A}" srcOrd="0" destOrd="0" presId="urn:microsoft.com/office/officeart/2008/layout/VerticalCurvedList"/>
    <dgm:cxn modelId="{8EB46815-B160-4A61-840C-39417E2EEC40}" type="presOf" srcId="{4ECAF285-226A-46E9-8AF6-A24F32DD5D57}" destId="{09F026D2-02AA-4DA0-A5E6-04D267B2AE1D}" srcOrd="0" destOrd="0" presId="urn:microsoft.com/office/officeart/2008/layout/VerticalCurvedList"/>
    <dgm:cxn modelId="{4E4D8B21-0150-4888-93CE-3E764B768251}" type="presOf" srcId="{4292D939-C646-45E5-A9CC-8775E7A700F7}" destId="{F4D94F64-C1BB-43CE-8009-BA74FE218EFB}" srcOrd="0" destOrd="0" presId="urn:microsoft.com/office/officeart/2008/layout/VerticalCurvedList"/>
    <dgm:cxn modelId="{1A78B129-9BA7-4B08-95D6-EEDFCC039365}" srcId="{A7F43EFF-ED09-4C48-94B1-F7CEEC351F70}" destId="{4ECAF285-226A-46E9-8AF6-A24F32DD5D57}" srcOrd="4" destOrd="0" parTransId="{B73F1329-4977-4BBB-80A0-433E61F8D23C}" sibTransId="{A9EDB2AA-E2A9-4EEE-9876-B4DA9F1DB849}"/>
    <dgm:cxn modelId="{6A749C3F-7EA7-4EB8-B707-EDDE09C4F86C}" srcId="{A7F43EFF-ED09-4C48-94B1-F7CEEC351F70}" destId="{9186F3CF-23D6-421D-89E8-57996070DBA8}" srcOrd="3" destOrd="0" parTransId="{0B1EFB3A-D57D-4360-9CA2-10029FD5433C}" sibTransId="{1A1DA67F-FBC8-43DE-BF1A-5945E9B1581B}"/>
    <dgm:cxn modelId="{80B3235F-A32E-448B-8B94-FA9F462B07FD}" type="presOf" srcId="{FF6C2998-5EFB-464C-AFBB-3D5A5DECD6F0}" destId="{7C8E3F9F-75FD-4615-870E-51137634B8E4}" srcOrd="0" destOrd="0" presId="urn:microsoft.com/office/officeart/2008/layout/VerticalCurvedList"/>
    <dgm:cxn modelId="{BB855768-2B5C-40E8-9150-00AC9E314BC9}" type="presOf" srcId="{58EA98B3-0315-46F8-844D-6A1DF58AD9C2}" destId="{D078A3F7-C8CF-416E-8AD8-E687EAC7F7CC}" srcOrd="0" destOrd="0" presId="urn:microsoft.com/office/officeart/2008/layout/VerticalCurvedList"/>
    <dgm:cxn modelId="{0661FE6D-C716-495E-9204-DDCC10F3776E}" srcId="{A7F43EFF-ED09-4C48-94B1-F7CEEC351F70}" destId="{5947096F-1049-40AD-91BB-D0DCD6C85199}" srcOrd="2" destOrd="0" parTransId="{7B1DD257-0F41-4696-A979-EAFF6EEC5263}" sibTransId="{7E15DEC2-5965-4293-AF41-2ADA278634B8}"/>
    <dgm:cxn modelId="{A9FDC691-0695-4CF9-A7F5-3B35171D853B}" type="presOf" srcId="{9186F3CF-23D6-421D-89E8-57996070DBA8}" destId="{5512DB70-BAFC-4B18-8460-6710EEE810C7}" srcOrd="0" destOrd="0" presId="urn:microsoft.com/office/officeart/2008/layout/VerticalCurvedList"/>
    <dgm:cxn modelId="{D1D6169A-0465-4D27-8124-F9AC252A978A}" type="presOf" srcId="{A7F43EFF-ED09-4C48-94B1-F7CEEC351F70}" destId="{0642EC27-962E-46C9-B8C9-B0F28AC989EE}" srcOrd="0" destOrd="0" presId="urn:microsoft.com/office/officeart/2008/layout/VerticalCurvedList"/>
    <dgm:cxn modelId="{93B745A5-C07E-4D92-9D44-F7516F6A46D8}" srcId="{A7F43EFF-ED09-4C48-94B1-F7CEEC351F70}" destId="{4292D939-C646-45E5-A9CC-8775E7A700F7}" srcOrd="1" destOrd="0" parTransId="{39406199-FCE7-4E60-A0CC-C1E527CFE4D9}" sibTransId="{40937B76-EA07-4280-95B5-28D066B812CB}"/>
    <dgm:cxn modelId="{405ADEB7-1DC8-414C-958C-498DBE25CF79}" srcId="{A7F43EFF-ED09-4C48-94B1-F7CEEC351F70}" destId="{58EA98B3-0315-46F8-844D-6A1DF58AD9C2}" srcOrd="0" destOrd="0" parTransId="{29BEE43D-1470-4296-9EA0-688DABF7D487}" sibTransId="{FF6C2998-5EFB-464C-AFBB-3D5A5DECD6F0}"/>
    <dgm:cxn modelId="{4ED93E82-822C-4771-A074-81929BDF99BA}" type="presParOf" srcId="{0642EC27-962E-46C9-B8C9-B0F28AC989EE}" destId="{5F5FF851-9C9E-4824-BD2F-087D108E1EA7}" srcOrd="0" destOrd="0" presId="urn:microsoft.com/office/officeart/2008/layout/VerticalCurvedList"/>
    <dgm:cxn modelId="{51BFEDC9-22BE-4E48-BCDF-78FB848EE513}" type="presParOf" srcId="{5F5FF851-9C9E-4824-BD2F-087D108E1EA7}" destId="{7E47F9CA-7C13-44D3-93F5-D2B425307C25}" srcOrd="0" destOrd="0" presId="urn:microsoft.com/office/officeart/2008/layout/VerticalCurvedList"/>
    <dgm:cxn modelId="{F6B1CCF4-A356-4B66-A823-02BA75806B9A}" type="presParOf" srcId="{7E47F9CA-7C13-44D3-93F5-D2B425307C25}" destId="{20F1F297-8310-4897-BBCF-0EB936087A0C}" srcOrd="0" destOrd="0" presId="urn:microsoft.com/office/officeart/2008/layout/VerticalCurvedList"/>
    <dgm:cxn modelId="{003BA8D5-6228-4B87-9D66-2A17FD89564A}" type="presParOf" srcId="{7E47F9CA-7C13-44D3-93F5-D2B425307C25}" destId="{7C8E3F9F-75FD-4615-870E-51137634B8E4}" srcOrd="1" destOrd="0" presId="urn:microsoft.com/office/officeart/2008/layout/VerticalCurvedList"/>
    <dgm:cxn modelId="{A3C19D1B-F418-4DFB-939E-B1BFDED0756C}" type="presParOf" srcId="{7E47F9CA-7C13-44D3-93F5-D2B425307C25}" destId="{CA067A05-BC46-4954-A713-BFC4D880CA1F}" srcOrd="2" destOrd="0" presId="urn:microsoft.com/office/officeart/2008/layout/VerticalCurvedList"/>
    <dgm:cxn modelId="{BB8D703D-63BD-43D8-A6BD-48122426EA69}" type="presParOf" srcId="{7E47F9CA-7C13-44D3-93F5-D2B425307C25}" destId="{967B27A4-6074-4E59-BEEF-55CCFB058679}" srcOrd="3" destOrd="0" presId="urn:microsoft.com/office/officeart/2008/layout/VerticalCurvedList"/>
    <dgm:cxn modelId="{21E64CDE-415C-4F10-A9AD-48E4027BDEB3}" type="presParOf" srcId="{5F5FF851-9C9E-4824-BD2F-087D108E1EA7}" destId="{D078A3F7-C8CF-416E-8AD8-E687EAC7F7CC}" srcOrd="1" destOrd="0" presId="urn:microsoft.com/office/officeart/2008/layout/VerticalCurvedList"/>
    <dgm:cxn modelId="{C7E46302-6FF5-44D3-BC8D-FF88B37FEE5B}" type="presParOf" srcId="{5F5FF851-9C9E-4824-BD2F-087D108E1EA7}" destId="{1C0B2D7F-49E9-4DDC-8B17-9D5F44D16CF5}" srcOrd="2" destOrd="0" presId="urn:microsoft.com/office/officeart/2008/layout/VerticalCurvedList"/>
    <dgm:cxn modelId="{1AFC0E2F-E7AB-4F4A-A21E-9EEACA8CDC76}" type="presParOf" srcId="{1C0B2D7F-49E9-4DDC-8B17-9D5F44D16CF5}" destId="{EBF8A4E3-900F-4088-B90D-119F7FFC62BC}" srcOrd="0" destOrd="0" presId="urn:microsoft.com/office/officeart/2008/layout/VerticalCurvedList"/>
    <dgm:cxn modelId="{DD9CAA3F-2FF4-4D49-918B-6023E755AE67}" type="presParOf" srcId="{5F5FF851-9C9E-4824-BD2F-087D108E1EA7}" destId="{F4D94F64-C1BB-43CE-8009-BA74FE218EFB}" srcOrd="3" destOrd="0" presId="urn:microsoft.com/office/officeart/2008/layout/VerticalCurvedList"/>
    <dgm:cxn modelId="{13EF21E0-A460-42E9-9477-0846B731BD11}" type="presParOf" srcId="{5F5FF851-9C9E-4824-BD2F-087D108E1EA7}" destId="{1B7E577C-EF7C-4904-8B06-EEF3D349BD86}" srcOrd="4" destOrd="0" presId="urn:microsoft.com/office/officeart/2008/layout/VerticalCurvedList"/>
    <dgm:cxn modelId="{1E099DD8-B4B1-4F0C-B4F6-A3815F903238}" type="presParOf" srcId="{1B7E577C-EF7C-4904-8B06-EEF3D349BD86}" destId="{FA4BBC02-C200-43F8-8899-F4C581056F09}" srcOrd="0" destOrd="0" presId="urn:microsoft.com/office/officeart/2008/layout/VerticalCurvedList"/>
    <dgm:cxn modelId="{E50E380D-C151-4CB4-8CA2-713D66C2E090}" type="presParOf" srcId="{5F5FF851-9C9E-4824-BD2F-087D108E1EA7}" destId="{B45DEC94-E231-42EE-A634-827C0736757A}" srcOrd="5" destOrd="0" presId="urn:microsoft.com/office/officeart/2008/layout/VerticalCurvedList"/>
    <dgm:cxn modelId="{82E4A3A9-9AC1-4840-A1B1-4719EDBA4796}" type="presParOf" srcId="{5F5FF851-9C9E-4824-BD2F-087D108E1EA7}" destId="{B42025A8-4F30-465B-9073-F73CC58F3EFB}" srcOrd="6" destOrd="0" presId="urn:microsoft.com/office/officeart/2008/layout/VerticalCurvedList"/>
    <dgm:cxn modelId="{09E5FACB-9C7E-4104-95D3-675FDE681026}" type="presParOf" srcId="{B42025A8-4F30-465B-9073-F73CC58F3EFB}" destId="{D069E33C-CB84-4389-9F5B-B344F7A61F56}" srcOrd="0" destOrd="0" presId="urn:microsoft.com/office/officeart/2008/layout/VerticalCurvedList"/>
    <dgm:cxn modelId="{B9B96BDC-ACD5-4101-BEB7-A07264E1D9BB}" type="presParOf" srcId="{5F5FF851-9C9E-4824-BD2F-087D108E1EA7}" destId="{5512DB70-BAFC-4B18-8460-6710EEE810C7}" srcOrd="7" destOrd="0" presId="urn:microsoft.com/office/officeart/2008/layout/VerticalCurvedList"/>
    <dgm:cxn modelId="{B4D17E3E-BAB9-4732-981E-7084C7073009}" type="presParOf" srcId="{5F5FF851-9C9E-4824-BD2F-087D108E1EA7}" destId="{FD2D925D-F499-4817-8034-F1273FB154B7}" srcOrd="8" destOrd="0" presId="urn:microsoft.com/office/officeart/2008/layout/VerticalCurvedList"/>
    <dgm:cxn modelId="{B754AD23-097B-4E6F-933E-BB3EAAA827DE}" type="presParOf" srcId="{FD2D925D-F499-4817-8034-F1273FB154B7}" destId="{55C3ED73-F0B0-4FFE-8C90-BC2E6F6A5574}" srcOrd="0" destOrd="0" presId="urn:microsoft.com/office/officeart/2008/layout/VerticalCurvedList"/>
    <dgm:cxn modelId="{CDCAF591-3FF5-4745-B56F-26C161EB3996}" type="presParOf" srcId="{5F5FF851-9C9E-4824-BD2F-087D108E1EA7}" destId="{09F026D2-02AA-4DA0-A5E6-04D267B2AE1D}" srcOrd="9" destOrd="0" presId="urn:microsoft.com/office/officeart/2008/layout/VerticalCurvedList"/>
    <dgm:cxn modelId="{21B49D30-D6D7-498F-A0DD-4C214961208B}" type="presParOf" srcId="{5F5FF851-9C9E-4824-BD2F-087D108E1EA7}" destId="{1A10B2AB-B7EF-4147-84EA-6C544615EE3C}" srcOrd="10" destOrd="0" presId="urn:microsoft.com/office/officeart/2008/layout/VerticalCurvedList"/>
    <dgm:cxn modelId="{AD631A0E-E824-425E-8E62-5CA3D561EEA0}" type="presParOf" srcId="{1A10B2AB-B7EF-4147-84EA-6C544615EE3C}" destId="{E48BA38F-2E9F-496E-B53C-4A129CC40AD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E3F9F-75FD-4615-870E-51137634B8E4}">
      <dsp:nvSpPr>
        <dsp:cNvPr id="0" name=""/>
        <dsp:cNvSpPr/>
      </dsp:nvSpPr>
      <dsp:spPr>
        <a:xfrm>
          <a:off x="-6126981" y="-937410"/>
          <a:ext cx="7293488" cy="7293488"/>
        </a:xfrm>
        <a:prstGeom prst="blockArc">
          <a:avLst>
            <a:gd name="adj1" fmla="val 18900000"/>
            <a:gd name="adj2" fmla="val 2700000"/>
            <a:gd name="adj3" fmla="val 296"/>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8A3F7-C8CF-416E-8AD8-E687EAC7F7CC}">
      <dsp:nvSpPr>
        <dsp:cNvPr id="0" name=""/>
        <dsp:cNvSpPr/>
      </dsp:nvSpPr>
      <dsp:spPr>
        <a:xfrm>
          <a:off x="509717" y="338558"/>
          <a:ext cx="8363127" cy="67755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Informal guidelines for relational schemas</a:t>
          </a:r>
        </a:p>
      </dsp:txBody>
      <dsp:txXfrm>
        <a:off x="509717" y="338558"/>
        <a:ext cx="8363127" cy="677550"/>
      </dsp:txXfrm>
    </dsp:sp>
    <dsp:sp modelId="{EBF8A4E3-900F-4088-B90D-119F7FFC62BC}">
      <dsp:nvSpPr>
        <dsp:cNvPr id="0" name=""/>
        <dsp:cNvSpPr/>
      </dsp:nvSpPr>
      <dsp:spPr>
        <a:xfrm>
          <a:off x="86248" y="253864"/>
          <a:ext cx="846937" cy="846937"/>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D94F64-C1BB-43CE-8009-BA74FE218EFB}">
      <dsp:nvSpPr>
        <dsp:cNvPr id="0" name=""/>
        <dsp:cNvSpPr/>
      </dsp:nvSpPr>
      <dsp:spPr>
        <a:xfrm>
          <a:off x="995230" y="1354558"/>
          <a:ext cx="7877614" cy="677550"/>
        </a:xfrm>
        <a:prstGeom prst="rect">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Functional dependencies</a:t>
          </a:r>
        </a:p>
      </dsp:txBody>
      <dsp:txXfrm>
        <a:off x="995230" y="1354558"/>
        <a:ext cx="7877614" cy="677550"/>
      </dsp:txXfrm>
    </dsp:sp>
    <dsp:sp modelId="{FA4BBC02-C200-43F8-8899-F4C581056F09}">
      <dsp:nvSpPr>
        <dsp:cNvPr id="0" name=""/>
        <dsp:cNvSpPr/>
      </dsp:nvSpPr>
      <dsp:spPr>
        <a:xfrm>
          <a:off x="571761" y="1269864"/>
          <a:ext cx="846937" cy="846937"/>
        </a:xfrm>
        <a:prstGeom prst="ellipse">
          <a:avLst/>
        </a:prstGeom>
        <a:solidFill>
          <a:schemeClr val="lt1">
            <a:hueOff val="0"/>
            <a:satOff val="0"/>
            <a:lumOff val="0"/>
            <a:alphaOff val="0"/>
          </a:schemeClr>
        </a:solidFill>
        <a:ln w="19050" cap="rnd" cmpd="sng" algn="ctr">
          <a:solidFill>
            <a:schemeClr val="accent2">
              <a:hueOff val="-678113"/>
              <a:satOff val="-414"/>
              <a:lumOff val="1618"/>
              <a:alphaOff val="0"/>
            </a:schemeClr>
          </a:solidFill>
          <a:prstDash val="solid"/>
        </a:ln>
        <a:effectLst/>
      </dsp:spPr>
      <dsp:style>
        <a:lnRef idx="2">
          <a:scrgbClr r="0" g="0" b="0"/>
        </a:lnRef>
        <a:fillRef idx="1">
          <a:scrgbClr r="0" g="0" b="0"/>
        </a:fillRef>
        <a:effectRef idx="0">
          <a:scrgbClr r="0" g="0" b="0"/>
        </a:effectRef>
        <a:fontRef idx="minor"/>
      </dsp:style>
    </dsp:sp>
    <dsp:sp modelId="{B45DEC94-E231-42EE-A634-827C0736757A}">
      <dsp:nvSpPr>
        <dsp:cNvPr id="0" name=""/>
        <dsp:cNvSpPr/>
      </dsp:nvSpPr>
      <dsp:spPr>
        <a:xfrm>
          <a:off x="1144243" y="2370558"/>
          <a:ext cx="7728601" cy="677550"/>
        </a:xfrm>
        <a:prstGeom prst="rec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Normal forms based on Primary keys</a:t>
          </a:r>
        </a:p>
      </dsp:txBody>
      <dsp:txXfrm>
        <a:off x="1144243" y="2370558"/>
        <a:ext cx="7728601" cy="677550"/>
      </dsp:txXfrm>
    </dsp:sp>
    <dsp:sp modelId="{D069E33C-CB84-4389-9F5B-B344F7A61F56}">
      <dsp:nvSpPr>
        <dsp:cNvPr id="0" name=""/>
        <dsp:cNvSpPr/>
      </dsp:nvSpPr>
      <dsp:spPr>
        <a:xfrm>
          <a:off x="720774" y="2285864"/>
          <a:ext cx="846937" cy="846937"/>
        </a:xfrm>
        <a:prstGeom prst="ellipse">
          <a:avLst/>
        </a:prstGeom>
        <a:solidFill>
          <a:schemeClr val="lt1">
            <a:hueOff val="0"/>
            <a:satOff val="0"/>
            <a:lumOff val="0"/>
            <a:alphaOff val="0"/>
          </a:schemeClr>
        </a:solidFill>
        <a:ln w="19050" cap="rnd"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dsp:style>
    </dsp:sp>
    <dsp:sp modelId="{5512DB70-BAFC-4B18-8460-6710EEE810C7}">
      <dsp:nvSpPr>
        <dsp:cNvPr id="0" name=""/>
        <dsp:cNvSpPr/>
      </dsp:nvSpPr>
      <dsp:spPr>
        <a:xfrm>
          <a:off x="995230" y="3386558"/>
          <a:ext cx="7877614" cy="677550"/>
        </a:xfrm>
        <a:prstGeom prst="rect">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2NF and 3NF</a:t>
          </a:r>
        </a:p>
      </dsp:txBody>
      <dsp:txXfrm>
        <a:off x="995230" y="3386558"/>
        <a:ext cx="7877614" cy="677550"/>
      </dsp:txXfrm>
    </dsp:sp>
    <dsp:sp modelId="{55C3ED73-F0B0-4FFE-8C90-BC2E6F6A5574}">
      <dsp:nvSpPr>
        <dsp:cNvPr id="0" name=""/>
        <dsp:cNvSpPr/>
      </dsp:nvSpPr>
      <dsp:spPr>
        <a:xfrm>
          <a:off x="571761" y="3301864"/>
          <a:ext cx="846937" cy="846937"/>
        </a:xfrm>
        <a:prstGeom prst="ellipse">
          <a:avLst/>
        </a:prstGeom>
        <a:solidFill>
          <a:schemeClr val="lt1">
            <a:hueOff val="0"/>
            <a:satOff val="0"/>
            <a:lumOff val="0"/>
            <a:alphaOff val="0"/>
          </a:schemeClr>
        </a:solidFill>
        <a:ln w="19050" cap="rnd" cmpd="sng" algn="ctr">
          <a:solidFill>
            <a:schemeClr val="accent2">
              <a:hueOff val="-2034338"/>
              <a:satOff val="-1242"/>
              <a:lumOff val="4853"/>
              <a:alphaOff val="0"/>
            </a:schemeClr>
          </a:solidFill>
          <a:prstDash val="solid"/>
        </a:ln>
        <a:effectLst/>
      </dsp:spPr>
      <dsp:style>
        <a:lnRef idx="2">
          <a:scrgbClr r="0" g="0" b="0"/>
        </a:lnRef>
        <a:fillRef idx="1">
          <a:scrgbClr r="0" g="0" b="0"/>
        </a:fillRef>
        <a:effectRef idx="0">
          <a:scrgbClr r="0" g="0" b="0"/>
        </a:effectRef>
        <a:fontRef idx="minor"/>
      </dsp:style>
    </dsp:sp>
    <dsp:sp modelId="{09F026D2-02AA-4DA0-A5E6-04D267B2AE1D}">
      <dsp:nvSpPr>
        <dsp:cNvPr id="0" name=""/>
        <dsp:cNvSpPr/>
      </dsp:nvSpPr>
      <dsp:spPr>
        <a:xfrm>
          <a:off x="509717" y="4402558"/>
          <a:ext cx="8363127" cy="677550"/>
        </a:xfrm>
        <a:prstGeom prst="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BCNF</a:t>
          </a:r>
        </a:p>
      </dsp:txBody>
      <dsp:txXfrm>
        <a:off x="509717" y="4402558"/>
        <a:ext cx="8363127" cy="677550"/>
      </dsp:txXfrm>
    </dsp:sp>
    <dsp:sp modelId="{E48BA38F-2E9F-496E-B53C-4A129CC40ADC}">
      <dsp:nvSpPr>
        <dsp:cNvPr id="0" name=""/>
        <dsp:cNvSpPr/>
      </dsp:nvSpPr>
      <dsp:spPr>
        <a:xfrm>
          <a:off x="86248" y="4317864"/>
          <a:ext cx="846937" cy="846937"/>
        </a:xfrm>
        <a:prstGeom prst="ellipse">
          <a:avLst/>
        </a:prstGeom>
        <a:solidFill>
          <a:schemeClr val="lt1">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08:53:42.231"/>
    </inkml:context>
    <inkml:brush xml:id="br0">
      <inkml:brushProperty name="width" value="0.05" units="cm"/>
      <inkml:brushProperty name="height" value="0.05" units="cm"/>
      <inkml:brushProperty name="color" value="#E71224"/>
    </inkml:brush>
  </inkml:definitions>
  <inkml:trace contextRef="#ctx0" brushRef="#br0">1776 367 24575,'-20'-1'0,"0"-1"0,1 0 0,-1-2 0,1 0 0,-21-8 0,-94-41 0,81 31 0,-79-33 0,-32-14 0,-196-54 0,334 117 0,0 1 0,1 2 0,-1 0 0,-1 1 0,1 2 0,0 1 0,0 0 0,0 2 0,0 2 0,0 0 0,1 1 0,0 2 0,0 0 0,1 2 0,0 0 0,0 2 0,1 1 0,-37 28 0,50-33 0,-5 2 0,1 2 0,1 0 0,0 0 0,0 1 0,1 1 0,-15 23 0,-24 42 0,28-46 0,-29 56 0,46-75 0,0 0 0,1 0 0,0 1 0,1 0 0,1 0 0,1 0 0,-2 25 0,5 296 0,0-318 0,1 0 0,1 1 0,0-1 0,1 0 0,1 0 0,9 22 0,0-7 0,1-2 0,26 42 0,39 35 0,-54-74 0,5 2 0,2-1 0,69 56 0,-29-27 0,-48-45 0,1 0 0,1-1 0,0-2 0,47 21 0,-56-30 0,-1-1 0,1-1 0,0-1 0,33 4 0,32 8 0,68 17 0,-22-7 0,-100-20 0,1-2 0,47 2 0,-45-5 0,-1 2 0,38 7 0,-41-4 0,1-2 0,0-1 0,1-1 0,-1-2 0,0-1 0,43-6 0,-9-5 0,114-35 0,-115 24 0,103-56 0,-99 45 0,-53 27 0,-1 0 0,-1-1 0,0 0 0,0 0 0,0-1 0,-1-1 0,0 0 0,-1 0 0,0-1 0,11-18 0,-5 2 0,-1 0 0,-1 0 0,16-52 0,-8 20 0,-12 35 0,-1 1 0,0-2 0,-2 1 0,-1-1 0,-1 0 0,2-41 0,-6 49 0,-1 1 0,0-1 0,-1 1 0,-7-24 0,6 31 0,0 0 0,-1 1 0,0-1 0,0 1 0,-1 0 0,0 1 0,0-1 0,-1 1 0,-11-11 0,-124-143 0,110 120 0,25 32 0,1 1 0,-1 0 0,-1 1 0,1-1 0,-2 1 0,-8-7 0,-281-190 0,225 156 0,47 31-1365,7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08:53:47.072"/>
    </inkml:context>
    <inkml:brush xml:id="br0">
      <inkml:brushProperty name="width" value="0.05" units="cm"/>
      <inkml:brushProperty name="height" value="0.05" units="cm"/>
      <inkml:brushProperty name="color" value="#E71224"/>
    </inkml:brush>
  </inkml:definitions>
  <inkml:trace contextRef="#ctx0" brushRef="#br0">3093 1130 24575,'-14'1'0,"0"1"0,1 1 0,-1 0 0,1 0 0,0 2 0,0-1 0,-13 8 0,7-4 0,0-1 0,-30 8 0,-156 35 0,46-9 0,104-27 0,34-7 0,0-2 0,-1 0 0,-36 2 0,-91 5 0,-45 1 0,116-12 0,-95 15 0,86-9 0,-148-6 0,100-4 0,-608 3 0,734 0 0,0 0 0,0-1 0,0 0 0,0 0 0,1-1 0,-1 0 0,1-1 0,-1 0 0,1 0 0,0-1 0,-14-8 0,8 1 0,1 0 0,0-1 0,0 0 0,1-1 0,-11-15 0,-38-45 0,25 32 0,1-1 0,3-2 0,-31-55 0,38 52 0,-34-99 0,50 118 0,2 0 0,1 0 0,1-1 0,1 1 0,0-39 0,5 33 0,0 0 0,3 0 0,0 0 0,10-33 0,-8 47 0,1 1 0,0 0 0,1 1 0,1 0 0,1 0 0,0 1 0,1 0 0,15-17 0,-12 17 0,1 1 0,1 0 0,0 1 0,1 0 0,0 2 0,27-16 0,-30 22 0,0 0 0,0 1 0,1 1 0,0 0 0,1 1 0,-1 0 0,1 2 0,-1 0 0,29 0 0,40 1 0,227 4 0,-249 5 0,0 2 0,-1 3 0,95 33 0,78 17 0,-166-46 0,-1 3 0,93 41 0,-84-31 0,380 148 0,-393-148 0,0 3 0,71 52 0,-86-54 0,163 126-270,-164-120-825,-33-27-5731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08:53:50.725"/>
    </inkml:context>
    <inkml:brush xml:id="br0">
      <inkml:brushProperty name="width" value="0.05" units="cm"/>
      <inkml:brushProperty name="height" value="0.05" units="cm"/>
      <inkml:brushProperty name="color" value="#E71224"/>
    </inkml:brush>
  </inkml:definitions>
  <inkml:trace contextRef="#ctx0" brushRef="#br0">3073 914 24575,'-19'2'0,"-1"0"0,0 2 0,0 0 0,1 2 0,0 0 0,0 1 0,1 0 0,-24 15 0,-27 9 0,-70 25 0,-468 202 0,584-248 0,-1-2 0,0 0 0,-1-1 0,0-2 0,-49 5 0,-132-6 0,130-6 0,37-1 0,0-1 0,0-3 0,-63-18 0,36 8 0,-74-15 0,-108-27 0,33-20 0,174 63 0,-1-4 0,0-1 0,-71-51 0,66 36 0,-68-67 0,2 0 0,93 87 0,1-1 0,1-1 0,0-1 0,2-1 0,-20-27 0,29 35 0,0-1 0,0 0 0,1 0 0,1 0 0,0 0 0,1-1 0,0 0 0,1 0 0,1 0 0,0 0 0,0-16 0,1-21 0,0 25 0,0 0 0,2 0 0,1 0 0,1 0 0,7-32 0,-6 50 0,0-1 0,0 1 0,1 0 0,0 0 0,0 0 0,1 1 0,0 0 0,0 0 0,1 0 0,0 1 0,11-8 0,5-3 0,2 0 0,34-16 0,-37 23 0,1 1 0,0 1 0,0 1 0,1 1 0,0 1 0,0 1 0,25-1 0,177 4 0,-112 5 0,63-7 0,159 6 0,-118 21 0,-156-14 0,0 2 0,68 22 0,-125-32 0,356 114 0,-120-20 0,-85-30 0,-132-58 0,0 2 0,-1 1 0,0 1 0,-1 1 0,0 1 0,-1 1 0,0 0 0,34 35 0,-30-21 0,-1 0 0,-2 2 0,0 0 0,-3 2 0,0 0 0,25 66 0,-13-31-1365,-24-47-5461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5296D-9094-44EA-8ADF-CAAA4A380A4E}"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22351-D25F-4E30-B7B3-C59485F7D640}" type="slidenum">
              <a:rPr lang="en-US" smtClean="0"/>
              <a:t>‹#›</a:t>
            </a:fld>
            <a:endParaRPr lang="en-US"/>
          </a:p>
        </p:txBody>
      </p:sp>
    </p:spTree>
    <p:extLst>
      <p:ext uri="{BB962C8B-B14F-4D97-AF65-F5344CB8AC3E}">
        <p14:creationId xmlns:p14="http://schemas.microsoft.com/office/powerpoint/2010/main" val="405453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7DCAA2B6-B328-41E1-AF75-8B249821146E}" type="slidenum">
              <a:rPr kumimoji="0" lang="en-CA" altLang="en-US" sz="1200" b="0" i="0" u="none" strike="noStrike" kern="1200" cap="none" spc="0" normalizeH="0" baseline="0" noProof="0">
                <a:ln>
                  <a:noFill/>
                </a:ln>
                <a:solidFill>
                  <a:prstClr val="black"/>
                </a:solidFill>
                <a:effectLst/>
                <a:uLnTx/>
                <a:uFillTx/>
                <a:latin typeface="Tahoma"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en-CA" altLang="en-US" sz="1200" b="0" i="0" u="none" strike="noStrike" kern="1200" cap="none" spc="0" normalizeH="0" baseline="0" noProof="0">
              <a:ln>
                <a:noFill/>
              </a:ln>
              <a:solidFill>
                <a:prstClr val="black"/>
              </a:solidFill>
              <a:effectLst/>
              <a:uLnTx/>
              <a:uFillTx/>
              <a:latin typeface="Tahoma" charset="0"/>
              <a:ea typeface="+mn-ea"/>
              <a:cs typeface="+mn-cs"/>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01226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BEA6A41E-E450-45F6-88F3-AA1B27D00B41}" type="slidenum">
              <a:rPr lang="en-CA" altLang="en-US" sz="1200" i="0">
                <a:latin typeface="Tahoma" charset="0"/>
              </a:rPr>
              <a:pPr>
                <a:defRPr/>
              </a:pPr>
              <a:t>95</a:t>
            </a:fld>
            <a:endParaRPr lang="en-CA" altLang="en-US" sz="1200" i="0">
              <a:latin typeface="Tahoma"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32780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C2EC52EF-C96B-4A2F-8125-B6C726B5BD2F}" type="slidenum">
              <a:rPr lang="en-CA" altLang="en-US" sz="1200" i="0">
                <a:latin typeface="Tahoma" charset="0"/>
              </a:rPr>
              <a:pPr>
                <a:defRPr/>
              </a:pPr>
              <a:t>96</a:t>
            </a:fld>
            <a:endParaRPr lang="en-CA" altLang="en-US" sz="1200" i="0">
              <a:latin typeface="Tahoma"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68736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75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7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944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20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382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86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81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91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39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73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83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57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6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72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10/26/2022</a:t>
            </a:fld>
            <a:endParaRPr lang="en-US" dirty="0"/>
          </a:p>
        </p:txBody>
      </p:sp>
    </p:spTree>
    <p:extLst>
      <p:ext uri="{BB962C8B-B14F-4D97-AF65-F5344CB8AC3E}">
        <p14:creationId xmlns:p14="http://schemas.microsoft.com/office/powerpoint/2010/main" val="19027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4219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14 </a:t>
            </a:r>
            <a:br>
              <a:rPr lang="en-US" dirty="0"/>
            </a:br>
            <a:r>
              <a:rPr lang="en-US" dirty="0"/>
              <a:t>Normalization</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257747" y="1401417"/>
            <a:ext cx="10654668" cy="4661243"/>
          </a:xfrm>
        </p:spPr>
        <p:txBody>
          <a:bodyPr>
            <a:normAutofit/>
          </a:bodyPr>
          <a:lstStyle/>
          <a:p>
            <a:pPr algn="just"/>
            <a:r>
              <a:rPr lang="en-US" sz="2000" b="1" i="1" u="sng" dirty="0">
                <a:solidFill>
                  <a:schemeClr val="accent2">
                    <a:lumMod val="75000"/>
                  </a:schemeClr>
                </a:solidFill>
              </a:rPr>
              <a:t>Redundant Information in Tuples and Update Anomalies</a:t>
            </a:r>
          </a:p>
          <a:p>
            <a:pPr algn="just"/>
            <a:r>
              <a:rPr lang="en-US" sz="2400" dirty="0"/>
              <a:t>One goal of schema design is to </a:t>
            </a:r>
            <a:r>
              <a:rPr lang="en-US" sz="2200" b="1" dirty="0">
                <a:solidFill>
                  <a:srgbClr val="7030A0"/>
                </a:solidFill>
              </a:rPr>
              <a:t>minimize the storage space used by the base relations. </a:t>
            </a:r>
          </a:p>
          <a:p>
            <a:pPr algn="just"/>
            <a:r>
              <a:rPr lang="en-US" sz="2400" dirty="0"/>
              <a:t>For example, </a:t>
            </a:r>
          </a:p>
          <a:p>
            <a:pPr lvl="1" algn="just"/>
            <a:r>
              <a:rPr lang="en-US" sz="2200" b="1" dirty="0">
                <a:solidFill>
                  <a:srgbClr val="7030A0"/>
                </a:solidFill>
              </a:rPr>
              <a:t>compare the space used by the two base relations</a:t>
            </a:r>
            <a:r>
              <a:rPr lang="en-US" sz="2200" dirty="0"/>
              <a:t> </a:t>
            </a:r>
            <a:r>
              <a:rPr lang="en-US" sz="2200" b="1" dirty="0">
                <a:solidFill>
                  <a:srgbClr val="C00000"/>
                </a:solidFill>
              </a:rPr>
              <a:t>EMPLOYEE</a:t>
            </a:r>
            <a:r>
              <a:rPr lang="en-US" sz="2200" dirty="0"/>
              <a:t> and </a:t>
            </a:r>
            <a:r>
              <a:rPr lang="en-US" sz="2200" b="1" dirty="0">
                <a:solidFill>
                  <a:srgbClr val="C00000"/>
                </a:solidFill>
              </a:rPr>
              <a:t>DEPARTMENT</a:t>
            </a:r>
            <a:r>
              <a:rPr lang="en-US" sz="2200" dirty="0"/>
              <a:t> with that for an </a:t>
            </a:r>
            <a:r>
              <a:rPr lang="en-US" sz="2200" b="1" dirty="0">
                <a:solidFill>
                  <a:srgbClr val="C00000"/>
                </a:solidFill>
              </a:rPr>
              <a:t>EMP_DEPT</a:t>
            </a:r>
            <a:r>
              <a:rPr lang="en-US" sz="2200" dirty="0"/>
              <a:t> base relation, (which is the result of applying the </a:t>
            </a:r>
            <a:r>
              <a:rPr lang="en-US" sz="2200" b="1" dirty="0">
                <a:solidFill>
                  <a:srgbClr val="C00000"/>
                </a:solidFill>
              </a:rPr>
              <a:t>NATURAL JOIN </a:t>
            </a:r>
            <a:r>
              <a:rPr lang="en-US" sz="2200" dirty="0"/>
              <a:t>operation to EMPLOYEE and DEPARTMENT). </a:t>
            </a:r>
          </a:p>
          <a:p>
            <a:pPr algn="just"/>
            <a:r>
              <a:rPr lang="en-US" sz="2400" dirty="0"/>
              <a:t>In EMP_DEPT, the attribute </a:t>
            </a:r>
            <a:r>
              <a:rPr lang="en-US" sz="2400" b="1" dirty="0">
                <a:solidFill>
                  <a:srgbClr val="7030A0"/>
                </a:solidFill>
              </a:rPr>
              <a:t>values</a:t>
            </a:r>
            <a:r>
              <a:rPr lang="en-US" sz="2400" dirty="0"/>
              <a:t> pertaining to a particular department (</a:t>
            </a:r>
            <a:r>
              <a:rPr lang="en-US" sz="2400" dirty="0" err="1"/>
              <a:t>Dnumber</a:t>
            </a:r>
            <a:r>
              <a:rPr lang="en-US" sz="2400" dirty="0"/>
              <a:t>, </a:t>
            </a:r>
            <a:r>
              <a:rPr lang="en-US" sz="2400" dirty="0" err="1"/>
              <a:t>Dname</a:t>
            </a:r>
            <a:r>
              <a:rPr lang="en-US" sz="2400" dirty="0"/>
              <a:t>, </a:t>
            </a:r>
            <a:r>
              <a:rPr lang="en-US" sz="2400" dirty="0" err="1"/>
              <a:t>Dmgr_ssn</a:t>
            </a:r>
            <a:r>
              <a:rPr lang="en-US" sz="2400" dirty="0"/>
              <a:t>) are </a:t>
            </a:r>
            <a:r>
              <a:rPr lang="en-US" sz="2400" b="1" dirty="0">
                <a:solidFill>
                  <a:srgbClr val="7030A0"/>
                </a:solidFill>
              </a:rPr>
              <a:t>repeated</a:t>
            </a:r>
            <a:r>
              <a:rPr lang="en-US" sz="2400" dirty="0"/>
              <a:t> for every employee who works for that department. </a:t>
            </a:r>
          </a:p>
        </p:txBody>
      </p:sp>
    </p:spTree>
    <p:extLst>
      <p:ext uri="{BB962C8B-B14F-4D97-AF65-F5344CB8AC3E}">
        <p14:creationId xmlns:p14="http://schemas.microsoft.com/office/powerpoint/2010/main" val="401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516539" y="1699741"/>
            <a:ext cx="10240600" cy="4661243"/>
          </a:xfrm>
        </p:spPr>
        <p:txBody>
          <a:bodyPr>
            <a:noAutofit/>
          </a:bodyPr>
          <a:lstStyle/>
          <a:p>
            <a:pPr algn="just"/>
            <a:r>
              <a:rPr lang="en-US" sz="2400" b="1" i="1" u="sng" dirty="0">
                <a:solidFill>
                  <a:schemeClr val="accent2">
                    <a:lumMod val="75000"/>
                  </a:schemeClr>
                </a:solidFill>
              </a:rPr>
              <a:t>Redundant Information in Tuples and Update Anomalies</a:t>
            </a:r>
          </a:p>
          <a:p>
            <a:pPr algn="just"/>
            <a:r>
              <a:rPr lang="en-US" sz="2800" dirty="0"/>
              <a:t>In contrast, </a:t>
            </a:r>
            <a:r>
              <a:rPr lang="en-US" sz="2800" b="1" dirty="0">
                <a:solidFill>
                  <a:srgbClr val="7030A0"/>
                </a:solidFill>
              </a:rPr>
              <a:t>each department’s information appears only once in the DEPARTMENT relation.</a:t>
            </a:r>
          </a:p>
          <a:p>
            <a:pPr algn="just"/>
            <a:r>
              <a:rPr lang="en-US" sz="2800" dirty="0"/>
              <a:t>Only the department number </a:t>
            </a:r>
            <a:r>
              <a:rPr lang="en-US" sz="2800" b="1" dirty="0">
                <a:solidFill>
                  <a:srgbClr val="C00000"/>
                </a:solidFill>
              </a:rPr>
              <a:t>(</a:t>
            </a:r>
            <a:r>
              <a:rPr lang="en-US" sz="2800" b="1" dirty="0" err="1">
                <a:solidFill>
                  <a:srgbClr val="C00000"/>
                </a:solidFill>
              </a:rPr>
              <a:t>Dnumber</a:t>
            </a:r>
            <a:r>
              <a:rPr lang="en-US" sz="2800" b="1" dirty="0">
                <a:solidFill>
                  <a:srgbClr val="C00000"/>
                </a:solidFill>
              </a:rPr>
              <a:t>) </a:t>
            </a:r>
            <a:r>
              <a:rPr lang="en-US" sz="2800" dirty="0"/>
              <a:t>is </a:t>
            </a:r>
            <a:r>
              <a:rPr lang="en-US" sz="2800" b="1" dirty="0">
                <a:solidFill>
                  <a:srgbClr val="7030A0"/>
                </a:solidFill>
              </a:rPr>
              <a:t>repeated</a:t>
            </a:r>
            <a:r>
              <a:rPr lang="en-US" sz="2800" dirty="0"/>
              <a:t> in the EMPLOYEE relation for each employee who works in that department as a </a:t>
            </a:r>
            <a:r>
              <a:rPr lang="en-US" sz="2800" b="1" dirty="0">
                <a:solidFill>
                  <a:srgbClr val="7030A0"/>
                </a:solidFill>
              </a:rPr>
              <a:t>foreign key</a:t>
            </a:r>
            <a:r>
              <a:rPr lang="en-US" sz="2800" dirty="0"/>
              <a:t>. </a:t>
            </a:r>
          </a:p>
          <a:p>
            <a:pPr algn="just"/>
            <a:r>
              <a:rPr lang="en-US" sz="2800" b="1" dirty="0">
                <a:solidFill>
                  <a:srgbClr val="7030A0"/>
                </a:solidFill>
              </a:rPr>
              <a:t>Similar comments apply to the EMP_PROJ relation </a:t>
            </a:r>
            <a:r>
              <a:rPr lang="en-US" sz="2800" dirty="0"/>
              <a:t>(see Figure 14.4), which augments the WORKS_ON relation with additional attributes from EMPLOYEE and PROJECT.</a:t>
            </a:r>
            <a:endParaRPr lang="en-US" sz="2400" dirty="0"/>
          </a:p>
        </p:txBody>
      </p:sp>
    </p:spTree>
    <p:extLst>
      <p:ext uri="{BB962C8B-B14F-4D97-AF65-F5344CB8AC3E}">
        <p14:creationId xmlns:p14="http://schemas.microsoft.com/office/powerpoint/2010/main" val="42251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81" y="0"/>
            <a:ext cx="8596668" cy="1320800"/>
          </a:xfrm>
        </p:spPr>
        <p:txBody>
          <a:bodyPr/>
          <a:lstStyle/>
          <a:p>
            <a:r>
              <a:rPr lang="en-US" dirty="0"/>
              <a:t>Informal Design Guideline for Relation Schemas</a:t>
            </a:r>
          </a:p>
        </p:txBody>
      </p:sp>
      <p:pic>
        <p:nvPicPr>
          <p:cNvPr id="4" name="Picture 3"/>
          <p:cNvPicPr>
            <a:picLocks noChangeAspect="1"/>
          </p:cNvPicPr>
          <p:nvPr/>
        </p:nvPicPr>
        <p:blipFill>
          <a:blip r:embed="rId2"/>
          <a:stretch>
            <a:fillRect/>
          </a:stretch>
        </p:blipFill>
        <p:spPr>
          <a:xfrm>
            <a:off x="428368" y="1145059"/>
            <a:ext cx="4848268" cy="5499473"/>
          </a:xfrm>
          <a:prstGeom prst="rect">
            <a:avLst/>
          </a:prstGeom>
        </p:spPr>
      </p:pic>
      <p:pic>
        <p:nvPicPr>
          <p:cNvPr id="6" name="Picture 5"/>
          <p:cNvPicPr>
            <a:picLocks noChangeAspect="1"/>
          </p:cNvPicPr>
          <p:nvPr/>
        </p:nvPicPr>
        <p:blipFill>
          <a:blip r:embed="rId3"/>
          <a:stretch>
            <a:fillRect/>
          </a:stretch>
        </p:blipFill>
        <p:spPr>
          <a:xfrm>
            <a:off x="5516449" y="798640"/>
            <a:ext cx="6271897" cy="5974180"/>
          </a:xfrm>
          <a:prstGeom prst="rect">
            <a:avLst/>
          </a:prstGeom>
        </p:spPr>
      </p:pic>
    </p:spTree>
    <p:extLst>
      <p:ext uri="{BB962C8B-B14F-4D97-AF65-F5344CB8AC3E}">
        <p14:creationId xmlns:p14="http://schemas.microsoft.com/office/powerpoint/2010/main" val="288569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102896"/>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423697"/>
            <a:ext cx="10464887" cy="5104790"/>
          </a:xfrm>
        </p:spPr>
        <p:txBody>
          <a:bodyPr>
            <a:normAutofit/>
          </a:bodyPr>
          <a:lstStyle/>
          <a:p>
            <a:pPr algn="just"/>
            <a:r>
              <a:rPr lang="en-US" sz="2000" b="1" i="1" u="sng" dirty="0">
                <a:solidFill>
                  <a:schemeClr val="accent2">
                    <a:lumMod val="75000"/>
                  </a:schemeClr>
                </a:solidFill>
              </a:rPr>
              <a:t>Redundant Information in Tuples and Update Anomalies</a:t>
            </a:r>
          </a:p>
          <a:p>
            <a:pPr algn="just"/>
            <a:r>
              <a:rPr lang="en-US" sz="2400" b="1" dirty="0">
                <a:solidFill>
                  <a:srgbClr val="7030A0"/>
                </a:solidFill>
              </a:rPr>
              <a:t>Storing natural joins of base relations leads to an additional problem referred to as </a:t>
            </a:r>
            <a:r>
              <a:rPr lang="en-US" sz="2400" b="1" u="sng" dirty="0">
                <a:solidFill>
                  <a:srgbClr val="7030A0"/>
                </a:solidFill>
              </a:rPr>
              <a:t>update anomalies</a:t>
            </a:r>
            <a:r>
              <a:rPr lang="en-US" sz="2400" b="1" dirty="0">
                <a:solidFill>
                  <a:srgbClr val="7030A0"/>
                </a:solidFill>
              </a:rPr>
              <a:t>. </a:t>
            </a:r>
          </a:p>
          <a:p>
            <a:pPr algn="just"/>
            <a:r>
              <a:rPr lang="en-US" sz="2400" dirty="0"/>
              <a:t>These can be classified into:</a:t>
            </a:r>
          </a:p>
          <a:p>
            <a:pPr lvl="1" algn="just"/>
            <a:r>
              <a:rPr lang="en-US" sz="2400" dirty="0"/>
              <a:t>insertion anomalies, </a:t>
            </a:r>
          </a:p>
          <a:p>
            <a:pPr lvl="1" algn="just"/>
            <a:r>
              <a:rPr lang="en-US" sz="2400" dirty="0"/>
              <a:t>deletion anomalies, </a:t>
            </a:r>
          </a:p>
          <a:p>
            <a:pPr lvl="1" algn="just"/>
            <a:r>
              <a:rPr lang="en-US" sz="2400" dirty="0"/>
              <a:t>modification anomalies.</a:t>
            </a:r>
          </a:p>
          <a:p>
            <a:pPr algn="just"/>
            <a:r>
              <a:rPr lang="en-US" sz="2000" b="1" dirty="0">
                <a:solidFill>
                  <a:srgbClr val="FF0000"/>
                </a:solidFill>
              </a:rPr>
              <a:t>Insertion Anomalies</a:t>
            </a:r>
            <a:r>
              <a:rPr lang="en-US" sz="2000" dirty="0"/>
              <a:t>. Insertion anomalies can be differentiated into two types, illustrated by the following examples based on the </a:t>
            </a:r>
            <a:r>
              <a:rPr lang="en-US" sz="2000" b="1" dirty="0">
                <a:solidFill>
                  <a:srgbClr val="C00000"/>
                </a:solidFill>
              </a:rPr>
              <a:t>EMP_DEPT</a:t>
            </a:r>
            <a:r>
              <a:rPr lang="en-US" sz="2000" dirty="0"/>
              <a:t> relation.</a:t>
            </a:r>
          </a:p>
        </p:txBody>
      </p:sp>
    </p:spTree>
    <p:extLst>
      <p:ext uri="{BB962C8B-B14F-4D97-AF65-F5344CB8AC3E}">
        <p14:creationId xmlns:p14="http://schemas.microsoft.com/office/powerpoint/2010/main" val="153853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666"/>
            <a:ext cx="11698941" cy="1320800"/>
          </a:xfrm>
        </p:spPr>
        <p:txBody>
          <a:bodyPr/>
          <a:lstStyle/>
          <a:p>
            <a:r>
              <a:rPr lang="en-US" dirty="0"/>
              <a:t>Informal Design Guideline for Relation Schemas</a:t>
            </a:r>
          </a:p>
        </p:txBody>
      </p:sp>
      <p:sp>
        <p:nvSpPr>
          <p:cNvPr id="3" name="Content Placeholder 2"/>
          <p:cNvSpPr>
            <a:spLocks noGrp="1"/>
          </p:cNvSpPr>
          <p:nvPr>
            <p:ph idx="1"/>
          </p:nvPr>
        </p:nvSpPr>
        <p:spPr>
          <a:xfrm>
            <a:off x="137552" y="3429000"/>
            <a:ext cx="11981429" cy="3303371"/>
          </a:xfrm>
        </p:spPr>
        <p:txBody>
          <a:bodyPr>
            <a:normAutofit fontScale="92500" lnSpcReduction="10000"/>
          </a:bodyPr>
          <a:lstStyle/>
          <a:p>
            <a:pPr algn="just"/>
            <a:r>
              <a:rPr lang="en-US" sz="1600" b="1" i="1" u="sng" dirty="0">
                <a:solidFill>
                  <a:schemeClr val="accent2">
                    <a:lumMod val="75000"/>
                  </a:schemeClr>
                </a:solidFill>
              </a:rPr>
              <a:t>Redundant Information in Tuples and Update Anomalies</a:t>
            </a:r>
          </a:p>
          <a:p>
            <a:pPr algn="just"/>
            <a:r>
              <a:rPr lang="en-US" sz="1600" b="1" dirty="0">
                <a:solidFill>
                  <a:srgbClr val="FF0000"/>
                </a:solidFill>
              </a:rPr>
              <a:t>Insertion Anomalies</a:t>
            </a:r>
            <a:endParaRPr lang="en-US" sz="1600" b="1" i="1" u="sng" dirty="0">
              <a:solidFill>
                <a:schemeClr val="accent2">
                  <a:lumMod val="75000"/>
                </a:schemeClr>
              </a:solidFill>
            </a:endParaRPr>
          </a:p>
          <a:p>
            <a:pPr algn="just"/>
            <a:r>
              <a:rPr lang="en-US" sz="2000" dirty="0"/>
              <a:t>To insert a new employee tuple into EMP_DEPT, </a:t>
            </a:r>
            <a:r>
              <a:rPr lang="en-US" sz="2000" b="1" dirty="0">
                <a:solidFill>
                  <a:srgbClr val="C00000"/>
                </a:solidFill>
              </a:rPr>
              <a:t>we must include either the attribute values for the department that the employee works for, or NULLs (if the employee does not work for a department as yet). </a:t>
            </a:r>
          </a:p>
          <a:p>
            <a:pPr lvl="1" algn="just"/>
            <a:r>
              <a:rPr lang="en-US" sz="1800" dirty="0"/>
              <a:t>For example, </a:t>
            </a:r>
            <a:r>
              <a:rPr lang="en-US" sz="1800" u="sng" dirty="0"/>
              <a:t>to insert a new tuple for an employee who works in department number 5, we must enter all the attribute values of department 5 correctly so that they are consistent with the corresponding values for department 5 in other tuples in EMP_DEPT. </a:t>
            </a:r>
          </a:p>
          <a:p>
            <a:pPr lvl="2" algn="just"/>
            <a:r>
              <a:rPr lang="en-US" sz="1600" dirty="0"/>
              <a:t>In Figure 2, we </a:t>
            </a:r>
            <a:r>
              <a:rPr lang="en-US" sz="1600" u="sng" dirty="0"/>
              <a:t>do not have to worry about this consistency problem because we enter only the department number in the employee tuple; all other attribute values of department 5 are recorded only once in the database, as a single tuple in the DEPARTMENT relation.</a:t>
            </a:r>
          </a:p>
        </p:txBody>
      </p:sp>
      <p:pic>
        <p:nvPicPr>
          <p:cNvPr id="4" name="Picture 3"/>
          <p:cNvPicPr>
            <a:picLocks noChangeAspect="1"/>
          </p:cNvPicPr>
          <p:nvPr/>
        </p:nvPicPr>
        <p:blipFill rotWithShape="1">
          <a:blip r:embed="rId2"/>
          <a:srcRect b="62349"/>
          <a:stretch/>
        </p:blipFill>
        <p:spPr>
          <a:xfrm>
            <a:off x="-1" y="743643"/>
            <a:ext cx="7385934" cy="2648899"/>
          </a:xfrm>
          <a:prstGeom prst="rect">
            <a:avLst/>
          </a:prstGeom>
        </p:spPr>
      </p:pic>
      <p:pic>
        <p:nvPicPr>
          <p:cNvPr id="5" name="Picture 4">
            <a:extLst>
              <a:ext uri="{FF2B5EF4-FFF2-40B4-BE49-F238E27FC236}">
                <a16:creationId xmlns:a16="http://schemas.microsoft.com/office/drawing/2014/main" id="{9970D49B-A8B9-4D8E-A6C4-8EB854C2A5C2}"/>
              </a:ext>
            </a:extLst>
          </p:cNvPr>
          <p:cNvPicPr>
            <a:picLocks noChangeAspect="1"/>
          </p:cNvPicPr>
          <p:nvPr/>
        </p:nvPicPr>
        <p:blipFill rotWithShape="1">
          <a:blip r:embed="rId3"/>
          <a:srcRect b="52658"/>
          <a:stretch/>
        </p:blipFill>
        <p:spPr>
          <a:xfrm>
            <a:off x="7270713" y="1002577"/>
            <a:ext cx="4848268" cy="2534236"/>
          </a:xfrm>
          <a:prstGeom prst="rect">
            <a:avLst/>
          </a:prstGeom>
        </p:spPr>
      </p:pic>
    </p:spTree>
    <p:extLst>
      <p:ext uri="{BB962C8B-B14F-4D97-AF65-F5344CB8AC3E}">
        <p14:creationId xmlns:p14="http://schemas.microsoft.com/office/powerpoint/2010/main" val="225830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60" y="0"/>
            <a:ext cx="7593456" cy="952841"/>
          </a:xfrm>
        </p:spPr>
        <p:txBody>
          <a:bodyPr>
            <a:normAutofit fontScale="90000"/>
          </a:bodyPr>
          <a:lstStyle/>
          <a:p>
            <a:r>
              <a:rPr lang="en-US" dirty="0"/>
              <a:t>Informal Design Guideline for Relation Schemas</a:t>
            </a:r>
          </a:p>
        </p:txBody>
      </p:sp>
      <p:sp>
        <p:nvSpPr>
          <p:cNvPr id="3" name="Content Placeholder 2"/>
          <p:cNvSpPr>
            <a:spLocks noGrp="1"/>
          </p:cNvSpPr>
          <p:nvPr>
            <p:ph idx="1"/>
          </p:nvPr>
        </p:nvSpPr>
        <p:spPr>
          <a:xfrm>
            <a:off x="611430" y="3308864"/>
            <a:ext cx="10870328" cy="4661243"/>
          </a:xfrm>
        </p:spPr>
        <p:txBody>
          <a:bodyPr>
            <a:normAutofit/>
          </a:bodyPr>
          <a:lstStyle/>
          <a:p>
            <a:pPr algn="just"/>
            <a:r>
              <a:rPr lang="en-US" sz="1600" b="1" i="1" u="sng" dirty="0">
                <a:solidFill>
                  <a:schemeClr val="accent2">
                    <a:lumMod val="75000"/>
                  </a:schemeClr>
                </a:solidFill>
              </a:rPr>
              <a:t>Redundant Information in Tuples and Update Anomalies</a:t>
            </a:r>
          </a:p>
          <a:p>
            <a:pPr algn="just"/>
            <a:r>
              <a:rPr lang="en-US" sz="2000" b="1" dirty="0">
                <a:solidFill>
                  <a:srgbClr val="C00000"/>
                </a:solidFill>
              </a:rPr>
              <a:t>It is difficult to insert a new department that has no employees as yet in the EMP_DEPT relation. </a:t>
            </a:r>
          </a:p>
          <a:p>
            <a:pPr lvl="1" algn="just"/>
            <a:r>
              <a:rPr lang="en-US" sz="1800" dirty="0"/>
              <a:t>The </a:t>
            </a:r>
            <a:r>
              <a:rPr lang="en-US" sz="1800" b="1" dirty="0">
                <a:solidFill>
                  <a:srgbClr val="7030A0"/>
                </a:solidFill>
              </a:rPr>
              <a:t>only way to do this is to place NULL values in the attributes for employee</a:t>
            </a:r>
            <a:r>
              <a:rPr lang="en-US" sz="1800" dirty="0"/>
              <a:t>. </a:t>
            </a:r>
          </a:p>
          <a:p>
            <a:pPr lvl="1" algn="just"/>
            <a:r>
              <a:rPr lang="en-US" sz="1800" dirty="0"/>
              <a:t>This </a:t>
            </a:r>
            <a:r>
              <a:rPr lang="en-US" sz="1800" b="1" dirty="0">
                <a:solidFill>
                  <a:srgbClr val="7030A0"/>
                </a:solidFill>
              </a:rPr>
              <a:t>violates the entity integrity for EMP_DEPT because its primary key SSN cannot be null. </a:t>
            </a:r>
          </a:p>
          <a:p>
            <a:pPr lvl="2" algn="just"/>
            <a:r>
              <a:rPr lang="en-US" sz="1600" u="sng" dirty="0"/>
              <a:t>This problem does not occur in the design of Figure 14.2 because a department is entered in the DEPARTMENT relation whether any employees work for it or not</a:t>
            </a:r>
            <a:r>
              <a:rPr lang="en-US" sz="1600" dirty="0"/>
              <a:t>, and whenever an employee is assigned to that department, a corresponding tuple is inserted in EMPLOYEE.</a:t>
            </a:r>
          </a:p>
          <a:p>
            <a:pPr lvl="1" algn="just"/>
            <a:endParaRPr lang="en-US" sz="1200" dirty="0"/>
          </a:p>
        </p:txBody>
      </p:sp>
      <p:pic>
        <p:nvPicPr>
          <p:cNvPr id="4" name="Picture 3"/>
          <p:cNvPicPr>
            <a:picLocks noChangeAspect="1"/>
          </p:cNvPicPr>
          <p:nvPr/>
        </p:nvPicPr>
        <p:blipFill rotWithShape="1">
          <a:blip r:embed="rId2"/>
          <a:srcRect b="62349"/>
          <a:stretch/>
        </p:blipFill>
        <p:spPr>
          <a:xfrm>
            <a:off x="2160993" y="701591"/>
            <a:ext cx="6864077" cy="2461740"/>
          </a:xfrm>
          <a:prstGeom prst="rect">
            <a:avLst/>
          </a:prstGeom>
        </p:spPr>
      </p:pic>
    </p:spTree>
    <p:extLst>
      <p:ext uri="{BB962C8B-B14F-4D97-AF65-F5344CB8AC3E}">
        <p14:creationId xmlns:p14="http://schemas.microsoft.com/office/powerpoint/2010/main" val="96555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702047" y="3753658"/>
            <a:ext cx="10503666" cy="4661243"/>
          </a:xfrm>
        </p:spPr>
        <p:txBody>
          <a:bodyPr>
            <a:normAutofit/>
          </a:bodyPr>
          <a:lstStyle/>
          <a:p>
            <a:pPr algn="just"/>
            <a:r>
              <a:rPr lang="en-US" sz="1400" b="1" i="1" u="sng" dirty="0">
                <a:solidFill>
                  <a:schemeClr val="accent2">
                    <a:lumMod val="75000"/>
                  </a:schemeClr>
                </a:solidFill>
              </a:rPr>
              <a:t>Redundant Information in Tuples and Update Anomalies</a:t>
            </a:r>
            <a:endParaRPr lang="en-US" sz="1100" dirty="0"/>
          </a:p>
          <a:p>
            <a:pPr algn="just"/>
            <a:r>
              <a:rPr lang="en-US" sz="2000" b="1" dirty="0">
                <a:solidFill>
                  <a:srgbClr val="FF0000"/>
                </a:solidFill>
              </a:rPr>
              <a:t>Deletion Anomalies. </a:t>
            </a:r>
            <a:endParaRPr lang="en-US" sz="2000" dirty="0"/>
          </a:p>
          <a:p>
            <a:pPr algn="just"/>
            <a:r>
              <a:rPr lang="en-US" sz="2000" b="1" u="sng" dirty="0">
                <a:solidFill>
                  <a:srgbClr val="7030A0"/>
                </a:solidFill>
              </a:rPr>
              <a:t>If we delete from EMP_DEPT, </a:t>
            </a:r>
          </a:p>
          <a:p>
            <a:pPr lvl="1" algn="just"/>
            <a:r>
              <a:rPr lang="en-US" sz="1800" b="1" u="sng" dirty="0">
                <a:solidFill>
                  <a:srgbClr val="7030A0"/>
                </a:solidFill>
              </a:rPr>
              <a:t>and that employee is the last employee working in a particular department,</a:t>
            </a:r>
          </a:p>
          <a:p>
            <a:pPr lvl="1" algn="just"/>
            <a:r>
              <a:rPr lang="en-US" sz="1800" b="1" u="sng" dirty="0">
                <a:solidFill>
                  <a:srgbClr val="7030A0"/>
                </a:solidFill>
              </a:rPr>
              <a:t>then the information related to that department will be lost as well</a:t>
            </a:r>
            <a:r>
              <a:rPr lang="en-US" sz="1800" dirty="0"/>
              <a:t>. </a:t>
            </a:r>
          </a:p>
          <a:p>
            <a:pPr algn="just"/>
            <a:r>
              <a:rPr lang="en-US" sz="2000" dirty="0"/>
              <a:t>This problem does not occur in the 14.2 designed database because DEPARTMENT tuples are stored separately.</a:t>
            </a:r>
          </a:p>
        </p:txBody>
      </p:sp>
      <p:pic>
        <p:nvPicPr>
          <p:cNvPr id="4" name="Picture 3"/>
          <p:cNvPicPr>
            <a:picLocks noChangeAspect="1"/>
          </p:cNvPicPr>
          <p:nvPr/>
        </p:nvPicPr>
        <p:blipFill rotWithShape="1">
          <a:blip r:embed="rId2"/>
          <a:srcRect b="62349"/>
          <a:stretch/>
        </p:blipFill>
        <p:spPr>
          <a:xfrm>
            <a:off x="1768415" y="603849"/>
            <a:ext cx="8059611" cy="3029039"/>
          </a:xfrm>
          <a:prstGeom prst="rect">
            <a:avLst/>
          </a:prstGeom>
        </p:spPr>
      </p:pic>
    </p:spTree>
    <p:extLst>
      <p:ext uri="{BB962C8B-B14F-4D97-AF65-F5344CB8AC3E}">
        <p14:creationId xmlns:p14="http://schemas.microsoft.com/office/powerpoint/2010/main" val="274674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903"/>
            <a:ext cx="10155182" cy="1320800"/>
          </a:xfrm>
        </p:spPr>
        <p:txBody>
          <a:bodyPr/>
          <a:lstStyle/>
          <a:p>
            <a:r>
              <a:rPr lang="en-US" dirty="0"/>
              <a:t>Informal Design Guideline for Relation Schemas</a:t>
            </a:r>
          </a:p>
        </p:txBody>
      </p:sp>
      <p:sp>
        <p:nvSpPr>
          <p:cNvPr id="3" name="Content Placeholder 2"/>
          <p:cNvSpPr>
            <a:spLocks noGrp="1"/>
          </p:cNvSpPr>
          <p:nvPr>
            <p:ph idx="1"/>
          </p:nvPr>
        </p:nvSpPr>
        <p:spPr>
          <a:xfrm>
            <a:off x="667991" y="3181017"/>
            <a:ext cx="10155182" cy="4661243"/>
          </a:xfrm>
        </p:spPr>
        <p:txBody>
          <a:bodyPr>
            <a:normAutofit/>
          </a:bodyPr>
          <a:lstStyle/>
          <a:p>
            <a:pPr algn="just"/>
            <a:r>
              <a:rPr lang="en-US" sz="1600" b="1" i="1" u="sng" dirty="0">
                <a:solidFill>
                  <a:schemeClr val="accent2">
                    <a:lumMod val="75000"/>
                  </a:schemeClr>
                </a:solidFill>
              </a:rPr>
              <a:t>Redundant Information in Tuples and Update Anomalies</a:t>
            </a:r>
            <a:endParaRPr lang="en-US" sz="1200" dirty="0"/>
          </a:p>
          <a:p>
            <a:pPr algn="just"/>
            <a:r>
              <a:rPr lang="en-US" sz="2000" b="1" dirty="0">
                <a:solidFill>
                  <a:srgbClr val="FF0000"/>
                </a:solidFill>
              </a:rPr>
              <a:t>Modification Anomalies. </a:t>
            </a:r>
          </a:p>
          <a:p>
            <a:pPr lvl="1" algn="just"/>
            <a:r>
              <a:rPr lang="en-US" sz="1800" dirty="0"/>
              <a:t>In EMP_DEPT, if we </a:t>
            </a:r>
            <a:r>
              <a:rPr lang="en-US" sz="1800" b="1" u="sng" dirty="0">
                <a:solidFill>
                  <a:srgbClr val="7030A0"/>
                </a:solidFill>
              </a:rPr>
              <a:t>change the value of one of the attributes of a particular department</a:t>
            </a:r>
          </a:p>
          <a:p>
            <a:pPr lvl="1" algn="just"/>
            <a:r>
              <a:rPr lang="en-US" sz="1800" dirty="0"/>
              <a:t>—say, the manager of department 5</a:t>
            </a:r>
          </a:p>
          <a:p>
            <a:pPr lvl="1" algn="just"/>
            <a:r>
              <a:rPr lang="en-US" sz="1800" dirty="0"/>
              <a:t>—</a:t>
            </a:r>
            <a:r>
              <a:rPr lang="en-US" sz="1800" b="1" dirty="0">
                <a:solidFill>
                  <a:srgbClr val="7030A0"/>
                </a:solidFill>
              </a:rPr>
              <a:t>we must update the tuples of all employees who work in that department</a:t>
            </a:r>
            <a:r>
              <a:rPr lang="en-US" sz="1800" dirty="0"/>
              <a:t>;</a:t>
            </a:r>
          </a:p>
          <a:p>
            <a:pPr lvl="1" algn="just"/>
            <a:r>
              <a:rPr lang="en-US" sz="1800" b="1" dirty="0">
                <a:solidFill>
                  <a:srgbClr val="7030A0"/>
                </a:solidFill>
              </a:rPr>
              <a:t>otherwise, the database will become inconsistent</a:t>
            </a:r>
            <a:r>
              <a:rPr lang="en-US" sz="1800" dirty="0"/>
              <a:t>. </a:t>
            </a:r>
          </a:p>
        </p:txBody>
      </p:sp>
      <p:pic>
        <p:nvPicPr>
          <p:cNvPr id="4" name="Picture 3"/>
          <p:cNvPicPr>
            <a:picLocks noChangeAspect="1"/>
          </p:cNvPicPr>
          <p:nvPr/>
        </p:nvPicPr>
        <p:blipFill rotWithShape="1">
          <a:blip r:embed="rId2"/>
          <a:srcRect t="2209" b="62349"/>
          <a:stretch/>
        </p:blipFill>
        <p:spPr>
          <a:xfrm>
            <a:off x="1098297" y="594497"/>
            <a:ext cx="8648652" cy="2484031"/>
          </a:xfrm>
          <a:prstGeom prst="rect">
            <a:avLst/>
          </a:prstGeom>
        </p:spPr>
      </p:pic>
    </p:spTree>
    <p:extLst>
      <p:ext uri="{BB962C8B-B14F-4D97-AF65-F5344CB8AC3E}">
        <p14:creationId xmlns:p14="http://schemas.microsoft.com/office/powerpoint/2010/main" val="42556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0"/>
            <a:ext cx="9993817" cy="1320800"/>
          </a:xfrm>
        </p:spPr>
        <p:txBody>
          <a:bodyPr/>
          <a:lstStyle/>
          <a:p>
            <a:r>
              <a:rPr lang="en-US" dirty="0"/>
              <a:t>Informal Design Guideline for Relation Schemas</a:t>
            </a:r>
          </a:p>
        </p:txBody>
      </p:sp>
      <p:sp>
        <p:nvSpPr>
          <p:cNvPr id="3" name="Content Placeholder 2"/>
          <p:cNvSpPr>
            <a:spLocks noGrp="1"/>
          </p:cNvSpPr>
          <p:nvPr>
            <p:ph idx="1"/>
          </p:nvPr>
        </p:nvSpPr>
        <p:spPr>
          <a:xfrm>
            <a:off x="188259" y="1212819"/>
            <a:ext cx="10748682" cy="5322451"/>
          </a:xfrm>
        </p:spPr>
        <p:txBody>
          <a:bodyPr>
            <a:normAutofit/>
          </a:bodyPr>
          <a:lstStyle/>
          <a:p>
            <a:pPr algn="just"/>
            <a:r>
              <a:rPr lang="en-US" b="1" i="1" u="sng" dirty="0">
                <a:solidFill>
                  <a:schemeClr val="accent2">
                    <a:lumMod val="75000"/>
                  </a:schemeClr>
                </a:solidFill>
              </a:rPr>
              <a:t>Redundant Information in Tuples and Update Anomalies</a:t>
            </a:r>
            <a:endParaRPr lang="en-US" sz="1400" dirty="0"/>
          </a:p>
          <a:p>
            <a:pPr algn="just"/>
            <a:r>
              <a:rPr lang="en-US" sz="1600" b="1" i="1" u="sng" dirty="0">
                <a:solidFill>
                  <a:schemeClr val="tx1">
                    <a:lumMod val="95000"/>
                    <a:lumOff val="5000"/>
                  </a:schemeClr>
                </a:solidFill>
              </a:rPr>
              <a:t>Guideline 2. </a:t>
            </a:r>
          </a:p>
          <a:p>
            <a:pPr algn="just"/>
            <a:r>
              <a:rPr lang="en-US" sz="2000" b="1" dirty="0">
                <a:solidFill>
                  <a:srgbClr val="7030A0"/>
                </a:solidFill>
              </a:rPr>
              <a:t>Design the base relation schemas so that no insertion, deletion, or modification anomalies are present in the relations</a:t>
            </a:r>
            <a:r>
              <a:rPr lang="en-US" sz="2000" dirty="0">
                <a:solidFill>
                  <a:schemeClr val="tx1">
                    <a:lumMod val="95000"/>
                    <a:lumOff val="5000"/>
                  </a:schemeClr>
                </a:solidFill>
              </a:rPr>
              <a:t>. </a:t>
            </a:r>
          </a:p>
          <a:p>
            <a:pPr algn="just"/>
            <a:r>
              <a:rPr lang="en-US" sz="2000" dirty="0">
                <a:solidFill>
                  <a:schemeClr val="tx1">
                    <a:lumMod val="95000"/>
                    <a:lumOff val="5000"/>
                  </a:schemeClr>
                </a:solidFill>
              </a:rPr>
              <a:t>These </a:t>
            </a:r>
            <a:r>
              <a:rPr lang="en-US" sz="2000" u="sng" dirty="0">
                <a:solidFill>
                  <a:schemeClr val="tx1">
                    <a:lumMod val="95000"/>
                    <a:lumOff val="5000"/>
                  </a:schemeClr>
                </a:solidFill>
              </a:rPr>
              <a:t>guidelines may sometimes have to be violated in order to improve the performance of certain queries. </a:t>
            </a:r>
          </a:p>
          <a:p>
            <a:pPr lvl="1" algn="just"/>
            <a:r>
              <a:rPr lang="en-US" sz="1800" u="sng" dirty="0">
                <a:solidFill>
                  <a:schemeClr val="tx1">
                    <a:lumMod val="95000"/>
                    <a:lumOff val="5000"/>
                  </a:schemeClr>
                </a:solidFill>
              </a:rPr>
              <a:t>For example,</a:t>
            </a:r>
          </a:p>
          <a:p>
            <a:pPr lvl="2" algn="just"/>
            <a:r>
              <a:rPr lang="en-US" sz="1600" u="sng" dirty="0">
                <a:solidFill>
                  <a:schemeClr val="tx1">
                    <a:lumMod val="95000"/>
                    <a:lumOff val="5000"/>
                  </a:schemeClr>
                </a:solidFill>
              </a:rPr>
              <a:t>If EMP_DEPT is stored as a materialized view in addition to the base relations of EMPLOYEE and DEPARTMENT, the anomalies in EMP_DEPT must be noted and accounted for</a:t>
            </a:r>
          </a:p>
          <a:p>
            <a:pPr lvl="2" algn="just"/>
            <a:r>
              <a:rPr lang="en-US" sz="1600" u="sng" dirty="0">
                <a:solidFill>
                  <a:schemeClr val="tx1">
                    <a:lumMod val="95000"/>
                    <a:lumOff val="5000"/>
                  </a:schemeClr>
                </a:solidFill>
              </a:rPr>
              <a:t>for example, by using triggers or stored procedures that would make </a:t>
            </a:r>
            <a:r>
              <a:rPr lang="en-US" sz="1600" b="1" u="sng" dirty="0">
                <a:solidFill>
                  <a:srgbClr val="C00000"/>
                </a:solidFill>
              </a:rPr>
              <a:t>automatic updates</a:t>
            </a:r>
            <a:r>
              <a:rPr lang="en-US" sz="1600" b="1" u="sng" dirty="0">
                <a:solidFill>
                  <a:schemeClr val="tx1">
                    <a:lumMod val="95000"/>
                    <a:lumOff val="5000"/>
                  </a:schemeClr>
                </a:solidFill>
              </a:rPr>
              <a:t>.</a:t>
            </a:r>
            <a:endParaRPr lang="en-US" sz="1600" u="sng" dirty="0">
              <a:solidFill>
                <a:schemeClr val="tx1">
                  <a:lumMod val="95000"/>
                  <a:lumOff val="5000"/>
                </a:schemeClr>
              </a:solidFill>
            </a:endParaRPr>
          </a:p>
          <a:p>
            <a:pPr algn="just"/>
            <a:r>
              <a:rPr lang="en-US" sz="2000" dirty="0">
                <a:solidFill>
                  <a:schemeClr val="tx1">
                    <a:lumMod val="95000"/>
                    <a:lumOff val="5000"/>
                  </a:schemeClr>
                </a:solidFill>
              </a:rPr>
              <a:t>This way, whenever the base relation is updated, we do not end up with inconsistencies. </a:t>
            </a:r>
          </a:p>
        </p:txBody>
      </p:sp>
    </p:spTree>
    <p:extLst>
      <p:ext uri="{BB962C8B-B14F-4D97-AF65-F5344CB8AC3E}">
        <p14:creationId xmlns:p14="http://schemas.microsoft.com/office/powerpoint/2010/main" val="375146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576"/>
            <a:ext cx="10280688" cy="1320800"/>
          </a:xfrm>
        </p:spPr>
        <p:txBody>
          <a:bodyPr/>
          <a:lstStyle/>
          <a:p>
            <a:r>
              <a:rPr lang="en-US" dirty="0"/>
              <a:t>Informal Design Guideline for Relation Schemas</a:t>
            </a:r>
          </a:p>
        </p:txBody>
      </p:sp>
      <p:sp>
        <p:nvSpPr>
          <p:cNvPr id="3" name="Content Placeholder 2"/>
          <p:cNvSpPr>
            <a:spLocks noGrp="1"/>
          </p:cNvSpPr>
          <p:nvPr>
            <p:ph idx="1"/>
          </p:nvPr>
        </p:nvSpPr>
        <p:spPr>
          <a:xfrm>
            <a:off x="396277" y="1203855"/>
            <a:ext cx="10280688" cy="5044545"/>
          </a:xfrm>
        </p:spPr>
        <p:txBody>
          <a:bodyPr>
            <a:noAutofit/>
          </a:bodyPr>
          <a:lstStyle/>
          <a:p>
            <a:pPr algn="just"/>
            <a:r>
              <a:rPr lang="en-US" sz="2800" b="1" i="1" u="sng" dirty="0">
                <a:solidFill>
                  <a:schemeClr val="accent2">
                    <a:lumMod val="75000"/>
                  </a:schemeClr>
                </a:solidFill>
              </a:rPr>
              <a:t>NULL Values in Tuples</a:t>
            </a:r>
          </a:p>
          <a:p>
            <a:pPr algn="just"/>
            <a:r>
              <a:rPr lang="en-US" sz="2400" dirty="0">
                <a:solidFill>
                  <a:schemeClr val="tx1">
                    <a:lumMod val="95000"/>
                    <a:lumOff val="5000"/>
                  </a:schemeClr>
                </a:solidFill>
              </a:rPr>
              <a:t>Problem 1:</a:t>
            </a:r>
          </a:p>
          <a:p>
            <a:pPr lvl="1" algn="just"/>
            <a:r>
              <a:rPr lang="en-US" sz="2200" dirty="0">
                <a:solidFill>
                  <a:schemeClr val="tx1">
                    <a:lumMod val="95000"/>
                    <a:lumOff val="5000"/>
                  </a:schemeClr>
                </a:solidFill>
              </a:rPr>
              <a:t>If </a:t>
            </a:r>
            <a:r>
              <a:rPr lang="en-US" sz="2200" b="1" u="sng" dirty="0">
                <a:solidFill>
                  <a:schemeClr val="tx1">
                    <a:lumMod val="95000"/>
                    <a:lumOff val="5000"/>
                  </a:schemeClr>
                </a:solidFill>
              </a:rPr>
              <a:t>most of the attributes do not apply to all tuples</a:t>
            </a:r>
            <a:r>
              <a:rPr lang="en-US" sz="2200" dirty="0">
                <a:solidFill>
                  <a:schemeClr val="tx1">
                    <a:lumMod val="95000"/>
                    <a:lumOff val="5000"/>
                  </a:schemeClr>
                </a:solidFill>
              </a:rPr>
              <a:t> in the relation, </a:t>
            </a:r>
            <a:r>
              <a:rPr lang="en-US" sz="2200" b="1" u="sng" dirty="0">
                <a:solidFill>
                  <a:schemeClr val="tx1">
                    <a:lumMod val="95000"/>
                    <a:lumOff val="5000"/>
                  </a:schemeClr>
                </a:solidFill>
              </a:rPr>
              <a:t>then we have many </a:t>
            </a:r>
            <a:r>
              <a:rPr lang="en-US" sz="2200" b="1" u="sng" dirty="0">
                <a:solidFill>
                  <a:srgbClr val="C00000"/>
                </a:solidFill>
              </a:rPr>
              <a:t>NULLs</a:t>
            </a:r>
            <a:r>
              <a:rPr lang="en-US" sz="2200" b="1" u="sng" dirty="0">
                <a:solidFill>
                  <a:schemeClr val="tx1">
                    <a:lumMod val="95000"/>
                    <a:lumOff val="5000"/>
                  </a:schemeClr>
                </a:solidFill>
              </a:rPr>
              <a:t> in the tuples</a:t>
            </a:r>
            <a:r>
              <a:rPr lang="en-US" sz="2200" u="sng" dirty="0">
                <a:solidFill>
                  <a:schemeClr val="tx1">
                    <a:lumMod val="95000"/>
                    <a:lumOff val="5000"/>
                  </a:schemeClr>
                </a:solidFill>
              </a:rPr>
              <a:t>. </a:t>
            </a:r>
          </a:p>
          <a:p>
            <a:pPr lvl="1" algn="just"/>
            <a:r>
              <a:rPr lang="en-US" sz="2200" dirty="0">
                <a:solidFill>
                  <a:schemeClr val="tx1">
                    <a:lumMod val="95000"/>
                    <a:lumOff val="5000"/>
                  </a:schemeClr>
                </a:solidFill>
              </a:rPr>
              <a:t>This can </a:t>
            </a:r>
            <a:r>
              <a:rPr lang="en-US" sz="2200" b="1" dirty="0">
                <a:solidFill>
                  <a:srgbClr val="7030A0"/>
                </a:solidFill>
              </a:rPr>
              <a:t>waste space at the storage level.</a:t>
            </a:r>
            <a:endParaRPr lang="en-US" sz="2200" dirty="0">
              <a:solidFill>
                <a:schemeClr val="tx1">
                  <a:lumMod val="95000"/>
                  <a:lumOff val="5000"/>
                </a:schemeClr>
              </a:solidFill>
            </a:endParaRPr>
          </a:p>
          <a:p>
            <a:pPr algn="just"/>
            <a:r>
              <a:rPr lang="en-US" sz="2400" dirty="0">
                <a:solidFill>
                  <a:schemeClr val="tx1">
                    <a:lumMod val="95000"/>
                    <a:lumOff val="5000"/>
                  </a:schemeClr>
                </a:solidFill>
              </a:rPr>
              <a:t> Problem 2:</a:t>
            </a:r>
          </a:p>
          <a:p>
            <a:pPr lvl="1" algn="just"/>
            <a:r>
              <a:rPr lang="en-US" sz="2200" dirty="0">
                <a:solidFill>
                  <a:schemeClr val="tx1">
                    <a:lumMod val="95000"/>
                    <a:lumOff val="5000"/>
                  </a:schemeClr>
                </a:solidFill>
              </a:rPr>
              <a:t>What to do with </a:t>
            </a:r>
            <a:r>
              <a:rPr lang="en-US" sz="2200" b="1" u="sng" dirty="0">
                <a:solidFill>
                  <a:schemeClr val="tx1">
                    <a:lumMod val="95000"/>
                    <a:lumOff val="5000"/>
                  </a:schemeClr>
                </a:solidFill>
              </a:rPr>
              <a:t>NULLs when aggregate operations such as </a:t>
            </a:r>
            <a:r>
              <a:rPr lang="en-US" sz="2200" b="1" u="sng" dirty="0">
                <a:solidFill>
                  <a:srgbClr val="C00000"/>
                </a:solidFill>
              </a:rPr>
              <a:t>COUNT</a:t>
            </a:r>
            <a:r>
              <a:rPr lang="en-US" sz="2200" b="1" u="sng" dirty="0">
                <a:solidFill>
                  <a:schemeClr val="tx1">
                    <a:lumMod val="95000"/>
                    <a:lumOff val="5000"/>
                  </a:schemeClr>
                </a:solidFill>
              </a:rPr>
              <a:t> or </a:t>
            </a:r>
            <a:r>
              <a:rPr lang="en-US" sz="2200" b="1" u="sng" dirty="0">
                <a:solidFill>
                  <a:srgbClr val="C00000"/>
                </a:solidFill>
              </a:rPr>
              <a:t>SUM</a:t>
            </a:r>
            <a:r>
              <a:rPr lang="en-US" sz="2200" b="1" u="sng" dirty="0">
                <a:solidFill>
                  <a:schemeClr val="tx1">
                    <a:lumMod val="95000"/>
                    <a:lumOff val="5000"/>
                  </a:schemeClr>
                </a:solidFill>
              </a:rPr>
              <a:t> are applied.</a:t>
            </a:r>
          </a:p>
          <a:p>
            <a:pPr algn="just"/>
            <a:r>
              <a:rPr lang="en-US" sz="2400" dirty="0">
                <a:solidFill>
                  <a:schemeClr val="tx1">
                    <a:lumMod val="95000"/>
                    <a:lumOff val="5000"/>
                  </a:schemeClr>
                </a:solidFill>
              </a:rPr>
              <a:t>Problem 3:</a:t>
            </a:r>
          </a:p>
          <a:p>
            <a:pPr lvl="1" algn="just"/>
            <a:r>
              <a:rPr lang="en-US" sz="2200" b="1" u="sng" dirty="0">
                <a:solidFill>
                  <a:schemeClr val="tx1">
                    <a:lumMod val="95000"/>
                    <a:lumOff val="5000"/>
                  </a:schemeClr>
                </a:solidFill>
              </a:rPr>
              <a:t>SELECT and JOIN operations involve comparisons</a:t>
            </a:r>
            <a:r>
              <a:rPr lang="en-US" sz="2200" dirty="0">
                <a:solidFill>
                  <a:schemeClr val="tx1">
                    <a:lumMod val="95000"/>
                    <a:lumOff val="5000"/>
                  </a:schemeClr>
                </a:solidFill>
              </a:rPr>
              <a:t>; with NULL the </a:t>
            </a:r>
            <a:r>
              <a:rPr lang="en-US" sz="2200" b="1" u="sng" dirty="0">
                <a:solidFill>
                  <a:schemeClr val="tx1">
                    <a:lumMod val="95000"/>
                    <a:lumOff val="5000"/>
                  </a:schemeClr>
                </a:solidFill>
              </a:rPr>
              <a:t>results may become unpredictable.</a:t>
            </a:r>
          </a:p>
        </p:txBody>
      </p:sp>
    </p:spTree>
    <p:extLst>
      <p:ext uri="{BB962C8B-B14F-4D97-AF65-F5344CB8AC3E}">
        <p14:creationId xmlns:p14="http://schemas.microsoft.com/office/powerpoint/2010/main" val="387967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452" y="145912"/>
            <a:ext cx="8534400" cy="1175951"/>
          </a:xfrm>
        </p:spPr>
        <p:txBody>
          <a:bodyPr>
            <a:normAutofit/>
          </a:bodyPr>
          <a:lstStyle/>
          <a:p>
            <a:pPr marL="0" indent="0">
              <a:buNone/>
            </a:pPr>
            <a:r>
              <a:rPr lang="en-US" sz="3200" b="1" dirty="0"/>
              <a:t>Content</a:t>
            </a:r>
          </a:p>
        </p:txBody>
      </p:sp>
      <p:graphicFrame>
        <p:nvGraphicFramePr>
          <p:cNvPr id="4" name="Diagram 3">
            <a:extLst>
              <a:ext uri="{FF2B5EF4-FFF2-40B4-BE49-F238E27FC236}">
                <a16:creationId xmlns:a16="http://schemas.microsoft.com/office/drawing/2014/main" id="{9F42E6DE-CD92-726B-8913-0C988C0D6540}"/>
              </a:ext>
            </a:extLst>
          </p:cNvPr>
          <p:cNvGraphicFramePr/>
          <p:nvPr>
            <p:extLst>
              <p:ext uri="{D42A27DB-BD31-4B8C-83A1-F6EECF244321}">
                <p14:modId xmlns:p14="http://schemas.microsoft.com/office/powerpoint/2010/main" val="2938973402"/>
              </p:ext>
            </p:extLst>
          </p:nvPr>
        </p:nvGraphicFramePr>
        <p:xfrm>
          <a:off x="815675" y="909448"/>
          <a:ext cx="894942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9931064" cy="4661243"/>
          </a:xfrm>
        </p:spPr>
        <p:txBody>
          <a:bodyPr>
            <a:noAutofit/>
          </a:bodyPr>
          <a:lstStyle/>
          <a:p>
            <a:pPr algn="just"/>
            <a:r>
              <a:rPr lang="en-US" sz="2000" b="1" i="1" u="sng" dirty="0">
                <a:solidFill>
                  <a:schemeClr val="accent2">
                    <a:lumMod val="75000"/>
                  </a:schemeClr>
                </a:solidFill>
              </a:rPr>
              <a:t>NULL Values in Tuples</a:t>
            </a:r>
          </a:p>
          <a:p>
            <a:pPr algn="just"/>
            <a:r>
              <a:rPr lang="en-US" sz="2400" dirty="0">
                <a:solidFill>
                  <a:schemeClr val="tx1">
                    <a:lumMod val="95000"/>
                    <a:lumOff val="5000"/>
                  </a:schemeClr>
                </a:solidFill>
              </a:rPr>
              <a:t>Moreover, </a:t>
            </a:r>
            <a:r>
              <a:rPr lang="en-US" sz="2400" b="1" dirty="0">
                <a:solidFill>
                  <a:srgbClr val="C00000"/>
                </a:solidFill>
              </a:rPr>
              <a:t>NULLs can have multiple interpretations</a:t>
            </a:r>
            <a:r>
              <a:rPr lang="en-US" sz="2400" dirty="0">
                <a:solidFill>
                  <a:schemeClr val="tx1">
                    <a:lumMod val="95000"/>
                    <a:lumOff val="5000"/>
                  </a:schemeClr>
                </a:solidFill>
              </a:rPr>
              <a:t>, such as the following:</a:t>
            </a:r>
          </a:p>
          <a:p>
            <a:pPr lvl="1" algn="just"/>
            <a:r>
              <a:rPr lang="en-US" sz="2000" dirty="0">
                <a:solidFill>
                  <a:schemeClr val="tx1">
                    <a:lumMod val="95000"/>
                    <a:lumOff val="5000"/>
                  </a:schemeClr>
                </a:solidFill>
              </a:rPr>
              <a:t>The attribute </a:t>
            </a:r>
            <a:r>
              <a:rPr lang="en-US" sz="2000" b="1" dirty="0">
                <a:solidFill>
                  <a:srgbClr val="C00000"/>
                </a:solidFill>
              </a:rPr>
              <a:t>does not apply</a:t>
            </a:r>
            <a:r>
              <a:rPr lang="en-US" sz="2000" dirty="0">
                <a:solidFill>
                  <a:schemeClr val="tx1">
                    <a:lumMod val="95000"/>
                    <a:lumOff val="5000"/>
                  </a:schemeClr>
                </a:solidFill>
              </a:rPr>
              <a:t> to this tuple. For example, </a:t>
            </a:r>
            <a:r>
              <a:rPr lang="en-US" sz="2000" dirty="0" err="1">
                <a:solidFill>
                  <a:schemeClr val="tx1">
                    <a:lumMod val="95000"/>
                    <a:lumOff val="5000"/>
                  </a:schemeClr>
                </a:solidFill>
              </a:rPr>
              <a:t>Visa_status</a:t>
            </a:r>
            <a:r>
              <a:rPr lang="en-US" sz="2000" dirty="0">
                <a:solidFill>
                  <a:schemeClr val="tx1">
                    <a:lumMod val="95000"/>
                    <a:lumOff val="5000"/>
                  </a:schemeClr>
                </a:solidFill>
              </a:rPr>
              <a:t> may not apply to U.S. students.</a:t>
            </a:r>
          </a:p>
          <a:p>
            <a:pPr lvl="1" algn="just"/>
            <a:r>
              <a:rPr lang="en-US" sz="2000" dirty="0">
                <a:solidFill>
                  <a:schemeClr val="tx1">
                    <a:lumMod val="95000"/>
                    <a:lumOff val="5000"/>
                  </a:schemeClr>
                </a:solidFill>
              </a:rPr>
              <a:t>The attribute </a:t>
            </a:r>
            <a:r>
              <a:rPr lang="en-US" sz="2000" b="1" dirty="0">
                <a:solidFill>
                  <a:srgbClr val="C00000"/>
                </a:solidFill>
              </a:rPr>
              <a:t>value for this tuple is unknown</a:t>
            </a:r>
            <a:r>
              <a:rPr lang="en-US" sz="2000" dirty="0">
                <a:solidFill>
                  <a:schemeClr val="tx1">
                    <a:lumMod val="95000"/>
                    <a:lumOff val="5000"/>
                  </a:schemeClr>
                </a:solidFill>
              </a:rPr>
              <a:t>. For example, the </a:t>
            </a:r>
            <a:r>
              <a:rPr lang="en-US" sz="2000" dirty="0" err="1">
                <a:solidFill>
                  <a:schemeClr val="tx1">
                    <a:lumMod val="95000"/>
                    <a:lumOff val="5000"/>
                  </a:schemeClr>
                </a:solidFill>
              </a:rPr>
              <a:t>Date_of_birth</a:t>
            </a:r>
            <a:r>
              <a:rPr lang="en-US" sz="2000" dirty="0">
                <a:solidFill>
                  <a:schemeClr val="tx1">
                    <a:lumMod val="95000"/>
                    <a:lumOff val="5000"/>
                  </a:schemeClr>
                </a:solidFill>
              </a:rPr>
              <a:t> may be unknown for an employee.</a:t>
            </a:r>
          </a:p>
          <a:p>
            <a:pPr lvl="1" algn="just"/>
            <a:r>
              <a:rPr lang="en-US" sz="2000" dirty="0">
                <a:solidFill>
                  <a:schemeClr val="tx1">
                    <a:lumMod val="95000"/>
                    <a:lumOff val="5000"/>
                  </a:schemeClr>
                </a:solidFill>
              </a:rPr>
              <a:t>The value is </a:t>
            </a:r>
            <a:r>
              <a:rPr lang="en-US" sz="2000" b="1" dirty="0">
                <a:solidFill>
                  <a:srgbClr val="C00000"/>
                </a:solidFill>
              </a:rPr>
              <a:t>known but absent</a:t>
            </a:r>
            <a:r>
              <a:rPr lang="en-US" sz="2000" dirty="0">
                <a:solidFill>
                  <a:schemeClr val="tx1">
                    <a:lumMod val="95000"/>
                    <a:lumOff val="5000"/>
                  </a:schemeClr>
                </a:solidFill>
              </a:rPr>
              <a:t>; that is, it has not been recorded yet. For example, the </a:t>
            </a:r>
            <a:r>
              <a:rPr lang="en-US" sz="2000" dirty="0" err="1">
                <a:solidFill>
                  <a:schemeClr val="tx1">
                    <a:lumMod val="95000"/>
                    <a:lumOff val="5000"/>
                  </a:schemeClr>
                </a:solidFill>
              </a:rPr>
              <a:t>Home_Phone_Number</a:t>
            </a:r>
            <a:r>
              <a:rPr lang="en-US" sz="2000" dirty="0">
                <a:solidFill>
                  <a:schemeClr val="tx1">
                    <a:lumMod val="95000"/>
                    <a:lumOff val="5000"/>
                  </a:schemeClr>
                </a:solidFill>
              </a:rPr>
              <a:t> for an employee may exist, but may not be available and recorded yet.</a:t>
            </a:r>
          </a:p>
        </p:txBody>
      </p:sp>
    </p:spTree>
    <p:extLst>
      <p:ext uri="{BB962C8B-B14F-4D97-AF65-F5344CB8AC3E}">
        <p14:creationId xmlns:p14="http://schemas.microsoft.com/office/powerpoint/2010/main" val="416342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10137252" cy="4661243"/>
          </a:xfrm>
        </p:spPr>
        <p:txBody>
          <a:bodyPr>
            <a:noAutofit/>
          </a:bodyPr>
          <a:lstStyle/>
          <a:p>
            <a:pPr algn="just"/>
            <a:r>
              <a:rPr lang="en-US" sz="2400" b="1" i="1" u="sng" dirty="0">
                <a:solidFill>
                  <a:schemeClr val="accent2">
                    <a:lumMod val="75000"/>
                  </a:schemeClr>
                </a:solidFill>
              </a:rPr>
              <a:t>NULL Values in Tuples</a:t>
            </a:r>
          </a:p>
          <a:p>
            <a:pPr algn="just"/>
            <a:r>
              <a:rPr lang="en-US" sz="2000" b="1" i="1" u="sng" dirty="0">
                <a:solidFill>
                  <a:schemeClr val="tx1">
                    <a:lumMod val="95000"/>
                    <a:lumOff val="5000"/>
                  </a:schemeClr>
                </a:solidFill>
              </a:rPr>
              <a:t>Guideline 3</a:t>
            </a:r>
            <a:r>
              <a:rPr lang="en-US" sz="2000" b="1" i="1" dirty="0">
                <a:solidFill>
                  <a:schemeClr val="tx1">
                    <a:lumMod val="95000"/>
                    <a:lumOff val="5000"/>
                  </a:schemeClr>
                </a:solidFill>
              </a:rPr>
              <a:t>. </a:t>
            </a:r>
          </a:p>
          <a:p>
            <a:pPr algn="just"/>
            <a:r>
              <a:rPr lang="en-US" sz="2000" u="sng" dirty="0">
                <a:solidFill>
                  <a:schemeClr val="tx1">
                    <a:lumMod val="95000"/>
                    <a:lumOff val="5000"/>
                  </a:schemeClr>
                </a:solidFill>
              </a:rPr>
              <a:t>Avoid placing </a:t>
            </a:r>
            <a:r>
              <a:rPr lang="en-US" sz="2000" b="1" u="sng" dirty="0">
                <a:solidFill>
                  <a:srgbClr val="C00000"/>
                </a:solidFill>
              </a:rPr>
              <a:t>attributes </a:t>
            </a:r>
            <a:r>
              <a:rPr lang="en-US" sz="2000" u="sng" dirty="0">
                <a:solidFill>
                  <a:schemeClr val="tx1">
                    <a:lumMod val="95000"/>
                    <a:lumOff val="5000"/>
                  </a:schemeClr>
                </a:solidFill>
              </a:rPr>
              <a:t>in a base relation whose values may frequently be NULL. </a:t>
            </a:r>
          </a:p>
          <a:p>
            <a:pPr algn="just"/>
            <a:r>
              <a:rPr lang="en-US" sz="2000" dirty="0">
                <a:solidFill>
                  <a:schemeClr val="tx1">
                    <a:lumMod val="95000"/>
                    <a:lumOff val="5000"/>
                  </a:schemeClr>
                </a:solidFill>
              </a:rPr>
              <a:t>If NULLs are </a:t>
            </a:r>
            <a:r>
              <a:rPr lang="en-US" sz="2000" b="1" dirty="0">
                <a:solidFill>
                  <a:srgbClr val="C00000"/>
                </a:solidFill>
              </a:rPr>
              <a:t>unavoidable</a:t>
            </a:r>
            <a:r>
              <a:rPr lang="en-US" sz="2000" dirty="0">
                <a:solidFill>
                  <a:schemeClr val="tx1">
                    <a:lumMod val="95000"/>
                    <a:lumOff val="5000"/>
                  </a:schemeClr>
                </a:solidFill>
              </a:rPr>
              <a:t>,</a:t>
            </a:r>
          </a:p>
          <a:p>
            <a:pPr lvl="1" algn="just"/>
            <a:r>
              <a:rPr lang="en-US" sz="1800" dirty="0">
                <a:solidFill>
                  <a:schemeClr val="tx1">
                    <a:lumMod val="95000"/>
                    <a:lumOff val="5000"/>
                  </a:schemeClr>
                </a:solidFill>
              </a:rPr>
              <a:t>apply in exceptional cases only </a:t>
            </a:r>
          </a:p>
          <a:p>
            <a:pPr lvl="1" algn="just"/>
            <a:r>
              <a:rPr lang="en-US" sz="1800" dirty="0">
                <a:solidFill>
                  <a:schemeClr val="tx1">
                    <a:lumMod val="95000"/>
                    <a:lumOff val="5000"/>
                  </a:schemeClr>
                </a:solidFill>
              </a:rPr>
              <a:t>and do not apply to most tuples in the relation.</a:t>
            </a:r>
          </a:p>
          <a:p>
            <a:pPr algn="just"/>
            <a:r>
              <a:rPr lang="en-US" sz="2000" dirty="0">
                <a:solidFill>
                  <a:schemeClr val="tx1">
                    <a:lumMod val="95000"/>
                    <a:lumOff val="5000"/>
                  </a:schemeClr>
                </a:solidFill>
              </a:rPr>
              <a:t>For example,</a:t>
            </a:r>
          </a:p>
          <a:p>
            <a:pPr lvl="1" algn="just"/>
            <a:r>
              <a:rPr lang="en-US" sz="1800" dirty="0">
                <a:solidFill>
                  <a:schemeClr val="tx1">
                    <a:lumMod val="95000"/>
                    <a:lumOff val="5000"/>
                  </a:schemeClr>
                </a:solidFill>
              </a:rPr>
              <a:t>if only 15% of employees have individual offices, </a:t>
            </a:r>
          </a:p>
          <a:p>
            <a:pPr lvl="1" algn="just"/>
            <a:r>
              <a:rPr lang="en-US" sz="1800" dirty="0">
                <a:solidFill>
                  <a:schemeClr val="tx1">
                    <a:lumMod val="95000"/>
                    <a:lumOff val="5000"/>
                  </a:schemeClr>
                </a:solidFill>
              </a:rPr>
              <a:t>Then there is no need to include an attribute </a:t>
            </a:r>
            <a:r>
              <a:rPr lang="en-US" sz="1800" b="1" dirty="0" err="1">
                <a:solidFill>
                  <a:srgbClr val="C00000"/>
                </a:solidFill>
              </a:rPr>
              <a:t>Office_number</a:t>
            </a:r>
            <a:r>
              <a:rPr lang="en-US" sz="1800" dirty="0">
                <a:solidFill>
                  <a:schemeClr val="tx1">
                    <a:lumMod val="95000"/>
                    <a:lumOff val="5000"/>
                  </a:schemeClr>
                </a:solidFill>
              </a:rPr>
              <a:t> in the EMPLOYEE relation;</a:t>
            </a:r>
          </a:p>
          <a:p>
            <a:pPr lvl="1" algn="just"/>
            <a:r>
              <a:rPr lang="en-US" sz="1800" dirty="0">
                <a:solidFill>
                  <a:schemeClr val="tx1">
                    <a:lumMod val="95000"/>
                    <a:lumOff val="5000"/>
                  </a:schemeClr>
                </a:solidFill>
              </a:rPr>
              <a:t>rather, a relation </a:t>
            </a:r>
            <a:r>
              <a:rPr lang="en-US" sz="1800" b="1" dirty="0">
                <a:solidFill>
                  <a:srgbClr val="C00000"/>
                </a:solidFill>
              </a:rPr>
              <a:t>EMP_OFFICES (</a:t>
            </a:r>
            <a:r>
              <a:rPr lang="en-US" sz="1800" b="1" dirty="0" err="1">
                <a:solidFill>
                  <a:srgbClr val="C00000"/>
                </a:solidFill>
              </a:rPr>
              <a:t>Essn</a:t>
            </a:r>
            <a:r>
              <a:rPr lang="en-US" sz="1800" b="1" dirty="0">
                <a:solidFill>
                  <a:srgbClr val="C00000"/>
                </a:solidFill>
              </a:rPr>
              <a:t>, </a:t>
            </a:r>
            <a:r>
              <a:rPr lang="en-US" sz="1800" b="1" dirty="0" err="1">
                <a:solidFill>
                  <a:srgbClr val="C00000"/>
                </a:solidFill>
              </a:rPr>
              <a:t>Office_number</a:t>
            </a:r>
            <a:r>
              <a:rPr lang="en-US" sz="1800" b="1" dirty="0">
                <a:solidFill>
                  <a:srgbClr val="C00000"/>
                </a:solidFill>
              </a:rPr>
              <a:t>) </a:t>
            </a:r>
            <a:r>
              <a:rPr lang="en-US" sz="1800" dirty="0">
                <a:solidFill>
                  <a:schemeClr val="tx1">
                    <a:lumMod val="95000"/>
                    <a:lumOff val="5000"/>
                  </a:schemeClr>
                </a:solidFill>
              </a:rPr>
              <a:t>can be created to include tuples for only the employees with individual offices.</a:t>
            </a:r>
          </a:p>
        </p:txBody>
      </p:sp>
    </p:spTree>
    <p:extLst>
      <p:ext uri="{BB962C8B-B14F-4D97-AF65-F5344CB8AC3E}">
        <p14:creationId xmlns:p14="http://schemas.microsoft.com/office/powerpoint/2010/main" val="2637400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10047" cy="1320800"/>
          </a:xfrm>
        </p:spPr>
        <p:txBody>
          <a:bodyPr/>
          <a:lstStyle/>
          <a:p>
            <a:r>
              <a:rPr lang="en-US" dirty="0"/>
              <a:t>Informal Design Guideline for Relation Schemas</a:t>
            </a:r>
          </a:p>
        </p:txBody>
      </p:sp>
      <p:pic>
        <p:nvPicPr>
          <p:cNvPr id="4" name="Picture 3"/>
          <p:cNvPicPr>
            <a:picLocks noChangeAspect="1"/>
          </p:cNvPicPr>
          <p:nvPr/>
        </p:nvPicPr>
        <p:blipFill rotWithShape="1">
          <a:blip r:embed="rId2"/>
          <a:srcRect r="50285" b="63342"/>
          <a:stretch/>
        </p:blipFill>
        <p:spPr>
          <a:xfrm>
            <a:off x="535524" y="2473063"/>
            <a:ext cx="4385018" cy="3723424"/>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5FA3203-C551-CB2A-91DC-A306B31ECEEB}"/>
              </a:ext>
            </a:extLst>
          </p:cNvPr>
          <p:cNvPicPr>
            <a:picLocks noChangeAspect="1"/>
          </p:cNvPicPr>
          <p:nvPr/>
        </p:nvPicPr>
        <p:blipFill rotWithShape="1">
          <a:blip r:embed="rId3"/>
          <a:srcRect t="38759"/>
          <a:stretch/>
        </p:blipFill>
        <p:spPr>
          <a:xfrm>
            <a:off x="5384579" y="1912186"/>
            <a:ext cx="6271897" cy="4347713"/>
          </a:xfrm>
          <a:prstGeom prst="rect">
            <a:avLst/>
          </a:prstGeom>
        </p:spPr>
      </p:pic>
      <p:sp>
        <p:nvSpPr>
          <p:cNvPr id="9" name="TextBox 8">
            <a:extLst>
              <a:ext uri="{FF2B5EF4-FFF2-40B4-BE49-F238E27FC236}">
                <a16:creationId xmlns:a16="http://schemas.microsoft.com/office/drawing/2014/main" id="{764CF26D-F8E9-740F-91AA-299DACA2E7BF}"/>
              </a:ext>
            </a:extLst>
          </p:cNvPr>
          <p:cNvSpPr txBox="1"/>
          <p:nvPr/>
        </p:nvSpPr>
        <p:spPr>
          <a:xfrm>
            <a:off x="347214" y="771427"/>
            <a:ext cx="6198078" cy="369332"/>
          </a:xfrm>
          <a:prstGeom prst="rect">
            <a:avLst/>
          </a:prstGeom>
          <a:noFill/>
        </p:spPr>
        <p:txBody>
          <a:bodyPr wrap="square">
            <a:spAutoFit/>
          </a:bodyPr>
          <a:lstStyle/>
          <a:p>
            <a:pPr algn="just"/>
            <a:r>
              <a:rPr lang="en-US" b="1" i="1" u="sng" dirty="0">
                <a:solidFill>
                  <a:schemeClr val="accent2">
                    <a:lumMod val="75000"/>
                  </a:schemeClr>
                </a:solidFill>
              </a:rPr>
              <a:t>Generation of Spurious Tuples</a:t>
            </a:r>
            <a:r>
              <a:rPr lang="en-US" sz="1600" b="1" i="1" dirty="0">
                <a:solidFill>
                  <a:schemeClr val="tx1">
                    <a:lumMod val="95000"/>
                    <a:lumOff val="5000"/>
                  </a:schemeClr>
                </a:solidFill>
              </a:rPr>
              <a:t> </a:t>
            </a:r>
          </a:p>
        </p:txBody>
      </p:sp>
    </p:spTree>
    <p:extLst>
      <p:ext uri="{BB962C8B-B14F-4D97-AF65-F5344CB8AC3E}">
        <p14:creationId xmlns:p14="http://schemas.microsoft.com/office/powerpoint/2010/main" val="237150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10047" cy="1320800"/>
          </a:xfrm>
        </p:spPr>
        <p:txBody>
          <a:bodyPr/>
          <a:lstStyle/>
          <a:p>
            <a:r>
              <a:rPr lang="en-US" dirty="0"/>
              <a:t>Informal Design Guideline for Relation Schemas</a:t>
            </a:r>
          </a:p>
        </p:txBody>
      </p:sp>
      <p:sp>
        <p:nvSpPr>
          <p:cNvPr id="3" name="Content Placeholder 2"/>
          <p:cNvSpPr>
            <a:spLocks noGrp="1"/>
          </p:cNvSpPr>
          <p:nvPr>
            <p:ph idx="1"/>
          </p:nvPr>
        </p:nvSpPr>
        <p:spPr>
          <a:xfrm>
            <a:off x="617688" y="2575176"/>
            <a:ext cx="9397542" cy="4661243"/>
          </a:xfrm>
        </p:spPr>
        <p:txBody>
          <a:bodyPr>
            <a:normAutofit/>
          </a:bodyPr>
          <a:lstStyle/>
          <a:p>
            <a:pPr algn="just"/>
            <a:r>
              <a:rPr lang="en-US" b="1" i="1" u="sng" dirty="0">
                <a:solidFill>
                  <a:schemeClr val="accent2">
                    <a:lumMod val="75000"/>
                  </a:schemeClr>
                </a:solidFill>
              </a:rPr>
              <a:t>Generation of Spurious Tuples</a:t>
            </a:r>
            <a:r>
              <a:rPr lang="en-US" sz="1600" b="1" i="1" dirty="0">
                <a:solidFill>
                  <a:schemeClr val="tx1">
                    <a:lumMod val="95000"/>
                    <a:lumOff val="5000"/>
                  </a:schemeClr>
                </a:solidFill>
              </a:rPr>
              <a:t> </a:t>
            </a:r>
          </a:p>
          <a:p>
            <a:pPr algn="just"/>
            <a:r>
              <a:rPr lang="en-US" sz="1600" b="1" i="1" dirty="0">
                <a:solidFill>
                  <a:schemeClr val="tx1">
                    <a:lumMod val="95000"/>
                    <a:lumOff val="5000"/>
                  </a:schemeClr>
                </a:solidFill>
              </a:rPr>
              <a:t>Spurious tuples: tuples that actually doesn't exists in a table.</a:t>
            </a:r>
          </a:p>
          <a:p>
            <a:pPr algn="just"/>
            <a:r>
              <a:rPr lang="en-US" sz="2000" dirty="0">
                <a:solidFill>
                  <a:schemeClr val="tx1">
                    <a:lumMod val="95000"/>
                    <a:lumOff val="5000"/>
                  </a:schemeClr>
                </a:solidFill>
              </a:rPr>
              <a:t>Consider the two relation schemas EMP_LOCS and EMP_PROJ1.</a:t>
            </a:r>
          </a:p>
          <a:p>
            <a:pPr algn="just"/>
            <a:r>
              <a:rPr lang="en-US" sz="2000" dirty="0">
                <a:solidFill>
                  <a:schemeClr val="tx1">
                    <a:lumMod val="95000"/>
                    <a:lumOff val="5000"/>
                  </a:schemeClr>
                </a:solidFill>
              </a:rPr>
              <a:t>A tuple in EMP_LOCS means that the employee whose name is </a:t>
            </a:r>
            <a:r>
              <a:rPr lang="en-US" sz="2000" dirty="0" err="1">
                <a:solidFill>
                  <a:schemeClr val="tx1">
                    <a:lumMod val="95000"/>
                    <a:lumOff val="5000"/>
                  </a:schemeClr>
                </a:solidFill>
              </a:rPr>
              <a:t>Ename</a:t>
            </a:r>
            <a:r>
              <a:rPr lang="en-US" sz="2000" dirty="0">
                <a:solidFill>
                  <a:schemeClr val="tx1">
                    <a:lumMod val="95000"/>
                    <a:lumOff val="5000"/>
                  </a:schemeClr>
                </a:solidFill>
              </a:rPr>
              <a:t> works on at least one project located at </a:t>
            </a:r>
            <a:r>
              <a:rPr lang="en-US" sz="2000" dirty="0" err="1">
                <a:solidFill>
                  <a:schemeClr val="tx1">
                    <a:lumMod val="95000"/>
                    <a:lumOff val="5000"/>
                  </a:schemeClr>
                </a:solidFill>
              </a:rPr>
              <a:t>Plocation</a:t>
            </a:r>
            <a:r>
              <a:rPr lang="en-US" sz="2000" dirty="0">
                <a:solidFill>
                  <a:schemeClr val="tx1">
                    <a:lumMod val="95000"/>
                    <a:lumOff val="5000"/>
                  </a:schemeClr>
                </a:solidFill>
              </a:rPr>
              <a:t>. </a:t>
            </a:r>
          </a:p>
          <a:p>
            <a:pPr algn="just"/>
            <a:r>
              <a:rPr lang="en-US" sz="2000" dirty="0">
                <a:solidFill>
                  <a:schemeClr val="tx1">
                    <a:lumMod val="95000"/>
                    <a:lumOff val="5000"/>
                  </a:schemeClr>
                </a:solidFill>
              </a:rPr>
              <a:t>A tuple in EMP_PROJ1 refers to the fact that the employee whose Social Security number is </a:t>
            </a:r>
            <a:r>
              <a:rPr lang="en-US" sz="2000" dirty="0" err="1">
                <a:solidFill>
                  <a:schemeClr val="tx1">
                    <a:lumMod val="95000"/>
                    <a:lumOff val="5000"/>
                  </a:schemeClr>
                </a:solidFill>
              </a:rPr>
              <a:t>Ssn</a:t>
            </a:r>
            <a:r>
              <a:rPr lang="en-US" sz="2000" dirty="0">
                <a:solidFill>
                  <a:schemeClr val="tx1">
                    <a:lumMod val="95000"/>
                    <a:lumOff val="5000"/>
                  </a:schemeClr>
                </a:solidFill>
              </a:rPr>
              <a:t> works the given Hours per week on the project whose name, number, and location are </a:t>
            </a:r>
            <a:r>
              <a:rPr lang="en-US" sz="2000" dirty="0" err="1">
                <a:solidFill>
                  <a:schemeClr val="tx1">
                    <a:lumMod val="95000"/>
                    <a:lumOff val="5000"/>
                  </a:schemeClr>
                </a:solidFill>
              </a:rPr>
              <a:t>Pname</a:t>
            </a:r>
            <a:r>
              <a:rPr lang="en-US" sz="2000" dirty="0">
                <a:solidFill>
                  <a:schemeClr val="tx1">
                    <a:lumMod val="95000"/>
                    <a:lumOff val="5000"/>
                  </a:schemeClr>
                </a:solidFill>
              </a:rPr>
              <a:t>, </a:t>
            </a:r>
            <a:r>
              <a:rPr lang="en-US" sz="2000" dirty="0" err="1">
                <a:solidFill>
                  <a:schemeClr val="tx1">
                    <a:lumMod val="95000"/>
                    <a:lumOff val="5000"/>
                  </a:schemeClr>
                </a:solidFill>
              </a:rPr>
              <a:t>Pnumber</a:t>
            </a:r>
            <a:r>
              <a:rPr lang="en-US" sz="2000" dirty="0">
                <a:solidFill>
                  <a:schemeClr val="tx1">
                    <a:lumMod val="95000"/>
                    <a:lumOff val="5000"/>
                  </a:schemeClr>
                </a:solidFill>
              </a:rPr>
              <a:t>, and </a:t>
            </a:r>
            <a:r>
              <a:rPr lang="en-US" sz="2000" dirty="0" err="1">
                <a:solidFill>
                  <a:schemeClr val="tx1">
                    <a:lumMod val="95000"/>
                    <a:lumOff val="5000"/>
                  </a:schemeClr>
                </a:solidFill>
              </a:rPr>
              <a:t>Plocation</a:t>
            </a:r>
            <a:r>
              <a:rPr lang="en-US" sz="2000" dirty="0">
                <a:solidFill>
                  <a:schemeClr val="tx1">
                    <a:lumMod val="95000"/>
                    <a:lumOff val="5000"/>
                  </a:schemeClr>
                </a:solidFill>
              </a:rPr>
              <a:t>.</a:t>
            </a:r>
          </a:p>
        </p:txBody>
      </p:sp>
      <p:pic>
        <p:nvPicPr>
          <p:cNvPr id="4" name="Picture 3"/>
          <p:cNvPicPr>
            <a:picLocks noChangeAspect="1"/>
          </p:cNvPicPr>
          <p:nvPr/>
        </p:nvPicPr>
        <p:blipFill rotWithShape="1">
          <a:blip r:embed="rId2"/>
          <a:srcRect b="63342"/>
          <a:stretch/>
        </p:blipFill>
        <p:spPr>
          <a:xfrm>
            <a:off x="1676399" y="660400"/>
            <a:ext cx="7938853" cy="1700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093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520815" y="1859006"/>
            <a:ext cx="4174753" cy="4661243"/>
          </a:xfrm>
        </p:spPr>
        <p:txBody>
          <a:bodyPr>
            <a:normAutofit/>
          </a:bodyPr>
          <a:lstStyle/>
          <a:p>
            <a:pPr algn="just"/>
            <a:r>
              <a:rPr lang="en-US" b="1" i="1" u="sng" dirty="0">
                <a:solidFill>
                  <a:schemeClr val="accent2">
                    <a:lumMod val="75000"/>
                  </a:schemeClr>
                </a:solidFill>
              </a:rPr>
              <a:t>Generation of Spurious Tuples</a:t>
            </a:r>
            <a:r>
              <a:rPr lang="en-US" sz="1600" b="1" i="1" dirty="0">
                <a:solidFill>
                  <a:schemeClr val="tx1">
                    <a:lumMod val="95000"/>
                    <a:lumOff val="5000"/>
                  </a:schemeClr>
                </a:solidFill>
              </a:rPr>
              <a:t> </a:t>
            </a:r>
          </a:p>
          <a:p>
            <a:pPr algn="just"/>
            <a:r>
              <a:rPr lang="en-US" sz="2000" dirty="0">
                <a:solidFill>
                  <a:schemeClr val="tx1">
                    <a:lumMod val="95000"/>
                    <a:lumOff val="5000"/>
                  </a:schemeClr>
                </a:solidFill>
              </a:rPr>
              <a:t>Figure 14.5(b) shows relation states of EMP_LOCS and EMP_PROJ1 corresponding to the EMP_PROJ relation in Figure 14.4.</a:t>
            </a:r>
            <a:endParaRPr lang="en-US" sz="1600" dirty="0">
              <a:solidFill>
                <a:schemeClr val="tx1">
                  <a:lumMod val="95000"/>
                  <a:lumOff val="5000"/>
                </a:schemeClr>
              </a:solidFill>
            </a:endParaRPr>
          </a:p>
        </p:txBody>
      </p:sp>
      <p:pic>
        <p:nvPicPr>
          <p:cNvPr id="4" name="Picture 3"/>
          <p:cNvPicPr>
            <a:picLocks noChangeAspect="1"/>
          </p:cNvPicPr>
          <p:nvPr/>
        </p:nvPicPr>
        <p:blipFill rotWithShape="1">
          <a:blip r:embed="rId2"/>
          <a:srcRect t="35319"/>
          <a:stretch/>
        </p:blipFill>
        <p:spPr>
          <a:xfrm>
            <a:off x="4812727" y="1916671"/>
            <a:ext cx="6879239" cy="4020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921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4759640" cy="4661243"/>
          </a:xfrm>
        </p:spPr>
        <p:txBody>
          <a:bodyPr>
            <a:normAutofit/>
          </a:bodyPr>
          <a:lstStyle/>
          <a:p>
            <a:pPr algn="just"/>
            <a:r>
              <a:rPr lang="en-US" sz="2000" b="1" i="1" u="sng" dirty="0">
                <a:solidFill>
                  <a:schemeClr val="accent2">
                    <a:lumMod val="75000"/>
                  </a:schemeClr>
                </a:solidFill>
              </a:rPr>
              <a:t>Generation of Spurious Tuples</a:t>
            </a:r>
            <a:r>
              <a:rPr lang="en-US" b="1" i="1" dirty="0">
                <a:solidFill>
                  <a:schemeClr val="tx1">
                    <a:lumMod val="95000"/>
                    <a:lumOff val="5000"/>
                  </a:schemeClr>
                </a:solidFill>
              </a:rPr>
              <a:t> </a:t>
            </a:r>
          </a:p>
          <a:p>
            <a:pPr algn="just"/>
            <a:r>
              <a:rPr lang="en-US" dirty="0">
                <a:solidFill>
                  <a:schemeClr val="tx1">
                    <a:lumMod val="95000"/>
                    <a:lumOff val="5000"/>
                  </a:schemeClr>
                </a:solidFill>
              </a:rPr>
              <a:t>Suppose that we used EMP_PROJ1 and EMP_LOCS as the base relations instead of EMP_PROJ. </a:t>
            </a:r>
          </a:p>
          <a:p>
            <a:pPr algn="just"/>
            <a:r>
              <a:rPr lang="en-US" dirty="0">
                <a:solidFill>
                  <a:schemeClr val="tx1">
                    <a:lumMod val="95000"/>
                    <a:lumOff val="5000"/>
                  </a:schemeClr>
                </a:solidFill>
              </a:rPr>
              <a:t>This produces a particularly </a:t>
            </a:r>
            <a:r>
              <a:rPr lang="en-US" b="1" dirty="0">
                <a:solidFill>
                  <a:srgbClr val="C00000"/>
                </a:solidFill>
              </a:rPr>
              <a:t>bad schema design </a:t>
            </a:r>
            <a:r>
              <a:rPr lang="en-US" dirty="0">
                <a:solidFill>
                  <a:schemeClr val="tx1">
                    <a:lumMod val="95000"/>
                    <a:lumOff val="5000"/>
                  </a:schemeClr>
                </a:solidFill>
              </a:rPr>
              <a:t>because we cannot recover the information that was originally in EMP_PROJ from EMP_PROJ1 and EMP_LOCS. </a:t>
            </a:r>
          </a:p>
          <a:p>
            <a:pPr algn="just"/>
            <a:r>
              <a:rPr lang="en-US" b="1" dirty="0">
                <a:solidFill>
                  <a:srgbClr val="7030A0"/>
                </a:solidFill>
              </a:rPr>
              <a:t>If we attempt a NATURAL JOIN operation on EMP_PROJ1 and EMP_LOCS, the result produces many more tuples than the original set of tuples in EMP_PROJ</a:t>
            </a:r>
            <a:r>
              <a:rPr lang="en-US" dirty="0">
                <a:solidFill>
                  <a:schemeClr val="tx1">
                    <a:lumMod val="95000"/>
                    <a:lumOff val="5000"/>
                  </a:schemeClr>
                </a:solidFill>
              </a:rPr>
              <a:t>. </a:t>
            </a:r>
          </a:p>
        </p:txBody>
      </p:sp>
      <p:pic>
        <p:nvPicPr>
          <p:cNvPr id="4" name="Picture 3"/>
          <p:cNvPicPr>
            <a:picLocks noChangeAspect="1"/>
          </p:cNvPicPr>
          <p:nvPr/>
        </p:nvPicPr>
        <p:blipFill rotWithShape="1">
          <a:blip r:embed="rId2"/>
          <a:srcRect t="39030" r="20884"/>
          <a:stretch/>
        </p:blipFill>
        <p:spPr>
          <a:xfrm>
            <a:off x="6142525" y="3215558"/>
            <a:ext cx="4962081" cy="3642442"/>
          </a:xfrm>
          <a:prstGeom prst="rect">
            <a:avLst/>
          </a:prstGeom>
        </p:spPr>
      </p:pic>
      <p:pic>
        <p:nvPicPr>
          <p:cNvPr id="6" name="Picture 5"/>
          <p:cNvPicPr>
            <a:picLocks noChangeAspect="1"/>
          </p:cNvPicPr>
          <p:nvPr/>
        </p:nvPicPr>
        <p:blipFill rotWithShape="1">
          <a:blip r:embed="rId3"/>
          <a:srcRect l="744" t="137" r="52104" b="63205"/>
          <a:stretch/>
        </p:blipFill>
        <p:spPr>
          <a:xfrm>
            <a:off x="6096000" y="1189198"/>
            <a:ext cx="4850921" cy="1813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7137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5566948" cy="4661243"/>
          </a:xfrm>
        </p:spPr>
        <p:txBody>
          <a:bodyPr>
            <a:normAutofit/>
          </a:bodyPr>
          <a:lstStyle/>
          <a:p>
            <a:pPr algn="just"/>
            <a:r>
              <a:rPr lang="en-US" b="1" i="1" u="sng" dirty="0">
                <a:solidFill>
                  <a:schemeClr val="accent2">
                    <a:lumMod val="75000"/>
                  </a:schemeClr>
                </a:solidFill>
              </a:rPr>
              <a:t>Generation of Spurious Tuples</a:t>
            </a:r>
            <a:r>
              <a:rPr lang="en-US" sz="1600" b="1" i="1" dirty="0">
                <a:solidFill>
                  <a:schemeClr val="tx1">
                    <a:lumMod val="95000"/>
                    <a:lumOff val="5000"/>
                  </a:schemeClr>
                </a:solidFill>
              </a:rPr>
              <a:t> </a:t>
            </a:r>
          </a:p>
          <a:p>
            <a:pPr algn="just"/>
            <a:r>
              <a:rPr lang="en-US" sz="1600" dirty="0">
                <a:solidFill>
                  <a:schemeClr val="tx1">
                    <a:lumMod val="95000"/>
                    <a:lumOff val="5000"/>
                  </a:schemeClr>
                </a:solidFill>
              </a:rPr>
              <a:t>In Figure 14.6, the result of applying the join to only the tuples for employee with </a:t>
            </a:r>
            <a:r>
              <a:rPr lang="en-US" sz="1600" dirty="0" err="1">
                <a:solidFill>
                  <a:schemeClr val="tx1">
                    <a:lumMod val="95000"/>
                    <a:lumOff val="5000"/>
                  </a:schemeClr>
                </a:solidFill>
              </a:rPr>
              <a:t>Ssn</a:t>
            </a:r>
            <a:r>
              <a:rPr lang="en-US" sz="1600" dirty="0">
                <a:solidFill>
                  <a:schemeClr val="tx1">
                    <a:lumMod val="95000"/>
                    <a:lumOff val="5000"/>
                  </a:schemeClr>
                </a:solidFill>
              </a:rPr>
              <a:t> = “123456789” is shown (to reduce the size of the resulting relation).</a:t>
            </a:r>
          </a:p>
          <a:p>
            <a:pPr algn="just"/>
            <a:r>
              <a:rPr lang="en-US" sz="1600" b="1" dirty="0">
                <a:solidFill>
                  <a:srgbClr val="7030A0"/>
                </a:solidFill>
              </a:rPr>
              <a:t>Additional tuples that were not in EMP_PROJ are called spurious tuples because they represent spurious information that is not valid</a:t>
            </a:r>
            <a:r>
              <a:rPr lang="en-US" sz="1600" dirty="0">
                <a:solidFill>
                  <a:schemeClr val="tx1">
                    <a:lumMod val="95000"/>
                    <a:lumOff val="5000"/>
                  </a:schemeClr>
                </a:solidFill>
              </a:rPr>
              <a:t>. </a:t>
            </a:r>
          </a:p>
          <a:p>
            <a:pPr algn="just"/>
            <a:r>
              <a:rPr lang="en-US" sz="1600" b="1" dirty="0">
                <a:solidFill>
                  <a:srgbClr val="C00000"/>
                </a:solidFill>
              </a:rPr>
              <a:t>The spurious tuples are marked by asterisks (*) in Figure 14.6.</a:t>
            </a:r>
            <a:r>
              <a:rPr lang="en-US" sz="1600" dirty="0">
                <a:solidFill>
                  <a:schemeClr val="tx1">
                    <a:lumMod val="95000"/>
                    <a:lumOff val="5000"/>
                  </a:schemeClr>
                </a:solidFill>
              </a:rPr>
              <a:t> </a:t>
            </a:r>
          </a:p>
        </p:txBody>
      </p:sp>
      <p:pic>
        <p:nvPicPr>
          <p:cNvPr id="7" name="Picture 6"/>
          <p:cNvPicPr>
            <a:picLocks noChangeAspect="1"/>
          </p:cNvPicPr>
          <p:nvPr/>
        </p:nvPicPr>
        <p:blipFill>
          <a:blip r:embed="rId2"/>
          <a:stretch>
            <a:fillRect/>
          </a:stretch>
        </p:blipFill>
        <p:spPr>
          <a:xfrm>
            <a:off x="6178378" y="1458881"/>
            <a:ext cx="5589565" cy="5069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00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10047605" cy="4661243"/>
          </a:xfrm>
        </p:spPr>
        <p:txBody>
          <a:bodyPr>
            <a:noAutofit/>
          </a:bodyPr>
          <a:lstStyle/>
          <a:p>
            <a:pPr algn="just"/>
            <a:r>
              <a:rPr lang="en-US" sz="2000" b="1" i="1" u="sng" dirty="0">
                <a:solidFill>
                  <a:schemeClr val="accent2">
                    <a:lumMod val="75000"/>
                  </a:schemeClr>
                </a:solidFill>
              </a:rPr>
              <a:t>Generation of Spurious Tuples</a:t>
            </a:r>
            <a:r>
              <a:rPr lang="en-US" b="1" i="1" dirty="0">
                <a:solidFill>
                  <a:schemeClr val="tx1">
                    <a:lumMod val="95000"/>
                    <a:lumOff val="5000"/>
                  </a:schemeClr>
                </a:solidFill>
              </a:rPr>
              <a:t> </a:t>
            </a:r>
          </a:p>
          <a:p>
            <a:pPr algn="just"/>
            <a:r>
              <a:rPr lang="en-US" dirty="0">
                <a:solidFill>
                  <a:schemeClr val="tx1">
                    <a:lumMod val="95000"/>
                    <a:lumOff val="5000"/>
                  </a:schemeClr>
                </a:solidFill>
              </a:rPr>
              <a:t>Decomposing EMP_PROJ into EMP_LOCS and EMP_PROJ1 is undesirable because when we JOIN them back using NATURAL JOIN, we do not get the correct original information. </a:t>
            </a:r>
          </a:p>
          <a:p>
            <a:pPr algn="just"/>
            <a:r>
              <a:rPr lang="en-US" dirty="0">
                <a:solidFill>
                  <a:schemeClr val="tx1">
                    <a:lumMod val="95000"/>
                    <a:lumOff val="5000"/>
                  </a:schemeClr>
                </a:solidFill>
              </a:rPr>
              <a:t>This is because in this case </a:t>
            </a:r>
            <a:r>
              <a:rPr lang="en-US" b="1" dirty="0" err="1">
                <a:solidFill>
                  <a:srgbClr val="C00000"/>
                </a:solidFill>
              </a:rPr>
              <a:t>Plocation</a:t>
            </a:r>
            <a:r>
              <a:rPr lang="en-US" dirty="0">
                <a:solidFill>
                  <a:schemeClr val="tx1">
                    <a:lumMod val="95000"/>
                    <a:lumOff val="5000"/>
                  </a:schemeClr>
                </a:solidFill>
              </a:rPr>
              <a:t> happens to be the attribute that relates </a:t>
            </a:r>
            <a:r>
              <a:rPr lang="en-US" b="1" dirty="0">
                <a:solidFill>
                  <a:srgbClr val="C00000"/>
                </a:solidFill>
              </a:rPr>
              <a:t>EMP_LOCS and EMP_PROJ1</a:t>
            </a:r>
            <a:r>
              <a:rPr lang="en-US" dirty="0">
                <a:solidFill>
                  <a:schemeClr val="tx1">
                    <a:lumMod val="95000"/>
                    <a:lumOff val="5000"/>
                  </a:schemeClr>
                </a:solidFill>
              </a:rPr>
              <a:t>, and </a:t>
            </a:r>
            <a:r>
              <a:rPr lang="en-US" dirty="0" err="1">
                <a:solidFill>
                  <a:schemeClr val="tx1">
                    <a:lumMod val="95000"/>
                    <a:lumOff val="5000"/>
                  </a:schemeClr>
                </a:solidFill>
              </a:rPr>
              <a:t>Plocation</a:t>
            </a:r>
            <a:r>
              <a:rPr lang="en-US" dirty="0">
                <a:solidFill>
                  <a:schemeClr val="tx1">
                    <a:lumMod val="95000"/>
                    <a:lumOff val="5000"/>
                  </a:schemeClr>
                </a:solidFill>
              </a:rPr>
              <a:t> is neither a primary key nor a foreign key in either EMP_LOCS or EMP_PROJ1. </a:t>
            </a:r>
          </a:p>
          <a:p>
            <a:pPr algn="just"/>
            <a:r>
              <a:rPr lang="en-US" b="1" i="1" u="sng" dirty="0">
                <a:solidFill>
                  <a:schemeClr val="tx1">
                    <a:lumMod val="95000"/>
                    <a:lumOff val="5000"/>
                  </a:schemeClr>
                </a:solidFill>
              </a:rPr>
              <a:t>Guideline 4.</a:t>
            </a:r>
          </a:p>
          <a:p>
            <a:pPr algn="just"/>
            <a:r>
              <a:rPr lang="en-US" b="1" dirty="0">
                <a:solidFill>
                  <a:srgbClr val="7030A0"/>
                </a:solidFill>
              </a:rPr>
              <a:t>Design relation schemas so that they can be joined with equality conditions on attributes that are appropriately related (primary key, foreign key) pairs in a way that guarantees that no spurious tuples are generated. </a:t>
            </a:r>
          </a:p>
          <a:p>
            <a:pPr algn="just"/>
            <a:r>
              <a:rPr lang="en-US" b="1" dirty="0">
                <a:solidFill>
                  <a:srgbClr val="7030A0"/>
                </a:solidFill>
              </a:rPr>
              <a:t>Join should be done on whole PK projected as FK in another table, not a portion of that.</a:t>
            </a:r>
          </a:p>
          <a:p>
            <a:pPr algn="just"/>
            <a:r>
              <a:rPr lang="en-US" dirty="0">
                <a:solidFill>
                  <a:schemeClr val="tx1">
                    <a:lumMod val="95000"/>
                    <a:lumOff val="5000"/>
                  </a:schemeClr>
                </a:solidFill>
              </a:rPr>
              <a:t>Avoid relations that contain matching attributes that are not (foreign key, primary key) combinations because joining on such attributes may produce spurious tuples.</a:t>
            </a:r>
          </a:p>
        </p:txBody>
      </p:sp>
    </p:spTree>
    <p:extLst>
      <p:ext uri="{BB962C8B-B14F-4D97-AF65-F5344CB8AC3E}">
        <p14:creationId xmlns:p14="http://schemas.microsoft.com/office/powerpoint/2010/main" val="384733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10038641" cy="4661243"/>
          </a:xfrm>
        </p:spPr>
        <p:txBody>
          <a:bodyPr>
            <a:normAutofit/>
          </a:bodyPr>
          <a:lstStyle/>
          <a:p>
            <a:pPr algn="just"/>
            <a:r>
              <a:rPr lang="en-US" sz="2000" b="1" i="1" u="sng" dirty="0">
                <a:solidFill>
                  <a:schemeClr val="accent2">
                    <a:lumMod val="75000"/>
                  </a:schemeClr>
                </a:solidFill>
              </a:rPr>
              <a:t>Summary and Discussion of Design Guidelines</a:t>
            </a:r>
          </a:p>
          <a:p>
            <a:pPr algn="just"/>
            <a:r>
              <a:rPr lang="en-US" b="1" u="sng" dirty="0">
                <a:solidFill>
                  <a:schemeClr val="tx1">
                    <a:lumMod val="95000"/>
                    <a:lumOff val="5000"/>
                  </a:schemeClr>
                </a:solidFill>
              </a:rPr>
              <a:t>The problems are:</a:t>
            </a:r>
          </a:p>
          <a:p>
            <a:pPr algn="just"/>
            <a:r>
              <a:rPr lang="en-US" dirty="0">
                <a:solidFill>
                  <a:schemeClr val="tx1">
                    <a:lumMod val="95000"/>
                    <a:lumOff val="5000"/>
                  </a:schemeClr>
                </a:solidFill>
              </a:rPr>
              <a:t>■ </a:t>
            </a:r>
            <a:r>
              <a:rPr lang="en-US" u="sng" dirty="0">
                <a:solidFill>
                  <a:schemeClr val="tx1">
                    <a:lumMod val="95000"/>
                    <a:lumOff val="5000"/>
                  </a:schemeClr>
                </a:solidFill>
              </a:rPr>
              <a:t>Anomalies that cause redundant work to be done</a:t>
            </a:r>
            <a:r>
              <a:rPr lang="en-US" dirty="0">
                <a:solidFill>
                  <a:schemeClr val="tx1">
                    <a:lumMod val="95000"/>
                    <a:lumOff val="5000"/>
                  </a:schemeClr>
                </a:solidFill>
              </a:rPr>
              <a:t> during insertion into and modification of a relation, and that may cause accidental loss of information during a deletion from a relation</a:t>
            </a:r>
          </a:p>
          <a:p>
            <a:pPr algn="just"/>
            <a:r>
              <a:rPr lang="en-US" dirty="0">
                <a:solidFill>
                  <a:schemeClr val="tx1">
                    <a:lumMod val="95000"/>
                    <a:lumOff val="5000"/>
                  </a:schemeClr>
                </a:solidFill>
              </a:rPr>
              <a:t>■ </a:t>
            </a:r>
            <a:r>
              <a:rPr lang="en-US" u="sng" dirty="0">
                <a:solidFill>
                  <a:schemeClr val="tx1">
                    <a:lumMod val="95000"/>
                    <a:lumOff val="5000"/>
                  </a:schemeClr>
                </a:solidFill>
              </a:rPr>
              <a:t>Waste of storage space due to NULLs </a:t>
            </a:r>
            <a:r>
              <a:rPr lang="en-US" dirty="0">
                <a:solidFill>
                  <a:schemeClr val="tx1">
                    <a:lumMod val="95000"/>
                    <a:lumOff val="5000"/>
                  </a:schemeClr>
                </a:solidFill>
              </a:rPr>
              <a:t>and the difficulty of performing selections, aggregation operations, and joins due to NULL values</a:t>
            </a:r>
          </a:p>
          <a:p>
            <a:pPr algn="just"/>
            <a:r>
              <a:rPr lang="en-US" dirty="0">
                <a:solidFill>
                  <a:schemeClr val="tx1">
                    <a:lumMod val="95000"/>
                    <a:lumOff val="5000"/>
                  </a:schemeClr>
                </a:solidFill>
              </a:rPr>
              <a:t>■ </a:t>
            </a:r>
            <a:r>
              <a:rPr lang="en-US" u="sng" dirty="0">
                <a:solidFill>
                  <a:schemeClr val="tx1">
                    <a:lumMod val="95000"/>
                    <a:lumOff val="5000"/>
                  </a:schemeClr>
                </a:solidFill>
              </a:rPr>
              <a:t>Generation of invalid and spurious data during joins on base relations</a:t>
            </a:r>
            <a:r>
              <a:rPr lang="en-US" dirty="0">
                <a:solidFill>
                  <a:schemeClr val="tx1">
                    <a:lumMod val="95000"/>
                    <a:lumOff val="5000"/>
                  </a:schemeClr>
                </a:solidFill>
              </a:rPr>
              <a:t> with matched attributes that may not represent a proper (foreign key, primary key) relationship</a:t>
            </a:r>
          </a:p>
          <a:p>
            <a:pPr algn="just"/>
            <a:r>
              <a:rPr lang="en-US" b="1" u="sng" dirty="0">
                <a:solidFill>
                  <a:schemeClr val="tx1">
                    <a:lumMod val="95000"/>
                    <a:lumOff val="5000"/>
                  </a:schemeClr>
                </a:solidFill>
              </a:rPr>
              <a:t>Strategy</a:t>
            </a:r>
            <a:r>
              <a:rPr lang="en-US" dirty="0">
                <a:solidFill>
                  <a:schemeClr val="tx1">
                    <a:lumMod val="95000"/>
                    <a:lumOff val="5000"/>
                  </a:schemeClr>
                </a:solidFill>
              </a:rPr>
              <a:t> for achieving a </a:t>
            </a:r>
            <a:r>
              <a:rPr lang="en-US" b="1" dirty="0">
                <a:solidFill>
                  <a:srgbClr val="C00000"/>
                </a:solidFill>
              </a:rPr>
              <a:t>good design:</a:t>
            </a:r>
          </a:p>
          <a:p>
            <a:pPr lvl="1" algn="just"/>
            <a:r>
              <a:rPr lang="en-US" sz="2000" u="sng" dirty="0">
                <a:solidFill>
                  <a:srgbClr val="7030A0"/>
                </a:solidFill>
              </a:rPr>
              <a:t>decompose a badly designed relation appropriately to achieve higher normal forms. </a:t>
            </a:r>
          </a:p>
        </p:txBody>
      </p:sp>
    </p:spTree>
    <p:extLst>
      <p:ext uri="{BB962C8B-B14F-4D97-AF65-F5344CB8AC3E}">
        <p14:creationId xmlns:p14="http://schemas.microsoft.com/office/powerpoint/2010/main" val="179694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558422" y="1179443"/>
            <a:ext cx="10546900" cy="5349043"/>
          </a:xfrm>
        </p:spPr>
        <p:txBody>
          <a:bodyPr>
            <a:normAutofit/>
          </a:bodyPr>
          <a:lstStyle/>
          <a:p>
            <a:pPr algn="just"/>
            <a:r>
              <a:rPr lang="en-US" b="1" i="1" u="sng" dirty="0">
                <a:solidFill>
                  <a:schemeClr val="accent2">
                    <a:lumMod val="75000"/>
                  </a:schemeClr>
                </a:solidFill>
              </a:rPr>
              <a:t>Definition of Functional Dependency</a:t>
            </a:r>
          </a:p>
          <a:p>
            <a:pPr algn="just"/>
            <a:r>
              <a:rPr lang="en-US" sz="1600" dirty="0">
                <a:solidFill>
                  <a:schemeClr val="tx1">
                    <a:lumMod val="95000"/>
                    <a:lumOff val="5000"/>
                  </a:schemeClr>
                </a:solidFill>
              </a:rPr>
              <a:t>A functional dependency is a constraint between two sets of attributes from the database.</a:t>
            </a:r>
          </a:p>
          <a:p>
            <a:pPr algn="just"/>
            <a:r>
              <a:rPr lang="en-US" sz="1600" b="1" u="sng" dirty="0">
                <a:solidFill>
                  <a:srgbClr val="C00000"/>
                </a:solidFill>
              </a:rPr>
              <a:t>EXAMPLE:</a:t>
            </a:r>
          </a:p>
          <a:p>
            <a:pPr algn="just"/>
            <a:r>
              <a:rPr lang="en-US" sz="2000" dirty="0">
                <a:solidFill>
                  <a:schemeClr val="tx1">
                    <a:lumMod val="95000"/>
                    <a:lumOff val="5000"/>
                  </a:schemeClr>
                </a:solidFill>
              </a:rPr>
              <a:t>Suppose that our relational database schema has n attributes A1, A2,… , An; let us think of the whole database as being described by a single universal </a:t>
            </a:r>
            <a:r>
              <a:rPr lang="pt-BR" sz="2000" dirty="0">
                <a:solidFill>
                  <a:schemeClr val="tx1">
                    <a:lumMod val="95000"/>
                    <a:lumOff val="5000"/>
                  </a:schemeClr>
                </a:solidFill>
              </a:rPr>
              <a:t>relation schema </a:t>
            </a:r>
          </a:p>
          <a:p>
            <a:pPr marL="457200" lvl="1" indent="0" algn="just">
              <a:buNone/>
            </a:pPr>
            <a:r>
              <a:rPr lang="pt-BR" sz="1800" b="1" dirty="0">
                <a:solidFill>
                  <a:srgbClr val="C00000"/>
                </a:solidFill>
              </a:rPr>
              <a:t>R = {A1, A2, … , An}.</a:t>
            </a:r>
          </a:p>
          <a:p>
            <a:pPr algn="just"/>
            <a:r>
              <a:rPr lang="en-US" sz="2000" b="1" dirty="0">
                <a:solidFill>
                  <a:schemeClr val="accent2">
                    <a:lumMod val="75000"/>
                  </a:schemeClr>
                </a:solidFill>
              </a:rPr>
              <a:t>Definition:</a:t>
            </a:r>
          </a:p>
          <a:p>
            <a:pPr lvl="1" algn="just"/>
            <a:r>
              <a:rPr lang="en-US" sz="1800" b="1" dirty="0">
                <a:solidFill>
                  <a:schemeClr val="accent2">
                    <a:lumMod val="75000"/>
                  </a:schemeClr>
                </a:solidFill>
              </a:rPr>
              <a:t> </a:t>
            </a:r>
            <a:r>
              <a:rPr lang="en-US" sz="1800" b="1" u="sng" dirty="0">
                <a:solidFill>
                  <a:schemeClr val="accent2">
                    <a:lumMod val="75000"/>
                  </a:schemeClr>
                </a:solidFill>
              </a:rPr>
              <a:t>A functional dependency, denoted by X → Y, between two sets of attributes X and Y that are subsets of R specifies a constraint on the possible tuples that can form a relation state r of R. </a:t>
            </a:r>
          </a:p>
          <a:p>
            <a:pPr lvl="1" algn="just"/>
            <a:r>
              <a:rPr lang="en-US" sz="1800" b="1" u="sng" dirty="0">
                <a:solidFill>
                  <a:schemeClr val="accent2">
                    <a:lumMod val="75000"/>
                  </a:schemeClr>
                </a:solidFill>
              </a:rPr>
              <a:t>The constraint is that, for any two tuples t1 and t2 in r that have t1[X] = t2[X], they must also have t1[Y] = t2[Y].</a:t>
            </a:r>
          </a:p>
          <a:p>
            <a:pPr algn="just"/>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p:txBody>
      </p:sp>
    </p:spTree>
    <p:extLst>
      <p:ext uri="{BB962C8B-B14F-4D97-AF65-F5344CB8AC3E}">
        <p14:creationId xmlns:p14="http://schemas.microsoft.com/office/powerpoint/2010/main" val="67899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61" y="238897"/>
            <a:ext cx="9748582" cy="1320800"/>
          </a:xfrm>
        </p:spPr>
        <p:txBody>
          <a:bodyPr/>
          <a:lstStyle/>
          <a:p>
            <a:r>
              <a:rPr lang="en-US" dirty="0"/>
              <a:t>Informal Design Guideline for Relation Schemas</a:t>
            </a:r>
          </a:p>
        </p:txBody>
      </p:sp>
      <p:sp>
        <p:nvSpPr>
          <p:cNvPr id="3" name="Content Placeholder 2"/>
          <p:cNvSpPr>
            <a:spLocks noGrp="1"/>
          </p:cNvSpPr>
          <p:nvPr>
            <p:ph idx="1"/>
          </p:nvPr>
        </p:nvSpPr>
        <p:spPr>
          <a:xfrm>
            <a:off x="578478" y="1665416"/>
            <a:ext cx="9980253" cy="4661243"/>
          </a:xfrm>
        </p:spPr>
        <p:txBody>
          <a:bodyPr>
            <a:normAutofit/>
          </a:bodyPr>
          <a:lstStyle/>
          <a:p>
            <a:pPr algn="just"/>
            <a:r>
              <a:rPr lang="en-US" sz="2800" dirty="0"/>
              <a:t>We will discuss </a:t>
            </a:r>
            <a:r>
              <a:rPr lang="en-US" sz="2800" u="sng" dirty="0"/>
              <a:t>four informal guidelines</a:t>
            </a:r>
            <a:r>
              <a:rPr lang="en-US" sz="2800" dirty="0"/>
              <a:t> that may be used as measures to </a:t>
            </a:r>
            <a:r>
              <a:rPr lang="en-US" sz="2800" u="sng" dirty="0"/>
              <a:t>determine the quality of relation schema design:</a:t>
            </a:r>
          </a:p>
          <a:p>
            <a:pPr lvl="1" algn="just"/>
            <a:r>
              <a:rPr lang="en-US" sz="2800" dirty="0"/>
              <a:t>Making sure that the semantics of the attributes is clear in the schema</a:t>
            </a:r>
          </a:p>
          <a:p>
            <a:pPr lvl="1" algn="just"/>
            <a:r>
              <a:rPr lang="en-US" sz="2800" dirty="0"/>
              <a:t>Reducing the redundant information in tuples</a:t>
            </a:r>
          </a:p>
          <a:p>
            <a:pPr lvl="1" algn="just"/>
            <a:r>
              <a:rPr lang="en-US" sz="2800" dirty="0"/>
              <a:t>Reducing the NULL values in tuples</a:t>
            </a:r>
          </a:p>
          <a:p>
            <a:pPr lvl="1" algn="just"/>
            <a:r>
              <a:rPr lang="en-US" sz="2800" dirty="0"/>
              <a:t>Disallowing the possibility of generating spurious tuples</a:t>
            </a:r>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611430" y="1178011"/>
            <a:ext cx="9921423" cy="5350475"/>
          </a:xfrm>
        </p:spPr>
        <p:txBody>
          <a:bodyPr>
            <a:normAutofit/>
          </a:bodyPr>
          <a:lstStyle/>
          <a:p>
            <a:pPr algn="just"/>
            <a:r>
              <a:rPr lang="en-US" b="1" i="1" u="sng" dirty="0">
                <a:solidFill>
                  <a:schemeClr val="accent2">
                    <a:lumMod val="75000"/>
                  </a:schemeClr>
                </a:solidFill>
              </a:rPr>
              <a:t>Definition of Functional Dependency</a:t>
            </a:r>
          </a:p>
          <a:p>
            <a:pPr algn="just"/>
            <a:r>
              <a:rPr lang="en-US" b="1" u="sng" dirty="0">
                <a:solidFill>
                  <a:srgbClr val="C00000"/>
                </a:solidFill>
              </a:rPr>
              <a:t>EXAMPLE:</a:t>
            </a:r>
          </a:p>
          <a:p>
            <a:pPr algn="just"/>
            <a:r>
              <a:rPr lang="en-US" sz="2400" dirty="0">
                <a:solidFill>
                  <a:schemeClr val="tx1">
                    <a:lumMod val="95000"/>
                    <a:lumOff val="5000"/>
                  </a:schemeClr>
                </a:solidFill>
              </a:rPr>
              <a:t>This means that the values of the </a:t>
            </a:r>
            <a:r>
              <a:rPr lang="en-US" sz="2400" b="1" dirty="0">
                <a:solidFill>
                  <a:srgbClr val="C00000"/>
                </a:solidFill>
              </a:rPr>
              <a:t>Y component of a tuple in r depend on, or are determined by, the values of the X component; </a:t>
            </a:r>
            <a:r>
              <a:rPr lang="en-US" sz="2400" dirty="0">
                <a:solidFill>
                  <a:schemeClr val="tx1">
                    <a:lumMod val="95000"/>
                    <a:lumOff val="5000"/>
                  </a:schemeClr>
                </a:solidFill>
              </a:rPr>
              <a:t>alternatively, the values of the X component of a tuple uniquely (or functionally) determine the values of the Y component. </a:t>
            </a:r>
          </a:p>
          <a:p>
            <a:pPr algn="just"/>
            <a:r>
              <a:rPr lang="en-US" sz="2400" dirty="0">
                <a:solidFill>
                  <a:schemeClr val="tx1">
                    <a:lumMod val="95000"/>
                    <a:lumOff val="5000"/>
                  </a:schemeClr>
                </a:solidFill>
              </a:rPr>
              <a:t>We also say that there is a </a:t>
            </a:r>
            <a:r>
              <a:rPr lang="en-US" sz="2400" b="1" dirty="0">
                <a:solidFill>
                  <a:srgbClr val="C00000"/>
                </a:solidFill>
              </a:rPr>
              <a:t>functional dependency from X to Y, or that Y is functionally dependent on X.</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 abbreviation for functional dependency is </a:t>
            </a:r>
            <a:r>
              <a:rPr lang="en-US" sz="2400" b="1" dirty="0">
                <a:solidFill>
                  <a:srgbClr val="C00000"/>
                </a:solidFill>
              </a:rPr>
              <a:t>FD or </a:t>
            </a:r>
            <a:r>
              <a:rPr lang="en-US" sz="2400" b="1" dirty="0" err="1">
                <a:solidFill>
                  <a:srgbClr val="C00000"/>
                </a:solidFill>
              </a:rPr>
              <a:t>f.d</a:t>
            </a:r>
            <a:r>
              <a:rPr lang="en-US" sz="2400" dirty="0">
                <a:solidFill>
                  <a:schemeClr val="tx1">
                    <a:lumMod val="95000"/>
                    <a:lumOff val="5000"/>
                  </a:schemeClr>
                </a:solidFill>
              </a:rPr>
              <a:t>. </a:t>
            </a:r>
          </a:p>
          <a:p>
            <a:pPr algn="just"/>
            <a:r>
              <a:rPr lang="en-US" sz="2400" dirty="0">
                <a:solidFill>
                  <a:schemeClr val="tx1">
                    <a:lumMod val="95000"/>
                    <a:lumOff val="5000"/>
                  </a:schemeClr>
                </a:solidFill>
              </a:rPr>
              <a:t>The set of attributes </a:t>
            </a:r>
            <a:r>
              <a:rPr lang="en-US" sz="2400" b="1" dirty="0">
                <a:solidFill>
                  <a:srgbClr val="C00000"/>
                </a:solidFill>
              </a:rPr>
              <a:t>X is called the left-hand side </a:t>
            </a:r>
            <a:r>
              <a:rPr lang="en-US" sz="2400" dirty="0">
                <a:solidFill>
                  <a:schemeClr val="tx1">
                    <a:lumMod val="95000"/>
                    <a:lumOff val="5000"/>
                  </a:schemeClr>
                </a:solidFill>
              </a:rPr>
              <a:t>of the FD, and Y is called the </a:t>
            </a:r>
            <a:r>
              <a:rPr lang="en-US" sz="2400" b="1" dirty="0">
                <a:solidFill>
                  <a:srgbClr val="C00000"/>
                </a:solidFill>
              </a:rPr>
              <a:t>right-hand side</a:t>
            </a:r>
            <a:r>
              <a:rPr lang="en-US" sz="2400" dirty="0">
                <a:solidFill>
                  <a:schemeClr val="tx1">
                    <a:lumMod val="95000"/>
                    <a:lumOff val="5000"/>
                  </a:schemeClr>
                </a:solidFill>
              </a:rPr>
              <a:t>.</a:t>
            </a:r>
            <a:endParaRPr lang="pt-BR" sz="2400" dirty="0">
              <a:solidFill>
                <a:schemeClr val="tx1">
                  <a:lumMod val="95000"/>
                  <a:lumOff val="5000"/>
                </a:schemeClr>
              </a:solidFill>
            </a:endParaRPr>
          </a:p>
          <a:p>
            <a:pPr algn="just"/>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p:txBody>
      </p:sp>
    </p:spTree>
    <p:extLst>
      <p:ext uri="{BB962C8B-B14F-4D97-AF65-F5344CB8AC3E}">
        <p14:creationId xmlns:p14="http://schemas.microsoft.com/office/powerpoint/2010/main" val="2242178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611430" y="1079157"/>
            <a:ext cx="9257500" cy="5449329"/>
          </a:xfrm>
        </p:spPr>
        <p:txBody>
          <a:bodyPr>
            <a:normAutofit/>
          </a:bodyPr>
          <a:lstStyle/>
          <a:p>
            <a:pPr algn="just"/>
            <a:r>
              <a:rPr lang="en-US" sz="2400" b="1" i="1" u="sng" dirty="0">
                <a:solidFill>
                  <a:schemeClr val="accent2">
                    <a:lumMod val="75000"/>
                  </a:schemeClr>
                </a:solidFill>
              </a:rPr>
              <a:t>Definition of Functional Dependency</a:t>
            </a:r>
          </a:p>
          <a:p>
            <a:pPr algn="just"/>
            <a:r>
              <a:rPr lang="en-US" sz="2800" dirty="0">
                <a:solidFill>
                  <a:schemeClr val="tx1">
                    <a:lumMod val="95000"/>
                    <a:lumOff val="5000"/>
                  </a:schemeClr>
                </a:solidFill>
              </a:rPr>
              <a:t>Note the following:</a:t>
            </a:r>
          </a:p>
          <a:p>
            <a:pPr algn="just"/>
            <a:r>
              <a:rPr lang="en-US" sz="2800" dirty="0">
                <a:solidFill>
                  <a:schemeClr val="tx1">
                    <a:lumMod val="95000"/>
                    <a:lumOff val="5000"/>
                  </a:schemeClr>
                </a:solidFill>
              </a:rPr>
              <a:t>If a constraint on R states that there cannot be more than one tuple with a given X-value in any relation instance r(R)—that is, X is a candidate key of </a:t>
            </a:r>
            <a:r>
              <a:rPr lang="en-US" sz="2800" b="1" dirty="0">
                <a:solidFill>
                  <a:srgbClr val="C00000"/>
                </a:solidFill>
              </a:rPr>
              <a:t>R—this implies that X → Y for any subset of attributes Y of R (because the key constraint implies that no two tuples in any legal state r(R) will have the same value of X).</a:t>
            </a:r>
            <a:r>
              <a:rPr lang="en-US" sz="2800" dirty="0">
                <a:solidFill>
                  <a:schemeClr val="tx1">
                    <a:lumMod val="95000"/>
                    <a:lumOff val="5000"/>
                  </a:schemeClr>
                </a:solidFill>
              </a:rPr>
              <a:t> If X is a candidate key of R, then X → R.</a:t>
            </a:r>
          </a:p>
          <a:p>
            <a:pPr algn="just"/>
            <a:r>
              <a:rPr lang="en-US" sz="2800" dirty="0">
                <a:solidFill>
                  <a:schemeClr val="tx1">
                    <a:lumMod val="95000"/>
                    <a:lumOff val="5000"/>
                  </a:schemeClr>
                </a:solidFill>
              </a:rPr>
              <a:t>If X → Y in R, this does not say whether or not Y → X in R.</a:t>
            </a:r>
          </a:p>
          <a:p>
            <a:pPr algn="just"/>
            <a:endParaRPr lang="en-US" sz="1600" dirty="0">
              <a:solidFill>
                <a:schemeClr val="tx1">
                  <a:lumMod val="95000"/>
                  <a:lumOff val="5000"/>
                </a:schemeClr>
              </a:solidFill>
            </a:endParaRPr>
          </a:p>
        </p:txBody>
      </p:sp>
    </p:spTree>
    <p:extLst>
      <p:ext uri="{BB962C8B-B14F-4D97-AF65-F5344CB8AC3E}">
        <p14:creationId xmlns:p14="http://schemas.microsoft.com/office/powerpoint/2010/main" val="708179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611430" y="1112108"/>
            <a:ext cx="10626413" cy="5416379"/>
          </a:xfrm>
        </p:spPr>
        <p:txBody>
          <a:bodyPr>
            <a:noAutofit/>
          </a:bodyPr>
          <a:lstStyle/>
          <a:p>
            <a:pPr algn="just"/>
            <a:r>
              <a:rPr lang="en-US" b="1" i="1" u="sng" dirty="0">
                <a:solidFill>
                  <a:schemeClr val="accent2">
                    <a:lumMod val="75000"/>
                  </a:schemeClr>
                </a:solidFill>
              </a:rPr>
              <a:t>Definition of Functional Dependency</a:t>
            </a:r>
          </a:p>
          <a:p>
            <a:pPr algn="just"/>
            <a:r>
              <a:rPr lang="en-US" sz="2000" dirty="0">
                <a:solidFill>
                  <a:schemeClr val="tx1">
                    <a:lumMod val="95000"/>
                    <a:lumOff val="5000"/>
                  </a:schemeClr>
                </a:solidFill>
              </a:rPr>
              <a:t>Consider the relation schema EMP_PROJ in Figure 14.3(b); from the semantics of the attributes and the relation, we know that the following functional dependencies should hold:</a:t>
            </a:r>
          </a:p>
          <a:p>
            <a:pPr algn="just"/>
            <a:r>
              <a:rPr lang="en-US" sz="2000" b="1" dirty="0">
                <a:solidFill>
                  <a:srgbClr val="C00000"/>
                </a:solidFill>
              </a:rPr>
              <a:t>a. </a:t>
            </a:r>
            <a:r>
              <a:rPr lang="en-US" sz="2000" b="1" dirty="0" err="1">
                <a:solidFill>
                  <a:srgbClr val="C00000"/>
                </a:solidFill>
              </a:rPr>
              <a:t>Ssn</a:t>
            </a:r>
            <a:r>
              <a:rPr lang="en-US" sz="2000" b="1" dirty="0">
                <a:solidFill>
                  <a:srgbClr val="C00000"/>
                </a:solidFill>
              </a:rPr>
              <a:t> → </a:t>
            </a:r>
            <a:r>
              <a:rPr lang="en-US" sz="2000" b="1" dirty="0" err="1">
                <a:solidFill>
                  <a:srgbClr val="C00000"/>
                </a:solidFill>
              </a:rPr>
              <a:t>Ename</a:t>
            </a:r>
            <a:endParaRPr lang="en-US" sz="2000" b="1" dirty="0">
              <a:solidFill>
                <a:srgbClr val="C00000"/>
              </a:solidFill>
            </a:endParaRPr>
          </a:p>
          <a:p>
            <a:pPr algn="just"/>
            <a:r>
              <a:rPr lang="en-US" sz="2000" b="1" dirty="0">
                <a:solidFill>
                  <a:srgbClr val="C00000"/>
                </a:solidFill>
              </a:rPr>
              <a:t>b. </a:t>
            </a:r>
            <a:r>
              <a:rPr lang="en-US" sz="2000" b="1" dirty="0" err="1">
                <a:solidFill>
                  <a:srgbClr val="C00000"/>
                </a:solidFill>
              </a:rPr>
              <a:t>Pnumber</a:t>
            </a:r>
            <a:r>
              <a:rPr lang="en-US" sz="2000" b="1" dirty="0">
                <a:solidFill>
                  <a:srgbClr val="C00000"/>
                </a:solidFill>
              </a:rPr>
              <a:t> → {</a:t>
            </a:r>
            <a:r>
              <a:rPr lang="en-US" sz="2000" b="1" dirty="0" err="1">
                <a:solidFill>
                  <a:srgbClr val="C00000"/>
                </a:solidFill>
              </a:rPr>
              <a:t>Pname</a:t>
            </a:r>
            <a:r>
              <a:rPr lang="en-US" sz="2000" b="1" dirty="0">
                <a:solidFill>
                  <a:srgbClr val="C00000"/>
                </a:solidFill>
              </a:rPr>
              <a:t>, </a:t>
            </a:r>
            <a:r>
              <a:rPr lang="en-US" sz="2000" b="1" dirty="0" err="1">
                <a:solidFill>
                  <a:srgbClr val="C00000"/>
                </a:solidFill>
              </a:rPr>
              <a:t>Plocation</a:t>
            </a:r>
            <a:r>
              <a:rPr lang="en-US" sz="2000" b="1" dirty="0">
                <a:solidFill>
                  <a:srgbClr val="C00000"/>
                </a:solidFill>
              </a:rPr>
              <a:t>}</a:t>
            </a:r>
          </a:p>
          <a:p>
            <a:pPr algn="just"/>
            <a:r>
              <a:rPr lang="en-US" sz="2000" b="1" dirty="0">
                <a:solidFill>
                  <a:srgbClr val="C00000"/>
                </a:solidFill>
              </a:rPr>
              <a:t>c. {</a:t>
            </a:r>
            <a:r>
              <a:rPr lang="en-US" sz="2000" b="1" dirty="0" err="1">
                <a:solidFill>
                  <a:srgbClr val="C00000"/>
                </a:solidFill>
              </a:rPr>
              <a:t>Ssn</a:t>
            </a:r>
            <a:r>
              <a:rPr lang="en-US" sz="2000" b="1" dirty="0">
                <a:solidFill>
                  <a:srgbClr val="C00000"/>
                </a:solidFill>
              </a:rPr>
              <a:t>, </a:t>
            </a:r>
            <a:r>
              <a:rPr lang="en-US" sz="2000" b="1" dirty="0" err="1">
                <a:solidFill>
                  <a:srgbClr val="C00000"/>
                </a:solidFill>
              </a:rPr>
              <a:t>Pnumber</a:t>
            </a:r>
            <a:r>
              <a:rPr lang="en-US" sz="2000" b="1" dirty="0">
                <a:solidFill>
                  <a:srgbClr val="C00000"/>
                </a:solidFill>
              </a:rPr>
              <a:t>} → Hours</a:t>
            </a:r>
          </a:p>
          <a:p>
            <a:pPr algn="just"/>
            <a:endParaRPr lang="en-US" sz="2000" b="1" dirty="0">
              <a:solidFill>
                <a:srgbClr val="C00000"/>
              </a:solidFill>
            </a:endParaRPr>
          </a:p>
          <a:p>
            <a:pPr algn="just"/>
            <a:r>
              <a:rPr lang="en-US" sz="2000" dirty="0">
                <a:solidFill>
                  <a:schemeClr val="tx1">
                    <a:lumMod val="95000"/>
                    <a:lumOff val="5000"/>
                  </a:schemeClr>
                </a:solidFill>
              </a:rPr>
              <a:t>These functional dependencies specify that:</a:t>
            </a:r>
          </a:p>
          <a:p>
            <a:pPr lvl="1" algn="just"/>
            <a:r>
              <a:rPr lang="en-US" dirty="0">
                <a:solidFill>
                  <a:schemeClr val="tx1">
                    <a:lumMod val="95000"/>
                    <a:lumOff val="5000"/>
                  </a:schemeClr>
                </a:solidFill>
              </a:rPr>
              <a:t>(a) the value of an employee’s Social Security number (</a:t>
            </a:r>
            <a:r>
              <a:rPr lang="en-US" dirty="0" err="1">
                <a:solidFill>
                  <a:schemeClr val="tx1">
                    <a:lumMod val="95000"/>
                    <a:lumOff val="5000"/>
                  </a:schemeClr>
                </a:solidFill>
              </a:rPr>
              <a:t>Ssn</a:t>
            </a:r>
            <a:r>
              <a:rPr lang="en-US" dirty="0">
                <a:solidFill>
                  <a:schemeClr val="tx1">
                    <a:lumMod val="95000"/>
                    <a:lumOff val="5000"/>
                  </a:schemeClr>
                </a:solidFill>
              </a:rPr>
              <a:t>) uniquely determines the employee name (</a:t>
            </a:r>
            <a:r>
              <a:rPr lang="en-US" dirty="0" err="1">
                <a:solidFill>
                  <a:schemeClr val="tx1">
                    <a:lumMod val="95000"/>
                    <a:lumOff val="5000"/>
                  </a:schemeClr>
                </a:solidFill>
              </a:rPr>
              <a:t>Ename</a:t>
            </a:r>
            <a:r>
              <a:rPr lang="en-US" dirty="0">
                <a:solidFill>
                  <a:schemeClr val="tx1">
                    <a:lumMod val="95000"/>
                    <a:lumOff val="5000"/>
                  </a:schemeClr>
                </a:solidFill>
              </a:rPr>
              <a:t>), </a:t>
            </a:r>
          </a:p>
          <a:p>
            <a:pPr lvl="1" algn="just"/>
            <a:r>
              <a:rPr lang="en-US" dirty="0">
                <a:solidFill>
                  <a:schemeClr val="tx1">
                    <a:lumMod val="95000"/>
                    <a:lumOff val="5000"/>
                  </a:schemeClr>
                </a:solidFill>
              </a:rPr>
              <a:t>(b) the value of a project’s number (</a:t>
            </a:r>
            <a:r>
              <a:rPr lang="en-US" dirty="0" err="1">
                <a:solidFill>
                  <a:schemeClr val="tx1">
                    <a:lumMod val="95000"/>
                    <a:lumOff val="5000"/>
                  </a:schemeClr>
                </a:solidFill>
              </a:rPr>
              <a:t>Pnumber</a:t>
            </a:r>
            <a:r>
              <a:rPr lang="en-US" dirty="0">
                <a:solidFill>
                  <a:schemeClr val="tx1">
                    <a:lumMod val="95000"/>
                    <a:lumOff val="5000"/>
                  </a:schemeClr>
                </a:solidFill>
              </a:rPr>
              <a:t>) uniquely determines the project name (</a:t>
            </a:r>
            <a:r>
              <a:rPr lang="en-US" dirty="0" err="1">
                <a:solidFill>
                  <a:schemeClr val="tx1">
                    <a:lumMod val="95000"/>
                    <a:lumOff val="5000"/>
                  </a:schemeClr>
                </a:solidFill>
              </a:rPr>
              <a:t>Pname</a:t>
            </a:r>
            <a:r>
              <a:rPr lang="en-US" dirty="0">
                <a:solidFill>
                  <a:schemeClr val="tx1">
                    <a:lumMod val="95000"/>
                    <a:lumOff val="5000"/>
                  </a:schemeClr>
                </a:solidFill>
              </a:rPr>
              <a:t>) and location (</a:t>
            </a:r>
            <a:r>
              <a:rPr lang="en-US" dirty="0" err="1">
                <a:solidFill>
                  <a:schemeClr val="tx1">
                    <a:lumMod val="95000"/>
                    <a:lumOff val="5000"/>
                  </a:schemeClr>
                </a:solidFill>
              </a:rPr>
              <a:t>Plocation</a:t>
            </a:r>
            <a:r>
              <a:rPr lang="en-US" dirty="0">
                <a:solidFill>
                  <a:schemeClr val="tx1">
                    <a:lumMod val="95000"/>
                    <a:lumOff val="5000"/>
                  </a:schemeClr>
                </a:solidFill>
              </a:rPr>
              <a:t>), </a:t>
            </a:r>
          </a:p>
          <a:p>
            <a:pPr lvl="1" algn="just"/>
            <a:r>
              <a:rPr lang="en-US" dirty="0">
                <a:solidFill>
                  <a:schemeClr val="tx1">
                    <a:lumMod val="95000"/>
                    <a:lumOff val="5000"/>
                  </a:schemeClr>
                </a:solidFill>
              </a:rPr>
              <a:t>(c) a combination of </a:t>
            </a:r>
            <a:r>
              <a:rPr lang="en-US" dirty="0" err="1">
                <a:solidFill>
                  <a:schemeClr val="tx1">
                    <a:lumMod val="95000"/>
                    <a:lumOff val="5000"/>
                  </a:schemeClr>
                </a:solidFill>
              </a:rPr>
              <a:t>Ssn</a:t>
            </a:r>
            <a:r>
              <a:rPr lang="en-US" dirty="0">
                <a:solidFill>
                  <a:schemeClr val="tx1">
                    <a:lumMod val="95000"/>
                    <a:lumOff val="5000"/>
                  </a:schemeClr>
                </a:solidFill>
              </a:rPr>
              <a:t> and </a:t>
            </a:r>
            <a:r>
              <a:rPr lang="en-US" dirty="0" err="1">
                <a:solidFill>
                  <a:schemeClr val="tx1">
                    <a:lumMod val="95000"/>
                    <a:lumOff val="5000"/>
                  </a:schemeClr>
                </a:solidFill>
              </a:rPr>
              <a:t>Pnumber</a:t>
            </a:r>
            <a:r>
              <a:rPr lang="en-US" dirty="0">
                <a:solidFill>
                  <a:schemeClr val="tx1">
                    <a:lumMod val="95000"/>
                    <a:lumOff val="5000"/>
                  </a:schemeClr>
                </a:solidFill>
              </a:rPr>
              <a:t> values uniquely determines the number of hours the employee currently works on the project per week (Hours). </a:t>
            </a:r>
          </a:p>
        </p:txBody>
      </p:sp>
      <p:pic>
        <p:nvPicPr>
          <p:cNvPr id="4" name="Picture 3">
            <a:extLst>
              <a:ext uri="{FF2B5EF4-FFF2-40B4-BE49-F238E27FC236}">
                <a16:creationId xmlns:a16="http://schemas.microsoft.com/office/drawing/2014/main" id="{62FB8BD4-FB1B-4ED1-8535-A821D0A8C82A}"/>
              </a:ext>
            </a:extLst>
          </p:cNvPr>
          <p:cNvPicPr>
            <a:picLocks noChangeAspect="1"/>
          </p:cNvPicPr>
          <p:nvPr/>
        </p:nvPicPr>
        <p:blipFill rotWithShape="1">
          <a:blip r:embed="rId2"/>
          <a:srcRect t="50055" r="18501"/>
          <a:stretch/>
        </p:blipFill>
        <p:spPr>
          <a:xfrm>
            <a:off x="6303937" y="2425596"/>
            <a:ext cx="4615855" cy="1688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632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611430" y="3429000"/>
            <a:ext cx="9554061" cy="5169245"/>
          </a:xfrm>
        </p:spPr>
        <p:txBody>
          <a:bodyPr>
            <a:normAutofit/>
          </a:bodyPr>
          <a:lstStyle/>
          <a:p>
            <a:pPr algn="just"/>
            <a:r>
              <a:rPr lang="en-US" b="1" i="1" u="sng" dirty="0">
                <a:solidFill>
                  <a:schemeClr val="accent2">
                    <a:lumMod val="75000"/>
                  </a:schemeClr>
                </a:solidFill>
              </a:rPr>
              <a:t>Definition of Functional Dependency</a:t>
            </a:r>
          </a:p>
          <a:p>
            <a:pPr algn="just"/>
            <a:r>
              <a:rPr lang="en-US" dirty="0">
                <a:solidFill>
                  <a:schemeClr val="tx1">
                    <a:lumMod val="95000"/>
                    <a:lumOff val="5000"/>
                  </a:schemeClr>
                </a:solidFill>
              </a:rPr>
              <a:t>A functional dependency is a property of the relation schema R, not of a particular legal relation state r of R. </a:t>
            </a:r>
          </a:p>
          <a:p>
            <a:pPr algn="just"/>
            <a:r>
              <a:rPr lang="en-US" dirty="0">
                <a:solidFill>
                  <a:schemeClr val="tx1">
                    <a:lumMod val="95000"/>
                    <a:lumOff val="5000"/>
                  </a:schemeClr>
                </a:solidFill>
              </a:rPr>
              <a:t>For example, Figure 14.7 shows a particular state of the TEACH relation schema. </a:t>
            </a:r>
          </a:p>
          <a:p>
            <a:pPr algn="just"/>
            <a:r>
              <a:rPr lang="en-US" dirty="0">
                <a:solidFill>
                  <a:schemeClr val="tx1">
                    <a:lumMod val="95000"/>
                    <a:lumOff val="5000"/>
                  </a:schemeClr>
                </a:solidFill>
              </a:rPr>
              <a:t>We may think that </a:t>
            </a:r>
            <a:r>
              <a:rPr lang="en-US" b="1" dirty="0">
                <a:solidFill>
                  <a:srgbClr val="C00000"/>
                </a:solidFill>
              </a:rPr>
              <a:t>Text → Course</a:t>
            </a:r>
            <a:r>
              <a:rPr lang="en-US" dirty="0">
                <a:solidFill>
                  <a:schemeClr val="tx1">
                    <a:lumMod val="95000"/>
                    <a:lumOff val="5000"/>
                  </a:schemeClr>
                </a:solidFill>
              </a:rPr>
              <a:t>, we cannot confirm this unless we know that it is true for all possible legal states of TEACH. </a:t>
            </a:r>
          </a:p>
          <a:p>
            <a:pPr algn="just"/>
            <a:r>
              <a:rPr lang="en-US" dirty="0">
                <a:solidFill>
                  <a:schemeClr val="tx1">
                    <a:lumMod val="95000"/>
                    <a:lumOff val="5000"/>
                  </a:schemeClr>
                </a:solidFill>
              </a:rPr>
              <a:t>For example, because ‘Smith’ teaches both ‘Data Structures’ and ‘Database Systems,’ we can conclude that </a:t>
            </a:r>
            <a:r>
              <a:rPr lang="en-US" b="1" dirty="0">
                <a:solidFill>
                  <a:srgbClr val="C00000"/>
                </a:solidFill>
              </a:rPr>
              <a:t>Teacher does not functionally determine Course</a:t>
            </a:r>
            <a:r>
              <a:rPr lang="en-US" dirty="0">
                <a:solidFill>
                  <a:schemeClr val="tx1">
                    <a:lumMod val="95000"/>
                    <a:lumOff val="5000"/>
                  </a:schemeClr>
                </a:solidFill>
              </a:rPr>
              <a:t>.</a:t>
            </a:r>
            <a:endParaRPr lang="en-US" sz="14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2983902" y="1039341"/>
            <a:ext cx="5372443" cy="2427416"/>
          </a:xfrm>
          <a:prstGeom prst="rect">
            <a:avLst/>
          </a:prstGeom>
        </p:spPr>
      </p:pic>
    </p:spTree>
    <p:extLst>
      <p:ext uri="{BB962C8B-B14F-4D97-AF65-F5344CB8AC3E}">
        <p14:creationId xmlns:p14="http://schemas.microsoft.com/office/powerpoint/2010/main" val="24182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611431" y="1112108"/>
            <a:ext cx="9306926" cy="5416379"/>
          </a:xfrm>
        </p:spPr>
        <p:txBody>
          <a:bodyPr>
            <a:normAutofit/>
          </a:bodyPr>
          <a:lstStyle/>
          <a:p>
            <a:pPr algn="just"/>
            <a:r>
              <a:rPr lang="en-US" b="1" i="1" u="sng" dirty="0">
                <a:solidFill>
                  <a:schemeClr val="accent2">
                    <a:lumMod val="75000"/>
                  </a:schemeClr>
                </a:solidFill>
              </a:rPr>
              <a:t>Definition of Functional Dependency</a:t>
            </a:r>
          </a:p>
          <a:p>
            <a:pPr algn="just"/>
            <a:r>
              <a:rPr lang="en-US" sz="2000" dirty="0">
                <a:solidFill>
                  <a:schemeClr val="tx1">
                    <a:lumMod val="95000"/>
                    <a:lumOff val="5000"/>
                  </a:schemeClr>
                </a:solidFill>
              </a:rPr>
              <a:t>Here, the following FDs may hold because the four tuples in the current extension have no violation of these constraints: </a:t>
            </a:r>
          </a:p>
          <a:p>
            <a:pPr algn="just"/>
            <a:r>
              <a:rPr lang="en-US" sz="2000" b="1" dirty="0">
                <a:solidFill>
                  <a:schemeClr val="accent2">
                    <a:lumMod val="75000"/>
                  </a:schemeClr>
                </a:solidFill>
              </a:rPr>
              <a:t>B → C; </a:t>
            </a:r>
          </a:p>
          <a:p>
            <a:pPr algn="just"/>
            <a:r>
              <a:rPr lang="en-US" sz="2000" b="1" dirty="0">
                <a:solidFill>
                  <a:schemeClr val="accent2">
                    <a:lumMod val="75000"/>
                  </a:schemeClr>
                </a:solidFill>
              </a:rPr>
              <a:t>C → B; </a:t>
            </a:r>
          </a:p>
          <a:p>
            <a:pPr algn="just"/>
            <a:r>
              <a:rPr lang="en-US" sz="2000" b="1" dirty="0">
                <a:solidFill>
                  <a:schemeClr val="accent2">
                    <a:lumMod val="75000"/>
                  </a:schemeClr>
                </a:solidFill>
              </a:rPr>
              <a:t>{A, B} → C; </a:t>
            </a:r>
          </a:p>
          <a:p>
            <a:pPr algn="just"/>
            <a:r>
              <a:rPr lang="en-US" sz="2000" b="1" dirty="0">
                <a:solidFill>
                  <a:schemeClr val="accent2">
                    <a:lumMod val="75000"/>
                  </a:schemeClr>
                </a:solidFill>
              </a:rPr>
              <a:t>{A, B} → D;</a:t>
            </a:r>
          </a:p>
          <a:p>
            <a:pPr algn="just"/>
            <a:r>
              <a:rPr lang="en-US" sz="2000" b="1" dirty="0">
                <a:solidFill>
                  <a:schemeClr val="accent2">
                    <a:lumMod val="75000"/>
                  </a:schemeClr>
                </a:solidFill>
              </a:rPr>
              <a:t>{C, D} → B </a:t>
            </a:r>
          </a:p>
          <a:p>
            <a:pPr algn="just"/>
            <a:r>
              <a:rPr lang="en-US" sz="2000" dirty="0">
                <a:solidFill>
                  <a:schemeClr val="tx1">
                    <a:lumMod val="95000"/>
                    <a:lumOff val="5000"/>
                  </a:schemeClr>
                </a:solidFill>
              </a:rPr>
              <a:t>However, the following do not hold because we already have violations of them in the given extension: </a:t>
            </a:r>
          </a:p>
          <a:p>
            <a:pPr algn="just"/>
            <a:r>
              <a:rPr lang="en-US" sz="2000" b="1" dirty="0">
                <a:solidFill>
                  <a:schemeClr val="accent2">
                    <a:lumMod val="75000"/>
                  </a:schemeClr>
                </a:solidFill>
              </a:rPr>
              <a:t>A → B</a:t>
            </a:r>
          </a:p>
          <a:p>
            <a:pPr algn="just"/>
            <a:r>
              <a:rPr lang="en-US" sz="2000" b="1" dirty="0">
                <a:solidFill>
                  <a:schemeClr val="accent2">
                    <a:lumMod val="75000"/>
                  </a:schemeClr>
                </a:solidFill>
              </a:rPr>
              <a:t>B → A</a:t>
            </a:r>
          </a:p>
          <a:p>
            <a:pPr algn="just"/>
            <a:r>
              <a:rPr lang="en-US" sz="2000" b="1" dirty="0">
                <a:solidFill>
                  <a:schemeClr val="accent2">
                    <a:lumMod val="75000"/>
                  </a:schemeClr>
                </a:solidFill>
              </a:rPr>
              <a:t>D → C</a:t>
            </a:r>
          </a:p>
        </p:txBody>
      </p:sp>
      <p:pic>
        <p:nvPicPr>
          <p:cNvPr id="5" name="Picture 4"/>
          <p:cNvPicPr>
            <a:picLocks noChangeAspect="1"/>
          </p:cNvPicPr>
          <p:nvPr/>
        </p:nvPicPr>
        <p:blipFill>
          <a:blip r:embed="rId2"/>
          <a:stretch>
            <a:fillRect/>
          </a:stretch>
        </p:blipFill>
        <p:spPr>
          <a:xfrm>
            <a:off x="5767645" y="2367006"/>
            <a:ext cx="3351642" cy="1925411"/>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383980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22" y="0"/>
            <a:ext cx="8596668" cy="1320800"/>
          </a:xfrm>
        </p:spPr>
        <p:txBody>
          <a:bodyPr/>
          <a:lstStyle/>
          <a:p>
            <a:r>
              <a:rPr lang="en-US" dirty="0"/>
              <a:t>Functional Dependencies</a:t>
            </a:r>
          </a:p>
        </p:txBody>
      </p:sp>
      <p:pic>
        <p:nvPicPr>
          <p:cNvPr id="4" name="Picture 3"/>
          <p:cNvPicPr>
            <a:picLocks noChangeAspect="1"/>
          </p:cNvPicPr>
          <p:nvPr/>
        </p:nvPicPr>
        <p:blipFill>
          <a:blip r:embed="rId2"/>
          <a:stretch>
            <a:fillRect/>
          </a:stretch>
        </p:blipFill>
        <p:spPr>
          <a:xfrm>
            <a:off x="611430" y="622852"/>
            <a:ext cx="10467387" cy="6065720"/>
          </a:xfrm>
          <a:prstGeom prst="rect">
            <a:avLst/>
          </a:prstGeom>
        </p:spPr>
      </p:pic>
    </p:spTree>
    <p:extLst>
      <p:ext uri="{BB962C8B-B14F-4D97-AF65-F5344CB8AC3E}">
        <p14:creationId xmlns:p14="http://schemas.microsoft.com/office/powerpoint/2010/main" val="216732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Functional Dependencies</a:t>
            </a:r>
          </a:p>
        </p:txBody>
      </p:sp>
      <p:sp>
        <p:nvSpPr>
          <p:cNvPr id="3" name="Content Placeholder 2"/>
          <p:cNvSpPr>
            <a:spLocks noGrp="1"/>
          </p:cNvSpPr>
          <p:nvPr>
            <p:ph idx="1"/>
          </p:nvPr>
        </p:nvSpPr>
        <p:spPr>
          <a:xfrm>
            <a:off x="200613" y="2410821"/>
            <a:ext cx="7021822" cy="5416379"/>
          </a:xfrm>
        </p:spPr>
        <p:txBody>
          <a:bodyPr>
            <a:normAutofit/>
          </a:bodyPr>
          <a:lstStyle/>
          <a:p>
            <a:pPr algn="just"/>
            <a:r>
              <a:rPr lang="en-US" b="1" i="1" u="sng" dirty="0">
                <a:solidFill>
                  <a:schemeClr val="accent2">
                    <a:lumMod val="75000"/>
                  </a:schemeClr>
                </a:solidFill>
              </a:rPr>
              <a:t>Definition of Functional Dependency</a:t>
            </a:r>
          </a:p>
          <a:p>
            <a:pPr algn="just"/>
            <a:r>
              <a:rPr lang="en-US" sz="2400" dirty="0">
                <a:solidFill>
                  <a:schemeClr val="tx1">
                    <a:lumMod val="95000"/>
                    <a:lumOff val="5000"/>
                  </a:schemeClr>
                </a:solidFill>
              </a:rPr>
              <a:t>Figure 14.3</a:t>
            </a:r>
          </a:p>
          <a:p>
            <a:pPr lvl="1" algn="just"/>
            <a:r>
              <a:rPr lang="en-US" sz="2200" dirty="0">
                <a:solidFill>
                  <a:schemeClr val="tx1">
                    <a:lumMod val="95000"/>
                    <a:lumOff val="5000"/>
                  </a:schemeClr>
                </a:solidFill>
              </a:rPr>
              <a:t>diagrammatic notation for displaying FDs</a:t>
            </a:r>
          </a:p>
          <a:p>
            <a:pPr lvl="1" algn="just"/>
            <a:r>
              <a:rPr lang="en-US" sz="2200" dirty="0">
                <a:solidFill>
                  <a:schemeClr val="tx1">
                    <a:lumMod val="95000"/>
                    <a:lumOff val="5000"/>
                  </a:schemeClr>
                </a:solidFill>
              </a:rPr>
              <a:t>Each FD is displayed as a horizontal line. </a:t>
            </a:r>
          </a:p>
          <a:p>
            <a:pPr algn="just"/>
            <a:r>
              <a:rPr lang="en-US" sz="2400" dirty="0">
                <a:solidFill>
                  <a:schemeClr val="tx1">
                    <a:lumMod val="95000"/>
                    <a:lumOff val="5000"/>
                  </a:schemeClr>
                </a:solidFill>
              </a:rPr>
              <a:t>The left-hand-side attributes of the FD are connected by vertical lines to the line representing the FD,</a:t>
            </a:r>
          </a:p>
          <a:p>
            <a:pPr algn="just"/>
            <a:r>
              <a:rPr lang="en-US" sz="2400" dirty="0">
                <a:solidFill>
                  <a:schemeClr val="tx1">
                    <a:lumMod val="95000"/>
                    <a:lumOff val="5000"/>
                  </a:schemeClr>
                </a:solidFill>
              </a:rPr>
              <a:t>The right-hand-side attributes are connected by the lines with arrows pointing toward the attributes.</a:t>
            </a:r>
            <a:endParaRPr lang="en-US" b="1" dirty="0">
              <a:solidFill>
                <a:srgbClr val="FF0000"/>
              </a:solidFill>
            </a:endParaRPr>
          </a:p>
        </p:txBody>
      </p:sp>
      <p:pic>
        <p:nvPicPr>
          <p:cNvPr id="6" name="Picture 5"/>
          <p:cNvPicPr>
            <a:picLocks noChangeAspect="1"/>
          </p:cNvPicPr>
          <p:nvPr/>
        </p:nvPicPr>
        <p:blipFill rotWithShape="1">
          <a:blip r:embed="rId2"/>
          <a:srcRect t="50055" r="20119"/>
          <a:stretch/>
        </p:blipFill>
        <p:spPr>
          <a:xfrm>
            <a:off x="4909764" y="1039341"/>
            <a:ext cx="6670806" cy="2161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6029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21102"/>
          </a:xfrm>
        </p:spPr>
        <p:txBody>
          <a:bodyPr>
            <a:normAutofit/>
          </a:bodyPr>
          <a:lstStyle/>
          <a:p>
            <a:r>
              <a:rPr lang="en-US" sz="2400" dirty="0"/>
              <a:t>Properties of Functional Dependencies</a:t>
            </a:r>
          </a:p>
        </p:txBody>
      </p:sp>
      <p:sp>
        <p:nvSpPr>
          <p:cNvPr id="3" name="Content Placeholder 2"/>
          <p:cNvSpPr>
            <a:spLocks noGrp="1"/>
          </p:cNvSpPr>
          <p:nvPr>
            <p:ph idx="1"/>
          </p:nvPr>
        </p:nvSpPr>
        <p:spPr>
          <a:xfrm>
            <a:off x="0" y="331975"/>
            <a:ext cx="7021822" cy="6526025"/>
          </a:xfrm>
        </p:spPr>
        <p:txBody>
          <a:bodyPr>
            <a:normAutofit/>
          </a:bodyPr>
          <a:lstStyle/>
          <a:p>
            <a:pPr algn="just"/>
            <a:r>
              <a:rPr lang="en-US" sz="1600" b="1" i="1" u="sng" dirty="0">
                <a:solidFill>
                  <a:schemeClr val="accent2">
                    <a:lumMod val="75000"/>
                  </a:schemeClr>
                </a:solidFill>
              </a:rPr>
              <a:t>Reflexivity</a:t>
            </a:r>
          </a:p>
          <a:p>
            <a:pPr lvl="1" algn="just"/>
            <a:r>
              <a:rPr lang="en-US" sz="1400" i="1" dirty="0">
                <a:solidFill>
                  <a:schemeClr val="tx1"/>
                </a:solidFill>
              </a:rPr>
              <a:t>If </a:t>
            </a:r>
            <a:r>
              <a:rPr lang="en-US" sz="1400" dirty="0">
                <a:solidFill>
                  <a:schemeClr val="tx1"/>
                </a:solidFill>
              </a:rPr>
              <a:t>X → Y &amp; y is the subset of X , then X → X</a:t>
            </a:r>
          </a:p>
          <a:p>
            <a:pPr lvl="1" algn="just"/>
            <a:r>
              <a:rPr lang="en-US" sz="1400" dirty="0">
                <a:solidFill>
                  <a:schemeClr val="tx1"/>
                </a:solidFill>
              </a:rPr>
              <a:t>An attribute determines itself </a:t>
            </a:r>
          </a:p>
          <a:p>
            <a:pPr lvl="1" algn="just"/>
            <a:r>
              <a:rPr lang="en-US" sz="1400" dirty="0">
                <a:solidFill>
                  <a:schemeClr val="tx1"/>
                </a:solidFill>
              </a:rPr>
              <a:t>Always valid</a:t>
            </a:r>
          </a:p>
          <a:p>
            <a:pPr lvl="1" algn="just"/>
            <a:r>
              <a:rPr lang="en-US" sz="1400" dirty="0">
                <a:solidFill>
                  <a:schemeClr val="tx1"/>
                </a:solidFill>
              </a:rPr>
              <a:t>Trivial FD</a:t>
            </a:r>
          </a:p>
          <a:p>
            <a:pPr algn="just"/>
            <a:r>
              <a:rPr lang="en-US" sz="1600" b="1" i="1" u="sng" dirty="0">
                <a:solidFill>
                  <a:schemeClr val="accent2">
                    <a:lumMod val="75000"/>
                  </a:schemeClr>
                </a:solidFill>
              </a:rPr>
              <a:t>Transitivity</a:t>
            </a:r>
          </a:p>
          <a:p>
            <a:pPr lvl="1" algn="just"/>
            <a:r>
              <a:rPr lang="en-US" sz="1400" i="1" dirty="0">
                <a:solidFill>
                  <a:schemeClr val="tx1"/>
                </a:solidFill>
              </a:rPr>
              <a:t>If (</a:t>
            </a:r>
            <a:r>
              <a:rPr lang="en-US" sz="1400" dirty="0">
                <a:solidFill>
                  <a:schemeClr val="tx1"/>
                </a:solidFill>
              </a:rPr>
              <a:t>X → Y &amp; Y → Z), then  X → Z </a:t>
            </a:r>
            <a:r>
              <a:rPr lang="en-US" sz="1400" dirty="0">
                <a:solidFill>
                  <a:srgbClr val="7030A0"/>
                </a:solidFill>
              </a:rPr>
              <a:t>(might or might not be valid if any one of the condition in if case is false)</a:t>
            </a:r>
            <a:endParaRPr lang="en-US" sz="1400" b="1" i="1" u="sng" dirty="0">
              <a:solidFill>
                <a:srgbClr val="7030A0"/>
              </a:solidFill>
            </a:endParaRPr>
          </a:p>
          <a:p>
            <a:pPr algn="just"/>
            <a:r>
              <a:rPr lang="en-US" sz="1600" b="1" i="1" u="sng" dirty="0">
                <a:solidFill>
                  <a:schemeClr val="accent2">
                    <a:lumMod val="75000"/>
                  </a:schemeClr>
                </a:solidFill>
              </a:rPr>
              <a:t>Augmentation</a:t>
            </a:r>
          </a:p>
          <a:p>
            <a:pPr lvl="1" algn="just"/>
            <a:r>
              <a:rPr lang="en-US" sz="1400" i="1" dirty="0">
                <a:solidFill>
                  <a:schemeClr val="tx1"/>
                </a:solidFill>
              </a:rPr>
              <a:t>If (</a:t>
            </a:r>
            <a:r>
              <a:rPr lang="en-US" sz="1400" dirty="0">
                <a:solidFill>
                  <a:schemeClr val="tx1"/>
                </a:solidFill>
              </a:rPr>
              <a:t>X → Y), then  XA → YA</a:t>
            </a:r>
            <a:endParaRPr lang="en-US" sz="1400" b="1" i="1" u="sng" dirty="0">
              <a:solidFill>
                <a:schemeClr val="accent2">
                  <a:lumMod val="75000"/>
                </a:schemeClr>
              </a:solidFill>
            </a:endParaRPr>
          </a:p>
          <a:p>
            <a:pPr algn="just"/>
            <a:r>
              <a:rPr lang="en-US" sz="1600" b="1" i="1" u="sng" dirty="0">
                <a:solidFill>
                  <a:schemeClr val="accent2">
                    <a:lumMod val="75000"/>
                  </a:schemeClr>
                </a:solidFill>
              </a:rPr>
              <a:t>Union</a:t>
            </a:r>
          </a:p>
          <a:p>
            <a:pPr lvl="1" algn="just"/>
            <a:r>
              <a:rPr lang="en-US" sz="1400" i="1" dirty="0">
                <a:solidFill>
                  <a:schemeClr val="tx1"/>
                </a:solidFill>
              </a:rPr>
              <a:t>If (</a:t>
            </a:r>
            <a:r>
              <a:rPr lang="en-US" sz="1400" dirty="0">
                <a:solidFill>
                  <a:schemeClr val="tx1"/>
                </a:solidFill>
              </a:rPr>
              <a:t>X → Y &amp; X → Z), then  X → YZ</a:t>
            </a:r>
            <a:endParaRPr lang="en-US" sz="1400" b="1" i="1" u="sng" dirty="0">
              <a:solidFill>
                <a:schemeClr val="accent2">
                  <a:lumMod val="75000"/>
                </a:schemeClr>
              </a:solidFill>
            </a:endParaRPr>
          </a:p>
          <a:p>
            <a:pPr algn="just"/>
            <a:r>
              <a:rPr lang="en-US" sz="1600" b="1" i="1" u="sng" dirty="0">
                <a:solidFill>
                  <a:schemeClr val="accent2">
                    <a:lumMod val="75000"/>
                  </a:schemeClr>
                </a:solidFill>
              </a:rPr>
              <a:t>Decomposition</a:t>
            </a:r>
          </a:p>
          <a:p>
            <a:pPr lvl="1" algn="just"/>
            <a:r>
              <a:rPr lang="en-US" sz="1400" i="1" dirty="0">
                <a:solidFill>
                  <a:schemeClr val="tx1"/>
                </a:solidFill>
              </a:rPr>
              <a:t>If (</a:t>
            </a:r>
            <a:r>
              <a:rPr lang="en-US" sz="1400" dirty="0">
                <a:solidFill>
                  <a:schemeClr val="tx1"/>
                </a:solidFill>
              </a:rPr>
              <a:t>X → YZ ), then X → Y , X → Z </a:t>
            </a:r>
          </a:p>
          <a:p>
            <a:pPr lvl="1" algn="just"/>
            <a:r>
              <a:rPr lang="en-US" sz="1400" dirty="0">
                <a:solidFill>
                  <a:schemeClr val="tx1"/>
                </a:solidFill>
              </a:rPr>
              <a:t>Converse is not true</a:t>
            </a:r>
          </a:p>
          <a:p>
            <a:pPr algn="just"/>
            <a:r>
              <a:rPr lang="en-US" sz="1600" b="1" i="1" u="sng" dirty="0">
                <a:solidFill>
                  <a:schemeClr val="accent2">
                    <a:lumMod val="75000"/>
                  </a:schemeClr>
                </a:solidFill>
              </a:rPr>
              <a:t>Pseudo Transitivity</a:t>
            </a:r>
          </a:p>
          <a:p>
            <a:pPr lvl="1" algn="just"/>
            <a:r>
              <a:rPr lang="en-US" sz="1400" i="1" dirty="0">
                <a:solidFill>
                  <a:schemeClr val="tx1"/>
                </a:solidFill>
              </a:rPr>
              <a:t>If (</a:t>
            </a:r>
            <a:r>
              <a:rPr lang="en-US" sz="1400" dirty="0">
                <a:solidFill>
                  <a:schemeClr val="tx1"/>
                </a:solidFill>
              </a:rPr>
              <a:t>X → Y &amp; YZ → A), then  XZ → A </a:t>
            </a:r>
          </a:p>
          <a:p>
            <a:pPr algn="just"/>
            <a:r>
              <a:rPr lang="en-US" sz="1600" b="1" i="1" u="sng" dirty="0">
                <a:solidFill>
                  <a:schemeClr val="accent2">
                    <a:lumMod val="75000"/>
                  </a:schemeClr>
                </a:solidFill>
              </a:rPr>
              <a:t>Composition</a:t>
            </a:r>
          </a:p>
          <a:p>
            <a:pPr lvl="1" algn="just"/>
            <a:r>
              <a:rPr lang="en-US" sz="1400" dirty="0">
                <a:solidFill>
                  <a:schemeClr val="tx1"/>
                </a:solidFill>
              </a:rPr>
              <a:t>If (X → Y &amp; A → B), then  XA → YB</a:t>
            </a:r>
          </a:p>
        </p:txBody>
      </p:sp>
      <p:graphicFrame>
        <p:nvGraphicFramePr>
          <p:cNvPr id="4" name="Table 4">
            <a:extLst>
              <a:ext uri="{FF2B5EF4-FFF2-40B4-BE49-F238E27FC236}">
                <a16:creationId xmlns:a16="http://schemas.microsoft.com/office/drawing/2014/main" id="{7EAA6CA4-4335-4F60-694D-95B261078153}"/>
              </a:ext>
            </a:extLst>
          </p:cNvPr>
          <p:cNvGraphicFramePr>
            <a:graphicFrameLocks noGrp="1"/>
          </p:cNvGraphicFramePr>
          <p:nvPr/>
        </p:nvGraphicFramePr>
        <p:xfrm>
          <a:off x="3998822" y="3117809"/>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02017321"/>
                    </a:ext>
                  </a:extLst>
                </a:gridCol>
                <a:gridCol w="1625600">
                  <a:extLst>
                    <a:ext uri="{9D8B030D-6E8A-4147-A177-3AD203B41FA5}">
                      <a16:colId xmlns:a16="http://schemas.microsoft.com/office/drawing/2014/main" val="1594868025"/>
                    </a:ext>
                  </a:extLst>
                </a:gridCol>
                <a:gridCol w="1625600">
                  <a:extLst>
                    <a:ext uri="{9D8B030D-6E8A-4147-A177-3AD203B41FA5}">
                      <a16:colId xmlns:a16="http://schemas.microsoft.com/office/drawing/2014/main" val="2770947518"/>
                    </a:ext>
                  </a:extLst>
                </a:gridCol>
                <a:gridCol w="1625600">
                  <a:extLst>
                    <a:ext uri="{9D8B030D-6E8A-4147-A177-3AD203B41FA5}">
                      <a16:colId xmlns:a16="http://schemas.microsoft.com/office/drawing/2014/main" val="2238559217"/>
                    </a:ext>
                  </a:extLst>
                </a:gridCol>
                <a:gridCol w="1625600">
                  <a:extLst>
                    <a:ext uri="{9D8B030D-6E8A-4147-A177-3AD203B41FA5}">
                      <a16:colId xmlns:a16="http://schemas.microsoft.com/office/drawing/2014/main" val="2215497680"/>
                    </a:ext>
                  </a:extLst>
                </a:gridCol>
              </a:tblGrid>
              <a:tr h="370840">
                <a:tc>
                  <a:txBody>
                    <a:bodyPr/>
                    <a:lstStyle/>
                    <a:p>
                      <a:r>
                        <a:rPr lang="en-US" dirty="0"/>
                        <a:t>Roll No</a:t>
                      </a:r>
                    </a:p>
                  </a:txBody>
                  <a:tcPr/>
                </a:tc>
                <a:tc>
                  <a:txBody>
                    <a:bodyPr/>
                    <a:lstStyle/>
                    <a:p>
                      <a:r>
                        <a:rPr lang="en-US" dirty="0"/>
                        <a:t>Name</a:t>
                      </a:r>
                    </a:p>
                  </a:txBody>
                  <a:tcPr/>
                </a:tc>
                <a:tc>
                  <a:txBody>
                    <a:bodyPr/>
                    <a:lstStyle/>
                    <a:p>
                      <a:r>
                        <a:rPr lang="en-US" dirty="0"/>
                        <a:t>Marks</a:t>
                      </a:r>
                    </a:p>
                  </a:txBody>
                  <a:tcPr/>
                </a:tc>
                <a:tc>
                  <a:txBody>
                    <a:bodyPr/>
                    <a:lstStyle/>
                    <a:p>
                      <a:r>
                        <a:rPr lang="en-US" dirty="0"/>
                        <a:t>Department</a:t>
                      </a:r>
                    </a:p>
                  </a:txBody>
                  <a:tcPr/>
                </a:tc>
                <a:tc>
                  <a:txBody>
                    <a:bodyPr/>
                    <a:lstStyle/>
                    <a:p>
                      <a:r>
                        <a:rPr lang="en-US" dirty="0"/>
                        <a:t>Course</a:t>
                      </a:r>
                    </a:p>
                  </a:txBody>
                  <a:tcPr/>
                </a:tc>
                <a:extLst>
                  <a:ext uri="{0D108BD9-81ED-4DB2-BD59-A6C34878D82A}">
                    <a16:rowId xmlns:a16="http://schemas.microsoft.com/office/drawing/2014/main" val="3698507012"/>
                  </a:ext>
                </a:extLst>
              </a:tr>
              <a:tr h="370840">
                <a:tc>
                  <a:txBody>
                    <a:bodyPr/>
                    <a:lstStyle/>
                    <a:p>
                      <a:r>
                        <a:rPr lang="en-US" dirty="0"/>
                        <a:t>1</a:t>
                      </a:r>
                    </a:p>
                  </a:txBody>
                  <a:tcPr/>
                </a:tc>
                <a:tc>
                  <a:txBody>
                    <a:bodyPr/>
                    <a:lstStyle/>
                    <a:p>
                      <a:r>
                        <a:rPr lang="en-US" dirty="0"/>
                        <a:t>Maryam</a:t>
                      </a:r>
                    </a:p>
                  </a:txBody>
                  <a:tcPr/>
                </a:tc>
                <a:tc>
                  <a:txBody>
                    <a:bodyPr/>
                    <a:lstStyle/>
                    <a:p>
                      <a:r>
                        <a:rPr lang="en-US" dirty="0"/>
                        <a:t>78</a:t>
                      </a:r>
                    </a:p>
                  </a:txBody>
                  <a:tcPr/>
                </a:tc>
                <a:tc>
                  <a:txBody>
                    <a:bodyPr/>
                    <a:lstStyle/>
                    <a:p>
                      <a:r>
                        <a:rPr lang="en-US" dirty="0"/>
                        <a:t>CS</a:t>
                      </a:r>
                    </a:p>
                  </a:txBody>
                  <a:tcPr/>
                </a:tc>
                <a:tc>
                  <a:txBody>
                    <a:bodyPr/>
                    <a:lstStyle/>
                    <a:p>
                      <a:r>
                        <a:rPr lang="en-US" dirty="0"/>
                        <a:t>OOP</a:t>
                      </a:r>
                    </a:p>
                  </a:txBody>
                  <a:tcPr/>
                </a:tc>
                <a:extLst>
                  <a:ext uri="{0D108BD9-81ED-4DB2-BD59-A6C34878D82A}">
                    <a16:rowId xmlns:a16="http://schemas.microsoft.com/office/drawing/2014/main" val="2162276919"/>
                  </a:ext>
                </a:extLst>
              </a:tr>
              <a:tr h="370840">
                <a:tc>
                  <a:txBody>
                    <a:bodyPr/>
                    <a:lstStyle/>
                    <a:p>
                      <a:r>
                        <a:rPr lang="en-US" dirty="0"/>
                        <a:t>2</a:t>
                      </a:r>
                    </a:p>
                  </a:txBody>
                  <a:tcPr/>
                </a:tc>
                <a:tc>
                  <a:txBody>
                    <a:bodyPr/>
                    <a:lstStyle/>
                    <a:p>
                      <a:r>
                        <a:rPr lang="en-US" dirty="0" err="1"/>
                        <a:t>Maira</a:t>
                      </a:r>
                      <a:endParaRPr lang="en-US" dirty="0"/>
                    </a:p>
                  </a:txBody>
                  <a:tcPr/>
                </a:tc>
                <a:tc>
                  <a:txBody>
                    <a:bodyPr/>
                    <a:lstStyle/>
                    <a:p>
                      <a:r>
                        <a:rPr lang="en-US" dirty="0"/>
                        <a:t>60</a:t>
                      </a:r>
                    </a:p>
                  </a:txBody>
                  <a:tcPr/>
                </a:tc>
                <a:tc>
                  <a:txBody>
                    <a:bodyPr/>
                    <a:lstStyle/>
                    <a:p>
                      <a:r>
                        <a:rPr lang="en-US" dirty="0"/>
                        <a:t>AI</a:t>
                      </a:r>
                    </a:p>
                  </a:txBody>
                  <a:tcPr/>
                </a:tc>
                <a:tc>
                  <a:txBody>
                    <a:bodyPr/>
                    <a:lstStyle/>
                    <a:p>
                      <a:r>
                        <a:rPr lang="en-US" dirty="0"/>
                        <a:t>OOP</a:t>
                      </a:r>
                    </a:p>
                  </a:txBody>
                  <a:tcPr/>
                </a:tc>
                <a:extLst>
                  <a:ext uri="{0D108BD9-81ED-4DB2-BD59-A6C34878D82A}">
                    <a16:rowId xmlns:a16="http://schemas.microsoft.com/office/drawing/2014/main" val="2807352798"/>
                  </a:ext>
                </a:extLst>
              </a:tr>
              <a:tr h="370840">
                <a:tc>
                  <a:txBody>
                    <a:bodyPr/>
                    <a:lstStyle/>
                    <a:p>
                      <a:r>
                        <a:rPr lang="en-US" dirty="0"/>
                        <a:t>3</a:t>
                      </a:r>
                    </a:p>
                  </a:txBody>
                  <a:tcPr/>
                </a:tc>
                <a:tc>
                  <a:txBody>
                    <a:bodyPr/>
                    <a:lstStyle/>
                    <a:p>
                      <a:r>
                        <a:rPr lang="en-US" dirty="0"/>
                        <a:t>Maryam</a:t>
                      </a:r>
                    </a:p>
                  </a:txBody>
                  <a:tcPr/>
                </a:tc>
                <a:tc>
                  <a:txBody>
                    <a:bodyPr/>
                    <a:lstStyle/>
                    <a:p>
                      <a:r>
                        <a:rPr lang="en-US" dirty="0"/>
                        <a:t>78</a:t>
                      </a:r>
                    </a:p>
                  </a:txBody>
                  <a:tcPr/>
                </a:tc>
                <a:tc>
                  <a:txBody>
                    <a:bodyPr/>
                    <a:lstStyle/>
                    <a:p>
                      <a:r>
                        <a:rPr lang="en-US" dirty="0"/>
                        <a:t>CS</a:t>
                      </a:r>
                    </a:p>
                  </a:txBody>
                  <a:tcPr/>
                </a:tc>
                <a:tc>
                  <a:txBody>
                    <a:bodyPr/>
                    <a:lstStyle/>
                    <a:p>
                      <a:r>
                        <a:rPr lang="en-US" dirty="0"/>
                        <a:t>DB</a:t>
                      </a:r>
                    </a:p>
                  </a:txBody>
                  <a:tcPr/>
                </a:tc>
                <a:extLst>
                  <a:ext uri="{0D108BD9-81ED-4DB2-BD59-A6C34878D82A}">
                    <a16:rowId xmlns:a16="http://schemas.microsoft.com/office/drawing/2014/main" val="2251048556"/>
                  </a:ext>
                </a:extLst>
              </a:tr>
              <a:tr h="370840">
                <a:tc>
                  <a:txBody>
                    <a:bodyPr/>
                    <a:lstStyle/>
                    <a:p>
                      <a:r>
                        <a:rPr lang="en-US" dirty="0"/>
                        <a:t>4</a:t>
                      </a:r>
                    </a:p>
                  </a:txBody>
                  <a:tcPr/>
                </a:tc>
                <a:tc>
                  <a:txBody>
                    <a:bodyPr/>
                    <a:lstStyle/>
                    <a:p>
                      <a:r>
                        <a:rPr lang="en-US" dirty="0" err="1"/>
                        <a:t>Maira</a:t>
                      </a:r>
                      <a:endParaRPr lang="en-US" dirty="0"/>
                    </a:p>
                  </a:txBody>
                  <a:tcPr/>
                </a:tc>
                <a:tc>
                  <a:txBody>
                    <a:bodyPr/>
                    <a:lstStyle/>
                    <a:p>
                      <a:r>
                        <a:rPr lang="en-US" dirty="0"/>
                        <a:t>60</a:t>
                      </a:r>
                    </a:p>
                  </a:txBody>
                  <a:tcPr/>
                </a:tc>
                <a:tc>
                  <a:txBody>
                    <a:bodyPr/>
                    <a:lstStyle/>
                    <a:p>
                      <a:r>
                        <a:rPr lang="en-US" dirty="0"/>
                        <a:t>AI</a:t>
                      </a:r>
                    </a:p>
                  </a:txBody>
                  <a:tcPr/>
                </a:tc>
                <a:tc>
                  <a:txBody>
                    <a:bodyPr/>
                    <a:lstStyle/>
                    <a:p>
                      <a:r>
                        <a:rPr lang="en-US" dirty="0"/>
                        <a:t>ML</a:t>
                      </a:r>
                    </a:p>
                  </a:txBody>
                  <a:tcPr/>
                </a:tc>
                <a:extLst>
                  <a:ext uri="{0D108BD9-81ED-4DB2-BD59-A6C34878D82A}">
                    <a16:rowId xmlns:a16="http://schemas.microsoft.com/office/drawing/2014/main" val="3293243655"/>
                  </a:ext>
                </a:extLst>
              </a:tr>
              <a:tr h="370840">
                <a:tc>
                  <a:txBody>
                    <a:bodyPr/>
                    <a:lstStyle/>
                    <a:p>
                      <a:r>
                        <a:rPr lang="en-US" dirty="0"/>
                        <a:t>5</a:t>
                      </a:r>
                    </a:p>
                  </a:txBody>
                  <a:tcPr/>
                </a:tc>
                <a:tc>
                  <a:txBody>
                    <a:bodyPr/>
                    <a:lstStyle/>
                    <a:p>
                      <a:r>
                        <a:rPr lang="en-US" dirty="0"/>
                        <a:t>Mohammad</a:t>
                      </a:r>
                    </a:p>
                  </a:txBody>
                  <a:tcPr/>
                </a:tc>
                <a:tc>
                  <a:txBody>
                    <a:bodyPr/>
                    <a:lstStyle/>
                    <a:p>
                      <a:r>
                        <a:rPr lang="en-US" dirty="0"/>
                        <a:t>80</a:t>
                      </a:r>
                    </a:p>
                  </a:txBody>
                  <a:tcPr/>
                </a:tc>
                <a:tc>
                  <a:txBody>
                    <a:bodyPr/>
                    <a:lstStyle/>
                    <a:p>
                      <a:r>
                        <a:rPr lang="en-US" dirty="0"/>
                        <a:t>SE</a:t>
                      </a:r>
                    </a:p>
                  </a:txBody>
                  <a:tcPr/>
                </a:tc>
                <a:tc>
                  <a:txBody>
                    <a:bodyPr/>
                    <a:lstStyle/>
                    <a:p>
                      <a:r>
                        <a:rPr lang="en-US" dirty="0"/>
                        <a:t>DB</a:t>
                      </a:r>
                    </a:p>
                  </a:txBody>
                  <a:tcPr/>
                </a:tc>
                <a:extLst>
                  <a:ext uri="{0D108BD9-81ED-4DB2-BD59-A6C34878D82A}">
                    <a16:rowId xmlns:a16="http://schemas.microsoft.com/office/drawing/2014/main" val="3303731208"/>
                  </a:ext>
                </a:extLst>
              </a:tr>
            </a:tbl>
          </a:graphicData>
        </a:graphic>
      </p:graphicFrame>
    </p:spTree>
    <p:extLst>
      <p:ext uri="{BB962C8B-B14F-4D97-AF65-F5344CB8AC3E}">
        <p14:creationId xmlns:p14="http://schemas.microsoft.com/office/powerpoint/2010/main" val="3073261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0" y="1112108"/>
            <a:ext cx="10533647" cy="5416379"/>
          </a:xfrm>
        </p:spPr>
        <p:txBody>
          <a:bodyPr>
            <a:normAutofit/>
          </a:bodyPr>
          <a:lstStyle/>
          <a:p>
            <a:pPr algn="just"/>
            <a:r>
              <a:rPr lang="en-US" b="1" i="1" u="sng" dirty="0">
                <a:solidFill>
                  <a:schemeClr val="accent2">
                    <a:lumMod val="75000"/>
                  </a:schemeClr>
                </a:solidFill>
              </a:rPr>
              <a:t>Normalization of Relations</a:t>
            </a:r>
          </a:p>
          <a:p>
            <a:pPr algn="just"/>
            <a:r>
              <a:rPr lang="en-US" sz="2200" dirty="0">
                <a:solidFill>
                  <a:schemeClr val="tx1">
                    <a:lumMod val="95000"/>
                    <a:lumOff val="5000"/>
                  </a:schemeClr>
                </a:solidFill>
              </a:rPr>
              <a:t>The normalization process, as first proposed by Codd (1972), </a:t>
            </a:r>
            <a:r>
              <a:rPr lang="en-US" sz="2200" b="1" dirty="0">
                <a:solidFill>
                  <a:srgbClr val="C00000"/>
                </a:solidFill>
              </a:rPr>
              <a:t>takes a relation schema through a series of tests to certify whether it satisfies a certain normal form.</a:t>
            </a:r>
          </a:p>
          <a:p>
            <a:pPr algn="just"/>
            <a:r>
              <a:rPr lang="en-US" sz="2200" dirty="0">
                <a:solidFill>
                  <a:schemeClr val="tx1">
                    <a:lumMod val="95000"/>
                    <a:lumOff val="5000"/>
                  </a:schemeClr>
                </a:solidFill>
              </a:rPr>
              <a:t>The process, which proceeds in a </a:t>
            </a:r>
            <a:r>
              <a:rPr lang="en-US" sz="2200" b="1" dirty="0">
                <a:solidFill>
                  <a:srgbClr val="C00000"/>
                </a:solidFill>
              </a:rPr>
              <a:t>top-down </a:t>
            </a:r>
            <a:r>
              <a:rPr lang="en-US" sz="2200" dirty="0">
                <a:solidFill>
                  <a:schemeClr val="tx1">
                    <a:lumMod val="95000"/>
                    <a:lumOff val="5000"/>
                  </a:schemeClr>
                </a:solidFill>
              </a:rPr>
              <a:t>fashion by evaluating each relation against the criteria for normal forms and decomposing relations as necessary. </a:t>
            </a:r>
          </a:p>
          <a:p>
            <a:pPr algn="just"/>
            <a:r>
              <a:rPr lang="en-US" sz="2200" dirty="0">
                <a:solidFill>
                  <a:schemeClr val="tx1">
                    <a:lumMod val="95000"/>
                    <a:lumOff val="5000"/>
                  </a:schemeClr>
                </a:solidFill>
              </a:rPr>
              <a:t>Initially, </a:t>
            </a:r>
            <a:r>
              <a:rPr lang="en-US" sz="2200" dirty="0" err="1">
                <a:solidFill>
                  <a:schemeClr val="tx1">
                    <a:lumMod val="95000"/>
                    <a:lumOff val="5000"/>
                  </a:schemeClr>
                </a:solidFill>
              </a:rPr>
              <a:t>Codd</a:t>
            </a:r>
            <a:r>
              <a:rPr lang="en-US" sz="2200" dirty="0">
                <a:solidFill>
                  <a:schemeClr val="tx1">
                    <a:lumMod val="95000"/>
                    <a:lumOff val="5000"/>
                  </a:schemeClr>
                </a:solidFill>
              </a:rPr>
              <a:t> proposed three normal forms, which he called first, second, and third normal form. </a:t>
            </a:r>
          </a:p>
          <a:p>
            <a:pPr algn="just"/>
            <a:r>
              <a:rPr lang="en-US" sz="2200" b="1" dirty="0">
                <a:solidFill>
                  <a:srgbClr val="7030A0"/>
                </a:solidFill>
              </a:rPr>
              <a:t>A stronger definition of 3NF—called Boyce-</a:t>
            </a:r>
            <a:r>
              <a:rPr lang="en-US" sz="2200" b="1" dirty="0" err="1">
                <a:solidFill>
                  <a:srgbClr val="7030A0"/>
                </a:solidFill>
              </a:rPr>
              <a:t>Codd</a:t>
            </a:r>
            <a:r>
              <a:rPr lang="en-US" sz="2200" b="1" dirty="0">
                <a:solidFill>
                  <a:srgbClr val="7030A0"/>
                </a:solidFill>
              </a:rPr>
              <a:t> normal form (BCNF)—</a:t>
            </a:r>
            <a:r>
              <a:rPr lang="en-US" sz="2200" dirty="0">
                <a:solidFill>
                  <a:schemeClr val="tx1">
                    <a:lumMod val="95000"/>
                    <a:lumOff val="5000"/>
                  </a:schemeClr>
                </a:solidFill>
              </a:rPr>
              <a:t>was proposed later by Boyce and </a:t>
            </a:r>
            <a:r>
              <a:rPr lang="en-US" sz="2200" dirty="0" err="1">
                <a:solidFill>
                  <a:schemeClr val="tx1">
                    <a:lumMod val="95000"/>
                    <a:lumOff val="5000"/>
                  </a:schemeClr>
                </a:solidFill>
              </a:rPr>
              <a:t>Codd</a:t>
            </a:r>
            <a:r>
              <a:rPr lang="en-US" sz="2200" dirty="0">
                <a:solidFill>
                  <a:schemeClr val="tx1">
                    <a:lumMod val="95000"/>
                    <a:lumOff val="5000"/>
                  </a:schemeClr>
                </a:solidFill>
              </a:rPr>
              <a:t>. </a:t>
            </a:r>
          </a:p>
          <a:p>
            <a:pPr algn="just"/>
            <a:r>
              <a:rPr lang="en-US" sz="2200" dirty="0">
                <a:solidFill>
                  <a:schemeClr val="tx1">
                    <a:lumMod val="95000"/>
                    <a:lumOff val="5000"/>
                  </a:schemeClr>
                </a:solidFill>
              </a:rPr>
              <a:t>All these normal forms are based on a single analytical tool: the </a:t>
            </a:r>
            <a:r>
              <a:rPr lang="en-US" sz="2200" b="1" dirty="0">
                <a:solidFill>
                  <a:srgbClr val="C00000"/>
                </a:solidFill>
              </a:rPr>
              <a:t>functional dependencies among the attributes of a relation. </a:t>
            </a:r>
          </a:p>
        </p:txBody>
      </p:sp>
    </p:spTree>
    <p:extLst>
      <p:ext uri="{BB962C8B-B14F-4D97-AF65-F5344CB8AC3E}">
        <p14:creationId xmlns:p14="http://schemas.microsoft.com/office/powerpoint/2010/main" val="1924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1" y="1112108"/>
            <a:ext cx="9818030" cy="5416379"/>
          </a:xfrm>
        </p:spPr>
        <p:txBody>
          <a:bodyPr>
            <a:noAutofit/>
          </a:bodyPr>
          <a:lstStyle/>
          <a:p>
            <a:pPr algn="just"/>
            <a:r>
              <a:rPr lang="en-US" sz="2000" b="1" i="1" u="sng" dirty="0">
                <a:solidFill>
                  <a:schemeClr val="accent2">
                    <a:lumMod val="75000"/>
                  </a:schemeClr>
                </a:solidFill>
              </a:rPr>
              <a:t>Normalization of Relations</a:t>
            </a:r>
          </a:p>
          <a:p>
            <a:pPr algn="just"/>
            <a:r>
              <a:rPr lang="en-US" sz="2400" b="1" dirty="0">
                <a:solidFill>
                  <a:srgbClr val="7030A0"/>
                </a:solidFill>
              </a:rPr>
              <a:t>Normalization of data is a process of analyzing the given relation schemas based on their FDs and primary keys to achieve the desirable properties of</a:t>
            </a:r>
          </a:p>
          <a:p>
            <a:pPr lvl="1" algn="just"/>
            <a:r>
              <a:rPr lang="en-US" sz="2200" dirty="0">
                <a:solidFill>
                  <a:srgbClr val="C00000"/>
                </a:solidFill>
              </a:rPr>
              <a:t>(</a:t>
            </a:r>
            <a:r>
              <a:rPr lang="en-US" sz="2200" b="1" dirty="0">
                <a:solidFill>
                  <a:srgbClr val="C00000"/>
                </a:solidFill>
              </a:rPr>
              <a:t>1) minimizing redundancy and </a:t>
            </a:r>
          </a:p>
          <a:p>
            <a:pPr lvl="1" algn="just"/>
            <a:r>
              <a:rPr lang="en-US" sz="2200" b="1" dirty="0">
                <a:solidFill>
                  <a:srgbClr val="C00000"/>
                </a:solidFill>
              </a:rPr>
              <a:t>(2) minimizing the insertion, deletion, and update anomalies.</a:t>
            </a:r>
          </a:p>
          <a:p>
            <a:pPr algn="just"/>
            <a:r>
              <a:rPr lang="en-US" sz="2400" dirty="0">
                <a:solidFill>
                  <a:srgbClr val="7030A0"/>
                </a:solidFill>
              </a:rPr>
              <a:t>An unsatisfactory relation schema that does not meet the condition for a normal form</a:t>
            </a:r>
            <a:r>
              <a:rPr lang="en-US" sz="2400" dirty="0">
                <a:solidFill>
                  <a:schemeClr val="tx1">
                    <a:lumMod val="95000"/>
                    <a:lumOff val="5000"/>
                  </a:schemeClr>
                </a:solidFill>
              </a:rPr>
              <a:t>—the normal form test—</a:t>
            </a:r>
            <a:r>
              <a:rPr lang="en-US" sz="2400" dirty="0">
                <a:solidFill>
                  <a:srgbClr val="7030A0"/>
                </a:solidFill>
              </a:rPr>
              <a:t>is decomposed into smaller relation schemas that contain a subset of the attributes </a:t>
            </a:r>
            <a:r>
              <a:rPr lang="en-US" sz="2400" dirty="0">
                <a:solidFill>
                  <a:schemeClr val="tx1">
                    <a:lumMod val="95000"/>
                    <a:lumOff val="5000"/>
                  </a:schemeClr>
                </a:solidFill>
              </a:rPr>
              <a:t>and meet the test that was otherwise not met by the original relation. </a:t>
            </a:r>
          </a:p>
        </p:txBody>
      </p:sp>
    </p:spTree>
    <p:extLst>
      <p:ext uri="{BB962C8B-B14F-4D97-AF65-F5344CB8AC3E}">
        <p14:creationId xmlns:p14="http://schemas.microsoft.com/office/powerpoint/2010/main" val="337017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611430" y="1867243"/>
            <a:ext cx="9241024" cy="4661243"/>
          </a:xfrm>
        </p:spPr>
        <p:txBody>
          <a:bodyPr>
            <a:normAutofit/>
          </a:bodyPr>
          <a:lstStyle/>
          <a:p>
            <a:pPr algn="just"/>
            <a:r>
              <a:rPr lang="en-US" sz="2800" b="1" i="1" u="sng" dirty="0">
                <a:solidFill>
                  <a:schemeClr val="accent2">
                    <a:lumMod val="75000"/>
                  </a:schemeClr>
                </a:solidFill>
              </a:rPr>
              <a:t>Imparting Clear Semantics to Attributes in Relations</a:t>
            </a:r>
          </a:p>
          <a:p>
            <a:pPr algn="just"/>
            <a:r>
              <a:rPr lang="en-US" sz="2800" dirty="0"/>
              <a:t>semantics of a relation:</a:t>
            </a:r>
          </a:p>
          <a:p>
            <a:pPr lvl="1" algn="just"/>
            <a:r>
              <a:rPr lang="en-US" sz="2600" dirty="0"/>
              <a:t> </a:t>
            </a:r>
            <a:r>
              <a:rPr lang="en-US" sz="2600" b="1" dirty="0">
                <a:solidFill>
                  <a:srgbClr val="C00000"/>
                </a:solidFill>
              </a:rPr>
              <a:t>refers to its meaning</a:t>
            </a:r>
            <a:r>
              <a:rPr lang="en-US" sz="2600" dirty="0"/>
              <a:t> resulting from the interpretation of attribute values in a tuple.</a:t>
            </a:r>
          </a:p>
          <a:p>
            <a:pPr lvl="1" algn="just"/>
            <a:r>
              <a:rPr lang="en-US" sz="2600" dirty="0"/>
              <a:t>i.e., what a relation exactly means and stands for</a:t>
            </a:r>
          </a:p>
          <a:p>
            <a:pPr algn="just"/>
            <a:endParaRPr lang="en-US" sz="1600" dirty="0"/>
          </a:p>
          <a:p>
            <a:pPr algn="just"/>
            <a:endParaRPr lang="en-US" sz="1600" dirty="0"/>
          </a:p>
          <a:p>
            <a:pPr algn="just"/>
            <a:endParaRPr lang="en-US" sz="1400" dirty="0"/>
          </a:p>
        </p:txBody>
      </p:sp>
    </p:spTree>
    <p:extLst>
      <p:ext uri="{BB962C8B-B14F-4D97-AF65-F5344CB8AC3E}">
        <p14:creationId xmlns:p14="http://schemas.microsoft.com/office/powerpoint/2010/main" val="3243945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0" y="1112108"/>
            <a:ext cx="9610871" cy="5416379"/>
          </a:xfrm>
        </p:spPr>
        <p:txBody>
          <a:bodyPr>
            <a:normAutofit fontScale="92500"/>
          </a:bodyPr>
          <a:lstStyle/>
          <a:p>
            <a:pPr algn="just"/>
            <a:r>
              <a:rPr lang="en-US" sz="2000" b="1" i="1" u="sng" dirty="0">
                <a:solidFill>
                  <a:schemeClr val="accent2">
                    <a:lumMod val="75000"/>
                  </a:schemeClr>
                </a:solidFill>
              </a:rPr>
              <a:t>Normalization of Relations</a:t>
            </a:r>
          </a:p>
          <a:p>
            <a:pPr algn="just"/>
            <a:r>
              <a:rPr lang="en-US" sz="2400" dirty="0">
                <a:solidFill>
                  <a:schemeClr val="tx1">
                    <a:lumMod val="95000"/>
                    <a:lumOff val="5000"/>
                  </a:schemeClr>
                </a:solidFill>
              </a:rPr>
              <a:t>Definition:</a:t>
            </a:r>
          </a:p>
          <a:p>
            <a:pPr lvl="1" algn="just"/>
            <a:r>
              <a:rPr lang="en-US" sz="2400" dirty="0">
                <a:solidFill>
                  <a:srgbClr val="7030A0"/>
                </a:solidFill>
              </a:rPr>
              <a:t>The normal form of a relation</a:t>
            </a:r>
            <a:r>
              <a:rPr lang="en-US" sz="2400" dirty="0">
                <a:solidFill>
                  <a:schemeClr val="tx1">
                    <a:lumMod val="95000"/>
                    <a:lumOff val="5000"/>
                  </a:schemeClr>
                </a:solidFill>
              </a:rPr>
              <a:t> is the </a:t>
            </a:r>
            <a:r>
              <a:rPr lang="en-US" sz="2400" u="sng" dirty="0">
                <a:solidFill>
                  <a:schemeClr val="tx1">
                    <a:lumMod val="95000"/>
                    <a:lumOff val="5000"/>
                  </a:schemeClr>
                </a:solidFill>
              </a:rPr>
              <a:t>highest normal form condition that a relation meets, </a:t>
            </a:r>
          </a:p>
          <a:p>
            <a:pPr lvl="1" algn="just"/>
            <a:r>
              <a:rPr lang="en-US" sz="2400" dirty="0">
                <a:solidFill>
                  <a:schemeClr val="tx1">
                    <a:lumMod val="95000"/>
                    <a:lumOff val="5000"/>
                  </a:schemeClr>
                </a:solidFill>
              </a:rPr>
              <a:t>and </a:t>
            </a:r>
            <a:r>
              <a:rPr lang="en-US" sz="2400" dirty="0">
                <a:solidFill>
                  <a:srgbClr val="7030A0"/>
                </a:solidFill>
              </a:rPr>
              <a:t>hence indicates the degree to which it has been normalized</a:t>
            </a:r>
            <a:r>
              <a:rPr lang="en-US" sz="2400" dirty="0">
                <a:solidFill>
                  <a:schemeClr val="tx1">
                    <a:lumMod val="95000"/>
                    <a:lumOff val="5000"/>
                  </a:schemeClr>
                </a:solidFill>
              </a:rPr>
              <a:t>.</a:t>
            </a:r>
          </a:p>
          <a:p>
            <a:pPr algn="just"/>
            <a:r>
              <a:rPr lang="en-US" sz="2400" dirty="0">
                <a:solidFill>
                  <a:schemeClr val="tx1">
                    <a:lumMod val="95000"/>
                    <a:lumOff val="5000"/>
                  </a:schemeClr>
                </a:solidFill>
              </a:rPr>
              <a:t>Existing designs are evaluated by applying the tests for normal forms, and normalization is carried out in practice so that the resulting designs are of high quality and meet the desirable properties stated previously. </a:t>
            </a:r>
          </a:p>
          <a:p>
            <a:pPr algn="just"/>
            <a:r>
              <a:rPr lang="en-US" sz="2400" b="1" dirty="0">
                <a:solidFill>
                  <a:srgbClr val="C00000"/>
                </a:solidFill>
              </a:rPr>
              <a:t>Denormalization is a technique used by database administrators to optimize the efficiency of their database infrastructure. This method allows us to add redundant data into a normalized database to alleviate issues with database queries that merge data from several tables into a single table.</a:t>
            </a:r>
            <a:endParaRPr lang="en-US" sz="2400" dirty="0">
              <a:solidFill>
                <a:schemeClr val="tx1">
                  <a:lumMod val="95000"/>
                  <a:lumOff val="5000"/>
                </a:schemeClr>
              </a:solidFill>
            </a:endParaRPr>
          </a:p>
          <a:p>
            <a:pPr lvl="1" algn="just"/>
            <a:endParaRPr lang="en-US" sz="2000" dirty="0">
              <a:solidFill>
                <a:schemeClr val="tx1">
                  <a:lumMod val="95000"/>
                  <a:lumOff val="5000"/>
                </a:schemeClr>
              </a:solidFill>
            </a:endParaRPr>
          </a:p>
        </p:txBody>
      </p:sp>
    </p:spTree>
    <p:extLst>
      <p:ext uri="{BB962C8B-B14F-4D97-AF65-F5344CB8AC3E}">
        <p14:creationId xmlns:p14="http://schemas.microsoft.com/office/powerpoint/2010/main" val="124220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1" y="1112108"/>
            <a:ext cx="9306926" cy="5416379"/>
          </a:xfrm>
        </p:spPr>
        <p:txBody>
          <a:bodyPr>
            <a:noAutofit/>
          </a:bodyPr>
          <a:lstStyle/>
          <a:p>
            <a:pPr algn="just"/>
            <a:r>
              <a:rPr lang="en-US" sz="2000" b="1" i="1" u="sng" dirty="0">
                <a:solidFill>
                  <a:schemeClr val="accent2">
                    <a:lumMod val="75000"/>
                  </a:schemeClr>
                </a:solidFill>
              </a:rPr>
              <a:t>Definitions of Keys and Attributes Participating in Keys</a:t>
            </a:r>
          </a:p>
          <a:p>
            <a:pPr algn="just"/>
            <a:r>
              <a:rPr lang="en-US" sz="2400" dirty="0">
                <a:solidFill>
                  <a:schemeClr val="tx1">
                    <a:lumMod val="95000"/>
                    <a:lumOff val="5000"/>
                  </a:schemeClr>
                </a:solidFill>
              </a:rPr>
              <a:t>Definition: A </a:t>
            </a:r>
            <a:r>
              <a:rPr lang="en-US" sz="2400" b="1" dirty="0" err="1">
                <a:solidFill>
                  <a:srgbClr val="C00000"/>
                </a:solidFill>
              </a:rPr>
              <a:t>superkey</a:t>
            </a:r>
            <a:r>
              <a:rPr lang="en-US" sz="2400" dirty="0">
                <a:solidFill>
                  <a:schemeClr val="tx1">
                    <a:lumMod val="95000"/>
                    <a:lumOff val="5000"/>
                  </a:schemeClr>
                </a:solidFill>
              </a:rPr>
              <a:t> of a relation schema R = {A1, A2, … , An} is a set of attributes S ⊆ R with the property that no two tuples t1 and t2 in any legal relation state r of R will have t1[S] = t2[S]. </a:t>
            </a:r>
          </a:p>
          <a:p>
            <a:pPr algn="just"/>
            <a:r>
              <a:rPr lang="en-US" sz="2400" dirty="0">
                <a:solidFill>
                  <a:schemeClr val="tx1">
                    <a:lumMod val="95000"/>
                    <a:lumOff val="5000"/>
                  </a:schemeClr>
                </a:solidFill>
              </a:rPr>
              <a:t>A </a:t>
            </a:r>
            <a:r>
              <a:rPr lang="en-US" sz="2400" b="1" dirty="0">
                <a:solidFill>
                  <a:srgbClr val="C00000"/>
                </a:solidFill>
              </a:rPr>
              <a:t>key K is a </a:t>
            </a:r>
            <a:r>
              <a:rPr lang="en-US" sz="2400" b="1" dirty="0" err="1">
                <a:solidFill>
                  <a:srgbClr val="C00000"/>
                </a:solidFill>
              </a:rPr>
              <a:t>superkey</a:t>
            </a:r>
            <a:r>
              <a:rPr lang="en-US" sz="2400" b="1" dirty="0">
                <a:solidFill>
                  <a:srgbClr val="C00000"/>
                </a:solidFill>
              </a:rPr>
              <a:t> </a:t>
            </a:r>
            <a:r>
              <a:rPr lang="en-US" sz="2400" dirty="0">
                <a:solidFill>
                  <a:schemeClr val="tx1">
                    <a:lumMod val="95000"/>
                    <a:lumOff val="5000"/>
                  </a:schemeClr>
                </a:solidFill>
              </a:rPr>
              <a:t>with the additional property that removal of any attribute from K will cause K not to be a super key anymore.</a:t>
            </a:r>
          </a:p>
          <a:p>
            <a:pPr algn="just"/>
            <a:r>
              <a:rPr lang="en-US" sz="2400" dirty="0">
                <a:solidFill>
                  <a:schemeClr val="tx1">
                    <a:lumMod val="95000"/>
                    <a:lumOff val="5000"/>
                  </a:schemeClr>
                </a:solidFill>
              </a:rPr>
              <a:t>The </a:t>
            </a:r>
            <a:r>
              <a:rPr lang="en-US" sz="2400" dirty="0">
                <a:solidFill>
                  <a:srgbClr val="7030A0"/>
                </a:solidFill>
              </a:rPr>
              <a:t>difference</a:t>
            </a:r>
            <a:r>
              <a:rPr lang="en-US" sz="2400" dirty="0">
                <a:solidFill>
                  <a:schemeClr val="tx1">
                    <a:lumMod val="95000"/>
                    <a:lumOff val="5000"/>
                  </a:schemeClr>
                </a:solidFill>
              </a:rPr>
              <a:t> between a key and a super key is that a </a:t>
            </a:r>
            <a:r>
              <a:rPr lang="en-US" sz="2400" dirty="0">
                <a:solidFill>
                  <a:srgbClr val="7030A0"/>
                </a:solidFill>
              </a:rPr>
              <a:t>key has to be minimal. </a:t>
            </a:r>
          </a:p>
          <a:p>
            <a:pPr algn="just"/>
            <a:r>
              <a:rPr lang="en-US" sz="2400" b="1" dirty="0">
                <a:solidFill>
                  <a:srgbClr val="C00000"/>
                </a:solidFill>
              </a:rPr>
              <a:t>{</a:t>
            </a:r>
            <a:r>
              <a:rPr lang="en-US" sz="2400" b="1" dirty="0" err="1">
                <a:solidFill>
                  <a:srgbClr val="C00000"/>
                </a:solidFill>
              </a:rPr>
              <a:t>Ssn</a:t>
            </a:r>
            <a:r>
              <a:rPr lang="en-US" sz="2400" b="1" dirty="0">
                <a:solidFill>
                  <a:srgbClr val="C00000"/>
                </a:solidFill>
              </a:rPr>
              <a:t>} is a key </a:t>
            </a:r>
            <a:r>
              <a:rPr lang="en-US" sz="2400" dirty="0">
                <a:solidFill>
                  <a:schemeClr val="tx1">
                    <a:lumMod val="95000"/>
                    <a:lumOff val="5000"/>
                  </a:schemeClr>
                </a:solidFill>
              </a:rPr>
              <a:t>for EMPLOYEE, </a:t>
            </a:r>
          </a:p>
          <a:p>
            <a:pPr algn="just"/>
            <a:r>
              <a:rPr lang="en-US" sz="2400" dirty="0">
                <a:solidFill>
                  <a:schemeClr val="tx1">
                    <a:lumMod val="95000"/>
                    <a:lumOff val="5000"/>
                  </a:schemeClr>
                </a:solidFill>
              </a:rPr>
              <a:t>whereas </a:t>
            </a:r>
            <a:r>
              <a:rPr lang="en-US" sz="2400" b="1" dirty="0">
                <a:solidFill>
                  <a:srgbClr val="C00000"/>
                </a:solidFill>
              </a:rPr>
              <a:t>{</a:t>
            </a:r>
            <a:r>
              <a:rPr lang="en-US" sz="2400" b="1" dirty="0" err="1">
                <a:solidFill>
                  <a:srgbClr val="C00000"/>
                </a:solidFill>
              </a:rPr>
              <a:t>Ssn</a:t>
            </a:r>
            <a:r>
              <a:rPr lang="en-US" sz="2400" b="1" dirty="0">
                <a:solidFill>
                  <a:srgbClr val="C00000"/>
                </a:solidFill>
              </a:rPr>
              <a:t>}, {</a:t>
            </a:r>
            <a:r>
              <a:rPr lang="en-US" sz="2400" b="1" dirty="0" err="1">
                <a:solidFill>
                  <a:srgbClr val="C00000"/>
                </a:solidFill>
              </a:rPr>
              <a:t>Ssn</a:t>
            </a:r>
            <a:r>
              <a:rPr lang="en-US" sz="2400" b="1" dirty="0">
                <a:solidFill>
                  <a:srgbClr val="C00000"/>
                </a:solidFill>
              </a:rPr>
              <a:t>, </a:t>
            </a:r>
            <a:r>
              <a:rPr lang="en-US" sz="2400" b="1" dirty="0" err="1">
                <a:solidFill>
                  <a:srgbClr val="C00000"/>
                </a:solidFill>
              </a:rPr>
              <a:t>Ename</a:t>
            </a:r>
            <a:r>
              <a:rPr lang="en-US" sz="2400" b="1" dirty="0">
                <a:solidFill>
                  <a:srgbClr val="C00000"/>
                </a:solidFill>
              </a:rPr>
              <a:t>}, {</a:t>
            </a:r>
            <a:r>
              <a:rPr lang="en-US" sz="2400" b="1" dirty="0" err="1">
                <a:solidFill>
                  <a:srgbClr val="C00000"/>
                </a:solidFill>
              </a:rPr>
              <a:t>Ssn</a:t>
            </a:r>
            <a:r>
              <a:rPr lang="en-US" sz="2400" b="1" dirty="0">
                <a:solidFill>
                  <a:srgbClr val="C00000"/>
                </a:solidFill>
              </a:rPr>
              <a:t>, </a:t>
            </a:r>
            <a:r>
              <a:rPr lang="en-US" sz="2400" b="1" dirty="0" err="1">
                <a:solidFill>
                  <a:srgbClr val="C00000"/>
                </a:solidFill>
              </a:rPr>
              <a:t>Ename</a:t>
            </a:r>
            <a:r>
              <a:rPr lang="en-US" sz="2400" b="1" dirty="0">
                <a:solidFill>
                  <a:srgbClr val="C00000"/>
                </a:solidFill>
              </a:rPr>
              <a:t>, </a:t>
            </a:r>
            <a:r>
              <a:rPr lang="en-US" sz="2400" b="1" dirty="0" err="1">
                <a:solidFill>
                  <a:srgbClr val="C00000"/>
                </a:solidFill>
              </a:rPr>
              <a:t>Bdate</a:t>
            </a:r>
            <a:r>
              <a:rPr lang="en-US" sz="2400" b="1" dirty="0">
                <a:solidFill>
                  <a:srgbClr val="C00000"/>
                </a:solidFill>
              </a:rPr>
              <a:t>}</a:t>
            </a:r>
            <a:r>
              <a:rPr lang="en-US" sz="2400" dirty="0">
                <a:solidFill>
                  <a:schemeClr val="tx1">
                    <a:lumMod val="95000"/>
                    <a:lumOff val="5000"/>
                  </a:schemeClr>
                </a:solidFill>
              </a:rPr>
              <a:t>, and any set of attributes that includes </a:t>
            </a:r>
            <a:r>
              <a:rPr lang="en-US" sz="2400" dirty="0" err="1">
                <a:solidFill>
                  <a:schemeClr val="tx1">
                    <a:lumMod val="95000"/>
                    <a:lumOff val="5000"/>
                  </a:schemeClr>
                </a:solidFill>
              </a:rPr>
              <a:t>Ssn</a:t>
            </a:r>
            <a:r>
              <a:rPr lang="en-US" sz="2400" dirty="0">
                <a:solidFill>
                  <a:schemeClr val="tx1">
                    <a:lumMod val="95000"/>
                    <a:lumOff val="5000"/>
                  </a:schemeClr>
                </a:solidFill>
              </a:rPr>
              <a:t> are all </a:t>
            </a:r>
            <a:r>
              <a:rPr lang="en-US" sz="2400" dirty="0" err="1">
                <a:solidFill>
                  <a:schemeClr val="tx1">
                    <a:lumMod val="95000"/>
                    <a:lumOff val="5000"/>
                  </a:schemeClr>
                </a:solidFill>
              </a:rPr>
              <a:t>superkeys</a:t>
            </a:r>
            <a:r>
              <a:rPr lang="en-US" sz="2400" dirty="0">
                <a:solidFill>
                  <a:schemeClr val="tx1">
                    <a:lumMod val="95000"/>
                    <a:lumOff val="5000"/>
                  </a:schemeClr>
                </a:solidFill>
              </a:rPr>
              <a:t>.</a:t>
            </a:r>
          </a:p>
        </p:txBody>
      </p:sp>
    </p:spTree>
    <p:extLst>
      <p:ext uri="{BB962C8B-B14F-4D97-AF65-F5344CB8AC3E}">
        <p14:creationId xmlns:p14="http://schemas.microsoft.com/office/powerpoint/2010/main" val="1704553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1" y="1112108"/>
            <a:ext cx="9306926" cy="5416379"/>
          </a:xfrm>
        </p:spPr>
        <p:txBody>
          <a:bodyPr>
            <a:normAutofit/>
          </a:bodyPr>
          <a:lstStyle/>
          <a:p>
            <a:pPr algn="just"/>
            <a:r>
              <a:rPr lang="en-US" b="1" i="1" u="sng" dirty="0">
                <a:solidFill>
                  <a:schemeClr val="accent2">
                    <a:lumMod val="75000"/>
                  </a:schemeClr>
                </a:solidFill>
              </a:rPr>
              <a:t>Definitions of Keys and Attributes Participating in Keys</a:t>
            </a:r>
          </a:p>
          <a:p>
            <a:pPr algn="just"/>
            <a:r>
              <a:rPr lang="en-US" sz="2200" dirty="0">
                <a:solidFill>
                  <a:schemeClr val="tx1">
                    <a:lumMod val="95000"/>
                    <a:lumOff val="5000"/>
                  </a:schemeClr>
                </a:solidFill>
              </a:rPr>
              <a:t>If a relation schema has more than one key, each is called a </a:t>
            </a:r>
            <a:r>
              <a:rPr lang="en-US" sz="2200" b="1" dirty="0">
                <a:solidFill>
                  <a:srgbClr val="C00000"/>
                </a:solidFill>
              </a:rPr>
              <a:t>candidate key</a:t>
            </a:r>
            <a:r>
              <a:rPr lang="en-US" sz="2200" dirty="0">
                <a:solidFill>
                  <a:schemeClr val="tx1">
                    <a:lumMod val="95000"/>
                    <a:lumOff val="5000"/>
                  </a:schemeClr>
                </a:solidFill>
              </a:rPr>
              <a:t>. </a:t>
            </a:r>
          </a:p>
          <a:p>
            <a:pPr algn="just"/>
            <a:r>
              <a:rPr lang="en-US" sz="2200" dirty="0">
                <a:solidFill>
                  <a:srgbClr val="7030A0"/>
                </a:solidFill>
              </a:rPr>
              <a:t>One of the candidate keys is arbitrarily designated to be the primary key</a:t>
            </a:r>
            <a:r>
              <a:rPr lang="en-US" sz="2200" dirty="0">
                <a:solidFill>
                  <a:schemeClr val="tx1">
                    <a:lumMod val="95000"/>
                    <a:lumOff val="5000"/>
                  </a:schemeClr>
                </a:solidFill>
              </a:rPr>
              <a:t>, and the others are called </a:t>
            </a:r>
            <a:r>
              <a:rPr lang="en-US" sz="2200" b="1" dirty="0">
                <a:solidFill>
                  <a:srgbClr val="7030A0"/>
                </a:solidFill>
              </a:rPr>
              <a:t>secondary keys</a:t>
            </a:r>
            <a:r>
              <a:rPr lang="en-US" sz="2200" dirty="0">
                <a:solidFill>
                  <a:srgbClr val="7030A0"/>
                </a:solidFill>
              </a:rPr>
              <a:t>. </a:t>
            </a:r>
          </a:p>
          <a:p>
            <a:pPr algn="just"/>
            <a:r>
              <a:rPr lang="en-US" sz="2200" dirty="0">
                <a:solidFill>
                  <a:schemeClr val="tx1">
                    <a:lumMod val="95000"/>
                    <a:lumOff val="5000"/>
                  </a:schemeClr>
                </a:solidFill>
              </a:rPr>
              <a:t>In a practical relational database, each relation schema must have a primary key. </a:t>
            </a:r>
          </a:p>
          <a:p>
            <a:pPr algn="just"/>
            <a:r>
              <a:rPr lang="en-US" sz="2200" b="1" dirty="0">
                <a:solidFill>
                  <a:srgbClr val="C00000"/>
                </a:solidFill>
              </a:rPr>
              <a:t>If no candidate key is known for a relation, the entire relation can be treated as a default </a:t>
            </a:r>
            <a:r>
              <a:rPr lang="en-US" sz="2200" b="1" dirty="0" err="1">
                <a:solidFill>
                  <a:srgbClr val="C00000"/>
                </a:solidFill>
              </a:rPr>
              <a:t>superkey</a:t>
            </a:r>
            <a:r>
              <a:rPr lang="en-US" sz="2200" b="1" dirty="0">
                <a:solidFill>
                  <a:srgbClr val="C00000"/>
                </a:solidFill>
              </a:rPr>
              <a:t>. </a:t>
            </a:r>
          </a:p>
          <a:p>
            <a:pPr algn="just"/>
            <a:r>
              <a:rPr lang="en-US" sz="2200" dirty="0">
                <a:solidFill>
                  <a:schemeClr val="tx1">
                    <a:lumMod val="95000"/>
                    <a:lumOff val="5000"/>
                  </a:schemeClr>
                </a:solidFill>
              </a:rPr>
              <a:t>{</a:t>
            </a:r>
            <a:r>
              <a:rPr lang="en-US" sz="2200" dirty="0" err="1">
                <a:solidFill>
                  <a:schemeClr val="tx1">
                    <a:lumMod val="95000"/>
                    <a:lumOff val="5000"/>
                  </a:schemeClr>
                </a:solidFill>
              </a:rPr>
              <a:t>Ssn</a:t>
            </a:r>
            <a:r>
              <a:rPr lang="en-US" sz="2200" dirty="0">
                <a:solidFill>
                  <a:schemeClr val="tx1">
                    <a:lumMod val="95000"/>
                    <a:lumOff val="5000"/>
                  </a:schemeClr>
                </a:solidFill>
              </a:rPr>
              <a:t>} is the only candidate key for EMPLOYEE, so it is also the primary key.</a:t>
            </a:r>
          </a:p>
        </p:txBody>
      </p:sp>
    </p:spTree>
    <p:extLst>
      <p:ext uri="{BB962C8B-B14F-4D97-AF65-F5344CB8AC3E}">
        <p14:creationId xmlns:p14="http://schemas.microsoft.com/office/powerpoint/2010/main" val="1194555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1" y="1112108"/>
            <a:ext cx="10249226" cy="5416379"/>
          </a:xfrm>
        </p:spPr>
        <p:txBody>
          <a:bodyPr>
            <a:normAutofit/>
          </a:bodyPr>
          <a:lstStyle/>
          <a:p>
            <a:pPr algn="just"/>
            <a:r>
              <a:rPr lang="en-US" sz="2400" b="1" i="1" u="sng" dirty="0">
                <a:solidFill>
                  <a:schemeClr val="accent2">
                    <a:lumMod val="75000"/>
                  </a:schemeClr>
                </a:solidFill>
              </a:rPr>
              <a:t>Definitions of Keys and Attributes Participating in Keys</a:t>
            </a:r>
          </a:p>
          <a:p>
            <a:pPr algn="just"/>
            <a:r>
              <a:rPr lang="en-US" sz="2800" dirty="0">
                <a:solidFill>
                  <a:schemeClr val="tx1">
                    <a:lumMod val="95000"/>
                    <a:lumOff val="5000"/>
                  </a:schemeClr>
                </a:solidFill>
              </a:rPr>
              <a:t>Definition. An attribute of relation schema R is called a </a:t>
            </a:r>
            <a:r>
              <a:rPr lang="en-US" sz="2800" b="1" dirty="0">
                <a:solidFill>
                  <a:srgbClr val="C00000"/>
                </a:solidFill>
              </a:rPr>
              <a:t>prime attribute</a:t>
            </a:r>
            <a:r>
              <a:rPr lang="en-US" sz="2800" dirty="0">
                <a:solidFill>
                  <a:schemeClr val="tx1">
                    <a:lumMod val="95000"/>
                    <a:lumOff val="5000"/>
                  </a:schemeClr>
                </a:solidFill>
              </a:rPr>
              <a:t> of R if it is a member of some candidate key of R. </a:t>
            </a:r>
          </a:p>
          <a:p>
            <a:pPr lvl="1" algn="just"/>
            <a:r>
              <a:rPr lang="en-US" sz="2600" dirty="0">
                <a:solidFill>
                  <a:schemeClr val="tx1">
                    <a:lumMod val="95000"/>
                    <a:lumOff val="5000"/>
                  </a:schemeClr>
                </a:solidFill>
              </a:rPr>
              <a:t>For example, {</a:t>
            </a:r>
            <a:r>
              <a:rPr lang="en-US" sz="2600" dirty="0" err="1">
                <a:solidFill>
                  <a:schemeClr val="tx1">
                    <a:lumMod val="95000"/>
                    <a:lumOff val="5000"/>
                  </a:schemeClr>
                </a:solidFill>
              </a:rPr>
              <a:t>SSn,Ename</a:t>
            </a:r>
            <a:r>
              <a:rPr lang="en-US" sz="2600" dirty="0">
                <a:solidFill>
                  <a:schemeClr val="tx1">
                    <a:lumMod val="95000"/>
                    <a:lumOff val="5000"/>
                  </a:schemeClr>
                </a:solidFill>
              </a:rPr>
              <a:t>} is a CK in R, then prime attributes are </a:t>
            </a:r>
            <a:r>
              <a:rPr lang="en-US" sz="2600" dirty="0" err="1">
                <a:solidFill>
                  <a:schemeClr val="tx1">
                    <a:lumMod val="95000"/>
                    <a:lumOff val="5000"/>
                  </a:schemeClr>
                </a:solidFill>
              </a:rPr>
              <a:t>SSn</a:t>
            </a:r>
            <a:r>
              <a:rPr lang="en-US" sz="2600" dirty="0">
                <a:solidFill>
                  <a:schemeClr val="tx1">
                    <a:lumMod val="95000"/>
                    <a:lumOff val="5000"/>
                  </a:schemeClr>
                </a:solidFill>
              </a:rPr>
              <a:t> and </a:t>
            </a:r>
            <a:r>
              <a:rPr lang="en-US" sz="2600" dirty="0" err="1">
                <a:solidFill>
                  <a:schemeClr val="tx1">
                    <a:lumMod val="95000"/>
                    <a:lumOff val="5000"/>
                  </a:schemeClr>
                </a:solidFill>
              </a:rPr>
              <a:t>Ename</a:t>
            </a:r>
            <a:r>
              <a:rPr lang="en-US" sz="2600" dirty="0">
                <a:solidFill>
                  <a:schemeClr val="tx1">
                    <a:lumMod val="95000"/>
                    <a:lumOff val="5000"/>
                  </a:schemeClr>
                </a:solidFill>
              </a:rPr>
              <a:t>.</a:t>
            </a:r>
          </a:p>
          <a:p>
            <a:pPr algn="just"/>
            <a:r>
              <a:rPr lang="en-US" sz="2800" dirty="0">
                <a:solidFill>
                  <a:schemeClr val="tx1">
                    <a:lumMod val="95000"/>
                    <a:lumOff val="5000"/>
                  </a:schemeClr>
                </a:solidFill>
              </a:rPr>
              <a:t>An attribute is called </a:t>
            </a:r>
            <a:r>
              <a:rPr lang="en-US" sz="2800" b="1" dirty="0">
                <a:solidFill>
                  <a:srgbClr val="C00000"/>
                </a:solidFill>
              </a:rPr>
              <a:t>nonprime</a:t>
            </a:r>
            <a:r>
              <a:rPr lang="en-US" sz="2800" dirty="0">
                <a:solidFill>
                  <a:schemeClr val="tx1">
                    <a:lumMod val="95000"/>
                    <a:lumOff val="5000"/>
                  </a:schemeClr>
                </a:solidFill>
              </a:rPr>
              <a:t> if it is not a prime attribute—that is, if it is not a member of any candidate key.</a:t>
            </a:r>
          </a:p>
        </p:txBody>
      </p:sp>
    </p:spTree>
    <p:extLst>
      <p:ext uri="{BB962C8B-B14F-4D97-AF65-F5344CB8AC3E}">
        <p14:creationId xmlns:p14="http://schemas.microsoft.com/office/powerpoint/2010/main" val="119276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29" y="378941"/>
            <a:ext cx="11370661" cy="1320800"/>
          </a:xfrm>
        </p:spPr>
        <p:txBody>
          <a:bodyPr/>
          <a:lstStyle/>
          <a:p>
            <a:r>
              <a:rPr lang="en-US" dirty="0">
                <a:solidFill>
                  <a:schemeClr val="tx1"/>
                </a:solidFill>
              </a:rPr>
              <a:t>Identifying SK and CK in a relation</a:t>
            </a:r>
          </a:p>
        </p:txBody>
      </p:sp>
      <p:sp>
        <p:nvSpPr>
          <p:cNvPr id="3" name="Content Placeholder 2"/>
          <p:cNvSpPr>
            <a:spLocks noGrp="1"/>
          </p:cNvSpPr>
          <p:nvPr>
            <p:ph idx="1"/>
          </p:nvPr>
        </p:nvSpPr>
        <p:spPr>
          <a:xfrm>
            <a:off x="611430" y="1112108"/>
            <a:ext cx="10533647" cy="5416379"/>
          </a:xfrm>
        </p:spPr>
        <p:txBody>
          <a:bodyPr>
            <a:normAutofit lnSpcReduction="10000"/>
          </a:bodyPr>
          <a:lstStyle/>
          <a:p>
            <a:pPr algn="just"/>
            <a:r>
              <a:rPr lang="en-US" sz="2200" b="1" dirty="0">
                <a:solidFill>
                  <a:srgbClr val="C00000"/>
                </a:solidFill>
              </a:rPr>
              <a:t>Closure set / Attribute closure to find CK:</a:t>
            </a:r>
          </a:p>
          <a:p>
            <a:pPr lvl="1" algn="just"/>
            <a:r>
              <a:rPr lang="en-US" sz="2000" dirty="0">
                <a:solidFill>
                  <a:schemeClr val="tx1"/>
                </a:solidFill>
              </a:rPr>
              <a:t>Represented as X</a:t>
            </a:r>
            <a:r>
              <a:rPr lang="en-US" sz="2000" baseline="30000" dirty="0">
                <a:solidFill>
                  <a:schemeClr val="tx1"/>
                </a:solidFill>
              </a:rPr>
              <a:t>+ </a:t>
            </a:r>
          </a:p>
          <a:p>
            <a:pPr lvl="1" algn="just"/>
            <a:r>
              <a:rPr lang="en-US" sz="2000" dirty="0">
                <a:solidFill>
                  <a:schemeClr val="tx1"/>
                </a:solidFill>
              </a:rPr>
              <a:t>X could be an attribute or a set of attributes</a:t>
            </a:r>
          </a:p>
          <a:p>
            <a:pPr lvl="1" algn="just"/>
            <a:r>
              <a:rPr lang="en-US" sz="2000" b="1" u="sng" dirty="0">
                <a:solidFill>
                  <a:schemeClr val="tx1"/>
                </a:solidFill>
              </a:rPr>
              <a:t>SUPERKEY:</a:t>
            </a:r>
            <a:r>
              <a:rPr lang="en-US" sz="2000" b="1" dirty="0">
                <a:solidFill>
                  <a:schemeClr val="tx1"/>
                </a:solidFill>
              </a:rPr>
              <a:t> </a:t>
            </a:r>
            <a:r>
              <a:rPr lang="en-US" sz="2000" dirty="0">
                <a:solidFill>
                  <a:schemeClr val="tx1"/>
                </a:solidFill>
              </a:rPr>
              <a:t>whose closure set contains all attributes of a relation R</a:t>
            </a:r>
          </a:p>
          <a:p>
            <a:pPr lvl="2" algn="just"/>
            <a:r>
              <a:rPr lang="en-US" sz="1800" dirty="0">
                <a:solidFill>
                  <a:schemeClr val="tx1"/>
                </a:solidFill>
              </a:rPr>
              <a:t>Find closure set </a:t>
            </a:r>
          </a:p>
          <a:p>
            <a:pPr lvl="2" algn="just"/>
            <a:r>
              <a:rPr lang="en-US" sz="1800" dirty="0">
                <a:solidFill>
                  <a:schemeClr val="tx1"/>
                </a:solidFill>
              </a:rPr>
              <a:t>If the closure set contains all attributes then it is a SK</a:t>
            </a:r>
          </a:p>
          <a:p>
            <a:pPr lvl="1" algn="just"/>
            <a:r>
              <a:rPr lang="en-US" sz="2000" b="1" u="sng" dirty="0">
                <a:solidFill>
                  <a:schemeClr val="tx1"/>
                </a:solidFill>
              </a:rPr>
              <a:t>Candidate Key:</a:t>
            </a:r>
            <a:r>
              <a:rPr lang="en-US" sz="2000" b="1" dirty="0">
                <a:solidFill>
                  <a:schemeClr val="tx1"/>
                </a:solidFill>
              </a:rPr>
              <a:t> </a:t>
            </a:r>
            <a:r>
              <a:rPr lang="en-US" sz="2000" dirty="0">
                <a:solidFill>
                  <a:schemeClr val="tx1"/>
                </a:solidFill>
              </a:rPr>
              <a:t>a key whose proper subset is not a SK</a:t>
            </a:r>
          </a:p>
          <a:p>
            <a:pPr lvl="2" algn="just"/>
            <a:r>
              <a:rPr lang="en-US" sz="1800" dirty="0">
                <a:solidFill>
                  <a:schemeClr val="tx1"/>
                </a:solidFill>
              </a:rPr>
              <a:t>find proper subsets of  a SK </a:t>
            </a:r>
          </a:p>
          <a:p>
            <a:pPr lvl="2" algn="just"/>
            <a:r>
              <a:rPr lang="en-US" sz="1800" dirty="0">
                <a:solidFill>
                  <a:schemeClr val="tx1"/>
                </a:solidFill>
              </a:rPr>
              <a:t>and check if the closure sets of these are not SK then </a:t>
            </a:r>
          </a:p>
          <a:p>
            <a:pPr lvl="2" algn="just"/>
            <a:r>
              <a:rPr lang="en-US" sz="1800" dirty="0">
                <a:solidFill>
                  <a:schemeClr val="tx1"/>
                </a:solidFill>
              </a:rPr>
              <a:t>It’s a candidate key</a:t>
            </a:r>
          </a:p>
          <a:p>
            <a:pPr lvl="1" algn="just"/>
            <a:r>
              <a:rPr lang="en-US" sz="2200" dirty="0">
                <a:solidFill>
                  <a:schemeClr val="tx1"/>
                </a:solidFill>
              </a:rPr>
              <a:t>Question:</a:t>
            </a:r>
          </a:p>
          <a:p>
            <a:pPr lvl="2" algn="just"/>
            <a:r>
              <a:rPr lang="en-US" sz="2000" dirty="0">
                <a:solidFill>
                  <a:schemeClr val="tx1"/>
                </a:solidFill>
              </a:rPr>
              <a:t>R(A,B,C,D,E)</a:t>
            </a:r>
          </a:p>
          <a:p>
            <a:pPr lvl="2" algn="just"/>
            <a:r>
              <a:rPr lang="en-US" sz="2000" dirty="0">
                <a:solidFill>
                  <a:schemeClr val="tx1"/>
                </a:solidFill>
              </a:rPr>
              <a:t>FD ( A → B,  B → C,    C → D,    D → E )</a:t>
            </a:r>
          </a:p>
          <a:p>
            <a:pPr lvl="1" algn="just"/>
            <a:endParaRPr lang="en-US" sz="2000" baseline="30000" dirty="0">
              <a:solidFill>
                <a:schemeClr val="tx1"/>
              </a:solidFill>
            </a:endParaRPr>
          </a:p>
          <a:p>
            <a:pPr lvl="1" algn="just"/>
            <a:endParaRPr lang="en-US" sz="2000" baseline="30000" dirty="0">
              <a:solidFill>
                <a:schemeClr val="tx1"/>
              </a:solidFill>
            </a:endParaRPr>
          </a:p>
          <a:p>
            <a:pPr lvl="1" algn="just"/>
            <a:endParaRPr lang="en-US" sz="2000" b="1" baseline="30000" dirty="0">
              <a:solidFill>
                <a:srgbClr val="C00000"/>
              </a:solidFill>
            </a:endParaRPr>
          </a:p>
          <a:p>
            <a:pPr lvl="1" algn="just"/>
            <a:endParaRPr lang="en-US" sz="2000" b="1" dirty="0">
              <a:solidFill>
                <a:srgbClr val="C00000"/>
              </a:solidFill>
            </a:endParaRPr>
          </a:p>
        </p:txBody>
      </p:sp>
    </p:spTree>
    <p:extLst>
      <p:ext uri="{BB962C8B-B14F-4D97-AF65-F5344CB8AC3E}">
        <p14:creationId xmlns:p14="http://schemas.microsoft.com/office/powerpoint/2010/main" val="3867907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29" y="378941"/>
            <a:ext cx="11370661" cy="1320800"/>
          </a:xfrm>
        </p:spPr>
        <p:txBody>
          <a:bodyPr/>
          <a:lstStyle/>
          <a:p>
            <a:r>
              <a:rPr lang="en-US" dirty="0">
                <a:solidFill>
                  <a:schemeClr val="tx1"/>
                </a:solidFill>
              </a:rPr>
              <a:t>Identifying SK and CK in a relation</a:t>
            </a:r>
          </a:p>
        </p:txBody>
      </p:sp>
      <p:sp>
        <p:nvSpPr>
          <p:cNvPr id="3" name="Content Placeholder 2"/>
          <p:cNvSpPr>
            <a:spLocks noGrp="1"/>
          </p:cNvSpPr>
          <p:nvPr>
            <p:ph idx="1"/>
          </p:nvPr>
        </p:nvSpPr>
        <p:spPr>
          <a:xfrm>
            <a:off x="611430" y="1112108"/>
            <a:ext cx="10533647" cy="5416379"/>
          </a:xfrm>
        </p:spPr>
        <p:txBody>
          <a:bodyPr>
            <a:normAutofit/>
          </a:bodyPr>
          <a:lstStyle/>
          <a:p>
            <a:pPr algn="just"/>
            <a:r>
              <a:rPr lang="en-US" sz="2200" b="1" dirty="0">
                <a:solidFill>
                  <a:srgbClr val="C00000"/>
                </a:solidFill>
              </a:rPr>
              <a:t>How to find SK and CK:</a:t>
            </a:r>
          </a:p>
          <a:p>
            <a:pPr lvl="1" algn="just"/>
            <a:r>
              <a:rPr lang="en-US" sz="2200" dirty="0">
                <a:solidFill>
                  <a:schemeClr val="tx1"/>
                </a:solidFill>
              </a:rPr>
              <a:t>Question:</a:t>
            </a:r>
          </a:p>
          <a:p>
            <a:pPr lvl="2" algn="just"/>
            <a:r>
              <a:rPr lang="en-US" sz="2000" dirty="0">
                <a:solidFill>
                  <a:schemeClr val="tx1"/>
                </a:solidFill>
              </a:rPr>
              <a:t>R(A,B,C,D,E)</a:t>
            </a:r>
          </a:p>
          <a:p>
            <a:pPr lvl="2" algn="just"/>
            <a:r>
              <a:rPr lang="en-US" sz="2000" dirty="0">
                <a:solidFill>
                  <a:schemeClr val="tx1"/>
                </a:solidFill>
              </a:rPr>
              <a:t>FD ( A → B, D → E )</a:t>
            </a:r>
          </a:p>
          <a:p>
            <a:pPr lvl="1" algn="just"/>
            <a:r>
              <a:rPr lang="en-US" sz="2200" dirty="0">
                <a:solidFill>
                  <a:schemeClr val="tx1"/>
                </a:solidFill>
              </a:rPr>
              <a:t>STEPS:</a:t>
            </a:r>
          </a:p>
          <a:p>
            <a:pPr lvl="2" algn="just"/>
            <a:r>
              <a:rPr lang="en-US" sz="2000" dirty="0">
                <a:solidFill>
                  <a:schemeClr val="tx1"/>
                </a:solidFill>
              </a:rPr>
              <a:t>Find closures sets</a:t>
            </a:r>
          </a:p>
          <a:p>
            <a:pPr lvl="2" algn="just"/>
            <a:r>
              <a:rPr lang="en-US" sz="2000" dirty="0">
                <a:solidFill>
                  <a:schemeClr val="tx1"/>
                </a:solidFill>
              </a:rPr>
              <a:t>Identify SK</a:t>
            </a:r>
          </a:p>
          <a:p>
            <a:pPr lvl="2" algn="just"/>
            <a:r>
              <a:rPr lang="en-US" sz="2000" dirty="0">
                <a:solidFill>
                  <a:schemeClr val="tx1"/>
                </a:solidFill>
              </a:rPr>
              <a:t>Check if it’s a CK</a:t>
            </a:r>
          </a:p>
          <a:p>
            <a:pPr lvl="3" algn="just"/>
            <a:r>
              <a:rPr lang="en-US" sz="1600" dirty="0">
                <a:solidFill>
                  <a:schemeClr val="tx1"/>
                </a:solidFill>
              </a:rPr>
              <a:t>find proper subsets of  a SK </a:t>
            </a:r>
          </a:p>
          <a:p>
            <a:pPr lvl="3" algn="just"/>
            <a:r>
              <a:rPr lang="en-US" sz="1600" dirty="0">
                <a:solidFill>
                  <a:schemeClr val="tx1"/>
                </a:solidFill>
              </a:rPr>
              <a:t>and check if the closure sets of these are not SK then </a:t>
            </a:r>
          </a:p>
          <a:p>
            <a:pPr lvl="3" algn="just"/>
            <a:r>
              <a:rPr lang="en-US" sz="1600" dirty="0">
                <a:solidFill>
                  <a:schemeClr val="tx1"/>
                </a:solidFill>
              </a:rPr>
              <a:t>It’s a candidate key</a:t>
            </a:r>
          </a:p>
          <a:p>
            <a:pPr marL="457200" lvl="1" indent="0" algn="just">
              <a:buNone/>
            </a:pPr>
            <a:endParaRPr lang="en-US" sz="2000" dirty="0">
              <a:solidFill>
                <a:schemeClr val="tx1"/>
              </a:solidFill>
            </a:endParaRPr>
          </a:p>
          <a:p>
            <a:pPr lvl="3" algn="just"/>
            <a:endParaRPr lang="en-US" sz="1800" dirty="0">
              <a:solidFill>
                <a:schemeClr val="tx1"/>
              </a:solidFill>
            </a:endParaRPr>
          </a:p>
          <a:p>
            <a:pPr lvl="1" algn="just"/>
            <a:endParaRPr lang="en-US" sz="2000" baseline="30000" dirty="0">
              <a:solidFill>
                <a:schemeClr val="tx1"/>
              </a:solidFill>
            </a:endParaRPr>
          </a:p>
          <a:p>
            <a:pPr lvl="1" algn="just"/>
            <a:endParaRPr lang="en-US" sz="2000" baseline="30000" dirty="0">
              <a:solidFill>
                <a:schemeClr val="tx1"/>
              </a:solidFill>
            </a:endParaRPr>
          </a:p>
          <a:p>
            <a:pPr lvl="1" algn="just"/>
            <a:endParaRPr lang="en-US" sz="2000" b="1" baseline="30000" dirty="0">
              <a:solidFill>
                <a:srgbClr val="C00000"/>
              </a:solidFill>
            </a:endParaRPr>
          </a:p>
          <a:p>
            <a:pPr lvl="1" algn="just"/>
            <a:endParaRPr lang="en-US" sz="2000" b="1" dirty="0">
              <a:solidFill>
                <a:srgbClr val="C00000"/>
              </a:solidFill>
            </a:endParaRPr>
          </a:p>
        </p:txBody>
      </p:sp>
    </p:spTree>
    <p:extLst>
      <p:ext uri="{BB962C8B-B14F-4D97-AF65-F5344CB8AC3E}">
        <p14:creationId xmlns:p14="http://schemas.microsoft.com/office/powerpoint/2010/main" val="3254863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0" y="1112108"/>
            <a:ext cx="9869663" cy="5416379"/>
          </a:xfrm>
        </p:spPr>
        <p:txBody>
          <a:bodyPr>
            <a:normAutofit/>
          </a:bodyPr>
          <a:lstStyle/>
          <a:p>
            <a:pPr algn="just"/>
            <a:r>
              <a:rPr lang="en-US" sz="2000" b="1" i="1" u="sng" dirty="0">
                <a:solidFill>
                  <a:schemeClr val="accent2">
                    <a:lumMod val="75000"/>
                  </a:schemeClr>
                </a:solidFill>
              </a:rPr>
              <a:t>First Normal Form</a:t>
            </a:r>
          </a:p>
          <a:p>
            <a:pPr algn="just"/>
            <a:r>
              <a:rPr lang="en-US" sz="2400" dirty="0">
                <a:solidFill>
                  <a:schemeClr val="tx1">
                    <a:lumMod val="95000"/>
                    <a:lumOff val="5000"/>
                  </a:schemeClr>
                </a:solidFill>
              </a:rPr>
              <a:t>It states that the </a:t>
            </a:r>
            <a:r>
              <a:rPr lang="en-US" sz="2400" b="1" dirty="0">
                <a:solidFill>
                  <a:srgbClr val="C00000"/>
                </a:solidFill>
              </a:rPr>
              <a:t>domain of an attribute must include only atomic (simple, indivisible) values</a:t>
            </a:r>
            <a:r>
              <a:rPr lang="en-US" sz="2400" dirty="0">
                <a:solidFill>
                  <a:schemeClr val="tx1">
                    <a:lumMod val="95000"/>
                    <a:lumOff val="5000"/>
                  </a:schemeClr>
                </a:solidFill>
              </a:rPr>
              <a:t> and that the value of any attribute in a tuple must be a single value from the domain of that attribute. </a:t>
            </a:r>
          </a:p>
          <a:p>
            <a:pPr algn="just"/>
            <a:r>
              <a:rPr lang="en-US" sz="2400" dirty="0">
                <a:solidFill>
                  <a:schemeClr val="tx1">
                    <a:lumMod val="95000"/>
                    <a:lumOff val="5000"/>
                  </a:schemeClr>
                </a:solidFill>
              </a:rPr>
              <a:t>Hence, </a:t>
            </a:r>
            <a:r>
              <a:rPr lang="en-US" sz="2400" b="1" dirty="0">
                <a:solidFill>
                  <a:srgbClr val="7030A0"/>
                </a:solidFill>
              </a:rPr>
              <a:t>1NF disallows having a set of values</a:t>
            </a:r>
            <a:r>
              <a:rPr lang="en-US" sz="2400" dirty="0">
                <a:solidFill>
                  <a:schemeClr val="tx1">
                    <a:lumMod val="95000"/>
                    <a:lumOff val="5000"/>
                  </a:schemeClr>
                </a:solidFill>
              </a:rPr>
              <a:t>, a tuple of values, or a combination of both as an attribute value for a single tuple. </a:t>
            </a:r>
          </a:p>
          <a:p>
            <a:pPr algn="just"/>
            <a:r>
              <a:rPr lang="en-US" sz="2400" dirty="0">
                <a:solidFill>
                  <a:schemeClr val="tx1">
                    <a:lumMod val="95000"/>
                    <a:lumOff val="5000"/>
                  </a:schemeClr>
                </a:solidFill>
              </a:rPr>
              <a:t>The only attribute values permitted by 1NF are </a:t>
            </a:r>
            <a:r>
              <a:rPr lang="en-US" sz="2400" b="1" dirty="0">
                <a:solidFill>
                  <a:srgbClr val="C00000"/>
                </a:solidFill>
              </a:rPr>
              <a:t>single atomic (or indivisible) values</a:t>
            </a:r>
            <a:r>
              <a:rPr lang="en-US" sz="2400" dirty="0">
                <a:solidFill>
                  <a:schemeClr val="tx1">
                    <a:lumMod val="95000"/>
                    <a:lumOff val="5000"/>
                  </a:schemeClr>
                </a:solidFill>
              </a:rPr>
              <a:t>.</a:t>
            </a:r>
          </a:p>
        </p:txBody>
      </p:sp>
    </p:spTree>
    <p:extLst>
      <p:ext uri="{BB962C8B-B14F-4D97-AF65-F5344CB8AC3E}">
        <p14:creationId xmlns:p14="http://schemas.microsoft.com/office/powerpoint/2010/main" val="3967592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345256" y="1112106"/>
            <a:ext cx="5599899" cy="5416379"/>
          </a:xfrm>
        </p:spPr>
        <p:txBody>
          <a:bodyPr>
            <a:normAutofit/>
          </a:bodyPr>
          <a:lstStyle/>
          <a:p>
            <a:pPr algn="just"/>
            <a:r>
              <a:rPr lang="en-US" b="1" i="1" u="sng" dirty="0">
                <a:solidFill>
                  <a:schemeClr val="accent2">
                    <a:lumMod val="75000"/>
                  </a:schemeClr>
                </a:solidFill>
              </a:rPr>
              <a:t>First Normal Form</a:t>
            </a:r>
          </a:p>
          <a:p>
            <a:pPr algn="just"/>
            <a:r>
              <a:rPr lang="en-US" sz="2200" dirty="0">
                <a:solidFill>
                  <a:schemeClr val="tx1">
                    <a:lumMod val="95000"/>
                    <a:lumOff val="5000"/>
                  </a:schemeClr>
                </a:solidFill>
              </a:rPr>
              <a:t>Consider the DEPARTMENT relation schema shown in Figure 14.1, whose primary key is </a:t>
            </a:r>
            <a:r>
              <a:rPr lang="en-US" sz="2200" dirty="0" err="1">
                <a:solidFill>
                  <a:schemeClr val="tx1">
                    <a:lumMod val="95000"/>
                    <a:lumOff val="5000"/>
                  </a:schemeClr>
                </a:solidFill>
              </a:rPr>
              <a:t>Dnumber</a:t>
            </a:r>
            <a:r>
              <a:rPr lang="en-US" sz="2200" dirty="0">
                <a:solidFill>
                  <a:schemeClr val="tx1">
                    <a:lumMod val="95000"/>
                    <a:lumOff val="5000"/>
                  </a:schemeClr>
                </a:solidFill>
              </a:rPr>
              <a:t>, and suppose that we extend it by including the </a:t>
            </a:r>
            <a:r>
              <a:rPr lang="en-US" sz="2200" dirty="0" err="1">
                <a:solidFill>
                  <a:schemeClr val="tx1">
                    <a:lumMod val="95000"/>
                    <a:lumOff val="5000"/>
                  </a:schemeClr>
                </a:solidFill>
              </a:rPr>
              <a:t>Dlocations</a:t>
            </a:r>
            <a:r>
              <a:rPr lang="en-US" sz="2200" dirty="0">
                <a:solidFill>
                  <a:schemeClr val="tx1">
                    <a:lumMod val="95000"/>
                    <a:lumOff val="5000"/>
                  </a:schemeClr>
                </a:solidFill>
              </a:rPr>
              <a:t> attribute as shown in Figure 14.9(a). </a:t>
            </a:r>
          </a:p>
          <a:p>
            <a:pPr algn="just"/>
            <a:r>
              <a:rPr lang="en-US" sz="2200" dirty="0">
                <a:solidFill>
                  <a:schemeClr val="tx1">
                    <a:lumMod val="95000"/>
                    <a:lumOff val="5000"/>
                  </a:schemeClr>
                </a:solidFill>
              </a:rPr>
              <a:t>We assume that each department can have a number of locations. </a:t>
            </a:r>
          </a:p>
          <a:p>
            <a:pPr algn="just"/>
            <a:r>
              <a:rPr lang="en-US" sz="2200" dirty="0">
                <a:solidFill>
                  <a:schemeClr val="tx1">
                    <a:lumMod val="95000"/>
                    <a:lumOff val="5000"/>
                  </a:schemeClr>
                </a:solidFill>
              </a:rPr>
              <a:t>As we can see, this is not in 1NF because </a:t>
            </a:r>
            <a:r>
              <a:rPr lang="en-US" sz="2200" dirty="0" err="1">
                <a:solidFill>
                  <a:schemeClr val="tx1">
                    <a:lumMod val="95000"/>
                    <a:lumOff val="5000"/>
                  </a:schemeClr>
                </a:solidFill>
              </a:rPr>
              <a:t>Dlocations</a:t>
            </a:r>
            <a:r>
              <a:rPr lang="en-US" sz="2200" dirty="0">
                <a:solidFill>
                  <a:schemeClr val="tx1">
                    <a:lumMod val="95000"/>
                    <a:lumOff val="5000"/>
                  </a:schemeClr>
                </a:solidFill>
              </a:rPr>
              <a:t> is not an atomic attribute, as illustrated by the first tuple in Figure 14.9(b). </a:t>
            </a:r>
          </a:p>
        </p:txBody>
      </p:sp>
      <p:pic>
        <p:nvPicPr>
          <p:cNvPr id="5" name="Picture 4"/>
          <p:cNvPicPr>
            <a:picLocks noChangeAspect="1"/>
          </p:cNvPicPr>
          <p:nvPr/>
        </p:nvPicPr>
        <p:blipFill>
          <a:blip r:embed="rId2"/>
          <a:stretch>
            <a:fillRect/>
          </a:stretch>
        </p:blipFill>
        <p:spPr>
          <a:xfrm>
            <a:off x="6483188" y="2167579"/>
            <a:ext cx="5449819" cy="3305434"/>
          </a:xfrm>
          <a:prstGeom prst="rect">
            <a:avLst/>
          </a:prstGeom>
        </p:spPr>
      </p:pic>
    </p:spTree>
    <p:extLst>
      <p:ext uri="{BB962C8B-B14F-4D97-AF65-F5344CB8AC3E}">
        <p14:creationId xmlns:p14="http://schemas.microsoft.com/office/powerpoint/2010/main" val="3023141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611430" y="1128582"/>
            <a:ext cx="6250688" cy="5416379"/>
          </a:xfrm>
        </p:spPr>
        <p:txBody>
          <a:bodyPr>
            <a:normAutofit/>
          </a:bodyPr>
          <a:lstStyle/>
          <a:p>
            <a:pPr algn="just"/>
            <a:r>
              <a:rPr lang="en-US" b="1" i="1" u="sng" dirty="0">
                <a:solidFill>
                  <a:schemeClr val="accent2">
                    <a:lumMod val="75000"/>
                  </a:schemeClr>
                </a:solidFill>
              </a:rPr>
              <a:t>First Normal Form</a:t>
            </a:r>
          </a:p>
          <a:p>
            <a:pPr algn="just"/>
            <a:r>
              <a:rPr lang="en-US" b="1" i="1" u="sng" dirty="0">
                <a:solidFill>
                  <a:schemeClr val="accent2">
                    <a:lumMod val="75000"/>
                  </a:schemeClr>
                </a:solidFill>
              </a:rPr>
              <a:t>FIRST OPTION:</a:t>
            </a:r>
          </a:p>
          <a:p>
            <a:pPr algn="just"/>
            <a:r>
              <a:rPr lang="en-US" sz="2200" b="1" dirty="0">
                <a:solidFill>
                  <a:srgbClr val="00B050"/>
                </a:solidFill>
              </a:rPr>
              <a:t>Remove the attribute </a:t>
            </a:r>
            <a:r>
              <a:rPr lang="en-US" sz="2200" b="1" dirty="0" err="1">
                <a:solidFill>
                  <a:srgbClr val="00B050"/>
                </a:solidFill>
              </a:rPr>
              <a:t>Dlocations</a:t>
            </a:r>
            <a:r>
              <a:rPr lang="en-US" sz="2200" b="1" dirty="0">
                <a:solidFill>
                  <a:srgbClr val="00B050"/>
                </a:solidFill>
              </a:rPr>
              <a:t> that violates 1NF and place it in a separate relation DEPT_LOCATIONS along with the primary key </a:t>
            </a:r>
            <a:r>
              <a:rPr lang="en-US" sz="2200" b="1" dirty="0" err="1">
                <a:solidFill>
                  <a:srgbClr val="00B050"/>
                </a:solidFill>
              </a:rPr>
              <a:t>Dnumber</a:t>
            </a:r>
            <a:r>
              <a:rPr lang="en-US" sz="2200" b="1" dirty="0">
                <a:solidFill>
                  <a:srgbClr val="00B050"/>
                </a:solidFill>
              </a:rPr>
              <a:t> of DEPARTMENT</a:t>
            </a:r>
            <a:r>
              <a:rPr lang="en-US" sz="2200" dirty="0">
                <a:solidFill>
                  <a:srgbClr val="7030A0"/>
                </a:solidFill>
              </a:rPr>
              <a:t>. </a:t>
            </a:r>
          </a:p>
          <a:p>
            <a:pPr algn="just"/>
            <a:r>
              <a:rPr lang="en-US" sz="2200" dirty="0">
                <a:solidFill>
                  <a:schemeClr val="tx1">
                    <a:lumMod val="95000"/>
                    <a:lumOff val="5000"/>
                  </a:schemeClr>
                </a:solidFill>
              </a:rPr>
              <a:t>The primary key of this newly formed relation is the combination {</a:t>
            </a:r>
            <a:r>
              <a:rPr lang="en-US" sz="2200" dirty="0" err="1">
                <a:solidFill>
                  <a:schemeClr val="tx1">
                    <a:lumMod val="95000"/>
                    <a:lumOff val="5000"/>
                  </a:schemeClr>
                </a:solidFill>
              </a:rPr>
              <a:t>Dnumber</a:t>
            </a:r>
            <a:r>
              <a:rPr lang="en-US" sz="2200" dirty="0">
                <a:solidFill>
                  <a:schemeClr val="tx1">
                    <a:lumMod val="95000"/>
                    <a:lumOff val="5000"/>
                  </a:schemeClr>
                </a:solidFill>
              </a:rPr>
              <a:t>, </a:t>
            </a:r>
            <a:r>
              <a:rPr lang="en-US" sz="2200" dirty="0" err="1">
                <a:solidFill>
                  <a:schemeClr val="tx1">
                    <a:lumMod val="95000"/>
                    <a:lumOff val="5000"/>
                  </a:schemeClr>
                </a:solidFill>
              </a:rPr>
              <a:t>Dlocation</a:t>
            </a:r>
            <a:r>
              <a:rPr lang="en-US" sz="2200" dirty="0">
                <a:solidFill>
                  <a:schemeClr val="tx1">
                    <a:lumMod val="95000"/>
                    <a:lumOff val="5000"/>
                  </a:schemeClr>
                </a:solidFill>
              </a:rPr>
              <a:t>}, as shown in Figure 14.2. </a:t>
            </a:r>
          </a:p>
          <a:p>
            <a:pPr algn="just"/>
            <a:r>
              <a:rPr lang="en-US" sz="2200" dirty="0">
                <a:solidFill>
                  <a:schemeClr val="tx1">
                    <a:lumMod val="95000"/>
                    <a:lumOff val="5000"/>
                  </a:schemeClr>
                </a:solidFill>
              </a:rPr>
              <a:t>A distinct tuple in DEPT_LOCATIONS exists for each location of a department. </a:t>
            </a:r>
          </a:p>
          <a:p>
            <a:pPr algn="just"/>
            <a:r>
              <a:rPr lang="en-US" sz="2200" dirty="0">
                <a:solidFill>
                  <a:schemeClr val="tx1">
                    <a:lumMod val="95000"/>
                    <a:lumOff val="5000"/>
                  </a:schemeClr>
                </a:solidFill>
              </a:rPr>
              <a:t>This decomposes the non-1NF relation into two 1NF relations.</a:t>
            </a:r>
          </a:p>
        </p:txBody>
      </p:sp>
      <p:pic>
        <p:nvPicPr>
          <p:cNvPr id="4" name="Picture 3"/>
          <p:cNvPicPr>
            <a:picLocks noChangeAspect="1"/>
          </p:cNvPicPr>
          <p:nvPr/>
        </p:nvPicPr>
        <p:blipFill>
          <a:blip r:embed="rId2"/>
          <a:stretch>
            <a:fillRect/>
          </a:stretch>
        </p:blipFill>
        <p:spPr>
          <a:xfrm>
            <a:off x="7269953" y="1759082"/>
            <a:ext cx="4724339" cy="4611181"/>
          </a:xfrm>
          <a:prstGeom prst="rect">
            <a:avLst/>
          </a:prstGeom>
        </p:spPr>
      </p:pic>
    </p:spTree>
    <p:extLst>
      <p:ext uri="{BB962C8B-B14F-4D97-AF65-F5344CB8AC3E}">
        <p14:creationId xmlns:p14="http://schemas.microsoft.com/office/powerpoint/2010/main" val="3955585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496101" y="1169771"/>
            <a:ext cx="5080915" cy="5416379"/>
          </a:xfrm>
        </p:spPr>
        <p:txBody>
          <a:bodyPr>
            <a:normAutofit/>
          </a:bodyPr>
          <a:lstStyle/>
          <a:p>
            <a:pPr algn="just"/>
            <a:r>
              <a:rPr lang="en-US" b="1" i="1" u="sng" dirty="0">
                <a:solidFill>
                  <a:schemeClr val="accent2">
                    <a:lumMod val="75000"/>
                  </a:schemeClr>
                </a:solidFill>
              </a:rPr>
              <a:t>First Normal Form</a:t>
            </a:r>
          </a:p>
          <a:p>
            <a:pPr algn="just"/>
            <a:r>
              <a:rPr lang="en-US" b="1" i="1" u="sng" dirty="0">
                <a:solidFill>
                  <a:schemeClr val="accent2">
                    <a:lumMod val="75000"/>
                  </a:schemeClr>
                </a:solidFill>
              </a:rPr>
              <a:t>SECOND OPTION:</a:t>
            </a:r>
          </a:p>
          <a:p>
            <a:pPr algn="just"/>
            <a:r>
              <a:rPr lang="en-US" sz="2200" b="1" dirty="0">
                <a:solidFill>
                  <a:srgbClr val="00B050"/>
                </a:solidFill>
              </a:rPr>
              <a:t>Expand the key so that there will be a separate tuple in the original DEPARTMENT relation for each location of a DEPARTMENT. </a:t>
            </a:r>
          </a:p>
          <a:p>
            <a:pPr algn="just"/>
            <a:r>
              <a:rPr lang="en-US" sz="2200" dirty="0">
                <a:solidFill>
                  <a:schemeClr val="tx1">
                    <a:lumMod val="95000"/>
                    <a:lumOff val="5000"/>
                  </a:schemeClr>
                </a:solidFill>
              </a:rPr>
              <a:t>In this case, the primary key becomes the combination {</a:t>
            </a:r>
            <a:r>
              <a:rPr lang="en-US" sz="2200" dirty="0" err="1">
                <a:solidFill>
                  <a:schemeClr val="tx1">
                    <a:lumMod val="95000"/>
                    <a:lumOff val="5000"/>
                  </a:schemeClr>
                </a:solidFill>
              </a:rPr>
              <a:t>Dnumber</a:t>
            </a:r>
            <a:r>
              <a:rPr lang="en-US" sz="2200" dirty="0">
                <a:solidFill>
                  <a:schemeClr val="tx1">
                    <a:lumMod val="95000"/>
                    <a:lumOff val="5000"/>
                  </a:schemeClr>
                </a:solidFill>
              </a:rPr>
              <a:t>, </a:t>
            </a:r>
            <a:r>
              <a:rPr lang="en-US" sz="2200" dirty="0" err="1">
                <a:solidFill>
                  <a:schemeClr val="tx1">
                    <a:lumMod val="95000"/>
                    <a:lumOff val="5000"/>
                  </a:schemeClr>
                </a:solidFill>
              </a:rPr>
              <a:t>Dlocation</a:t>
            </a:r>
            <a:r>
              <a:rPr lang="en-US" sz="2200" dirty="0">
                <a:solidFill>
                  <a:schemeClr val="tx1">
                    <a:lumMod val="95000"/>
                    <a:lumOff val="5000"/>
                  </a:schemeClr>
                </a:solidFill>
              </a:rPr>
              <a:t>}. </a:t>
            </a:r>
          </a:p>
          <a:p>
            <a:pPr algn="just"/>
            <a:r>
              <a:rPr lang="en-US" sz="2200" dirty="0">
                <a:solidFill>
                  <a:schemeClr val="tx1">
                    <a:lumMod val="95000"/>
                    <a:lumOff val="5000"/>
                  </a:schemeClr>
                </a:solidFill>
              </a:rPr>
              <a:t>This solution has the disadvantage of </a:t>
            </a:r>
            <a:r>
              <a:rPr lang="en-US" sz="2200" b="1" dirty="0">
                <a:solidFill>
                  <a:srgbClr val="C00000"/>
                </a:solidFill>
              </a:rPr>
              <a:t>introducing redundancy </a:t>
            </a:r>
            <a:r>
              <a:rPr lang="en-US" sz="2200" dirty="0">
                <a:solidFill>
                  <a:schemeClr val="tx1">
                    <a:lumMod val="95000"/>
                    <a:lumOff val="5000"/>
                  </a:schemeClr>
                </a:solidFill>
              </a:rPr>
              <a:t>in the relation which leads to updated anomalies and hence is rarely adopted.</a:t>
            </a:r>
          </a:p>
        </p:txBody>
      </p:sp>
      <p:pic>
        <p:nvPicPr>
          <p:cNvPr id="4" name="Picture 3"/>
          <p:cNvPicPr>
            <a:picLocks noChangeAspect="1"/>
          </p:cNvPicPr>
          <p:nvPr/>
        </p:nvPicPr>
        <p:blipFill>
          <a:blip r:embed="rId2"/>
          <a:stretch>
            <a:fillRect/>
          </a:stretch>
        </p:blipFill>
        <p:spPr>
          <a:xfrm>
            <a:off x="5577017" y="2153512"/>
            <a:ext cx="6245018" cy="3077516"/>
          </a:xfrm>
          <a:prstGeom prst="rect">
            <a:avLst/>
          </a:prstGeom>
        </p:spPr>
      </p:pic>
    </p:spTree>
    <p:extLst>
      <p:ext uri="{BB962C8B-B14F-4D97-AF65-F5344CB8AC3E}">
        <p14:creationId xmlns:p14="http://schemas.microsoft.com/office/powerpoint/2010/main" val="402448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0" y="1098378"/>
            <a:ext cx="8596668" cy="5759622"/>
          </a:xfrm>
        </p:spPr>
        <p:txBody>
          <a:bodyPr>
            <a:normAutofit/>
          </a:bodyPr>
          <a:lstStyle/>
          <a:p>
            <a:pPr algn="just"/>
            <a:r>
              <a:rPr lang="en-US" sz="1600" b="1" i="1" u="sng" dirty="0">
                <a:solidFill>
                  <a:schemeClr val="accent2">
                    <a:lumMod val="75000"/>
                  </a:schemeClr>
                </a:solidFill>
              </a:rPr>
              <a:t>Imparting Clear Semantics to Attributes in Relations</a:t>
            </a:r>
            <a:endParaRPr lang="en-US" sz="1600" dirty="0"/>
          </a:p>
          <a:p>
            <a:pPr algn="just"/>
            <a:r>
              <a:rPr lang="en-US" sz="1600" dirty="0"/>
              <a:t>The meaning of the EMPLOYEE relation schema is simple: </a:t>
            </a:r>
          </a:p>
          <a:p>
            <a:pPr lvl="1" algn="just"/>
            <a:r>
              <a:rPr lang="en-US" sz="1400" dirty="0"/>
              <a:t>Each tuple represents an employee, with values for:</a:t>
            </a:r>
          </a:p>
          <a:p>
            <a:pPr lvl="2" algn="just"/>
            <a:r>
              <a:rPr lang="en-US" sz="1200" dirty="0"/>
              <a:t> the employee’s name (</a:t>
            </a:r>
            <a:r>
              <a:rPr lang="en-US" sz="1200" dirty="0" err="1"/>
              <a:t>Ename</a:t>
            </a:r>
            <a:r>
              <a:rPr lang="en-US" sz="1200" dirty="0"/>
              <a:t>), </a:t>
            </a:r>
          </a:p>
          <a:p>
            <a:pPr lvl="2" algn="just"/>
            <a:r>
              <a:rPr lang="en-US" sz="1200" dirty="0"/>
              <a:t>Social Security number (</a:t>
            </a:r>
            <a:r>
              <a:rPr lang="en-US" sz="1200" dirty="0" err="1"/>
              <a:t>Ssn</a:t>
            </a:r>
            <a:r>
              <a:rPr lang="en-US" sz="1200" dirty="0"/>
              <a:t>), </a:t>
            </a:r>
          </a:p>
          <a:p>
            <a:pPr lvl="2" algn="just"/>
            <a:r>
              <a:rPr lang="en-US" sz="1200" dirty="0"/>
              <a:t>birth date (</a:t>
            </a:r>
            <a:r>
              <a:rPr lang="en-US" sz="1200" dirty="0" err="1"/>
              <a:t>Bdate</a:t>
            </a:r>
            <a:r>
              <a:rPr lang="en-US" sz="1200" dirty="0"/>
              <a:t>),</a:t>
            </a:r>
          </a:p>
          <a:p>
            <a:pPr lvl="2" algn="just"/>
            <a:r>
              <a:rPr lang="en-US" sz="1200" dirty="0"/>
              <a:t>address (Address), </a:t>
            </a:r>
          </a:p>
          <a:p>
            <a:pPr lvl="2" algn="just"/>
            <a:r>
              <a:rPr lang="en-US" sz="1200" dirty="0"/>
              <a:t>number of the department that the employee works for (</a:t>
            </a:r>
            <a:r>
              <a:rPr lang="en-US" sz="1200" dirty="0" err="1"/>
              <a:t>Dnumber</a:t>
            </a:r>
            <a:r>
              <a:rPr lang="en-US" sz="1200" dirty="0"/>
              <a:t>).</a:t>
            </a:r>
          </a:p>
          <a:p>
            <a:pPr algn="just"/>
            <a:r>
              <a:rPr lang="en-US" sz="1600" b="1" dirty="0" err="1">
                <a:solidFill>
                  <a:srgbClr val="7030A0"/>
                </a:solidFill>
              </a:rPr>
              <a:t>Dnumber</a:t>
            </a:r>
            <a:r>
              <a:rPr lang="en-US" sz="1600" b="1" dirty="0">
                <a:solidFill>
                  <a:srgbClr val="7030A0"/>
                </a:solidFill>
              </a:rPr>
              <a:t> attribute:</a:t>
            </a:r>
            <a:r>
              <a:rPr lang="en-US" sz="1600" dirty="0"/>
              <a:t> A FK that represents a relationship between EMPLOYEE and DEPARTMENT. </a:t>
            </a:r>
          </a:p>
          <a:p>
            <a:pPr algn="just"/>
            <a:r>
              <a:rPr lang="en-US" sz="1600" dirty="0"/>
              <a:t>The semantics of the DEPARTMENT and PROJECT schemas are also straightforward:</a:t>
            </a:r>
          </a:p>
          <a:p>
            <a:pPr lvl="1" algn="just"/>
            <a:r>
              <a:rPr lang="en-US" sz="1400" dirty="0"/>
              <a:t>Each DEPARTMENT tuple represents a department entity,</a:t>
            </a:r>
          </a:p>
          <a:p>
            <a:pPr lvl="1" algn="just"/>
            <a:r>
              <a:rPr lang="en-US" sz="1400" dirty="0"/>
              <a:t>Each PROJECT tuple represents a project entity. </a:t>
            </a:r>
          </a:p>
          <a:p>
            <a:pPr lvl="1" algn="just"/>
            <a:r>
              <a:rPr lang="en-US" sz="1400" dirty="0"/>
              <a:t>The attribute </a:t>
            </a:r>
            <a:r>
              <a:rPr lang="en-US" sz="1400" dirty="0" err="1">
                <a:solidFill>
                  <a:srgbClr val="7030A0"/>
                </a:solidFill>
              </a:rPr>
              <a:t>Dmgr_ssn</a:t>
            </a:r>
            <a:r>
              <a:rPr lang="en-US" sz="1400" dirty="0"/>
              <a:t> of DEPARTMENT </a:t>
            </a:r>
            <a:r>
              <a:rPr lang="en-US" sz="1400" dirty="0">
                <a:solidFill>
                  <a:srgbClr val="7030A0"/>
                </a:solidFill>
              </a:rPr>
              <a:t>relates a department to the employee who is its manager, </a:t>
            </a:r>
          </a:p>
          <a:p>
            <a:pPr lvl="1" algn="just"/>
            <a:r>
              <a:rPr lang="en-US" sz="1400" dirty="0"/>
              <a:t>whereas </a:t>
            </a:r>
            <a:r>
              <a:rPr lang="en-US" sz="1400" dirty="0" err="1">
                <a:solidFill>
                  <a:srgbClr val="7030A0"/>
                </a:solidFill>
              </a:rPr>
              <a:t>Dnum</a:t>
            </a:r>
            <a:r>
              <a:rPr lang="en-US" sz="1400" dirty="0"/>
              <a:t> of PROJECT </a:t>
            </a:r>
            <a:r>
              <a:rPr lang="en-US" sz="1400" dirty="0">
                <a:solidFill>
                  <a:srgbClr val="7030A0"/>
                </a:solidFill>
              </a:rPr>
              <a:t>relates a project to its controlling department</a:t>
            </a:r>
            <a:r>
              <a:rPr lang="en-US" sz="1400" dirty="0"/>
              <a:t>; both are foreign key attributes.</a:t>
            </a:r>
          </a:p>
          <a:p>
            <a:pPr algn="just"/>
            <a:endParaRPr lang="en-US" sz="1600" dirty="0"/>
          </a:p>
          <a:p>
            <a:pPr algn="just"/>
            <a:endParaRPr lang="en-US" sz="1400" dirty="0"/>
          </a:p>
        </p:txBody>
      </p:sp>
      <p:pic>
        <p:nvPicPr>
          <p:cNvPr id="4" name="Picture 3"/>
          <p:cNvPicPr>
            <a:picLocks noChangeAspect="1"/>
          </p:cNvPicPr>
          <p:nvPr/>
        </p:nvPicPr>
        <p:blipFill rotWithShape="1">
          <a:blip r:embed="rId2"/>
          <a:srcRect l="41351"/>
          <a:stretch/>
        </p:blipFill>
        <p:spPr>
          <a:xfrm>
            <a:off x="8911087" y="840700"/>
            <a:ext cx="3066898" cy="4638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278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67949" y="1112107"/>
            <a:ext cx="9652760" cy="5416379"/>
          </a:xfrm>
        </p:spPr>
        <p:txBody>
          <a:bodyPr>
            <a:noAutofit/>
          </a:bodyPr>
          <a:lstStyle/>
          <a:p>
            <a:pPr algn="just"/>
            <a:r>
              <a:rPr lang="en-US" sz="2000" b="1" i="1" u="sng" dirty="0">
                <a:solidFill>
                  <a:schemeClr val="accent2">
                    <a:lumMod val="75000"/>
                  </a:schemeClr>
                </a:solidFill>
              </a:rPr>
              <a:t>First Normal Form</a:t>
            </a:r>
          </a:p>
          <a:p>
            <a:pPr algn="just"/>
            <a:r>
              <a:rPr lang="en-US" sz="2000" b="1" i="1" u="sng" dirty="0">
                <a:solidFill>
                  <a:schemeClr val="accent2">
                    <a:lumMod val="75000"/>
                  </a:schemeClr>
                </a:solidFill>
              </a:rPr>
              <a:t>THIRD OPTION:</a:t>
            </a:r>
          </a:p>
          <a:p>
            <a:pPr algn="just"/>
            <a:r>
              <a:rPr lang="en-US" sz="2000" b="1" dirty="0">
                <a:solidFill>
                  <a:srgbClr val="00B050"/>
                </a:solidFill>
              </a:rPr>
              <a:t>If a maximum number of values is known for the attribute—for example, if it is known that at most three locations can exist for a department—replace the </a:t>
            </a:r>
            <a:r>
              <a:rPr lang="en-US" sz="2000" b="1" dirty="0" err="1">
                <a:solidFill>
                  <a:srgbClr val="00B050"/>
                </a:solidFill>
              </a:rPr>
              <a:t>Dlocations</a:t>
            </a:r>
            <a:r>
              <a:rPr lang="en-US" sz="2000" b="1" dirty="0">
                <a:solidFill>
                  <a:srgbClr val="00B050"/>
                </a:solidFill>
              </a:rPr>
              <a:t> attribute by three atomic attributes: Dlocation1, Dlocation2, and Dlocation3. </a:t>
            </a:r>
          </a:p>
          <a:p>
            <a:pPr algn="just"/>
            <a:r>
              <a:rPr lang="en-US" sz="2000" b="1" dirty="0">
                <a:solidFill>
                  <a:srgbClr val="C00000"/>
                </a:solidFill>
              </a:rPr>
              <a:t>Disadvantage: 	</a:t>
            </a:r>
          </a:p>
          <a:p>
            <a:pPr lvl="1" algn="just"/>
            <a:r>
              <a:rPr lang="en-US" sz="1800" b="1" dirty="0">
                <a:solidFill>
                  <a:srgbClr val="C00000"/>
                </a:solidFill>
              </a:rPr>
              <a:t>NULL values ~ </a:t>
            </a:r>
            <a:r>
              <a:rPr lang="en-US" sz="1800" dirty="0">
                <a:solidFill>
                  <a:schemeClr val="tx1">
                    <a:lumMod val="95000"/>
                    <a:lumOff val="5000"/>
                  </a:schemeClr>
                </a:solidFill>
              </a:rPr>
              <a:t>if most departments have fewer than three locations. </a:t>
            </a:r>
          </a:p>
          <a:p>
            <a:pPr lvl="1" algn="just"/>
            <a:r>
              <a:rPr lang="en-US" sz="1800" b="1" dirty="0">
                <a:solidFill>
                  <a:srgbClr val="C00000"/>
                </a:solidFill>
              </a:rPr>
              <a:t>Querying on this attribute becomes more difficult; </a:t>
            </a:r>
          </a:p>
          <a:p>
            <a:pPr lvl="2" algn="just"/>
            <a:r>
              <a:rPr lang="en-US" sz="1600" dirty="0">
                <a:solidFill>
                  <a:schemeClr val="tx1">
                    <a:lumMod val="95000"/>
                    <a:lumOff val="5000"/>
                  </a:schemeClr>
                </a:solidFill>
              </a:rPr>
              <a:t>for example, consider how you would write the query: List the departments that have ‘Bellaire’ as one of their locations in this design. </a:t>
            </a:r>
          </a:p>
          <a:p>
            <a:pPr algn="just"/>
            <a:r>
              <a:rPr lang="en-US" sz="2000" dirty="0">
                <a:solidFill>
                  <a:schemeClr val="tx1">
                    <a:lumMod val="95000"/>
                    <a:lumOff val="5000"/>
                  </a:schemeClr>
                </a:solidFill>
              </a:rPr>
              <a:t>For all these reasons, it </a:t>
            </a:r>
            <a:r>
              <a:rPr lang="en-US" sz="2000" b="1" dirty="0">
                <a:solidFill>
                  <a:schemeClr val="tx1">
                    <a:lumMod val="95000"/>
                    <a:lumOff val="5000"/>
                  </a:schemeClr>
                </a:solidFill>
              </a:rPr>
              <a:t>is best to avoid this alternative.</a:t>
            </a:r>
          </a:p>
        </p:txBody>
      </p:sp>
    </p:spTree>
    <p:extLst>
      <p:ext uri="{BB962C8B-B14F-4D97-AF65-F5344CB8AC3E}">
        <p14:creationId xmlns:p14="http://schemas.microsoft.com/office/powerpoint/2010/main" val="2290749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67949" y="1112107"/>
            <a:ext cx="10032323" cy="5416379"/>
          </a:xfrm>
        </p:spPr>
        <p:txBody>
          <a:bodyPr>
            <a:normAutofit/>
          </a:bodyPr>
          <a:lstStyle/>
          <a:p>
            <a:pPr algn="just"/>
            <a:r>
              <a:rPr lang="en-US" b="1" i="1" u="sng" dirty="0">
                <a:solidFill>
                  <a:schemeClr val="accent2">
                    <a:lumMod val="75000"/>
                  </a:schemeClr>
                </a:solidFill>
              </a:rPr>
              <a:t>First Normal Form</a:t>
            </a:r>
          </a:p>
          <a:p>
            <a:pPr algn="just"/>
            <a:r>
              <a:rPr lang="en-US" b="1" i="1" u="sng" dirty="0">
                <a:solidFill>
                  <a:schemeClr val="accent2">
                    <a:lumMod val="75000"/>
                  </a:schemeClr>
                </a:solidFill>
              </a:rPr>
              <a:t>THIRD OPTION:</a:t>
            </a:r>
          </a:p>
          <a:p>
            <a:pPr algn="just"/>
            <a:r>
              <a:rPr lang="en-US" sz="2200" dirty="0">
                <a:solidFill>
                  <a:schemeClr val="tx1">
                    <a:lumMod val="95000"/>
                    <a:lumOff val="5000"/>
                  </a:schemeClr>
                </a:solidFill>
              </a:rPr>
              <a:t>Of the three solutions above, </a:t>
            </a:r>
            <a:r>
              <a:rPr lang="en-US" sz="2200" b="1" u="sng" dirty="0">
                <a:solidFill>
                  <a:srgbClr val="C00000"/>
                </a:solidFill>
              </a:rPr>
              <a:t>the first is </a:t>
            </a:r>
            <a:r>
              <a:rPr lang="en-US" sz="2200" b="1" dirty="0">
                <a:solidFill>
                  <a:srgbClr val="C00000"/>
                </a:solidFill>
              </a:rPr>
              <a:t>generally </a:t>
            </a:r>
            <a:r>
              <a:rPr lang="en-US" sz="2200" b="1" u="sng" dirty="0">
                <a:solidFill>
                  <a:srgbClr val="C00000"/>
                </a:solidFill>
              </a:rPr>
              <a:t>considered best </a:t>
            </a:r>
            <a:r>
              <a:rPr lang="en-US" sz="2200" b="1" dirty="0">
                <a:solidFill>
                  <a:srgbClr val="C00000"/>
                </a:solidFill>
              </a:rPr>
              <a:t>because it </a:t>
            </a:r>
            <a:r>
              <a:rPr lang="en-US" sz="2200" b="1" u="sng" dirty="0">
                <a:solidFill>
                  <a:srgbClr val="C00000"/>
                </a:solidFill>
              </a:rPr>
              <a:t>does not suffer from redundancy </a:t>
            </a:r>
            <a:r>
              <a:rPr lang="en-US" sz="2200" b="1" dirty="0">
                <a:solidFill>
                  <a:srgbClr val="C00000"/>
                </a:solidFill>
              </a:rPr>
              <a:t>and it is completely general; it places no maximum limit on the number of values. </a:t>
            </a:r>
          </a:p>
          <a:p>
            <a:pPr algn="just"/>
            <a:r>
              <a:rPr lang="en-US" sz="2200" dirty="0">
                <a:solidFill>
                  <a:schemeClr val="tx1">
                    <a:lumMod val="95000"/>
                    <a:lumOff val="5000"/>
                  </a:schemeClr>
                </a:solidFill>
              </a:rPr>
              <a:t>In fact, </a:t>
            </a:r>
            <a:r>
              <a:rPr lang="en-US" sz="2200" b="1" u="sng" dirty="0">
                <a:solidFill>
                  <a:schemeClr val="tx1">
                    <a:lumMod val="95000"/>
                    <a:lumOff val="5000"/>
                  </a:schemeClr>
                </a:solidFill>
              </a:rPr>
              <a:t>if we choose the second solution, it will be decomposed further during subsequent normalization steps into the first solution</a:t>
            </a:r>
            <a:r>
              <a:rPr lang="en-US" sz="2200" dirty="0">
                <a:solidFill>
                  <a:schemeClr val="tx1">
                    <a:lumMod val="95000"/>
                    <a:lumOff val="5000"/>
                  </a:schemeClr>
                </a:solidFill>
              </a:rPr>
              <a:t>.</a:t>
            </a:r>
          </a:p>
        </p:txBody>
      </p:sp>
    </p:spTree>
    <p:extLst>
      <p:ext uri="{BB962C8B-B14F-4D97-AF65-F5344CB8AC3E}">
        <p14:creationId xmlns:p14="http://schemas.microsoft.com/office/powerpoint/2010/main" val="3492251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67949" y="1112107"/>
            <a:ext cx="9635508" cy="5416379"/>
          </a:xfrm>
        </p:spPr>
        <p:txBody>
          <a:bodyPr>
            <a:normAutofit lnSpcReduction="10000"/>
          </a:bodyPr>
          <a:lstStyle/>
          <a:p>
            <a:pPr algn="just"/>
            <a:r>
              <a:rPr lang="en-US" b="1" i="1" u="sng" dirty="0">
                <a:solidFill>
                  <a:schemeClr val="accent2">
                    <a:lumMod val="75000"/>
                  </a:schemeClr>
                </a:solidFill>
              </a:rPr>
              <a:t>First Normal Form</a:t>
            </a:r>
          </a:p>
          <a:p>
            <a:pPr algn="just"/>
            <a:r>
              <a:rPr lang="en-US" b="1" i="1" u="sng" dirty="0">
                <a:solidFill>
                  <a:schemeClr val="accent2">
                    <a:lumMod val="75000"/>
                  </a:schemeClr>
                </a:solidFill>
              </a:rPr>
              <a:t>THIRD OPTION:</a:t>
            </a:r>
          </a:p>
          <a:p>
            <a:pPr algn="just"/>
            <a:r>
              <a:rPr lang="en-US" sz="2200" dirty="0">
                <a:solidFill>
                  <a:srgbClr val="7030A0"/>
                </a:solidFill>
              </a:rPr>
              <a:t>1NF also disallows multivalued attributes that are themselves composite.</a:t>
            </a:r>
            <a:r>
              <a:rPr lang="en-US" sz="2200" dirty="0">
                <a:solidFill>
                  <a:schemeClr val="tx1">
                    <a:lumMod val="95000"/>
                    <a:lumOff val="5000"/>
                  </a:schemeClr>
                </a:solidFill>
              </a:rPr>
              <a:t> </a:t>
            </a:r>
          </a:p>
          <a:p>
            <a:pPr algn="just"/>
            <a:r>
              <a:rPr lang="en-US" sz="2200" dirty="0">
                <a:solidFill>
                  <a:schemeClr val="tx1">
                    <a:lumMod val="95000"/>
                    <a:lumOff val="5000"/>
                  </a:schemeClr>
                </a:solidFill>
              </a:rPr>
              <a:t>These are called </a:t>
            </a:r>
            <a:r>
              <a:rPr lang="en-US" sz="2200" b="1" dirty="0">
                <a:solidFill>
                  <a:srgbClr val="C00000"/>
                </a:solidFill>
              </a:rPr>
              <a:t>nested relations </a:t>
            </a:r>
            <a:r>
              <a:rPr lang="en-US" sz="2200" dirty="0">
                <a:solidFill>
                  <a:schemeClr val="tx1">
                    <a:lumMod val="95000"/>
                    <a:lumOff val="5000"/>
                  </a:schemeClr>
                </a:solidFill>
              </a:rPr>
              <a:t>because each tuple can have a relation within it. </a:t>
            </a:r>
          </a:p>
          <a:p>
            <a:pPr algn="just"/>
            <a:r>
              <a:rPr lang="en-US" sz="2200" dirty="0">
                <a:solidFill>
                  <a:schemeClr val="tx1">
                    <a:lumMod val="95000"/>
                    <a:lumOff val="5000"/>
                  </a:schemeClr>
                </a:solidFill>
              </a:rPr>
              <a:t>Figure 14.10 shows how the EMP_PROJ relation could appear if nesting is allowed. </a:t>
            </a:r>
          </a:p>
          <a:p>
            <a:pPr algn="just"/>
            <a:r>
              <a:rPr lang="en-US" sz="2200" dirty="0">
                <a:solidFill>
                  <a:schemeClr val="tx1">
                    <a:lumMod val="95000"/>
                    <a:lumOff val="5000"/>
                  </a:schemeClr>
                </a:solidFill>
              </a:rPr>
              <a:t>In </a:t>
            </a:r>
            <a:r>
              <a:rPr lang="en-US" sz="2200" dirty="0" err="1">
                <a:solidFill>
                  <a:schemeClr val="tx1">
                    <a:lumMod val="95000"/>
                    <a:lumOff val="5000"/>
                  </a:schemeClr>
                </a:solidFill>
              </a:rPr>
              <a:t>EMP_Proj</a:t>
            </a:r>
            <a:r>
              <a:rPr lang="en-US" sz="2200" dirty="0">
                <a:solidFill>
                  <a:schemeClr val="tx1">
                    <a:lumMod val="95000"/>
                    <a:lumOff val="5000"/>
                  </a:schemeClr>
                </a:solidFill>
              </a:rPr>
              <a:t> -&gt; shows each employee entity with the projects on which he/she is working.</a:t>
            </a:r>
          </a:p>
          <a:p>
            <a:pPr algn="just"/>
            <a:r>
              <a:rPr lang="en-US" sz="2200" dirty="0">
                <a:solidFill>
                  <a:schemeClr val="tx1">
                    <a:lumMod val="95000"/>
                    <a:lumOff val="5000"/>
                  </a:schemeClr>
                </a:solidFill>
              </a:rPr>
              <a:t>The schema of this EMP_PROJ relation can be represented as follows:</a:t>
            </a:r>
          </a:p>
          <a:p>
            <a:pPr algn="just"/>
            <a:r>
              <a:rPr lang="en-US" sz="2200" dirty="0">
                <a:solidFill>
                  <a:schemeClr val="tx1">
                    <a:lumMod val="95000"/>
                    <a:lumOff val="5000"/>
                  </a:schemeClr>
                </a:solidFill>
              </a:rPr>
              <a:t>EMP_PROJ(</a:t>
            </a:r>
            <a:r>
              <a:rPr lang="en-US" sz="2200" dirty="0" err="1">
                <a:solidFill>
                  <a:schemeClr val="tx1">
                    <a:lumMod val="95000"/>
                    <a:lumOff val="5000"/>
                  </a:schemeClr>
                </a:solidFill>
              </a:rPr>
              <a:t>Ssn</a:t>
            </a:r>
            <a:r>
              <a:rPr lang="en-US" sz="2200" dirty="0">
                <a:solidFill>
                  <a:schemeClr val="tx1">
                    <a:lumMod val="95000"/>
                    <a:lumOff val="5000"/>
                  </a:schemeClr>
                </a:solidFill>
              </a:rPr>
              <a:t>, </a:t>
            </a:r>
            <a:r>
              <a:rPr lang="en-US" sz="2200" dirty="0" err="1">
                <a:solidFill>
                  <a:schemeClr val="tx1">
                    <a:lumMod val="95000"/>
                    <a:lumOff val="5000"/>
                  </a:schemeClr>
                </a:solidFill>
              </a:rPr>
              <a:t>Ename</a:t>
            </a:r>
            <a:r>
              <a:rPr lang="en-US" sz="2200" dirty="0">
                <a:solidFill>
                  <a:schemeClr val="tx1">
                    <a:lumMod val="95000"/>
                    <a:lumOff val="5000"/>
                  </a:schemeClr>
                </a:solidFill>
              </a:rPr>
              <a:t>, {PROJS(</a:t>
            </a:r>
            <a:r>
              <a:rPr lang="en-US" sz="2200" dirty="0" err="1">
                <a:solidFill>
                  <a:schemeClr val="tx1">
                    <a:lumMod val="95000"/>
                    <a:lumOff val="5000"/>
                  </a:schemeClr>
                </a:solidFill>
              </a:rPr>
              <a:t>Pnumber</a:t>
            </a:r>
            <a:r>
              <a:rPr lang="en-US" sz="2200" dirty="0">
                <a:solidFill>
                  <a:schemeClr val="tx1">
                    <a:lumMod val="95000"/>
                    <a:lumOff val="5000"/>
                  </a:schemeClr>
                </a:solidFill>
              </a:rPr>
              <a:t>, Hours)})</a:t>
            </a:r>
          </a:p>
          <a:p>
            <a:pPr algn="just"/>
            <a:r>
              <a:rPr lang="en-US" sz="2200" dirty="0">
                <a:solidFill>
                  <a:schemeClr val="tx1">
                    <a:lumMod val="95000"/>
                    <a:lumOff val="5000"/>
                  </a:schemeClr>
                </a:solidFill>
              </a:rPr>
              <a:t>The set braces { } identify the attribute PROJS as multivalued, and we list the component attributes that form PROJS between parentheses ( ). </a:t>
            </a:r>
          </a:p>
        </p:txBody>
      </p:sp>
    </p:spTree>
    <p:extLst>
      <p:ext uri="{BB962C8B-B14F-4D97-AF65-F5344CB8AC3E}">
        <p14:creationId xmlns:p14="http://schemas.microsoft.com/office/powerpoint/2010/main" val="583545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381912" y="1120345"/>
            <a:ext cx="5714088" cy="5416379"/>
          </a:xfrm>
        </p:spPr>
        <p:txBody>
          <a:bodyPr>
            <a:normAutofit lnSpcReduction="10000"/>
          </a:bodyPr>
          <a:lstStyle/>
          <a:p>
            <a:pPr algn="just"/>
            <a:r>
              <a:rPr lang="en-US" b="1" i="1" u="sng" dirty="0">
                <a:solidFill>
                  <a:schemeClr val="accent2">
                    <a:lumMod val="75000"/>
                  </a:schemeClr>
                </a:solidFill>
              </a:rPr>
              <a:t>First Normal Form</a:t>
            </a:r>
          </a:p>
          <a:p>
            <a:pPr algn="just"/>
            <a:r>
              <a:rPr lang="en-US" sz="2200" dirty="0" err="1">
                <a:solidFill>
                  <a:srgbClr val="7030A0"/>
                </a:solidFill>
              </a:rPr>
              <a:t>Ssn</a:t>
            </a:r>
            <a:r>
              <a:rPr lang="en-US" sz="2200" dirty="0">
                <a:solidFill>
                  <a:srgbClr val="7030A0"/>
                </a:solidFill>
              </a:rPr>
              <a:t> is the primary key of the EMP_PROJ relation </a:t>
            </a:r>
            <a:r>
              <a:rPr lang="en-US" sz="2200" dirty="0">
                <a:solidFill>
                  <a:schemeClr val="tx1">
                    <a:lumMod val="95000"/>
                    <a:lumOff val="5000"/>
                  </a:schemeClr>
                </a:solidFill>
              </a:rPr>
              <a:t>in Figures 14.10(a) and (b), </a:t>
            </a:r>
          </a:p>
          <a:p>
            <a:pPr algn="just"/>
            <a:r>
              <a:rPr lang="en-US" sz="2200" dirty="0">
                <a:solidFill>
                  <a:schemeClr val="tx1">
                    <a:lumMod val="95000"/>
                    <a:lumOff val="5000"/>
                  </a:schemeClr>
                </a:solidFill>
              </a:rPr>
              <a:t>whereas </a:t>
            </a:r>
            <a:r>
              <a:rPr lang="en-US" sz="2200" dirty="0" err="1">
                <a:solidFill>
                  <a:srgbClr val="7030A0"/>
                </a:solidFill>
              </a:rPr>
              <a:t>Pnumber</a:t>
            </a:r>
            <a:r>
              <a:rPr lang="en-US" sz="2200" dirty="0">
                <a:solidFill>
                  <a:srgbClr val="7030A0"/>
                </a:solidFill>
              </a:rPr>
              <a:t> is the partial key of the nested relation</a:t>
            </a:r>
            <a:r>
              <a:rPr lang="en-US" sz="2200" dirty="0">
                <a:solidFill>
                  <a:schemeClr val="tx1">
                    <a:lumMod val="95000"/>
                    <a:lumOff val="5000"/>
                  </a:schemeClr>
                </a:solidFill>
              </a:rPr>
              <a:t>; that is, within each tuple, the nested relation must have unique values of </a:t>
            </a:r>
            <a:r>
              <a:rPr lang="en-US" sz="2200" dirty="0" err="1">
                <a:solidFill>
                  <a:schemeClr val="tx1">
                    <a:lumMod val="95000"/>
                    <a:lumOff val="5000"/>
                  </a:schemeClr>
                </a:solidFill>
              </a:rPr>
              <a:t>Pnumber</a:t>
            </a:r>
            <a:r>
              <a:rPr lang="en-US" sz="2200" dirty="0">
                <a:solidFill>
                  <a:schemeClr val="tx1">
                    <a:lumMod val="95000"/>
                    <a:lumOff val="5000"/>
                  </a:schemeClr>
                </a:solidFill>
              </a:rPr>
              <a:t>. </a:t>
            </a:r>
          </a:p>
          <a:p>
            <a:pPr algn="just"/>
            <a:r>
              <a:rPr lang="en-US" sz="2200" dirty="0">
                <a:solidFill>
                  <a:schemeClr val="tx1">
                    <a:lumMod val="95000"/>
                    <a:lumOff val="5000"/>
                  </a:schemeClr>
                </a:solidFill>
              </a:rPr>
              <a:t>Figure 14.10 (c) shows the solution.</a:t>
            </a:r>
          </a:p>
          <a:p>
            <a:pPr algn="just"/>
            <a:r>
              <a:rPr lang="en-US" sz="2200" dirty="0">
                <a:solidFill>
                  <a:schemeClr val="tx1">
                    <a:lumMod val="95000"/>
                    <a:lumOff val="5000"/>
                  </a:schemeClr>
                </a:solidFill>
              </a:rPr>
              <a:t>To normalize this into 1NF, we remove the nested relation attributes into a new relation and propagate the primary key into it; the primary key of the new relation will combine the partial key with the primary key of the original relation. </a:t>
            </a:r>
          </a:p>
        </p:txBody>
      </p:sp>
      <p:pic>
        <p:nvPicPr>
          <p:cNvPr id="4" name="Picture 3"/>
          <p:cNvPicPr>
            <a:picLocks noChangeAspect="1"/>
          </p:cNvPicPr>
          <p:nvPr/>
        </p:nvPicPr>
        <p:blipFill>
          <a:blip r:embed="rId2"/>
          <a:stretch>
            <a:fillRect/>
          </a:stretch>
        </p:blipFill>
        <p:spPr>
          <a:xfrm>
            <a:off x="6194474" y="1305309"/>
            <a:ext cx="5675999" cy="5173750"/>
          </a:xfrm>
          <a:prstGeom prst="rect">
            <a:avLst/>
          </a:prstGeom>
        </p:spPr>
      </p:pic>
    </p:spTree>
    <p:extLst>
      <p:ext uri="{BB962C8B-B14F-4D97-AF65-F5344CB8AC3E}">
        <p14:creationId xmlns:p14="http://schemas.microsoft.com/office/powerpoint/2010/main" val="315396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27901" y="1202724"/>
            <a:ext cx="10124129" cy="5416379"/>
          </a:xfrm>
        </p:spPr>
        <p:txBody>
          <a:bodyPr>
            <a:normAutofit/>
          </a:bodyPr>
          <a:lstStyle/>
          <a:p>
            <a:pPr algn="just"/>
            <a:r>
              <a:rPr lang="en-US" b="1" i="1" u="sng" dirty="0">
                <a:solidFill>
                  <a:schemeClr val="accent2">
                    <a:lumMod val="75000"/>
                  </a:schemeClr>
                </a:solidFill>
              </a:rPr>
              <a:t>First Normal Form</a:t>
            </a:r>
          </a:p>
          <a:p>
            <a:pPr algn="just"/>
            <a:r>
              <a:rPr lang="en-US" sz="2200" dirty="0">
                <a:solidFill>
                  <a:srgbClr val="7030A0"/>
                </a:solidFill>
              </a:rPr>
              <a:t>This procedure can be applied recursively to a relation with multiple-level nesting to un nest the relation into a set of 1NF relations. </a:t>
            </a:r>
          </a:p>
          <a:p>
            <a:pPr algn="just"/>
            <a:r>
              <a:rPr lang="en-US" sz="2200" dirty="0">
                <a:solidFill>
                  <a:schemeClr val="tx1">
                    <a:lumMod val="95000"/>
                    <a:lumOff val="5000"/>
                  </a:schemeClr>
                </a:solidFill>
              </a:rPr>
              <a:t>This is useful in converting an un normalized relation schema with many levels of nesting into 1NF relations. </a:t>
            </a:r>
          </a:p>
          <a:p>
            <a:pPr algn="just"/>
            <a:r>
              <a:rPr lang="en-US" sz="2200" b="1" dirty="0">
                <a:solidFill>
                  <a:srgbClr val="C00000"/>
                </a:solidFill>
              </a:rPr>
              <a:t>As an example, consider the following:</a:t>
            </a:r>
          </a:p>
          <a:p>
            <a:pPr algn="just"/>
            <a:r>
              <a:rPr lang="en-US" sz="2200" b="1" dirty="0">
                <a:solidFill>
                  <a:srgbClr val="C00000"/>
                </a:solidFill>
              </a:rPr>
              <a:t>CANDIDATE (</a:t>
            </a:r>
            <a:r>
              <a:rPr lang="en-US" sz="2200" b="1" dirty="0" err="1">
                <a:solidFill>
                  <a:srgbClr val="C00000"/>
                </a:solidFill>
              </a:rPr>
              <a:t>Ssn</a:t>
            </a:r>
            <a:r>
              <a:rPr lang="en-US" sz="2200" b="1" dirty="0">
                <a:solidFill>
                  <a:srgbClr val="C00000"/>
                </a:solidFill>
              </a:rPr>
              <a:t>, Name, {JOB_HIST (Company, </a:t>
            </a:r>
            <a:r>
              <a:rPr lang="en-US" sz="2200" b="1" dirty="0" err="1">
                <a:solidFill>
                  <a:srgbClr val="C00000"/>
                </a:solidFill>
              </a:rPr>
              <a:t>Highest_position</a:t>
            </a:r>
            <a:r>
              <a:rPr lang="en-US" sz="2200" b="1" dirty="0">
                <a:solidFill>
                  <a:srgbClr val="C00000"/>
                </a:solidFill>
              </a:rPr>
              <a:t>, {SAL_HIST (Year, </a:t>
            </a:r>
            <a:r>
              <a:rPr lang="en-US" sz="2200" b="1" dirty="0" err="1">
                <a:solidFill>
                  <a:srgbClr val="C00000"/>
                </a:solidFill>
              </a:rPr>
              <a:t>Max_sal</a:t>
            </a:r>
            <a:r>
              <a:rPr lang="en-US" sz="2200" b="1" dirty="0">
                <a:solidFill>
                  <a:srgbClr val="C00000"/>
                </a:solidFill>
              </a:rPr>
              <a:t>)})}) </a:t>
            </a:r>
          </a:p>
          <a:p>
            <a:pPr algn="just"/>
            <a:r>
              <a:rPr lang="en-US" sz="2200" b="1" dirty="0">
                <a:solidFill>
                  <a:schemeClr val="tx1"/>
                </a:solidFill>
              </a:rPr>
              <a:t>The first normalization using internal partial keys Company and </a:t>
            </a:r>
            <a:r>
              <a:rPr lang="en-US" sz="2200" b="1" dirty="0" err="1">
                <a:solidFill>
                  <a:schemeClr val="tx1"/>
                </a:solidFill>
              </a:rPr>
              <a:t>Year,respectively</a:t>
            </a:r>
            <a:r>
              <a:rPr lang="en-US" sz="2200" b="1" dirty="0">
                <a:solidFill>
                  <a:schemeClr val="tx1"/>
                </a:solidFill>
              </a:rPr>
              <a:t>, results in the following 1NF relations:</a:t>
            </a:r>
          </a:p>
          <a:p>
            <a:pPr algn="just"/>
            <a:r>
              <a:rPr lang="en-US" sz="2200" b="1" dirty="0">
                <a:solidFill>
                  <a:schemeClr val="accent2">
                    <a:lumMod val="75000"/>
                  </a:schemeClr>
                </a:solidFill>
              </a:rPr>
              <a:t>CANDIDATE_1 (</a:t>
            </a:r>
            <a:r>
              <a:rPr lang="en-US" sz="2200" b="1" dirty="0" err="1">
                <a:solidFill>
                  <a:schemeClr val="accent2">
                    <a:lumMod val="75000"/>
                  </a:schemeClr>
                </a:solidFill>
              </a:rPr>
              <a:t>Ssn</a:t>
            </a:r>
            <a:r>
              <a:rPr lang="en-US" sz="2200" b="1" dirty="0">
                <a:solidFill>
                  <a:schemeClr val="accent2">
                    <a:lumMod val="75000"/>
                  </a:schemeClr>
                </a:solidFill>
              </a:rPr>
              <a:t>, Name)</a:t>
            </a:r>
          </a:p>
          <a:p>
            <a:pPr algn="just"/>
            <a:r>
              <a:rPr lang="en-US" sz="2200" b="1" dirty="0">
                <a:solidFill>
                  <a:schemeClr val="accent2">
                    <a:lumMod val="75000"/>
                  </a:schemeClr>
                </a:solidFill>
              </a:rPr>
              <a:t>CANDIDATE_JOB_HIST (</a:t>
            </a:r>
            <a:r>
              <a:rPr lang="en-US" sz="2200" b="1" u="sng" dirty="0" err="1">
                <a:solidFill>
                  <a:schemeClr val="accent2">
                    <a:lumMod val="75000"/>
                  </a:schemeClr>
                </a:solidFill>
              </a:rPr>
              <a:t>Ssn</a:t>
            </a:r>
            <a:r>
              <a:rPr lang="en-US" sz="2200" b="1" u="sng" dirty="0">
                <a:solidFill>
                  <a:schemeClr val="accent2">
                    <a:lumMod val="75000"/>
                  </a:schemeClr>
                </a:solidFill>
              </a:rPr>
              <a:t>, Company</a:t>
            </a:r>
            <a:r>
              <a:rPr lang="en-US" sz="2200" b="1" dirty="0">
                <a:solidFill>
                  <a:schemeClr val="accent2">
                    <a:lumMod val="75000"/>
                  </a:schemeClr>
                </a:solidFill>
              </a:rPr>
              <a:t>, </a:t>
            </a:r>
            <a:r>
              <a:rPr lang="en-US" sz="2200" b="1" dirty="0" err="1">
                <a:solidFill>
                  <a:schemeClr val="accent2">
                    <a:lumMod val="75000"/>
                  </a:schemeClr>
                </a:solidFill>
              </a:rPr>
              <a:t>Highest_position</a:t>
            </a:r>
            <a:r>
              <a:rPr lang="en-US" sz="2200" b="1" dirty="0">
                <a:solidFill>
                  <a:schemeClr val="accent2">
                    <a:lumMod val="75000"/>
                  </a:schemeClr>
                </a:solidFill>
              </a:rPr>
              <a:t>)</a:t>
            </a:r>
          </a:p>
          <a:p>
            <a:pPr algn="just"/>
            <a:r>
              <a:rPr lang="en-US" sz="2200" b="1" dirty="0">
                <a:solidFill>
                  <a:schemeClr val="accent2">
                    <a:lumMod val="75000"/>
                  </a:schemeClr>
                </a:solidFill>
              </a:rPr>
              <a:t>CANDIDATE_SAL_HIST (</a:t>
            </a:r>
            <a:r>
              <a:rPr lang="en-US" sz="2200" b="1" u="sng" dirty="0" err="1">
                <a:solidFill>
                  <a:schemeClr val="accent2">
                    <a:lumMod val="75000"/>
                  </a:schemeClr>
                </a:solidFill>
              </a:rPr>
              <a:t>Ssn</a:t>
            </a:r>
            <a:r>
              <a:rPr lang="en-US" sz="2200" b="1" u="sng" dirty="0">
                <a:solidFill>
                  <a:schemeClr val="accent2">
                    <a:lumMod val="75000"/>
                  </a:schemeClr>
                </a:solidFill>
              </a:rPr>
              <a:t>, Company, Year, </a:t>
            </a:r>
            <a:r>
              <a:rPr lang="en-US" sz="2200" b="1" dirty="0">
                <a:solidFill>
                  <a:schemeClr val="accent2">
                    <a:lumMod val="75000"/>
                  </a:schemeClr>
                </a:solidFill>
              </a:rPr>
              <a:t>Max-</a:t>
            </a:r>
            <a:r>
              <a:rPr lang="en-US" sz="2200" b="1" dirty="0" err="1">
                <a:solidFill>
                  <a:schemeClr val="accent2">
                    <a:lumMod val="75000"/>
                  </a:schemeClr>
                </a:solidFill>
              </a:rPr>
              <a:t>sal</a:t>
            </a:r>
            <a:r>
              <a:rPr lang="en-US" sz="2200" b="1" dirty="0">
                <a:solidFill>
                  <a:schemeClr val="accent2">
                    <a:lumMod val="75000"/>
                  </a:schemeClr>
                </a:solidFill>
              </a:rPr>
              <a:t>)</a:t>
            </a:r>
          </a:p>
        </p:txBody>
      </p:sp>
    </p:spTree>
    <p:extLst>
      <p:ext uri="{BB962C8B-B14F-4D97-AF65-F5344CB8AC3E}">
        <p14:creationId xmlns:p14="http://schemas.microsoft.com/office/powerpoint/2010/main" val="3395018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27901" y="1202724"/>
            <a:ext cx="9899842" cy="5416379"/>
          </a:xfrm>
        </p:spPr>
        <p:txBody>
          <a:bodyPr>
            <a:normAutofit/>
          </a:bodyPr>
          <a:lstStyle/>
          <a:p>
            <a:pPr algn="just"/>
            <a:r>
              <a:rPr lang="en-US" b="1" i="1" u="sng" dirty="0">
                <a:solidFill>
                  <a:schemeClr val="accent2">
                    <a:lumMod val="75000"/>
                  </a:schemeClr>
                </a:solidFill>
              </a:rPr>
              <a:t>Second Normal Form</a:t>
            </a:r>
          </a:p>
          <a:p>
            <a:pPr algn="just"/>
            <a:r>
              <a:rPr lang="en-US" dirty="0">
                <a:solidFill>
                  <a:schemeClr val="tx1">
                    <a:lumMod val="95000"/>
                    <a:lumOff val="5000"/>
                  </a:schemeClr>
                </a:solidFill>
              </a:rPr>
              <a:t>Second normal form (2NF) is based on the concept of </a:t>
            </a:r>
            <a:r>
              <a:rPr lang="en-US" b="1" dirty="0">
                <a:solidFill>
                  <a:srgbClr val="C00000"/>
                </a:solidFill>
              </a:rPr>
              <a:t>full functional dependency</a:t>
            </a:r>
            <a:r>
              <a:rPr lang="en-US" dirty="0">
                <a:solidFill>
                  <a:schemeClr val="tx1">
                    <a:lumMod val="95000"/>
                    <a:lumOff val="5000"/>
                  </a:schemeClr>
                </a:solidFill>
              </a:rPr>
              <a:t>.</a:t>
            </a:r>
          </a:p>
          <a:p>
            <a:pPr algn="just"/>
            <a:r>
              <a:rPr lang="en-US" dirty="0">
                <a:solidFill>
                  <a:schemeClr val="tx1">
                    <a:lumMod val="95000"/>
                    <a:lumOff val="5000"/>
                  </a:schemeClr>
                </a:solidFill>
              </a:rPr>
              <a:t>A functional dependency X → Y is a </a:t>
            </a:r>
            <a:r>
              <a:rPr lang="en-US" b="1" dirty="0">
                <a:solidFill>
                  <a:srgbClr val="7030A0"/>
                </a:solidFill>
              </a:rPr>
              <a:t>full functional dependency </a:t>
            </a:r>
            <a:r>
              <a:rPr lang="en-US" dirty="0">
                <a:solidFill>
                  <a:schemeClr val="tx1">
                    <a:lumMod val="95000"/>
                    <a:lumOff val="5000"/>
                  </a:schemeClr>
                </a:solidFill>
              </a:rPr>
              <a:t>if removal of any attribute A from X means that the dependency does not hold anymore; that is, for any attribute A ε X, (X − {A}) does not functionally determine Y. </a:t>
            </a:r>
          </a:p>
          <a:p>
            <a:pPr lvl="1" algn="just"/>
            <a:r>
              <a:rPr lang="en-US" dirty="0">
                <a:solidFill>
                  <a:schemeClr val="tx1">
                    <a:lumMod val="95000"/>
                    <a:lumOff val="5000"/>
                  </a:schemeClr>
                </a:solidFill>
              </a:rPr>
              <a:t>The dependency {</a:t>
            </a:r>
            <a:r>
              <a:rPr lang="en-US" dirty="0" err="1">
                <a:solidFill>
                  <a:schemeClr val="tx1">
                    <a:lumMod val="95000"/>
                    <a:lumOff val="5000"/>
                  </a:schemeClr>
                </a:solidFill>
              </a:rPr>
              <a:t>Ssn</a:t>
            </a:r>
            <a:r>
              <a:rPr lang="en-US" dirty="0">
                <a:solidFill>
                  <a:schemeClr val="tx1">
                    <a:lumMod val="95000"/>
                    <a:lumOff val="5000"/>
                  </a:schemeClr>
                </a:solidFill>
              </a:rPr>
              <a:t>, </a:t>
            </a:r>
            <a:r>
              <a:rPr lang="en-US" dirty="0" err="1">
                <a:solidFill>
                  <a:schemeClr val="tx1">
                    <a:lumMod val="95000"/>
                    <a:lumOff val="5000"/>
                  </a:schemeClr>
                </a:solidFill>
              </a:rPr>
              <a:t>Pnumber</a:t>
            </a:r>
            <a:r>
              <a:rPr lang="en-US" dirty="0">
                <a:solidFill>
                  <a:schemeClr val="tx1">
                    <a:lumMod val="95000"/>
                    <a:lumOff val="5000"/>
                  </a:schemeClr>
                </a:solidFill>
              </a:rPr>
              <a:t>} → Hours is a full dependency</a:t>
            </a:r>
          </a:p>
          <a:p>
            <a:pPr lvl="2" algn="just"/>
            <a:r>
              <a:rPr lang="en-US" dirty="0">
                <a:solidFill>
                  <a:schemeClr val="tx1">
                    <a:lumMod val="95000"/>
                    <a:lumOff val="5000"/>
                  </a:schemeClr>
                </a:solidFill>
              </a:rPr>
              <a:t> (neither </a:t>
            </a:r>
            <a:r>
              <a:rPr lang="en-US" dirty="0" err="1">
                <a:solidFill>
                  <a:schemeClr val="tx1">
                    <a:lumMod val="95000"/>
                    <a:lumOff val="5000"/>
                  </a:schemeClr>
                </a:solidFill>
              </a:rPr>
              <a:t>Ssn</a:t>
            </a:r>
            <a:r>
              <a:rPr lang="en-US" dirty="0">
                <a:solidFill>
                  <a:schemeClr val="tx1">
                    <a:lumMod val="95000"/>
                    <a:lumOff val="5000"/>
                  </a:schemeClr>
                </a:solidFill>
              </a:rPr>
              <a:t> → Hours nor </a:t>
            </a:r>
            <a:r>
              <a:rPr lang="en-US" dirty="0" err="1">
                <a:solidFill>
                  <a:schemeClr val="tx1">
                    <a:lumMod val="95000"/>
                    <a:lumOff val="5000"/>
                  </a:schemeClr>
                </a:solidFill>
              </a:rPr>
              <a:t>Pnumber</a:t>
            </a:r>
            <a:r>
              <a:rPr lang="en-US" dirty="0">
                <a:solidFill>
                  <a:schemeClr val="tx1">
                    <a:lumMod val="95000"/>
                    <a:lumOff val="5000"/>
                  </a:schemeClr>
                </a:solidFill>
              </a:rPr>
              <a:t> → Hours holds). </a:t>
            </a:r>
          </a:p>
          <a:p>
            <a:pPr algn="just"/>
            <a:r>
              <a:rPr lang="en-US" dirty="0">
                <a:solidFill>
                  <a:schemeClr val="tx1">
                    <a:lumMod val="95000"/>
                    <a:lumOff val="5000"/>
                  </a:schemeClr>
                </a:solidFill>
              </a:rPr>
              <a:t>A functional dependency X → Y is a </a:t>
            </a:r>
            <a:r>
              <a:rPr lang="en-US" b="1" dirty="0">
                <a:solidFill>
                  <a:srgbClr val="7030A0"/>
                </a:solidFill>
              </a:rPr>
              <a:t>partial dependency</a:t>
            </a:r>
            <a:r>
              <a:rPr lang="en-US" b="1" dirty="0">
                <a:solidFill>
                  <a:schemeClr val="tx1">
                    <a:lumMod val="95000"/>
                    <a:lumOff val="5000"/>
                  </a:schemeClr>
                </a:solidFill>
              </a:rPr>
              <a:t> </a:t>
            </a:r>
            <a:r>
              <a:rPr lang="en-US" dirty="0">
                <a:solidFill>
                  <a:schemeClr val="tx1">
                    <a:lumMod val="95000"/>
                    <a:lumOff val="5000"/>
                  </a:schemeClr>
                </a:solidFill>
              </a:rPr>
              <a:t>if some attribute A ε X can be removed from X and the dependency still holds; that is, for some A ε X, (X − {A}) → Y. </a:t>
            </a:r>
          </a:p>
          <a:p>
            <a:pPr lvl="1" algn="just"/>
            <a:r>
              <a:rPr lang="en-US" dirty="0">
                <a:solidFill>
                  <a:schemeClr val="tx1">
                    <a:lumMod val="95000"/>
                    <a:lumOff val="5000"/>
                  </a:schemeClr>
                </a:solidFill>
              </a:rPr>
              <a:t>The dependency {</a:t>
            </a:r>
            <a:r>
              <a:rPr lang="en-US" dirty="0" err="1">
                <a:solidFill>
                  <a:schemeClr val="tx1">
                    <a:lumMod val="95000"/>
                    <a:lumOff val="5000"/>
                  </a:schemeClr>
                </a:solidFill>
              </a:rPr>
              <a:t>Ssn</a:t>
            </a:r>
            <a:r>
              <a:rPr lang="en-US" dirty="0">
                <a:solidFill>
                  <a:schemeClr val="tx1">
                    <a:lumMod val="95000"/>
                    <a:lumOff val="5000"/>
                  </a:schemeClr>
                </a:solidFill>
              </a:rPr>
              <a:t>, </a:t>
            </a:r>
            <a:r>
              <a:rPr lang="en-US" dirty="0" err="1">
                <a:solidFill>
                  <a:schemeClr val="tx1">
                    <a:lumMod val="95000"/>
                    <a:lumOff val="5000"/>
                  </a:schemeClr>
                </a:solidFill>
              </a:rPr>
              <a:t>Pnumber</a:t>
            </a:r>
            <a:r>
              <a:rPr lang="en-US" dirty="0">
                <a:solidFill>
                  <a:schemeClr val="tx1">
                    <a:lumMod val="95000"/>
                    <a:lumOff val="5000"/>
                  </a:schemeClr>
                </a:solidFill>
              </a:rPr>
              <a:t>} → </a:t>
            </a:r>
            <a:r>
              <a:rPr lang="en-US" dirty="0" err="1">
                <a:solidFill>
                  <a:schemeClr val="tx1">
                    <a:lumMod val="95000"/>
                    <a:lumOff val="5000"/>
                  </a:schemeClr>
                </a:solidFill>
              </a:rPr>
              <a:t>Ename</a:t>
            </a:r>
            <a:r>
              <a:rPr lang="en-US" dirty="0">
                <a:solidFill>
                  <a:schemeClr val="tx1">
                    <a:lumMod val="95000"/>
                    <a:lumOff val="5000"/>
                  </a:schemeClr>
                </a:solidFill>
              </a:rPr>
              <a:t> is partial </a:t>
            </a:r>
          </a:p>
          <a:p>
            <a:pPr lvl="2" algn="just"/>
            <a:r>
              <a:rPr lang="en-US" dirty="0">
                <a:solidFill>
                  <a:schemeClr val="tx1">
                    <a:lumMod val="95000"/>
                    <a:lumOff val="5000"/>
                  </a:schemeClr>
                </a:solidFill>
              </a:rPr>
              <a:t>because </a:t>
            </a:r>
            <a:r>
              <a:rPr lang="en-US" dirty="0" err="1">
                <a:solidFill>
                  <a:schemeClr val="tx1">
                    <a:lumMod val="95000"/>
                    <a:lumOff val="5000"/>
                  </a:schemeClr>
                </a:solidFill>
              </a:rPr>
              <a:t>Ssn</a:t>
            </a:r>
            <a:r>
              <a:rPr lang="en-US" dirty="0">
                <a:solidFill>
                  <a:schemeClr val="tx1">
                    <a:lumMod val="95000"/>
                    <a:lumOff val="5000"/>
                  </a:schemeClr>
                </a:solidFill>
              </a:rPr>
              <a:t> → </a:t>
            </a:r>
            <a:r>
              <a:rPr lang="en-US" dirty="0" err="1">
                <a:solidFill>
                  <a:schemeClr val="tx1">
                    <a:lumMod val="95000"/>
                    <a:lumOff val="5000"/>
                  </a:schemeClr>
                </a:solidFill>
              </a:rPr>
              <a:t>Ename</a:t>
            </a:r>
            <a:r>
              <a:rPr lang="en-US" dirty="0">
                <a:solidFill>
                  <a:schemeClr val="tx1">
                    <a:lumMod val="95000"/>
                    <a:lumOff val="5000"/>
                  </a:schemeClr>
                </a:solidFill>
              </a:rPr>
              <a:t> holds.</a:t>
            </a:r>
          </a:p>
          <a:p>
            <a:pPr algn="just"/>
            <a:r>
              <a:rPr lang="en-US" b="1" dirty="0">
                <a:solidFill>
                  <a:srgbClr val="C00000"/>
                </a:solidFill>
              </a:rPr>
              <a:t>Definition:</a:t>
            </a:r>
          </a:p>
          <a:p>
            <a:pPr lvl="1" algn="just"/>
            <a:r>
              <a:rPr lang="en-US" b="1" dirty="0">
                <a:solidFill>
                  <a:srgbClr val="C00000"/>
                </a:solidFill>
              </a:rPr>
              <a:t> A relation schema R is in 2NF if every nonprime attribute A in R is fully functionally dependent on the primary key of R. ~ NO PARTIAL DEPENDENCY</a:t>
            </a:r>
          </a:p>
          <a:p>
            <a:pPr lvl="1" algn="just"/>
            <a:r>
              <a:rPr lang="en-US" b="1" dirty="0">
                <a:solidFill>
                  <a:srgbClr val="C00000"/>
                </a:solidFill>
              </a:rPr>
              <a:t>And table should be in 1NF.</a:t>
            </a:r>
          </a:p>
        </p:txBody>
      </p:sp>
    </p:spTree>
    <p:extLst>
      <p:ext uri="{BB962C8B-B14F-4D97-AF65-F5344CB8AC3E}">
        <p14:creationId xmlns:p14="http://schemas.microsoft.com/office/powerpoint/2010/main" val="339671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727901" y="1202724"/>
            <a:ext cx="9899842" cy="5416379"/>
          </a:xfrm>
        </p:spPr>
        <p:txBody>
          <a:bodyPr>
            <a:normAutofit/>
          </a:bodyPr>
          <a:lstStyle/>
          <a:p>
            <a:pPr algn="just"/>
            <a:r>
              <a:rPr lang="en-US" b="1" i="1" u="sng" dirty="0">
                <a:solidFill>
                  <a:schemeClr val="accent2">
                    <a:lumMod val="75000"/>
                  </a:schemeClr>
                </a:solidFill>
              </a:rPr>
              <a:t>Second Normal Form</a:t>
            </a:r>
          </a:p>
          <a:p>
            <a:pPr algn="just"/>
            <a:r>
              <a:rPr lang="en-US" dirty="0">
                <a:solidFill>
                  <a:schemeClr val="tx1">
                    <a:lumMod val="95000"/>
                    <a:lumOff val="5000"/>
                  </a:schemeClr>
                </a:solidFill>
              </a:rPr>
              <a:t>Second normal form (2NF) is based on the concept of </a:t>
            </a:r>
            <a:r>
              <a:rPr lang="en-US" b="1" dirty="0">
                <a:solidFill>
                  <a:srgbClr val="C00000"/>
                </a:solidFill>
              </a:rPr>
              <a:t>full functional dependency</a:t>
            </a:r>
            <a:r>
              <a:rPr lang="en-US" dirty="0">
                <a:solidFill>
                  <a:schemeClr val="tx1">
                    <a:lumMod val="95000"/>
                    <a:lumOff val="5000"/>
                  </a:schemeClr>
                </a:solidFill>
              </a:rPr>
              <a:t>.</a:t>
            </a:r>
          </a:p>
          <a:p>
            <a:pPr algn="just"/>
            <a:r>
              <a:rPr lang="en-US" dirty="0">
                <a:solidFill>
                  <a:schemeClr val="tx1">
                    <a:lumMod val="95000"/>
                    <a:lumOff val="5000"/>
                  </a:schemeClr>
                </a:solidFill>
              </a:rPr>
              <a:t>A functional dependency X → Y is a </a:t>
            </a:r>
            <a:r>
              <a:rPr lang="en-US" b="1" dirty="0">
                <a:solidFill>
                  <a:srgbClr val="7030A0"/>
                </a:solidFill>
              </a:rPr>
              <a:t>full functional dependency </a:t>
            </a:r>
            <a:r>
              <a:rPr lang="en-US" dirty="0">
                <a:solidFill>
                  <a:schemeClr val="tx1">
                    <a:lumMod val="95000"/>
                    <a:lumOff val="5000"/>
                  </a:schemeClr>
                </a:solidFill>
              </a:rPr>
              <a:t>if removal of any attribute A from X means that the dependency does not hold anymore; that is, for any attribute A ε X, (X − {A}) does not functionally determine Y. </a:t>
            </a:r>
          </a:p>
          <a:p>
            <a:pPr lvl="1" algn="just"/>
            <a:r>
              <a:rPr lang="en-US" dirty="0">
                <a:solidFill>
                  <a:schemeClr val="tx1">
                    <a:lumMod val="95000"/>
                    <a:lumOff val="5000"/>
                  </a:schemeClr>
                </a:solidFill>
              </a:rPr>
              <a:t>The dependency {</a:t>
            </a:r>
            <a:r>
              <a:rPr lang="en-US" dirty="0" err="1">
                <a:solidFill>
                  <a:schemeClr val="tx1">
                    <a:lumMod val="95000"/>
                    <a:lumOff val="5000"/>
                  </a:schemeClr>
                </a:solidFill>
              </a:rPr>
              <a:t>Ssn</a:t>
            </a:r>
            <a:r>
              <a:rPr lang="en-US" dirty="0">
                <a:solidFill>
                  <a:schemeClr val="tx1">
                    <a:lumMod val="95000"/>
                    <a:lumOff val="5000"/>
                  </a:schemeClr>
                </a:solidFill>
              </a:rPr>
              <a:t>, </a:t>
            </a:r>
            <a:r>
              <a:rPr lang="en-US" dirty="0" err="1">
                <a:solidFill>
                  <a:schemeClr val="tx1">
                    <a:lumMod val="95000"/>
                    <a:lumOff val="5000"/>
                  </a:schemeClr>
                </a:solidFill>
              </a:rPr>
              <a:t>Pnumber</a:t>
            </a:r>
            <a:r>
              <a:rPr lang="en-US" dirty="0">
                <a:solidFill>
                  <a:schemeClr val="tx1">
                    <a:lumMod val="95000"/>
                    <a:lumOff val="5000"/>
                  </a:schemeClr>
                </a:solidFill>
              </a:rPr>
              <a:t>} → Hours is a full dependency</a:t>
            </a:r>
          </a:p>
          <a:p>
            <a:pPr lvl="2" algn="just"/>
            <a:r>
              <a:rPr lang="en-US" dirty="0">
                <a:solidFill>
                  <a:schemeClr val="tx1">
                    <a:lumMod val="95000"/>
                    <a:lumOff val="5000"/>
                  </a:schemeClr>
                </a:solidFill>
              </a:rPr>
              <a:t> (neither </a:t>
            </a:r>
            <a:r>
              <a:rPr lang="en-US" dirty="0" err="1">
                <a:solidFill>
                  <a:schemeClr val="tx1">
                    <a:lumMod val="95000"/>
                    <a:lumOff val="5000"/>
                  </a:schemeClr>
                </a:solidFill>
              </a:rPr>
              <a:t>Ssn</a:t>
            </a:r>
            <a:r>
              <a:rPr lang="en-US" dirty="0">
                <a:solidFill>
                  <a:schemeClr val="tx1">
                    <a:lumMod val="95000"/>
                    <a:lumOff val="5000"/>
                  </a:schemeClr>
                </a:solidFill>
              </a:rPr>
              <a:t> → Hours nor </a:t>
            </a:r>
            <a:r>
              <a:rPr lang="en-US" dirty="0" err="1">
                <a:solidFill>
                  <a:schemeClr val="tx1">
                    <a:lumMod val="95000"/>
                    <a:lumOff val="5000"/>
                  </a:schemeClr>
                </a:solidFill>
              </a:rPr>
              <a:t>Pnumber</a:t>
            </a:r>
            <a:r>
              <a:rPr lang="en-US" dirty="0">
                <a:solidFill>
                  <a:schemeClr val="tx1">
                    <a:lumMod val="95000"/>
                    <a:lumOff val="5000"/>
                  </a:schemeClr>
                </a:solidFill>
              </a:rPr>
              <a:t> → Hours holds). </a:t>
            </a:r>
          </a:p>
          <a:p>
            <a:pPr algn="just"/>
            <a:r>
              <a:rPr lang="en-US" dirty="0">
                <a:solidFill>
                  <a:schemeClr val="tx1">
                    <a:lumMod val="95000"/>
                    <a:lumOff val="5000"/>
                  </a:schemeClr>
                </a:solidFill>
              </a:rPr>
              <a:t>A functional dependency X → Y is a </a:t>
            </a:r>
            <a:r>
              <a:rPr lang="en-US" b="1" dirty="0">
                <a:solidFill>
                  <a:srgbClr val="7030A0"/>
                </a:solidFill>
              </a:rPr>
              <a:t>partial dependency</a:t>
            </a:r>
            <a:r>
              <a:rPr lang="en-US" b="1" dirty="0">
                <a:solidFill>
                  <a:schemeClr val="tx1">
                    <a:lumMod val="95000"/>
                    <a:lumOff val="5000"/>
                  </a:schemeClr>
                </a:solidFill>
              </a:rPr>
              <a:t> </a:t>
            </a:r>
            <a:r>
              <a:rPr lang="en-US" dirty="0">
                <a:solidFill>
                  <a:schemeClr val="tx1">
                    <a:lumMod val="95000"/>
                    <a:lumOff val="5000"/>
                  </a:schemeClr>
                </a:solidFill>
              </a:rPr>
              <a:t>if some attribute A ε X can be removed from X and the dependency still holds; that is, for some A ε X, (X − {A}) → Y. </a:t>
            </a:r>
          </a:p>
          <a:p>
            <a:pPr lvl="1" algn="just"/>
            <a:r>
              <a:rPr lang="en-US" dirty="0">
                <a:solidFill>
                  <a:schemeClr val="tx1">
                    <a:lumMod val="95000"/>
                    <a:lumOff val="5000"/>
                  </a:schemeClr>
                </a:solidFill>
              </a:rPr>
              <a:t>The dependency {</a:t>
            </a:r>
            <a:r>
              <a:rPr lang="en-US" dirty="0" err="1">
                <a:solidFill>
                  <a:schemeClr val="tx1">
                    <a:lumMod val="95000"/>
                    <a:lumOff val="5000"/>
                  </a:schemeClr>
                </a:solidFill>
              </a:rPr>
              <a:t>Ssn</a:t>
            </a:r>
            <a:r>
              <a:rPr lang="en-US" dirty="0">
                <a:solidFill>
                  <a:schemeClr val="tx1">
                    <a:lumMod val="95000"/>
                    <a:lumOff val="5000"/>
                  </a:schemeClr>
                </a:solidFill>
              </a:rPr>
              <a:t>, </a:t>
            </a:r>
            <a:r>
              <a:rPr lang="en-US" dirty="0" err="1">
                <a:solidFill>
                  <a:schemeClr val="tx1">
                    <a:lumMod val="95000"/>
                    <a:lumOff val="5000"/>
                  </a:schemeClr>
                </a:solidFill>
              </a:rPr>
              <a:t>Pnumber</a:t>
            </a:r>
            <a:r>
              <a:rPr lang="en-US" dirty="0">
                <a:solidFill>
                  <a:schemeClr val="tx1">
                    <a:lumMod val="95000"/>
                    <a:lumOff val="5000"/>
                  </a:schemeClr>
                </a:solidFill>
              </a:rPr>
              <a:t>} → </a:t>
            </a:r>
            <a:r>
              <a:rPr lang="en-US" dirty="0" err="1">
                <a:solidFill>
                  <a:schemeClr val="tx1">
                    <a:lumMod val="95000"/>
                    <a:lumOff val="5000"/>
                  </a:schemeClr>
                </a:solidFill>
              </a:rPr>
              <a:t>Ename</a:t>
            </a:r>
            <a:r>
              <a:rPr lang="en-US" dirty="0">
                <a:solidFill>
                  <a:schemeClr val="tx1">
                    <a:lumMod val="95000"/>
                    <a:lumOff val="5000"/>
                  </a:schemeClr>
                </a:solidFill>
              </a:rPr>
              <a:t> is partial </a:t>
            </a:r>
          </a:p>
          <a:p>
            <a:pPr lvl="2" algn="just"/>
            <a:r>
              <a:rPr lang="en-US" dirty="0">
                <a:solidFill>
                  <a:schemeClr val="tx1">
                    <a:lumMod val="95000"/>
                    <a:lumOff val="5000"/>
                  </a:schemeClr>
                </a:solidFill>
              </a:rPr>
              <a:t>because </a:t>
            </a:r>
            <a:r>
              <a:rPr lang="en-US" dirty="0" err="1">
                <a:solidFill>
                  <a:schemeClr val="tx1">
                    <a:lumMod val="95000"/>
                    <a:lumOff val="5000"/>
                  </a:schemeClr>
                </a:solidFill>
              </a:rPr>
              <a:t>Ssn</a:t>
            </a:r>
            <a:r>
              <a:rPr lang="en-US" dirty="0">
                <a:solidFill>
                  <a:schemeClr val="tx1">
                    <a:lumMod val="95000"/>
                    <a:lumOff val="5000"/>
                  </a:schemeClr>
                </a:solidFill>
              </a:rPr>
              <a:t> → </a:t>
            </a:r>
            <a:r>
              <a:rPr lang="en-US" dirty="0" err="1">
                <a:solidFill>
                  <a:schemeClr val="tx1">
                    <a:lumMod val="95000"/>
                    <a:lumOff val="5000"/>
                  </a:schemeClr>
                </a:solidFill>
              </a:rPr>
              <a:t>Ename</a:t>
            </a:r>
            <a:r>
              <a:rPr lang="en-US" dirty="0">
                <a:solidFill>
                  <a:schemeClr val="tx1">
                    <a:lumMod val="95000"/>
                    <a:lumOff val="5000"/>
                  </a:schemeClr>
                </a:solidFill>
              </a:rPr>
              <a:t> holds.</a:t>
            </a:r>
          </a:p>
          <a:p>
            <a:pPr algn="just"/>
            <a:r>
              <a:rPr lang="en-US" b="1" dirty="0">
                <a:solidFill>
                  <a:srgbClr val="C00000"/>
                </a:solidFill>
              </a:rPr>
              <a:t>Definition:</a:t>
            </a:r>
          </a:p>
          <a:p>
            <a:pPr lvl="1" algn="just"/>
            <a:r>
              <a:rPr lang="en-US" b="1" dirty="0">
                <a:solidFill>
                  <a:srgbClr val="C00000"/>
                </a:solidFill>
              </a:rPr>
              <a:t> A relation schema R is in 2NF if every nonprime attribute A in R is fully functionally dependent on the primary key of R. ~ NO PARTIAL DEPENDENCY</a:t>
            </a:r>
          </a:p>
          <a:p>
            <a:pPr lvl="1" algn="just"/>
            <a:r>
              <a:rPr lang="en-US" b="1" dirty="0">
                <a:solidFill>
                  <a:srgbClr val="C00000"/>
                </a:solidFill>
              </a:rPr>
              <a:t>And table should be in 1NF.</a:t>
            </a:r>
          </a:p>
        </p:txBody>
      </p:sp>
    </p:spTree>
    <p:extLst>
      <p:ext uri="{BB962C8B-B14F-4D97-AF65-F5344CB8AC3E}">
        <p14:creationId xmlns:p14="http://schemas.microsoft.com/office/powerpoint/2010/main" val="368429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29" y="378941"/>
            <a:ext cx="11370661" cy="1320800"/>
          </a:xfrm>
        </p:spPr>
        <p:txBody>
          <a:bodyPr/>
          <a:lstStyle/>
          <a:p>
            <a:r>
              <a:rPr lang="en-US" dirty="0">
                <a:solidFill>
                  <a:schemeClr val="tx1"/>
                </a:solidFill>
              </a:rPr>
              <a:t>CHECK for 2NF</a:t>
            </a:r>
          </a:p>
        </p:txBody>
      </p:sp>
      <p:sp>
        <p:nvSpPr>
          <p:cNvPr id="3" name="Content Placeholder 2"/>
          <p:cNvSpPr>
            <a:spLocks noGrp="1"/>
          </p:cNvSpPr>
          <p:nvPr>
            <p:ph idx="1"/>
          </p:nvPr>
        </p:nvSpPr>
        <p:spPr>
          <a:xfrm>
            <a:off x="611430" y="1112108"/>
            <a:ext cx="10533647" cy="5416379"/>
          </a:xfrm>
        </p:spPr>
        <p:txBody>
          <a:bodyPr>
            <a:normAutofit fontScale="92500" lnSpcReduction="10000"/>
          </a:bodyPr>
          <a:lstStyle/>
          <a:p>
            <a:pPr algn="just"/>
            <a:r>
              <a:rPr lang="en-US" sz="2200" b="1" dirty="0">
                <a:solidFill>
                  <a:srgbClr val="C00000"/>
                </a:solidFill>
              </a:rPr>
              <a:t>Check for Partial </a:t>
            </a:r>
            <a:r>
              <a:rPr lang="en-US" sz="2200" b="1" dirty="0" err="1">
                <a:solidFill>
                  <a:srgbClr val="C00000"/>
                </a:solidFill>
              </a:rPr>
              <a:t>depndencies</a:t>
            </a:r>
            <a:endParaRPr lang="en-US" sz="2200" b="1" dirty="0">
              <a:solidFill>
                <a:srgbClr val="C00000"/>
              </a:solidFill>
            </a:endParaRPr>
          </a:p>
          <a:p>
            <a:pPr lvl="1" algn="just"/>
            <a:r>
              <a:rPr lang="en-US" sz="2200" dirty="0">
                <a:solidFill>
                  <a:schemeClr val="tx1"/>
                </a:solidFill>
              </a:rPr>
              <a:t>Question:</a:t>
            </a:r>
          </a:p>
          <a:p>
            <a:pPr lvl="2" algn="just"/>
            <a:r>
              <a:rPr lang="en-US" sz="2000" dirty="0">
                <a:solidFill>
                  <a:schemeClr val="tx1"/>
                </a:solidFill>
              </a:rPr>
              <a:t>R(A,B,C,D,E)</a:t>
            </a:r>
          </a:p>
          <a:p>
            <a:pPr lvl="2" algn="just"/>
            <a:r>
              <a:rPr lang="en-US" sz="2000" dirty="0">
                <a:solidFill>
                  <a:schemeClr val="tx1"/>
                </a:solidFill>
              </a:rPr>
              <a:t>FD ( A → B, D → E )</a:t>
            </a:r>
          </a:p>
          <a:p>
            <a:pPr lvl="1" algn="just"/>
            <a:r>
              <a:rPr lang="en-US" sz="2200" dirty="0">
                <a:solidFill>
                  <a:schemeClr val="tx1"/>
                </a:solidFill>
              </a:rPr>
              <a:t>STEPS:</a:t>
            </a:r>
          </a:p>
          <a:p>
            <a:pPr lvl="2" algn="just"/>
            <a:r>
              <a:rPr lang="en-US" sz="2000" dirty="0">
                <a:solidFill>
                  <a:schemeClr val="tx1"/>
                </a:solidFill>
              </a:rPr>
              <a:t>Find CK</a:t>
            </a:r>
          </a:p>
          <a:p>
            <a:pPr lvl="3" algn="just"/>
            <a:r>
              <a:rPr lang="en-US" sz="1600" dirty="0">
                <a:solidFill>
                  <a:schemeClr val="tx1"/>
                </a:solidFill>
              </a:rPr>
              <a:t>Check if non prime attributes are determined by part of Ck</a:t>
            </a:r>
            <a:endParaRPr lang="en-US" sz="2000" dirty="0">
              <a:solidFill>
                <a:schemeClr val="tx1"/>
              </a:solidFill>
            </a:endParaRPr>
          </a:p>
          <a:p>
            <a:pPr lvl="1" algn="just"/>
            <a:r>
              <a:rPr lang="en-US" sz="2200" dirty="0">
                <a:solidFill>
                  <a:schemeClr val="tx1"/>
                </a:solidFill>
              </a:rPr>
              <a:t>Solution:</a:t>
            </a:r>
          </a:p>
          <a:p>
            <a:pPr lvl="2" algn="just"/>
            <a:r>
              <a:rPr lang="en-US" sz="2000" dirty="0">
                <a:solidFill>
                  <a:schemeClr val="tx1"/>
                </a:solidFill>
              </a:rPr>
              <a:t>Prime attributes:</a:t>
            </a:r>
          </a:p>
          <a:p>
            <a:pPr lvl="2" algn="just"/>
            <a:r>
              <a:rPr lang="en-US" sz="2000" dirty="0">
                <a:solidFill>
                  <a:schemeClr val="tx1"/>
                </a:solidFill>
              </a:rPr>
              <a:t>Non-prime attributes:</a:t>
            </a:r>
          </a:p>
          <a:p>
            <a:pPr lvl="2" algn="just"/>
            <a:r>
              <a:rPr lang="en-US" sz="2000" dirty="0">
                <a:solidFill>
                  <a:schemeClr val="tx1"/>
                </a:solidFill>
              </a:rPr>
              <a:t>CK = ACD </a:t>
            </a:r>
          </a:p>
          <a:p>
            <a:pPr lvl="3" algn="just"/>
            <a:r>
              <a:rPr lang="en-US" sz="1800" dirty="0">
                <a:solidFill>
                  <a:schemeClr val="tx1"/>
                </a:solidFill>
              </a:rPr>
              <a:t>Check if B or E are determined by either A / C / D / AC / CD / AD  </a:t>
            </a:r>
          </a:p>
          <a:p>
            <a:pPr lvl="3" algn="just"/>
            <a:r>
              <a:rPr lang="en-US" sz="1800" dirty="0">
                <a:solidFill>
                  <a:schemeClr val="tx1"/>
                </a:solidFill>
              </a:rPr>
              <a:t>only then it’s a partial dependency.</a:t>
            </a:r>
          </a:p>
          <a:p>
            <a:pPr lvl="2" algn="just"/>
            <a:r>
              <a:rPr lang="en-US" sz="1800" dirty="0">
                <a:solidFill>
                  <a:schemeClr val="tx1"/>
                </a:solidFill>
              </a:rPr>
              <a:t>If Partial dependency exists, then decompose the relation</a:t>
            </a:r>
          </a:p>
          <a:p>
            <a:pPr lvl="1" algn="just"/>
            <a:endParaRPr lang="en-US" sz="2000" baseline="30000" dirty="0">
              <a:solidFill>
                <a:schemeClr val="tx1"/>
              </a:solidFill>
            </a:endParaRPr>
          </a:p>
          <a:p>
            <a:pPr lvl="1" algn="just"/>
            <a:endParaRPr lang="en-US" sz="2000" b="1" baseline="30000" dirty="0">
              <a:solidFill>
                <a:srgbClr val="C00000"/>
              </a:solidFill>
            </a:endParaRPr>
          </a:p>
          <a:p>
            <a:pPr lvl="1" algn="just"/>
            <a:endParaRPr lang="en-US" sz="2000" b="1" dirty="0">
              <a:solidFill>
                <a:srgbClr val="C00000"/>
              </a:solidFill>
            </a:endParaRPr>
          </a:p>
        </p:txBody>
      </p:sp>
    </p:spTree>
    <p:extLst>
      <p:ext uri="{BB962C8B-B14F-4D97-AF65-F5344CB8AC3E}">
        <p14:creationId xmlns:p14="http://schemas.microsoft.com/office/powerpoint/2010/main" val="6074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818517" y="4068346"/>
            <a:ext cx="10102525" cy="5416379"/>
          </a:xfrm>
        </p:spPr>
        <p:txBody>
          <a:bodyPr>
            <a:normAutofit/>
          </a:bodyPr>
          <a:lstStyle/>
          <a:p>
            <a:pPr algn="just"/>
            <a:r>
              <a:rPr lang="en-US" b="1" i="1" u="sng" dirty="0">
                <a:solidFill>
                  <a:schemeClr val="accent2">
                    <a:lumMod val="75000"/>
                  </a:schemeClr>
                </a:solidFill>
              </a:rPr>
              <a:t>Second Normal Form</a:t>
            </a:r>
          </a:p>
          <a:p>
            <a:pPr algn="just"/>
            <a:r>
              <a:rPr lang="en-US" sz="2000" dirty="0">
                <a:solidFill>
                  <a:schemeClr val="tx1">
                    <a:lumMod val="95000"/>
                    <a:lumOff val="5000"/>
                  </a:schemeClr>
                </a:solidFill>
              </a:rPr>
              <a:t>The test for 2NF involves</a:t>
            </a:r>
          </a:p>
          <a:p>
            <a:pPr lvl="1" algn="just"/>
            <a:r>
              <a:rPr lang="en-US" sz="1800" dirty="0">
                <a:solidFill>
                  <a:schemeClr val="tx1">
                    <a:lumMod val="95000"/>
                    <a:lumOff val="5000"/>
                  </a:schemeClr>
                </a:solidFill>
              </a:rPr>
              <a:t>testing for FD whose left-hand side attributes are part of the primary key. </a:t>
            </a:r>
          </a:p>
          <a:p>
            <a:pPr algn="just"/>
            <a:r>
              <a:rPr lang="en-US" sz="2000" dirty="0">
                <a:solidFill>
                  <a:schemeClr val="tx1">
                    <a:lumMod val="95000"/>
                    <a:lumOff val="5000"/>
                  </a:schemeClr>
                </a:solidFill>
              </a:rPr>
              <a:t>The EMP_PROJ relation in Figure 14.3(b) is in 1NF but is not in 2NF. </a:t>
            </a:r>
          </a:p>
          <a:p>
            <a:pPr algn="just"/>
            <a:r>
              <a:rPr lang="en-US" sz="2000" dirty="0">
                <a:solidFill>
                  <a:schemeClr val="tx1">
                    <a:lumMod val="95000"/>
                    <a:lumOff val="5000"/>
                  </a:schemeClr>
                </a:solidFill>
              </a:rPr>
              <a:t>The nonprime attribute </a:t>
            </a:r>
            <a:r>
              <a:rPr lang="en-US" sz="2000" dirty="0" err="1">
                <a:solidFill>
                  <a:schemeClr val="tx1">
                    <a:lumMod val="95000"/>
                    <a:lumOff val="5000"/>
                  </a:schemeClr>
                </a:solidFill>
              </a:rPr>
              <a:t>Ename</a:t>
            </a:r>
            <a:r>
              <a:rPr lang="en-US" sz="2000" dirty="0">
                <a:solidFill>
                  <a:schemeClr val="tx1">
                    <a:lumMod val="95000"/>
                    <a:lumOff val="5000"/>
                  </a:schemeClr>
                </a:solidFill>
              </a:rPr>
              <a:t> violates 2NF because of FD2, as do the nonprime attributes </a:t>
            </a:r>
            <a:r>
              <a:rPr lang="en-US" sz="2000" dirty="0" err="1">
                <a:solidFill>
                  <a:schemeClr val="tx1">
                    <a:lumMod val="95000"/>
                    <a:lumOff val="5000"/>
                  </a:schemeClr>
                </a:solidFill>
              </a:rPr>
              <a:t>Pname</a:t>
            </a:r>
            <a:r>
              <a:rPr lang="en-US" sz="2000" dirty="0">
                <a:solidFill>
                  <a:schemeClr val="tx1">
                    <a:lumMod val="95000"/>
                    <a:lumOff val="5000"/>
                  </a:schemeClr>
                </a:solidFill>
              </a:rPr>
              <a:t> and </a:t>
            </a:r>
            <a:r>
              <a:rPr lang="en-US" sz="2000" dirty="0" err="1">
                <a:solidFill>
                  <a:schemeClr val="tx1">
                    <a:lumMod val="95000"/>
                    <a:lumOff val="5000"/>
                  </a:schemeClr>
                </a:solidFill>
              </a:rPr>
              <a:t>Plocation</a:t>
            </a:r>
            <a:r>
              <a:rPr lang="en-US" sz="2000" dirty="0">
                <a:solidFill>
                  <a:schemeClr val="tx1">
                    <a:lumMod val="95000"/>
                    <a:lumOff val="5000"/>
                  </a:schemeClr>
                </a:solidFill>
              </a:rPr>
              <a:t> because of FD3. </a:t>
            </a:r>
          </a:p>
        </p:txBody>
      </p:sp>
      <p:pic>
        <p:nvPicPr>
          <p:cNvPr id="4" name="Picture 3"/>
          <p:cNvPicPr>
            <a:picLocks noChangeAspect="1"/>
          </p:cNvPicPr>
          <p:nvPr/>
        </p:nvPicPr>
        <p:blipFill>
          <a:blip r:embed="rId2"/>
          <a:stretch>
            <a:fillRect/>
          </a:stretch>
        </p:blipFill>
        <p:spPr>
          <a:xfrm>
            <a:off x="757240" y="881676"/>
            <a:ext cx="6863597" cy="3186670"/>
          </a:xfrm>
          <a:prstGeom prst="rect">
            <a:avLst/>
          </a:prstGeom>
        </p:spPr>
      </p:pic>
      <p:sp>
        <p:nvSpPr>
          <p:cNvPr id="5" name="TextBox 4">
            <a:extLst>
              <a:ext uri="{FF2B5EF4-FFF2-40B4-BE49-F238E27FC236}">
                <a16:creationId xmlns:a16="http://schemas.microsoft.com/office/drawing/2014/main" id="{61AA3F1D-205D-31B9-47E2-2DE41E1483A4}"/>
              </a:ext>
            </a:extLst>
          </p:cNvPr>
          <p:cNvSpPr txBox="1"/>
          <p:nvPr/>
        </p:nvSpPr>
        <p:spPr>
          <a:xfrm>
            <a:off x="5598543" y="1199072"/>
            <a:ext cx="627140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Prime attribute: </a:t>
            </a:r>
            <a:r>
              <a:rPr lang="en-US" dirty="0" err="1"/>
              <a:t>SSN,Pnumber</a:t>
            </a:r>
            <a:endParaRPr lang="en-US" dirty="0"/>
          </a:p>
          <a:p>
            <a:pPr marL="285750" indent="-285750">
              <a:buFont typeface="Arial" panose="020B0604020202020204" pitchFamily="34" charset="0"/>
              <a:buChar char="•"/>
            </a:pPr>
            <a:r>
              <a:rPr lang="en-US" b="1" dirty="0"/>
              <a:t>Non- Prime attribute: </a:t>
            </a:r>
            <a:r>
              <a:rPr lang="en-US" dirty="0"/>
              <a:t>hours, </a:t>
            </a:r>
            <a:r>
              <a:rPr lang="en-US" dirty="0" err="1"/>
              <a:t>ename</a:t>
            </a:r>
            <a:r>
              <a:rPr lang="en-US" dirty="0"/>
              <a:t>, </a:t>
            </a:r>
            <a:r>
              <a:rPr lang="en-US" dirty="0" err="1"/>
              <a:t>pname</a:t>
            </a:r>
            <a:r>
              <a:rPr lang="en-US" dirty="0"/>
              <a:t>, </a:t>
            </a:r>
            <a:r>
              <a:rPr lang="en-US" dirty="0" err="1"/>
              <a:t>plocation</a:t>
            </a:r>
            <a:endParaRPr lang="en-US" dirty="0"/>
          </a:p>
          <a:p>
            <a:pPr marL="285750" indent="-285750">
              <a:buFont typeface="Arial" panose="020B0604020202020204" pitchFamily="34" charset="0"/>
              <a:buChar char="•"/>
            </a:pPr>
            <a:r>
              <a:rPr lang="en-US" b="1" dirty="0"/>
              <a:t>Partial dependencies: </a:t>
            </a:r>
          </a:p>
          <a:p>
            <a:pPr marL="742950" lvl="1" indent="-285750">
              <a:buFont typeface="Arial" panose="020B0604020202020204" pitchFamily="34" charset="0"/>
              <a:buChar char="•"/>
            </a:pPr>
            <a:r>
              <a:rPr lang="en-US" b="1" dirty="0" err="1"/>
              <a:t>SSn</a:t>
            </a:r>
            <a:r>
              <a:rPr lang="en-US" dirty="0">
                <a:solidFill>
                  <a:schemeClr val="tx1"/>
                </a:solidFill>
              </a:rPr>
              <a:t> → </a:t>
            </a:r>
            <a:r>
              <a:rPr lang="en-US" b="1" dirty="0" err="1"/>
              <a:t>ename</a:t>
            </a:r>
            <a:r>
              <a:rPr lang="en-US" b="1" dirty="0"/>
              <a:t> , </a:t>
            </a:r>
          </a:p>
          <a:p>
            <a:pPr marL="742950" lvl="1" indent="-285750">
              <a:buFont typeface="Arial" panose="020B0604020202020204" pitchFamily="34" charset="0"/>
              <a:buChar char="•"/>
            </a:pPr>
            <a:r>
              <a:rPr lang="en-US" b="1" dirty="0" err="1"/>
              <a:t>Pnumber</a:t>
            </a:r>
            <a:r>
              <a:rPr lang="en-US" sz="1800" dirty="0">
                <a:solidFill>
                  <a:schemeClr val="tx1"/>
                </a:solidFill>
              </a:rPr>
              <a:t> →</a:t>
            </a:r>
            <a:r>
              <a:rPr lang="en-US" sz="1800" b="1" dirty="0">
                <a:solidFill>
                  <a:schemeClr val="tx1"/>
                </a:solidFill>
              </a:rPr>
              <a:t> </a:t>
            </a:r>
            <a:r>
              <a:rPr lang="en-US" sz="1800" b="1" dirty="0" err="1">
                <a:solidFill>
                  <a:schemeClr val="tx1"/>
                </a:solidFill>
              </a:rPr>
              <a:t>Pname</a:t>
            </a:r>
            <a:r>
              <a:rPr lang="en-US" sz="1800" b="1" dirty="0">
                <a:solidFill>
                  <a:schemeClr val="tx1"/>
                </a:solidFill>
              </a:rPr>
              <a:t>,</a:t>
            </a:r>
          </a:p>
          <a:p>
            <a:pPr marL="742950" lvl="1" indent="-285750">
              <a:buFont typeface="Arial" panose="020B0604020202020204" pitchFamily="34" charset="0"/>
              <a:buChar char="•"/>
            </a:pPr>
            <a:r>
              <a:rPr lang="en-US" b="1" dirty="0" err="1"/>
              <a:t>Pnumber</a:t>
            </a:r>
            <a:r>
              <a:rPr lang="en-US" sz="1800" dirty="0">
                <a:solidFill>
                  <a:schemeClr val="tx1"/>
                </a:solidFill>
              </a:rPr>
              <a:t> →</a:t>
            </a:r>
            <a:r>
              <a:rPr lang="en-US" sz="1800" b="1" dirty="0">
                <a:solidFill>
                  <a:schemeClr val="tx1"/>
                </a:solidFill>
              </a:rPr>
              <a:t> </a:t>
            </a:r>
            <a:r>
              <a:rPr lang="en-US" sz="1800" b="1" dirty="0" err="1">
                <a:solidFill>
                  <a:schemeClr val="tx1"/>
                </a:solidFill>
              </a:rPr>
              <a:t>Plocation</a:t>
            </a:r>
            <a:endParaRPr lang="en-US" b="1" dirty="0"/>
          </a:p>
          <a:p>
            <a:endParaRPr lang="en-US" b="1" dirty="0"/>
          </a:p>
        </p:txBody>
      </p:sp>
    </p:spTree>
    <p:extLst>
      <p:ext uri="{BB962C8B-B14F-4D97-AF65-F5344CB8AC3E}">
        <p14:creationId xmlns:p14="http://schemas.microsoft.com/office/powerpoint/2010/main" val="641582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0" y="1202722"/>
            <a:ext cx="11438625" cy="5416379"/>
          </a:xfrm>
        </p:spPr>
        <p:txBody>
          <a:bodyPr>
            <a:normAutofit lnSpcReduction="10000"/>
          </a:bodyPr>
          <a:lstStyle/>
          <a:p>
            <a:pPr algn="just"/>
            <a:r>
              <a:rPr lang="en-US" b="1" i="1" u="sng" dirty="0">
                <a:solidFill>
                  <a:schemeClr val="accent2">
                    <a:lumMod val="75000"/>
                  </a:schemeClr>
                </a:solidFill>
              </a:rPr>
              <a:t>Third Normal Form</a:t>
            </a:r>
          </a:p>
          <a:p>
            <a:pPr algn="just"/>
            <a:r>
              <a:rPr lang="en-US" sz="2000" dirty="0">
                <a:solidFill>
                  <a:schemeClr val="tx1">
                    <a:lumMod val="95000"/>
                    <a:lumOff val="5000"/>
                  </a:schemeClr>
                </a:solidFill>
              </a:rPr>
              <a:t>Third normal form (3NF) is based on the concept of </a:t>
            </a:r>
            <a:r>
              <a:rPr lang="en-US" sz="2000" b="1" dirty="0">
                <a:solidFill>
                  <a:srgbClr val="C00000"/>
                </a:solidFill>
              </a:rPr>
              <a:t>transitive dependency</a:t>
            </a:r>
            <a:r>
              <a:rPr lang="en-US" sz="2000" dirty="0">
                <a:solidFill>
                  <a:schemeClr val="tx1">
                    <a:lumMod val="95000"/>
                    <a:lumOff val="5000"/>
                  </a:schemeClr>
                </a:solidFill>
              </a:rPr>
              <a:t>. </a:t>
            </a:r>
          </a:p>
          <a:p>
            <a:pPr algn="just"/>
            <a:r>
              <a:rPr lang="en-US" sz="2000" dirty="0">
                <a:solidFill>
                  <a:schemeClr val="tx1">
                    <a:lumMod val="95000"/>
                    <a:lumOff val="5000"/>
                  </a:schemeClr>
                </a:solidFill>
              </a:rPr>
              <a:t>A functional dependency X → Y in a relation schema R is a transitive dependency if there exists a set of attributes Z in R that is neither a candidate key nor a subset of any key of R, and both X → Z and Z → Y hold.</a:t>
            </a:r>
          </a:p>
          <a:p>
            <a:pPr algn="just"/>
            <a:r>
              <a:rPr lang="en-US" sz="2000" dirty="0">
                <a:solidFill>
                  <a:schemeClr val="tx1">
                    <a:lumMod val="95000"/>
                    <a:lumOff val="5000"/>
                  </a:schemeClr>
                </a:solidFill>
              </a:rPr>
              <a:t>Transitive dependencies in </a:t>
            </a:r>
            <a:r>
              <a:rPr lang="en-US" sz="2000" b="1" dirty="0">
                <a:solidFill>
                  <a:srgbClr val="C00000"/>
                </a:solidFill>
              </a:rPr>
              <a:t>EMP_DEPT(SSN, </a:t>
            </a:r>
            <a:r>
              <a:rPr lang="en-US" sz="2000" b="1" dirty="0" err="1">
                <a:solidFill>
                  <a:srgbClr val="C00000"/>
                </a:solidFill>
              </a:rPr>
              <a:t>Ename</a:t>
            </a:r>
            <a:r>
              <a:rPr lang="en-US" sz="2000" b="1" dirty="0">
                <a:solidFill>
                  <a:srgbClr val="C00000"/>
                </a:solidFill>
              </a:rPr>
              <a:t>, </a:t>
            </a:r>
            <a:r>
              <a:rPr lang="en-US" sz="2000" b="1" dirty="0" err="1">
                <a:solidFill>
                  <a:srgbClr val="C00000"/>
                </a:solidFill>
              </a:rPr>
              <a:t>Dnumber</a:t>
            </a:r>
            <a:r>
              <a:rPr lang="en-US" sz="2000" b="1" dirty="0">
                <a:solidFill>
                  <a:srgbClr val="C00000"/>
                </a:solidFill>
              </a:rPr>
              <a:t>, </a:t>
            </a:r>
            <a:r>
              <a:rPr lang="en-US" sz="2000" b="1" dirty="0" err="1">
                <a:solidFill>
                  <a:srgbClr val="C00000"/>
                </a:solidFill>
              </a:rPr>
              <a:t>Dname</a:t>
            </a:r>
            <a:r>
              <a:rPr lang="en-US" sz="2000" b="1" dirty="0">
                <a:solidFill>
                  <a:srgbClr val="C00000"/>
                </a:solidFill>
              </a:rPr>
              <a:t>, </a:t>
            </a:r>
            <a:r>
              <a:rPr lang="en-US" sz="2000" b="1" dirty="0" err="1">
                <a:solidFill>
                  <a:srgbClr val="C00000"/>
                </a:solidFill>
              </a:rPr>
              <a:t>Dlocations</a:t>
            </a:r>
            <a:r>
              <a:rPr lang="en-US" sz="2000" b="1" dirty="0">
                <a:solidFill>
                  <a:srgbClr val="C00000"/>
                </a:solidFill>
              </a:rPr>
              <a:t>, </a:t>
            </a:r>
            <a:r>
              <a:rPr lang="en-US" sz="2000" b="1" dirty="0" err="1">
                <a:solidFill>
                  <a:srgbClr val="C00000"/>
                </a:solidFill>
              </a:rPr>
              <a:t>Dmgr_SSn</a:t>
            </a:r>
            <a:r>
              <a:rPr lang="en-US" sz="2000" b="1" dirty="0">
                <a:solidFill>
                  <a:srgbClr val="C00000"/>
                </a:solidFill>
              </a:rPr>
              <a:t>)</a:t>
            </a:r>
            <a:r>
              <a:rPr lang="en-US" sz="2000" dirty="0">
                <a:solidFill>
                  <a:schemeClr val="tx1">
                    <a:lumMod val="95000"/>
                    <a:lumOff val="5000"/>
                  </a:schemeClr>
                </a:solidFill>
              </a:rPr>
              <a:t> could be :</a:t>
            </a:r>
          </a:p>
          <a:p>
            <a:pPr lvl="1" algn="just"/>
            <a:r>
              <a:rPr lang="en-US" sz="1800" dirty="0" err="1">
                <a:solidFill>
                  <a:schemeClr val="tx1">
                    <a:lumMod val="95000"/>
                    <a:lumOff val="5000"/>
                  </a:schemeClr>
                </a:solidFill>
              </a:rPr>
              <a:t>Ssn</a:t>
            </a:r>
            <a:r>
              <a:rPr lang="en-US" sz="1800" dirty="0">
                <a:solidFill>
                  <a:schemeClr val="tx1">
                    <a:lumMod val="95000"/>
                    <a:lumOff val="5000"/>
                  </a:schemeClr>
                </a:solidFill>
              </a:rPr>
              <a:t> → </a:t>
            </a:r>
            <a:r>
              <a:rPr lang="en-US" sz="1800" dirty="0" err="1">
                <a:solidFill>
                  <a:schemeClr val="tx1">
                    <a:lumMod val="95000"/>
                    <a:lumOff val="5000"/>
                  </a:schemeClr>
                </a:solidFill>
              </a:rPr>
              <a:t>Dnumber</a:t>
            </a:r>
            <a:r>
              <a:rPr lang="en-US" sz="1800" dirty="0">
                <a:solidFill>
                  <a:schemeClr val="tx1">
                    <a:lumMod val="95000"/>
                    <a:lumOff val="5000"/>
                  </a:schemeClr>
                </a:solidFill>
              </a:rPr>
              <a:t> and </a:t>
            </a:r>
            <a:r>
              <a:rPr lang="en-US" sz="1800" dirty="0" err="1">
                <a:solidFill>
                  <a:schemeClr val="tx1">
                    <a:lumMod val="95000"/>
                    <a:lumOff val="5000"/>
                  </a:schemeClr>
                </a:solidFill>
              </a:rPr>
              <a:t>Dnumber</a:t>
            </a:r>
            <a:r>
              <a:rPr lang="en-US" sz="1800" dirty="0">
                <a:solidFill>
                  <a:schemeClr val="tx1">
                    <a:lumMod val="95000"/>
                    <a:lumOff val="5000"/>
                  </a:schemeClr>
                </a:solidFill>
              </a:rPr>
              <a:t> → </a:t>
            </a:r>
            <a:r>
              <a:rPr lang="en-US" sz="1800" dirty="0" err="1">
                <a:solidFill>
                  <a:schemeClr val="tx1">
                    <a:lumMod val="95000"/>
                    <a:lumOff val="5000"/>
                  </a:schemeClr>
                </a:solidFill>
              </a:rPr>
              <a:t>Dmgr_ssn</a:t>
            </a:r>
            <a:r>
              <a:rPr lang="en-US" sz="1800" dirty="0">
                <a:solidFill>
                  <a:schemeClr val="tx1">
                    <a:lumMod val="95000"/>
                    <a:lumOff val="5000"/>
                  </a:schemeClr>
                </a:solidFill>
              </a:rPr>
              <a:t> hold and </a:t>
            </a:r>
            <a:r>
              <a:rPr lang="en-US" sz="1800" dirty="0" err="1">
                <a:solidFill>
                  <a:schemeClr val="tx1">
                    <a:lumMod val="95000"/>
                    <a:lumOff val="5000"/>
                  </a:schemeClr>
                </a:solidFill>
              </a:rPr>
              <a:t>Dnumber</a:t>
            </a:r>
            <a:r>
              <a:rPr lang="en-US" sz="1800" dirty="0">
                <a:solidFill>
                  <a:schemeClr val="tx1">
                    <a:lumMod val="95000"/>
                    <a:lumOff val="5000"/>
                  </a:schemeClr>
                </a:solidFill>
              </a:rPr>
              <a:t> is neither a key itself nor a subset of the key of EMP_DEPT.</a:t>
            </a:r>
          </a:p>
          <a:p>
            <a:pPr lvl="1" algn="just"/>
            <a:r>
              <a:rPr lang="en-US" sz="1800" dirty="0">
                <a:solidFill>
                  <a:schemeClr val="tx1">
                    <a:lumMod val="95000"/>
                    <a:lumOff val="5000"/>
                  </a:schemeClr>
                </a:solidFill>
              </a:rPr>
              <a:t>The dependency </a:t>
            </a:r>
            <a:r>
              <a:rPr lang="en-US" sz="1800" dirty="0" err="1">
                <a:solidFill>
                  <a:schemeClr val="tx1">
                    <a:lumMod val="95000"/>
                    <a:lumOff val="5000"/>
                  </a:schemeClr>
                </a:solidFill>
              </a:rPr>
              <a:t>Ssn</a:t>
            </a:r>
            <a:r>
              <a:rPr lang="en-US" sz="1800" dirty="0">
                <a:solidFill>
                  <a:schemeClr val="tx1">
                    <a:lumMod val="95000"/>
                    <a:lumOff val="5000"/>
                  </a:schemeClr>
                </a:solidFill>
              </a:rPr>
              <a:t> → </a:t>
            </a:r>
            <a:r>
              <a:rPr lang="en-US" sz="1800" dirty="0" err="1">
                <a:solidFill>
                  <a:schemeClr val="tx1">
                    <a:lumMod val="95000"/>
                    <a:lumOff val="5000"/>
                  </a:schemeClr>
                </a:solidFill>
              </a:rPr>
              <a:t>Dmgr_ssn</a:t>
            </a:r>
            <a:r>
              <a:rPr lang="en-US" sz="1800" dirty="0">
                <a:solidFill>
                  <a:schemeClr val="tx1">
                    <a:lumMod val="95000"/>
                    <a:lumOff val="5000"/>
                  </a:schemeClr>
                </a:solidFill>
              </a:rPr>
              <a:t> is transitive through </a:t>
            </a:r>
            <a:r>
              <a:rPr lang="en-US" sz="1800" dirty="0" err="1">
                <a:solidFill>
                  <a:schemeClr val="tx1">
                    <a:lumMod val="95000"/>
                    <a:lumOff val="5000"/>
                  </a:schemeClr>
                </a:solidFill>
              </a:rPr>
              <a:t>Dnumber</a:t>
            </a:r>
            <a:r>
              <a:rPr lang="en-US" sz="1800" dirty="0">
                <a:solidFill>
                  <a:schemeClr val="tx1">
                    <a:lumMod val="95000"/>
                    <a:lumOff val="5000"/>
                  </a:schemeClr>
                </a:solidFill>
              </a:rPr>
              <a:t> in EMP_DEPT because both the dependencies, and </a:t>
            </a:r>
            <a:r>
              <a:rPr lang="en-US" sz="1800" dirty="0" err="1">
                <a:solidFill>
                  <a:schemeClr val="tx1">
                    <a:lumMod val="95000"/>
                    <a:lumOff val="5000"/>
                  </a:schemeClr>
                </a:solidFill>
              </a:rPr>
              <a:t>Dnumber</a:t>
            </a:r>
            <a:r>
              <a:rPr lang="en-US" sz="1800" dirty="0">
                <a:solidFill>
                  <a:schemeClr val="tx1">
                    <a:lumMod val="95000"/>
                    <a:lumOff val="5000"/>
                  </a:schemeClr>
                </a:solidFill>
              </a:rPr>
              <a:t> is not a prime attribute.</a:t>
            </a:r>
            <a:endParaRPr lang="en-US" sz="2000" dirty="0">
              <a:solidFill>
                <a:schemeClr val="tx1">
                  <a:lumMod val="95000"/>
                  <a:lumOff val="5000"/>
                </a:schemeClr>
              </a:solidFill>
            </a:endParaRPr>
          </a:p>
          <a:p>
            <a:pPr algn="just"/>
            <a:r>
              <a:rPr lang="en-US" sz="2000" b="1" dirty="0">
                <a:solidFill>
                  <a:srgbClr val="C00000"/>
                </a:solidFill>
              </a:rPr>
              <a:t>Definition: A relation schema R is in 3NF if</a:t>
            </a:r>
          </a:p>
          <a:p>
            <a:pPr lvl="1" algn="just"/>
            <a:r>
              <a:rPr lang="en-US" sz="1800" b="1" dirty="0">
                <a:solidFill>
                  <a:srgbClr val="C00000"/>
                </a:solidFill>
              </a:rPr>
              <a:t> it satisfies 2NF and</a:t>
            </a:r>
          </a:p>
          <a:p>
            <a:pPr lvl="1" algn="just"/>
            <a:r>
              <a:rPr lang="en-US" sz="1800" b="1" dirty="0">
                <a:solidFill>
                  <a:srgbClr val="C00000"/>
                </a:solidFill>
              </a:rPr>
              <a:t>no nonprime attribute of R is transitively dependent on the primary key. (or no non prime attribute is determined by a non prime attribute)</a:t>
            </a:r>
          </a:p>
        </p:txBody>
      </p:sp>
    </p:spTree>
    <p:extLst>
      <p:ext uri="{BB962C8B-B14F-4D97-AF65-F5344CB8AC3E}">
        <p14:creationId xmlns:p14="http://schemas.microsoft.com/office/powerpoint/2010/main" val="240731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76592" y="1320800"/>
            <a:ext cx="6220691" cy="4661243"/>
          </a:xfrm>
        </p:spPr>
        <p:txBody>
          <a:bodyPr>
            <a:normAutofit/>
          </a:bodyPr>
          <a:lstStyle/>
          <a:p>
            <a:pPr algn="just"/>
            <a:r>
              <a:rPr lang="en-US" sz="1600" b="1" i="1" u="sng" dirty="0">
                <a:solidFill>
                  <a:schemeClr val="accent2">
                    <a:lumMod val="75000"/>
                  </a:schemeClr>
                </a:solidFill>
              </a:rPr>
              <a:t>Imparting Clear Semantics to Attributes in Relations</a:t>
            </a:r>
            <a:endParaRPr lang="en-US" sz="1600" dirty="0"/>
          </a:p>
          <a:p>
            <a:pPr algn="just"/>
            <a:r>
              <a:rPr lang="en-US" sz="1600" dirty="0"/>
              <a:t>Each tuple in DEPT_LOCATIONS gives</a:t>
            </a:r>
          </a:p>
          <a:p>
            <a:pPr lvl="1" algn="just"/>
            <a:r>
              <a:rPr lang="en-US" sz="1400" dirty="0"/>
              <a:t>a department number (</a:t>
            </a:r>
            <a:r>
              <a:rPr lang="en-US" sz="1400" dirty="0" err="1"/>
              <a:t>Dnumber</a:t>
            </a:r>
            <a:r>
              <a:rPr lang="en-US" sz="1400" dirty="0"/>
              <a:t>) </a:t>
            </a:r>
          </a:p>
          <a:p>
            <a:pPr lvl="1" algn="just"/>
            <a:r>
              <a:rPr lang="en-US" sz="1400" dirty="0"/>
              <a:t>and one of the locations of the department (</a:t>
            </a:r>
            <a:r>
              <a:rPr lang="en-US" sz="1400" dirty="0" err="1"/>
              <a:t>Dlocation</a:t>
            </a:r>
            <a:r>
              <a:rPr lang="en-US" sz="1400" dirty="0"/>
              <a:t>). </a:t>
            </a:r>
          </a:p>
          <a:p>
            <a:pPr algn="just"/>
            <a:r>
              <a:rPr lang="en-US" sz="1600" dirty="0"/>
              <a:t>Each tuple in WORKS_ON gives</a:t>
            </a:r>
          </a:p>
          <a:p>
            <a:pPr lvl="1" algn="just"/>
            <a:r>
              <a:rPr lang="en-US" sz="1400" dirty="0"/>
              <a:t>an employee Social Security number (</a:t>
            </a:r>
            <a:r>
              <a:rPr lang="en-US" sz="1400" dirty="0" err="1"/>
              <a:t>Ssn</a:t>
            </a:r>
            <a:r>
              <a:rPr lang="en-US" sz="1400" dirty="0"/>
              <a:t>), </a:t>
            </a:r>
          </a:p>
          <a:p>
            <a:pPr lvl="1" algn="just"/>
            <a:r>
              <a:rPr lang="en-US" sz="1400" dirty="0"/>
              <a:t>the project number of one of the projects that the employee works on (</a:t>
            </a:r>
            <a:r>
              <a:rPr lang="en-US" sz="1400" dirty="0" err="1"/>
              <a:t>Pnumber</a:t>
            </a:r>
            <a:r>
              <a:rPr lang="en-US" sz="1400" dirty="0"/>
              <a:t>), </a:t>
            </a:r>
          </a:p>
          <a:p>
            <a:pPr lvl="1" algn="just"/>
            <a:r>
              <a:rPr lang="en-US" sz="1400" dirty="0"/>
              <a:t>and the number of hours per week that the employee works on that project (Hours). </a:t>
            </a:r>
            <a:endParaRPr lang="en-US" sz="1200" dirty="0"/>
          </a:p>
        </p:txBody>
      </p:sp>
      <p:pic>
        <p:nvPicPr>
          <p:cNvPr id="4" name="Picture 3"/>
          <p:cNvPicPr>
            <a:picLocks noChangeAspect="1"/>
          </p:cNvPicPr>
          <p:nvPr/>
        </p:nvPicPr>
        <p:blipFill>
          <a:blip r:embed="rId2"/>
          <a:stretch>
            <a:fillRect/>
          </a:stretch>
        </p:blipFill>
        <p:spPr>
          <a:xfrm>
            <a:off x="6593485" y="1867243"/>
            <a:ext cx="5229225" cy="4638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3121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29" y="378941"/>
            <a:ext cx="11370661" cy="1320800"/>
          </a:xfrm>
        </p:spPr>
        <p:txBody>
          <a:bodyPr/>
          <a:lstStyle/>
          <a:p>
            <a:r>
              <a:rPr lang="en-US" dirty="0">
                <a:solidFill>
                  <a:schemeClr val="tx1"/>
                </a:solidFill>
              </a:rPr>
              <a:t>CHECK for 3NF</a:t>
            </a:r>
          </a:p>
        </p:txBody>
      </p:sp>
      <p:sp>
        <p:nvSpPr>
          <p:cNvPr id="3" name="Content Placeholder 2"/>
          <p:cNvSpPr>
            <a:spLocks noGrp="1"/>
          </p:cNvSpPr>
          <p:nvPr>
            <p:ph idx="1"/>
          </p:nvPr>
        </p:nvSpPr>
        <p:spPr>
          <a:xfrm>
            <a:off x="611430" y="1112108"/>
            <a:ext cx="10533647" cy="5416379"/>
          </a:xfrm>
        </p:spPr>
        <p:txBody>
          <a:bodyPr>
            <a:normAutofit fontScale="92500" lnSpcReduction="10000"/>
          </a:bodyPr>
          <a:lstStyle/>
          <a:p>
            <a:pPr algn="just"/>
            <a:r>
              <a:rPr lang="en-US" sz="2200" b="1" dirty="0">
                <a:solidFill>
                  <a:srgbClr val="C00000"/>
                </a:solidFill>
              </a:rPr>
              <a:t>Check for Transitive dependencies</a:t>
            </a:r>
          </a:p>
          <a:p>
            <a:pPr lvl="1" algn="just"/>
            <a:r>
              <a:rPr lang="en-US" sz="2200" dirty="0">
                <a:solidFill>
                  <a:schemeClr val="tx1"/>
                </a:solidFill>
              </a:rPr>
              <a:t>Question:</a:t>
            </a:r>
          </a:p>
          <a:p>
            <a:pPr lvl="2" algn="just"/>
            <a:r>
              <a:rPr lang="en-US" sz="2000" dirty="0">
                <a:solidFill>
                  <a:schemeClr val="tx1"/>
                </a:solidFill>
              </a:rPr>
              <a:t>R(A,B,C,D,E,F)</a:t>
            </a:r>
          </a:p>
          <a:p>
            <a:pPr lvl="2" algn="just"/>
            <a:r>
              <a:rPr lang="en-US" sz="2000" dirty="0">
                <a:solidFill>
                  <a:schemeClr val="tx1"/>
                </a:solidFill>
              </a:rPr>
              <a:t>FD ( AB → CDEF, BD → F)</a:t>
            </a:r>
          </a:p>
          <a:p>
            <a:pPr lvl="1" algn="just"/>
            <a:r>
              <a:rPr lang="en-US" sz="2200" dirty="0">
                <a:solidFill>
                  <a:schemeClr val="tx1"/>
                </a:solidFill>
              </a:rPr>
              <a:t>STEPS:</a:t>
            </a:r>
          </a:p>
          <a:p>
            <a:pPr lvl="2" algn="just"/>
            <a:r>
              <a:rPr lang="en-US" sz="2000" dirty="0">
                <a:solidFill>
                  <a:schemeClr val="tx1"/>
                </a:solidFill>
              </a:rPr>
              <a:t>Find CK</a:t>
            </a:r>
          </a:p>
          <a:p>
            <a:pPr lvl="2" algn="just"/>
            <a:r>
              <a:rPr lang="en-US" sz="2000" dirty="0">
                <a:solidFill>
                  <a:schemeClr val="tx1"/>
                </a:solidFill>
              </a:rPr>
              <a:t>Then identify if any non prime attribute is determined by a non prime attribute.</a:t>
            </a:r>
          </a:p>
          <a:p>
            <a:pPr lvl="1" algn="just"/>
            <a:r>
              <a:rPr lang="en-US" sz="2200" dirty="0">
                <a:solidFill>
                  <a:schemeClr val="tx1"/>
                </a:solidFill>
              </a:rPr>
              <a:t>Solution:</a:t>
            </a:r>
          </a:p>
          <a:p>
            <a:pPr lvl="2" algn="just"/>
            <a:r>
              <a:rPr lang="en-US" sz="2000" dirty="0">
                <a:solidFill>
                  <a:schemeClr val="tx1"/>
                </a:solidFill>
              </a:rPr>
              <a:t>Prime attributes:</a:t>
            </a:r>
          </a:p>
          <a:p>
            <a:pPr lvl="2" algn="just"/>
            <a:r>
              <a:rPr lang="en-US" sz="2000" dirty="0">
                <a:solidFill>
                  <a:schemeClr val="tx1"/>
                </a:solidFill>
              </a:rPr>
              <a:t>Non-prime attributes:</a:t>
            </a:r>
          </a:p>
          <a:p>
            <a:pPr lvl="2" algn="just"/>
            <a:r>
              <a:rPr lang="en-US" sz="2000" dirty="0">
                <a:solidFill>
                  <a:schemeClr val="tx1"/>
                </a:solidFill>
              </a:rPr>
              <a:t>CK = AB</a:t>
            </a:r>
          </a:p>
          <a:p>
            <a:pPr lvl="3" algn="just"/>
            <a:r>
              <a:rPr lang="en-US" sz="1800" dirty="0">
                <a:solidFill>
                  <a:schemeClr val="tx1"/>
                </a:solidFill>
              </a:rPr>
              <a:t>Check if non prime attributes are determined by any non-prime attribute except AB</a:t>
            </a:r>
          </a:p>
          <a:p>
            <a:pPr lvl="3" algn="just"/>
            <a:r>
              <a:rPr lang="en-US" sz="1800" dirty="0">
                <a:solidFill>
                  <a:schemeClr val="tx1"/>
                </a:solidFill>
              </a:rPr>
              <a:t>only then it’s a transitive dependency.</a:t>
            </a:r>
          </a:p>
          <a:p>
            <a:pPr lvl="2" algn="just"/>
            <a:r>
              <a:rPr lang="en-US" sz="1800" dirty="0">
                <a:solidFill>
                  <a:schemeClr val="tx1"/>
                </a:solidFill>
              </a:rPr>
              <a:t>If transitive dependencies exist, then decompose the relation</a:t>
            </a:r>
          </a:p>
          <a:p>
            <a:pPr marL="457200" lvl="1" indent="0" algn="just">
              <a:buNone/>
            </a:pPr>
            <a:endParaRPr lang="en-US" sz="2000" baseline="30000" dirty="0">
              <a:solidFill>
                <a:schemeClr val="tx1"/>
              </a:solidFill>
            </a:endParaRPr>
          </a:p>
          <a:p>
            <a:pPr lvl="1" algn="just"/>
            <a:endParaRPr lang="en-US" sz="2000" b="1" baseline="30000" dirty="0">
              <a:solidFill>
                <a:srgbClr val="C00000"/>
              </a:solidFill>
            </a:endParaRPr>
          </a:p>
          <a:p>
            <a:pPr lvl="1" algn="just"/>
            <a:endParaRPr lang="en-US" sz="2000" b="1" dirty="0">
              <a:solidFill>
                <a:srgbClr val="C00000"/>
              </a:solidFill>
            </a:endParaRPr>
          </a:p>
        </p:txBody>
      </p:sp>
    </p:spTree>
    <p:extLst>
      <p:ext uri="{BB962C8B-B14F-4D97-AF65-F5344CB8AC3E}">
        <p14:creationId xmlns:p14="http://schemas.microsoft.com/office/powerpoint/2010/main" val="274547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pic>
        <p:nvPicPr>
          <p:cNvPr id="4" name="Picture 3"/>
          <p:cNvPicPr>
            <a:picLocks noChangeAspect="1"/>
          </p:cNvPicPr>
          <p:nvPr/>
        </p:nvPicPr>
        <p:blipFill>
          <a:blip r:embed="rId2"/>
          <a:stretch>
            <a:fillRect/>
          </a:stretch>
        </p:blipFill>
        <p:spPr>
          <a:xfrm>
            <a:off x="1857943" y="1119927"/>
            <a:ext cx="7191632" cy="2856850"/>
          </a:xfrm>
          <a:prstGeom prst="rect">
            <a:avLst/>
          </a:prstGeom>
        </p:spPr>
      </p:pic>
      <p:sp>
        <p:nvSpPr>
          <p:cNvPr id="5" name="TextBox 4">
            <a:extLst>
              <a:ext uri="{FF2B5EF4-FFF2-40B4-BE49-F238E27FC236}">
                <a16:creationId xmlns:a16="http://schemas.microsoft.com/office/drawing/2014/main" id="{44CFCD3A-2104-1EF3-B92D-216262B173CF}"/>
              </a:ext>
            </a:extLst>
          </p:cNvPr>
          <p:cNvSpPr txBox="1"/>
          <p:nvPr/>
        </p:nvSpPr>
        <p:spPr>
          <a:xfrm>
            <a:off x="1984074" y="4183812"/>
            <a:ext cx="8660921"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Prime attribute: </a:t>
            </a:r>
            <a:r>
              <a:rPr lang="en-US" dirty="0"/>
              <a:t>SSN</a:t>
            </a:r>
          </a:p>
          <a:p>
            <a:pPr marL="285750" indent="-285750">
              <a:buFont typeface="Arial" panose="020B0604020202020204" pitchFamily="34" charset="0"/>
              <a:buChar char="•"/>
            </a:pPr>
            <a:r>
              <a:rPr lang="en-US" b="1" dirty="0"/>
              <a:t>Non- Prime attribute: </a:t>
            </a:r>
            <a:r>
              <a:rPr lang="en-US" dirty="0" err="1"/>
              <a:t>ename,bdate,address,dnumber,dname,Dmgr_SSN</a:t>
            </a:r>
            <a:endParaRPr lang="en-US" dirty="0"/>
          </a:p>
          <a:p>
            <a:pPr marL="285750" indent="-285750">
              <a:buFont typeface="Arial" panose="020B0604020202020204" pitchFamily="34" charset="0"/>
              <a:buChar char="•"/>
            </a:pPr>
            <a:r>
              <a:rPr lang="en-US" b="1" dirty="0"/>
              <a:t>dependencies: </a:t>
            </a:r>
          </a:p>
          <a:p>
            <a:pPr marL="742950" lvl="1" indent="-285750">
              <a:buFont typeface="Arial" panose="020B0604020202020204" pitchFamily="34" charset="0"/>
              <a:buChar char="•"/>
            </a:pPr>
            <a:r>
              <a:rPr lang="en-US" dirty="0" err="1"/>
              <a:t>SSn</a:t>
            </a:r>
            <a:r>
              <a:rPr lang="en-US" dirty="0">
                <a:solidFill>
                  <a:schemeClr val="tx1"/>
                </a:solidFill>
              </a:rPr>
              <a:t> → </a:t>
            </a:r>
            <a:r>
              <a:rPr lang="en-US" dirty="0" err="1">
                <a:solidFill>
                  <a:schemeClr val="tx1"/>
                </a:solidFill>
              </a:rPr>
              <a:t>E</a:t>
            </a:r>
            <a:r>
              <a:rPr lang="en-US" dirty="0" err="1"/>
              <a:t>name</a:t>
            </a:r>
            <a:r>
              <a:rPr lang="en-US" dirty="0"/>
              <a:t>, </a:t>
            </a:r>
            <a:r>
              <a:rPr lang="en-US" dirty="0" err="1"/>
              <a:t>Bdate</a:t>
            </a:r>
            <a:r>
              <a:rPr lang="en-US" dirty="0"/>
              <a:t>, Address, </a:t>
            </a:r>
            <a:r>
              <a:rPr lang="en-US" dirty="0" err="1"/>
              <a:t>Dnumber</a:t>
            </a:r>
            <a:r>
              <a:rPr lang="en-US" dirty="0"/>
              <a:t> </a:t>
            </a:r>
          </a:p>
          <a:p>
            <a:pPr marL="742950" lvl="1" indent="-285750">
              <a:buFont typeface="Arial" panose="020B0604020202020204" pitchFamily="34" charset="0"/>
              <a:buChar char="•"/>
            </a:pPr>
            <a:r>
              <a:rPr lang="en-US" dirty="0" err="1"/>
              <a:t>Dnumber</a:t>
            </a:r>
            <a:r>
              <a:rPr lang="en-US" dirty="0"/>
              <a:t> </a:t>
            </a:r>
            <a:r>
              <a:rPr lang="en-US" sz="1800" dirty="0">
                <a:solidFill>
                  <a:schemeClr val="tx1"/>
                </a:solidFill>
              </a:rPr>
              <a:t>→</a:t>
            </a:r>
            <a:r>
              <a:rPr lang="en-US" sz="1800" b="1" dirty="0">
                <a:solidFill>
                  <a:schemeClr val="tx1"/>
                </a:solidFill>
              </a:rPr>
              <a:t> </a:t>
            </a:r>
            <a:r>
              <a:rPr lang="en-US" dirty="0" err="1"/>
              <a:t>D</a:t>
            </a:r>
            <a:r>
              <a:rPr lang="en-US" sz="1800" dirty="0" err="1">
                <a:solidFill>
                  <a:schemeClr val="tx1"/>
                </a:solidFill>
              </a:rPr>
              <a:t>name</a:t>
            </a:r>
            <a:r>
              <a:rPr lang="en-US" sz="1800" dirty="0">
                <a:solidFill>
                  <a:schemeClr val="tx1"/>
                </a:solidFill>
              </a:rPr>
              <a:t>, </a:t>
            </a:r>
            <a:r>
              <a:rPr lang="en-US" sz="1800" dirty="0" err="1">
                <a:solidFill>
                  <a:schemeClr val="tx1"/>
                </a:solidFill>
              </a:rPr>
              <a:t>Dmgr_SSN</a:t>
            </a:r>
            <a:endParaRPr lang="en-US" sz="1800" dirty="0">
              <a:solidFill>
                <a:schemeClr val="tx1"/>
              </a:solidFill>
            </a:endParaRPr>
          </a:p>
          <a:p>
            <a:pPr lvl="1"/>
            <a:endParaRPr lang="en-US" b="1" dirty="0"/>
          </a:p>
          <a:p>
            <a:endParaRPr lang="en-US" b="1"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A0DBEFA-BFCE-FACC-1BDB-6910622D0B0F}"/>
                  </a:ext>
                </a:extLst>
              </p14:cNvPr>
              <p14:cNvContentPartPr/>
              <p14:nvPr/>
            </p14:nvContentPartPr>
            <p14:xfrm>
              <a:off x="4829794" y="1454991"/>
              <a:ext cx="873000" cy="660240"/>
            </p14:xfrm>
          </p:contentPart>
        </mc:Choice>
        <mc:Fallback xmlns="">
          <p:pic>
            <p:nvPicPr>
              <p:cNvPr id="10" name="Ink 9">
                <a:extLst>
                  <a:ext uri="{FF2B5EF4-FFF2-40B4-BE49-F238E27FC236}">
                    <a16:creationId xmlns:a16="http://schemas.microsoft.com/office/drawing/2014/main" id="{0A0DBEFA-BFCE-FACC-1BDB-6910622D0B0F}"/>
                  </a:ext>
                </a:extLst>
              </p:cNvPr>
              <p:cNvPicPr/>
              <p:nvPr/>
            </p:nvPicPr>
            <p:blipFill>
              <a:blip r:embed="rId4"/>
              <a:stretch>
                <a:fillRect/>
              </a:stretch>
            </p:blipFill>
            <p:spPr>
              <a:xfrm>
                <a:off x="4821154" y="1446351"/>
                <a:ext cx="89064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604DBD9-C8C8-8B85-2E44-9567F7962E96}"/>
                  </a:ext>
                </a:extLst>
              </p14:cNvPr>
              <p14:cNvContentPartPr/>
              <p14:nvPr/>
            </p14:nvContentPartPr>
            <p14:xfrm>
              <a:off x="5847874" y="4846551"/>
              <a:ext cx="1113840" cy="493920"/>
            </p14:xfrm>
          </p:contentPart>
        </mc:Choice>
        <mc:Fallback xmlns="">
          <p:pic>
            <p:nvPicPr>
              <p:cNvPr id="11" name="Ink 10">
                <a:extLst>
                  <a:ext uri="{FF2B5EF4-FFF2-40B4-BE49-F238E27FC236}">
                    <a16:creationId xmlns:a16="http://schemas.microsoft.com/office/drawing/2014/main" id="{B604DBD9-C8C8-8B85-2E44-9567F7962E96}"/>
                  </a:ext>
                </a:extLst>
              </p:cNvPr>
              <p:cNvPicPr/>
              <p:nvPr/>
            </p:nvPicPr>
            <p:blipFill>
              <a:blip r:embed="rId6"/>
              <a:stretch>
                <a:fillRect/>
              </a:stretch>
            </p:blipFill>
            <p:spPr>
              <a:xfrm>
                <a:off x="5838874" y="4837911"/>
                <a:ext cx="113148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305CD8C-6B6B-BDB9-43B5-546AE89633F4}"/>
                  </a:ext>
                </a:extLst>
              </p14:cNvPr>
              <p14:cNvContentPartPr/>
              <p14:nvPr/>
            </p14:nvContentPartPr>
            <p14:xfrm>
              <a:off x="2766634" y="5295111"/>
              <a:ext cx="1106640" cy="493560"/>
            </p14:xfrm>
          </p:contentPart>
        </mc:Choice>
        <mc:Fallback xmlns="">
          <p:pic>
            <p:nvPicPr>
              <p:cNvPr id="12" name="Ink 11">
                <a:extLst>
                  <a:ext uri="{FF2B5EF4-FFF2-40B4-BE49-F238E27FC236}">
                    <a16:creationId xmlns:a16="http://schemas.microsoft.com/office/drawing/2014/main" id="{A305CD8C-6B6B-BDB9-43B5-546AE89633F4}"/>
                  </a:ext>
                </a:extLst>
              </p:cNvPr>
              <p:cNvPicPr/>
              <p:nvPr/>
            </p:nvPicPr>
            <p:blipFill>
              <a:blip r:embed="rId8"/>
              <a:stretch>
                <a:fillRect/>
              </a:stretch>
            </p:blipFill>
            <p:spPr>
              <a:xfrm>
                <a:off x="2757634" y="5286111"/>
                <a:ext cx="1124280" cy="511200"/>
              </a:xfrm>
              <a:prstGeom prst="rect">
                <a:avLst/>
              </a:prstGeom>
            </p:spPr>
          </p:pic>
        </mc:Fallback>
      </mc:AlternateContent>
    </p:spTree>
    <p:extLst>
      <p:ext uri="{BB962C8B-B14F-4D97-AF65-F5344CB8AC3E}">
        <p14:creationId xmlns:p14="http://schemas.microsoft.com/office/powerpoint/2010/main" val="922256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945816" y="4440193"/>
            <a:ext cx="8560650" cy="5416379"/>
          </a:xfrm>
        </p:spPr>
        <p:txBody>
          <a:bodyPr>
            <a:normAutofit/>
          </a:bodyPr>
          <a:lstStyle/>
          <a:p>
            <a:r>
              <a:rPr lang="en-US" b="1" i="1" u="sng" dirty="0">
                <a:solidFill>
                  <a:schemeClr val="accent2">
                    <a:lumMod val="75000"/>
                  </a:schemeClr>
                </a:solidFill>
              </a:rPr>
              <a:t>Third Normal Form</a:t>
            </a:r>
          </a:p>
          <a:p>
            <a:r>
              <a:rPr lang="en-US" sz="2000" dirty="0">
                <a:solidFill>
                  <a:schemeClr val="tx1">
                    <a:lumMod val="95000"/>
                    <a:lumOff val="5000"/>
                  </a:schemeClr>
                </a:solidFill>
              </a:rPr>
              <a:t>A NATURAL JOIN operation on ED1 and ED2 will recover the original relation EMP_DEPT without generating spurious tuples.</a:t>
            </a:r>
            <a:endParaRPr lang="en-US" sz="2000" b="1" dirty="0">
              <a:solidFill>
                <a:srgbClr val="C00000"/>
              </a:solidFill>
            </a:endParaRPr>
          </a:p>
        </p:txBody>
      </p:sp>
      <p:pic>
        <p:nvPicPr>
          <p:cNvPr id="4" name="Picture 3"/>
          <p:cNvPicPr>
            <a:picLocks noChangeAspect="1"/>
          </p:cNvPicPr>
          <p:nvPr/>
        </p:nvPicPr>
        <p:blipFill>
          <a:blip r:embed="rId2"/>
          <a:stretch>
            <a:fillRect/>
          </a:stretch>
        </p:blipFill>
        <p:spPr>
          <a:xfrm>
            <a:off x="1795850" y="1436130"/>
            <a:ext cx="7084539" cy="2701211"/>
          </a:xfrm>
          <a:prstGeom prst="rect">
            <a:avLst/>
          </a:prstGeom>
        </p:spPr>
      </p:pic>
    </p:spTree>
    <p:extLst>
      <p:ext uri="{BB962C8B-B14F-4D97-AF65-F5344CB8AC3E}">
        <p14:creationId xmlns:p14="http://schemas.microsoft.com/office/powerpoint/2010/main" val="1057671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29" y="378941"/>
            <a:ext cx="9100981" cy="1320800"/>
          </a:xfrm>
        </p:spPr>
        <p:txBody>
          <a:bodyPr/>
          <a:lstStyle/>
          <a:p>
            <a:r>
              <a:rPr lang="en-US" dirty="0"/>
              <a:t>General Definitions of Second and Third Normal Forms</a:t>
            </a:r>
          </a:p>
        </p:txBody>
      </p:sp>
      <p:pic>
        <p:nvPicPr>
          <p:cNvPr id="5" name="Picture 4"/>
          <p:cNvPicPr>
            <a:picLocks noChangeAspect="1"/>
          </p:cNvPicPr>
          <p:nvPr/>
        </p:nvPicPr>
        <p:blipFill>
          <a:blip r:embed="rId2"/>
          <a:stretch>
            <a:fillRect/>
          </a:stretch>
        </p:blipFill>
        <p:spPr>
          <a:xfrm>
            <a:off x="1006816" y="1790356"/>
            <a:ext cx="9257530" cy="4657249"/>
          </a:xfrm>
          <a:prstGeom prst="rect">
            <a:avLst/>
          </a:prstGeom>
        </p:spPr>
      </p:pic>
    </p:spTree>
    <p:extLst>
      <p:ext uri="{BB962C8B-B14F-4D97-AF65-F5344CB8AC3E}">
        <p14:creationId xmlns:p14="http://schemas.microsoft.com/office/powerpoint/2010/main" val="2099282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435691" y="980341"/>
            <a:ext cx="10683757" cy="5416379"/>
          </a:xfrm>
        </p:spPr>
        <p:txBody>
          <a:bodyPr>
            <a:normAutofit lnSpcReduction="10000"/>
          </a:bodyPr>
          <a:lstStyle/>
          <a:p>
            <a:r>
              <a:rPr lang="en-US" b="1" i="1" u="sng" dirty="0">
                <a:solidFill>
                  <a:schemeClr val="accent2">
                    <a:lumMod val="75000"/>
                  </a:schemeClr>
                </a:solidFill>
              </a:rPr>
              <a:t>Example:</a:t>
            </a: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A client can rent multiple properties of different owners</a:t>
            </a:r>
          </a:p>
          <a:p>
            <a:r>
              <a:rPr lang="en-US" dirty="0">
                <a:solidFill>
                  <a:schemeClr val="tx1">
                    <a:lumMod val="95000"/>
                    <a:lumOff val="5000"/>
                  </a:schemeClr>
                </a:solidFill>
              </a:rPr>
              <a:t>Key attribute is </a:t>
            </a:r>
            <a:r>
              <a:rPr lang="en-US" u="sng" dirty="0" err="1">
                <a:solidFill>
                  <a:srgbClr val="C00000"/>
                </a:solidFill>
              </a:rPr>
              <a:t>clientNo</a:t>
            </a:r>
            <a:r>
              <a:rPr lang="en-US" dirty="0">
                <a:solidFill>
                  <a:schemeClr val="tx1">
                    <a:lumMod val="95000"/>
                    <a:lumOff val="5000"/>
                  </a:schemeClr>
                </a:solidFill>
              </a:rPr>
              <a:t>.</a:t>
            </a:r>
          </a:p>
          <a:p>
            <a:r>
              <a:rPr lang="en-US" b="1" dirty="0">
                <a:solidFill>
                  <a:srgbClr val="C00000"/>
                </a:solidFill>
              </a:rPr>
              <a:t>Repeating Group = </a:t>
            </a:r>
            <a:r>
              <a:rPr lang="en-US" b="1" dirty="0" err="1">
                <a:solidFill>
                  <a:srgbClr val="C00000"/>
                </a:solidFill>
              </a:rPr>
              <a:t>propertyNo</a:t>
            </a:r>
            <a:r>
              <a:rPr lang="en-US" b="1" dirty="0">
                <a:solidFill>
                  <a:srgbClr val="C00000"/>
                </a:solidFill>
              </a:rPr>
              <a:t>, </a:t>
            </a:r>
            <a:r>
              <a:rPr lang="en-US" b="1" dirty="0" err="1">
                <a:solidFill>
                  <a:srgbClr val="C00000"/>
                </a:solidFill>
              </a:rPr>
              <a:t>pAddress</a:t>
            </a:r>
            <a:r>
              <a:rPr lang="en-US" b="1" dirty="0">
                <a:solidFill>
                  <a:srgbClr val="C00000"/>
                </a:solidFill>
              </a:rPr>
              <a:t>, </a:t>
            </a:r>
            <a:r>
              <a:rPr lang="en-US" b="1" dirty="0" err="1">
                <a:solidFill>
                  <a:srgbClr val="C00000"/>
                </a:solidFill>
              </a:rPr>
              <a:t>rentStart</a:t>
            </a:r>
            <a:r>
              <a:rPr lang="en-US" b="1" dirty="0">
                <a:solidFill>
                  <a:srgbClr val="C00000"/>
                </a:solidFill>
              </a:rPr>
              <a:t>, </a:t>
            </a:r>
            <a:r>
              <a:rPr lang="en-US" b="1" dirty="0" err="1">
                <a:solidFill>
                  <a:srgbClr val="C00000"/>
                </a:solidFill>
              </a:rPr>
              <a:t>rentFinish</a:t>
            </a:r>
            <a:r>
              <a:rPr lang="en-US" b="1" dirty="0">
                <a:solidFill>
                  <a:srgbClr val="C00000"/>
                </a:solidFill>
              </a:rPr>
              <a:t>, rent, ownerNo, </a:t>
            </a:r>
            <a:r>
              <a:rPr lang="en-US" b="1" dirty="0" err="1">
                <a:solidFill>
                  <a:srgbClr val="C00000"/>
                </a:solidFill>
              </a:rPr>
              <a:t>oName</a:t>
            </a:r>
            <a:endParaRPr lang="en-US" b="1" dirty="0">
              <a:solidFill>
                <a:srgbClr val="C00000"/>
              </a:solidFill>
            </a:endParaRPr>
          </a:p>
          <a:p>
            <a:pPr marL="0" indent="0">
              <a:buNone/>
            </a:pPr>
            <a:endParaRPr lang="en-US" b="1" i="1" u="sng"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1734818" y="1312825"/>
            <a:ext cx="8515330" cy="3482552"/>
          </a:xfrm>
          <a:prstGeom prst="rect">
            <a:avLst/>
          </a:prstGeom>
        </p:spPr>
      </p:pic>
    </p:spTree>
    <p:extLst>
      <p:ext uri="{BB962C8B-B14F-4D97-AF65-F5344CB8AC3E}">
        <p14:creationId xmlns:p14="http://schemas.microsoft.com/office/powerpoint/2010/main" val="308000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5" y="1259458"/>
            <a:ext cx="10269689" cy="5456440"/>
          </a:xfrm>
        </p:spPr>
        <p:txBody>
          <a:bodyPr>
            <a:normAutofit lnSpcReduction="10000"/>
          </a:bodyPr>
          <a:lstStyle/>
          <a:p>
            <a:r>
              <a:rPr lang="en-US" b="1" i="1" u="sng" dirty="0">
                <a:solidFill>
                  <a:schemeClr val="accent2">
                    <a:lumMod val="75000"/>
                  </a:schemeClr>
                </a:solidFill>
              </a:rPr>
              <a:t>Example:</a:t>
            </a:r>
          </a:p>
          <a:p>
            <a:r>
              <a:rPr lang="en-US" b="1" u="sng" dirty="0">
                <a:solidFill>
                  <a:schemeClr val="accent2">
                    <a:lumMod val="75000"/>
                  </a:schemeClr>
                </a:solidFill>
              </a:rPr>
              <a:t>1NF – 2 APPROACHES</a:t>
            </a:r>
          </a:p>
          <a:p>
            <a:r>
              <a:rPr lang="en-US" b="1" u="sng" dirty="0">
                <a:solidFill>
                  <a:srgbClr val="C00000"/>
                </a:solidFill>
              </a:rPr>
              <a:t>FIRST APPROACH</a:t>
            </a: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r>
              <a:rPr lang="en-US" dirty="0">
                <a:solidFill>
                  <a:schemeClr val="tx1"/>
                </a:solidFill>
              </a:rPr>
              <a:t>Client no and property no is a composite key here</a:t>
            </a:r>
          </a:p>
          <a:p>
            <a:r>
              <a:rPr lang="en-US" dirty="0">
                <a:solidFill>
                  <a:schemeClr val="tx1"/>
                </a:solidFill>
              </a:rPr>
              <a:t>The relation contains data redundancy. </a:t>
            </a:r>
          </a:p>
          <a:p>
            <a:r>
              <a:rPr lang="en-US" dirty="0">
                <a:solidFill>
                  <a:schemeClr val="tx1"/>
                </a:solidFill>
              </a:rPr>
              <a:t>If implemented, the 1NF relation would be subject to the update anomalies.</a:t>
            </a: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3254315" y="2184257"/>
            <a:ext cx="7944914" cy="3134798"/>
          </a:xfrm>
          <a:prstGeom prst="rect">
            <a:avLst/>
          </a:prstGeom>
        </p:spPr>
      </p:pic>
    </p:spTree>
    <p:extLst>
      <p:ext uri="{BB962C8B-B14F-4D97-AF65-F5344CB8AC3E}">
        <p14:creationId xmlns:p14="http://schemas.microsoft.com/office/powerpoint/2010/main" val="2297909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10192052" cy="5416379"/>
          </a:xfrm>
        </p:spPr>
        <p:txBody>
          <a:bodyPr>
            <a:normAutofit/>
          </a:bodyPr>
          <a:lstStyle/>
          <a:p>
            <a:r>
              <a:rPr lang="en-US" b="1" i="1" u="sng" dirty="0">
                <a:solidFill>
                  <a:schemeClr val="accent2">
                    <a:lumMod val="75000"/>
                  </a:schemeClr>
                </a:solidFill>
              </a:rPr>
              <a:t>Example:</a:t>
            </a:r>
          </a:p>
          <a:p>
            <a:r>
              <a:rPr lang="en-US" b="1" u="sng" dirty="0">
                <a:solidFill>
                  <a:schemeClr val="accent2">
                    <a:lumMod val="75000"/>
                  </a:schemeClr>
                </a:solidFill>
              </a:rPr>
              <a:t>1NF – 2 APPROACHES</a:t>
            </a:r>
          </a:p>
          <a:p>
            <a:r>
              <a:rPr lang="en-US" b="1" u="sng" dirty="0">
                <a:solidFill>
                  <a:srgbClr val="C00000"/>
                </a:solidFill>
              </a:rPr>
              <a:t>SECOND APPROACH</a:t>
            </a: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pPr marL="0" indent="0">
              <a:buNone/>
            </a:pPr>
            <a:endParaRPr lang="en-US" b="1" u="sng" dirty="0">
              <a:solidFill>
                <a:srgbClr val="C00000"/>
              </a:solidFill>
            </a:endParaRPr>
          </a:p>
          <a:p>
            <a:r>
              <a:rPr lang="en-US" dirty="0">
                <a:solidFill>
                  <a:schemeClr val="tx1"/>
                </a:solidFill>
              </a:rPr>
              <a:t>Remove the repeating group (property rented details) by placing the repeating data along with a copy of the original key attribute (</a:t>
            </a:r>
            <a:r>
              <a:rPr lang="en-US" dirty="0" err="1">
                <a:solidFill>
                  <a:schemeClr val="tx1"/>
                </a:solidFill>
              </a:rPr>
              <a:t>clientNo</a:t>
            </a:r>
            <a:r>
              <a:rPr lang="en-US" dirty="0">
                <a:solidFill>
                  <a:schemeClr val="tx1"/>
                </a:solidFill>
              </a:rPr>
              <a:t>) in a separate relation.</a:t>
            </a: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3646818" y="1196001"/>
            <a:ext cx="6894039" cy="3194586"/>
          </a:xfrm>
          <a:prstGeom prst="rect">
            <a:avLst/>
          </a:prstGeom>
        </p:spPr>
      </p:pic>
      <p:pic>
        <p:nvPicPr>
          <p:cNvPr id="6" name="Picture 5"/>
          <p:cNvPicPr>
            <a:picLocks noChangeAspect="1"/>
          </p:cNvPicPr>
          <p:nvPr/>
        </p:nvPicPr>
        <p:blipFill>
          <a:blip r:embed="rId3"/>
          <a:stretch>
            <a:fillRect/>
          </a:stretch>
        </p:blipFill>
        <p:spPr>
          <a:xfrm>
            <a:off x="1838325" y="5414681"/>
            <a:ext cx="8702531" cy="1117924"/>
          </a:xfrm>
          <a:prstGeom prst="rect">
            <a:avLst/>
          </a:prstGeom>
        </p:spPr>
      </p:pic>
    </p:spTree>
    <p:extLst>
      <p:ext uri="{BB962C8B-B14F-4D97-AF65-F5344CB8AC3E}">
        <p14:creationId xmlns:p14="http://schemas.microsoft.com/office/powerpoint/2010/main" val="8811441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9272834" cy="5416379"/>
          </a:xfrm>
        </p:spPr>
        <p:txBody>
          <a:bodyPr>
            <a:normAutofit/>
          </a:bodyPr>
          <a:lstStyle/>
          <a:p>
            <a:r>
              <a:rPr lang="en-US" b="1" i="1" u="sng" dirty="0">
                <a:solidFill>
                  <a:schemeClr val="accent2">
                    <a:lumMod val="75000"/>
                  </a:schemeClr>
                </a:solidFill>
              </a:rPr>
              <a:t>Example:</a:t>
            </a:r>
          </a:p>
          <a:p>
            <a:r>
              <a:rPr lang="en-US" b="1" u="sng" dirty="0">
                <a:solidFill>
                  <a:srgbClr val="C00000"/>
                </a:solidFill>
              </a:rPr>
              <a:t>FD</a:t>
            </a:r>
          </a:p>
          <a:p>
            <a:endParaRPr lang="en-US" b="1" u="sng" dirty="0">
              <a:solidFill>
                <a:srgbClr val="C00000"/>
              </a:solidFill>
            </a:endParaRPr>
          </a:p>
          <a:p>
            <a:endParaRPr lang="en-US" b="1" u="sng" dirty="0">
              <a:solidFill>
                <a:srgbClr val="C00000"/>
              </a:solidFill>
            </a:endParaRPr>
          </a:p>
          <a:p>
            <a:endParaRPr lang="en-US" b="1" u="sng" dirty="0">
              <a:solidFill>
                <a:srgbClr val="C00000"/>
              </a:solidFill>
            </a:endParaRPr>
          </a:p>
          <a:p>
            <a:pPr marL="0" indent="0">
              <a:buNone/>
            </a:pPr>
            <a:endParaRPr lang="en-US" b="1" u="sng" dirty="0">
              <a:solidFill>
                <a:srgbClr val="C00000"/>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a:p>
            <a:endParaRPr lang="en-US" b="1" i="1" u="sng" dirty="0">
              <a:solidFill>
                <a:schemeClr val="accent2">
                  <a:lumMod val="75000"/>
                </a:schemeClr>
              </a:solidFill>
            </a:endParaRPr>
          </a:p>
        </p:txBody>
      </p:sp>
      <p:pic>
        <p:nvPicPr>
          <p:cNvPr id="4" name="Picture 3"/>
          <p:cNvPicPr>
            <a:picLocks noChangeAspect="1"/>
          </p:cNvPicPr>
          <p:nvPr/>
        </p:nvPicPr>
        <p:blipFill rotWithShape="1">
          <a:blip r:embed="rId2"/>
          <a:srcRect b="24208"/>
          <a:stretch/>
        </p:blipFill>
        <p:spPr>
          <a:xfrm>
            <a:off x="1087264" y="2327703"/>
            <a:ext cx="9730358" cy="3447021"/>
          </a:xfrm>
          <a:prstGeom prst="rect">
            <a:avLst/>
          </a:prstGeom>
        </p:spPr>
      </p:pic>
    </p:spTree>
    <p:extLst>
      <p:ext uri="{BB962C8B-B14F-4D97-AF65-F5344CB8AC3E}">
        <p14:creationId xmlns:p14="http://schemas.microsoft.com/office/powerpoint/2010/main" val="1866916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4524497" cy="5416379"/>
          </a:xfrm>
        </p:spPr>
        <p:txBody>
          <a:bodyPr>
            <a:normAutofit/>
          </a:bodyPr>
          <a:lstStyle/>
          <a:p>
            <a:pPr algn="just"/>
            <a:r>
              <a:rPr lang="en-US" b="1" i="1" u="sng" dirty="0">
                <a:solidFill>
                  <a:schemeClr val="accent2">
                    <a:lumMod val="75000"/>
                  </a:schemeClr>
                </a:solidFill>
              </a:rPr>
              <a:t>Example:</a:t>
            </a:r>
          </a:p>
          <a:p>
            <a:pPr algn="just"/>
            <a:r>
              <a:rPr lang="en-US" b="1" u="sng" dirty="0">
                <a:solidFill>
                  <a:srgbClr val="C00000"/>
                </a:solidFill>
              </a:rPr>
              <a:t>2NF</a:t>
            </a:r>
          </a:p>
          <a:p>
            <a:pPr algn="just"/>
            <a:r>
              <a:rPr lang="en-US" dirty="0">
                <a:solidFill>
                  <a:srgbClr val="7030A0"/>
                </a:solidFill>
              </a:rPr>
              <a:t>If a partial dependency exists, we remove the partially dependent attribute(s) from the relation by placing them in a new relation along with a copy of their determinant.</a:t>
            </a:r>
          </a:p>
          <a:p>
            <a:pPr algn="just"/>
            <a:r>
              <a:rPr lang="en-US" dirty="0">
                <a:solidFill>
                  <a:schemeClr val="tx1"/>
                </a:solidFill>
              </a:rPr>
              <a:t>Client attribute (</a:t>
            </a:r>
            <a:r>
              <a:rPr lang="en-US" dirty="0" err="1">
                <a:solidFill>
                  <a:schemeClr val="tx1"/>
                </a:solidFill>
              </a:rPr>
              <a:t>cName</a:t>
            </a:r>
            <a:r>
              <a:rPr lang="en-US" dirty="0">
                <a:solidFill>
                  <a:schemeClr val="tx1"/>
                </a:solidFill>
              </a:rPr>
              <a:t>) is partially dependent on the primary key(represented as fd2).</a:t>
            </a:r>
          </a:p>
          <a:p>
            <a:pPr algn="just"/>
            <a:r>
              <a:rPr lang="en-US" dirty="0">
                <a:solidFill>
                  <a:schemeClr val="tx1"/>
                </a:solidFill>
              </a:rPr>
              <a:t>The property attributes (</a:t>
            </a:r>
            <a:r>
              <a:rPr lang="en-US" dirty="0" err="1">
                <a:solidFill>
                  <a:schemeClr val="tx1"/>
                </a:solidFill>
              </a:rPr>
              <a:t>pAddress</a:t>
            </a:r>
            <a:r>
              <a:rPr lang="en-US" dirty="0">
                <a:solidFill>
                  <a:schemeClr val="tx1"/>
                </a:solidFill>
              </a:rPr>
              <a:t>, rent, </a:t>
            </a:r>
            <a:r>
              <a:rPr lang="en-US" dirty="0" err="1">
                <a:solidFill>
                  <a:schemeClr val="tx1"/>
                </a:solidFill>
              </a:rPr>
              <a:t>ownerNo</a:t>
            </a:r>
            <a:r>
              <a:rPr lang="en-US" dirty="0">
                <a:solidFill>
                  <a:schemeClr val="tx1"/>
                </a:solidFill>
              </a:rPr>
              <a:t>, </a:t>
            </a:r>
            <a:r>
              <a:rPr lang="en-US" dirty="0" err="1">
                <a:solidFill>
                  <a:schemeClr val="tx1"/>
                </a:solidFill>
              </a:rPr>
              <a:t>oName</a:t>
            </a:r>
            <a:r>
              <a:rPr lang="en-US" dirty="0">
                <a:solidFill>
                  <a:schemeClr val="tx1"/>
                </a:solidFill>
              </a:rPr>
              <a:t>) are partially dependent on the primary key, that is, on only the </a:t>
            </a:r>
            <a:r>
              <a:rPr lang="en-US" dirty="0" err="1">
                <a:solidFill>
                  <a:schemeClr val="tx1"/>
                </a:solidFill>
              </a:rPr>
              <a:t>propertyNo</a:t>
            </a:r>
            <a:r>
              <a:rPr lang="en-US" dirty="0">
                <a:solidFill>
                  <a:schemeClr val="tx1"/>
                </a:solidFill>
              </a:rPr>
              <a:t> attribute (represented as fd3).</a:t>
            </a:r>
          </a:p>
          <a:p>
            <a:pPr algn="just"/>
            <a:endParaRPr lang="en-US" b="1" u="sng" dirty="0">
              <a:solidFill>
                <a:srgbClr val="C00000"/>
              </a:solidFill>
            </a:endParaRPr>
          </a:p>
          <a:p>
            <a:pPr marL="0" indent="0" algn="just">
              <a:buNone/>
            </a:pPr>
            <a:endParaRPr lang="en-US" b="1" u="sng" dirty="0">
              <a:solidFill>
                <a:srgbClr val="C00000"/>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7395"/>
          <a:stretch/>
        </p:blipFill>
        <p:spPr>
          <a:xfrm>
            <a:off x="4996363" y="1027024"/>
            <a:ext cx="6925067" cy="4490010"/>
          </a:xfrm>
          <a:prstGeom prst="rect">
            <a:avLst/>
          </a:prstGeom>
        </p:spPr>
      </p:pic>
      <p:pic>
        <p:nvPicPr>
          <p:cNvPr id="6" name="Picture 5"/>
          <p:cNvPicPr>
            <a:picLocks noChangeAspect="1"/>
          </p:cNvPicPr>
          <p:nvPr/>
        </p:nvPicPr>
        <p:blipFill>
          <a:blip r:embed="rId3"/>
          <a:stretch>
            <a:fillRect/>
          </a:stretch>
        </p:blipFill>
        <p:spPr>
          <a:xfrm>
            <a:off x="5178276" y="5504717"/>
            <a:ext cx="6743154" cy="1320800"/>
          </a:xfrm>
          <a:prstGeom prst="rect">
            <a:avLst/>
          </a:prstGeom>
        </p:spPr>
      </p:pic>
    </p:spTree>
    <p:extLst>
      <p:ext uri="{BB962C8B-B14F-4D97-AF65-F5344CB8AC3E}">
        <p14:creationId xmlns:p14="http://schemas.microsoft.com/office/powerpoint/2010/main" val="4240689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7" y="1299518"/>
            <a:ext cx="4748784" cy="5416379"/>
          </a:xfrm>
        </p:spPr>
        <p:txBody>
          <a:bodyPr>
            <a:normAutofit/>
          </a:bodyPr>
          <a:lstStyle/>
          <a:p>
            <a:pPr algn="just"/>
            <a:r>
              <a:rPr lang="en-US" b="1" i="1" u="sng" dirty="0">
                <a:solidFill>
                  <a:schemeClr val="accent2">
                    <a:lumMod val="75000"/>
                  </a:schemeClr>
                </a:solidFill>
              </a:rPr>
              <a:t>Example:</a:t>
            </a:r>
          </a:p>
          <a:p>
            <a:pPr algn="just"/>
            <a:r>
              <a:rPr lang="en-US" b="1" u="sng" dirty="0">
                <a:solidFill>
                  <a:srgbClr val="C00000"/>
                </a:solidFill>
              </a:rPr>
              <a:t>3NF</a:t>
            </a:r>
          </a:p>
          <a:p>
            <a:pPr algn="just"/>
            <a:r>
              <a:rPr lang="en-US" dirty="0">
                <a:solidFill>
                  <a:schemeClr val="tx1"/>
                </a:solidFill>
              </a:rPr>
              <a:t>Although 2NF relations have less redundancy than those in 1NF, they may </a:t>
            </a:r>
            <a:r>
              <a:rPr lang="en-US" dirty="0">
                <a:solidFill>
                  <a:srgbClr val="7030A0"/>
                </a:solidFill>
              </a:rPr>
              <a:t>still suffer from update anomalies</a:t>
            </a:r>
            <a:r>
              <a:rPr lang="en-US" dirty="0">
                <a:solidFill>
                  <a:schemeClr val="tx1"/>
                </a:solidFill>
              </a:rPr>
              <a:t>. </a:t>
            </a:r>
          </a:p>
          <a:p>
            <a:pPr algn="just"/>
            <a:r>
              <a:rPr lang="en-US" dirty="0">
                <a:solidFill>
                  <a:schemeClr val="tx1"/>
                </a:solidFill>
              </a:rPr>
              <a:t>For example, </a:t>
            </a:r>
          </a:p>
          <a:p>
            <a:pPr lvl="1" algn="just"/>
            <a:r>
              <a:rPr lang="en-US" dirty="0">
                <a:solidFill>
                  <a:srgbClr val="7030A0"/>
                </a:solidFill>
              </a:rPr>
              <a:t>if we want to update the name of an owner,</a:t>
            </a:r>
            <a:r>
              <a:rPr lang="en-US" dirty="0">
                <a:solidFill>
                  <a:schemeClr val="tx1"/>
                </a:solidFill>
              </a:rPr>
              <a:t> such as Tony Shaw (ownerNo CO93), </a:t>
            </a:r>
          </a:p>
          <a:p>
            <a:pPr lvl="1" algn="just"/>
            <a:r>
              <a:rPr lang="en-US" dirty="0">
                <a:solidFill>
                  <a:srgbClr val="7030A0"/>
                </a:solidFill>
              </a:rPr>
              <a:t>we have to update two tuples in the </a:t>
            </a:r>
            <a:r>
              <a:rPr lang="en-US" dirty="0" err="1">
                <a:solidFill>
                  <a:srgbClr val="7030A0"/>
                </a:solidFill>
              </a:rPr>
              <a:t>PropertyOwner</a:t>
            </a:r>
            <a:r>
              <a:rPr lang="en-US" dirty="0">
                <a:solidFill>
                  <a:srgbClr val="7030A0"/>
                </a:solidFill>
              </a:rPr>
              <a:t> relation</a:t>
            </a:r>
            <a:r>
              <a:rPr lang="en-US" dirty="0">
                <a:solidFill>
                  <a:schemeClr val="tx1"/>
                </a:solidFill>
              </a:rPr>
              <a:t>.</a:t>
            </a:r>
          </a:p>
          <a:p>
            <a:pPr algn="just"/>
            <a:r>
              <a:rPr lang="en-US" dirty="0">
                <a:solidFill>
                  <a:schemeClr val="tx1"/>
                </a:solidFill>
              </a:rPr>
              <a:t>If we update only one tuple and not the other, the database would be in an inconsistent state. </a:t>
            </a:r>
          </a:p>
          <a:p>
            <a:pPr algn="just"/>
            <a:r>
              <a:rPr lang="en-US" b="1" u="sng" dirty="0">
                <a:solidFill>
                  <a:srgbClr val="C00000"/>
                </a:solidFill>
              </a:rPr>
              <a:t>This update anomaly is caused by a transitive dependency.</a:t>
            </a:r>
          </a:p>
          <a:p>
            <a:pPr marL="0" indent="0" algn="just">
              <a:buNone/>
            </a:pPr>
            <a:endParaRPr lang="en-US" b="1" u="sng" dirty="0">
              <a:solidFill>
                <a:srgbClr val="C00000"/>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7395"/>
          <a:stretch/>
        </p:blipFill>
        <p:spPr>
          <a:xfrm>
            <a:off x="5675870" y="1039341"/>
            <a:ext cx="6295650" cy="4490010"/>
          </a:xfrm>
          <a:prstGeom prst="rect">
            <a:avLst/>
          </a:prstGeom>
        </p:spPr>
      </p:pic>
      <p:pic>
        <p:nvPicPr>
          <p:cNvPr id="6" name="Picture 5"/>
          <p:cNvPicPr>
            <a:picLocks noChangeAspect="1"/>
          </p:cNvPicPr>
          <p:nvPr/>
        </p:nvPicPr>
        <p:blipFill>
          <a:blip r:embed="rId3"/>
          <a:stretch>
            <a:fillRect/>
          </a:stretch>
        </p:blipFill>
        <p:spPr>
          <a:xfrm>
            <a:off x="5780457" y="5706503"/>
            <a:ext cx="6086475" cy="962025"/>
          </a:xfrm>
          <a:prstGeom prst="rect">
            <a:avLst/>
          </a:prstGeom>
        </p:spPr>
      </p:pic>
    </p:spTree>
    <p:extLst>
      <p:ext uri="{BB962C8B-B14F-4D97-AF65-F5344CB8AC3E}">
        <p14:creationId xmlns:p14="http://schemas.microsoft.com/office/powerpoint/2010/main" val="344710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257747" y="1320800"/>
            <a:ext cx="10214721" cy="4661243"/>
          </a:xfrm>
        </p:spPr>
        <p:txBody>
          <a:bodyPr>
            <a:normAutofit/>
          </a:bodyPr>
          <a:lstStyle/>
          <a:p>
            <a:pPr algn="just"/>
            <a:r>
              <a:rPr lang="en-US" sz="2000" b="1" i="1" u="sng" dirty="0">
                <a:solidFill>
                  <a:schemeClr val="accent2">
                    <a:lumMod val="75000"/>
                  </a:schemeClr>
                </a:solidFill>
              </a:rPr>
              <a:t>Imparting Clear Semantics to Attributes in Relations</a:t>
            </a:r>
            <a:endParaRPr lang="en-US" sz="2000" dirty="0"/>
          </a:p>
          <a:p>
            <a:pPr algn="just"/>
            <a:r>
              <a:rPr lang="en-US" sz="2000" b="1" i="1" u="sng" dirty="0"/>
              <a:t>Guideline 1. </a:t>
            </a:r>
          </a:p>
          <a:p>
            <a:pPr algn="just"/>
            <a:r>
              <a:rPr lang="en-US" sz="2000" b="1" dirty="0">
                <a:solidFill>
                  <a:srgbClr val="7030A0"/>
                </a:solidFill>
              </a:rPr>
              <a:t>Design</a:t>
            </a:r>
            <a:r>
              <a:rPr lang="en-US" sz="2000" dirty="0"/>
              <a:t> a relation schema so that it is </a:t>
            </a:r>
            <a:r>
              <a:rPr lang="en-US" sz="2000" b="1" dirty="0">
                <a:solidFill>
                  <a:srgbClr val="7030A0"/>
                </a:solidFill>
              </a:rPr>
              <a:t>easy to explain its meaning</a:t>
            </a:r>
            <a:r>
              <a:rPr lang="en-US" sz="2000" dirty="0"/>
              <a:t>. </a:t>
            </a:r>
          </a:p>
          <a:p>
            <a:pPr algn="just"/>
            <a:r>
              <a:rPr lang="en-US" sz="2000" b="1" dirty="0">
                <a:solidFill>
                  <a:srgbClr val="7030A0"/>
                </a:solidFill>
              </a:rPr>
              <a:t>Do not combine attributes from multiple entity types and relationship types into a single relation. </a:t>
            </a:r>
          </a:p>
          <a:p>
            <a:pPr algn="just"/>
            <a:r>
              <a:rPr lang="en-US" sz="2000" dirty="0"/>
              <a:t>If a relation schema corresponds to one </a:t>
            </a:r>
            <a:r>
              <a:rPr lang="en-US" sz="2000" b="1" dirty="0">
                <a:solidFill>
                  <a:srgbClr val="C00000"/>
                </a:solidFill>
              </a:rPr>
              <a:t>entity type or one relationship type</a:t>
            </a:r>
            <a:r>
              <a:rPr lang="en-US" sz="2000" dirty="0"/>
              <a:t>, it is straightforward to explain its meaning. </a:t>
            </a:r>
          </a:p>
          <a:p>
            <a:pPr algn="just"/>
            <a:r>
              <a:rPr lang="en-US" sz="2000" dirty="0"/>
              <a:t>Otherwise, if the relation corresponds to a </a:t>
            </a:r>
            <a:r>
              <a:rPr lang="en-US" sz="2000" b="1" dirty="0">
                <a:solidFill>
                  <a:srgbClr val="C00000"/>
                </a:solidFill>
              </a:rPr>
              <a:t>mixture of multiple entities and relationships</a:t>
            </a:r>
            <a:r>
              <a:rPr lang="en-US" sz="2000" dirty="0"/>
              <a:t>, semantic ambiguities will result, and the relation cannot be easily explained.</a:t>
            </a:r>
            <a:endParaRPr lang="en-US" dirty="0"/>
          </a:p>
        </p:txBody>
      </p:sp>
    </p:spTree>
    <p:extLst>
      <p:ext uri="{BB962C8B-B14F-4D97-AF65-F5344CB8AC3E}">
        <p14:creationId xmlns:p14="http://schemas.microsoft.com/office/powerpoint/2010/main" val="2985423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4807925" cy="5416379"/>
          </a:xfrm>
        </p:spPr>
        <p:txBody>
          <a:bodyPr>
            <a:normAutofit/>
          </a:bodyPr>
          <a:lstStyle/>
          <a:p>
            <a:pPr algn="just"/>
            <a:r>
              <a:rPr lang="en-US" b="1" i="1" u="sng" dirty="0">
                <a:solidFill>
                  <a:schemeClr val="accent2">
                    <a:lumMod val="75000"/>
                  </a:schemeClr>
                </a:solidFill>
              </a:rPr>
              <a:t>Example:</a:t>
            </a:r>
          </a:p>
          <a:p>
            <a:pPr algn="just"/>
            <a:r>
              <a:rPr lang="en-US" b="1" u="sng" dirty="0">
                <a:solidFill>
                  <a:srgbClr val="C00000"/>
                </a:solidFill>
              </a:rPr>
              <a:t>3NF</a:t>
            </a:r>
          </a:p>
          <a:p>
            <a:pPr algn="just"/>
            <a:r>
              <a:rPr lang="en-US" b="1" dirty="0">
                <a:solidFill>
                  <a:schemeClr val="tx1"/>
                </a:solidFill>
              </a:rPr>
              <a:t>SOLUTION:</a:t>
            </a:r>
          </a:p>
          <a:p>
            <a:pPr algn="just"/>
            <a:r>
              <a:rPr lang="en-US" dirty="0">
                <a:solidFill>
                  <a:srgbClr val="7030A0"/>
                </a:solidFill>
              </a:rPr>
              <a:t>If a transitive dependency exists, we remove the transitively </a:t>
            </a:r>
            <a:r>
              <a:rPr lang="en-US" dirty="0" err="1">
                <a:solidFill>
                  <a:srgbClr val="7030A0"/>
                </a:solidFill>
              </a:rPr>
              <a:t>dependendent</a:t>
            </a:r>
            <a:r>
              <a:rPr lang="en-US" dirty="0">
                <a:solidFill>
                  <a:srgbClr val="7030A0"/>
                </a:solidFill>
              </a:rPr>
              <a:t> attribute(s) from the relation by placing the attribute(s) in a new relation along with a copy of the determinant.</a:t>
            </a: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7395"/>
          <a:stretch/>
        </p:blipFill>
        <p:spPr>
          <a:xfrm>
            <a:off x="5675870" y="1039341"/>
            <a:ext cx="6295650" cy="4490010"/>
          </a:xfrm>
          <a:prstGeom prst="rect">
            <a:avLst/>
          </a:prstGeom>
        </p:spPr>
      </p:pic>
      <p:pic>
        <p:nvPicPr>
          <p:cNvPr id="6" name="Picture 5"/>
          <p:cNvPicPr>
            <a:picLocks noChangeAspect="1"/>
          </p:cNvPicPr>
          <p:nvPr/>
        </p:nvPicPr>
        <p:blipFill>
          <a:blip r:embed="rId3"/>
          <a:stretch>
            <a:fillRect/>
          </a:stretch>
        </p:blipFill>
        <p:spPr>
          <a:xfrm>
            <a:off x="5780457" y="5706503"/>
            <a:ext cx="6086475" cy="962025"/>
          </a:xfrm>
          <a:prstGeom prst="rect">
            <a:avLst/>
          </a:prstGeom>
        </p:spPr>
      </p:pic>
    </p:spTree>
    <p:extLst>
      <p:ext uri="{BB962C8B-B14F-4D97-AF65-F5344CB8AC3E}">
        <p14:creationId xmlns:p14="http://schemas.microsoft.com/office/powerpoint/2010/main" val="1260986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4807925" cy="5416379"/>
          </a:xfrm>
        </p:spPr>
        <p:txBody>
          <a:bodyPr>
            <a:normAutofit/>
          </a:bodyPr>
          <a:lstStyle/>
          <a:p>
            <a:pPr algn="just"/>
            <a:r>
              <a:rPr lang="en-US" b="1" i="1" u="sng" dirty="0">
                <a:solidFill>
                  <a:schemeClr val="accent2">
                    <a:lumMod val="75000"/>
                  </a:schemeClr>
                </a:solidFill>
              </a:rPr>
              <a:t>Example:</a:t>
            </a:r>
          </a:p>
          <a:p>
            <a:pPr algn="just"/>
            <a:r>
              <a:rPr lang="en-US" b="1" u="sng" dirty="0">
                <a:solidFill>
                  <a:srgbClr val="C00000"/>
                </a:solidFill>
              </a:rPr>
              <a:t>3NF</a:t>
            </a:r>
          </a:p>
          <a:p>
            <a:pPr algn="just"/>
            <a:r>
              <a:rPr lang="en-US" dirty="0">
                <a:solidFill>
                  <a:schemeClr val="tx1"/>
                </a:solidFill>
              </a:rPr>
              <a:t>FD4 rectified here as: </a:t>
            </a:r>
          </a:p>
          <a:p>
            <a:pPr lvl="1" algn="just"/>
            <a:r>
              <a:rPr lang="en-US" dirty="0">
                <a:solidFill>
                  <a:schemeClr val="tx1"/>
                </a:solidFill>
              </a:rPr>
              <a:t>By transforming the </a:t>
            </a:r>
            <a:r>
              <a:rPr lang="en-US" dirty="0" err="1">
                <a:solidFill>
                  <a:schemeClr val="tx1"/>
                </a:solidFill>
              </a:rPr>
              <a:t>PropertyOwner</a:t>
            </a:r>
            <a:r>
              <a:rPr lang="en-US" dirty="0">
                <a:solidFill>
                  <a:schemeClr val="tx1"/>
                </a:solidFill>
              </a:rPr>
              <a:t> relation into two new relations called </a:t>
            </a:r>
            <a:r>
              <a:rPr lang="en-US" dirty="0" err="1">
                <a:solidFill>
                  <a:schemeClr val="tx1"/>
                </a:solidFill>
              </a:rPr>
              <a:t>PropertyForRent</a:t>
            </a:r>
            <a:r>
              <a:rPr lang="en-US" dirty="0">
                <a:solidFill>
                  <a:schemeClr val="tx1"/>
                </a:solidFill>
              </a:rPr>
              <a:t> and Owner.</a:t>
            </a:r>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207923" y="4146979"/>
            <a:ext cx="4819650" cy="590550"/>
          </a:xfrm>
          <a:prstGeom prst="rect">
            <a:avLst/>
          </a:prstGeom>
        </p:spPr>
      </p:pic>
      <p:pic>
        <p:nvPicPr>
          <p:cNvPr id="7" name="Picture 6"/>
          <p:cNvPicPr>
            <a:picLocks noChangeAspect="1"/>
          </p:cNvPicPr>
          <p:nvPr/>
        </p:nvPicPr>
        <p:blipFill>
          <a:blip r:embed="rId3"/>
          <a:stretch>
            <a:fillRect/>
          </a:stretch>
        </p:blipFill>
        <p:spPr>
          <a:xfrm>
            <a:off x="5671493" y="2132956"/>
            <a:ext cx="6038850" cy="1685925"/>
          </a:xfrm>
          <a:prstGeom prst="rect">
            <a:avLst/>
          </a:prstGeom>
        </p:spPr>
      </p:pic>
    </p:spTree>
    <p:extLst>
      <p:ext uri="{BB962C8B-B14F-4D97-AF65-F5344CB8AC3E}">
        <p14:creationId xmlns:p14="http://schemas.microsoft.com/office/powerpoint/2010/main" val="265164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4807925" cy="5416379"/>
          </a:xfrm>
        </p:spPr>
        <p:txBody>
          <a:bodyPr>
            <a:normAutofit/>
          </a:bodyPr>
          <a:lstStyle/>
          <a:p>
            <a:pPr algn="just"/>
            <a:r>
              <a:rPr lang="en-US" b="1" i="1" u="sng" dirty="0">
                <a:solidFill>
                  <a:schemeClr val="accent2">
                    <a:lumMod val="75000"/>
                  </a:schemeClr>
                </a:solidFill>
              </a:rPr>
              <a:t>Example:</a:t>
            </a:r>
          </a:p>
          <a:p>
            <a:pPr algn="just"/>
            <a:r>
              <a:rPr lang="en-US" dirty="0">
                <a:solidFill>
                  <a:schemeClr val="tx1"/>
                </a:solidFill>
              </a:rPr>
              <a:t>The original </a:t>
            </a:r>
            <a:r>
              <a:rPr lang="en-US" dirty="0" err="1">
                <a:solidFill>
                  <a:schemeClr val="tx1"/>
                </a:solidFill>
              </a:rPr>
              <a:t>ClientRental</a:t>
            </a:r>
            <a:r>
              <a:rPr lang="en-US" dirty="0">
                <a:solidFill>
                  <a:schemeClr val="tx1"/>
                </a:solidFill>
              </a:rPr>
              <a:t> relation can be recreated by joining the Client, Rental, </a:t>
            </a:r>
            <a:r>
              <a:rPr lang="en-US" dirty="0" err="1">
                <a:solidFill>
                  <a:schemeClr val="tx1"/>
                </a:solidFill>
              </a:rPr>
              <a:t>PropertyForRent</a:t>
            </a:r>
            <a:r>
              <a:rPr lang="en-US" dirty="0">
                <a:solidFill>
                  <a:schemeClr val="tx1"/>
                </a:solidFill>
              </a:rPr>
              <a:t>, and Owner relations through the primary key/ foreign key mechanism. </a:t>
            </a:r>
          </a:p>
          <a:p>
            <a:pPr algn="just"/>
            <a:r>
              <a:rPr lang="en-US" dirty="0">
                <a:solidFill>
                  <a:schemeClr val="tx1"/>
                </a:solidFill>
              </a:rPr>
              <a:t>For example, the </a:t>
            </a:r>
            <a:r>
              <a:rPr lang="en-US" dirty="0" err="1">
                <a:solidFill>
                  <a:schemeClr val="tx1"/>
                </a:solidFill>
              </a:rPr>
              <a:t>ownerNo</a:t>
            </a:r>
            <a:r>
              <a:rPr lang="en-US" dirty="0">
                <a:solidFill>
                  <a:schemeClr val="tx1"/>
                </a:solidFill>
              </a:rPr>
              <a:t> attribute is a primary key within the Owner relation and is also present within the </a:t>
            </a:r>
            <a:r>
              <a:rPr lang="en-US" dirty="0" err="1">
                <a:solidFill>
                  <a:schemeClr val="tx1"/>
                </a:solidFill>
              </a:rPr>
              <a:t>PropertyForRent</a:t>
            </a:r>
            <a:r>
              <a:rPr lang="en-US" dirty="0">
                <a:solidFill>
                  <a:schemeClr val="tx1"/>
                </a:solidFill>
              </a:rPr>
              <a:t> relation as a foreign key.</a:t>
            </a:r>
          </a:p>
          <a:p>
            <a:pPr marL="0" indent="0" algn="just">
              <a:buNone/>
            </a:pPr>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1498"/>
          <a:stretch/>
        </p:blipFill>
        <p:spPr>
          <a:xfrm>
            <a:off x="5514246" y="962814"/>
            <a:ext cx="6616872" cy="4117871"/>
          </a:xfrm>
          <a:prstGeom prst="rect">
            <a:avLst/>
          </a:prstGeom>
        </p:spPr>
      </p:pic>
      <p:pic>
        <p:nvPicPr>
          <p:cNvPr id="6" name="Picture 5"/>
          <p:cNvPicPr>
            <a:picLocks noChangeAspect="1"/>
          </p:cNvPicPr>
          <p:nvPr/>
        </p:nvPicPr>
        <p:blipFill>
          <a:blip r:embed="rId3"/>
          <a:stretch>
            <a:fillRect/>
          </a:stretch>
        </p:blipFill>
        <p:spPr>
          <a:xfrm>
            <a:off x="521956" y="5080685"/>
            <a:ext cx="6288656" cy="1219200"/>
          </a:xfrm>
          <a:prstGeom prst="rect">
            <a:avLst/>
          </a:prstGeom>
        </p:spPr>
      </p:pic>
    </p:spTree>
    <p:extLst>
      <p:ext uri="{BB962C8B-B14F-4D97-AF65-F5344CB8AC3E}">
        <p14:creationId xmlns:p14="http://schemas.microsoft.com/office/powerpoint/2010/main" val="2420793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r>
              <a:rPr lang="en-US" dirty="0"/>
              <a:t>Normal Forms Based on Primary Keys</a:t>
            </a:r>
          </a:p>
        </p:txBody>
      </p:sp>
      <p:sp>
        <p:nvSpPr>
          <p:cNvPr id="3" name="Content Placeholder 2"/>
          <p:cNvSpPr>
            <a:spLocks noGrp="1"/>
          </p:cNvSpPr>
          <p:nvPr>
            <p:ph idx="1"/>
          </p:nvPr>
        </p:nvSpPr>
        <p:spPr>
          <a:xfrm>
            <a:off x="521956" y="1299518"/>
            <a:ext cx="4807925" cy="5416379"/>
          </a:xfrm>
        </p:spPr>
        <p:txBody>
          <a:bodyPr>
            <a:normAutofit/>
          </a:bodyPr>
          <a:lstStyle/>
          <a:p>
            <a:pPr algn="just"/>
            <a:r>
              <a:rPr lang="en-US" b="1" i="1" u="sng" dirty="0">
                <a:solidFill>
                  <a:schemeClr val="accent2">
                    <a:lumMod val="75000"/>
                  </a:schemeClr>
                </a:solidFill>
              </a:rPr>
              <a:t>Example:</a:t>
            </a:r>
          </a:p>
          <a:p>
            <a:pPr algn="just"/>
            <a:r>
              <a:rPr lang="en-US" dirty="0">
                <a:solidFill>
                  <a:schemeClr val="tx1"/>
                </a:solidFill>
              </a:rPr>
              <a:t>The </a:t>
            </a:r>
            <a:r>
              <a:rPr lang="en-US" u="sng" dirty="0" err="1">
                <a:solidFill>
                  <a:schemeClr val="tx1"/>
                </a:solidFill>
              </a:rPr>
              <a:t>clientNo</a:t>
            </a:r>
            <a:r>
              <a:rPr lang="en-US" u="sng" dirty="0">
                <a:solidFill>
                  <a:schemeClr val="tx1"/>
                </a:solidFill>
              </a:rPr>
              <a:t> attribute is a primary key of the Client relation</a:t>
            </a:r>
            <a:r>
              <a:rPr lang="en-US" dirty="0">
                <a:solidFill>
                  <a:schemeClr val="tx1"/>
                </a:solidFill>
              </a:rPr>
              <a:t> and is </a:t>
            </a:r>
            <a:r>
              <a:rPr lang="en-US" u="sng" dirty="0">
                <a:solidFill>
                  <a:schemeClr val="tx1"/>
                </a:solidFill>
              </a:rPr>
              <a:t>also present within the Rental relation as a foreign key. </a:t>
            </a:r>
          </a:p>
          <a:p>
            <a:pPr algn="just"/>
            <a:r>
              <a:rPr lang="en-US" dirty="0">
                <a:solidFill>
                  <a:schemeClr val="tx1"/>
                </a:solidFill>
              </a:rPr>
              <a:t>Note that in this case the </a:t>
            </a:r>
            <a:r>
              <a:rPr lang="en-US" dirty="0" err="1">
                <a:solidFill>
                  <a:schemeClr val="tx1"/>
                </a:solidFill>
              </a:rPr>
              <a:t>clientNo</a:t>
            </a:r>
            <a:r>
              <a:rPr lang="en-US" dirty="0">
                <a:solidFill>
                  <a:schemeClr val="tx1"/>
                </a:solidFill>
              </a:rPr>
              <a:t> attribute in the Rental relation acts both as a foreign key and as part of the primary key of this relation. </a:t>
            </a:r>
          </a:p>
          <a:p>
            <a:pPr algn="just"/>
            <a:r>
              <a:rPr lang="en-US" dirty="0">
                <a:solidFill>
                  <a:schemeClr val="tx1"/>
                </a:solidFill>
              </a:rPr>
              <a:t>Similarly, the </a:t>
            </a:r>
            <a:r>
              <a:rPr lang="en-US" u="sng" dirty="0" err="1">
                <a:solidFill>
                  <a:schemeClr val="tx1"/>
                </a:solidFill>
              </a:rPr>
              <a:t>propertyNo</a:t>
            </a:r>
            <a:r>
              <a:rPr lang="en-US" u="sng" dirty="0">
                <a:solidFill>
                  <a:schemeClr val="tx1"/>
                </a:solidFill>
              </a:rPr>
              <a:t> attribute is the primary key of the </a:t>
            </a:r>
            <a:r>
              <a:rPr lang="en-US" u="sng" dirty="0" err="1">
                <a:solidFill>
                  <a:schemeClr val="tx1"/>
                </a:solidFill>
              </a:rPr>
              <a:t>PropertyForRent</a:t>
            </a:r>
            <a:r>
              <a:rPr lang="en-US" u="sng" dirty="0">
                <a:solidFill>
                  <a:schemeClr val="tx1"/>
                </a:solidFill>
              </a:rPr>
              <a:t> </a:t>
            </a:r>
            <a:r>
              <a:rPr lang="en-US" dirty="0">
                <a:solidFill>
                  <a:schemeClr val="tx1"/>
                </a:solidFill>
              </a:rPr>
              <a:t>relation and is </a:t>
            </a:r>
            <a:r>
              <a:rPr lang="en-US" u="sng" dirty="0">
                <a:solidFill>
                  <a:schemeClr val="tx1"/>
                </a:solidFill>
              </a:rPr>
              <a:t>also present within the Rental relation acting both as a foreign key and as part of the primary key for this relation.</a:t>
            </a:r>
            <a:endParaRPr lang="en-US"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1498"/>
          <a:stretch/>
        </p:blipFill>
        <p:spPr>
          <a:xfrm>
            <a:off x="5519351" y="1299518"/>
            <a:ext cx="6516876" cy="3470190"/>
          </a:xfrm>
          <a:prstGeom prst="rect">
            <a:avLst/>
          </a:prstGeom>
        </p:spPr>
      </p:pic>
      <p:pic>
        <p:nvPicPr>
          <p:cNvPr id="6" name="Picture 5"/>
          <p:cNvPicPr>
            <a:picLocks noChangeAspect="1"/>
          </p:cNvPicPr>
          <p:nvPr/>
        </p:nvPicPr>
        <p:blipFill>
          <a:blip r:embed="rId3"/>
          <a:stretch>
            <a:fillRect/>
          </a:stretch>
        </p:blipFill>
        <p:spPr>
          <a:xfrm>
            <a:off x="6181454" y="5080685"/>
            <a:ext cx="5324475" cy="1219200"/>
          </a:xfrm>
          <a:prstGeom prst="rect">
            <a:avLst/>
          </a:prstGeom>
        </p:spPr>
      </p:pic>
    </p:spTree>
    <p:extLst>
      <p:ext uri="{BB962C8B-B14F-4D97-AF65-F5344CB8AC3E}">
        <p14:creationId xmlns:p14="http://schemas.microsoft.com/office/powerpoint/2010/main" val="2762903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378941"/>
            <a:ext cx="8596668" cy="1320800"/>
          </a:xfrm>
        </p:spPr>
        <p:txBody>
          <a:bodyPr/>
          <a:lstStyle/>
          <a:p>
            <a:pPr algn="just"/>
            <a:r>
              <a:rPr lang="en-US" dirty="0"/>
              <a:t>Normal Forms Based on Primary Keys</a:t>
            </a:r>
          </a:p>
        </p:txBody>
      </p:sp>
      <p:sp>
        <p:nvSpPr>
          <p:cNvPr id="3" name="Content Placeholder 2"/>
          <p:cNvSpPr>
            <a:spLocks noGrp="1"/>
          </p:cNvSpPr>
          <p:nvPr>
            <p:ph idx="1"/>
          </p:nvPr>
        </p:nvSpPr>
        <p:spPr>
          <a:xfrm>
            <a:off x="521956" y="1299518"/>
            <a:ext cx="4455485" cy="5416379"/>
          </a:xfrm>
        </p:spPr>
        <p:txBody>
          <a:bodyPr>
            <a:normAutofit/>
          </a:bodyPr>
          <a:lstStyle/>
          <a:p>
            <a:pPr algn="just"/>
            <a:r>
              <a:rPr lang="en-US" b="1" i="1" u="sng" dirty="0">
                <a:solidFill>
                  <a:schemeClr val="accent2">
                    <a:lumMod val="75000"/>
                  </a:schemeClr>
                </a:solidFill>
              </a:rPr>
              <a:t>Example:</a:t>
            </a:r>
          </a:p>
          <a:p>
            <a:pPr algn="just"/>
            <a:r>
              <a:rPr lang="en-US" dirty="0">
                <a:solidFill>
                  <a:schemeClr val="tx1"/>
                </a:solidFill>
              </a:rPr>
              <a:t>In other words, the normalization process has decomposed the original </a:t>
            </a:r>
            <a:r>
              <a:rPr lang="en-US" dirty="0" err="1">
                <a:solidFill>
                  <a:schemeClr val="tx1"/>
                </a:solidFill>
              </a:rPr>
              <a:t>ClientRental</a:t>
            </a:r>
            <a:r>
              <a:rPr lang="en-US" dirty="0">
                <a:solidFill>
                  <a:schemeClr val="tx1"/>
                </a:solidFill>
              </a:rPr>
              <a:t> relation.</a:t>
            </a:r>
          </a:p>
          <a:p>
            <a:pPr algn="just"/>
            <a:r>
              <a:rPr lang="en-US" dirty="0">
                <a:solidFill>
                  <a:schemeClr val="tx1"/>
                </a:solidFill>
              </a:rPr>
              <a:t>This results in a lossless-join (also called non lossy or non additive-join) decomposition, which is reversible.</a:t>
            </a:r>
          </a:p>
          <a:p>
            <a:pPr lvl="1" algn="just"/>
            <a:r>
              <a:rPr lang="en-US" b="1" i="1" u="sng" dirty="0">
                <a:solidFill>
                  <a:schemeClr val="tx1"/>
                </a:solidFill>
              </a:rPr>
              <a:t>As natural join won’t result in generation of spurious tuples</a:t>
            </a:r>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a:p>
            <a:pPr algn="just"/>
            <a:endParaRPr lang="en-US" b="1" i="1" u="sng" dirty="0">
              <a:solidFill>
                <a:schemeClr val="accent2">
                  <a:lumMod val="75000"/>
                </a:schemeClr>
              </a:solidFill>
            </a:endParaRPr>
          </a:p>
        </p:txBody>
      </p:sp>
      <p:pic>
        <p:nvPicPr>
          <p:cNvPr id="5" name="Picture 4"/>
          <p:cNvPicPr>
            <a:picLocks noChangeAspect="1"/>
          </p:cNvPicPr>
          <p:nvPr/>
        </p:nvPicPr>
        <p:blipFill rotWithShape="1">
          <a:blip r:embed="rId2"/>
          <a:srcRect l="11498"/>
          <a:stretch/>
        </p:blipFill>
        <p:spPr>
          <a:xfrm>
            <a:off x="5519351" y="1299518"/>
            <a:ext cx="6516876" cy="3470190"/>
          </a:xfrm>
          <a:prstGeom prst="rect">
            <a:avLst/>
          </a:prstGeom>
        </p:spPr>
      </p:pic>
      <p:pic>
        <p:nvPicPr>
          <p:cNvPr id="6" name="Picture 5"/>
          <p:cNvPicPr>
            <a:picLocks noChangeAspect="1"/>
          </p:cNvPicPr>
          <p:nvPr/>
        </p:nvPicPr>
        <p:blipFill>
          <a:blip r:embed="rId3"/>
          <a:stretch>
            <a:fillRect/>
          </a:stretch>
        </p:blipFill>
        <p:spPr>
          <a:xfrm>
            <a:off x="6181454" y="5080685"/>
            <a:ext cx="5324475" cy="1219200"/>
          </a:xfrm>
          <a:prstGeom prst="rect">
            <a:avLst/>
          </a:prstGeom>
        </p:spPr>
      </p:pic>
    </p:spTree>
    <p:extLst>
      <p:ext uri="{BB962C8B-B14F-4D97-AF65-F5344CB8AC3E}">
        <p14:creationId xmlns:p14="http://schemas.microsoft.com/office/powerpoint/2010/main" val="860330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8596668" cy="1320800"/>
          </a:xfrm>
        </p:spPr>
        <p:txBody>
          <a:bodyPr/>
          <a:lstStyle/>
          <a:p>
            <a:r>
              <a:rPr lang="en-US" dirty="0"/>
              <a:t>General Definitions of 2NF &amp; 3NF</a:t>
            </a:r>
          </a:p>
        </p:txBody>
      </p:sp>
      <p:sp>
        <p:nvSpPr>
          <p:cNvPr id="3" name="Content Placeholder 2"/>
          <p:cNvSpPr>
            <a:spLocks noGrp="1"/>
          </p:cNvSpPr>
          <p:nvPr>
            <p:ph idx="1"/>
          </p:nvPr>
        </p:nvSpPr>
        <p:spPr>
          <a:xfrm>
            <a:off x="350981" y="808681"/>
            <a:ext cx="10406158" cy="5416379"/>
          </a:xfrm>
        </p:spPr>
        <p:txBody>
          <a:bodyPr>
            <a:normAutofit/>
          </a:bodyPr>
          <a:lstStyle/>
          <a:p>
            <a:pPr algn="just"/>
            <a:r>
              <a:rPr lang="en-US" b="1" i="1" u="sng" dirty="0">
                <a:solidFill>
                  <a:schemeClr val="accent2">
                    <a:lumMod val="75000"/>
                  </a:schemeClr>
                </a:solidFill>
              </a:rPr>
              <a:t>General Definition of Second Normal Form</a:t>
            </a:r>
          </a:p>
          <a:p>
            <a:pPr algn="just"/>
            <a:r>
              <a:rPr lang="en-US" sz="2000" b="1" u="sng" dirty="0">
                <a:solidFill>
                  <a:srgbClr val="7030A0"/>
                </a:solidFill>
              </a:rPr>
              <a:t>Definition. </a:t>
            </a:r>
          </a:p>
          <a:p>
            <a:pPr lvl="1" algn="just"/>
            <a:r>
              <a:rPr lang="en-US" sz="1800" dirty="0">
                <a:solidFill>
                  <a:schemeClr val="tx1">
                    <a:lumMod val="95000"/>
                    <a:lumOff val="5000"/>
                  </a:schemeClr>
                </a:solidFill>
              </a:rPr>
              <a:t>A relation schema R is in 2NF if, </a:t>
            </a:r>
            <a:r>
              <a:rPr lang="en-US" sz="1800" b="1" u="sng" dirty="0">
                <a:solidFill>
                  <a:schemeClr val="tx1">
                    <a:lumMod val="95000"/>
                    <a:lumOff val="5000"/>
                  </a:schemeClr>
                </a:solidFill>
              </a:rPr>
              <a:t>every nonprime attribute A in R is not partially dependent on</a:t>
            </a:r>
            <a:r>
              <a:rPr lang="en-US" sz="1800" b="1" u="sng" dirty="0">
                <a:solidFill>
                  <a:srgbClr val="FF0000"/>
                </a:solidFill>
              </a:rPr>
              <a:t> ANY KEY </a:t>
            </a:r>
            <a:r>
              <a:rPr lang="en-US" sz="1800" b="1" u="sng" dirty="0">
                <a:solidFill>
                  <a:schemeClr val="tx1">
                    <a:lumMod val="95000"/>
                    <a:lumOff val="5000"/>
                  </a:schemeClr>
                </a:solidFill>
              </a:rPr>
              <a:t>of R.</a:t>
            </a:r>
          </a:p>
          <a:p>
            <a:pPr algn="just"/>
            <a:r>
              <a:rPr lang="en-US" sz="2000" b="1" u="sng" dirty="0">
                <a:solidFill>
                  <a:srgbClr val="7030A0"/>
                </a:solidFill>
              </a:rPr>
              <a:t>The test for 2NF</a:t>
            </a:r>
          </a:p>
          <a:p>
            <a:pPr lvl="1" algn="just"/>
            <a:r>
              <a:rPr lang="en-US" sz="1800" dirty="0">
                <a:solidFill>
                  <a:schemeClr val="tx1">
                    <a:lumMod val="95000"/>
                    <a:lumOff val="5000"/>
                  </a:schemeClr>
                </a:solidFill>
              </a:rPr>
              <a:t>check for functional dependencies whose left-hand side attributes are part of the primary key. </a:t>
            </a:r>
          </a:p>
          <a:p>
            <a:pPr lvl="1" algn="just"/>
            <a:r>
              <a:rPr lang="en-US" sz="1800" dirty="0">
                <a:solidFill>
                  <a:schemeClr val="tx1">
                    <a:lumMod val="95000"/>
                    <a:lumOff val="5000"/>
                  </a:schemeClr>
                </a:solidFill>
              </a:rPr>
              <a:t>If the primary key contains a single attribute, the test need not be applied at all. </a:t>
            </a:r>
          </a:p>
        </p:txBody>
      </p:sp>
    </p:spTree>
    <p:extLst>
      <p:ext uri="{BB962C8B-B14F-4D97-AF65-F5344CB8AC3E}">
        <p14:creationId xmlns:p14="http://schemas.microsoft.com/office/powerpoint/2010/main" val="123016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8596668" cy="1320800"/>
          </a:xfrm>
        </p:spPr>
        <p:txBody>
          <a:bodyPr/>
          <a:lstStyle/>
          <a:p>
            <a:r>
              <a:rPr lang="en-US" dirty="0"/>
              <a:t>General Definitions of 2NF &amp; 3NF</a:t>
            </a:r>
          </a:p>
        </p:txBody>
      </p:sp>
      <p:sp>
        <p:nvSpPr>
          <p:cNvPr id="3" name="Content Placeholder 2"/>
          <p:cNvSpPr>
            <a:spLocks noGrp="1"/>
          </p:cNvSpPr>
          <p:nvPr>
            <p:ph idx="1"/>
          </p:nvPr>
        </p:nvSpPr>
        <p:spPr>
          <a:xfrm>
            <a:off x="350981" y="679571"/>
            <a:ext cx="10406158" cy="5416379"/>
          </a:xfrm>
        </p:spPr>
        <p:txBody>
          <a:bodyPr>
            <a:normAutofit/>
          </a:bodyPr>
          <a:lstStyle/>
          <a:p>
            <a:pPr algn="just"/>
            <a:r>
              <a:rPr lang="en-US" b="1" i="1" u="sng" dirty="0">
                <a:solidFill>
                  <a:schemeClr val="accent2">
                    <a:lumMod val="75000"/>
                  </a:schemeClr>
                </a:solidFill>
              </a:rPr>
              <a:t>General Definition of Second Normal Form</a:t>
            </a:r>
          </a:p>
          <a:p>
            <a:pPr algn="just"/>
            <a:r>
              <a:rPr lang="en-US" sz="2000" dirty="0">
                <a:solidFill>
                  <a:schemeClr val="tx1">
                    <a:lumMod val="95000"/>
                    <a:lumOff val="5000"/>
                  </a:schemeClr>
                </a:solidFill>
              </a:rPr>
              <a:t>Consider the relation schema LOTS which describes parcels of land for sale in various counties of a state. </a:t>
            </a:r>
          </a:p>
          <a:p>
            <a:pPr algn="just"/>
            <a:r>
              <a:rPr lang="en-US" sz="2000" dirty="0">
                <a:solidFill>
                  <a:schemeClr val="tx1">
                    <a:lumMod val="95000"/>
                    <a:lumOff val="5000"/>
                  </a:schemeClr>
                </a:solidFill>
              </a:rPr>
              <a:t>Suppose that there are two candidate keys: </a:t>
            </a:r>
          </a:p>
          <a:p>
            <a:pPr lvl="1" algn="just"/>
            <a:r>
              <a:rPr lang="en-US" sz="1800" b="1" u="sng" dirty="0" err="1">
                <a:solidFill>
                  <a:schemeClr val="tx1"/>
                </a:solidFill>
              </a:rPr>
              <a:t>Property_id</a:t>
            </a:r>
            <a:r>
              <a:rPr lang="en-US" sz="1800" b="1" u="sng" dirty="0">
                <a:solidFill>
                  <a:schemeClr val="tx1"/>
                </a:solidFill>
              </a:rPr>
              <a:t># </a:t>
            </a:r>
          </a:p>
          <a:p>
            <a:pPr lvl="1" algn="just"/>
            <a:r>
              <a:rPr lang="en-US" sz="1800" b="1" u="sng" dirty="0">
                <a:solidFill>
                  <a:schemeClr val="tx1"/>
                </a:solidFill>
              </a:rPr>
              <a:t>{</a:t>
            </a:r>
            <a:r>
              <a:rPr lang="en-US" sz="1800" b="1" u="sng" dirty="0" err="1">
                <a:solidFill>
                  <a:schemeClr val="tx1"/>
                </a:solidFill>
              </a:rPr>
              <a:t>County_name</a:t>
            </a:r>
            <a:r>
              <a:rPr lang="en-US" sz="1800" b="1" u="sng" dirty="0">
                <a:solidFill>
                  <a:schemeClr val="tx1"/>
                </a:solidFill>
              </a:rPr>
              <a:t>, Lot#}</a:t>
            </a:r>
          </a:p>
          <a:p>
            <a:pPr algn="just"/>
            <a:r>
              <a:rPr lang="en-US" sz="2000" dirty="0">
                <a:solidFill>
                  <a:schemeClr val="tx1">
                    <a:lumMod val="95000"/>
                    <a:lumOff val="5000"/>
                  </a:schemeClr>
                </a:solidFill>
              </a:rPr>
              <a:t>Lot# are unique only within each county, </a:t>
            </a:r>
          </a:p>
          <a:p>
            <a:pPr algn="just"/>
            <a:r>
              <a:rPr lang="en-US" sz="2000" dirty="0">
                <a:solidFill>
                  <a:schemeClr val="tx1">
                    <a:lumMod val="95000"/>
                    <a:lumOff val="5000"/>
                  </a:schemeClr>
                </a:solidFill>
              </a:rPr>
              <a:t>but </a:t>
            </a:r>
            <a:r>
              <a:rPr lang="en-US" sz="2000" dirty="0" err="1">
                <a:solidFill>
                  <a:schemeClr val="tx1">
                    <a:lumMod val="95000"/>
                    <a:lumOff val="5000"/>
                  </a:schemeClr>
                </a:solidFill>
              </a:rPr>
              <a:t>Property_id</a:t>
            </a:r>
            <a:r>
              <a:rPr lang="en-US" sz="2000" dirty="0">
                <a:solidFill>
                  <a:schemeClr val="tx1">
                    <a:lumMod val="95000"/>
                    <a:lumOff val="5000"/>
                  </a:schemeClr>
                </a:solidFill>
              </a:rPr>
              <a:t># are unique across counties for the entire state.</a:t>
            </a:r>
          </a:p>
        </p:txBody>
      </p:sp>
      <p:pic>
        <p:nvPicPr>
          <p:cNvPr id="4" name="Picture 3">
            <a:extLst>
              <a:ext uri="{FF2B5EF4-FFF2-40B4-BE49-F238E27FC236}">
                <a16:creationId xmlns:a16="http://schemas.microsoft.com/office/drawing/2014/main" id="{BBDC690A-7994-CB83-DE8C-B5845F89B691}"/>
              </a:ext>
            </a:extLst>
          </p:cNvPr>
          <p:cNvPicPr>
            <a:picLocks noChangeAspect="1"/>
          </p:cNvPicPr>
          <p:nvPr/>
        </p:nvPicPr>
        <p:blipFill rotWithShape="1">
          <a:blip r:embed="rId2"/>
          <a:srcRect l="9303" t="12409" r="21960" b="78957"/>
          <a:stretch/>
        </p:blipFill>
        <p:spPr>
          <a:xfrm>
            <a:off x="1310056" y="4325816"/>
            <a:ext cx="8010952" cy="132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9098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004" y="1285100"/>
            <a:ext cx="10449289" cy="5416379"/>
          </a:xfrm>
        </p:spPr>
        <p:txBody>
          <a:bodyPr>
            <a:normAutofit/>
          </a:bodyPr>
          <a:lstStyle/>
          <a:p>
            <a:pPr algn="just"/>
            <a:r>
              <a:rPr lang="en-US" b="1" i="1" u="sng" dirty="0">
                <a:solidFill>
                  <a:schemeClr val="accent2">
                    <a:lumMod val="75000"/>
                  </a:schemeClr>
                </a:solidFill>
              </a:rPr>
              <a:t>General Definition of Second Normal Form</a:t>
            </a:r>
          </a:p>
          <a:p>
            <a:pPr algn="just"/>
            <a:r>
              <a:rPr lang="en-US" sz="2000" dirty="0">
                <a:solidFill>
                  <a:schemeClr val="tx1">
                    <a:lumMod val="95000"/>
                    <a:lumOff val="5000"/>
                  </a:schemeClr>
                </a:solidFill>
              </a:rPr>
              <a:t>Following FDs hold in the given schema:</a:t>
            </a:r>
          </a:p>
          <a:p>
            <a:pPr algn="just"/>
            <a:r>
              <a:rPr lang="en-US" sz="2000" b="1" dirty="0">
                <a:solidFill>
                  <a:srgbClr val="C00000"/>
                </a:solidFill>
              </a:rPr>
              <a:t>FD1: </a:t>
            </a:r>
            <a:r>
              <a:rPr lang="en-US" sz="2000" b="1" dirty="0" err="1">
                <a:solidFill>
                  <a:srgbClr val="C00000"/>
                </a:solidFill>
              </a:rPr>
              <a:t>Property_id</a:t>
            </a:r>
            <a:r>
              <a:rPr lang="en-US" sz="2000" b="1" dirty="0">
                <a:solidFill>
                  <a:srgbClr val="C00000"/>
                </a:solidFill>
              </a:rPr>
              <a:t># → </a:t>
            </a:r>
            <a:r>
              <a:rPr lang="en-US" sz="2000" b="1" dirty="0" err="1">
                <a:solidFill>
                  <a:srgbClr val="C00000"/>
                </a:solidFill>
              </a:rPr>
              <a:t>county_name</a:t>
            </a:r>
            <a:r>
              <a:rPr lang="en-US" sz="2000" b="1" dirty="0">
                <a:solidFill>
                  <a:srgbClr val="C00000"/>
                </a:solidFill>
              </a:rPr>
              <a:t>, </a:t>
            </a:r>
            <a:r>
              <a:rPr lang="en-US" sz="2000" b="1" dirty="0" err="1">
                <a:solidFill>
                  <a:srgbClr val="C00000"/>
                </a:solidFill>
              </a:rPr>
              <a:t>Lot#,Area</a:t>
            </a:r>
            <a:r>
              <a:rPr lang="en-US" sz="2000" b="1" dirty="0">
                <a:solidFill>
                  <a:srgbClr val="C00000"/>
                </a:solidFill>
              </a:rPr>
              <a:t>, </a:t>
            </a:r>
            <a:r>
              <a:rPr lang="en-US" sz="2000" b="1" dirty="0" err="1">
                <a:solidFill>
                  <a:srgbClr val="C00000"/>
                </a:solidFill>
              </a:rPr>
              <a:t>price,Tax_rate</a:t>
            </a:r>
            <a:r>
              <a:rPr lang="en-US" sz="2000" b="1" dirty="0">
                <a:solidFill>
                  <a:srgbClr val="C00000"/>
                </a:solidFill>
              </a:rPr>
              <a:t> </a:t>
            </a:r>
          </a:p>
          <a:p>
            <a:pPr algn="just"/>
            <a:r>
              <a:rPr lang="en-US" sz="2000" b="1" dirty="0">
                <a:solidFill>
                  <a:srgbClr val="C00000"/>
                </a:solidFill>
              </a:rPr>
              <a:t>FD2: {</a:t>
            </a:r>
            <a:r>
              <a:rPr lang="en-US" sz="2000" b="1" dirty="0" err="1">
                <a:solidFill>
                  <a:srgbClr val="C00000"/>
                </a:solidFill>
              </a:rPr>
              <a:t>County_name</a:t>
            </a:r>
            <a:r>
              <a:rPr lang="en-US" sz="2000" b="1" dirty="0">
                <a:solidFill>
                  <a:srgbClr val="C00000"/>
                </a:solidFill>
              </a:rPr>
              <a:t>, Lot#} → </a:t>
            </a:r>
            <a:r>
              <a:rPr lang="en-US" sz="2000" b="1" dirty="0" err="1">
                <a:solidFill>
                  <a:srgbClr val="C00000"/>
                </a:solidFill>
              </a:rPr>
              <a:t>property_Id</a:t>
            </a:r>
            <a:r>
              <a:rPr lang="en-US" sz="2000" b="1" dirty="0">
                <a:solidFill>
                  <a:srgbClr val="C00000"/>
                </a:solidFill>
              </a:rPr>
              <a:t>#, Area, </a:t>
            </a:r>
            <a:r>
              <a:rPr lang="en-US" sz="2000" b="1" dirty="0" err="1">
                <a:solidFill>
                  <a:srgbClr val="C00000"/>
                </a:solidFill>
              </a:rPr>
              <a:t>price,Tax_rate</a:t>
            </a:r>
            <a:r>
              <a:rPr lang="en-US" sz="2000" b="1" dirty="0">
                <a:solidFill>
                  <a:srgbClr val="C00000"/>
                </a:solidFill>
              </a:rPr>
              <a:t> </a:t>
            </a:r>
          </a:p>
          <a:p>
            <a:pPr algn="just"/>
            <a:r>
              <a:rPr lang="en-US" sz="2000" b="1" dirty="0">
                <a:solidFill>
                  <a:srgbClr val="C00000"/>
                </a:solidFill>
              </a:rPr>
              <a:t>FD3: </a:t>
            </a:r>
            <a:r>
              <a:rPr lang="en-US" sz="2000" b="1" dirty="0" err="1">
                <a:solidFill>
                  <a:srgbClr val="C00000"/>
                </a:solidFill>
              </a:rPr>
              <a:t>County_name</a:t>
            </a:r>
            <a:r>
              <a:rPr lang="en-US" sz="2000" b="1" dirty="0">
                <a:solidFill>
                  <a:srgbClr val="C00000"/>
                </a:solidFill>
              </a:rPr>
              <a:t> → </a:t>
            </a:r>
            <a:r>
              <a:rPr lang="en-US" sz="2000" b="1" dirty="0" err="1">
                <a:solidFill>
                  <a:srgbClr val="C00000"/>
                </a:solidFill>
              </a:rPr>
              <a:t>Tax_rate</a:t>
            </a:r>
            <a:endParaRPr lang="en-US" sz="2000" b="1" dirty="0">
              <a:solidFill>
                <a:srgbClr val="C00000"/>
              </a:solidFill>
            </a:endParaRPr>
          </a:p>
          <a:p>
            <a:pPr lvl="1" algn="just"/>
            <a:r>
              <a:rPr lang="en-US" sz="1800" b="1" dirty="0">
                <a:solidFill>
                  <a:schemeClr val="tx1">
                    <a:lumMod val="95000"/>
                    <a:lumOff val="5000"/>
                  </a:schemeClr>
                </a:solidFill>
              </a:rPr>
              <a:t>Assume:</a:t>
            </a:r>
          </a:p>
          <a:p>
            <a:pPr lvl="2" algn="just"/>
            <a:r>
              <a:rPr lang="en-US" sz="1600" u="sng" dirty="0">
                <a:solidFill>
                  <a:schemeClr val="tx1">
                    <a:lumMod val="95000"/>
                    <a:lumOff val="5000"/>
                  </a:schemeClr>
                </a:solidFill>
              </a:rPr>
              <a:t>the tax rate is fixed for a given county</a:t>
            </a:r>
          </a:p>
          <a:p>
            <a:pPr lvl="2" algn="just"/>
            <a:r>
              <a:rPr lang="en-US" sz="1600" u="sng" dirty="0">
                <a:solidFill>
                  <a:schemeClr val="tx1">
                    <a:lumMod val="95000"/>
                    <a:lumOff val="5000"/>
                  </a:schemeClr>
                </a:solidFill>
              </a:rPr>
              <a:t>does not vary lot by lot within the same county</a:t>
            </a:r>
            <a:endParaRPr lang="en-US" sz="1600" b="1" u="sng" dirty="0">
              <a:solidFill>
                <a:srgbClr val="C00000"/>
              </a:solidFill>
            </a:endParaRPr>
          </a:p>
          <a:p>
            <a:pPr algn="just"/>
            <a:r>
              <a:rPr lang="en-US" sz="2000" b="1" dirty="0">
                <a:solidFill>
                  <a:srgbClr val="C00000"/>
                </a:solidFill>
              </a:rPr>
              <a:t>FD4: Area → Price</a:t>
            </a:r>
          </a:p>
          <a:p>
            <a:pPr lvl="1" algn="just"/>
            <a:r>
              <a:rPr lang="en-US" sz="1800" b="1" dirty="0">
                <a:solidFill>
                  <a:schemeClr val="tx1">
                    <a:lumMod val="95000"/>
                    <a:lumOff val="5000"/>
                  </a:schemeClr>
                </a:solidFill>
              </a:rPr>
              <a:t>Assume:</a:t>
            </a:r>
          </a:p>
          <a:p>
            <a:pPr lvl="2" algn="just"/>
            <a:r>
              <a:rPr lang="en-US" sz="1600" dirty="0">
                <a:solidFill>
                  <a:schemeClr val="tx1">
                    <a:lumMod val="95000"/>
                    <a:lumOff val="5000"/>
                  </a:schemeClr>
                </a:solidFill>
              </a:rPr>
              <a:t>The price of a lot is determined by its area regardless of the county it is in. </a:t>
            </a:r>
          </a:p>
        </p:txBody>
      </p:sp>
      <p:sp>
        <p:nvSpPr>
          <p:cNvPr id="6" name="Title 1">
            <a:extLst>
              <a:ext uri="{FF2B5EF4-FFF2-40B4-BE49-F238E27FC236}">
                <a16:creationId xmlns:a16="http://schemas.microsoft.com/office/drawing/2014/main" id="{3A6ACB62-FE95-6D99-DE5A-7E8EEA98541E}"/>
              </a:ext>
            </a:extLst>
          </p:cNvPr>
          <p:cNvSpPr>
            <a:spLocks noGrp="1"/>
          </p:cNvSpPr>
          <p:nvPr>
            <p:ph type="title"/>
          </p:nvPr>
        </p:nvSpPr>
        <p:spPr>
          <a:xfrm>
            <a:off x="489004" y="338062"/>
            <a:ext cx="8596668" cy="1320800"/>
          </a:xfrm>
        </p:spPr>
        <p:txBody>
          <a:bodyPr/>
          <a:lstStyle/>
          <a:p>
            <a:r>
              <a:rPr lang="en-US" dirty="0"/>
              <a:t>General Definitions of 2NF &amp; 3NF</a:t>
            </a:r>
          </a:p>
        </p:txBody>
      </p:sp>
    </p:spTree>
    <p:extLst>
      <p:ext uri="{BB962C8B-B14F-4D97-AF65-F5344CB8AC3E}">
        <p14:creationId xmlns:p14="http://schemas.microsoft.com/office/powerpoint/2010/main" val="38526216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B8A25F4-9EFE-854A-CA29-87102D24510E}"/>
              </a:ext>
            </a:extLst>
          </p:cNvPr>
          <p:cNvGrpSpPr/>
          <p:nvPr/>
        </p:nvGrpSpPr>
        <p:grpSpPr>
          <a:xfrm>
            <a:off x="167344" y="1347572"/>
            <a:ext cx="4976156" cy="2378467"/>
            <a:chOff x="710394" y="1532211"/>
            <a:chExt cx="4742420" cy="2378467"/>
          </a:xfrm>
        </p:grpSpPr>
        <p:pic>
          <p:nvPicPr>
            <p:cNvPr id="4" name="Picture 3"/>
            <p:cNvPicPr>
              <a:picLocks noChangeAspect="1"/>
            </p:cNvPicPr>
            <p:nvPr/>
          </p:nvPicPr>
          <p:blipFill rotWithShape="1">
            <a:blip r:embed="rId2"/>
            <a:srcRect t="11529" r="21960" b="61972"/>
            <a:stretch/>
          </p:blipFill>
          <p:spPr>
            <a:xfrm>
              <a:off x="710394" y="1532211"/>
              <a:ext cx="4742420" cy="2009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3F61447F-5986-1CA3-A34E-C0E1571CDFF6}"/>
                </a:ext>
              </a:extLst>
            </p:cNvPr>
            <p:cNvSpPr txBox="1"/>
            <p:nvPr/>
          </p:nvSpPr>
          <p:spPr>
            <a:xfrm>
              <a:off x="2176575" y="3541346"/>
              <a:ext cx="1523063" cy="369332"/>
            </a:xfrm>
            <a:prstGeom prst="rect">
              <a:avLst/>
            </a:prstGeom>
            <a:noFill/>
          </p:spPr>
          <p:txBody>
            <a:bodyPr wrap="square" rtlCol="0">
              <a:spAutoFit/>
            </a:bodyPr>
            <a:lstStyle/>
            <a:p>
              <a:r>
                <a:rPr lang="en-US" dirty="0">
                  <a:solidFill>
                    <a:srgbClr val="FF0000"/>
                  </a:solidFill>
                </a:rPr>
                <a:t>Identify FDs</a:t>
              </a:r>
            </a:p>
          </p:txBody>
        </p:sp>
      </p:grpSp>
      <p:grpSp>
        <p:nvGrpSpPr>
          <p:cNvPr id="10" name="Group 9">
            <a:extLst>
              <a:ext uri="{FF2B5EF4-FFF2-40B4-BE49-F238E27FC236}">
                <a16:creationId xmlns:a16="http://schemas.microsoft.com/office/drawing/2014/main" id="{E106E9A5-515F-E03E-99BD-763C0583EEA2}"/>
              </a:ext>
            </a:extLst>
          </p:cNvPr>
          <p:cNvGrpSpPr/>
          <p:nvPr/>
        </p:nvGrpSpPr>
        <p:grpSpPr>
          <a:xfrm>
            <a:off x="5370127" y="1347572"/>
            <a:ext cx="6454219" cy="2450760"/>
            <a:chOff x="5255827" y="1347572"/>
            <a:chExt cx="6552242" cy="2450760"/>
          </a:xfrm>
        </p:grpSpPr>
        <p:pic>
          <p:nvPicPr>
            <p:cNvPr id="6" name="Picture 5"/>
            <p:cNvPicPr>
              <a:picLocks noChangeAspect="1"/>
            </p:cNvPicPr>
            <p:nvPr/>
          </p:nvPicPr>
          <p:blipFill rotWithShape="1">
            <a:blip r:embed="rId2"/>
            <a:srcRect t="38136" b="41887"/>
            <a:stretch/>
          </p:blipFill>
          <p:spPr>
            <a:xfrm>
              <a:off x="5255827" y="1347572"/>
              <a:ext cx="6076950" cy="2081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5CE83F5-2FB8-E3BB-B181-34C1E7055B42}"/>
                </a:ext>
              </a:extLst>
            </p:cNvPr>
            <p:cNvSpPr txBox="1"/>
            <p:nvPr/>
          </p:nvSpPr>
          <p:spPr>
            <a:xfrm>
              <a:off x="5731119" y="3429000"/>
              <a:ext cx="6076950" cy="369332"/>
            </a:xfrm>
            <a:prstGeom prst="rect">
              <a:avLst/>
            </a:prstGeom>
            <a:noFill/>
          </p:spPr>
          <p:txBody>
            <a:bodyPr wrap="square" rtlCol="0">
              <a:spAutoFit/>
            </a:bodyPr>
            <a:lstStyle/>
            <a:p>
              <a:r>
                <a:rPr lang="en-US" dirty="0">
                  <a:solidFill>
                    <a:srgbClr val="FF0000"/>
                  </a:solidFill>
                </a:rPr>
                <a:t>Remove partial dependencies on candidate key</a:t>
              </a:r>
            </a:p>
          </p:txBody>
        </p:sp>
      </p:grpSp>
      <p:grpSp>
        <p:nvGrpSpPr>
          <p:cNvPr id="12" name="Group 11">
            <a:extLst>
              <a:ext uri="{FF2B5EF4-FFF2-40B4-BE49-F238E27FC236}">
                <a16:creationId xmlns:a16="http://schemas.microsoft.com/office/drawing/2014/main" id="{07761272-D577-59F3-2EB0-CDCB3544F146}"/>
              </a:ext>
            </a:extLst>
          </p:cNvPr>
          <p:cNvGrpSpPr/>
          <p:nvPr/>
        </p:nvGrpSpPr>
        <p:grpSpPr>
          <a:xfrm>
            <a:off x="167344" y="4387361"/>
            <a:ext cx="4976156" cy="2163884"/>
            <a:chOff x="167344" y="4387361"/>
            <a:chExt cx="4742420" cy="2163884"/>
          </a:xfrm>
        </p:grpSpPr>
        <p:pic>
          <p:nvPicPr>
            <p:cNvPr id="8" name="Picture 7">
              <a:extLst>
                <a:ext uri="{FF2B5EF4-FFF2-40B4-BE49-F238E27FC236}">
                  <a16:creationId xmlns:a16="http://schemas.microsoft.com/office/drawing/2014/main" id="{8227CE9D-A7DC-DCF5-D060-8F0B7722244F}"/>
                </a:ext>
              </a:extLst>
            </p:cNvPr>
            <p:cNvPicPr>
              <a:picLocks noChangeAspect="1"/>
            </p:cNvPicPr>
            <p:nvPr/>
          </p:nvPicPr>
          <p:blipFill rotWithShape="1">
            <a:blip r:embed="rId2"/>
            <a:srcRect t="59218" b="23835"/>
            <a:stretch/>
          </p:blipFill>
          <p:spPr>
            <a:xfrm>
              <a:off x="167344" y="4387361"/>
              <a:ext cx="4742420" cy="1758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DFD8855E-FE56-77AF-C779-E3879CB8DC7E}"/>
                </a:ext>
              </a:extLst>
            </p:cNvPr>
            <p:cNvSpPr txBox="1"/>
            <p:nvPr/>
          </p:nvSpPr>
          <p:spPr>
            <a:xfrm>
              <a:off x="611430" y="6181913"/>
              <a:ext cx="4074870" cy="369332"/>
            </a:xfrm>
            <a:prstGeom prst="rect">
              <a:avLst/>
            </a:prstGeom>
            <a:noFill/>
          </p:spPr>
          <p:txBody>
            <a:bodyPr wrap="square" rtlCol="0">
              <a:spAutoFit/>
            </a:bodyPr>
            <a:lstStyle/>
            <a:p>
              <a:r>
                <a:rPr lang="en-US" dirty="0">
                  <a:solidFill>
                    <a:srgbClr val="FF0000"/>
                  </a:solidFill>
                </a:rPr>
                <a:t>Remove transitive dependencies</a:t>
              </a:r>
            </a:p>
          </p:txBody>
        </p:sp>
      </p:grpSp>
      <p:grpSp>
        <p:nvGrpSpPr>
          <p:cNvPr id="14" name="Group 13">
            <a:extLst>
              <a:ext uri="{FF2B5EF4-FFF2-40B4-BE49-F238E27FC236}">
                <a16:creationId xmlns:a16="http://schemas.microsoft.com/office/drawing/2014/main" id="{92C47F68-EB1E-755C-8A8D-E18F87CDF45B}"/>
              </a:ext>
            </a:extLst>
          </p:cNvPr>
          <p:cNvGrpSpPr/>
          <p:nvPr/>
        </p:nvGrpSpPr>
        <p:grpSpPr>
          <a:xfrm>
            <a:off x="5370127" y="4387361"/>
            <a:ext cx="5962650" cy="2163884"/>
            <a:chOff x="5370127" y="4387361"/>
            <a:chExt cx="5962650" cy="2163884"/>
          </a:xfrm>
        </p:grpSpPr>
        <p:pic>
          <p:nvPicPr>
            <p:cNvPr id="5" name="Picture 4"/>
            <p:cNvPicPr>
              <a:picLocks noChangeAspect="1"/>
            </p:cNvPicPr>
            <p:nvPr/>
          </p:nvPicPr>
          <p:blipFill rotWithShape="1">
            <a:blip r:embed="rId2"/>
            <a:srcRect t="75187"/>
            <a:stretch/>
          </p:blipFill>
          <p:spPr>
            <a:xfrm>
              <a:off x="5370127" y="4387361"/>
              <a:ext cx="5962650" cy="1794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09F8206F-A2EB-E258-0CE2-A92D0FA80CB8}"/>
                </a:ext>
              </a:extLst>
            </p:cNvPr>
            <p:cNvSpPr txBox="1"/>
            <p:nvPr/>
          </p:nvSpPr>
          <p:spPr>
            <a:xfrm>
              <a:off x="7362317" y="6181913"/>
              <a:ext cx="3481754" cy="369332"/>
            </a:xfrm>
            <a:prstGeom prst="rect">
              <a:avLst/>
            </a:prstGeom>
            <a:noFill/>
          </p:spPr>
          <p:txBody>
            <a:bodyPr wrap="square" rtlCol="0">
              <a:spAutoFit/>
            </a:bodyPr>
            <a:lstStyle/>
            <a:p>
              <a:r>
                <a:rPr lang="en-US" dirty="0">
                  <a:solidFill>
                    <a:srgbClr val="FF0000"/>
                  </a:solidFill>
                </a:rPr>
                <a:t>Finalized schema</a:t>
              </a:r>
            </a:p>
          </p:txBody>
        </p:sp>
      </p:grpSp>
      <p:sp>
        <p:nvSpPr>
          <p:cNvPr id="17" name="Title 1">
            <a:extLst>
              <a:ext uri="{FF2B5EF4-FFF2-40B4-BE49-F238E27FC236}">
                <a16:creationId xmlns:a16="http://schemas.microsoft.com/office/drawing/2014/main" id="{4DCBA5CB-4394-45D2-CC12-2C98A142EE47}"/>
              </a:ext>
            </a:extLst>
          </p:cNvPr>
          <p:cNvSpPr>
            <a:spLocks noGrp="1"/>
          </p:cNvSpPr>
          <p:nvPr>
            <p:ph type="title"/>
          </p:nvPr>
        </p:nvSpPr>
        <p:spPr>
          <a:xfrm>
            <a:off x="38688" y="254997"/>
            <a:ext cx="8596668" cy="1320800"/>
          </a:xfrm>
        </p:spPr>
        <p:txBody>
          <a:bodyPr/>
          <a:lstStyle/>
          <a:p>
            <a:r>
              <a:rPr lang="en-US" dirty="0"/>
              <a:t>General Definitions of 2NF &amp; 3NF</a:t>
            </a:r>
          </a:p>
        </p:txBody>
      </p:sp>
    </p:spTree>
    <p:extLst>
      <p:ext uri="{BB962C8B-B14F-4D97-AF65-F5344CB8AC3E}">
        <p14:creationId xmlns:p14="http://schemas.microsoft.com/office/powerpoint/2010/main" val="6542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946" y="1215703"/>
            <a:ext cx="6224833" cy="5416379"/>
          </a:xfrm>
        </p:spPr>
        <p:txBody>
          <a:bodyPr>
            <a:normAutofit/>
          </a:bodyPr>
          <a:lstStyle/>
          <a:p>
            <a:pPr algn="just"/>
            <a:r>
              <a:rPr lang="en-US" b="1" i="1" u="sng" dirty="0">
                <a:solidFill>
                  <a:schemeClr val="accent2">
                    <a:lumMod val="75000"/>
                  </a:schemeClr>
                </a:solidFill>
              </a:rPr>
              <a:t>General Definition of Second Normal Form</a:t>
            </a:r>
          </a:p>
          <a:p>
            <a:pPr algn="just"/>
            <a:r>
              <a:rPr lang="en-US" sz="2000" b="1" u="sng" dirty="0">
                <a:solidFill>
                  <a:schemeClr val="tx1">
                    <a:lumMod val="95000"/>
                    <a:lumOff val="5000"/>
                  </a:schemeClr>
                </a:solidFill>
              </a:rPr>
              <a:t>2NF violation:</a:t>
            </a:r>
          </a:p>
          <a:p>
            <a:pPr lvl="1" algn="just"/>
            <a:r>
              <a:rPr lang="en-US" sz="1800" dirty="0">
                <a:solidFill>
                  <a:schemeClr val="tx1">
                    <a:lumMod val="95000"/>
                    <a:lumOff val="5000"/>
                  </a:schemeClr>
                </a:solidFill>
              </a:rPr>
              <a:t>FD3: </a:t>
            </a:r>
            <a:r>
              <a:rPr lang="en-US" sz="1800" dirty="0" err="1">
                <a:solidFill>
                  <a:schemeClr val="tx1">
                    <a:lumMod val="95000"/>
                    <a:lumOff val="5000"/>
                  </a:schemeClr>
                </a:solidFill>
              </a:rPr>
              <a:t>Tax_rate</a:t>
            </a:r>
            <a:r>
              <a:rPr lang="en-US" sz="1800" dirty="0">
                <a:solidFill>
                  <a:schemeClr val="tx1">
                    <a:lumMod val="95000"/>
                    <a:lumOff val="5000"/>
                  </a:schemeClr>
                </a:solidFill>
              </a:rPr>
              <a:t> is </a:t>
            </a:r>
            <a:r>
              <a:rPr lang="en-US" sz="1800" b="1" u="sng" dirty="0">
                <a:solidFill>
                  <a:srgbClr val="C00000"/>
                </a:solidFill>
              </a:rPr>
              <a:t>partially dependent on the candidate key {</a:t>
            </a:r>
            <a:r>
              <a:rPr lang="en-US" sz="1800" b="1" u="sng" dirty="0" err="1">
                <a:solidFill>
                  <a:srgbClr val="C00000"/>
                </a:solidFill>
              </a:rPr>
              <a:t>County_name</a:t>
            </a:r>
            <a:r>
              <a:rPr lang="en-US" sz="1800" b="1" u="sng" dirty="0">
                <a:solidFill>
                  <a:srgbClr val="C00000"/>
                </a:solidFill>
              </a:rPr>
              <a:t>, Lot#}.</a:t>
            </a:r>
            <a:r>
              <a:rPr lang="en-US" sz="1800" dirty="0">
                <a:solidFill>
                  <a:schemeClr val="tx1">
                    <a:lumMod val="95000"/>
                    <a:lumOff val="5000"/>
                  </a:schemeClr>
                </a:solidFill>
              </a:rPr>
              <a:t> </a:t>
            </a:r>
          </a:p>
          <a:p>
            <a:pPr algn="just"/>
            <a:r>
              <a:rPr lang="en-US" sz="2000" b="1" u="sng" dirty="0">
                <a:solidFill>
                  <a:schemeClr val="tx1">
                    <a:lumMod val="95000"/>
                    <a:lumOff val="5000"/>
                  </a:schemeClr>
                </a:solidFill>
              </a:rPr>
              <a:t>Solution:</a:t>
            </a:r>
          </a:p>
          <a:p>
            <a:pPr lvl="1" algn="just"/>
            <a:r>
              <a:rPr lang="en-US" sz="1800" dirty="0">
                <a:solidFill>
                  <a:schemeClr val="tx1">
                    <a:lumMod val="95000"/>
                    <a:lumOff val="5000"/>
                  </a:schemeClr>
                </a:solidFill>
              </a:rPr>
              <a:t>decompose it into the two relations LOTS1 and LOTS2.</a:t>
            </a:r>
          </a:p>
          <a:p>
            <a:pPr lvl="1" algn="just"/>
            <a:r>
              <a:rPr lang="en-US" sz="1800" dirty="0">
                <a:solidFill>
                  <a:schemeClr val="tx1">
                    <a:lumMod val="95000"/>
                    <a:lumOff val="5000"/>
                  </a:schemeClr>
                </a:solidFill>
              </a:rPr>
              <a:t>We construct LOTS1 by removing the attribute </a:t>
            </a:r>
            <a:r>
              <a:rPr lang="en-US" sz="1800" dirty="0" err="1">
                <a:solidFill>
                  <a:schemeClr val="tx1">
                    <a:lumMod val="95000"/>
                    <a:lumOff val="5000"/>
                  </a:schemeClr>
                </a:solidFill>
              </a:rPr>
              <a:t>Tax_rate</a:t>
            </a:r>
            <a:r>
              <a:rPr lang="en-US" sz="1800" dirty="0">
                <a:solidFill>
                  <a:schemeClr val="tx1">
                    <a:lumMod val="95000"/>
                    <a:lumOff val="5000"/>
                  </a:schemeClr>
                </a:solidFill>
              </a:rPr>
              <a:t> that violates 2NF from LOTS and placing it with </a:t>
            </a:r>
            <a:r>
              <a:rPr lang="en-US" sz="1800" dirty="0" err="1">
                <a:solidFill>
                  <a:schemeClr val="tx1">
                    <a:lumMod val="95000"/>
                    <a:lumOff val="5000"/>
                  </a:schemeClr>
                </a:solidFill>
              </a:rPr>
              <a:t>County_name</a:t>
            </a:r>
            <a:r>
              <a:rPr lang="en-US" sz="1800" dirty="0">
                <a:solidFill>
                  <a:schemeClr val="tx1">
                    <a:lumMod val="95000"/>
                    <a:lumOff val="5000"/>
                  </a:schemeClr>
                </a:solidFill>
              </a:rPr>
              <a:t> (the left-hand side of FD3 that causes the partial dependency) into another relation LOTS2. </a:t>
            </a:r>
          </a:p>
          <a:p>
            <a:pPr lvl="1" algn="just"/>
            <a:r>
              <a:rPr lang="en-US" sz="1800" dirty="0">
                <a:solidFill>
                  <a:schemeClr val="tx1">
                    <a:lumMod val="95000"/>
                    <a:lumOff val="5000"/>
                  </a:schemeClr>
                </a:solidFill>
              </a:rPr>
              <a:t>Both LOTS1 and LOTS2 are in 2NF. </a:t>
            </a:r>
          </a:p>
        </p:txBody>
      </p:sp>
      <p:pic>
        <p:nvPicPr>
          <p:cNvPr id="4" name="Picture 3"/>
          <p:cNvPicPr>
            <a:picLocks noChangeAspect="1"/>
          </p:cNvPicPr>
          <p:nvPr/>
        </p:nvPicPr>
        <p:blipFill rotWithShape="1">
          <a:blip r:embed="rId2"/>
          <a:srcRect r="21960" b="61972"/>
          <a:stretch/>
        </p:blipFill>
        <p:spPr>
          <a:xfrm>
            <a:off x="6959313" y="1345514"/>
            <a:ext cx="4742420" cy="2883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2"/>
          <a:srcRect t="38136" b="42777"/>
          <a:stretch/>
        </p:blipFill>
        <p:spPr>
          <a:xfrm>
            <a:off x="6886315" y="4615934"/>
            <a:ext cx="5099739" cy="1214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a:extLst>
              <a:ext uri="{FF2B5EF4-FFF2-40B4-BE49-F238E27FC236}">
                <a16:creationId xmlns:a16="http://schemas.microsoft.com/office/drawing/2014/main" id="{AE0E903E-EF53-C2B5-7C53-F4F178FA4840}"/>
              </a:ext>
            </a:extLst>
          </p:cNvPr>
          <p:cNvSpPr>
            <a:spLocks noGrp="1"/>
          </p:cNvSpPr>
          <p:nvPr>
            <p:ph type="title"/>
          </p:nvPr>
        </p:nvSpPr>
        <p:spPr>
          <a:xfrm>
            <a:off x="350981" y="297937"/>
            <a:ext cx="8596668" cy="1320800"/>
          </a:xfrm>
        </p:spPr>
        <p:txBody>
          <a:bodyPr/>
          <a:lstStyle/>
          <a:p>
            <a:r>
              <a:rPr lang="en-US" dirty="0"/>
              <a:t>General Definitions of 2NF &amp; 3NF</a:t>
            </a:r>
          </a:p>
        </p:txBody>
      </p:sp>
    </p:spTree>
    <p:extLst>
      <p:ext uri="{BB962C8B-B14F-4D97-AF65-F5344CB8AC3E}">
        <p14:creationId xmlns:p14="http://schemas.microsoft.com/office/powerpoint/2010/main" val="6949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100685" y="1320800"/>
            <a:ext cx="5838796" cy="5141783"/>
          </a:xfrm>
        </p:spPr>
        <p:txBody>
          <a:bodyPr>
            <a:normAutofit/>
          </a:bodyPr>
          <a:lstStyle/>
          <a:p>
            <a:pPr algn="just"/>
            <a:r>
              <a:rPr lang="en-US" b="1" i="1" u="sng" dirty="0">
                <a:solidFill>
                  <a:schemeClr val="accent2">
                    <a:lumMod val="75000"/>
                  </a:schemeClr>
                </a:solidFill>
              </a:rPr>
              <a:t>Imparting Clear Semantics to Attributes in Relations</a:t>
            </a:r>
            <a:endParaRPr lang="en-US" dirty="0"/>
          </a:p>
          <a:p>
            <a:pPr algn="just"/>
            <a:r>
              <a:rPr lang="en-US" b="1" i="1" u="sng" dirty="0"/>
              <a:t>Guideline 1. </a:t>
            </a:r>
          </a:p>
          <a:p>
            <a:pPr algn="just"/>
            <a:r>
              <a:rPr lang="en-US" sz="2000" b="1" i="1" dirty="0">
                <a:solidFill>
                  <a:srgbClr val="FF0000"/>
                </a:solidFill>
              </a:rPr>
              <a:t>Examples of Violating Guideline 1</a:t>
            </a:r>
          </a:p>
          <a:p>
            <a:pPr algn="just"/>
            <a:r>
              <a:rPr lang="en-US" sz="2000" dirty="0"/>
              <a:t>The relation schemas in Figures (a) and (b) also have clear semantics. </a:t>
            </a:r>
          </a:p>
          <a:p>
            <a:pPr algn="just"/>
            <a:r>
              <a:rPr lang="en-US" sz="2000" dirty="0"/>
              <a:t>A </a:t>
            </a:r>
            <a:r>
              <a:rPr lang="en-US" sz="2000" b="1" dirty="0">
                <a:solidFill>
                  <a:schemeClr val="accent6">
                    <a:lumMod val="50000"/>
                  </a:schemeClr>
                </a:solidFill>
              </a:rPr>
              <a:t>tuple in the EMP_DEPT relation schema in Figure (a) represents a single employee but includes, along with the </a:t>
            </a:r>
            <a:r>
              <a:rPr lang="en-US" sz="2000" b="1" dirty="0" err="1">
                <a:solidFill>
                  <a:schemeClr val="accent6">
                    <a:lumMod val="50000"/>
                  </a:schemeClr>
                </a:solidFill>
              </a:rPr>
              <a:t>Dnumber</a:t>
            </a:r>
            <a:r>
              <a:rPr lang="en-US" sz="2000" b="1" dirty="0">
                <a:solidFill>
                  <a:schemeClr val="accent6">
                    <a:lumMod val="50000"/>
                  </a:schemeClr>
                </a:solidFill>
              </a:rPr>
              <a:t> (the identifier for the department he/she works for), additional information</a:t>
            </a:r>
            <a:r>
              <a:rPr lang="en-US" sz="2000" dirty="0"/>
              <a:t>—namely, the name (</a:t>
            </a:r>
            <a:r>
              <a:rPr lang="en-US" sz="2000" dirty="0" err="1"/>
              <a:t>Dname</a:t>
            </a:r>
            <a:r>
              <a:rPr lang="en-US" sz="2000" dirty="0"/>
              <a:t>) of the department for which the employee works and the Social Security number (</a:t>
            </a:r>
            <a:r>
              <a:rPr lang="en-US" sz="2000" dirty="0" err="1"/>
              <a:t>Dmgr_ssn</a:t>
            </a:r>
            <a:r>
              <a:rPr lang="en-US" sz="2000" dirty="0"/>
              <a:t>) of the department manager. </a:t>
            </a:r>
          </a:p>
        </p:txBody>
      </p:sp>
      <p:pic>
        <p:nvPicPr>
          <p:cNvPr id="4" name="Picture 3"/>
          <p:cNvPicPr>
            <a:picLocks noChangeAspect="1"/>
          </p:cNvPicPr>
          <p:nvPr/>
        </p:nvPicPr>
        <p:blipFill>
          <a:blip r:embed="rId2"/>
          <a:stretch>
            <a:fillRect/>
          </a:stretch>
        </p:blipFill>
        <p:spPr>
          <a:xfrm>
            <a:off x="6045401" y="2241903"/>
            <a:ext cx="6045914" cy="3608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4409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8596668" cy="1320800"/>
          </a:xfrm>
        </p:spPr>
        <p:txBody>
          <a:bodyPr/>
          <a:lstStyle/>
          <a:p>
            <a:r>
              <a:rPr lang="en-US" dirty="0"/>
              <a:t>General Definitions of 2NF &amp; 3NF</a:t>
            </a:r>
          </a:p>
        </p:txBody>
      </p:sp>
      <p:sp>
        <p:nvSpPr>
          <p:cNvPr id="3" name="Content Placeholder 2"/>
          <p:cNvSpPr>
            <a:spLocks noGrp="1"/>
          </p:cNvSpPr>
          <p:nvPr>
            <p:ph idx="1"/>
          </p:nvPr>
        </p:nvSpPr>
        <p:spPr>
          <a:xfrm>
            <a:off x="350981" y="808681"/>
            <a:ext cx="10406158" cy="5416379"/>
          </a:xfrm>
        </p:spPr>
        <p:txBody>
          <a:bodyPr>
            <a:normAutofit/>
          </a:bodyPr>
          <a:lstStyle/>
          <a:p>
            <a:pPr algn="just"/>
            <a:r>
              <a:rPr lang="en-US" b="1" i="1" u="sng" dirty="0">
                <a:solidFill>
                  <a:schemeClr val="accent2">
                    <a:lumMod val="75000"/>
                  </a:schemeClr>
                </a:solidFill>
              </a:rPr>
              <a:t>General Definition of Third Normal Form</a:t>
            </a:r>
          </a:p>
          <a:p>
            <a:pPr algn="just"/>
            <a:r>
              <a:rPr lang="en-US" sz="2000" b="1" u="sng" dirty="0">
                <a:solidFill>
                  <a:srgbClr val="7030A0"/>
                </a:solidFill>
              </a:rPr>
              <a:t>Definition. </a:t>
            </a:r>
          </a:p>
          <a:p>
            <a:pPr lvl="1" algn="just"/>
            <a:r>
              <a:rPr lang="en-US" sz="1800" dirty="0">
                <a:solidFill>
                  <a:schemeClr val="tx1">
                    <a:lumMod val="95000"/>
                    <a:lumOff val="5000"/>
                  </a:schemeClr>
                </a:solidFill>
              </a:rPr>
              <a:t>A relation schema R is in third normal form (3NF) if, </a:t>
            </a:r>
          </a:p>
          <a:p>
            <a:pPr lvl="2" algn="just"/>
            <a:r>
              <a:rPr lang="en-US" sz="1600" dirty="0">
                <a:solidFill>
                  <a:schemeClr val="tx1">
                    <a:lumMod val="95000"/>
                    <a:lumOff val="5000"/>
                  </a:schemeClr>
                </a:solidFill>
              </a:rPr>
              <a:t>whenever a nontrivial functional dependency X → A holds in R,</a:t>
            </a:r>
          </a:p>
          <a:p>
            <a:pPr lvl="3" algn="just"/>
            <a:r>
              <a:rPr lang="en-US" sz="1400" dirty="0">
                <a:solidFill>
                  <a:schemeClr val="tx1">
                    <a:lumMod val="95000"/>
                    <a:lumOff val="5000"/>
                  </a:schemeClr>
                </a:solidFill>
              </a:rPr>
              <a:t>Either (a) X is a super key of R, </a:t>
            </a:r>
          </a:p>
          <a:p>
            <a:pPr lvl="3" algn="just"/>
            <a:r>
              <a:rPr lang="en-US" sz="1400" dirty="0">
                <a:solidFill>
                  <a:schemeClr val="tx1">
                    <a:lumMod val="95000"/>
                    <a:lumOff val="5000"/>
                  </a:schemeClr>
                </a:solidFill>
              </a:rPr>
              <a:t>or (b) A is a prime attribute of R.</a:t>
            </a:r>
          </a:p>
        </p:txBody>
      </p:sp>
    </p:spTree>
    <p:extLst>
      <p:ext uri="{BB962C8B-B14F-4D97-AF65-F5344CB8AC3E}">
        <p14:creationId xmlns:p14="http://schemas.microsoft.com/office/powerpoint/2010/main" val="3333612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148281"/>
            <a:ext cx="8596668" cy="1320800"/>
          </a:xfrm>
        </p:spPr>
        <p:txBody>
          <a:bodyPr/>
          <a:lstStyle/>
          <a:p>
            <a:r>
              <a:rPr lang="en-US" dirty="0"/>
              <a:t>General Definitions of Second and Third Normal Forms</a:t>
            </a:r>
          </a:p>
        </p:txBody>
      </p:sp>
      <p:sp>
        <p:nvSpPr>
          <p:cNvPr id="3" name="Content Placeholder 2"/>
          <p:cNvSpPr>
            <a:spLocks noGrp="1"/>
          </p:cNvSpPr>
          <p:nvPr>
            <p:ph idx="1"/>
          </p:nvPr>
        </p:nvSpPr>
        <p:spPr>
          <a:xfrm>
            <a:off x="489005" y="1285100"/>
            <a:ext cx="5977698" cy="5416379"/>
          </a:xfrm>
        </p:spPr>
        <p:txBody>
          <a:bodyPr>
            <a:normAutofit/>
          </a:bodyPr>
          <a:lstStyle/>
          <a:p>
            <a:pPr algn="just"/>
            <a:r>
              <a:rPr lang="en-US" b="1" i="1" u="sng" dirty="0">
                <a:solidFill>
                  <a:schemeClr val="accent2">
                    <a:lumMod val="75000"/>
                  </a:schemeClr>
                </a:solidFill>
              </a:rPr>
              <a:t>General Definition of Third Normal Form</a:t>
            </a:r>
          </a:p>
          <a:p>
            <a:pPr algn="just"/>
            <a:r>
              <a:rPr lang="en-US" sz="2000" b="1" u="sng" dirty="0">
                <a:solidFill>
                  <a:schemeClr val="tx1">
                    <a:lumMod val="95000"/>
                    <a:lumOff val="5000"/>
                  </a:schemeClr>
                </a:solidFill>
              </a:rPr>
              <a:t>3NF violation:</a:t>
            </a:r>
          </a:p>
          <a:p>
            <a:pPr lvl="1" algn="just"/>
            <a:r>
              <a:rPr lang="en-US" sz="1600" b="1" dirty="0">
                <a:solidFill>
                  <a:srgbClr val="C00000"/>
                </a:solidFill>
              </a:rPr>
              <a:t>FD4: Area → Price</a:t>
            </a:r>
            <a:endParaRPr lang="en-US" dirty="0">
              <a:solidFill>
                <a:schemeClr val="tx1">
                  <a:lumMod val="95000"/>
                  <a:lumOff val="5000"/>
                </a:schemeClr>
              </a:solidFill>
            </a:endParaRPr>
          </a:p>
          <a:p>
            <a:pPr lvl="1" algn="just"/>
            <a:r>
              <a:rPr lang="en-US" b="1" dirty="0">
                <a:solidFill>
                  <a:schemeClr val="tx1">
                    <a:lumMod val="95000"/>
                    <a:lumOff val="5000"/>
                  </a:schemeClr>
                </a:solidFill>
              </a:rPr>
              <a:t>Here, </a:t>
            </a:r>
            <a:r>
              <a:rPr lang="en-US" b="1" dirty="0">
                <a:solidFill>
                  <a:srgbClr val="C00000"/>
                </a:solidFill>
              </a:rPr>
              <a:t>Area is not a </a:t>
            </a:r>
            <a:r>
              <a:rPr lang="en-US" b="1" dirty="0" err="1">
                <a:solidFill>
                  <a:srgbClr val="C00000"/>
                </a:solidFill>
              </a:rPr>
              <a:t>superkey</a:t>
            </a:r>
            <a:r>
              <a:rPr lang="en-US" b="1" dirty="0">
                <a:solidFill>
                  <a:srgbClr val="C00000"/>
                </a:solidFill>
              </a:rPr>
              <a:t> and Price is not a prime attribute in LOTS1</a:t>
            </a:r>
            <a:r>
              <a:rPr lang="en-US" dirty="0">
                <a:solidFill>
                  <a:schemeClr val="tx1">
                    <a:lumMod val="95000"/>
                    <a:lumOff val="5000"/>
                  </a:schemeClr>
                </a:solidFill>
              </a:rPr>
              <a:t>. </a:t>
            </a:r>
          </a:p>
          <a:p>
            <a:pPr algn="just"/>
            <a:r>
              <a:rPr lang="en-US" sz="2000" b="1" u="sng" dirty="0">
                <a:solidFill>
                  <a:schemeClr val="tx1">
                    <a:lumMod val="95000"/>
                    <a:lumOff val="5000"/>
                  </a:schemeClr>
                </a:solidFill>
              </a:rPr>
              <a:t>Solution:</a:t>
            </a:r>
            <a:endParaRPr lang="en-US" sz="2000" dirty="0">
              <a:solidFill>
                <a:schemeClr val="tx1">
                  <a:lumMod val="95000"/>
                  <a:lumOff val="5000"/>
                </a:schemeClr>
              </a:solidFill>
            </a:endParaRPr>
          </a:p>
          <a:p>
            <a:pPr lvl="1" algn="just"/>
            <a:r>
              <a:rPr lang="en-US" sz="1800" dirty="0">
                <a:solidFill>
                  <a:schemeClr val="tx1">
                    <a:lumMod val="95000"/>
                    <a:lumOff val="5000"/>
                  </a:schemeClr>
                </a:solidFill>
              </a:rPr>
              <a:t>we decompose LOTS1 into the relation schemas LOTS1A and LOTS1B.</a:t>
            </a:r>
          </a:p>
          <a:p>
            <a:pPr lvl="1" algn="just"/>
            <a:r>
              <a:rPr lang="en-US" sz="1800" dirty="0">
                <a:solidFill>
                  <a:schemeClr val="tx1">
                    <a:lumMod val="95000"/>
                    <a:lumOff val="5000"/>
                  </a:schemeClr>
                </a:solidFill>
              </a:rPr>
              <a:t>We construct LOTS1A by removing the attribute Price that violates 3NF from LOTS1 and placing it with Area (the left-hand side of FD4 that causes the transitive dependency) into another relation LOTS1B. </a:t>
            </a:r>
          </a:p>
        </p:txBody>
      </p:sp>
      <p:pic>
        <p:nvPicPr>
          <p:cNvPr id="4" name="Picture 3"/>
          <p:cNvPicPr>
            <a:picLocks noChangeAspect="1"/>
          </p:cNvPicPr>
          <p:nvPr/>
        </p:nvPicPr>
        <p:blipFill rotWithShape="1">
          <a:blip r:embed="rId2"/>
          <a:srcRect t="38136" b="23835"/>
          <a:stretch/>
        </p:blipFill>
        <p:spPr>
          <a:xfrm>
            <a:off x="6622705" y="2441144"/>
            <a:ext cx="5394018" cy="279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3090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148281"/>
            <a:ext cx="8596668" cy="1320800"/>
          </a:xfrm>
        </p:spPr>
        <p:txBody>
          <a:bodyPr/>
          <a:lstStyle/>
          <a:p>
            <a:r>
              <a:rPr lang="en-US" dirty="0"/>
              <a:t>General Definitions of Second and Third Normal Forms</a:t>
            </a:r>
          </a:p>
        </p:txBody>
      </p:sp>
      <p:sp>
        <p:nvSpPr>
          <p:cNvPr id="3" name="Content Placeholder 2"/>
          <p:cNvSpPr>
            <a:spLocks noGrp="1"/>
          </p:cNvSpPr>
          <p:nvPr>
            <p:ph idx="1"/>
          </p:nvPr>
        </p:nvSpPr>
        <p:spPr>
          <a:xfrm>
            <a:off x="489004" y="1285100"/>
            <a:ext cx="10526927" cy="5416379"/>
          </a:xfrm>
        </p:spPr>
        <p:txBody>
          <a:bodyPr>
            <a:normAutofit/>
          </a:bodyPr>
          <a:lstStyle/>
          <a:p>
            <a:pPr algn="just"/>
            <a:r>
              <a:rPr lang="en-US" b="1" i="1" u="sng" dirty="0">
                <a:solidFill>
                  <a:schemeClr val="accent2">
                    <a:lumMod val="75000"/>
                  </a:schemeClr>
                </a:solidFill>
              </a:rPr>
              <a:t>General Definition of Third Normal Form</a:t>
            </a:r>
          </a:p>
          <a:p>
            <a:pPr algn="just"/>
            <a:r>
              <a:rPr lang="en-US" sz="2400" dirty="0">
                <a:solidFill>
                  <a:srgbClr val="7030A0"/>
                </a:solidFill>
              </a:rPr>
              <a:t>LOTS1 violates 3NF because Price is transitively dependent on each of the candidate keys of LOTS1 via the nonprime attribute Area.</a:t>
            </a:r>
          </a:p>
          <a:p>
            <a:pPr algn="just"/>
            <a:r>
              <a:rPr lang="en-US" sz="2400" b="1" dirty="0">
                <a:solidFill>
                  <a:srgbClr val="FF0000"/>
                </a:solidFill>
              </a:rPr>
              <a:t>This general definition can be applied directly to test whether a relation schema is in 3NF;</a:t>
            </a:r>
          </a:p>
          <a:p>
            <a:pPr lvl="1" algn="just"/>
            <a:r>
              <a:rPr lang="en-US" sz="2200" dirty="0">
                <a:solidFill>
                  <a:srgbClr val="7030A0"/>
                </a:solidFill>
              </a:rPr>
              <a:t> it does not have to go through 2NF first. </a:t>
            </a:r>
          </a:p>
          <a:p>
            <a:pPr algn="just"/>
            <a:r>
              <a:rPr lang="en-US" sz="2400" b="1" dirty="0">
                <a:solidFill>
                  <a:srgbClr val="FF0000"/>
                </a:solidFill>
              </a:rPr>
              <a:t>In other words, if a relation passes the general 3NF test, then it automatically passes the 2NF test.</a:t>
            </a:r>
          </a:p>
          <a:p>
            <a:pPr algn="just"/>
            <a:r>
              <a:rPr lang="en-US" sz="2400" dirty="0">
                <a:solidFill>
                  <a:schemeClr val="tx1">
                    <a:lumMod val="95000"/>
                    <a:lumOff val="5000"/>
                  </a:schemeClr>
                </a:solidFill>
              </a:rPr>
              <a:t>If we apply the </a:t>
            </a:r>
            <a:r>
              <a:rPr lang="en-US" sz="2400" dirty="0">
                <a:solidFill>
                  <a:srgbClr val="7030A0"/>
                </a:solidFill>
              </a:rPr>
              <a:t>GENERAL 3NF definition to LOTS </a:t>
            </a:r>
            <a:r>
              <a:rPr lang="en-US" sz="2400" dirty="0">
                <a:solidFill>
                  <a:schemeClr val="tx1">
                    <a:lumMod val="95000"/>
                    <a:lumOff val="5000"/>
                  </a:schemeClr>
                </a:solidFill>
              </a:rPr>
              <a:t>with the dependencies FD1 through FD4, </a:t>
            </a:r>
          </a:p>
          <a:p>
            <a:pPr lvl="1" algn="just"/>
            <a:r>
              <a:rPr lang="en-US" sz="2200" dirty="0">
                <a:solidFill>
                  <a:schemeClr val="tx1">
                    <a:lumMod val="95000"/>
                    <a:lumOff val="5000"/>
                  </a:schemeClr>
                </a:solidFill>
              </a:rPr>
              <a:t>we find that both FD3 and FD4 violate 3NF because the LHS </a:t>
            </a:r>
            <a:r>
              <a:rPr lang="en-US" sz="2200" dirty="0" err="1">
                <a:solidFill>
                  <a:schemeClr val="tx1">
                    <a:lumMod val="95000"/>
                    <a:lumOff val="5000"/>
                  </a:schemeClr>
                </a:solidFill>
              </a:rPr>
              <a:t>County_name</a:t>
            </a:r>
            <a:r>
              <a:rPr lang="en-US" sz="2200" dirty="0">
                <a:solidFill>
                  <a:schemeClr val="tx1">
                    <a:lumMod val="95000"/>
                    <a:lumOff val="5000"/>
                  </a:schemeClr>
                </a:solidFill>
              </a:rPr>
              <a:t> in FD3 is not a super key. </a:t>
            </a:r>
          </a:p>
        </p:txBody>
      </p:sp>
    </p:spTree>
    <p:extLst>
      <p:ext uri="{BB962C8B-B14F-4D97-AF65-F5344CB8AC3E}">
        <p14:creationId xmlns:p14="http://schemas.microsoft.com/office/powerpoint/2010/main" val="714406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148281"/>
            <a:ext cx="8596668" cy="1320800"/>
          </a:xfrm>
        </p:spPr>
        <p:txBody>
          <a:bodyPr/>
          <a:lstStyle/>
          <a:p>
            <a:r>
              <a:rPr lang="en-US" dirty="0"/>
              <a:t>General Definitions of Second and Third Normal Forms</a:t>
            </a:r>
          </a:p>
        </p:txBody>
      </p:sp>
      <p:sp>
        <p:nvSpPr>
          <p:cNvPr id="3" name="Content Placeholder 2"/>
          <p:cNvSpPr>
            <a:spLocks noGrp="1"/>
          </p:cNvSpPr>
          <p:nvPr>
            <p:ph idx="1"/>
          </p:nvPr>
        </p:nvSpPr>
        <p:spPr>
          <a:xfrm>
            <a:off x="489005" y="1285100"/>
            <a:ext cx="10181870" cy="5416379"/>
          </a:xfrm>
        </p:spPr>
        <p:txBody>
          <a:bodyPr>
            <a:normAutofit/>
          </a:bodyPr>
          <a:lstStyle/>
          <a:p>
            <a:pPr algn="just"/>
            <a:r>
              <a:rPr lang="en-US" b="1" i="1" u="sng" dirty="0">
                <a:solidFill>
                  <a:schemeClr val="accent2">
                    <a:lumMod val="75000"/>
                  </a:schemeClr>
                </a:solidFill>
              </a:rPr>
              <a:t>Interpreting the General Definition of Third Normal Form</a:t>
            </a:r>
          </a:p>
          <a:p>
            <a:pPr algn="just"/>
            <a:r>
              <a:rPr lang="en-US" sz="2000" dirty="0">
                <a:solidFill>
                  <a:schemeClr val="tx1">
                    <a:lumMod val="95000"/>
                    <a:lumOff val="5000"/>
                  </a:schemeClr>
                </a:solidFill>
              </a:rPr>
              <a:t>A relation schema R violates the general definition of 3NF if a functional dependency X → A holds in R that meets either of the two conditions, namely (a) and (b).</a:t>
            </a:r>
          </a:p>
          <a:p>
            <a:pPr algn="just"/>
            <a:r>
              <a:rPr lang="en-US" sz="2000" dirty="0">
                <a:solidFill>
                  <a:schemeClr val="tx1">
                    <a:lumMod val="95000"/>
                    <a:lumOff val="5000"/>
                  </a:schemeClr>
                </a:solidFill>
              </a:rPr>
              <a:t>The first condition “catches” two types of problematic dependencies:</a:t>
            </a:r>
          </a:p>
          <a:p>
            <a:pPr lvl="1" algn="just"/>
            <a:r>
              <a:rPr lang="en-US" sz="1800" b="1" dirty="0">
                <a:solidFill>
                  <a:srgbClr val="C00000"/>
                </a:solidFill>
              </a:rPr>
              <a:t>A nonprime attribute determines another nonprime attribute</a:t>
            </a:r>
            <a:r>
              <a:rPr lang="en-US" sz="1800" dirty="0">
                <a:solidFill>
                  <a:schemeClr val="tx1">
                    <a:lumMod val="95000"/>
                    <a:lumOff val="5000"/>
                  </a:schemeClr>
                </a:solidFill>
              </a:rPr>
              <a:t>. Here we typically have a transitive dependency that violates 3NF.</a:t>
            </a:r>
          </a:p>
          <a:p>
            <a:pPr lvl="1" algn="just"/>
            <a:r>
              <a:rPr lang="en-US" sz="1800" b="1" dirty="0">
                <a:solidFill>
                  <a:srgbClr val="C00000"/>
                </a:solidFill>
              </a:rPr>
              <a:t>A proper subset of a key of R functionally determines a nonprime attribute</a:t>
            </a:r>
            <a:r>
              <a:rPr lang="en-US" sz="1800" dirty="0">
                <a:solidFill>
                  <a:schemeClr val="tx1">
                    <a:lumMod val="95000"/>
                    <a:lumOff val="5000"/>
                  </a:schemeClr>
                </a:solidFill>
              </a:rPr>
              <a:t>. Here we have a partial dependency that violates 2NF. </a:t>
            </a:r>
          </a:p>
        </p:txBody>
      </p:sp>
    </p:spTree>
    <p:extLst>
      <p:ext uri="{BB962C8B-B14F-4D97-AF65-F5344CB8AC3E}">
        <p14:creationId xmlns:p14="http://schemas.microsoft.com/office/powerpoint/2010/main" val="1161460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148281"/>
            <a:ext cx="8596668" cy="1320800"/>
          </a:xfrm>
        </p:spPr>
        <p:txBody>
          <a:bodyPr/>
          <a:lstStyle/>
          <a:p>
            <a:r>
              <a:rPr lang="en-US" dirty="0"/>
              <a:t>General Definitions of Second and Third Normal Forms</a:t>
            </a:r>
          </a:p>
        </p:txBody>
      </p:sp>
      <p:sp>
        <p:nvSpPr>
          <p:cNvPr id="3" name="Content Placeholder 2"/>
          <p:cNvSpPr>
            <a:spLocks noGrp="1"/>
          </p:cNvSpPr>
          <p:nvPr>
            <p:ph idx="1"/>
          </p:nvPr>
        </p:nvSpPr>
        <p:spPr>
          <a:xfrm>
            <a:off x="489005" y="1552519"/>
            <a:ext cx="9586648" cy="5416379"/>
          </a:xfrm>
        </p:spPr>
        <p:txBody>
          <a:bodyPr>
            <a:normAutofit/>
          </a:bodyPr>
          <a:lstStyle/>
          <a:p>
            <a:pPr algn="just"/>
            <a:r>
              <a:rPr lang="en-US" sz="2000" b="1" i="1" u="sng" dirty="0">
                <a:solidFill>
                  <a:schemeClr val="accent2">
                    <a:lumMod val="75000"/>
                  </a:schemeClr>
                </a:solidFill>
              </a:rPr>
              <a:t>Interpreting the General Definition of Third Normal Form</a:t>
            </a:r>
          </a:p>
          <a:p>
            <a:pPr algn="just"/>
            <a:r>
              <a:rPr lang="en-US" sz="2400" dirty="0">
                <a:solidFill>
                  <a:schemeClr val="tx1">
                    <a:lumMod val="95000"/>
                    <a:lumOff val="5000"/>
                  </a:schemeClr>
                </a:solidFill>
              </a:rPr>
              <a:t>Therefore, we can state a </a:t>
            </a:r>
            <a:r>
              <a:rPr lang="en-US" sz="2400" b="1" dirty="0">
                <a:solidFill>
                  <a:srgbClr val="7030A0"/>
                </a:solidFill>
              </a:rPr>
              <a:t>general alternative definition of 3NF</a:t>
            </a:r>
            <a:r>
              <a:rPr lang="en-US" sz="2400" dirty="0">
                <a:solidFill>
                  <a:schemeClr val="tx1">
                    <a:lumMod val="95000"/>
                    <a:lumOff val="5000"/>
                  </a:schemeClr>
                </a:solidFill>
              </a:rPr>
              <a:t> as follows:</a:t>
            </a:r>
          </a:p>
          <a:p>
            <a:pPr algn="just"/>
            <a:r>
              <a:rPr lang="en-US" sz="2400" b="1" dirty="0">
                <a:solidFill>
                  <a:srgbClr val="7030A0"/>
                </a:solidFill>
              </a:rPr>
              <a:t>A relation schema R is in 3NF </a:t>
            </a:r>
            <a:r>
              <a:rPr lang="en-US" sz="2400" dirty="0">
                <a:solidFill>
                  <a:schemeClr val="tx1">
                    <a:lumMod val="95000"/>
                    <a:lumOff val="5000"/>
                  </a:schemeClr>
                </a:solidFill>
              </a:rPr>
              <a:t>if every nonprime attribute of R meets both of the following conditions:</a:t>
            </a:r>
          </a:p>
          <a:p>
            <a:pPr lvl="1" algn="just"/>
            <a:r>
              <a:rPr lang="en-US" sz="2200" b="1" u="sng" dirty="0">
                <a:solidFill>
                  <a:srgbClr val="C00000"/>
                </a:solidFill>
              </a:rPr>
              <a:t>It is fully functionally dependent on every key of R.</a:t>
            </a:r>
          </a:p>
          <a:p>
            <a:pPr lvl="1" algn="just"/>
            <a:r>
              <a:rPr lang="en-US" sz="2200" b="1" u="sng" dirty="0">
                <a:solidFill>
                  <a:srgbClr val="C00000"/>
                </a:solidFill>
              </a:rPr>
              <a:t>It is non transitively dependent on every key of R.</a:t>
            </a:r>
          </a:p>
        </p:txBody>
      </p:sp>
    </p:spTree>
    <p:extLst>
      <p:ext uri="{BB962C8B-B14F-4D97-AF65-F5344CB8AC3E}">
        <p14:creationId xmlns:p14="http://schemas.microsoft.com/office/powerpoint/2010/main" val="1086552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10561434" cy="1320800"/>
          </a:xfrm>
        </p:spPr>
        <p:txBody>
          <a:bodyPr/>
          <a:lstStyle/>
          <a:p>
            <a:r>
              <a:rPr lang="en-US" dirty="0">
                <a:solidFill>
                  <a:srgbClr val="002060"/>
                </a:solidFill>
              </a:rPr>
              <a:t>General Definitions of Boyce Codd Normal Form</a:t>
            </a:r>
          </a:p>
        </p:txBody>
      </p:sp>
      <p:sp>
        <p:nvSpPr>
          <p:cNvPr id="3" name="Content Placeholder 2"/>
          <p:cNvSpPr>
            <a:spLocks noGrp="1"/>
          </p:cNvSpPr>
          <p:nvPr>
            <p:ph idx="1"/>
          </p:nvPr>
        </p:nvSpPr>
        <p:spPr>
          <a:xfrm>
            <a:off x="350981" y="808681"/>
            <a:ext cx="10406158" cy="5416379"/>
          </a:xfrm>
        </p:spPr>
        <p:txBody>
          <a:bodyPr>
            <a:normAutofit/>
          </a:bodyPr>
          <a:lstStyle/>
          <a:p>
            <a:pPr algn="just"/>
            <a:r>
              <a:rPr lang="en-US" b="1" i="1" u="sng" dirty="0">
                <a:solidFill>
                  <a:schemeClr val="accent2">
                    <a:lumMod val="75000"/>
                  </a:schemeClr>
                </a:solidFill>
              </a:rPr>
              <a:t>General Definition of BCNF</a:t>
            </a:r>
          </a:p>
          <a:p>
            <a:pPr algn="just"/>
            <a:r>
              <a:rPr lang="en-US" sz="2000" b="1" u="sng" dirty="0">
                <a:solidFill>
                  <a:srgbClr val="7030A0"/>
                </a:solidFill>
              </a:rPr>
              <a:t>Definition. </a:t>
            </a:r>
          </a:p>
          <a:p>
            <a:pPr algn="just"/>
            <a:r>
              <a:rPr lang="en-US" dirty="0">
                <a:solidFill>
                  <a:schemeClr val="tx1">
                    <a:lumMod val="95000"/>
                    <a:lumOff val="5000"/>
                  </a:schemeClr>
                </a:solidFill>
              </a:rPr>
              <a:t>A relation is in BCNF if &amp; only if,</a:t>
            </a:r>
          </a:p>
          <a:p>
            <a:pPr lvl="1" algn="just"/>
            <a:r>
              <a:rPr lang="en-US" dirty="0">
                <a:solidFill>
                  <a:schemeClr val="tx1">
                    <a:lumMod val="95000"/>
                    <a:lumOff val="5000"/>
                  </a:schemeClr>
                </a:solidFill>
              </a:rPr>
              <a:t>Relation is in 3NF &amp;</a:t>
            </a:r>
          </a:p>
          <a:p>
            <a:pPr lvl="1" algn="just"/>
            <a:r>
              <a:rPr lang="en-US" dirty="0">
                <a:solidFill>
                  <a:schemeClr val="tx1">
                    <a:lumMod val="95000"/>
                    <a:lumOff val="5000"/>
                  </a:schemeClr>
                </a:solidFill>
              </a:rPr>
              <a:t>For each FD in R,</a:t>
            </a:r>
          </a:p>
          <a:p>
            <a:pPr lvl="2" algn="just"/>
            <a:r>
              <a:rPr lang="en-US" dirty="0">
                <a:solidFill>
                  <a:schemeClr val="tx1">
                    <a:lumMod val="95000"/>
                    <a:lumOff val="5000"/>
                  </a:schemeClr>
                </a:solidFill>
              </a:rPr>
              <a:t>The left hand side of all FDs are a Super key (i.e., </a:t>
            </a:r>
            <a:r>
              <a:rPr lang="en-US" b="1" u="sng" dirty="0">
                <a:solidFill>
                  <a:srgbClr val="FF0000"/>
                </a:solidFill>
              </a:rPr>
              <a:t>X → A holds in R, then X is a super  key of R</a:t>
            </a:r>
            <a:r>
              <a:rPr lang="en-US" dirty="0">
                <a:solidFill>
                  <a:srgbClr val="FF0000"/>
                </a:solidFill>
              </a:rPr>
              <a:t>.</a:t>
            </a:r>
            <a:r>
              <a:rPr lang="en-US" dirty="0">
                <a:solidFill>
                  <a:schemeClr val="tx1">
                    <a:lumMod val="95000"/>
                    <a:lumOff val="5000"/>
                  </a:schemeClr>
                </a:solidFill>
              </a:rPr>
              <a:t>)</a:t>
            </a:r>
            <a:endParaRPr lang="en-US" dirty="0">
              <a:solidFill>
                <a:srgbClr val="FF0000"/>
              </a:solidFill>
            </a:endParaRPr>
          </a:p>
          <a:p>
            <a:pPr lvl="3" algn="just"/>
            <a:endParaRPr lang="en-US" sz="1400" dirty="0">
              <a:solidFill>
                <a:schemeClr val="tx1">
                  <a:lumMod val="95000"/>
                  <a:lumOff val="5000"/>
                </a:schemeClr>
              </a:solidFill>
            </a:endParaRPr>
          </a:p>
          <a:p>
            <a:pPr algn="just"/>
            <a:r>
              <a:rPr lang="en-US" sz="2000" b="1" u="sng" dirty="0">
                <a:solidFill>
                  <a:srgbClr val="7030A0"/>
                </a:solidFill>
              </a:rPr>
              <a:t>Scenario for BCNF violation:</a:t>
            </a:r>
          </a:p>
          <a:p>
            <a:pPr lvl="1" algn="just"/>
            <a:r>
              <a:rPr lang="en-US" sz="1800" dirty="0">
                <a:solidFill>
                  <a:schemeClr val="tx1">
                    <a:lumMod val="95000"/>
                    <a:lumOff val="5000"/>
                  </a:schemeClr>
                </a:solidFill>
              </a:rPr>
              <a:t>check if a FD : </a:t>
            </a:r>
            <a:r>
              <a:rPr lang="en-US" sz="2000" b="1" dirty="0">
                <a:solidFill>
                  <a:srgbClr val="FF0000"/>
                </a:solidFill>
              </a:rPr>
              <a:t>X → A , here X is a non prime attribute but A is  prime attribute.</a:t>
            </a:r>
          </a:p>
          <a:p>
            <a:pPr lvl="1" algn="just"/>
            <a:r>
              <a:rPr lang="en-US" sz="1800" dirty="0">
                <a:solidFill>
                  <a:schemeClr val="tx1">
                    <a:lumMod val="95000"/>
                    <a:lumOff val="5000"/>
                  </a:schemeClr>
                </a:solidFill>
              </a:rPr>
              <a:t>Now, relation is in 3NF but not in BCNF.</a:t>
            </a:r>
          </a:p>
        </p:txBody>
      </p:sp>
    </p:spTree>
    <p:extLst>
      <p:ext uri="{BB962C8B-B14F-4D97-AF65-F5344CB8AC3E}">
        <p14:creationId xmlns:p14="http://schemas.microsoft.com/office/powerpoint/2010/main" val="2073671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89005" y="1285100"/>
            <a:ext cx="10518964" cy="5416379"/>
          </a:xfrm>
        </p:spPr>
        <p:txBody>
          <a:bodyPr>
            <a:normAutofit/>
          </a:bodyPr>
          <a:lstStyle/>
          <a:p>
            <a:pPr algn="just"/>
            <a:r>
              <a:rPr lang="en-US" b="1" i="1" u="sng" dirty="0">
                <a:solidFill>
                  <a:schemeClr val="accent2">
                    <a:lumMod val="75000"/>
                  </a:schemeClr>
                </a:solidFill>
              </a:rPr>
              <a:t>Boyce-</a:t>
            </a:r>
            <a:r>
              <a:rPr lang="en-US" b="1" i="1" u="sng" dirty="0" err="1">
                <a:solidFill>
                  <a:schemeClr val="accent2">
                    <a:lumMod val="75000"/>
                  </a:schemeClr>
                </a:solidFill>
              </a:rPr>
              <a:t>Codd</a:t>
            </a:r>
            <a:r>
              <a:rPr lang="en-US" b="1" i="1" u="sng" dirty="0">
                <a:solidFill>
                  <a:schemeClr val="accent2">
                    <a:lumMod val="75000"/>
                  </a:schemeClr>
                </a:solidFill>
              </a:rPr>
              <a:t> Normal Form</a:t>
            </a:r>
          </a:p>
          <a:p>
            <a:pPr algn="just"/>
            <a:r>
              <a:rPr lang="en-US" sz="2000" dirty="0">
                <a:solidFill>
                  <a:schemeClr val="tx1">
                    <a:lumMod val="95000"/>
                    <a:lumOff val="5000"/>
                  </a:schemeClr>
                </a:solidFill>
              </a:rPr>
              <a:t>Assume,</a:t>
            </a:r>
          </a:p>
          <a:p>
            <a:pPr lvl="1" algn="just"/>
            <a:r>
              <a:rPr lang="en-US" sz="1800" dirty="0">
                <a:solidFill>
                  <a:schemeClr val="tx1">
                    <a:lumMod val="95000"/>
                    <a:lumOff val="5000"/>
                  </a:schemeClr>
                </a:solidFill>
              </a:rPr>
              <a:t>we have thousands of lots in the relation </a:t>
            </a:r>
          </a:p>
          <a:p>
            <a:pPr lvl="1" algn="just"/>
            <a:r>
              <a:rPr lang="en-US" sz="1800" dirty="0">
                <a:solidFill>
                  <a:schemeClr val="tx1">
                    <a:lumMod val="95000"/>
                    <a:lumOff val="5000"/>
                  </a:schemeClr>
                </a:solidFill>
              </a:rPr>
              <a:t>but the lots are from only two counties: DeKalb and Fulton. </a:t>
            </a:r>
          </a:p>
          <a:p>
            <a:pPr lvl="1" algn="just"/>
            <a:r>
              <a:rPr lang="en-US" sz="1800" dirty="0">
                <a:solidFill>
                  <a:schemeClr val="tx1">
                    <a:lumMod val="95000"/>
                    <a:lumOff val="5000"/>
                  </a:schemeClr>
                </a:solidFill>
              </a:rPr>
              <a:t>lot sizes 0.5, 0.6, 0.7, 0.8, 0.9, and 1.0 acres are only in DeKalb County</a:t>
            </a:r>
          </a:p>
          <a:p>
            <a:pPr lvl="1" algn="just"/>
            <a:r>
              <a:rPr lang="en-US" sz="1800" dirty="0">
                <a:solidFill>
                  <a:schemeClr val="tx1">
                    <a:lumMod val="95000"/>
                    <a:lumOff val="5000"/>
                  </a:schemeClr>
                </a:solidFill>
              </a:rPr>
              <a:t>lot sizes 1.1, 1.2, … , 1.9, and 2.0 acres are only in Fulton County </a:t>
            </a:r>
          </a:p>
          <a:p>
            <a:pPr marL="233363" indent="-233363" algn="ctr"/>
            <a:r>
              <a:rPr lang="en-US" sz="2000" dirty="0">
                <a:solidFill>
                  <a:schemeClr val="tx1">
                    <a:lumMod val="95000"/>
                    <a:lumOff val="5000"/>
                  </a:schemeClr>
                </a:solidFill>
              </a:rPr>
              <a:t>In such a situation we would have the additional functional dependency 		                                        </a:t>
            </a:r>
            <a:r>
              <a:rPr lang="en-US" sz="2000" b="1" dirty="0">
                <a:solidFill>
                  <a:srgbClr val="FF0000"/>
                </a:solidFill>
              </a:rPr>
              <a:t>FD5: Area → </a:t>
            </a:r>
            <a:r>
              <a:rPr lang="en-US" sz="2000" b="1" dirty="0" err="1">
                <a:solidFill>
                  <a:srgbClr val="FF0000"/>
                </a:solidFill>
              </a:rPr>
              <a:t>County_name</a:t>
            </a:r>
            <a:r>
              <a:rPr lang="en-US" sz="2000" b="1" dirty="0">
                <a:solidFill>
                  <a:srgbClr val="FF0000"/>
                </a:solidFill>
              </a:rPr>
              <a:t>. </a:t>
            </a:r>
          </a:p>
          <a:p>
            <a:pPr lvl="1" algn="just"/>
            <a:r>
              <a:rPr lang="en-US" sz="1800" b="1" dirty="0" err="1">
                <a:solidFill>
                  <a:srgbClr val="FF0000"/>
                </a:solidFill>
              </a:rPr>
              <a:t>County_name</a:t>
            </a:r>
            <a:r>
              <a:rPr lang="en-US" sz="1800" b="1" dirty="0">
                <a:solidFill>
                  <a:srgbClr val="FF0000"/>
                </a:solidFill>
              </a:rPr>
              <a:t> is a prime attribute, but Area is a non –prime attribute ~</a:t>
            </a:r>
            <a:r>
              <a:rPr lang="en-US" sz="1800" b="1" dirty="0">
                <a:solidFill>
                  <a:srgbClr val="7030A0"/>
                </a:solidFill>
              </a:rPr>
              <a:t> BCNF violation</a:t>
            </a:r>
          </a:p>
          <a:p>
            <a:pPr algn="just"/>
            <a:r>
              <a:rPr lang="en-US" sz="2000" b="1" u="sng" dirty="0">
                <a:solidFill>
                  <a:schemeClr val="tx1"/>
                </a:solidFill>
              </a:rPr>
              <a:t>CKs were </a:t>
            </a:r>
            <a:r>
              <a:rPr lang="en-US" sz="2000" b="1" u="sng" dirty="0" err="1">
                <a:solidFill>
                  <a:schemeClr val="tx1"/>
                </a:solidFill>
              </a:rPr>
              <a:t>Property_id</a:t>
            </a:r>
            <a:r>
              <a:rPr lang="en-US" sz="2000" b="1" u="sng" dirty="0">
                <a:solidFill>
                  <a:schemeClr val="tx1"/>
                </a:solidFill>
              </a:rPr>
              <a:t># and {</a:t>
            </a:r>
            <a:r>
              <a:rPr lang="en-US" sz="2000" b="1" u="sng" dirty="0" err="1">
                <a:solidFill>
                  <a:schemeClr val="tx1"/>
                </a:solidFill>
              </a:rPr>
              <a:t>County_name</a:t>
            </a:r>
            <a:r>
              <a:rPr lang="en-US" sz="2000" b="1" u="sng" dirty="0">
                <a:solidFill>
                  <a:schemeClr val="tx1"/>
                </a:solidFill>
              </a:rPr>
              <a:t>, Lot#}</a:t>
            </a:r>
            <a:endParaRPr lang="en-US" sz="2000" b="1" dirty="0">
              <a:solidFill>
                <a:srgbClr val="FF0000"/>
              </a:solidFill>
            </a:endParaRPr>
          </a:p>
        </p:txBody>
      </p:sp>
    </p:spTree>
    <p:extLst>
      <p:ext uri="{BB962C8B-B14F-4D97-AF65-F5344CB8AC3E}">
        <p14:creationId xmlns:p14="http://schemas.microsoft.com/office/powerpoint/2010/main" val="3272592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89005" y="1285100"/>
            <a:ext cx="9066888" cy="5416379"/>
          </a:xfrm>
        </p:spPr>
        <p:txBody>
          <a:bodyPr>
            <a:normAutofit/>
          </a:bodyPr>
          <a:lstStyle/>
          <a:p>
            <a:r>
              <a:rPr lang="en-US" b="1" i="1" u="sng" dirty="0">
                <a:solidFill>
                  <a:schemeClr val="accent2">
                    <a:lumMod val="75000"/>
                  </a:schemeClr>
                </a:solidFill>
              </a:rPr>
              <a:t>Boyce-Codd Normal Form (Decomposition of tables)</a:t>
            </a:r>
          </a:p>
        </p:txBody>
      </p:sp>
      <p:pic>
        <p:nvPicPr>
          <p:cNvPr id="4" name="Picture 3"/>
          <p:cNvPicPr>
            <a:picLocks noChangeAspect="1"/>
          </p:cNvPicPr>
          <p:nvPr/>
        </p:nvPicPr>
        <p:blipFill rotWithShape="1">
          <a:blip r:embed="rId2"/>
          <a:srcRect l="31756" b="27551"/>
          <a:stretch/>
        </p:blipFill>
        <p:spPr>
          <a:xfrm>
            <a:off x="1925515" y="1666834"/>
            <a:ext cx="6945923" cy="4104238"/>
          </a:xfrm>
          <a:prstGeom prst="rect">
            <a:avLst/>
          </a:prstGeom>
        </p:spPr>
      </p:pic>
    </p:spTree>
    <p:extLst>
      <p:ext uri="{BB962C8B-B14F-4D97-AF65-F5344CB8AC3E}">
        <p14:creationId xmlns:p14="http://schemas.microsoft.com/office/powerpoint/2010/main" val="228191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89005" y="1285100"/>
            <a:ext cx="6044317" cy="5416379"/>
          </a:xfrm>
        </p:spPr>
        <p:txBody>
          <a:bodyPr>
            <a:normAutofit/>
          </a:bodyPr>
          <a:lstStyle/>
          <a:p>
            <a:r>
              <a:rPr lang="en-US" b="1" i="1" u="sng" dirty="0">
                <a:solidFill>
                  <a:schemeClr val="accent2">
                    <a:lumMod val="75000"/>
                  </a:schemeClr>
                </a:solidFill>
              </a:rPr>
              <a:t>Decomposition of Relations not in BCNF</a:t>
            </a:r>
          </a:p>
          <a:p>
            <a:r>
              <a:rPr lang="en-US" sz="2000" dirty="0">
                <a:solidFill>
                  <a:schemeClr val="tx1">
                    <a:lumMod val="95000"/>
                    <a:lumOff val="5000"/>
                  </a:schemeClr>
                </a:solidFill>
              </a:rPr>
              <a:t>A relation TEACH with the following dependencies:</a:t>
            </a:r>
          </a:p>
          <a:p>
            <a:r>
              <a:rPr lang="en-US" sz="2000" b="1" dirty="0">
                <a:solidFill>
                  <a:srgbClr val="C00000"/>
                </a:solidFill>
              </a:rPr>
              <a:t>FD1: {Student, Course} → Instructor</a:t>
            </a:r>
          </a:p>
          <a:p>
            <a:r>
              <a:rPr lang="en-US" sz="2000" b="1" dirty="0">
                <a:solidFill>
                  <a:srgbClr val="C00000"/>
                </a:solidFill>
              </a:rPr>
              <a:t>FD2:Instructor → Course</a:t>
            </a:r>
          </a:p>
          <a:p>
            <a:r>
              <a:rPr lang="en-US" sz="2000" dirty="0">
                <a:solidFill>
                  <a:schemeClr val="tx1">
                    <a:lumMod val="95000"/>
                    <a:lumOff val="5000"/>
                  </a:schemeClr>
                </a:solidFill>
              </a:rPr>
              <a:t>Note that {Student, Course} is a candidate key for this relation. </a:t>
            </a:r>
          </a:p>
          <a:p>
            <a:r>
              <a:rPr lang="en-US" sz="2000" b="1" dirty="0">
                <a:solidFill>
                  <a:srgbClr val="C00000"/>
                </a:solidFill>
              </a:rPr>
              <a:t>Hence this relation is in 3NF but not BCNF. </a:t>
            </a:r>
          </a:p>
          <a:p>
            <a:r>
              <a:rPr lang="en-US" sz="2000" dirty="0">
                <a:solidFill>
                  <a:schemeClr val="tx1">
                    <a:lumMod val="95000"/>
                    <a:lumOff val="5000"/>
                  </a:schemeClr>
                </a:solidFill>
              </a:rPr>
              <a:t>Decomposition of this relation schema may be done in multiple </a:t>
            </a:r>
            <a:r>
              <a:rPr lang="en-US" sz="2000" dirty="0" err="1">
                <a:solidFill>
                  <a:schemeClr val="tx1">
                    <a:lumMod val="95000"/>
                    <a:lumOff val="5000"/>
                  </a:schemeClr>
                </a:solidFill>
              </a:rPr>
              <a:t>ways.like</a:t>
            </a:r>
            <a:r>
              <a:rPr lang="en-US" sz="2000" dirty="0">
                <a:solidFill>
                  <a:schemeClr val="tx1">
                    <a:lumMod val="95000"/>
                    <a:lumOff val="5000"/>
                  </a:schemeClr>
                </a:solidFill>
              </a:rPr>
              <a:t>:</a:t>
            </a:r>
          </a:p>
          <a:p>
            <a:pPr lvl="1" eaLnBrk="1" hangingPunct="1">
              <a:lnSpc>
                <a:spcPct val="120000"/>
              </a:lnSpc>
              <a:defRPr/>
            </a:pPr>
            <a:r>
              <a:rPr lang="en-US" altLang="en-US" sz="1800" dirty="0"/>
              <a:t>R {</a:t>
            </a:r>
            <a:r>
              <a:rPr lang="en-US" altLang="en-US" sz="1800" u="sng" dirty="0"/>
              <a:t>instructor</a:t>
            </a:r>
            <a:r>
              <a:rPr lang="en-US" altLang="en-US" sz="1800" dirty="0"/>
              <a:t>, course } and R {</a:t>
            </a:r>
            <a:r>
              <a:rPr lang="en-US" altLang="en-US" sz="1800" u="sng" dirty="0"/>
              <a:t>instructor, student</a:t>
            </a:r>
            <a:r>
              <a:rPr lang="en-US" altLang="en-US" sz="1800" dirty="0"/>
              <a:t>} </a:t>
            </a:r>
          </a:p>
          <a:p>
            <a:pPr lvl="1">
              <a:lnSpc>
                <a:spcPct val="120000"/>
              </a:lnSpc>
              <a:defRPr/>
            </a:pPr>
            <a:r>
              <a:rPr lang="en-US" altLang="en-US" sz="1800" dirty="0"/>
              <a:t>R {instructor, </a:t>
            </a:r>
            <a:r>
              <a:rPr lang="en-US" altLang="en-US" sz="1800" u="sng" dirty="0"/>
              <a:t>course</a:t>
            </a:r>
            <a:r>
              <a:rPr lang="en-US" altLang="en-US" sz="1800" dirty="0"/>
              <a:t> } and R {</a:t>
            </a:r>
            <a:r>
              <a:rPr lang="en-US" altLang="en-US" sz="1800" u="sng" dirty="0"/>
              <a:t>course, student</a:t>
            </a:r>
            <a:r>
              <a:rPr lang="en-US" altLang="en-US" sz="1800" dirty="0"/>
              <a:t>} </a:t>
            </a:r>
          </a:p>
          <a:p>
            <a:pPr lvl="1" eaLnBrk="1" hangingPunct="1">
              <a:lnSpc>
                <a:spcPct val="120000"/>
              </a:lnSpc>
              <a:defRPr/>
            </a:pPr>
            <a:endParaRPr lang="en-US" altLang="en-US" sz="3600" b="1" dirty="0"/>
          </a:p>
        </p:txBody>
      </p:sp>
      <p:pic>
        <p:nvPicPr>
          <p:cNvPr id="4" name="Picture 3"/>
          <p:cNvPicPr>
            <a:picLocks noChangeAspect="1"/>
          </p:cNvPicPr>
          <p:nvPr/>
        </p:nvPicPr>
        <p:blipFill>
          <a:blip r:embed="rId2"/>
          <a:stretch>
            <a:fillRect/>
          </a:stretch>
        </p:blipFill>
        <p:spPr>
          <a:xfrm>
            <a:off x="6417161" y="1551459"/>
            <a:ext cx="5581873" cy="4451776"/>
          </a:xfrm>
          <a:prstGeom prst="rect">
            <a:avLst/>
          </a:prstGeom>
        </p:spPr>
      </p:pic>
    </p:spTree>
    <p:extLst>
      <p:ext uri="{BB962C8B-B14F-4D97-AF65-F5344CB8AC3E}">
        <p14:creationId xmlns:p14="http://schemas.microsoft.com/office/powerpoint/2010/main" val="39858840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title"/>
          </p:nvPr>
        </p:nvSpPr>
        <p:spPr>
          <a:xfrm>
            <a:off x="577222" y="173736"/>
            <a:ext cx="8596668" cy="1320800"/>
          </a:xfrm>
        </p:spPr>
        <p:txBody>
          <a:bodyPr/>
          <a:lstStyle/>
          <a:p>
            <a:r>
              <a:rPr lang="en-US" dirty="0"/>
              <a:t>Boyce-</a:t>
            </a:r>
            <a:r>
              <a:rPr lang="en-US" dirty="0" err="1"/>
              <a:t>Codd</a:t>
            </a:r>
            <a:r>
              <a:rPr lang="en-US" dirty="0"/>
              <a:t> Normal Form</a:t>
            </a:r>
            <a:endParaRPr lang="en-US" altLang="en-US" dirty="0"/>
          </a:p>
        </p:txBody>
      </p:sp>
      <p:sp>
        <p:nvSpPr>
          <p:cNvPr id="2" name="Rectangle 7"/>
          <p:cNvSpPr>
            <a:spLocks noGrp="1" noChangeArrowheads="1"/>
          </p:cNvSpPr>
          <p:nvPr>
            <p:ph idx="1"/>
          </p:nvPr>
        </p:nvSpPr>
        <p:spPr>
          <a:xfrm>
            <a:off x="456810" y="904028"/>
            <a:ext cx="11157968" cy="5245227"/>
          </a:xfrm>
        </p:spPr>
        <p:txBody>
          <a:bodyPr>
            <a:normAutofit/>
          </a:bodyPr>
          <a:lstStyle/>
          <a:p>
            <a:pPr eaLnBrk="1" hangingPunct="1">
              <a:lnSpc>
                <a:spcPct val="120000"/>
              </a:lnSpc>
              <a:defRPr/>
            </a:pPr>
            <a:r>
              <a:rPr lang="en-US" altLang="en-US" sz="2400" dirty="0"/>
              <a:t>The decomposition for relation TEACH</a:t>
            </a:r>
          </a:p>
          <a:p>
            <a:pPr lvl="1" eaLnBrk="1" hangingPunct="1">
              <a:lnSpc>
                <a:spcPct val="120000"/>
              </a:lnSpc>
              <a:defRPr/>
            </a:pPr>
            <a:r>
              <a:rPr lang="en-US" altLang="en-US" sz="2400" dirty="0"/>
              <a:t>R {</a:t>
            </a:r>
            <a:r>
              <a:rPr lang="en-US" altLang="en-US" sz="2400" u="sng" dirty="0"/>
              <a:t>instructor</a:t>
            </a:r>
            <a:r>
              <a:rPr lang="en-US" altLang="en-US" sz="2400" dirty="0"/>
              <a:t>, course } and R {</a:t>
            </a:r>
            <a:r>
              <a:rPr lang="en-US" altLang="en-US" sz="2400" u="sng" dirty="0"/>
              <a:t>instructor, student</a:t>
            </a:r>
            <a:r>
              <a:rPr lang="en-US" altLang="en-US" sz="2400" dirty="0"/>
              <a:t>} </a:t>
            </a:r>
            <a:endParaRPr lang="en-US" altLang="en-US" sz="4400" b="1" dirty="0"/>
          </a:p>
          <a:p>
            <a:pPr eaLnBrk="1" hangingPunct="1">
              <a:lnSpc>
                <a:spcPct val="120000"/>
              </a:lnSpc>
              <a:defRPr/>
            </a:pPr>
            <a:r>
              <a:rPr lang="en-US" altLang="en-US" sz="2400" dirty="0"/>
              <a:t>This decomposition will lose fd1</a:t>
            </a:r>
            <a:endParaRPr lang="en-US" altLang="en-US" sz="2000" dirty="0"/>
          </a:p>
        </p:txBody>
      </p:sp>
      <p:pic>
        <p:nvPicPr>
          <p:cNvPr id="5" name="Picture 4"/>
          <p:cNvPicPr>
            <a:picLocks noChangeAspect="1"/>
          </p:cNvPicPr>
          <p:nvPr/>
        </p:nvPicPr>
        <p:blipFill>
          <a:blip r:embed="rId3"/>
          <a:stretch>
            <a:fillRect/>
          </a:stretch>
        </p:blipFill>
        <p:spPr>
          <a:xfrm>
            <a:off x="3043054" y="2670506"/>
            <a:ext cx="5483818" cy="4013758"/>
          </a:xfrm>
          <a:prstGeom prst="rect">
            <a:avLst/>
          </a:prstGeom>
        </p:spPr>
      </p:pic>
    </p:spTree>
    <p:extLst>
      <p:ext uri="{BB962C8B-B14F-4D97-AF65-F5344CB8AC3E}">
        <p14:creationId xmlns:p14="http://schemas.microsoft.com/office/powerpoint/2010/main" val="364282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Informal Design Guideline for Relation Schemas</a:t>
            </a:r>
          </a:p>
        </p:txBody>
      </p:sp>
      <p:sp>
        <p:nvSpPr>
          <p:cNvPr id="3" name="Content Placeholder 2"/>
          <p:cNvSpPr>
            <a:spLocks noGrp="1"/>
          </p:cNvSpPr>
          <p:nvPr>
            <p:ph idx="1"/>
          </p:nvPr>
        </p:nvSpPr>
        <p:spPr>
          <a:xfrm>
            <a:off x="0" y="1476075"/>
            <a:ext cx="6038335" cy="5166263"/>
          </a:xfrm>
        </p:spPr>
        <p:txBody>
          <a:bodyPr>
            <a:normAutofit/>
          </a:bodyPr>
          <a:lstStyle/>
          <a:p>
            <a:pPr algn="just"/>
            <a:r>
              <a:rPr lang="en-US" sz="1600" b="1" i="1" u="sng" dirty="0">
                <a:solidFill>
                  <a:schemeClr val="accent2">
                    <a:lumMod val="75000"/>
                  </a:schemeClr>
                </a:solidFill>
              </a:rPr>
              <a:t>Imparting Clear Semantics to Attributes in Relations</a:t>
            </a:r>
            <a:endParaRPr lang="en-US" sz="1600" dirty="0"/>
          </a:p>
          <a:p>
            <a:pPr algn="just"/>
            <a:r>
              <a:rPr lang="en-US" sz="1600" b="1" i="1" u="sng" dirty="0"/>
              <a:t>Guideline 1. </a:t>
            </a:r>
          </a:p>
          <a:p>
            <a:pPr algn="just"/>
            <a:r>
              <a:rPr lang="en-US" sz="1600" b="1" i="1" dirty="0">
                <a:solidFill>
                  <a:srgbClr val="FF0000"/>
                </a:solidFill>
              </a:rPr>
              <a:t>Examples of Violating Guideline 1</a:t>
            </a:r>
          </a:p>
          <a:p>
            <a:pPr algn="just"/>
            <a:r>
              <a:rPr lang="en-US" dirty="0"/>
              <a:t>For the EMP_PROJ relation in Figure 14.3(b), each tuple relates an employee to a project but also includes the employee name (</a:t>
            </a:r>
            <a:r>
              <a:rPr lang="en-US" dirty="0" err="1"/>
              <a:t>Ename</a:t>
            </a:r>
            <a:r>
              <a:rPr lang="en-US" dirty="0"/>
              <a:t>), project name (</a:t>
            </a:r>
            <a:r>
              <a:rPr lang="en-US" dirty="0" err="1"/>
              <a:t>Pname</a:t>
            </a:r>
            <a:r>
              <a:rPr lang="en-US" dirty="0"/>
              <a:t>), and project location (</a:t>
            </a:r>
            <a:r>
              <a:rPr lang="en-US" dirty="0" err="1"/>
              <a:t>Plocation</a:t>
            </a:r>
            <a:r>
              <a:rPr lang="en-US" dirty="0"/>
              <a:t>).</a:t>
            </a:r>
          </a:p>
          <a:p>
            <a:pPr algn="just"/>
            <a:r>
              <a:rPr lang="en-US" b="1" dirty="0">
                <a:solidFill>
                  <a:srgbClr val="7030A0"/>
                </a:solidFill>
              </a:rPr>
              <a:t>Although there is nothing wrong logically with these two relations, they violate Guideline 1 by mixing attributes from distinct real-world entities: </a:t>
            </a:r>
          </a:p>
          <a:p>
            <a:pPr lvl="1" algn="just"/>
            <a:r>
              <a:rPr lang="en-US" sz="1800" b="1" dirty="0">
                <a:solidFill>
                  <a:srgbClr val="C00000"/>
                </a:solidFill>
              </a:rPr>
              <a:t>EMP_DEPT mixes attributes of employees and departments, and EMP_PROJ mixes attributes of employees and projects and the WORKS_ON relationship. </a:t>
            </a:r>
          </a:p>
        </p:txBody>
      </p:sp>
      <p:pic>
        <p:nvPicPr>
          <p:cNvPr id="4" name="Picture 3"/>
          <p:cNvPicPr>
            <a:picLocks noChangeAspect="1"/>
          </p:cNvPicPr>
          <p:nvPr/>
        </p:nvPicPr>
        <p:blipFill rotWithShape="1">
          <a:blip r:embed="rId2"/>
          <a:srcRect b="-76"/>
          <a:stretch/>
        </p:blipFill>
        <p:spPr>
          <a:xfrm>
            <a:off x="6153667" y="2086239"/>
            <a:ext cx="5631893" cy="33643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2097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10561434" cy="1320800"/>
          </a:xfrm>
        </p:spPr>
        <p:txBody>
          <a:bodyPr/>
          <a:lstStyle/>
          <a:p>
            <a:r>
              <a:rPr lang="en-US" dirty="0">
                <a:solidFill>
                  <a:srgbClr val="002060"/>
                </a:solidFill>
              </a:rPr>
              <a:t>Fourth Normal Form (4NF)</a:t>
            </a:r>
          </a:p>
        </p:txBody>
      </p:sp>
      <p:sp>
        <p:nvSpPr>
          <p:cNvPr id="3" name="Content Placeholder 2"/>
          <p:cNvSpPr>
            <a:spLocks noGrp="1"/>
          </p:cNvSpPr>
          <p:nvPr>
            <p:ph idx="1"/>
          </p:nvPr>
        </p:nvSpPr>
        <p:spPr>
          <a:xfrm>
            <a:off x="350981" y="877692"/>
            <a:ext cx="9094944" cy="5416379"/>
          </a:xfrm>
        </p:spPr>
        <p:txBody>
          <a:bodyPr>
            <a:normAutofit/>
          </a:bodyPr>
          <a:lstStyle/>
          <a:p>
            <a:pPr algn="just"/>
            <a:r>
              <a:rPr lang="en-US" b="1" i="1" u="sng" dirty="0">
                <a:solidFill>
                  <a:schemeClr val="accent2">
                    <a:lumMod val="75000"/>
                  </a:schemeClr>
                </a:solidFill>
              </a:rPr>
              <a:t>Definition:</a:t>
            </a:r>
            <a:endParaRPr lang="en-US" b="0" i="0" dirty="0">
              <a:solidFill>
                <a:srgbClr val="000000"/>
              </a:solidFill>
              <a:effectLst/>
              <a:latin typeface="inter-regular"/>
            </a:endParaRPr>
          </a:p>
          <a:p>
            <a:pPr lvl="1" algn="just"/>
            <a:r>
              <a:rPr lang="en-US" sz="2000" dirty="0">
                <a:solidFill>
                  <a:schemeClr val="tx1">
                    <a:lumMod val="95000"/>
                    <a:lumOff val="5000"/>
                  </a:schemeClr>
                </a:solidFill>
              </a:rPr>
              <a:t>A relation will be in 4NF if:</a:t>
            </a:r>
          </a:p>
          <a:p>
            <a:pPr lvl="2" algn="just"/>
            <a:r>
              <a:rPr lang="en-US" sz="1800" dirty="0">
                <a:solidFill>
                  <a:srgbClr val="FF0000"/>
                </a:solidFill>
              </a:rPr>
              <a:t>It is in Boyce Codd normal form </a:t>
            </a:r>
            <a:r>
              <a:rPr lang="en-US" sz="1800" dirty="0">
                <a:solidFill>
                  <a:schemeClr val="tx1">
                    <a:lumMod val="95000"/>
                    <a:lumOff val="5000"/>
                  </a:schemeClr>
                </a:solidFill>
              </a:rPr>
              <a:t>and has no multi-valued dependency</a:t>
            </a:r>
          </a:p>
          <a:p>
            <a:pPr lvl="2" algn="just"/>
            <a:r>
              <a:rPr lang="en-US" sz="1800" dirty="0">
                <a:solidFill>
                  <a:schemeClr val="tx1">
                    <a:lumMod val="95000"/>
                    <a:lumOff val="5000"/>
                  </a:schemeClr>
                </a:solidFill>
              </a:rPr>
              <a:t>AND </a:t>
            </a:r>
            <a:r>
              <a:rPr lang="en-US" sz="1800" dirty="0">
                <a:solidFill>
                  <a:srgbClr val="FF0000"/>
                </a:solidFill>
              </a:rPr>
              <a:t>For a dependency A → B, if for a single value of A, multiple values of B exists, then the relation will be a multi-valued dependency</a:t>
            </a:r>
            <a:r>
              <a:rPr lang="en-US" b="0" i="0" dirty="0">
                <a:solidFill>
                  <a:srgbClr val="000000"/>
                </a:solidFill>
                <a:effectLst/>
                <a:latin typeface="inter-regular"/>
              </a:rPr>
              <a:t>.</a:t>
            </a:r>
          </a:p>
          <a:p>
            <a:pPr lvl="1" algn="just"/>
            <a:endParaRPr lang="en-US" b="1" i="1" u="sng" dirty="0">
              <a:solidFill>
                <a:schemeClr val="accent2">
                  <a:lumMod val="75000"/>
                </a:schemeClr>
              </a:solidFill>
            </a:endParaRPr>
          </a:p>
          <a:p>
            <a:pPr algn="just"/>
            <a:r>
              <a:rPr lang="en-US" b="1" i="1" u="sng" dirty="0">
                <a:solidFill>
                  <a:schemeClr val="accent2">
                    <a:lumMod val="75000"/>
                  </a:schemeClr>
                </a:solidFill>
              </a:rPr>
              <a:t>Example:</a:t>
            </a:r>
          </a:p>
          <a:p>
            <a:pPr lvl="1" algn="just"/>
            <a:r>
              <a:rPr lang="en-US" b="1" i="1" dirty="0">
                <a:solidFill>
                  <a:schemeClr val="accent2">
                    <a:lumMod val="75000"/>
                  </a:schemeClr>
                </a:solidFill>
              </a:rPr>
              <a:t>R (Student, course, Hobbies)</a:t>
            </a:r>
          </a:p>
          <a:p>
            <a:pPr lvl="2" algn="just"/>
            <a:r>
              <a:rPr lang="en-US" dirty="0">
                <a:solidFill>
                  <a:srgbClr val="FF0000"/>
                </a:solidFill>
              </a:rPr>
              <a:t>Student</a:t>
            </a:r>
            <a:r>
              <a:rPr lang="en-US" sz="1400" dirty="0">
                <a:solidFill>
                  <a:srgbClr val="FF0000"/>
                </a:solidFill>
              </a:rPr>
              <a:t>                Course </a:t>
            </a:r>
          </a:p>
          <a:p>
            <a:pPr lvl="2" algn="just"/>
            <a:r>
              <a:rPr lang="en-US" dirty="0">
                <a:solidFill>
                  <a:srgbClr val="FF0000"/>
                </a:solidFill>
              </a:rPr>
              <a:t>Student</a:t>
            </a:r>
            <a:r>
              <a:rPr lang="en-US" sz="1400" dirty="0">
                <a:solidFill>
                  <a:srgbClr val="FF0000"/>
                </a:solidFill>
              </a:rPr>
              <a:t>               Hobbies</a:t>
            </a:r>
          </a:p>
          <a:p>
            <a:pPr lvl="3" algn="just"/>
            <a:r>
              <a:rPr lang="en-US" dirty="0">
                <a:solidFill>
                  <a:srgbClr val="FF0000"/>
                </a:solidFill>
              </a:rPr>
              <a:t>Here course &amp; hobbies should be independent </a:t>
            </a:r>
          </a:p>
          <a:p>
            <a:pPr lvl="3" algn="just"/>
            <a:r>
              <a:rPr lang="en-US" dirty="0">
                <a:solidFill>
                  <a:srgbClr val="FF0000"/>
                </a:solidFill>
              </a:rPr>
              <a:t>redundant data</a:t>
            </a:r>
          </a:p>
          <a:p>
            <a:pPr lvl="1" algn="just"/>
            <a:r>
              <a:rPr lang="en-US" b="1" i="1" dirty="0">
                <a:solidFill>
                  <a:schemeClr val="accent2">
                    <a:lumMod val="75000"/>
                  </a:schemeClr>
                </a:solidFill>
              </a:rPr>
              <a:t>R (</a:t>
            </a:r>
            <a:r>
              <a:rPr lang="en-US" b="1" i="1" u="sng" dirty="0">
                <a:solidFill>
                  <a:schemeClr val="accent2">
                    <a:lumMod val="75000"/>
                  </a:schemeClr>
                </a:solidFill>
              </a:rPr>
              <a:t>Employee#, </a:t>
            </a:r>
            <a:r>
              <a:rPr lang="en-US" b="1" i="1" dirty="0">
                <a:solidFill>
                  <a:schemeClr val="accent2">
                    <a:lumMod val="75000"/>
                  </a:schemeClr>
                </a:solidFill>
              </a:rPr>
              <a:t>Project#, </a:t>
            </a:r>
            <a:r>
              <a:rPr lang="en-US" b="1" i="1" dirty="0" err="1">
                <a:solidFill>
                  <a:schemeClr val="accent2">
                    <a:lumMod val="75000"/>
                  </a:schemeClr>
                </a:solidFill>
              </a:rPr>
              <a:t>DependentName</a:t>
            </a:r>
            <a:r>
              <a:rPr lang="en-US" b="1" i="1" dirty="0">
                <a:solidFill>
                  <a:schemeClr val="accent2">
                    <a:lumMod val="75000"/>
                  </a:schemeClr>
                </a:solidFill>
              </a:rPr>
              <a:t>)</a:t>
            </a:r>
          </a:p>
          <a:p>
            <a:pPr lvl="2" algn="just"/>
            <a:r>
              <a:rPr lang="en-US" dirty="0">
                <a:solidFill>
                  <a:srgbClr val="FF0000"/>
                </a:solidFill>
              </a:rPr>
              <a:t>Employee</a:t>
            </a:r>
            <a:r>
              <a:rPr lang="en-US" sz="1400" dirty="0">
                <a:solidFill>
                  <a:srgbClr val="FF0000"/>
                </a:solidFill>
              </a:rPr>
              <a:t>              Project</a:t>
            </a:r>
          </a:p>
          <a:p>
            <a:pPr lvl="2" algn="just"/>
            <a:r>
              <a:rPr lang="en-US" dirty="0">
                <a:solidFill>
                  <a:srgbClr val="FF0000"/>
                </a:solidFill>
              </a:rPr>
              <a:t>Employee</a:t>
            </a:r>
            <a:r>
              <a:rPr lang="en-US" sz="1400" dirty="0">
                <a:solidFill>
                  <a:srgbClr val="FF0000"/>
                </a:solidFill>
              </a:rPr>
              <a:t>               </a:t>
            </a:r>
            <a:r>
              <a:rPr lang="en-US" sz="1400" dirty="0" err="1">
                <a:solidFill>
                  <a:srgbClr val="FF0000"/>
                </a:solidFill>
              </a:rPr>
              <a:t>DependenctName</a:t>
            </a:r>
            <a:endParaRPr lang="en-US" sz="1400" dirty="0">
              <a:solidFill>
                <a:srgbClr val="FF0000"/>
              </a:solidFill>
            </a:endParaRPr>
          </a:p>
          <a:p>
            <a:pPr marL="914400" lvl="2" indent="0" algn="just">
              <a:buNone/>
            </a:pPr>
            <a:endParaRPr lang="en-US" b="1" i="1" dirty="0">
              <a:solidFill>
                <a:schemeClr val="accent2">
                  <a:lumMod val="75000"/>
                </a:schemeClr>
              </a:solidFill>
            </a:endParaRPr>
          </a:p>
          <a:p>
            <a:pPr lvl="2" algn="just"/>
            <a:endParaRPr lang="en-US" b="1" i="1" dirty="0">
              <a:solidFill>
                <a:schemeClr val="accent2">
                  <a:lumMod val="75000"/>
                </a:schemeClr>
              </a:solidFill>
            </a:endParaRPr>
          </a:p>
        </p:txBody>
      </p:sp>
      <p:grpSp>
        <p:nvGrpSpPr>
          <p:cNvPr id="11" name="Group 10">
            <a:extLst>
              <a:ext uri="{FF2B5EF4-FFF2-40B4-BE49-F238E27FC236}">
                <a16:creationId xmlns:a16="http://schemas.microsoft.com/office/drawing/2014/main" id="{3295EA2E-55C2-3EAC-F917-2D1E88A87FA0}"/>
              </a:ext>
            </a:extLst>
          </p:cNvPr>
          <p:cNvGrpSpPr/>
          <p:nvPr/>
        </p:nvGrpSpPr>
        <p:grpSpPr>
          <a:xfrm>
            <a:off x="2354993" y="4089402"/>
            <a:ext cx="589472" cy="60384"/>
            <a:chOff x="7157049" y="3605842"/>
            <a:chExt cx="900023" cy="0"/>
          </a:xfrm>
        </p:grpSpPr>
        <p:cxnSp>
          <p:nvCxnSpPr>
            <p:cNvPr id="12" name="Straight Arrow Connector 11">
              <a:extLst>
                <a:ext uri="{FF2B5EF4-FFF2-40B4-BE49-F238E27FC236}">
                  <a16:creationId xmlns:a16="http://schemas.microsoft.com/office/drawing/2014/main" id="{D5DB370F-44EB-3CB5-5624-4B928A02CDD6}"/>
                </a:ext>
              </a:extLst>
            </p:cNvPr>
            <p:cNvCxnSpPr/>
            <p:nvPr/>
          </p:nvCxnSpPr>
          <p:spPr>
            <a:xfrm>
              <a:off x="7323826"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DBE091C-7EED-7A51-989B-A3EB1EEB5DAB}"/>
                </a:ext>
              </a:extLst>
            </p:cNvPr>
            <p:cNvCxnSpPr/>
            <p:nvPr/>
          </p:nvCxnSpPr>
          <p:spPr>
            <a:xfrm>
              <a:off x="7157049"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5AB16F1-579D-B7B4-923C-CFE8BC723E96}"/>
              </a:ext>
            </a:extLst>
          </p:cNvPr>
          <p:cNvGrpSpPr/>
          <p:nvPr/>
        </p:nvGrpSpPr>
        <p:grpSpPr>
          <a:xfrm>
            <a:off x="2354993" y="4412894"/>
            <a:ext cx="589472" cy="60384"/>
            <a:chOff x="7157049" y="3605842"/>
            <a:chExt cx="900023" cy="0"/>
          </a:xfrm>
        </p:grpSpPr>
        <p:cxnSp>
          <p:nvCxnSpPr>
            <p:cNvPr id="15" name="Straight Arrow Connector 14">
              <a:extLst>
                <a:ext uri="{FF2B5EF4-FFF2-40B4-BE49-F238E27FC236}">
                  <a16:creationId xmlns:a16="http://schemas.microsoft.com/office/drawing/2014/main" id="{70AD9D03-24BB-F563-831D-9872A3AF5BDE}"/>
                </a:ext>
              </a:extLst>
            </p:cNvPr>
            <p:cNvCxnSpPr/>
            <p:nvPr/>
          </p:nvCxnSpPr>
          <p:spPr>
            <a:xfrm>
              <a:off x="7323826"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7EFD27-BA50-AACD-8AEF-9FEECACE0578}"/>
                </a:ext>
              </a:extLst>
            </p:cNvPr>
            <p:cNvCxnSpPr/>
            <p:nvPr/>
          </p:nvCxnSpPr>
          <p:spPr>
            <a:xfrm>
              <a:off x="7157049"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459C5E0E-DBAC-8435-CE00-E19312121E3E}"/>
              </a:ext>
            </a:extLst>
          </p:cNvPr>
          <p:cNvGrpSpPr/>
          <p:nvPr/>
        </p:nvGrpSpPr>
        <p:grpSpPr>
          <a:xfrm>
            <a:off x="2451339" y="5751283"/>
            <a:ext cx="589472" cy="60384"/>
            <a:chOff x="7157049" y="3605842"/>
            <a:chExt cx="900023" cy="0"/>
          </a:xfrm>
        </p:grpSpPr>
        <p:cxnSp>
          <p:nvCxnSpPr>
            <p:cNvPr id="18" name="Straight Arrow Connector 17">
              <a:extLst>
                <a:ext uri="{FF2B5EF4-FFF2-40B4-BE49-F238E27FC236}">
                  <a16:creationId xmlns:a16="http://schemas.microsoft.com/office/drawing/2014/main" id="{AA664439-691A-5174-D533-C62BB8208102}"/>
                </a:ext>
              </a:extLst>
            </p:cNvPr>
            <p:cNvCxnSpPr/>
            <p:nvPr/>
          </p:nvCxnSpPr>
          <p:spPr>
            <a:xfrm>
              <a:off x="7323826"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BF7DC5-83D7-2352-C348-7742BC258ABD}"/>
                </a:ext>
              </a:extLst>
            </p:cNvPr>
            <p:cNvCxnSpPr/>
            <p:nvPr/>
          </p:nvCxnSpPr>
          <p:spPr>
            <a:xfrm>
              <a:off x="7157049"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DB29017-65A0-FC91-6EA4-1029ED394E2F}"/>
              </a:ext>
            </a:extLst>
          </p:cNvPr>
          <p:cNvGrpSpPr/>
          <p:nvPr/>
        </p:nvGrpSpPr>
        <p:grpSpPr>
          <a:xfrm>
            <a:off x="2451339" y="6074775"/>
            <a:ext cx="589472" cy="60384"/>
            <a:chOff x="7157049" y="3605842"/>
            <a:chExt cx="900023" cy="0"/>
          </a:xfrm>
        </p:grpSpPr>
        <p:cxnSp>
          <p:nvCxnSpPr>
            <p:cNvPr id="21" name="Straight Arrow Connector 20">
              <a:extLst>
                <a:ext uri="{FF2B5EF4-FFF2-40B4-BE49-F238E27FC236}">
                  <a16:creationId xmlns:a16="http://schemas.microsoft.com/office/drawing/2014/main" id="{01ACE5E3-D4B7-CD74-470F-CFD49CE52861}"/>
                </a:ext>
              </a:extLst>
            </p:cNvPr>
            <p:cNvCxnSpPr/>
            <p:nvPr/>
          </p:nvCxnSpPr>
          <p:spPr>
            <a:xfrm>
              <a:off x="7323826"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C0159C-DA5D-C0C4-76F2-32EE71320E7B}"/>
                </a:ext>
              </a:extLst>
            </p:cNvPr>
            <p:cNvCxnSpPr/>
            <p:nvPr/>
          </p:nvCxnSpPr>
          <p:spPr>
            <a:xfrm>
              <a:off x="7157049" y="3605842"/>
              <a:ext cx="733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72895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1" y="70643"/>
            <a:ext cx="10561434" cy="1320800"/>
          </a:xfrm>
        </p:spPr>
        <p:txBody>
          <a:bodyPr/>
          <a:lstStyle/>
          <a:p>
            <a:r>
              <a:rPr lang="en-US" dirty="0">
                <a:solidFill>
                  <a:srgbClr val="002060"/>
                </a:solidFill>
              </a:rPr>
              <a:t>Fifth Normal Form (5NF)</a:t>
            </a:r>
          </a:p>
        </p:txBody>
      </p:sp>
      <p:sp>
        <p:nvSpPr>
          <p:cNvPr id="3" name="Content Placeholder 2"/>
          <p:cNvSpPr>
            <a:spLocks noGrp="1"/>
          </p:cNvSpPr>
          <p:nvPr>
            <p:ph idx="1"/>
          </p:nvPr>
        </p:nvSpPr>
        <p:spPr>
          <a:xfrm>
            <a:off x="350981" y="877692"/>
            <a:ext cx="10406158" cy="5416379"/>
          </a:xfrm>
        </p:spPr>
        <p:txBody>
          <a:bodyPr>
            <a:normAutofit/>
          </a:bodyPr>
          <a:lstStyle/>
          <a:p>
            <a:pPr algn="just"/>
            <a:r>
              <a:rPr lang="en-US" b="1" i="1" u="sng" dirty="0">
                <a:solidFill>
                  <a:schemeClr val="accent2">
                    <a:lumMod val="75000"/>
                  </a:schemeClr>
                </a:solidFill>
              </a:rPr>
              <a:t>Definition:</a:t>
            </a:r>
            <a:endParaRPr lang="en-US" b="0" i="0" dirty="0">
              <a:solidFill>
                <a:srgbClr val="000000"/>
              </a:solidFill>
              <a:effectLst/>
              <a:latin typeface="inter-regular"/>
            </a:endParaRPr>
          </a:p>
          <a:p>
            <a:pPr lvl="1" algn="just"/>
            <a:r>
              <a:rPr lang="en-US" sz="2000" dirty="0">
                <a:solidFill>
                  <a:schemeClr val="tx1">
                    <a:lumMod val="95000"/>
                    <a:lumOff val="5000"/>
                  </a:schemeClr>
                </a:solidFill>
              </a:rPr>
              <a:t>A relation will be in 5NF if:</a:t>
            </a:r>
          </a:p>
          <a:p>
            <a:pPr lvl="2" algn="just"/>
            <a:r>
              <a:rPr lang="en-US" sz="1800" dirty="0">
                <a:solidFill>
                  <a:srgbClr val="FF0000"/>
                </a:solidFill>
              </a:rPr>
              <a:t>It is in 4</a:t>
            </a:r>
            <a:r>
              <a:rPr lang="en-US" sz="1800" baseline="30000" dirty="0">
                <a:solidFill>
                  <a:srgbClr val="FF0000"/>
                </a:solidFill>
              </a:rPr>
              <a:t>th</a:t>
            </a:r>
            <a:r>
              <a:rPr lang="en-US" sz="1800" dirty="0">
                <a:solidFill>
                  <a:srgbClr val="FF0000"/>
                </a:solidFill>
              </a:rPr>
              <a:t> normal form </a:t>
            </a:r>
            <a:r>
              <a:rPr lang="en-US" sz="1800" dirty="0">
                <a:solidFill>
                  <a:schemeClr val="tx1">
                    <a:lumMod val="95000"/>
                    <a:lumOff val="5000"/>
                  </a:schemeClr>
                </a:solidFill>
              </a:rPr>
              <a:t>and has no multi-valued dependency</a:t>
            </a:r>
          </a:p>
          <a:p>
            <a:pPr lvl="2" algn="just"/>
            <a:r>
              <a:rPr lang="en-US" sz="1800" dirty="0">
                <a:solidFill>
                  <a:schemeClr val="tx1">
                    <a:lumMod val="95000"/>
                    <a:lumOff val="5000"/>
                  </a:schemeClr>
                </a:solidFill>
              </a:rPr>
              <a:t>AND </a:t>
            </a:r>
            <a:r>
              <a:rPr lang="en-US" sz="1800" dirty="0">
                <a:solidFill>
                  <a:srgbClr val="FF0000"/>
                </a:solidFill>
              </a:rPr>
              <a:t>no lossy join conditions </a:t>
            </a:r>
            <a:r>
              <a:rPr lang="en-US" sz="2000" dirty="0">
                <a:solidFill>
                  <a:schemeClr val="tx1">
                    <a:lumMod val="95000"/>
                    <a:lumOff val="5000"/>
                  </a:schemeClr>
                </a:solidFill>
              </a:rPr>
              <a:t>are there</a:t>
            </a:r>
            <a:r>
              <a:rPr lang="en-US" sz="1800" dirty="0">
                <a:solidFill>
                  <a:srgbClr val="FF0000"/>
                </a:solidFill>
              </a:rPr>
              <a:t>. i.e., no join dependencies exists in the table.</a:t>
            </a:r>
          </a:p>
          <a:p>
            <a:pPr lvl="3" algn="just"/>
            <a:r>
              <a:rPr lang="en-US" sz="2000" dirty="0">
                <a:solidFill>
                  <a:schemeClr val="tx1">
                    <a:lumMod val="95000"/>
                    <a:lumOff val="5000"/>
                  </a:schemeClr>
                </a:solidFill>
              </a:rPr>
              <a:t>Can be avoided when decomposition of tables are done in a way that there reconstruction leads to same data values &amp; no spurious tuples are generated. </a:t>
            </a:r>
          </a:p>
          <a:p>
            <a:pPr marL="0" indent="0" algn="just">
              <a:buNone/>
            </a:pPr>
            <a:endParaRPr lang="en-US" b="1" i="1" dirty="0">
              <a:solidFill>
                <a:schemeClr val="accent2">
                  <a:lumMod val="75000"/>
                </a:schemeClr>
              </a:solidFill>
            </a:endParaRPr>
          </a:p>
        </p:txBody>
      </p:sp>
    </p:spTree>
    <p:extLst>
      <p:ext uri="{BB962C8B-B14F-4D97-AF65-F5344CB8AC3E}">
        <p14:creationId xmlns:p14="http://schemas.microsoft.com/office/powerpoint/2010/main" val="21217360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97242" y="1103868"/>
            <a:ext cx="9355211" cy="5416379"/>
          </a:xfrm>
        </p:spPr>
        <p:txBody>
          <a:bodyPr>
            <a:normAutofit/>
          </a:bodyPr>
          <a:lstStyle/>
          <a:p>
            <a:r>
              <a:rPr lang="en-US" b="1" i="1" u="sng" dirty="0">
                <a:solidFill>
                  <a:schemeClr val="accent2">
                    <a:lumMod val="75000"/>
                  </a:schemeClr>
                </a:solidFill>
              </a:rPr>
              <a:t>Example:</a:t>
            </a:r>
          </a:p>
        </p:txBody>
      </p:sp>
      <p:pic>
        <p:nvPicPr>
          <p:cNvPr id="8" name="Picture 7"/>
          <p:cNvPicPr>
            <a:picLocks noChangeAspect="1"/>
          </p:cNvPicPr>
          <p:nvPr/>
        </p:nvPicPr>
        <p:blipFill>
          <a:blip r:embed="rId2"/>
          <a:stretch>
            <a:fillRect/>
          </a:stretch>
        </p:blipFill>
        <p:spPr>
          <a:xfrm>
            <a:off x="611430" y="1951270"/>
            <a:ext cx="10931355" cy="3144091"/>
          </a:xfrm>
          <a:prstGeom prst="rect">
            <a:avLst/>
          </a:prstGeom>
        </p:spPr>
      </p:pic>
    </p:spTree>
    <p:extLst>
      <p:ext uri="{BB962C8B-B14F-4D97-AF65-F5344CB8AC3E}">
        <p14:creationId xmlns:p14="http://schemas.microsoft.com/office/powerpoint/2010/main" val="9726601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97242" y="1103868"/>
            <a:ext cx="9355211" cy="5416379"/>
          </a:xfrm>
        </p:spPr>
        <p:txBody>
          <a:bodyPr>
            <a:normAutofit/>
          </a:bodyPr>
          <a:lstStyle/>
          <a:p>
            <a:r>
              <a:rPr lang="en-US" b="1" i="1" u="sng" dirty="0">
                <a:solidFill>
                  <a:schemeClr val="accent2">
                    <a:lumMod val="75000"/>
                  </a:schemeClr>
                </a:solidFill>
              </a:rPr>
              <a:t>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19" y="1551459"/>
            <a:ext cx="10402456" cy="343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18" y="5241712"/>
            <a:ext cx="1029893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97338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30" y="230659"/>
            <a:ext cx="8596668" cy="1320800"/>
          </a:xfrm>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a:xfrm>
            <a:off x="497242" y="1103868"/>
            <a:ext cx="9355211" cy="5416379"/>
          </a:xfrm>
        </p:spPr>
        <p:txBody>
          <a:bodyPr>
            <a:normAutofit/>
          </a:bodyPr>
          <a:lstStyle/>
          <a:p>
            <a:r>
              <a:rPr lang="en-US" b="1" i="1" u="sng" dirty="0">
                <a:solidFill>
                  <a:schemeClr val="accent2">
                    <a:lumMod val="75000"/>
                  </a:schemeClr>
                </a:solidFill>
              </a:rPr>
              <a:t>Example: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283" y="913709"/>
            <a:ext cx="7979433" cy="312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25" y="4138656"/>
            <a:ext cx="1037975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654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1"/>
          <p:cNvSpPr>
            <a:spLocks noChangeArrowheads="1"/>
          </p:cNvSpPr>
          <p:nvPr/>
        </p:nvSpPr>
        <p:spPr bwMode="auto">
          <a:xfrm>
            <a:off x="316303" y="174924"/>
            <a:ext cx="41681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dirty="0">
                <a:solidFill>
                  <a:schemeClr val="tx1"/>
                </a:solidFill>
                <a:latin typeface="GillSans-Bold"/>
              </a:rPr>
              <a:t>Second Normal Form (2NF)</a:t>
            </a:r>
            <a:endParaRPr lang="en-US" altLang="en-US" sz="2400" dirty="0">
              <a:solidFill>
                <a:schemeClr val="tx1"/>
              </a:solidFill>
            </a:endParaRPr>
          </a:p>
        </p:txBody>
      </p:sp>
      <p:pic>
        <p:nvPicPr>
          <p:cNvPr id="1095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358" y="636589"/>
            <a:ext cx="9118121"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Rectangle 5"/>
          <p:cNvSpPr>
            <a:spLocks noChangeArrowheads="1"/>
          </p:cNvSpPr>
          <p:nvPr/>
        </p:nvSpPr>
        <p:spPr bwMode="auto">
          <a:xfrm>
            <a:off x="316303" y="1671936"/>
            <a:ext cx="3825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dirty="0">
                <a:solidFill>
                  <a:schemeClr val="tx1"/>
                </a:solidFill>
                <a:latin typeface="GillSans-Bold"/>
              </a:rPr>
              <a:t>Third Normal Form (3NF)</a:t>
            </a:r>
            <a:endParaRPr lang="en-US" altLang="en-US" sz="2400" dirty="0">
              <a:solidFill>
                <a:schemeClr val="tx1"/>
              </a:solidFill>
            </a:endParaRPr>
          </a:p>
        </p:txBody>
      </p:sp>
      <p:pic>
        <p:nvPicPr>
          <p:cNvPr id="1095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4" y="2133601"/>
            <a:ext cx="86010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5" name="Rectangle 7"/>
          <p:cNvSpPr>
            <a:spLocks noChangeArrowheads="1"/>
          </p:cNvSpPr>
          <p:nvPr/>
        </p:nvSpPr>
        <p:spPr bwMode="auto">
          <a:xfrm>
            <a:off x="316303" y="3343276"/>
            <a:ext cx="5213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dirty="0">
                <a:solidFill>
                  <a:schemeClr val="tx1"/>
                </a:solidFill>
                <a:latin typeface="GillSans-Bold"/>
              </a:rPr>
              <a:t>Boyce–Codd Normal Form (BCNF)</a:t>
            </a:r>
            <a:endParaRPr lang="en-US" altLang="en-US" sz="2400" dirty="0">
              <a:solidFill>
                <a:schemeClr val="tx1"/>
              </a:solidFill>
            </a:endParaRPr>
          </a:p>
        </p:txBody>
      </p:sp>
      <p:pic>
        <p:nvPicPr>
          <p:cNvPr id="1095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8770" y="3804942"/>
            <a:ext cx="4685847" cy="2787980"/>
          </a:xfrm>
          <a:prstGeom prst="rect">
            <a:avLst/>
          </a:prstGeom>
          <a:ln w="9525">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0957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804941"/>
            <a:ext cx="5138412" cy="96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056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914401"/>
            <a:ext cx="6848475"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960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3470</TotalTime>
  <Words>8108</Words>
  <Application>Microsoft Office PowerPoint</Application>
  <PresentationFormat>Widescreen</PresentationFormat>
  <Paragraphs>803</Paragraphs>
  <Slides>96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vt:lpstr>
      <vt:lpstr>Calibri</vt:lpstr>
      <vt:lpstr>GillSans-Bold</vt:lpstr>
      <vt:lpstr>inter-regular</vt:lpstr>
      <vt:lpstr>Tahoma</vt:lpstr>
      <vt:lpstr>Trebuchet MS</vt:lpstr>
      <vt:lpstr>Wingdings 3</vt:lpstr>
      <vt:lpstr>Facet</vt:lpstr>
      <vt:lpstr>Chapter 14  Normalization</vt:lpstr>
      <vt:lpstr>PowerPoint Presentation</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Informal Design Guideline for Relation Schemas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Properties of Functional Dependencies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Identifying SK and CK in a relation</vt:lpstr>
      <vt:lpstr>Identifying SK and CK in a relation</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CHECK for 2NF</vt:lpstr>
      <vt:lpstr>Normal Forms Based on Primary Keys</vt:lpstr>
      <vt:lpstr>Normal Forms Based on Primary Keys</vt:lpstr>
      <vt:lpstr>CHECK for 3NF</vt:lpstr>
      <vt:lpstr>Normal Forms Based on Primary Keys</vt:lpstr>
      <vt:lpstr>Normal Forms Based on Primary Keys</vt:lpstr>
      <vt:lpstr>General Definitions of Second and Third Normal Forms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Normal Forms Based on Primary Keys</vt:lpstr>
      <vt:lpstr>General Definitions of 2NF &amp; 3NF</vt:lpstr>
      <vt:lpstr>General Definitions of 2NF &amp; 3NF</vt:lpstr>
      <vt:lpstr>General Definitions of 2NF &amp; 3NF</vt:lpstr>
      <vt:lpstr>General Definitions of 2NF &amp; 3NF</vt:lpstr>
      <vt:lpstr>General Definitions of 2NF &amp; 3NF</vt:lpstr>
      <vt:lpstr>General Definitions of 2NF &amp; 3NF</vt:lpstr>
      <vt:lpstr>General Definitions of Second and Third Normal Forms</vt:lpstr>
      <vt:lpstr>General Definitions of Second and Third Normal Forms</vt:lpstr>
      <vt:lpstr>General Definitions of Second and Third Normal Forms</vt:lpstr>
      <vt:lpstr>General Definitions of Second and Third Normal Forms</vt:lpstr>
      <vt:lpstr>General Definitions of Boyce Codd Normal Form</vt:lpstr>
      <vt:lpstr>Boyce-Codd Normal Form</vt:lpstr>
      <vt:lpstr>Boyce-Codd Normal Form</vt:lpstr>
      <vt:lpstr>Boyce-Codd Normal Form</vt:lpstr>
      <vt:lpstr>Boyce-Codd Normal Form</vt:lpstr>
      <vt:lpstr>Fourth Normal Form (4NF)</vt:lpstr>
      <vt:lpstr>Fifth Normal Form (5NF)</vt:lpstr>
      <vt:lpstr>Boyce-Codd Normal Form</vt:lpstr>
      <vt:lpstr>Boyce-Codd Normal Form</vt:lpstr>
      <vt:lpstr>Boyce-Codd Normal Form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Hajra Ahmed</cp:lastModifiedBy>
  <cp:revision>1211</cp:revision>
  <dcterms:created xsi:type="dcterms:W3CDTF">2021-08-16T04:03:32Z</dcterms:created>
  <dcterms:modified xsi:type="dcterms:W3CDTF">2022-10-26T10:06:46Z</dcterms:modified>
</cp:coreProperties>
</file>