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76" r:id="rId6"/>
    <p:sldId id="277" r:id="rId7"/>
    <p:sldId id="260" r:id="rId8"/>
    <p:sldId id="278" r:id="rId9"/>
    <p:sldId id="281" r:id="rId10"/>
    <p:sldId id="262" r:id="rId11"/>
    <p:sldId id="263" r:id="rId12"/>
    <p:sldId id="264" r:id="rId13"/>
    <p:sldId id="279" r:id="rId14"/>
    <p:sldId id="265" r:id="rId15"/>
    <p:sldId id="266" r:id="rId16"/>
    <p:sldId id="267" r:id="rId17"/>
    <p:sldId id="275" r:id="rId18"/>
    <p:sldId id="268" r:id="rId19"/>
    <p:sldId id="280" r:id="rId20"/>
    <p:sldId id="269" r:id="rId21"/>
    <p:sldId id="282" r:id="rId22"/>
    <p:sldId id="270" r:id="rId23"/>
    <p:sldId id="283" r:id="rId24"/>
    <p:sldId id="271" r:id="rId25"/>
    <p:sldId id="284" r:id="rId26"/>
    <p:sldId id="272" r:id="rId27"/>
    <p:sldId id="273" r:id="rId28"/>
    <p:sldId id="27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C4D8D5-2F19-483A-84CF-53038620FDA9}"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n-US"/>
        </a:p>
      </dgm:t>
    </dgm:pt>
    <dgm:pt modelId="{F3031DE5-D927-4E65-B5B7-8B49516301FC}">
      <dgm:prSet custT="1"/>
      <dgm:spPr/>
      <dgm:t>
        <a:bodyPr/>
        <a:lstStyle/>
        <a:p>
          <a:r>
            <a:rPr lang="en-US" sz="1600" b="1" dirty="0"/>
            <a:t>Introduction</a:t>
          </a:r>
        </a:p>
      </dgm:t>
    </dgm:pt>
    <dgm:pt modelId="{6F421B9E-BED7-4875-8CD4-8E7241CF3403}" type="parTrans" cxnId="{CD54B8C2-22D0-46C9-B035-0C1C1F764433}">
      <dgm:prSet/>
      <dgm:spPr/>
      <dgm:t>
        <a:bodyPr/>
        <a:lstStyle/>
        <a:p>
          <a:endParaRPr lang="en-US"/>
        </a:p>
      </dgm:t>
    </dgm:pt>
    <dgm:pt modelId="{0A15CA82-6AEF-4DE6-9F41-708B33FFB6D6}" type="sibTrans" cxnId="{CD54B8C2-22D0-46C9-B035-0C1C1F764433}">
      <dgm:prSet/>
      <dgm:spPr/>
      <dgm:t>
        <a:bodyPr/>
        <a:lstStyle/>
        <a:p>
          <a:endParaRPr lang="en-US"/>
        </a:p>
      </dgm:t>
    </dgm:pt>
    <dgm:pt modelId="{8C1F8B96-4663-47A3-A21C-6C718EEAFCED}">
      <dgm:prSet custT="1"/>
      <dgm:spPr/>
      <dgm:t>
        <a:bodyPr/>
        <a:lstStyle/>
        <a:p>
          <a:r>
            <a:rPr lang="en-US" sz="1600" b="1" dirty="0"/>
            <a:t>Characteristics of Database Approach</a:t>
          </a:r>
        </a:p>
      </dgm:t>
    </dgm:pt>
    <dgm:pt modelId="{B96FA05A-D6C2-40F6-8061-E198FEA12F93}" type="parTrans" cxnId="{685E57F3-04B4-47AF-AF29-EB87DB51BAC2}">
      <dgm:prSet/>
      <dgm:spPr/>
      <dgm:t>
        <a:bodyPr/>
        <a:lstStyle/>
        <a:p>
          <a:endParaRPr lang="en-US"/>
        </a:p>
      </dgm:t>
    </dgm:pt>
    <dgm:pt modelId="{AC13FFB5-344A-46EE-88FD-427AE65D4EEA}" type="sibTrans" cxnId="{685E57F3-04B4-47AF-AF29-EB87DB51BAC2}">
      <dgm:prSet/>
      <dgm:spPr/>
      <dgm:t>
        <a:bodyPr/>
        <a:lstStyle/>
        <a:p>
          <a:endParaRPr lang="en-US"/>
        </a:p>
      </dgm:t>
    </dgm:pt>
    <dgm:pt modelId="{8811825C-6B0F-424D-9A78-1C5AA14FD8F8}">
      <dgm:prSet custT="1"/>
      <dgm:spPr/>
      <dgm:t>
        <a:bodyPr/>
        <a:lstStyle/>
        <a:p>
          <a:r>
            <a:rPr lang="en-US" sz="1600" b="1" dirty="0"/>
            <a:t>Files vs. Databases</a:t>
          </a:r>
        </a:p>
      </dgm:t>
    </dgm:pt>
    <dgm:pt modelId="{929B48D7-FA09-4A48-A0D6-A44F6F74636D}" type="parTrans" cxnId="{53321C28-3451-45D8-BAC3-EE899CBC846C}">
      <dgm:prSet/>
      <dgm:spPr/>
      <dgm:t>
        <a:bodyPr/>
        <a:lstStyle/>
        <a:p>
          <a:endParaRPr lang="en-US"/>
        </a:p>
      </dgm:t>
    </dgm:pt>
    <dgm:pt modelId="{97BC168B-0961-4978-AFF2-D19294FAAF09}" type="sibTrans" cxnId="{53321C28-3451-45D8-BAC3-EE899CBC846C}">
      <dgm:prSet/>
      <dgm:spPr/>
      <dgm:t>
        <a:bodyPr/>
        <a:lstStyle/>
        <a:p>
          <a:endParaRPr lang="en-US"/>
        </a:p>
      </dgm:t>
    </dgm:pt>
    <dgm:pt modelId="{978E27FA-A748-4E5D-A359-E0475B85BDDE}">
      <dgm:prSet custT="1"/>
      <dgm:spPr/>
      <dgm:t>
        <a:bodyPr/>
        <a:lstStyle/>
        <a:p>
          <a:r>
            <a:rPr lang="en-US" sz="1600" b="1" dirty="0"/>
            <a:t>Advantages Of Using DBMS</a:t>
          </a:r>
        </a:p>
      </dgm:t>
    </dgm:pt>
    <dgm:pt modelId="{89C21D7B-1269-445B-9DBC-6F13BD962C33}" type="parTrans" cxnId="{380CFD95-79F8-483B-890A-E5EFE7724A91}">
      <dgm:prSet/>
      <dgm:spPr/>
      <dgm:t>
        <a:bodyPr/>
        <a:lstStyle/>
        <a:p>
          <a:endParaRPr lang="en-US"/>
        </a:p>
      </dgm:t>
    </dgm:pt>
    <dgm:pt modelId="{C751DDFA-E496-4490-B6ED-99D79B7A839F}" type="sibTrans" cxnId="{380CFD95-79F8-483B-890A-E5EFE7724A91}">
      <dgm:prSet/>
      <dgm:spPr/>
      <dgm:t>
        <a:bodyPr/>
        <a:lstStyle/>
        <a:p>
          <a:endParaRPr lang="en-US"/>
        </a:p>
      </dgm:t>
    </dgm:pt>
    <dgm:pt modelId="{DA350A1E-0509-4013-9846-36DA58896670}">
      <dgm:prSet custT="1"/>
      <dgm:spPr/>
      <dgm:t>
        <a:bodyPr/>
        <a:lstStyle/>
        <a:p>
          <a:endParaRPr lang="en-US" sz="1600" b="1" dirty="0"/>
        </a:p>
        <a:p>
          <a:r>
            <a:rPr lang="en-US" sz="1600" b="1" dirty="0"/>
            <a:t>When Not To Use DBMS</a:t>
          </a:r>
          <a:br>
            <a:rPr lang="en-US" sz="1600" b="1" dirty="0"/>
          </a:br>
          <a:br>
            <a:rPr lang="en-US" sz="800" dirty="0"/>
          </a:br>
          <a:br>
            <a:rPr lang="en-US" sz="800" dirty="0"/>
          </a:br>
          <a:br>
            <a:rPr lang="en-US" sz="800" dirty="0"/>
          </a:br>
          <a:endParaRPr lang="en-US" sz="800" dirty="0"/>
        </a:p>
      </dgm:t>
    </dgm:pt>
    <dgm:pt modelId="{C5A1C9D3-ACE7-4BAD-BF3B-F941DFB7B992}" type="parTrans" cxnId="{D7E40014-7E2E-4B2D-AB9D-F6C2D9963705}">
      <dgm:prSet/>
      <dgm:spPr/>
      <dgm:t>
        <a:bodyPr/>
        <a:lstStyle/>
        <a:p>
          <a:endParaRPr lang="en-US"/>
        </a:p>
      </dgm:t>
    </dgm:pt>
    <dgm:pt modelId="{D8BF887E-3865-4599-BFCF-0C78844DA813}" type="sibTrans" cxnId="{D7E40014-7E2E-4B2D-AB9D-F6C2D9963705}">
      <dgm:prSet/>
      <dgm:spPr/>
      <dgm:t>
        <a:bodyPr/>
        <a:lstStyle/>
        <a:p>
          <a:endParaRPr lang="en-US"/>
        </a:p>
      </dgm:t>
    </dgm:pt>
    <dgm:pt modelId="{AD230B20-508B-49E9-90E7-11B6D3BC897F}" type="pres">
      <dgm:prSet presAssocID="{72C4D8D5-2F19-483A-84CF-53038620FDA9}" presName="Name0" presStyleCnt="0">
        <dgm:presLayoutVars>
          <dgm:chMax val="7"/>
          <dgm:chPref val="7"/>
          <dgm:dir/>
        </dgm:presLayoutVars>
      </dgm:prSet>
      <dgm:spPr/>
    </dgm:pt>
    <dgm:pt modelId="{5E312EFF-3E39-4312-8641-7B8B262E38A1}" type="pres">
      <dgm:prSet presAssocID="{72C4D8D5-2F19-483A-84CF-53038620FDA9}" presName="Name1" presStyleCnt="0"/>
      <dgm:spPr/>
    </dgm:pt>
    <dgm:pt modelId="{EDC19BC2-AFCE-47C7-8169-C8F5F743BC6B}" type="pres">
      <dgm:prSet presAssocID="{72C4D8D5-2F19-483A-84CF-53038620FDA9}" presName="cycle" presStyleCnt="0"/>
      <dgm:spPr/>
    </dgm:pt>
    <dgm:pt modelId="{F201D9DA-F069-4DC3-8234-C35DF90A49AD}" type="pres">
      <dgm:prSet presAssocID="{72C4D8D5-2F19-483A-84CF-53038620FDA9}" presName="srcNode" presStyleLbl="node1" presStyleIdx="0" presStyleCnt="5"/>
      <dgm:spPr/>
    </dgm:pt>
    <dgm:pt modelId="{76692310-3B7F-4652-9DB5-5439ED108D89}" type="pres">
      <dgm:prSet presAssocID="{72C4D8D5-2F19-483A-84CF-53038620FDA9}" presName="conn" presStyleLbl="parChTrans1D2" presStyleIdx="0" presStyleCnt="1"/>
      <dgm:spPr/>
    </dgm:pt>
    <dgm:pt modelId="{1764B9F9-2E8F-45FC-8257-9CDFB9E3899C}" type="pres">
      <dgm:prSet presAssocID="{72C4D8D5-2F19-483A-84CF-53038620FDA9}" presName="extraNode" presStyleLbl="node1" presStyleIdx="0" presStyleCnt="5"/>
      <dgm:spPr/>
    </dgm:pt>
    <dgm:pt modelId="{7D633832-392F-48D7-8B0C-E8EB4EB0E8A7}" type="pres">
      <dgm:prSet presAssocID="{72C4D8D5-2F19-483A-84CF-53038620FDA9}" presName="dstNode" presStyleLbl="node1" presStyleIdx="0" presStyleCnt="5"/>
      <dgm:spPr/>
    </dgm:pt>
    <dgm:pt modelId="{B9D3D682-0786-4615-B849-9E488EAFAD03}" type="pres">
      <dgm:prSet presAssocID="{F3031DE5-D927-4E65-B5B7-8B49516301FC}" presName="text_1" presStyleLbl="node1" presStyleIdx="0" presStyleCnt="5">
        <dgm:presLayoutVars>
          <dgm:bulletEnabled val="1"/>
        </dgm:presLayoutVars>
      </dgm:prSet>
      <dgm:spPr/>
    </dgm:pt>
    <dgm:pt modelId="{0AC21955-CD76-4B19-A1AC-0DD6448855C0}" type="pres">
      <dgm:prSet presAssocID="{F3031DE5-D927-4E65-B5B7-8B49516301FC}" presName="accent_1" presStyleCnt="0"/>
      <dgm:spPr/>
    </dgm:pt>
    <dgm:pt modelId="{C22A5EAE-C8EA-497A-BF28-0ACBBADE43FB}" type="pres">
      <dgm:prSet presAssocID="{F3031DE5-D927-4E65-B5B7-8B49516301FC}" presName="accentRepeatNode" presStyleLbl="solidFgAcc1" presStyleIdx="0" presStyleCnt="5"/>
      <dgm:spPr/>
    </dgm:pt>
    <dgm:pt modelId="{8AB7800E-143B-4252-8521-9773B843E277}" type="pres">
      <dgm:prSet presAssocID="{8C1F8B96-4663-47A3-A21C-6C718EEAFCED}" presName="text_2" presStyleLbl="node1" presStyleIdx="1" presStyleCnt="5">
        <dgm:presLayoutVars>
          <dgm:bulletEnabled val="1"/>
        </dgm:presLayoutVars>
      </dgm:prSet>
      <dgm:spPr/>
    </dgm:pt>
    <dgm:pt modelId="{D6406B47-AB2F-4843-8CF8-23F672A3B398}" type="pres">
      <dgm:prSet presAssocID="{8C1F8B96-4663-47A3-A21C-6C718EEAFCED}" presName="accent_2" presStyleCnt="0"/>
      <dgm:spPr/>
    </dgm:pt>
    <dgm:pt modelId="{42192E6F-A729-4898-A13F-E317CB4AB2F1}" type="pres">
      <dgm:prSet presAssocID="{8C1F8B96-4663-47A3-A21C-6C718EEAFCED}" presName="accentRepeatNode" presStyleLbl="solidFgAcc1" presStyleIdx="1" presStyleCnt="5"/>
      <dgm:spPr/>
    </dgm:pt>
    <dgm:pt modelId="{4DFC38A5-98DF-447F-911A-D0656DC3E133}" type="pres">
      <dgm:prSet presAssocID="{8811825C-6B0F-424D-9A78-1C5AA14FD8F8}" presName="text_3" presStyleLbl="node1" presStyleIdx="2" presStyleCnt="5">
        <dgm:presLayoutVars>
          <dgm:bulletEnabled val="1"/>
        </dgm:presLayoutVars>
      </dgm:prSet>
      <dgm:spPr/>
    </dgm:pt>
    <dgm:pt modelId="{9EECCB8A-7938-43E5-8595-0C4CBC2EFD1E}" type="pres">
      <dgm:prSet presAssocID="{8811825C-6B0F-424D-9A78-1C5AA14FD8F8}" presName="accent_3" presStyleCnt="0"/>
      <dgm:spPr/>
    </dgm:pt>
    <dgm:pt modelId="{1252588F-C4E1-4A0B-95C4-D11CA823AEBC}" type="pres">
      <dgm:prSet presAssocID="{8811825C-6B0F-424D-9A78-1C5AA14FD8F8}" presName="accentRepeatNode" presStyleLbl="solidFgAcc1" presStyleIdx="2" presStyleCnt="5"/>
      <dgm:spPr/>
    </dgm:pt>
    <dgm:pt modelId="{675632EF-E698-422F-812D-C984A6237B54}" type="pres">
      <dgm:prSet presAssocID="{978E27FA-A748-4E5D-A359-E0475B85BDDE}" presName="text_4" presStyleLbl="node1" presStyleIdx="3" presStyleCnt="5">
        <dgm:presLayoutVars>
          <dgm:bulletEnabled val="1"/>
        </dgm:presLayoutVars>
      </dgm:prSet>
      <dgm:spPr/>
    </dgm:pt>
    <dgm:pt modelId="{E2735819-E86F-42BA-BA3B-00E3B8E0F45E}" type="pres">
      <dgm:prSet presAssocID="{978E27FA-A748-4E5D-A359-E0475B85BDDE}" presName="accent_4" presStyleCnt="0"/>
      <dgm:spPr/>
    </dgm:pt>
    <dgm:pt modelId="{4530E154-0436-4F95-ADC6-5E4FD42DE953}" type="pres">
      <dgm:prSet presAssocID="{978E27FA-A748-4E5D-A359-E0475B85BDDE}" presName="accentRepeatNode" presStyleLbl="solidFgAcc1" presStyleIdx="3" presStyleCnt="5"/>
      <dgm:spPr/>
    </dgm:pt>
    <dgm:pt modelId="{1F67FCFC-8EFB-4DE4-9AB7-9610F7C850F7}" type="pres">
      <dgm:prSet presAssocID="{DA350A1E-0509-4013-9846-36DA58896670}" presName="text_5" presStyleLbl="node1" presStyleIdx="4" presStyleCnt="5">
        <dgm:presLayoutVars>
          <dgm:bulletEnabled val="1"/>
        </dgm:presLayoutVars>
      </dgm:prSet>
      <dgm:spPr/>
    </dgm:pt>
    <dgm:pt modelId="{083DDA0C-C777-4EA0-AB33-B1A991410D8B}" type="pres">
      <dgm:prSet presAssocID="{DA350A1E-0509-4013-9846-36DA58896670}" presName="accent_5" presStyleCnt="0"/>
      <dgm:spPr/>
    </dgm:pt>
    <dgm:pt modelId="{1A862B4D-E765-48B7-849B-1C18AA37F4D2}" type="pres">
      <dgm:prSet presAssocID="{DA350A1E-0509-4013-9846-36DA58896670}" presName="accentRepeatNode" presStyleLbl="solidFgAcc1" presStyleIdx="4" presStyleCnt="5"/>
      <dgm:spPr/>
    </dgm:pt>
  </dgm:ptLst>
  <dgm:cxnLst>
    <dgm:cxn modelId="{D7E40014-7E2E-4B2D-AB9D-F6C2D9963705}" srcId="{72C4D8D5-2F19-483A-84CF-53038620FDA9}" destId="{DA350A1E-0509-4013-9846-36DA58896670}" srcOrd="4" destOrd="0" parTransId="{C5A1C9D3-ACE7-4BAD-BF3B-F941DFB7B992}" sibTransId="{D8BF887E-3865-4599-BFCF-0C78844DA813}"/>
    <dgm:cxn modelId="{DE320F23-8607-4599-B89E-5E58228B0943}" type="presOf" srcId="{72C4D8D5-2F19-483A-84CF-53038620FDA9}" destId="{AD230B20-508B-49E9-90E7-11B6D3BC897F}" srcOrd="0" destOrd="0" presId="urn:microsoft.com/office/officeart/2008/layout/VerticalCurvedList"/>
    <dgm:cxn modelId="{53321C28-3451-45D8-BAC3-EE899CBC846C}" srcId="{72C4D8D5-2F19-483A-84CF-53038620FDA9}" destId="{8811825C-6B0F-424D-9A78-1C5AA14FD8F8}" srcOrd="2" destOrd="0" parTransId="{929B48D7-FA09-4A48-A0D6-A44F6F74636D}" sibTransId="{97BC168B-0961-4978-AFF2-D19294FAAF09}"/>
    <dgm:cxn modelId="{2D893F51-1391-4284-8FDD-C41CFCAC38BC}" type="presOf" srcId="{0A15CA82-6AEF-4DE6-9F41-708B33FFB6D6}" destId="{76692310-3B7F-4652-9DB5-5439ED108D89}" srcOrd="0" destOrd="0" presId="urn:microsoft.com/office/officeart/2008/layout/VerticalCurvedList"/>
    <dgm:cxn modelId="{380CFD95-79F8-483B-890A-E5EFE7724A91}" srcId="{72C4D8D5-2F19-483A-84CF-53038620FDA9}" destId="{978E27FA-A748-4E5D-A359-E0475B85BDDE}" srcOrd="3" destOrd="0" parTransId="{89C21D7B-1269-445B-9DBC-6F13BD962C33}" sibTransId="{C751DDFA-E496-4490-B6ED-99D79B7A839F}"/>
    <dgm:cxn modelId="{D7EA2CA3-996C-496D-B8C4-055E2F06EE5C}" type="presOf" srcId="{F3031DE5-D927-4E65-B5B7-8B49516301FC}" destId="{B9D3D682-0786-4615-B849-9E488EAFAD03}" srcOrd="0" destOrd="0" presId="urn:microsoft.com/office/officeart/2008/layout/VerticalCurvedList"/>
    <dgm:cxn modelId="{710EE0A3-37ED-4E22-9889-F702294B2771}" type="presOf" srcId="{978E27FA-A748-4E5D-A359-E0475B85BDDE}" destId="{675632EF-E698-422F-812D-C984A6237B54}" srcOrd="0" destOrd="0" presId="urn:microsoft.com/office/officeart/2008/layout/VerticalCurvedList"/>
    <dgm:cxn modelId="{1D4075A7-5471-4186-8A29-CFE35EF75DF9}" type="presOf" srcId="{DA350A1E-0509-4013-9846-36DA58896670}" destId="{1F67FCFC-8EFB-4DE4-9AB7-9610F7C850F7}" srcOrd="0" destOrd="0" presId="urn:microsoft.com/office/officeart/2008/layout/VerticalCurvedList"/>
    <dgm:cxn modelId="{D42EE9B5-A425-4A0D-96EB-7A79C04AA23B}" type="presOf" srcId="{8811825C-6B0F-424D-9A78-1C5AA14FD8F8}" destId="{4DFC38A5-98DF-447F-911A-D0656DC3E133}" srcOrd="0" destOrd="0" presId="urn:microsoft.com/office/officeart/2008/layout/VerticalCurvedList"/>
    <dgm:cxn modelId="{CD54B8C2-22D0-46C9-B035-0C1C1F764433}" srcId="{72C4D8D5-2F19-483A-84CF-53038620FDA9}" destId="{F3031DE5-D927-4E65-B5B7-8B49516301FC}" srcOrd="0" destOrd="0" parTransId="{6F421B9E-BED7-4875-8CD4-8E7241CF3403}" sibTransId="{0A15CA82-6AEF-4DE6-9F41-708B33FFB6D6}"/>
    <dgm:cxn modelId="{D1330EE0-9A58-45C7-8F8B-67D5DE60795E}" type="presOf" srcId="{8C1F8B96-4663-47A3-A21C-6C718EEAFCED}" destId="{8AB7800E-143B-4252-8521-9773B843E277}" srcOrd="0" destOrd="0" presId="urn:microsoft.com/office/officeart/2008/layout/VerticalCurvedList"/>
    <dgm:cxn modelId="{685E57F3-04B4-47AF-AF29-EB87DB51BAC2}" srcId="{72C4D8D5-2F19-483A-84CF-53038620FDA9}" destId="{8C1F8B96-4663-47A3-A21C-6C718EEAFCED}" srcOrd="1" destOrd="0" parTransId="{B96FA05A-D6C2-40F6-8061-E198FEA12F93}" sibTransId="{AC13FFB5-344A-46EE-88FD-427AE65D4EEA}"/>
    <dgm:cxn modelId="{5362CA1B-4FE0-4D92-8192-B71010A7927C}" type="presParOf" srcId="{AD230B20-508B-49E9-90E7-11B6D3BC897F}" destId="{5E312EFF-3E39-4312-8641-7B8B262E38A1}" srcOrd="0" destOrd="0" presId="urn:microsoft.com/office/officeart/2008/layout/VerticalCurvedList"/>
    <dgm:cxn modelId="{8C1CFD77-6646-49A2-8FA5-5F09D60BFDF3}" type="presParOf" srcId="{5E312EFF-3E39-4312-8641-7B8B262E38A1}" destId="{EDC19BC2-AFCE-47C7-8169-C8F5F743BC6B}" srcOrd="0" destOrd="0" presId="urn:microsoft.com/office/officeart/2008/layout/VerticalCurvedList"/>
    <dgm:cxn modelId="{C2D59694-BF1C-4D0A-940A-D113F601E9E2}" type="presParOf" srcId="{EDC19BC2-AFCE-47C7-8169-C8F5F743BC6B}" destId="{F201D9DA-F069-4DC3-8234-C35DF90A49AD}" srcOrd="0" destOrd="0" presId="urn:microsoft.com/office/officeart/2008/layout/VerticalCurvedList"/>
    <dgm:cxn modelId="{91269D9A-D0AC-43E0-9B77-E4EAE25B0EFB}" type="presParOf" srcId="{EDC19BC2-AFCE-47C7-8169-C8F5F743BC6B}" destId="{76692310-3B7F-4652-9DB5-5439ED108D89}" srcOrd="1" destOrd="0" presId="urn:microsoft.com/office/officeart/2008/layout/VerticalCurvedList"/>
    <dgm:cxn modelId="{F53F551E-4AC0-4AA8-916B-DFC234BEFDA3}" type="presParOf" srcId="{EDC19BC2-AFCE-47C7-8169-C8F5F743BC6B}" destId="{1764B9F9-2E8F-45FC-8257-9CDFB9E3899C}" srcOrd="2" destOrd="0" presId="urn:microsoft.com/office/officeart/2008/layout/VerticalCurvedList"/>
    <dgm:cxn modelId="{01832459-4B33-4B42-B7CC-78DE18A3683F}" type="presParOf" srcId="{EDC19BC2-AFCE-47C7-8169-C8F5F743BC6B}" destId="{7D633832-392F-48D7-8B0C-E8EB4EB0E8A7}" srcOrd="3" destOrd="0" presId="urn:microsoft.com/office/officeart/2008/layout/VerticalCurvedList"/>
    <dgm:cxn modelId="{BFC56317-ACA3-43E6-B8F2-1788C53BFA28}" type="presParOf" srcId="{5E312EFF-3E39-4312-8641-7B8B262E38A1}" destId="{B9D3D682-0786-4615-B849-9E488EAFAD03}" srcOrd="1" destOrd="0" presId="urn:microsoft.com/office/officeart/2008/layout/VerticalCurvedList"/>
    <dgm:cxn modelId="{0F2D7C3E-3D57-43AB-821D-22A9FAA9E6CD}" type="presParOf" srcId="{5E312EFF-3E39-4312-8641-7B8B262E38A1}" destId="{0AC21955-CD76-4B19-A1AC-0DD6448855C0}" srcOrd="2" destOrd="0" presId="urn:microsoft.com/office/officeart/2008/layout/VerticalCurvedList"/>
    <dgm:cxn modelId="{41386165-5B93-4CEC-8D05-AD9AD4FCA0D4}" type="presParOf" srcId="{0AC21955-CD76-4B19-A1AC-0DD6448855C0}" destId="{C22A5EAE-C8EA-497A-BF28-0ACBBADE43FB}" srcOrd="0" destOrd="0" presId="urn:microsoft.com/office/officeart/2008/layout/VerticalCurvedList"/>
    <dgm:cxn modelId="{AE51C863-F901-4A91-BF1E-0E60E0A2965B}" type="presParOf" srcId="{5E312EFF-3E39-4312-8641-7B8B262E38A1}" destId="{8AB7800E-143B-4252-8521-9773B843E277}" srcOrd="3" destOrd="0" presId="urn:microsoft.com/office/officeart/2008/layout/VerticalCurvedList"/>
    <dgm:cxn modelId="{D76DBD44-8E68-4919-8AFF-9565CC980455}" type="presParOf" srcId="{5E312EFF-3E39-4312-8641-7B8B262E38A1}" destId="{D6406B47-AB2F-4843-8CF8-23F672A3B398}" srcOrd="4" destOrd="0" presId="urn:microsoft.com/office/officeart/2008/layout/VerticalCurvedList"/>
    <dgm:cxn modelId="{4ADAA909-0390-42D2-9E42-87E3A273C902}" type="presParOf" srcId="{D6406B47-AB2F-4843-8CF8-23F672A3B398}" destId="{42192E6F-A729-4898-A13F-E317CB4AB2F1}" srcOrd="0" destOrd="0" presId="urn:microsoft.com/office/officeart/2008/layout/VerticalCurvedList"/>
    <dgm:cxn modelId="{5B629CA5-8BE6-4001-A89E-B1A0AF15B60B}" type="presParOf" srcId="{5E312EFF-3E39-4312-8641-7B8B262E38A1}" destId="{4DFC38A5-98DF-447F-911A-D0656DC3E133}" srcOrd="5" destOrd="0" presId="urn:microsoft.com/office/officeart/2008/layout/VerticalCurvedList"/>
    <dgm:cxn modelId="{FF26E6AB-9E7A-48D6-A616-7706D294AA8D}" type="presParOf" srcId="{5E312EFF-3E39-4312-8641-7B8B262E38A1}" destId="{9EECCB8A-7938-43E5-8595-0C4CBC2EFD1E}" srcOrd="6" destOrd="0" presId="urn:microsoft.com/office/officeart/2008/layout/VerticalCurvedList"/>
    <dgm:cxn modelId="{294E9AC0-EB08-4BBF-8D53-0C068B44FDF8}" type="presParOf" srcId="{9EECCB8A-7938-43E5-8595-0C4CBC2EFD1E}" destId="{1252588F-C4E1-4A0B-95C4-D11CA823AEBC}" srcOrd="0" destOrd="0" presId="urn:microsoft.com/office/officeart/2008/layout/VerticalCurvedList"/>
    <dgm:cxn modelId="{39DC85F9-4559-41C3-AC1F-85FF0EF422A8}" type="presParOf" srcId="{5E312EFF-3E39-4312-8641-7B8B262E38A1}" destId="{675632EF-E698-422F-812D-C984A6237B54}" srcOrd="7" destOrd="0" presId="urn:microsoft.com/office/officeart/2008/layout/VerticalCurvedList"/>
    <dgm:cxn modelId="{BFD60A60-B70A-4338-AA57-04A7DB41CA2D}" type="presParOf" srcId="{5E312EFF-3E39-4312-8641-7B8B262E38A1}" destId="{E2735819-E86F-42BA-BA3B-00E3B8E0F45E}" srcOrd="8" destOrd="0" presId="urn:microsoft.com/office/officeart/2008/layout/VerticalCurvedList"/>
    <dgm:cxn modelId="{37F10004-C9A1-4BB5-B2C4-195BEA762790}" type="presParOf" srcId="{E2735819-E86F-42BA-BA3B-00E3B8E0F45E}" destId="{4530E154-0436-4F95-ADC6-5E4FD42DE953}" srcOrd="0" destOrd="0" presId="urn:microsoft.com/office/officeart/2008/layout/VerticalCurvedList"/>
    <dgm:cxn modelId="{A9307130-6EE1-45E0-AB38-C7DFCB92A171}" type="presParOf" srcId="{5E312EFF-3E39-4312-8641-7B8B262E38A1}" destId="{1F67FCFC-8EFB-4DE4-9AB7-9610F7C850F7}" srcOrd="9" destOrd="0" presId="urn:microsoft.com/office/officeart/2008/layout/VerticalCurvedList"/>
    <dgm:cxn modelId="{95F51CD1-68E4-4AC0-94D7-39B74AFED715}" type="presParOf" srcId="{5E312EFF-3E39-4312-8641-7B8B262E38A1}" destId="{083DDA0C-C777-4EA0-AB33-B1A991410D8B}" srcOrd="10" destOrd="0" presId="urn:microsoft.com/office/officeart/2008/layout/VerticalCurvedList"/>
    <dgm:cxn modelId="{61A9509B-C6B9-46E5-AAC5-59EDEC85C425}" type="presParOf" srcId="{083DDA0C-C777-4EA0-AB33-B1A991410D8B}" destId="{1A862B4D-E765-48B7-849B-1C18AA37F4D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868129-AE76-4D85-B9EF-CC958822A071}"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US"/>
        </a:p>
      </dgm:t>
    </dgm:pt>
    <dgm:pt modelId="{EEAF2D88-BDD0-4245-B9D5-77CC00C740F5}">
      <dgm:prSet/>
      <dgm:spPr/>
      <dgm:t>
        <a:bodyPr/>
        <a:lstStyle/>
        <a:p>
          <a:r>
            <a:rPr lang="en-US" dirty="0"/>
            <a:t>A database may be generated or maintained manually or computerized.</a:t>
          </a:r>
        </a:p>
      </dgm:t>
    </dgm:pt>
    <dgm:pt modelId="{9DE40186-FDAC-4F75-9CEF-21BBAC7329F9}" type="parTrans" cxnId="{343C5E83-F21E-495F-8501-DD845A7048E0}">
      <dgm:prSet/>
      <dgm:spPr/>
      <dgm:t>
        <a:bodyPr/>
        <a:lstStyle/>
        <a:p>
          <a:endParaRPr lang="en-US"/>
        </a:p>
      </dgm:t>
    </dgm:pt>
    <dgm:pt modelId="{46F78158-2E39-4981-86F3-1FE014EC72B6}" type="sibTrans" cxnId="{343C5E83-F21E-495F-8501-DD845A7048E0}">
      <dgm:prSet/>
      <dgm:spPr/>
      <dgm:t>
        <a:bodyPr/>
        <a:lstStyle/>
        <a:p>
          <a:endParaRPr lang="en-US"/>
        </a:p>
      </dgm:t>
    </dgm:pt>
    <dgm:pt modelId="{ED05DBF1-F63B-4E0B-981A-E3AFAC053641}">
      <dgm:prSet/>
      <dgm:spPr/>
      <dgm:t>
        <a:bodyPr/>
        <a:lstStyle/>
        <a:p>
          <a:r>
            <a:rPr lang="en-US"/>
            <a:t>A computerized database is managed by group of application programs that are written to perform a task.</a:t>
          </a:r>
        </a:p>
      </dgm:t>
    </dgm:pt>
    <dgm:pt modelId="{19CD43CF-0086-42D5-8720-5339B7C0F714}" type="parTrans" cxnId="{C3FDFDE1-513A-4461-A164-C080A760C650}">
      <dgm:prSet/>
      <dgm:spPr/>
      <dgm:t>
        <a:bodyPr/>
        <a:lstStyle/>
        <a:p>
          <a:endParaRPr lang="en-US"/>
        </a:p>
      </dgm:t>
    </dgm:pt>
    <dgm:pt modelId="{50D1428E-5F67-422B-85A6-EC17D9792608}" type="sibTrans" cxnId="{C3FDFDE1-513A-4461-A164-C080A760C650}">
      <dgm:prSet/>
      <dgm:spPr/>
      <dgm:t>
        <a:bodyPr/>
        <a:lstStyle/>
        <a:p>
          <a:endParaRPr lang="en-US"/>
        </a:p>
      </dgm:t>
    </dgm:pt>
    <dgm:pt modelId="{90308975-C03B-4DF4-95FC-7166EFC0B161}">
      <dgm:prSet/>
      <dgm:spPr/>
      <dgm:t>
        <a:bodyPr/>
        <a:lstStyle/>
        <a:p>
          <a:r>
            <a:rPr lang="en-US"/>
            <a:t>A database management system (DBMS) is a computerized system that enables users to create and maintain a database.</a:t>
          </a:r>
        </a:p>
      </dgm:t>
    </dgm:pt>
    <dgm:pt modelId="{13DAB6A9-0056-47C3-95B2-3CAE0F8E7AEE}" type="parTrans" cxnId="{352FF6BB-1703-4B7D-92C1-91050B2E0C3C}">
      <dgm:prSet/>
      <dgm:spPr/>
      <dgm:t>
        <a:bodyPr/>
        <a:lstStyle/>
        <a:p>
          <a:endParaRPr lang="en-US"/>
        </a:p>
      </dgm:t>
    </dgm:pt>
    <dgm:pt modelId="{D5537C3A-4C56-4D4F-9849-9EFDB526F8DE}" type="sibTrans" cxnId="{352FF6BB-1703-4B7D-92C1-91050B2E0C3C}">
      <dgm:prSet/>
      <dgm:spPr/>
      <dgm:t>
        <a:bodyPr/>
        <a:lstStyle/>
        <a:p>
          <a:endParaRPr lang="en-US"/>
        </a:p>
      </dgm:t>
    </dgm:pt>
    <dgm:pt modelId="{296EC891-BEA0-4AB0-8484-A7F089C1B592}" type="pres">
      <dgm:prSet presAssocID="{7D868129-AE76-4D85-B9EF-CC958822A071}" presName="Name0" presStyleCnt="0">
        <dgm:presLayoutVars>
          <dgm:chPref val="3"/>
          <dgm:dir/>
          <dgm:animLvl val="lvl"/>
          <dgm:resizeHandles/>
        </dgm:presLayoutVars>
      </dgm:prSet>
      <dgm:spPr/>
    </dgm:pt>
    <dgm:pt modelId="{C1A77BF0-82C9-4820-BDCE-68603A0731EE}" type="pres">
      <dgm:prSet presAssocID="{EEAF2D88-BDD0-4245-B9D5-77CC00C740F5}" presName="horFlow" presStyleCnt="0"/>
      <dgm:spPr/>
    </dgm:pt>
    <dgm:pt modelId="{7F8EF465-EF63-4394-8730-67DCC0C79B46}" type="pres">
      <dgm:prSet presAssocID="{EEAF2D88-BDD0-4245-B9D5-77CC00C740F5}" presName="bigChev" presStyleLbl="node1" presStyleIdx="0" presStyleCnt="3"/>
      <dgm:spPr/>
    </dgm:pt>
    <dgm:pt modelId="{AC72876C-D8C1-434F-8BCE-7F480F59BB3B}" type="pres">
      <dgm:prSet presAssocID="{EEAF2D88-BDD0-4245-B9D5-77CC00C740F5}" presName="vSp" presStyleCnt="0"/>
      <dgm:spPr/>
    </dgm:pt>
    <dgm:pt modelId="{257C8944-FBC0-44EE-8D76-EAFE2A325723}" type="pres">
      <dgm:prSet presAssocID="{ED05DBF1-F63B-4E0B-981A-E3AFAC053641}" presName="horFlow" presStyleCnt="0"/>
      <dgm:spPr/>
    </dgm:pt>
    <dgm:pt modelId="{D9F6B619-131D-41DD-ABC7-501E8E1AA20F}" type="pres">
      <dgm:prSet presAssocID="{ED05DBF1-F63B-4E0B-981A-E3AFAC053641}" presName="bigChev" presStyleLbl="node1" presStyleIdx="1" presStyleCnt="3"/>
      <dgm:spPr/>
    </dgm:pt>
    <dgm:pt modelId="{AC656BC7-C994-4393-8100-ABF0356CB400}" type="pres">
      <dgm:prSet presAssocID="{ED05DBF1-F63B-4E0B-981A-E3AFAC053641}" presName="vSp" presStyleCnt="0"/>
      <dgm:spPr/>
    </dgm:pt>
    <dgm:pt modelId="{B2607C84-C64A-4DD7-A58B-D4C124B1FB61}" type="pres">
      <dgm:prSet presAssocID="{90308975-C03B-4DF4-95FC-7166EFC0B161}" presName="horFlow" presStyleCnt="0"/>
      <dgm:spPr/>
    </dgm:pt>
    <dgm:pt modelId="{325E3115-0887-440B-82FC-0D87EB1D0E76}" type="pres">
      <dgm:prSet presAssocID="{90308975-C03B-4DF4-95FC-7166EFC0B161}" presName="bigChev" presStyleLbl="node1" presStyleIdx="2" presStyleCnt="3"/>
      <dgm:spPr/>
    </dgm:pt>
  </dgm:ptLst>
  <dgm:cxnLst>
    <dgm:cxn modelId="{06EA8D5A-F120-4BC5-80E6-3941088F2663}" type="presOf" srcId="{90308975-C03B-4DF4-95FC-7166EFC0B161}" destId="{325E3115-0887-440B-82FC-0D87EB1D0E76}" srcOrd="0" destOrd="0" presId="urn:microsoft.com/office/officeart/2005/8/layout/lProcess3"/>
    <dgm:cxn modelId="{343C5E83-F21E-495F-8501-DD845A7048E0}" srcId="{7D868129-AE76-4D85-B9EF-CC958822A071}" destId="{EEAF2D88-BDD0-4245-B9D5-77CC00C740F5}" srcOrd="0" destOrd="0" parTransId="{9DE40186-FDAC-4F75-9CEF-21BBAC7329F9}" sibTransId="{46F78158-2E39-4981-86F3-1FE014EC72B6}"/>
    <dgm:cxn modelId="{D21043A0-227C-4A3C-A7B1-7FE38FA1080B}" type="presOf" srcId="{ED05DBF1-F63B-4E0B-981A-E3AFAC053641}" destId="{D9F6B619-131D-41DD-ABC7-501E8E1AA20F}" srcOrd="0" destOrd="0" presId="urn:microsoft.com/office/officeart/2005/8/layout/lProcess3"/>
    <dgm:cxn modelId="{352FF6BB-1703-4B7D-92C1-91050B2E0C3C}" srcId="{7D868129-AE76-4D85-B9EF-CC958822A071}" destId="{90308975-C03B-4DF4-95FC-7166EFC0B161}" srcOrd="2" destOrd="0" parTransId="{13DAB6A9-0056-47C3-95B2-3CAE0F8E7AEE}" sibTransId="{D5537C3A-4C56-4D4F-9849-9EFDB526F8DE}"/>
    <dgm:cxn modelId="{D2B965BE-77C5-41A1-A101-716A90BB6BF0}" type="presOf" srcId="{7D868129-AE76-4D85-B9EF-CC958822A071}" destId="{296EC891-BEA0-4AB0-8484-A7F089C1B592}" srcOrd="0" destOrd="0" presId="urn:microsoft.com/office/officeart/2005/8/layout/lProcess3"/>
    <dgm:cxn modelId="{C3FDFDE1-513A-4461-A164-C080A760C650}" srcId="{7D868129-AE76-4D85-B9EF-CC958822A071}" destId="{ED05DBF1-F63B-4E0B-981A-E3AFAC053641}" srcOrd="1" destOrd="0" parTransId="{19CD43CF-0086-42D5-8720-5339B7C0F714}" sibTransId="{50D1428E-5F67-422B-85A6-EC17D9792608}"/>
    <dgm:cxn modelId="{EDEA3BE3-00D5-4F73-A9AF-3068A4975EA8}" type="presOf" srcId="{EEAF2D88-BDD0-4245-B9D5-77CC00C740F5}" destId="{7F8EF465-EF63-4394-8730-67DCC0C79B46}" srcOrd="0" destOrd="0" presId="urn:microsoft.com/office/officeart/2005/8/layout/lProcess3"/>
    <dgm:cxn modelId="{E5347F08-20E4-4A50-9BAB-2559D2EB08E2}" type="presParOf" srcId="{296EC891-BEA0-4AB0-8484-A7F089C1B592}" destId="{C1A77BF0-82C9-4820-BDCE-68603A0731EE}" srcOrd="0" destOrd="0" presId="urn:microsoft.com/office/officeart/2005/8/layout/lProcess3"/>
    <dgm:cxn modelId="{F2740BC1-E38C-47E5-9DC9-DE14D7200F67}" type="presParOf" srcId="{C1A77BF0-82C9-4820-BDCE-68603A0731EE}" destId="{7F8EF465-EF63-4394-8730-67DCC0C79B46}" srcOrd="0" destOrd="0" presId="urn:microsoft.com/office/officeart/2005/8/layout/lProcess3"/>
    <dgm:cxn modelId="{F4797175-71E0-4DED-A64E-A223F13348E7}" type="presParOf" srcId="{296EC891-BEA0-4AB0-8484-A7F089C1B592}" destId="{AC72876C-D8C1-434F-8BCE-7F480F59BB3B}" srcOrd="1" destOrd="0" presId="urn:microsoft.com/office/officeart/2005/8/layout/lProcess3"/>
    <dgm:cxn modelId="{4EDFC3C3-14EB-4005-9166-C6EE8247BCDA}" type="presParOf" srcId="{296EC891-BEA0-4AB0-8484-A7F089C1B592}" destId="{257C8944-FBC0-44EE-8D76-EAFE2A325723}" srcOrd="2" destOrd="0" presId="urn:microsoft.com/office/officeart/2005/8/layout/lProcess3"/>
    <dgm:cxn modelId="{A6837CBE-05DD-4AD0-9183-7160EC3076D6}" type="presParOf" srcId="{257C8944-FBC0-44EE-8D76-EAFE2A325723}" destId="{D9F6B619-131D-41DD-ABC7-501E8E1AA20F}" srcOrd="0" destOrd="0" presId="urn:microsoft.com/office/officeart/2005/8/layout/lProcess3"/>
    <dgm:cxn modelId="{5466A146-90D4-4188-B7EC-3DCE7516E672}" type="presParOf" srcId="{296EC891-BEA0-4AB0-8484-A7F089C1B592}" destId="{AC656BC7-C994-4393-8100-ABF0356CB400}" srcOrd="3" destOrd="0" presId="urn:microsoft.com/office/officeart/2005/8/layout/lProcess3"/>
    <dgm:cxn modelId="{7FDC8993-5074-449D-97BB-02518034AEBD}" type="presParOf" srcId="{296EC891-BEA0-4AB0-8484-A7F089C1B592}" destId="{B2607C84-C64A-4DD7-A58B-D4C124B1FB61}" srcOrd="4" destOrd="0" presId="urn:microsoft.com/office/officeart/2005/8/layout/lProcess3"/>
    <dgm:cxn modelId="{48C62D48-44A0-4352-8E39-06FA63E21503}" type="presParOf" srcId="{B2607C84-C64A-4DD7-A58B-D4C124B1FB61}" destId="{325E3115-0887-440B-82FC-0D87EB1D0E76}"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92310-3B7F-4652-9DB5-5439ED108D89}">
      <dsp:nvSpPr>
        <dsp:cNvPr id="0" name=""/>
        <dsp:cNvSpPr/>
      </dsp:nvSpPr>
      <dsp:spPr>
        <a:xfrm>
          <a:off x="-5533616" y="-847203"/>
          <a:ext cx="6588614" cy="6588614"/>
        </a:xfrm>
        <a:prstGeom prst="blockArc">
          <a:avLst>
            <a:gd name="adj1" fmla="val 18900000"/>
            <a:gd name="adj2" fmla="val 2700000"/>
            <a:gd name="adj3" fmla="val 328"/>
          </a:avLst>
        </a:prstGeom>
        <a:noFill/>
        <a:ln w="19050"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D3D682-0786-4615-B849-9E488EAFAD03}">
      <dsp:nvSpPr>
        <dsp:cNvPr id="0" name=""/>
        <dsp:cNvSpPr/>
      </dsp:nvSpPr>
      <dsp:spPr>
        <a:xfrm>
          <a:off x="461254" y="305790"/>
          <a:ext cx="7654190" cy="611971"/>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5752" tIns="40640" rIns="40640" bIns="40640" numCol="1" spcCol="1270" anchor="ctr" anchorCtr="0">
          <a:noAutofit/>
        </a:bodyPr>
        <a:lstStyle/>
        <a:p>
          <a:pPr marL="0" lvl="0" indent="0" algn="l" defTabSz="711200">
            <a:lnSpc>
              <a:spcPct val="90000"/>
            </a:lnSpc>
            <a:spcBef>
              <a:spcPct val="0"/>
            </a:spcBef>
            <a:spcAft>
              <a:spcPct val="35000"/>
            </a:spcAft>
            <a:buNone/>
          </a:pPr>
          <a:r>
            <a:rPr lang="en-US" sz="1600" b="1" kern="1200" dirty="0"/>
            <a:t>Introduction</a:t>
          </a:r>
        </a:p>
      </dsp:txBody>
      <dsp:txXfrm>
        <a:off x="461254" y="305790"/>
        <a:ext cx="7654190" cy="611971"/>
      </dsp:txXfrm>
    </dsp:sp>
    <dsp:sp modelId="{C22A5EAE-C8EA-497A-BF28-0ACBBADE43FB}">
      <dsp:nvSpPr>
        <dsp:cNvPr id="0" name=""/>
        <dsp:cNvSpPr/>
      </dsp:nvSpPr>
      <dsp:spPr>
        <a:xfrm>
          <a:off x="78772" y="229293"/>
          <a:ext cx="764964" cy="764964"/>
        </a:xfrm>
        <a:prstGeom prst="ellipse">
          <a:avLst/>
        </a:prstGeom>
        <a:solidFill>
          <a:schemeClr val="lt1">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B7800E-143B-4252-8521-9773B843E277}">
      <dsp:nvSpPr>
        <dsp:cNvPr id="0" name=""/>
        <dsp:cNvSpPr/>
      </dsp:nvSpPr>
      <dsp:spPr>
        <a:xfrm>
          <a:off x="899775" y="1223453"/>
          <a:ext cx="7215669" cy="611971"/>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5752" tIns="40640" rIns="40640" bIns="40640" numCol="1" spcCol="1270" anchor="ctr" anchorCtr="0">
          <a:noAutofit/>
        </a:bodyPr>
        <a:lstStyle/>
        <a:p>
          <a:pPr marL="0" lvl="0" indent="0" algn="l" defTabSz="711200">
            <a:lnSpc>
              <a:spcPct val="90000"/>
            </a:lnSpc>
            <a:spcBef>
              <a:spcPct val="0"/>
            </a:spcBef>
            <a:spcAft>
              <a:spcPct val="35000"/>
            </a:spcAft>
            <a:buNone/>
          </a:pPr>
          <a:r>
            <a:rPr lang="en-US" sz="1600" b="1" kern="1200" dirty="0"/>
            <a:t>Characteristics of Database Approach</a:t>
          </a:r>
        </a:p>
      </dsp:txBody>
      <dsp:txXfrm>
        <a:off x="899775" y="1223453"/>
        <a:ext cx="7215669" cy="611971"/>
      </dsp:txXfrm>
    </dsp:sp>
    <dsp:sp modelId="{42192E6F-A729-4898-A13F-E317CB4AB2F1}">
      <dsp:nvSpPr>
        <dsp:cNvPr id="0" name=""/>
        <dsp:cNvSpPr/>
      </dsp:nvSpPr>
      <dsp:spPr>
        <a:xfrm>
          <a:off x="517293" y="1146957"/>
          <a:ext cx="764964" cy="764964"/>
        </a:xfrm>
        <a:prstGeom prst="ellipse">
          <a:avLst/>
        </a:prstGeom>
        <a:solidFill>
          <a:schemeClr val="lt1">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FC38A5-98DF-447F-911A-D0656DC3E133}">
      <dsp:nvSpPr>
        <dsp:cNvPr id="0" name=""/>
        <dsp:cNvSpPr/>
      </dsp:nvSpPr>
      <dsp:spPr>
        <a:xfrm>
          <a:off x="1034366" y="2141117"/>
          <a:ext cx="7081079" cy="611971"/>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5752" tIns="40640" rIns="40640" bIns="40640" numCol="1" spcCol="1270" anchor="ctr" anchorCtr="0">
          <a:noAutofit/>
        </a:bodyPr>
        <a:lstStyle/>
        <a:p>
          <a:pPr marL="0" lvl="0" indent="0" algn="l" defTabSz="711200">
            <a:lnSpc>
              <a:spcPct val="90000"/>
            </a:lnSpc>
            <a:spcBef>
              <a:spcPct val="0"/>
            </a:spcBef>
            <a:spcAft>
              <a:spcPct val="35000"/>
            </a:spcAft>
            <a:buNone/>
          </a:pPr>
          <a:r>
            <a:rPr lang="en-US" sz="1600" b="1" kern="1200" dirty="0"/>
            <a:t>Files vs. Databases</a:t>
          </a:r>
        </a:p>
      </dsp:txBody>
      <dsp:txXfrm>
        <a:off x="1034366" y="2141117"/>
        <a:ext cx="7081079" cy="611971"/>
      </dsp:txXfrm>
    </dsp:sp>
    <dsp:sp modelId="{1252588F-C4E1-4A0B-95C4-D11CA823AEBC}">
      <dsp:nvSpPr>
        <dsp:cNvPr id="0" name=""/>
        <dsp:cNvSpPr/>
      </dsp:nvSpPr>
      <dsp:spPr>
        <a:xfrm>
          <a:off x="651883" y="2064621"/>
          <a:ext cx="764964" cy="764964"/>
        </a:xfrm>
        <a:prstGeom prst="ellipse">
          <a:avLst/>
        </a:prstGeom>
        <a:solidFill>
          <a:schemeClr val="lt1">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5632EF-E698-422F-812D-C984A6237B54}">
      <dsp:nvSpPr>
        <dsp:cNvPr id="0" name=""/>
        <dsp:cNvSpPr/>
      </dsp:nvSpPr>
      <dsp:spPr>
        <a:xfrm>
          <a:off x="899775" y="3058781"/>
          <a:ext cx="7215669" cy="611971"/>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5752" tIns="40640" rIns="40640" bIns="40640" numCol="1" spcCol="1270" anchor="ctr" anchorCtr="0">
          <a:noAutofit/>
        </a:bodyPr>
        <a:lstStyle/>
        <a:p>
          <a:pPr marL="0" lvl="0" indent="0" algn="l" defTabSz="711200">
            <a:lnSpc>
              <a:spcPct val="90000"/>
            </a:lnSpc>
            <a:spcBef>
              <a:spcPct val="0"/>
            </a:spcBef>
            <a:spcAft>
              <a:spcPct val="35000"/>
            </a:spcAft>
            <a:buNone/>
          </a:pPr>
          <a:r>
            <a:rPr lang="en-US" sz="1600" b="1" kern="1200" dirty="0"/>
            <a:t>Advantages Of Using DBMS</a:t>
          </a:r>
        </a:p>
      </dsp:txBody>
      <dsp:txXfrm>
        <a:off x="899775" y="3058781"/>
        <a:ext cx="7215669" cy="611971"/>
      </dsp:txXfrm>
    </dsp:sp>
    <dsp:sp modelId="{4530E154-0436-4F95-ADC6-5E4FD42DE953}">
      <dsp:nvSpPr>
        <dsp:cNvPr id="0" name=""/>
        <dsp:cNvSpPr/>
      </dsp:nvSpPr>
      <dsp:spPr>
        <a:xfrm>
          <a:off x="517293" y="2982285"/>
          <a:ext cx="764964" cy="764964"/>
        </a:xfrm>
        <a:prstGeom prst="ellipse">
          <a:avLst/>
        </a:prstGeom>
        <a:solidFill>
          <a:schemeClr val="lt1">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67FCFC-8EFB-4DE4-9AB7-9610F7C850F7}">
      <dsp:nvSpPr>
        <dsp:cNvPr id="0" name=""/>
        <dsp:cNvSpPr/>
      </dsp:nvSpPr>
      <dsp:spPr>
        <a:xfrm>
          <a:off x="461254" y="3976445"/>
          <a:ext cx="7654190" cy="611971"/>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5752" tIns="40640" rIns="40640" bIns="40640" numCol="1" spcCol="1270" anchor="ctr" anchorCtr="0">
          <a:noAutofit/>
        </a:bodyPr>
        <a:lstStyle/>
        <a:p>
          <a:pPr marL="0" lvl="0" indent="0" algn="l" defTabSz="711200">
            <a:lnSpc>
              <a:spcPct val="90000"/>
            </a:lnSpc>
            <a:spcBef>
              <a:spcPct val="0"/>
            </a:spcBef>
            <a:spcAft>
              <a:spcPct val="35000"/>
            </a:spcAft>
            <a:buNone/>
          </a:pPr>
          <a:endParaRPr lang="en-US" sz="1600" b="1" kern="1200" dirty="0"/>
        </a:p>
        <a:p>
          <a:pPr marL="0" lvl="0" indent="0" algn="l" defTabSz="711200">
            <a:lnSpc>
              <a:spcPct val="90000"/>
            </a:lnSpc>
            <a:spcBef>
              <a:spcPct val="0"/>
            </a:spcBef>
            <a:spcAft>
              <a:spcPct val="35000"/>
            </a:spcAft>
            <a:buNone/>
          </a:pPr>
          <a:r>
            <a:rPr lang="en-US" sz="1600" b="1" kern="1200" dirty="0"/>
            <a:t>When Not To Use DBMS</a:t>
          </a:r>
          <a:br>
            <a:rPr lang="en-US" sz="1600" b="1" kern="1200" dirty="0"/>
          </a:br>
          <a:br>
            <a:rPr lang="en-US" sz="800" kern="1200" dirty="0"/>
          </a:br>
          <a:br>
            <a:rPr lang="en-US" sz="800" kern="1200" dirty="0"/>
          </a:br>
          <a:br>
            <a:rPr lang="en-US" sz="800" kern="1200" dirty="0"/>
          </a:br>
          <a:endParaRPr lang="en-US" sz="800" kern="1200" dirty="0"/>
        </a:p>
      </dsp:txBody>
      <dsp:txXfrm>
        <a:off x="461254" y="3976445"/>
        <a:ext cx="7654190" cy="611971"/>
      </dsp:txXfrm>
    </dsp:sp>
    <dsp:sp modelId="{1A862B4D-E765-48B7-849B-1C18AA37F4D2}">
      <dsp:nvSpPr>
        <dsp:cNvPr id="0" name=""/>
        <dsp:cNvSpPr/>
      </dsp:nvSpPr>
      <dsp:spPr>
        <a:xfrm>
          <a:off x="78772" y="3899948"/>
          <a:ext cx="764964" cy="764964"/>
        </a:xfrm>
        <a:prstGeom prst="ellipse">
          <a:avLst/>
        </a:prstGeom>
        <a:solidFill>
          <a:schemeClr val="lt1">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8EF465-EF63-4394-8730-67DCC0C79B46}">
      <dsp:nvSpPr>
        <dsp:cNvPr id="0" name=""/>
        <dsp:cNvSpPr/>
      </dsp:nvSpPr>
      <dsp:spPr>
        <a:xfrm>
          <a:off x="3294230" y="2297"/>
          <a:ext cx="3496119" cy="1398447"/>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kern="1200" dirty="0"/>
            <a:t>A database may be generated or maintained manually or computerized.</a:t>
          </a:r>
        </a:p>
      </dsp:txBody>
      <dsp:txXfrm>
        <a:off x="3993454" y="2297"/>
        <a:ext cx="2097672" cy="1398447"/>
      </dsp:txXfrm>
    </dsp:sp>
    <dsp:sp modelId="{D9F6B619-131D-41DD-ABC7-501E8E1AA20F}">
      <dsp:nvSpPr>
        <dsp:cNvPr id="0" name=""/>
        <dsp:cNvSpPr/>
      </dsp:nvSpPr>
      <dsp:spPr>
        <a:xfrm>
          <a:off x="3294230" y="1596527"/>
          <a:ext cx="3496119" cy="1398447"/>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kern="1200"/>
            <a:t>A computerized database is managed by group of application programs that are written to perform a task.</a:t>
          </a:r>
        </a:p>
      </dsp:txBody>
      <dsp:txXfrm>
        <a:off x="3993454" y="1596527"/>
        <a:ext cx="2097672" cy="1398447"/>
      </dsp:txXfrm>
    </dsp:sp>
    <dsp:sp modelId="{325E3115-0887-440B-82FC-0D87EB1D0E76}">
      <dsp:nvSpPr>
        <dsp:cNvPr id="0" name=""/>
        <dsp:cNvSpPr/>
      </dsp:nvSpPr>
      <dsp:spPr>
        <a:xfrm>
          <a:off x="3294230" y="3190757"/>
          <a:ext cx="3496119" cy="1398447"/>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kern="1200"/>
            <a:t>A database management system (DBMS) is a computerized system that enables users to create and maintain a database.</a:t>
          </a:r>
        </a:p>
      </dsp:txBody>
      <dsp:txXfrm>
        <a:off x="3993454" y="3190757"/>
        <a:ext cx="2097672" cy="1398447"/>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8387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655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32249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7154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99618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571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5677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7225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852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6768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6893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2925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9806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9587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3674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394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8/22/2022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8386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0.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0216" y="2404534"/>
            <a:ext cx="8573787" cy="1646302"/>
          </a:xfrm>
        </p:spPr>
        <p:txBody>
          <a:bodyPr/>
          <a:lstStyle/>
          <a:p>
            <a:r>
              <a:rPr lang="en-US" sz="6600" dirty="0"/>
              <a:t>Chapter 1 - Databases</a:t>
            </a:r>
          </a:p>
        </p:txBody>
      </p:sp>
    </p:spTree>
    <p:extLst>
      <p:ext uri="{BB962C8B-B14F-4D97-AF65-F5344CB8AC3E}">
        <p14:creationId xmlns:p14="http://schemas.microsoft.com/office/powerpoint/2010/main" val="3572750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Database Approach</a:t>
            </a:r>
          </a:p>
        </p:txBody>
      </p:sp>
      <p:sp>
        <p:nvSpPr>
          <p:cNvPr id="3" name="Content Placeholder 2"/>
          <p:cNvSpPr>
            <a:spLocks noGrp="1"/>
          </p:cNvSpPr>
          <p:nvPr>
            <p:ph idx="1"/>
          </p:nvPr>
        </p:nvSpPr>
        <p:spPr>
          <a:xfrm>
            <a:off x="677334" y="1433384"/>
            <a:ext cx="8596668" cy="4761469"/>
          </a:xfrm>
        </p:spPr>
        <p:txBody>
          <a:bodyPr>
            <a:normAutofit/>
          </a:bodyPr>
          <a:lstStyle/>
          <a:p>
            <a:pPr algn="just"/>
            <a:r>
              <a:rPr lang="en-US" dirty="0"/>
              <a:t>Database System - a </a:t>
            </a:r>
            <a:r>
              <a:rPr lang="en-US" b="1" dirty="0"/>
              <a:t>single repository </a:t>
            </a:r>
            <a:r>
              <a:rPr lang="en-US" dirty="0"/>
              <a:t>maintains data that is defined once and then </a:t>
            </a:r>
            <a:r>
              <a:rPr lang="en-US" b="1" dirty="0"/>
              <a:t>accessed by various users </a:t>
            </a:r>
            <a:r>
              <a:rPr lang="en-US" dirty="0"/>
              <a:t>repeatedly </a:t>
            </a:r>
            <a:r>
              <a:rPr lang="en-US" b="1" dirty="0"/>
              <a:t>through queries, transactions, and application programs. </a:t>
            </a:r>
          </a:p>
          <a:p>
            <a:pPr algn="just"/>
            <a:r>
              <a:rPr lang="en-US" dirty="0"/>
              <a:t>The main characteristics of the database approach versus the file-processing approach are the following:</a:t>
            </a:r>
          </a:p>
          <a:p>
            <a:pPr lvl="1" algn="just"/>
            <a:r>
              <a:rPr lang="en-US" dirty="0"/>
              <a:t>Self-describing nature of a database system</a:t>
            </a:r>
          </a:p>
          <a:p>
            <a:pPr lvl="1" algn="just"/>
            <a:r>
              <a:rPr lang="en-US" dirty="0"/>
              <a:t>Insulation between programs and data, and data abstraction</a:t>
            </a:r>
          </a:p>
          <a:p>
            <a:pPr lvl="1" algn="just"/>
            <a:r>
              <a:rPr lang="en-US" dirty="0"/>
              <a:t>Support of multiple views of the data</a:t>
            </a:r>
          </a:p>
          <a:p>
            <a:pPr lvl="1" algn="just"/>
            <a:r>
              <a:rPr lang="en-US" dirty="0"/>
              <a:t>Sharing of data and multiuser transaction processing</a:t>
            </a:r>
          </a:p>
        </p:txBody>
      </p:sp>
    </p:spTree>
    <p:extLst>
      <p:ext uri="{BB962C8B-B14F-4D97-AF65-F5344CB8AC3E}">
        <p14:creationId xmlns:p14="http://schemas.microsoft.com/office/powerpoint/2010/main" val="1848605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687" y="61874"/>
            <a:ext cx="8596668" cy="1320800"/>
          </a:xfrm>
        </p:spPr>
        <p:txBody>
          <a:bodyPr/>
          <a:lstStyle/>
          <a:p>
            <a:r>
              <a:rPr lang="en-US" dirty="0"/>
              <a:t>Characteristics of Database Approach</a:t>
            </a:r>
          </a:p>
        </p:txBody>
      </p:sp>
      <p:sp>
        <p:nvSpPr>
          <p:cNvPr id="3" name="Content Placeholder 2"/>
          <p:cNvSpPr>
            <a:spLocks noGrp="1"/>
          </p:cNvSpPr>
          <p:nvPr>
            <p:ph idx="1"/>
          </p:nvPr>
        </p:nvSpPr>
        <p:spPr>
          <a:xfrm>
            <a:off x="430685" y="624540"/>
            <a:ext cx="8130610" cy="5874871"/>
          </a:xfrm>
        </p:spPr>
        <p:txBody>
          <a:bodyPr>
            <a:normAutofit/>
          </a:bodyPr>
          <a:lstStyle/>
          <a:p>
            <a:pPr algn="just"/>
            <a:r>
              <a:rPr lang="en-US" b="1" u="sng" dirty="0">
                <a:solidFill>
                  <a:schemeClr val="accent2">
                    <a:lumMod val="75000"/>
                  </a:schemeClr>
                </a:solidFill>
              </a:rPr>
              <a:t>Self-Describing Nature of a Database System</a:t>
            </a:r>
          </a:p>
          <a:p>
            <a:pPr algn="just"/>
            <a:r>
              <a:rPr lang="en-US" dirty="0">
                <a:solidFill>
                  <a:schemeClr val="tx1"/>
                </a:solidFill>
              </a:rPr>
              <a:t>A database system contains database as well as the </a:t>
            </a:r>
            <a:r>
              <a:rPr lang="en-US" b="1" dirty="0">
                <a:solidFill>
                  <a:schemeClr val="accent5"/>
                </a:solidFill>
              </a:rPr>
              <a:t>complete definition of the database structure and constraints</a:t>
            </a:r>
            <a:r>
              <a:rPr lang="en-US" dirty="0">
                <a:solidFill>
                  <a:schemeClr val="tx1"/>
                </a:solidFill>
              </a:rPr>
              <a:t>. </a:t>
            </a:r>
          </a:p>
          <a:p>
            <a:pPr algn="just"/>
            <a:r>
              <a:rPr lang="en-US" dirty="0">
                <a:solidFill>
                  <a:schemeClr val="tx1"/>
                </a:solidFill>
              </a:rPr>
              <a:t>This definition is stored in the DBMS catalog contains information such as:</a:t>
            </a:r>
          </a:p>
          <a:p>
            <a:pPr lvl="1" algn="just"/>
            <a:r>
              <a:rPr lang="en-US" dirty="0">
                <a:solidFill>
                  <a:schemeClr val="tx1"/>
                </a:solidFill>
              </a:rPr>
              <a:t>the </a:t>
            </a:r>
            <a:r>
              <a:rPr lang="en-US" b="1" u="sng" dirty="0">
                <a:solidFill>
                  <a:schemeClr val="tx1"/>
                </a:solidFill>
              </a:rPr>
              <a:t>structure</a:t>
            </a:r>
            <a:r>
              <a:rPr lang="en-US" b="1" dirty="0">
                <a:solidFill>
                  <a:schemeClr val="tx1"/>
                </a:solidFill>
              </a:rPr>
              <a:t> </a:t>
            </a:r>
            <a:r>
              <a:rPr lang="en-US" dirty="0">
                <a:solidFill>
                  <a:schemeClr val="tx1"/>
                </a:solidFill>
              </a:rPr>
              <a:t>of each file, </a:t>
            </a:r>
          </a:p>
          <a:p>
            <a:pPr lvl="1" algn="just"/>
            <a:r>
              <a:rPr lang="en-US" dirty="0">
                <a:solidFill>
                  <a:schemeClr val="tx1"/>
                </a:solidFill>
              </a:rPr>
              <a:t>the </a:t>
            </a:r>
            <a:r>
              <a:rPr lang="en-US" b="1" u="sng" dirty="0">
                <a:solidFill>
                  <a:schemeClr val="tx1"/>
                </a:solidFill>
              </a:rPr>
              <a:t>data type and storage format </a:t>
            </a:r>
            <a:r>
              <a:rPr lang="en-US" dirty="0">
                <a:solidFill>
                  <a:schemeClr val="tx1"/>
                </a:solidFill>
              </a:rPr>
              <a:t>of each data item, </a:t>
            </a:r>
          </a:p>
          <a:p>
            <a:pPr lvl="1" algn="just"/>
            <a:r>
              <a:rPr lang="en-US" dirty="0">
                <a:solidFill>
                  <a:schemeClr val="tx1"/>
                </a:solidFill>
              </a:rPr>
              <a:t>and various </a:t>
            </a:r>
            <a:r>
              <a:rPr lang="en-US" b="1" u="sng" dirty="0">
                <a:solidFill>
                  <a:schemeClr val="tx1"/>
                </a:solidFill>
              </a:rPr>
              <a:t>constraints on the data</a:t>
            </a:r>
            <a:r>
              <a:rPr lang="en-US" dirty="0">
                <a:solidFill>
                  <a:schemeClr val="tx1"/>
                </a:solidFill>
              </a:rPr>
              <a:t>. </a:t>
            </a:r>
          </a:p>
          <a:p>
            <a:pPr algn="just"/>
            <a:r>
              <a:rPr lang="en-US" dirty="0">
                <a:solidFill>
                  <a:schemeClr val="tx1"/>
                </a:solidFill>
              </a:rPr>
              <a:t>This information is termed as </a:t>
            </a:r>
            <a:r>
              <a:rPr lang="en-US" b="1" u="sng" dirty="0">
                <a:solidFill>
                  <a:schemeClr val="tx1"/>
                </a:solidFill>
              </a:rPr>
              <a:t>meta-data</a:t>
            </a:r>
            <a:r>
              <a:rPr lang="en-US" dirty="0">
                <a:solidFill>
                  <a:schemeClr val="tx1"/>
                </a:solidFill>
              </a:rPr>
              <a:t>. </a:t>
            </a:r>
          </a:p>
          <a:p>
            <a:pPr algn="just"/>
            <a:r>
              <a:rPr lang="en-US" b="1" dirty="0">
                <a:solidFill>
                  <a:schemeClr val="tx1"/>
                </a:solidFill>
              </a:rPr>
              <a:t>NoSQL databases do not contain metadata </a:t>
            </a:r>
            <a:r>
              <a:rPr lang="en-US" dirty="0">
                <a:solidFill>
                  <a:schemeClr val="tx1"/>
                </a:solidFill>
              </a:rPr>
              <a:t>because data is stored in self describing manner as item name and value stored together.</a:t>
            </a:r>
          </a:p>
          <a:p>
            <a:pPr algn="just"/>
            <a:r>
              <a:rPr lang="en-US" dirty="0">
                <a:solidFill>
                  <a:schemeClr val="tx1"/>
                </a:solidFill>
              </a:rPr>
              <a:t>Whenever a request is made to access, say, the Name of a STUDENT record, the DBMS software refers to </a:t>
            </a:r>
          </a:p>
          <a:p>
            <a:pPr lvl="1" algn="just"/>
            <a:r>
              <a:rPr lang="en-US" dirty="0">
                <a:solidFill>
                  <a:schemeClr val="tx1"/>
                </a:solidFill>
              </a:rPr>
              <a:t>the catalog to determine the structure of the STUDENT file</a:t>
            </a:r>
          </a:p>
          <a:p>
            <a:pPr lvl="1" algn="just"/>
            <a:r>
              <a:rPr lang="en-US" dirty="0">
                <a:solidFill>
                  <a:schemeClr val="tx1"/>
                </a:solidFill>
              </a:rPr>
              <a:t>and the position and size of the Name data item within a STUDENT record.</a:t>
            </a:r>
          </a:p>
          <a:p>
            <a:pPr marL="169863" lvl="1" indent="-169863" algn="just"/>
            <a:r>
              <a:rPr lang="en-US" dirty="0">
                <a:solidFill>
                  <a:schemeClr val="tx1"/>
                </a:solidFill>
              </a:rPr>
              <a:t>In file system, you have to give the location or information related to file and in db. it isn’t required.</a:t>
            </a:r>
          </a:p>
        </p:txBody>
      </p:sp>
      <p:grpSp>
        <p:nvGrpSpPr>
          <p:cNvPr id="6" name="Group 5">
            <a:extLst>
              <a:ext uri="{FF2B5EF4-FFF2-40B4-BE49-F238E27FC236}">
                <a16:creationId xmlns:a16="http://schemas.microsoft.com/office/drawing/2014/main" id="{C2A7EF6D-CB6E-D128-7D75-887A2CD87095}"/>
              </a:ext>
            </a:extLst>
          </p:cNvPr>
          <p:cNvGrpSpPr/>
          <p:nvPr/>
        </p:nvGrpSpPr>
        <p:grpSpPr>
          <a:xfrm>
            <a:off x="8722657" y="1478297"/>
            <a:ext cx="3769431" cy="3664428"/>
            <a:chOff x="8422569" y="2087897"/>
            <a:chExt cx="3769431" cy="3664428"/>
          </a:xfrm>
        </p:grpSpPr>
        <p:pic>
          <p:nvPicPr>
            <p:cNvPr id="4" name="Picture 3"/>
            <p:cNvPicPr>
              <a:picLocks noChangeAspect="1"/>
            </p:cNvPicPr>
            <p:nvPr/>
          </p:nvPicPr>
          <p:blipFill rotWithShape="1">
            <a:blip r:embed="rId2"/>
            <a:srcRect r="26431"/>
            <a:stretch/>
          </p:blipFill>
          <p:spPr>
            <a:xfrm>
              <a:off x="8422569" y="2087897"/>
              <a:ext cx="3428771" cy="3387429"/>
            </a:xfrm>
            <a:prstGeom prst="rect">
              <a:avLst/>
            </a:prstGeom>
            <a:ln w="28575">
              <a:solidFill>
                <a:schemeClr val="tx1">
                  <a:lumMod val="95000"/>
                  <a:lumOff val="5000"/>
                </a:schemeClr>
              </a:solidFill>
            </a:ln>
          </p:spPr>
        </p:pic>
        <p:sp>
          <p:nvSpPr>
            <p:cNvPr id="5" name="TextBox 4">
              <a:extLst>
                <a:ext uri="{FF2B5EF4-FFF2-40B4-BE49-F238E27FC236}">
                  <a16:creationId xmlns:a16="http://schemas.microsoft.com/office/drawing/2014/main" id="{BC182259-CB7E-5B7F-7D80-72CD23A673B0}"/>
                </a:ext>
              </a:extLst>
            </p:cNvPr>
            <p:cNvSpPr txBox="1"/>
            <p:nvPr/>
          </p:nvSpPr>
          <p:spPr>
            <a:xfrm>
              <a:off x="9063317" y="5475326"/>
              <a:ext cx="3128683" cy="276999"/>
            </a:xfrm>
            <a:prstGeom prst="rect">
              <a:avLst/>
            </a:prstGeom>
            <a:noFill/>
          </p:spPr>
          <p:txBody>
            <a:bodyPr wrap="square" rtlCol="0">
              <a:spAutoFit/>
            </a:bodyPr>
            <a:lstStyle/>
            <a:p>
              <a:r>
                <a:rPr lang="en-US" sz="1200" dirty="0"/>
                <a:t>Database catalog in a database</a:t>
              </a:r>
            </a:p>
          </p:txBody>
        </p:sp>
      </p:grpSp>
    </p:spTree>
    <p:extLst>
      <p:ext uri="{BB962C8B-B14F-4D97-AF65-F5344CB8AC3E}">
        <p14:creationId xmlns:p14="http://schemas.microsoft.com/office/powerpoint/2010/main" val="1376800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1718"/>
            <a:ext cx="8596668" cy="1320800"/>
          </a:xfrm>
        </p:spPr>
        <p:txBody>
          <a:bodyPr/>
          <a:lstStyle/>
          <a:p>
            <a:r>
              <a:rPr lang="en-US" dirty="0"/>
              <a:t>Characteristics of Database Approach</a:t>
            </a:r>
          </a:p>
        </p:txBody>
      </p:sp>
      <p:sp>
        <p:nvSpPr>
          <p:cNvPr id="3" name="Content Placeholder 2"/>
          <p:cNvSpPr>
            <a:spLocks noGrp="1"/>
          </p:cNvSpPr>
          <p:nvPr>
            <p:ph idx="1"/>
          </p:nvPr>
        </p:nvSpPr>
        <p:spPr>
          <a:xfrm>
            <a:off x="543690" y="990910"/>
            <a:ext cx="9710579" cy="4127154"/>
          </a:xfrm>
        </p:spPr>
        <p:txBody>
          <a:bodyPr>
            <a:normAutofit/>
          </a:bodyPr>
          <a:lstStyle/>
          <a:p>
            <a:r>
              <a:rPr lang="en-US" b="1" u="sng" dirty="0">
                <a:solidFill>
                  <a:schemeClr val="accent2">
                    <a:lumMod val="75000"/>
                  </a:schemeClr>
                </a:solidFill>
              </a:rPr>
              <a:t>Insulation between programs and data, and data abstraction</a:t>
            </a:r>
          </a:p>
        </p:txBody>
      </p:sp>
      <p:graphicFrame>
        <p:nvGraphicFramePr>
          <p:cNvPr id="4" name="Table 3"/>
          <p:cNvGraphicFramePr>
            <a:graphicFrameLocks noGrp="1"/>
          </p:cNvGraphicFramePr>
          <p:nvPr>
            <p:extLst>
              <p:ext uri="{D42A27DB-BD31-4B8C-83A1-F6EECF244321}">
                <p14:modId xmlns:p14="http://schemas.microsoft.com/office/powerpoint/2010/main" val="3469580247"/>
              </p:ext>
            </p:extLst>
          </p:nvPr>
        </p:nvGraphicFramePr>
        <p:xfrm>
          <a:off x="759350" y="1549835"/>
          <a:ext cx="8998466" cy="3152119"/>
        </p:xfrm>
        <a:graphic>
          <a:graphicData uri="http://schemas.openxmlformats.org/drawingml/2006/table">
            <a:tbl>
              <a:tblPr firstRow="1" bandRow="1">
                <a:tableStyleId>{5C22544A-7EE6-4342-B048-85BDC9FD1C3A}</a:tableStyleId>
              </a:tblPr>
              <a:tblGrid>
                <a:gridCol w="4499233">
                  <a:extLst>
                    <a:ext uri="{9D8B030D-6E8A-4147-A177-3AD203B41FA5}">
                      <a16:colId xmlns:a16="http://schemas.microsoft.com/office/drawing/2014/main" val="20000"/>
                    </a:ext>
                  </a:extLst>
                </a:gridCol>
                <a:gridCol w="4499233">
                  <a:extLst>
                    <a:ext uri="{9D8B030D-6E8A-4147-A177-3AD203B41FA5}">
                      <a16:colId xmlns:a16="http://schemas.microsoft.com/office/drawing/2014/main" val="20001"/>
                    </a:ext>
                  </a:extLst>
                </a:gridCol>
              </a:tblGrid>
              <a:tr h="490628">
                <a:tc>
                  <a:txBody>
                    <a:bodyPr/>
                    <a:lstStyle/>
                    <a:p>
                      <a:r>
                        <a:rPr lang="en-US" dirty="0"/>
                        <a:t>Traditional File Processing</a:t>
                      </a:r>
                    </a:p>
                  </a:txBody>
                  <a:tcPr/>
                </a:tc>
                <a:tc>
                  <a:txBody>
                    <a:bodyPr/>
                    <a:lstStyle/>
                    <a:p>
                      <a:r>
                        <a:rPr lang="en-US" dirty="0"/>
                        <a:t>DBMS</a:t>
                      </a:r>
                    </a:p>
                  </a:txBody>
                  <a:tcPr/>
                </a:tc>
                <a:extLst>
                  <a:ext uri="{0D108BD9-81ED-4DB2-BD59-A6C34878D82A}">
                    <a16:rowId xmlns:a16="http://schemas.microsoft.com/office/drawing/2014/main" val="10000"/>
                  </a:ext>
                </a:extLst>
              </a:tr>
              <a:tr h="2661491">
                <a:tc>
                  <a:txBody>
                    <a:bodyPr/>
                    <a:lstStyle/>
                    <a:p>
                      <a:pPr algn="just">
                        <a:lnSpc>
                          <a:spcPct val="150000"/>
                        </a:lnSpc>
                      </a:pPr>
                      <a:r>
                        <a:rPr lang="en-US" dirty="0"/>
                        <a:t>The structure of data files is embedded in the application programs, so any changes to the structure of a file may require changing all programs that access that file.</a:t>
                      </a:r>
                    </a:p>
                    <a:p>
                      <a:pPr algn="just">
                        <a:lnSpc>
                          <a:spcPct val="150000"/>
                        </a:lnSpc>
                      </a:pPr>
                      <a:endParaRPr lang="en-US" dirty="0"/>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dirty="0">
                          <a:solidFill>
                            <a:schemeClr val="tx1"/>
                          </a:solidFill>
                        </a:rPr>
                        <a:t>DBMS access programs do not require such changes in most cases. The structure of data files is stored in the DBMS catalog separately from the access programs known as </a:t>
                      </a:r>
                      <a:r>
                        <a:rPr lang="en-US" b="1" dirty="0">
                          <a:solidFill>
                            <a:schemeClr val="accent5"/>
                          </a:solidFill>
                        </a:rPr>
                        <a:t>program-data independence</a:t>
                      </a:r>
                      <a:r>
                        <a:rPr lang="en-US" dirty="0">
                          <a:solidFill>
                            <a:schemeClr val="tx1"/>
                          </a:solidFill>
                        </a:rPr>
                        <a:t>.</a:t>
                      </a:r>
                    </a:p>
                    <a:p>
                      <a:pPr algn="just">
                        <a:lnSpc>
                          <a:spcPct val="150000"/>
                        </a:lnSpc>
                      </a:pPr>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9763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Database Approach</a:t>
            </a:r>
          </a:p>
        </p:txBody>
      </p:sp>
      <p:sp>
        <p:nvSpPr>
          <p:cNvPr id="3" name="Content Placeholder 2"/>
          <p:cNvSpPr>
            <a:spLocks noGrp="1"/>
          </p:cNvSpPr>
          <p:nvPr>
            <p:ph idx="1"/>
          </p:nvPr>
        </p:nvSpPr>
        <p:spPr>
          <a:xfrm>
            <a:off x="581684" y="1383959"/>
            <a:ext cx="9386100" cy="4127154"/>
          </a:xfrm>
        </p:spPr>
        <p:txBody>
          <a:bodyPr>
            <a:normAutofit/>
          </a:bodyPr>
          <a:lstStyle/>
          <a:p>
            <a:r>
              <a:rPr lang="en-US" b="1" u="sng" dirty="0">
                <a:solidFill>
                  <a:schemeClr val="accent2">
                    <a:lumMod val="75000"/>
                  </a:schemeClr>
                </a:solidFill>
              </a:rPr>
              <a:t>Insulation between programs and data, and data abstraction</a:t>
            </a:r>
          </a:p>
          <a:p>
            <a:r>
              <a:rPr lang="en-US" dirty="0">
                <a:solidFill>
                  <a:schemeClr val="tx1"/>
                </a:solidFill>
              </a:rPr>
              <a:t>For example, a file access program may be written in such a way that it can access only STUDENT records of the structure shown. </a:t>
            </a:r>
          </a:p>
          <a:p>
            <a:r>
              <a:rPr lang="en-US" dirty="0">
                <a:solidFill>
                  <a:schemeClr val="tx1"/>
                </a:solidFill>
              </a:rPr>
              <a:t>If we want to add another piece of data to each STUDENT record, say the </a:t>
            </a:r>
            <a:r>
              <a:rPr lang="en-US" dirty="0" err="1">
                <a:solidFill>
                  <a:schemeClr val="tx1"/>
                </a:solidFill>
              </a:rPr>
              <a:t>Birth_date</a:t>
            </a:r>
            <a:r>
              <a:rPr lang="en-US" dirty="0">
                <a:solidFill>
                  <a:schemeClr val="tx1"/>
                </a:solidFill>
              </a:rPr>
              <a:t>, such a program will no longer work and must be changed. </a:t>
            </a:r>
          </a:p>
          <a:p>
            <a:r>
              <a:rPr lang="en-US" dirty="0">
                <a:solidFill>
                  <a:schemeClr val="tx1"/>
                </a:solidFill>
              </a:rPr>
              <a:t>In a DBMS environment, we only need to change the description of STUDENT records in the catalog to show the new data item </a:t>
            </a:r>
            <a:r>
              <a:rPr lang="en-US" dirty="0" err="1">
                <a:solidFill>
                  <a:schemeClr val="tx1"/>
                </a:solidFill>
              </a:rPr>
              <a:t>Birth_date</a:t>
            </a:r>
            <a:r>
              <a:rPr lang="en-US" dirty="0">
                <a:solidFill>
                  <a:schemeClr val="tx1"/>
                </a:solidFill>
              </a:rPr>
              <a:t>; no programs are changed.</a:t>
            </a:r>
          </a:p>
          <a:p>
            <a:endParaRPr lang="en-US" dirty="0">
              <a:solidFill>
                <a:schemeClr val="tx1"/>
              </a:solidFill>
            </a:endParaRPr>
          </a:p>
        </p:txBody>
      </p:sp>
      <p:pic>
        <p:nvPicPr>
          <p:cNvPr id="5" name="Picture 4"/>
          <p:cNvPicPr>
            <a:picLocks noChangeAspect="1"/>
          </p:cNvPicPr>
          <p:nvPr/>
        </p:nvPicPr>
        <p:blipFill>
          <a:blip r:embed="rId2"/>
          <a:stretch>
            <a:fillRect/>
          </a:stretch>
        </p:blipFill>
        <p:spPr>
          <a:xfrm>
            <a:off x="754679" y="4020066"/>
            <a:ext cx="9213105" cy="1820563"/>
          </a:xfrm>
          <a:prstGeom prst="rect">
            <a:avLst/>
          </a:prstGeom>
          <a:ln w="28575">
            <a:solidFill>
              <a:schemeClr val="tx1"/>
            </a:solidFill>
          </a:ln>
        </p:spPr>
      </p:pic>
    </p:spTree>
    <p:extLst>
      <p:ext uri="{BB962C8B-B14F-4D97-AF65-F5344CB8AC3E}">
        <p14:creationId xmlns:p14="http://schemas.microsoft.com/office/powerpoint/2010/main" val="2159634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Database Approach</a:t>
            </a:r>
          </a:p>
        </p:txBody>
      </p:sp>
      <p:sp>
        <p:nvSpPr>
          <p:cNvPr id="3" name="Content Placeholder 2"/>
          <p:cNvSpPr>
            <a:spLocks noGrp="1"/>
          </p:cNvSpPr>
          <p:nvPr>
            <p:ph idx="1"/>
          </p:nvPr>
        </p:nvSpPr>
        <p:spPr>
          <a:xfrm>
            <a:off x="323106" y="1375720"/>
            <a:ext cx="10468539" cy="5008603"/>
          </a:xfrm>
        </p:spPr>
        <p:txBody>
          <a:bodyPr>
            <a:normAutofit lnSpcReduction="10000"/>
          </a:bodyPr>
          <a:lstStyle/>
          <a:p>
            <a:pPr algn="just"/>
            <a:r>
              <a:rPr lang="en-US" b="1" u="sng" dirty="0">
                <a:solidFill>
                  <a:schemeClr val="accent2">
                    <a:lumMod val="75000"/>
                  </a:schemeClr>
                </a:solidFill>
              </a:rPr>
              <a:t>Insulation between programs and data, and data abstraction</a:t>
            </a:r>
          </a:p>
          <a:p>
            <a:pPr algn="just"/>
            <a:r>
              <a:rPr lang="en-US" dirty="0">
                <a:solidFill>
                  <a:srgbClr val="FF0000"/>
                </a:solidFill>
              </a:rPr>
              <a:t>In some types of database systems, such as object-oriented and object-relational systems users can </a:t>
            </a:r>
            <a:r>
              <a:rPr lang="en-US" b="1" dirty="0">
                <a:solidFill>
                  <a:srgbClr val="FF0000"/>
                </a:solidFill>
              </a:rPr>
              <a:t>define operations </a:t>
            </a:r>
            <a:r>
              <a:rPr lang="en-US" dirty="0">
                <a:solidFill>
                  <a:srgbClr val="FF0000"/>
                </a:solidFill>
              </a:rPr>
              <a:t>on data as part of the database definitions. </a:t>
            </a:r>
          </a:p>
          <a:p>
            <a:pPr algn="just"/>
            <a:r>
              <a:rPr lang="en-US" dirty="0">
                <a:solidFill>
                  <a:srgbClr val="00B050"/>
                </a:solidFill>
              </a:rPr>
              <a:t>Operation</a:t>
            </a:r>
            <a:r>
              <a:rPr lang="en-US" dirty="0">
                <a:solidFill>
                  <a:schemeClr val="tx1"/>
                </a:solidFill>
              </a:rPr>
              <a:t> (also called a function or method) is specified in two parts. </a:t>
            </a:r>
          </a:p>
          <a:p>
            <a:pPr lvl="1" algn="just"/>
            <a:r>
              <a:rPr lang="en-US" dirty="0">
                <a:solidFill>
                  <a:srgbClr val="FF0000"/>
                </a:solidFill>
              </a:rPr>
              <a:t>The interface </a:t>
            </a:r>
            <a:r>
              <a:rPr lang="en-US" dirty="0">
                <a:solidFill>
                  <a:schemeClr val="tx1"/>
                </a:solidFill>
              </a:rPr>
              <a:t>(or signature) - includes the operation name and the data types of its arguments (or parameters). </a:t>
            </a:r>
          </a:p>
          <a:p>
            <a:pPr lvl="1" algn="just"/>
            <a:r>
              <a:rPr lang="en-US" dirty="0">
                <a:solidFill>
                  <a:srgbClr val="FF0000"/>
                </a:solidFill>
              </a:rPr>
              <a:t>The implementation </a:t>
            </a:r>
            <a:r>
              <a:rPr lang="en-US" dirty="0">
                <a:solidFill>
                  <a:schemeClr val="tx1"/>
                </a:solidFill>
              </a:rPr>
              <a:t>(or method) - is specified separately and can be changed without affecting the interface. </a:t>
            </a:r>
          </a:p>
          <a:p>
            <a:pPr algn="just"/>
            <a:r>
              <a:rPr lang="en-US" dirty="0">
                <a:solidFill>
                  <a:schemeClr val="tx1"/>
                </a:solidFill>
              </a:rPr>
              <a:t>User application programs can operate on the data by invoking these operations through their names and arguments called as </a:t>
            </a:r>
            <a:r>
              <a:rPr lang="en-US" b="1" dirty="0">
                <a:solidFill>
                  <a:srgbClr val="FF0000"/>
                </a:solidFill>
              </a:rPr>
              <a:t>program-operation independence</a:t>
            </a:r>
            <a:r>
              <a:rPr lang="en-US" dirty="0">
                <a:solidFill>
                  <a:srgbClr val="FF0000"/>
                </a:solidFill>
              </a:rPr>
              <a:t>.</a:t>
            </a:r>
          </a:p>
          <a:p>
            <a:pPr algn="just"/>
            <a:r>
              <a:rPr lang="en-US" dirty="0">
                <a:solidFill>
                  <a:schemeClr val="tx1"/>
                </a:solidFill>
              </a:rPr>
              <a:t>For example, an operation CALCULATE_GPA can be applied to a STUDENT object to calculate the grade point average. </a:t>
            </a:r>
          </a:p>
          <a:p>
            <a:pPr algn="just"/>
            <a:r>
              <a:rPr lang="en-US" b="1" u="sng" dirty="0">
                <a:solidFill>
                  <a:schemeClr val="tx1"/>
                </a:solidFill>
              </a:rPr>
              <a:t>Data abstraction </a:t>
            </a:r>
            <a:r>
              <a:rPr lang="en-US" dirty="0">
                <a:solidFill>
                  <a:schemeClr val="tx1"/>
                </a:solidFill>
              </a:rPr>
              <a:t>- The characteristic that allows program-data independence and program-operation.</a:t>
            </a:r>
          </a:p>
          <a:p>
            <a:pPr algn="just"/>
            <a:r>
              <a:rPr lang="en-US" i="1" dirty="0">
                <a:solidFill>
                  <a:schemeClr val="tx1"/>
                </a:solidFill>
              </a:rPr>
              <a:t>A DBMS provides users with a conceptual representation of data that does not include many of the details of how the data is stored or how the operations are implemented</a:t>
            </a:r>
            <a:r>
              <a:rPr lang="en-US" dirty="0">
                <a:solidFill>
                  <a:schemeClr val="tx1"/>
                </a:solidFill>
              </a:rPr>
              <a:t>. </a:t>
            </a:r>
          </a:p>
        </p:txBody>
      </p:sp>
    </p:spTree>
    <p:extLst>
      <p:ext uri="{BB962C8B-B14F-4D97-AF65-F5344CB8AC3E}">
        <p14:creationId xmlns:p14="http://schemas.microsoft.com/office/powerpoint/2010/main" val="967540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Database Approach</a:t>
            </a:r>
          </a:p>
        </p:txBody>
      </p:sp>
      <p:sp>
        <p:nvSpPr>
          <p:cNvPr id="3" name="Content Placeholder 2"/>
          <p:cNvSpPr>
            <a:spLocks noGrp="1"/>
          </p:cNvSpPr>
          <p:nvPr>
            <p:ph idx="1"/>
          </p:nvPr>
        </p:nvSpPr>
        <p:spPr>
          <a:xfrm>
            <a:off x="323106" y="1375721"/>
            <a:ext cx="6415445" cy="4607978"/>
          </a:xfrm>
        </p:spPr>
        <p:txBody>
          <a:bodyPr>
            <a:normAutofit lnSpcReduction="10000"/>
          </a:bodyPr>
          <a:lstStyle/>
          <a:p>
            <a:pPr algn="just"/>
            <a:r>
              <a:rPr lang="en-US" b="1" u="sng" dirty="0">
                <a:solidFill>
                  <a:schemeClr val="accent2">
                    <a:lumMod val="75000"/>
                  </a:schemeClr>
                </a:solidFill>
              </a:rPr>
              <a:t>Support of Multiple Views of the Data</a:t>
            </a:r>
          </a:p>
          <a:p>
            <a:pPr algn="just"/>
            <a:r>
              <a:rPr lang="en-US" b="1" dirty="0">
                <a:solidFill>
                  <a:schemeClr val="accent5"/>
                </a:solidFill>
              </a:rPr>
              <a:t>View</a:t>
            </a:r>
            <a:r>
              <a:rPr lang="en-US" dirty="0">
                <a:solidFill>
                  <a:schemeClr val="tx1"/>
                </a:solidFill>
              </a:rPr>
              <a:t> - a subset of the database or it may contain virtual data that is derived from the database files but is not explicitly stored. </a:t>
            </a:r>
          </a:p>
          <a:p>
            <a:pPr algn="just"/>
            <a:r>
              <a:rPr lang="en-US" dirty="0">
                <a:solidFill>
                  <a:schemeClr val="tx1"/>
                </a:solidFill>
              </a:rPr>
              <a:t>A multiuser DBMS whose users have a variety of distinct applications must provide facilities for defining multiple views. </a:t>
            </a:r>
          </a:p>
          <a:p>
            <a:pPr algn="just"/>
            <a:r>
              <a:rPr lang="en-US" dirty="0">
                <a:solidFill>
                  <a:schemeClr val="tx1"/>
                </a:solidFill>
              </a:rPr>
              <a:t>For example:</a:t>
            </a:r>
          </a:p>
          <a:p>
            <a:pPr lvl="1" algn="just"/>
            <a:r>
              <a:rPr lang="en-US" dirty="0">
                <a:solidFill>
                  <a:schemeClr val="tx1"/>
                </a:solidFill>
              </a:rPr>
              <a:t>One user of the database may be interested only in accessing and printing the transcript of each student; the view for this user is shown in Figure 1.5(a). </a:t>
            </a:r>
          </a:p>
          <a:p>
            <a:pPr lvl="1" algn="just"/>
            <a:r>
              <a:rPr lang="en-US" dirty="0">
                <a:solidFill>
                  <a:schemeClr val="tx1"/>
                </a:solidFill>
              </a:rPr>
              <a:t>A second user, who is interested only in checking that students have taken all the prerequisites of each course for which the student registers, may require the view shown in Figure 1.5(b).</a:t>
            </a:r>
          </a:p>
        </p:txBody>
      </p:sp>
      <p:pic>
        <p:nvPicPr>
          <p:cNvPr id="4" name="Picture 3"/>
          <p:cNvPicPr>
            <a:picLocks noChangeAspect="1"/>
          </p:cNvPicPr>
          <p:nvPr/>
        </p:nvPicPr>
        <p:blipFill>
          <a:blip r:embed="rId2"/>
          <a:stretch>
            <a:fillRect/>
          </a:stretch>
        </p:blipFill>
        <p:spPr>
          <a:xfrm>
            <a:off x="7103739" y="2095261"/>
            <a:ext cx="4340525" cy="3168898"/>
          </a:xfrm>
          <a:prstGeom prst="rect">
            <a:avLst/>
          </a:prstGeom>
          <a:ln w="28575">
            <a:solidFill>
              <a:schemeClr val="tx1"/>
            </a:solidFill>
          </a:ln>
        </p:spPr>
      </p:pic>
    </p:spTree>
    <p:extLst>
      <p:ext uri="{BB962C8B-B14F-4D97-AF65-F5344CB8AC3E}">
        <p14:creationId xmlns:p14="http://schemas.microsoft.com/office/powerpoint/2010/main" val="1862621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Database Approach</a:t>
            </a:r>
          </a:p>
        </p:txBody>
      </p:sp>
      <p:sp>
        <p:nvSpPr>
          <p:cNvPr id="3" name="Content Placeholder 2"/>
          <p:cNvSpPr>
            <a:spLocks noGrp="1"/>
          </p:cNvSpPr>
          <p:nvPr>
            <p:ph idx="1"/>
          </p:nvPr>
        </p:nvSpPr>
        <p:spPr>
          <a:xfrm>
            <a:off x="323106" y="1375721"/>
            <a:ext cx="9941240" cy="4607978"/>
          </a:xfrm>
        </p:spPr>
        <p:txBody>
          <a:bodyPr>
            <a:normAutofit/>
          </a:bodyPr>
          <a:lstStyle/>
          <a:p>
            <a:r>
              <a:rPr lang="en-US" b="1" u="sng" dirty="0">
                <a:solidFill>
                  <a:schemeClr val="accent2">
                    <a:lumMod val="75000"/>
                  </a:schemeClr>
                </a:solidFill>
              </a:rPr>
              <a:t>Sharing of Data and Multiuser Transaction Processing</a:t>
            </a:r>
          </a:p>
          <a:p>
            <a:pPr marL="0" indent="0">
              <a:buNone/>
            </a:pPr>
            <a:endParaRPr lang="en-US" b="1" u="sng" dirty="0">
              <a:solidFill>
                <a:schemeClr val="accent2">
                  <a:lumMod val="75000"/>
                </a:schemeClr>
              </a:solidFill>
            </a:endParaRPr>
          </a:p>
          <a:p>
            <a:r>
              <a:rPr lang="en-US" dirty="0">
                <a:solidFill>
                  <a:schemeClr val="tx1"/>
                </a:solidFill>
              </a:rPr>
              <a:t>DBMS </a:t>
            </a:r>
            <a:r>
              <a:rPr lang="en-US" b="1" dirty="0">
                <a:solidFill>
                  <a:srgbClr val="C00000"/>
                </a:solidFill>
              </a:rPr>
              <a:t>must allow multiple users to access the database at the same time.</a:t>
            </a:r>
          </a:p>
          <a:p>
            <a:r>
              <a:rPr lang="en-US" dirty="0">
                <a:solidFill>
                  <a:schemeClr val="tx1"/>
                </a:solidFill>
              </a:rPr>
              <a:t>DBMS should have a </a:t>
            </a:r>
            <a:r>
              <a:rPr lang="en-US" b="1" dirty="0">
                <a:solidFill>
                  <a:srgbClr val="C00000"/>
                </a:solidFill>
              </a:rPr>
              <a:t>concurrency control system </a:t>
            </a:r>
            <a:r>
              <a:rPr lang="en-US" dirty="0">
                <a:solidFill>
                  <a:schemeClr val="tx1"/>
                </a:solidFill>
              </a:rPr>
              <a:t>that ensures one transaction performance at a time. And avoid writing or reading conflicts.</a:t>
            </a:r>
          </a:p>
          <a:p>
            <a:r>
              <a:rPr lang="en-US" b="1" u="sng" dirty="0">
                <a:solidFill>
                  <a:schemeClr val="tx1"/>
                </a:solidFill>
              </a:rPr>
              <a:t>Transaction</a:t>
            </a:r>
            <a:r>
              <a:rPr lang="en-US" dirty="0">
                <a:solidFill>
                  <a:schemeClr val="tx1"/>
                </a:solidFill>
              </a:rPr>
              <a:t> - A transaction is a unit of program execution that accesses and possibly updates various data items. </a:t>
            </a:r>
          </a:p>
          <a:p>
            <a:r>
              <a:rPr lang="en-US" dirty="0">
                <a:solidFill>
                  <a:schemeClr val="tx1"/>
                </a:solidFill>
              </a:rPr>
              <a:t>ACID properties of transaction processing are:</a:t>
            </a:r>
          </a:p>
          <a:p>
            <a:pPr lvl="1"/>
            <a:r>
              <a:rPr lang="en-US" b="1" i="0" dirty="0">
                <a:solidFill>
                  <a:srgbClr val="3B3835"/>
                </a:solidFill>
                <a:effectLst/>
                <a:latin typeface="Source Sans Pro" panose="020B0503030403020204" pitchFamily="34" charset="0"/>
              </a:rPr>
              <a:t>A</a:t>
            </a:r>
            <a:r>
              <a:rPr lang="en-US" b="0" i="0" dirty="0">
                <a:solidFill>
                  <a:srgbClr val="3B3835"/>
                </a:solidFill>
                <a:effectLst/>
                <a:latin typeface="Source Sans Pro" panose="020B0503030403020204" pitchFamily="34" charset="0"/>
              </a:rPr>
              <a:t>tomicity . Either all operations of the transaction are properly reflected in the database or none are</a:t>
            </a:r>
            <a:r>
              <a:rPr lang="en-US" b="0" i="0" dirty="0">
                <a:solidFill>
                  <a:schemeClr val="tx1"/>
                </a:solidFill>
                <a:effectLst/>
                <a:latin typeface="Source Sans Pro" panose="020B0503030403020204" pitchFamily="34" charset="0"/>
              </a:rPr>
              <a:t>.</a:t>
            </a:r>
          </a:p>
          <a:p>
            <a:pPr lvl="1"/>
            <a:r>
              <a:rPr lang="en-US" b="1" i="0" dirty="0">
                <a:solidFill>
                  <a:srgbClr val="3B3835"/>
                </a:solidFill>
                <a:effectLst/>
                <a:latin typeface="Source Sans Pro" panose="020B0503030403020204" pitchFamily="34" charset="0"/>
              </a:rPr>
              <a:t>C</a:t>
            </a:r>
            <a:r>
              <a:rPr lang="en-US" b="0" i="0" dirty="0">
                <a:solidFill>
                  <a:srgbClr val="3B3835"/>
                </a:solidFill>
                <a:effectLst/>
                <a:latin typeface="Source Sans Pro" panose="020B0503030403020204" pitchFamily="34" charset="0"/>
              </a:rPr>
              <a:t>onsistency . Execution of a transaction in isolation preserves the consistency of the database.</a:t>
            </a:r>
          </a:p>
          <a:p>
            <a:pPr lvl="1"/>
            <a:r>
              <a:rPr lang="en-US" b="1" dirty="0">
                <a:solidFill>
                  <a:srgbClr val="3B3835"/>
                </a:solidFill>
                <a:latin typeface="Source Sans Pro" panose="020B0503030403020204" pitchFamily="34" charset="0"/>
              </a:rPr>
              <a:t>I</a:t>
            </a:r>
            <a:r>
              <a:rPr lang="en-US" dirty="0">
                <a:solidFill>
                  <a:srgbClr val="3B3835"/>
                </a:solidFill>
                <a:latin typeface="Source Sans Pro" panose="020B0503030403020204" pitchFamily="34" charset="0"/>
              </a:rPr>
              <a:t>solation: effect of  a transaction is independent of other transactions in a system </a:t>
            </a:r>
          </a:p>
          <a:p>
            <a:pPr lvl="1"/>
            <a:r>
              <a:rPr lang="en-US" b="1" dirty="0">
                <a:solidFill>
                  <a:srgbClr val="3B3835"/>
                </a:solidFill>
                <a:latin typeface="Source Sans Pro" panose="020B0503030403020204" pitchFamily="34" charset="0"/>
              </a:rPr>
              <a:t>D</a:t>
            </a:r>
            <a:r>
              <a:rPr lang="en-US" dirty="0">
                <a:solidFill>
                  <a:srgbClr val="3B3835"/>
                </a:solidFill>
                <a:latin typeface="Source Sans Pro" panose="020B0503030403020204" pitchFamily="34" charset="0"/>
              </a:rPr>
              <a:t>urability: changes made by a transaction should not be lost by any failure</a:t>
            </a:r>
            <a:endParaRPr lang="en-US" dirty="0">
              <a:solidFill>
                <a:schemeClr val="tx1"/>
              </a:solidFill>
            </a:endParaRPr>
          </a:p>
        </p:txBody>
      </p:sp>
    </p:spTree>
    <p:extLst>
      <p:ext uri="{BB962C8B-B14F-4D97-AF65-F5344CB8AC3E}">
        <p14:creationId xmlns:p14="http://schemas.microsoft.com/office/powerpoint/2010/main" val="1644709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 vs. Databases</a:t>
            </a:r>
          </a:p>
        </p:txBody>
      </p:sp>
      <p:graphicFrame>
        <p:nvGraphicFramePr>
          <p:cNvPr id="3" name="Table 4">
            <a:extLst>
              <a:ext uri="{FF2B5EF4-FFF2-40B4-BE49-F238E27FC236}">
                <a16:creationId xmlns:a16="http://schemas.microsoft.com/office/drawing/2014/main" id="{A71AD533-058B-07F3-740A-A322924B36E0}"/>
              </a:ext>
            </a:extLst>
          </p:cNvPr>
          <p:cNvGraphicFramePr>
            <a:graphicFrameLocks noGrp="1"/>
          </p:cNvGraphicFramePr>
          <p:nvPr>
            <p:extLst>
              <p:ext uri="{D42A27DB-BD31-4B8C-83A1-F6EECF244321}">
                <p14:modId xmlns:p14="http://schemas.microsoft.com/office/powerpoint/2010/main" val="4044706113"/>
              </p:ext>
            </p:extLst>
          </p:nvPr>
        </p:nvGraphicFramePr>
        <p:xfrm>
          <a:off x="436282" y="1420879"/>
          <a:ext cx="10805460" cy="4737982"/>
        </p:xfrm>
        <a:graphic>
          <a:graphicData uri="http://schemas.openxmlformats.org/drawingml/2006/table">
            <a:tbl>
              <a:tblPr firstRow="1" bandRow="1">
                <a:tableStyleId>{5C22544A-7EE6-4342-B048-85BDC9FD1C3A}</a:tableStyleId>
              </a:tblPr>
              <a:tblGrid>
                <a:gridCol w="5402730">
                  <a:extLst>
                    <a:ext uri="{9D8B030D-6E8A-4147-A177-3AD203B41FA5}">
                      <a16:colId xmlns:a16="http://schemas.microsoft.com/office/drawing/2014/main" val="3152249743"/>
                    </a:ext>
                  </a:extLst>
                </a:gridCol>
                <a:gridCol w="5402730">
                  <a:extLst>
                    <a:ext uri="{9D8B030D-6E8A-4147-A177-3AD203B41FA5}">
                      <a16:colId xmlns:a16="http://schemas.microsoft.com/office/drawing/2014/main" val="3131249416"/>
                    </a:ext>
                  </a:extLst>
                </a:gridCol>
              </a:tblGrid>
              <a:tr h="354567">
                <a:tc>
                  <a:txBody>
                    <a:bodyPr/>
                    <a:lstStyle/>
                    <a:p>
                      <a:r>
                        <a:rPr lang="en-US" dirty="0"/>
                        <a:t>File Systems</a:t>
                      </a:r>
                    </a:p>
                  </a:txBody>
                  <a:tcPr/>
                </a:tc>
                <a:tc>
                  <a:txBody>
                    <a:bodyPr/>
                    <a:lstStyle/>
                    <a:p>
                      <a:r>
                        <a:rPr lang="en-US" dirty="0"/>
                        <a:t>Databases</a:t>
                      </a:r>
                    </a:p>
                  </a:txBody>
                  <a:tcPr/>
                </a:tc>
                <a:extLst>
                  <a:ext uri="{0D108BD9-81ED-4DB2-BD59-A6C34878D82A}">
                    <a16:rowId xmlns:a16="http://schemas.microsoft.com/office/drawing/2014/main" val="477651985"/>
                  </a:ext>
                </a:extLst>
              </a:tr>
              <a:tr h="874275">
                <a:tc>
                  <a:txBody>
                    <a:bodyPr/>
                    <a:lstStyle/>
                    <a:p>
                      <a:r>
                        <a:rPr lang="en-US" dirty="0"/>
                        <a:t>File System is a software that manages &amp; organizes files on a storage medium in your PC</a:t>
                      </a:r>
                    </a:p>
                  </a:txBody>
                  <a:tcPr/>
                </a:tc>
                <a:tc>
                  <a:txBody>
                    <a:bodyPr/>
                    <a:lstStyle/>
                    <a:p>
                      <a:r>
                        <a:rPr lang="en-US" dirty="0"/>
                        <a:t>DBMS is a software for managing databases</a:t>
                      </a:r>
                    </a:p>
                  </a:txBody>
                  <a:tcPr/>
                </a:tc>
                <a:extLst>
                  <a:ext uri="{0D108BD9-81ED-4DB2-BD59-A6C34878D82A}">
                    <a16:rowId xmlns:a16="http://schemas.microsoft.com/office/drawing/2014/main" val="3407016194"/>
                  </a:ext>
                </a:extLst>
              </a:tr>
              <a:tr h="354567">
                <a:tc>
                  <a:txBody>
                    <a:bodyPr/>
                    <a:lstStyle/>
                    <a:p>
                      <a:r>
                        <a:rPr lang="en-US" dirty="0"/>
                        <a:t>Data redundancy</a:t>
                      </a:r>
                    </a:p>
                  </a:txBody>
                  <a:tcPr/>
                </a:tc>
                <a:tc>
                  <a:txBody>
                    <a:bodyPr/>
                    <a:lstStyle/>
                    <a:p>
                      <a:r>
                        <a:rPr lang="en-US" dirty="0"/>
                        <a:t>No data redundancy issue</a:t>
                      </a:r>
                    </a:p>
                  </a:txBody>
                  <a:tcPr/>
                </a:tc>
                <a:extLst>
                  <a:ext uri="{0D108BD9-81ED-4DB2-BD59-A6C34878D82A}">
                    <a16:rowId xmlns:a16="http://schemas.microsoft.com/office/drawing/2014/main" val="2181845258"/>
                  </a:ext>
                </a:extLst>
              </a:tr>
              <a:tr h="611992">
                <a:tc>
                  <a:txBody>
                    <a:bodyPr/>
                    <a:lstStyle/>
                    <a:p>
                      <a:r>
                        <a:rPr lang="en-US" dirty="0"/>
                        <a:t>No backup/recovery methods for data if its lost</a:t>
                      </a:r>
                    </a:p>
                  </a:txBody>
                  <a:tcPr/>
                </a:tc>
                <a:tc>
                  <a:txBody>
                    <a:bodyPr/>
                    <a:lstStyle/>
                    <a:p>
                      <a:r>
                        <a:rPr lang="en-US" dirty="0"/>
                        <a:t>Data backup &amp; recovery system is available</a:t>
                      </a:r>
                    </a:p>
                  </a:txBody>
                  <a:tcPr/>
                </a:tc>
                <a:extLst>
                  <a:ext uri="{0D108BD9-81ED-4DB2-BD59-A6C34878D82A}">
                    <a16:rowId xmlns:a16="http://schemas.microsoft.com/office/drawing/2014/main" val="194336831"/>
                  </a:ext>
                </a:extLst>
              </a:tr>
              <a:tr h="611992">
                <a:tc>
                  <a:txBody>
                    <a:bodyPr/>
                    <a:lstStyle/>
                    <a:p>
                      <a:r>
                        <a:rPr lang="en-US" dirty="0"/>
                        <a:t>No efficient query processing system as you get the whole file in return of  a keyword search</a:t>
                      </a:r>
                    </a:p>
                  </a:txBody>
                  <a:tcPr/>
                </a:tc>
                <a:tc>
                  <a:txBody>
                    <a:bodyPr/>
                    <a:lstStyle/>
                    <a:p>
                      <a:r>
                        <a:rPr lang="en-US" dirty="0"/>
                        <a:t>Efficient query processing system</a:t>
                      </a:r>
                    </a:p>
                  </a:txBody>
                  <a:tcPr/>
                </a:tc>
                <a:extLst>
                  <a:ext uri="{0D108BD9-81ED-4DB2-BD59-A6C34878D82A}">
                    <a16:rowId xmlns:a16="http://schemas.microsoft.com/office/drawing/2014/main" val="179647865"/>
                  </a:ext>
                </a:extLst>
              </a:tr>
              <a:tr h="611992">
                <a:tc>
                  <a:txBody>
                    <a:bodyPr/>
                    <a:lstStyle/>
                    <a:p>
                      <a:r>
                        <a:rPr lang="en-US" dirty="0"/>
                        <a:t>Inconsistent data may exist because of data redundancy issue</a:t>
                      </a:r>
                    </a:p>
                  </a:txBody>
                  <a:tcPr/>
                </a:tc>
                <a:tc>
                  <a:txBody>
                    <a:bodyPr/>
                    <a:lstStyle/>
                    <a:p>
                      <a:r>
                        <a:rPr lang="en-US" dirty="0"/>
                        <a:t>Data consistency ensured with normalization</a:t>
                      </a:r>
                    </a:p>
                  </a:txBody>
                  <a:tcPr/>
                </a:tc>
                <a:extLst>
                  <a:ext uri="{0D108BD9-81ED-4DB2-BD59-A6C34878D82A}">
                    <a16:rowId xmlns:a16="http://schemas.microsoft.com/office/drawing/2014/main" val="2331231088"/>
                  </a:ext>
                </a:extLst>
              </a:tr>
              <a:tr h="354567">
                <a:tc>
                  <a:txBody>
                    <a:bodyPr/>
                    <a:lstStyle/>
                    <a:p>
                      <a:r>
                        <a:rPr lang="en-US" dirty="0"/>
                        <a:t>Less security </a:t>
                      </a:r>
                    </a:p>
                  </a:txBody>
                  <a:tcPr/>
                </a:tc>
                <a:tc>
                  <a:txBody>
                    <a:bodyPr/>
                    <a:lstStyle/>
                    <a:p>
                      <a:r>
                        <a:rPr lang="en-US" dirty="0"/>
                        <a:t>More secure (views, stored procedures etc.)</a:t>
                      </a:r>
                    </a:p>
                  </a:txBody>
                  <a:tcPr/>
                </a:tc>
                <a:extLst>
                  <a:ext uri="{0D108BD9-81ED-4DB2-BD59-A6C34878D82A}">
                    <a16:rowId xmlns:a16="http://schemas.microsoft.com/office/drawing/2014/main" val="909355188"/>
                  </a:ext>
                </a:extLst>
              </a:tr>
              <a:tr h="874275">
                <a:tc>
                  <a:txBody>
                    <a:bodyPr/>
                    <a:lstStyle/>
                    <a:p>
                      <a:r>
                        <a:rPr lang="en-US" dirty="0"/>
                        <a:t>Less expensive</a:t>
                      </a:r>
                    </a:p>
                  </a:txBody>
                  <a:tcPr/>
                </a:tc>
                <a:tc>
                  <a:txBody>
                    <a:bodyPr/>
                    <a:lstStyle/>
                    <a:p>
                      <a:r>
                        <a:rPr lang="en-US" dirty="0"/>
                        <a:t>DBMS creation and management needs a lot of efforts and time. So its costly. </a:t>
                      </a:r>
                    </a:p>
                  </a:txBody>
                  <a:tcPr/>
                </a:tc>
                <a:extLst>
                  <a:ext uri="{0D108BD9-81ED-4DB2-BD59-A6C34878D82A}">
                    <a16:rowId xmlns:a16="http://schemas.microsoft.com/office/drawing/2014/main" val="162329669"/>
                  </a:ext>
                </a:extLst>
              </a:tr>
            </a:tbl>
          </a:graphicData>
        </a:graphic>
      </p:graphicFrame>
    </p:spTree>
    <p:extLst>
      <p:ext uri="{BB962C8B-B14F-4D97-AF65-F5344CB8AC3E}">
        <p14:creationId xmlns:p14="http://schemas.microsoft.com/office/powerpoint/2010/main" val="2599317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Using DBMS </a:t>
            </a:r>
          </a:p>
        </p:txBody>
      </p:sp>
      <p:sp>
        <p:nvSpPr>
          <p:cNvPr id="3" name="Content Placeholder 2"/>
          <p:cNvSpPr>
            <a:spLocks noGrp="1"/>
          </p:cNvSpPr>
          <p:nvPr>
            <p:ph idx="1"/>
          </p:nvPr>
        </p:nvSpPr>
        <p:spPr>
          <a:xfrm>
            <a:off x="512576" y="1400433"/>
            <a:ext cx="9381067" cy="5132171"/>
          </a:xfrm>
        </p:spPr>
        <p:txBody>
          <a:bodyPr>
            <a:normAutofit/>
          </a:bodyPr>
          <a:lstStyle/>
          <a:p>
            <a:r>
              <a:rPr lang="en-US" b="1" u="sng" dirty="0">
                <a:solidFill>
                  <a:schemeClr val="accent2">
                    <a:lumMod val="75000"/>
                  </a:schemeClr>
                </a:solidFill>
              </a:rPr>
              <a:t>Controlling Redundancy</a:t>
            </a:r>
          </a:p>
          <a:p>
            <a:r>
              <a:rPr lang="en-US" b="1" i="1" dirty="0">
                <a:solidFill>
                  <a:schemeClr val="tx1"/>
                </a:solidFill>
              </a:rPr>
              <a:t>In file processing Systems, every user group maintains its own files for handling its data-processing applications</a:t>
            </a:r>
            <a:r>
              <a:rPr lang="en-US" dirty="0">
                <a:solidFill>
                  <a:schemeClr val="tx1"/>
                </a:solidFill>
              </a:rPr>
              <a:t>. </a:t>
            </a:r>
          </a:p>
          <a:p>
            <a:r>
              <a:rPr lang="en-US" dirty="0">
                <a:solidFill>
                  <a:srgbClr val="FF0000"/>
                </a:solidFill>
              </a:rPr>
              <a:t>For example: </a:t>
            </a:r>
            <a:r>
              <a:rPr lang="en-US" b="1" dirty="0">
                <a:solidFill>
                  <a:srgbClr val="FF0000"/>
                </a:solidFill>
              </a:rPr>
              <a:t>UNIVERSITY database</a:t>
            </a:r>
          </a:p>
          <a:p>
            <a:r>
              <a:rPr lang="en-US" dirty="0">
                <a:solidFill>
                  <a:schemeClr val="tx1"/>
                </a:solidFill>
              </a:rPr>
              <a:t>Two groups of users: 1. Course registration personnel  2. Accounting office. </a:t>
            </a:r>
          </a:p>
          <a:p>
            <a:r>
              <a:rPr lang="en-US" dirty="0">
                <a:solidFill>
                  <a:schemeClr val="tx1"/>
                </a:solidFill>
              </a:rPr>
              <a:t>In the traditional approach, each group independently keeps files on students. </a:t>
            </a:r>
          </a:p>
          <a:p>
            <a:pPr lvl="1"/>
            <a:r>
              <a:rPr lang="en-US" dirty="0">
                <a:solidFill>
                  <a:schemeClr val="tx1"/>
                </a:solidFill>
              </a:rPr>
              <a:t>1.The accounting office keeps data on registration and related billing information</a:t>
            </a:r>
          </a:p>
          <a:p>
            <a:pPr lvl="1"/>
            <a:r>
              <a:rPr lang="en-US" dirty="0">
                <a:solidFill>
                  <a:schemeClr val="tx1"/>
                </a:solidFill>
              </a:rPr>
              <a:t>2. The registration office keeps track of student courses and grades. </a:t>
            </a:r>
          </a:p>
        </p:txBody>
      </p:sp>
    </p:spTree>
    <p:extLst>
      <p:ext uri="{BB962C8B-B14F-4D97-AF65-F5344CB8AC3E}">
        <p14:creationId xmlns:p14="http://schemas.microsoft.com/office/powerpoint/2010/main" val="1349233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Using DBMS </a:t>
            </a:r>
          </a:p>
        </p:txBody>
      </p:sp>
      <p:sp>
        <p:nvSpPr>
          <p:cNvPr id="3" name="Content Placeholder 2"/>
          <p:cNvSpPr>
            <a:spLocks noGrp="1"/>
          </p:cNvSpPr>
          <p:nvPr>
            <p:ph idx="1"/>
          </p:nvPr>
        </p:nvSpPr>
        <p:spPr>
          <a:xfrm>
            <a:off x="323106" y="1375720"/>
            <a:ext cx="9381067" cy="5132171"/>
          </a:xfrm>
        </p:spPr>
        <p:txBody>
          <a:bodyPr>
            <a:normAutofit/>
          </a:bodyPr>
          <a:lstStyle/>
          <a:p>
            <a:r>
              <a:rPr lang="en-US" b="1" u="sng" dirty="0">
                <a:solidFill>
                  <a:schemeClr val="accent2">
                    <a:lumMod val="75000"/>
                  </a:schemeClr>
                </a:solidFill>
              </a:rPr>
              <a:t>Controlling Redundancy</a:t>
            </a:r>
          </a:p>
          <a:p>
            <a:r>
              <a:rPr lang="en-US" dirty="0">
                <a:solidFill>
                  <a:schemeClr val="tx1"/>
                </a:solidFill>
              </a:rPr>
              <a:t>This </a:t>
            </a:r>
            <a:r>
              <a:rPr lang="en-US" b="1" dirty="0">
                <a:solidFill>
                  <a:srgbClr val="C00000"/>
                </a:solidFill>
              </a:rPr>
              <a:t>redundancy</a:t>
            </a:r>
            <a:r>
              <a:rPr lang="en-US" dirty="0">
                <a:solidFill>
                  <a:schemeClr val="tx1"/>
                </a:solidFill>
              </a:rPr>
              <a:t> in storing the same data multiple times leads to several problems.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This data redundancy can be controlled in databases using normalization.</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sp>
        <p:nvSpPr>
          <p:cNvPr id="5" name="TextBox 4"/>
          <p:cNvSpPr txBox="1"/>
          <p:nvPr/>
        </p:nvSpPr>
        <p:spPr>
          <a:xfrm>
            <a:off x="863484" y="2414806"/>
            <a:ext cx="4005077" cy="954107"/>
          </a:xfrm>
          <a:prstGeom prst="rect">
            <a:avLst/>
          </a:prstGeom>
          <a:noFill/>
          <a:ln w="28575">
            <a:solidFill>
              <a:schemeClr val="accent1">
                <a:lumMod val="60000"/>
                <a:lumOff val="40000"/>
              </a:schemeClr>
            </a:solidFill>
          </a:ln>
        </p:spPr>
        <p:txBody>
          <a:bodyPr wrap="square" rtlCol="0">
            <a:spAutoFit/>
          </a:bodyPr>
          <a:lstStyle/>
          <a:p>
            <a:r>
              <a:rPr lang="en-US" sz="1400" dirty="0"/>
              <a:t>1. Need to perform a single logical update such as entering data on a new student multiple times, once for each file where student data is recorded. This leads to </a:t>
            </a:r>
            <a:r>
              <a:rPr lang="en-US" sz="1400" b="1" dirty="0">
                <a:solidFill>
                  <a:srgbClr val="C00000"/>
                </a:solidFill>
              </a:rPr>
              <a:t>duplication of effort</a:t>
            </a:r>
            <a:r>
              <a:rPr lang="en-US" sz="1400" dirty="0"/>
              <a:t>. </a:t>
            </a:r>
          </a:p>
        </p:txBody>
      </p:sp>
      <p:sp>
        <p:nvSpPr>
          <p:cNvPr id="6" name="TextBox 5"/>
          <p:cNvSpPr txBox="1"/>
          <p:nvPr/>
        </p:nvSpPr>
        <p:spPr>
          <a:xfrm>
            <a:off x="5408939" y="2414805"/>
            <a:ext cx="3677280" cy="954107"/>
          </a:xfrm>
          <a:prstGeom prst="rect">
            <a:avLst/>
          </a:prstGeom>
          <a:noFill/>
          <a:ln w="28575">
            <a:solidFill>
              <a:schemeClr val="accent1">
                <a:lumMod val="60000"/>
                <a:lumOff val="40000"/>
              </a:schemeClr>
            </a:solidFill>
          </a:ln>
        </p:spPr>
        <p:txBody>
          <a:bodyPr wrap="square" rtlCol="0">
            <a:spAutoFit/>
          </a:bodyPr>
          <a:lstStyle/>
          <a:p>
            <a:r>
              <a:rPr lang="en-US" sz="1400" dirty="0"/>
              <a:t>2. </a:t>
            </a:r>
            <a:r>
              <a:rPr lang="en-US" sz="1400" b="1" dirty="0">
                <a:solidFill>
                  <a:srgbClr val="C00000"/>
                </a:solidFill>
              </a:rPr>
              <a:t>Storage space is wasted </a:t>
            </a:r>
            <a:r>
              <a:rPr lang="en-US" sz="1400" dirty="0"/>
              <a:t>when the same data is stored repeatedly.</a:t>
            </a:r>
          </a:p>
          <a:p>
            <a:endParaRPr lang="en-US" sz="1400" dirty="0"/>
          </a:p>
          <a:p>
            <a:endParaRPr lang="en-US" sz="1400" dirty="0"/>
          </a:p>
        </p:txBody>
      </p:sp>
      <p:sp>
        <p:nvSpPr>
          <p:cNvPr id="7" name="TextBox 6"/>
          <p:cNvSpPr txBox="1"/>
          <p:nvPr/>
        </p:nvSpPr>
        <p:spPr>
          <a:xfrm>
            <a:off x="1004229" y="3623023"/>
            <a:ext cx="7942877" cy="2031325"/>
          </a:xfrm>
          <a:prstGeom prst="rect">
            <a:avLst/>
          </a:prstGeom>
          <a:noFill/>
          <a:ln w="28575">
            <a:solidFill>
              <a:schemeClr val="accent1">
                <a:lumMod val="60000"/>
                <a:lumOff val="40000"/>
              </a:schemeClr>
            </a:solidFill>
          </a:ln>
        </p:spPr>
        <p:txBody>
          <a:bodyPr wrap="square" rtlCol="0">
            <a:spAutoFit/>
          </a:bodyPr>
          <a:lstStyle/>
          <a:p>
            <a:r>
              <a:rPr lang="en-US" sz="1400" dirty="0"/>
              <a:t>3. </a:t>
            </a:r>
            <a:r>
              <a:rPr lang="en-US" sz="1400" dirty="0">
                <a:solidFill>
                  <a:srgbClr val="FF0000"/>
                </a:solidFill>
              </a:rPr>
              <a:t>Files that represent the </a:t>
            </a:r>
            <a:r>
              <a:rPr lang="en-US" sz="1400" b="1" dirty="0">
                <a:solidFill>
                  <a:srgbClr val="C00000"/>
                </a:solidFill>
              </a:rPr>
              <a:t>same data may become inconsistent</a:t>
            </a:r>
            <a:r>
              <a:rPr lang="en-US" sz="1400" dirty="0"/>
              <a:t>. This may happen </a:t>
            </a:r>
            <a:r>
              <a:rPr lang="en-US" sz="1400" b="1" u="sng" dirty="0"/>
              <a:t>because an update is applied to some of the files but not to others</a:t>
            </a:r>
            <a:r>
              <a:rPr lang="en-US" sz="1400" b="1" dirty="0"/>
              <a:t>. </a:t>
            </a:r>
          </a:p>
          <a:p>
            <a:endParaRPr lang="en-US" sz="1400" dirty="0"/>
          </a:p>
          <a:p>
            <a:r>
              <a:rPr lang="en-US" sz="1400" dirty="0"/>
              <a:t>Even if an update—such as adding a new student—is applied to all the appropriate files, the data concerning the student may still be inconsistent because </a:t>
            </a:r>
            <a:r>
              <a:rPr lang="en-US" sz="1400" b="1" u="sng" dirty="0"/>
              <a:t>the updates are applied independently by each user group. </a:t>
            </a:r>
          </a:p>
          <a:p>
            <a:pPr marL="742950" lvl="1" indent="-285750">
              <a:buFont typeface="Wingdings" panose="05000000000000000000" pitchFamily="2" charset="2"/>
              <a:buChar char="§"/>
            </a:pPr>
            <a:r>
              <a:rPr lang="en-US" sz="1400" dirty="0"/>
              <a:t>For example, one user group may enter a student’s birth date erroneously as ‘JAN-19-1988’, whereas the other user groups may enter the correct value of ‘JAN-29-1988’.</a:t>
            </a:r>
          </a:p>
          <a:p>
            <a:endParaRPr lang="en-US" sz="1400" dirty="0"/>
          </a:p>
        </p:txBody>
      </p:sp>
    </p:spTree>
    <p:extLst>
      <p:ext uri="{BB962C8B-B14F-4D97-AF65-F5344CB8AC3E}">
        <p14:creationId xmlns:p14="http://schemas.microsoft.com/office/powerpoint/2010/main" val="3301693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E230F1A-D34A-2A26-1213-50A72C327B50}"/>
              </a:ext>
            </a:extLst>
          </p:cNvPr>
          <p:cNvGraphicFramePr/>
          <p:nvPr>
            <p:extLst>
              <p:ext uri="{D42A27DB-BD31-4B8C-83A1-F6EECF244321}">
                <p14:modId xmlns:p14="http://schemas.microsoft.com/office/powerpoint/2010/main" val="1060894174"/>
              </p:ext>
            </p:extLst>
          </p:nvPr>
        </p:nvGraphicFramePr>
        <p:xfrm>
          <a:off x="684212" y="1161536"/>
          <a:ext cx="8183744" cy="48942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684211" y="237616"/>
            <a:ext cx="3482346" cy="923920"/>
          </a:xfrm>
        </p:spPr>
        <p:txBody>
          <a:bodyPr>
            <a:normAutofit/>
          </a:bodyPr>
          <a:lstStyle/>
          <a:p>
            <a:pPr marL="0" indent="0">
              <a:buNone/>
            </a:pPr>
            <a:r>
              <a:rPr lang="en-US" sz="4400" b="1" dirty="0">
                <a:solidFill>
                  <a:schemeClr val="accent1">
                    <a:lumMod val="75000"/>
                  </a:schemeClr>
                </a:solidFill>
              </a:rPr>
              <a:t>Content</a:t>
            </a:r>
          </a:p>
        </p:txBody>
      </p:sp>
    </p:spTree>
    <p:extLst>
      <p:ext uri="{BB962C8B-B14F-4D97-AF65-F5344CB8AC3E}">
        <p14:creationId xmlns:p14="http://schemas.microsoft.com/office/powerpoint/2010/main" val="3736693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Using DBMS </a:t>
            </a:r>
          </a:p>
        </p:txBody>
      </p:sp>
      <p:sp>
        <p:nvSpPr>
          <p:cNvPr id="3" name="Content Placeholder 2"/>
          <p:cNvSpPr>
            <a:spLocks noGrp="1"/>
          </p:cNvSpPr>
          <p:nvPr>
            <p:ph idx="1"/>
          </p:nvPr>
        </p:nvSpPr>
        <p:spPr>
          <a:xfrm>
            <a:off x="323106" y="1375721"/>
            <a:ext cx="9735294" cy="4607978"/>
          </a:xfrm>
        </p:spPr>
        <p:txBody>
          <a:bodyPr>
            <a:normAutofit/>
          </a:bodyPr>
          <a:lstStyle/>
          <a:p>
            <a:r>
              <a:rPr lang="en-US" b="1" u="sng" dirty="0">
                <a:solidFill>
                  <a:schemeClr val="accent2">
                    <a:lumMod val="75000"/>
                  </a:schemeClr>
                </a:solidFill>
              </a:rPr>
              <a:t>Restricting Unauthorized Access</a:t>
            </a:r>
          </a:p>
          <a:p>
            <a:pPr algn="just"/>
            <a:r>
              <a:rPr lang="en-US" dirty="0">
                <a:solidFill>
                  <a:schemeClr val="tx1"/>
                </a:solidFill>
              </a:rPr>
              <a:t>When </a:t>
            </a:r>
            <a:r>
              <a:rPr lang="en-US" b="1" u="sng" dirty="0">
                <a:solidFill>
                  <a:schemeClr val="tx1"/>
                </a:solidFill>
              </a:rPr>
              <a:t>multiple users share a large database, </a:t>
            </a:r>
            <a:r>
              <a:rPr lang="en-US" u="sng" dirty="0">
                <a:solidFill>
                  <a:schemeClr val="tx1"/>
                </a:solidFill>
              </a:rPr>
              <a:t>most </a:t>
            </a:r>
            <a:r>
              <a:rPr lang="en-US" b="1" u="sng" dirty="0">
                <a:solidFill>
                  <a:schemeClr val="tx1"/>
                </a:solidFill>
              </a:rPr>
              <a:t>users will not be authorized to access all information in the database.</a:t>
            </a:r>
          </a:p>
          <a:p>
            <a:pPr algn="just"/>
            <a:r>
              <a:rPr lang="en-US" b="1" dirty="0">
                <a:solidFill>
                  <a:schemeClr val="tx1"/>
                </a:solidFill>
              </a:rPr>
              <a:t>Users’ access and </a:t>
            </a:r>
            <a:r>
              <a:rPr lang="en-US" b="1" u="sng" dirty="0">
                <a:solidFill>
                  <a:schemeClr val="tx1"/>
                </a:solidFill>
              </a:rPr>
              <a:t>data management should be controlled and security policies are enforced by DBA. </a:t>
            </a:r>
          </a:p>
          <a:p>
            <a:pPr lvl="1" algn="just"/>
            <a:r>
              <a:rPr lang="en-US" dirty="0">
                <a:solidFill>
                  <a:schemeClr val="tx1"/>
                </a:solidFill>
              </a:rPr>
              <a:t>For example, financial data such as salaries and bonuses is often considered confidential, and only authorized persons are allowed to access such data.</a:t>
            </a:r>
          </a:p>
          <a:p>
            <a:pPr lvl="1" algn="just"/>
            <a:r>
              <a:rPr lang="en-US" dirty="0">
                <a:solidFill>
                  <a:schemeClr val="tx1"/>
                </a:solidFill>
              </a:rPr>
              <a:t>A DBMS should provide a security and authorization subsystem</a:t>
            </a:r>
          </a:p>
          <a:p>
            <a:pPr lvl="2" algn="just"/>
            <a:r>
              <a:rPr lang="en-US" sz="1700" dirty="0">
                <a:solidFill>
                  <a:schemeClr val="tx1"/>
                </a:solidFill>
              </a:rPr>
              <a:t>the DBA uses to create accounts and specify account restrictions. </a:t>
            </a:r>
          </a:p>
          <a:p>
            <a:pPr lvl="2" algn="just"/>
            <a:r>
              <a:rPr lang="en-US" sz="1700" dirty="0">
                <a:solidFill>
                  <a:schemeClr val="tx1"/>
                </a:solidFill>
              </a:rPr>
              <a:t>For example, only the DBA’s staff may be allowed to use certain privileged software, such as the software for creating new accounts.</a:t>
            </a:r>
          </a:p>
        </p:txBody>
      </p:sp>
    </p:spTree>
    <p:extLst>
      <p:ext uri="{BB962C8B-B14F-4D97-AF65-F5344CB8AC3E}">
        <p14:creationId xmlns:p14="http://schemas.microsoft.com/office/powerpoint/2010/main" val="4084603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Using DBMS </a:t>
            </a:r>
          </a:p>
        </p:txBody>
      </p:sp>
      <p:sp>
        <p:nvSpPr>
          <p:cNvPr id="3" name="Content Placeholder 2"/>
          <p:cNvSpPr>
            <a:spLocks noGrp="1"/>
          </p:cNvSpPr>
          <p:nvPr>
            <p:ph idx="1"/>
          </p:nvPr>
        </p:nvSpPr>
        <p:spPr>
          <a:xfrm>
            <a:off x="323106" y="1375721"/>
            <a:ext cx="9735294" cy="4607978"/>
          </a:xfrm>
        </p:spPr>
        <p:txBody>
          <a:bodyPr>
            <a:normAutofit lnSpcReduction="10000"/>
          </a:bodyPr>
          <a:lstStyle/>
          <a:p>
            <a:r>
              <a:rPr lang="en-US" b="1" u="sng" dirty="0">
                <a:solidFill>
                  <a:schemeClr val="accent2">
                    <a:lumMod val="75000"/>
                  </a:schemeClr>
                </a:solidFill>
              </a:rPr>
              <a:t>Providing Persistent Storage for Program Objects</a:t>
            </a:r>
          </a:p>
          <a:p>
            <a:pPr algn="just"/>
            <a:r>
              <a:rPr lang="en-US" dirty="0">
                <a:solidFill>
                  <a:schemeClr val="tx1"/>
                </a:solidFill>
              </a:rPr>
              <a:t>Databases can be used to provide persistent storage for program objects and data structures.</a:t>
            </a:r>
          </a:p>
          <a:p>
            <a:pPr algn="just"/>
            <a:endParaRPr lang="en-US" dirty="0">
              <a:solidFill>
                <a:schemeClr val="tx1"/>
              </a:solidFill>
            </a:endParaRPr>
          </a:p>
          <a:p>
            <a:pPr algn="just"/>
            <a:r>
              <a:rPr lang="en-US" dirty="0">
                <a:solidFill>
                  <a:schemeClr val="tx1"/>
                </a:solidFill>
              </a:rPr>
              <a:t>Programming languages typically have complex data structures, such as structs or class definitions in C++ or Java. The values of program variables or objects are discarded once a program terminates, unless stored in permanent files. storing the items require saving structures in to suitable file formats.</a:t>
            </a:r>
          </a:p>
          <a:p>
            <a:pPr algn="just"/>
            <a:endParaRPr lang="en-US" dirty="0">
              <a:solidFill>
                <a:schemeClr val="tx1"/>
              </a:solidFill>
            </a:endParaRPr>
          </a:p>
          <a:p>
            <a:pPr algn="just"/>
            <a:r>
              <a:rPr lang="en-US" dirty="0">
                <a:solidFill>
                  <a:schemeClr val="tx1"/>
                </a:solidFill>
              </a:rPr>
              <a:t>A complex object in C++ can be stored permanently in an object-oriented DBMS. Such an object is said to be </a:t>
            </a:r>
            <a:r>
              <a:rPr lang="en-US" b="1" dirty="0">
                <a:solidFill>
                  <a:srgbClr val="C00000"/>
                </a:solidFill>
              </a:rPr>
              <a:t>persistent</a:t>
            </a:r>
            <a:r>
              <a:rPr lang="en-US" dirty="0">
                <a:solidFill>
                  <a:schemeClr val="tx1"/>
                </a:solidFill>
              </a:rPr>
              <a:t>, since it survives the termination of program execution. Object oriented DBMS allows you to use the persistent objects later on. </a:t>
            </a:r>
          </a:p>
          <a:p>
            <a:pPr algn="just"/>
            <a:endParaRPr lang="en-US" dirty="0">
              <a:solidFill>
                <a:schemeClr val="tx1"/>
              </a:solidFill>
            </a:endParaRPr>
          </a:p>
          <a:p>
            <a:pPr algn="just"/>
            <a:r>
              <a:rPr lang="en-US" dirty="0">
                <a:solidFill>
                  <a:schemeClr val="tx1"/>
                </a:solidFill>
              </a:rPr>
              <a:t>OODBMS offers data structure compatibility with one or more OOP languages</a:t>
            </a:r>
          </a:p>
          <a:p>
            <a:pPr marL="0" indent="0">
              <a:buNone/>
            </a:pPr>
            <a:endParaRPr lang="en-US" dirty="0">
              <a:solidFill>
                <a:schemeClr val="tx1"/>
              </a:solidFill>
            </a:endParaRPr>
          </a:p>
        </p:txBody>
      </p:sp>
    </p:spTree>
    <p:extLst>
      <p:ext uri="{BB962C8B-B14F-4D97-AF65-F5344CB8AC3E}">
        <p14:creationId xmlns:p14="http://schemas.microsoft.com/office/powerpoint/2010/main" val="311225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Using DBMS </a:t>
            </a:r>
          </a:p>
        </p:txBody>
      </p:sp>
      <p:sp>
        <p:nvSpPr>
          <p:cNvPr id="3" name="Content Placeholder 2"/>
          <p:cNvSpPr>
            <a:spLocks noGrp="1"/>
          </p:cNvSpPr>
          <p:nvPr>
            <p:ph idx="1"/>
          </p:nvPr>
        </p:nvSpPr>
        <p:spPr>
          <a:xfrm>
            <a:off x="323106" y="1375721"/>
            <a:ext cx="9751770" cy="4607978"/>
          </a:xfrm>
        </p:spPr>
        <p:txBody>
          <a:bodyPr>
            <a:normAutofit/>
          </a:bodyPr>
          <a:lstStyle/>
          <a:p>
            <a:pPr algn="just"/>
            <a:r>
              <a:rPr lang="en-US" b="1" u="sng" dirty="0">
                <a:solidFill>
                  <a:schemeClr val="accent2">
                    <a:lumMod val="75000"/>
                  </a:schemeClr>
                </a:solidFill>
              </a:rPr>
              <a:t>Providing Storage Structures and Search Techniques for Efficient Query Processing</a:t>
            </a:r>
          </a:p>
          <a:p>
            <a:r>
              <a:rPr lang="en-US" dirty="0">
                <a:solidFill>
                  <a:schemeClr val="tx1"/>
                </a:solidFill>
              </a:rPr>
              <a:t>The DBMS must provide </a:t>
            </a:r>
            <a:r>
              <a:rPr lang="en-US" dirty="0">
                <a:solidFill>
                  <a:srgbClr val="FF0000"/>
                </a:solidFill>
              </a:rPr>
              <a:t>specialized data structures </a:t>
            </a:r>
            <a:r>
              <a:rPr lang="en-US" dirty="0">
                <a:solidFill>
                  <a:schemeClr val="tx1"/>
                </a:solidFill>
              </a:rPr>
              <a:t>and </a:t>
            </a:r>
            <a:r>
              <a:rPr lang="en-US" dirty="0">
                <a:solidFill>
                  <a:srgbClr val="FF0000"/>
                </a:solidFill>
              </a:rPr>
              <a:t>search techniques to speed up disk search for the desired records. </a:t>
            </a:r>
          </a:p>
          <a:p>
            <a:r>
              <a:rPr lang="en-US" dirty="0">
                <a:solidFill>
                  <a:srgbClr val="FF0000"/>
                </a:solidFill>
              </a:rPr>
              <a:t>Indexes are often used </a:t>
            </a:r>
            <a:r>
              <a:rPr lang="en-US" dirty="0">
                <a:solidFill>
                  <a:schemeClr val="tx1"/>
                </a:solidFill>
              </a:rPr>
              <a:t>for this purpose. </a:t>
            </a:r>
          </a:p>
          <a:p>
            <a:pPr lvl="1"/>
            <a:r>
              <a:rPr lang="en-US" dirty="0">
                <a:solidFill>
                  <a:schemeClr val="tx1"/>
                </a:solidFill>
              </a:rPr>
              <a:t>Indexes are typically based on tree data structures or hash data structures that are highly effective for disk search. </a:t>
            </a:r>
          </a:p>
          <a:p>
            <a:pPr lvl="1"/>
            <a:r>
              <a:rPr lang="en-US" b="1" dirty="0">
                <a:solidFill>
                  <a:schemeClr val="tx1"/>
                </a:solidFill>
              </a:rPr>
              <a:t>Choosing which index to speedup searching is done by DBA</a:t>
            </a:r>
          </a:p>
          <a:p>
            <a:r>
              <a:rPr lang="en-US" dirty="0">
                <a:solidFill>
                  <a:schemeClr val="tx1"/>
                </a:solidFill>
              </a:rPr>
              <a:t>An efficient query execution plan for each query based on the existing storage structures is selected by DBMS.</a:t>
            </a:r>
          </a:p>
          <a:p>
            <a:pPr lvl="1"/>
            <a:r>
              <a:rPr lang="en-US" dirty="0">
                <a:solidFill>
                  <a:schemeClr val="tx1"/>
                </a:solidFill>
              </a:rPr>
              <a:t>Done by query processing &amp; optimization module in DBMS.</a:t>
            </a:r>
          </a:p>
          <a:p>
            <a:pPr lvl="1"/>
            <a:r>
              <a:rPr lang="en-US" dirty="0">
                <a:solidFill>
                  <a:schemeClr val="tx1"/>
                </a:solidFill>
              </a:rPr>
              <a:t>We will discuss that in later chapters</a:t>
            </a:r>
          </a:p>
        </p:txBody>
      </p:sp>
    </p:spTree>
    <p:extLst>
      <p:ext uri="{BB962C8B-B14F-4D97-AF65-F5344CB8AC3E}">
        <p14:creationId xmlns:p14="http://schemas.microsoft.com/office/powerpoint/2010/main" val="2897219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Using DBMS </a:t>
            </a:r>
          </a:p>
        </p:txBody>
      </p:sp>
      <p:sp>
        <p:nvSpPr>
          <p:cNvPr id="3" name="Content Placeholder 2"/>
          <p:cNvSpPr>
            <a:spLocks noGrp="1"/>
          </p:cNvSpPr>
          <p:nvPr>
            <p:ph idx="1"/>
          </p:nvPr>
        </p:nvSpPr>
        <p:spPr>
          <a:xfrm>
            <a:off x="323106" y="1375721"/>
            <a:ext cx="9751770" cy="4607978"/>
          </a:xfrm>
        </p:spPr>
        <p:txBody>
          <a:bodyPr>
            <a:normAutofit/>
          </a:bodyPr>
          <a:lstStyle/>
          <a:p>
            <a:r>
              <a:rPr lang="en-US" b="1" u="sng" dirty="0">
                <a:solidFill>
                  <a:schemeClr val="accent2">
                    <a:lumMod val="75000"/>
                  </a:schemeClr>
                </a:solidFill>
              </a:rPr>
              <a:t>Providing Backup and Recovery</a:t>
            </a:r>
          </a:p>
          <a:p>
            <a:r>
              <a:rPr lang="en-US" dirty="0">
                <a:solidFill>
                  <a:schemeClr val="tx1"/>
                </a:solidFill>
              </a:rPr>
              <a:t>The </a:t>
            </a:r>
            <a:r>
              <a:rPr lang="en-US" b="1" dirty="0">
                <a:solidFill>
                  <a:schemeClr val="accent5"/>
                </a:solidFill>
              </a:rPr>
              <a:t>backup and recovery subsystem </a:t>
            </a:r>
            <a:r>
              <a:rPr lang="en-US" dirty="0">
                <a:solidFill>
                  <a:schemeClr val="tx1"/>
                </a:solidFill>
              </a:rPr>
              <a:t>of the DBMS is responsible for recovery. </a:t>
            </a:r>
          </a:p>
          <a:p>
            <a:pPr lvl="1"/>
            <a:r>
              <a:rPr lang="en-US" dirty="0">
                <a:solidFill>
                  <a:schemeClr val="tx1"/>
                </a:solidFill>
              </a:rPr>
              <a:t>For example, if the computer system fails in the middle of a complex update transaction, the recovery subsystem is responsible for making sure that the database is restored to the state it was in before the transaction started executing. </a:t>
            </a:r>
          </a:p>
          <a:p>
            <a:pPr lvl="1"/>
            <a:r>
              <a:rPr lang="en-US" sz="1600" dirty="0">
                <a:solidFill>
                  <a:srgbClr val="FF0000"/>
                </a:solidFill>
              </a:rPr>
              <a:t>Creating save points, checkpoints and transaction rollback in case of any failure </a:t>
            </a:r>
          </a:p>
          <a:p>
            <a:pPr lvl="1"/>
            <a:r>
              <a:rPr lang="en-US" sz="1600" dirty="0">
                <a:solidFill>
                  <a:schemeClr val="tx1"/>
                </a:solidFill>
              </a:rPr>
              <a:t>We will cover that in detail while studying transaction processing systems  </a:t>
            </a:r>
            <a:r>
              <a:rPr lang="en-US" dirty="0">
                <a:solidFill>
                  <a:schemeClr val="tx1"/>
                </a:solidFill>
              </a:rPr>
              <a:t>	</a:t>
            </a:r>
          </a:p>
        </p:txBody>
      </p:sp>
    </p:spTree>
    <p:extLst>
      <p:ext uri="{BB962C8B-B14F-4D97-AF65-F5344CB8AC3E}">
        <p14:creationId xmlns:p14="http://schemas.microsoft.com/office/powerpoint/2010/main" val="108089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Using DBMS </a:t>
            </a:r>
          </a:p>
        </p:txBody>
      </p:sp>
      <p:sp>
        <p:nvSpPr>
          <p:cNvPr id="3" name="Content Placeholder 2"/>
          <p:cNvSpPr>
            <a:spLocks noGrp="1"/>
          </p:cNvSpPr>
          <p:nvPr>
            <p:ph idx="1"/>
          </p:nvPr>
        </p:nvSpPr>
        <p:spPr>
          <a:xfrm>
            <a:off x="556189" y="1556871"/>
            <a:ext cx="9941240" cy="4607978"/>
          </a:xfrm>
        </p:spPr>
        <p:txBody>
          <a:bodyPr>
            <a:normAutofit/>
          </a:bodyPr>
          <a:lstStyle/>
          <a:p>
            <a:r>
              <a:rPr lang="en-US" b="1" u="sng" dirty="0">
                <a:solidFill>
                  <a:schemeClr val="accent2">
                    <a:lumMod val="75000"/>
                  </a:schemeClr>
                </a:solidFill>
              </a:rPr>
              <a:t>Providing Multiple User Interfaces</a:t>
            </a:r>
          </a:p>
          <a:p>
            <a:r>
              <a:rPr lang="en-US" dirty="0">
                <a:solidFill>
                  <a:schemeClr val="tx1"/>
                </a:solidFill>
              </a:rPr>
              <a:t>Many types of users with different levels of technical knowledge use a database, so a </a:t>
            </a:r>
            <a:r>
              <a:rPr lang="en-US" dirty="0">
                <a:solidFill>
                  <a:srgbClr val="FF0000"/>
                </a:solidFill>
              </a:rPr>
              <a:t>DBMS should provide a variety of user interfaces </a:t>
            </a:r>
            <a:r>
              <a:rPr lang="en-US" dirty="0">
                <a:solidFill>
                  <a:schemeClr val="tx1"/>
                </a:solidFill>
              </a:rPr>
              <a:t>that include:</a:t>
            </a:r>
          </a:p>
          <a:p>
            <a:pPr lvl="1"/>
            <a:r>
              <a:rPr lang="en-US" dirty="0">
                <a:solidFill>
                  <a:schemeClr val="tx1"/>
                </a:solidFill>
              </a:rPr>
              <a:t>apps for mobile users, </a:t>
            </a:r>
          </a:p>
          <a:p>
            <a:pPr lvl="1"/>
            <a:r>
              <a:rPr lang="en-US" dirty="0">
                <a:solidFill>
                  <a:schemeClr val="tx1"/>
                </a:solidFill>
              </a:rPr>
              <a:t>query languages for casual users, </a:t>
            </a:r>
          </a:p>
          <a:p>
            <a:pPr lvl="1"/>
            <a:r>
              <a:rPr lang="en-US" dirty="0">
                <a:solidFill>
                  <a:schemeClr val="tx1"/>
                </a:solidFill>
              </a:rPr>
              <a:t>programming language interfaces for application programmers, </a:t>
            </a:r>
          </a:p>
          <a:p>
            <a:pPr lvl="1"/>
            <a:r>
              <a:rPr lang="en-US" dirty="0">
                <a:solidFill>
                  <a:schemeClr val="tx1"/>
                </a:solidFill>
              </a:rPr>
              <a:t>Forms/menu-driven interfaces also called GUI for standalone users.</a:t>
            </a:r>
          </a:p>
          <a:p>
            <a:endParaRPr lang="en-US" dirty="0">
              <a:solidFill>
                <a:schemeClr val="tx1"/>
              </a:solidFill>
            </a:endParaRPr>
          </a:p>
        </p:txBody>
      </p:sp>
    </p:spTree>
    <p:extLst>
      <p:ext uri="{BB962C8B-B14F-4D97-AF65-F5344CB8AC3E}">
        <p14:creationId xmlns:p14="http://schemas.microsoft.com/office/powerpoint/2010/main" val="2084791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Using DBMS </a:t>
            </a:r>
          </a:p>
        </p:txBody>
      </p:sp>
      <p:sp>
        <p:nvSpPr>
          <p:cNvPr id="3" name="Content Placeholder 2"/>
          <p:cNvSpPr>
            <a:spLocks noGrp="1"/>
          </p:cNvSpPr>
          <p:nvPr>
            <p:ph idx="1"/>
          </p:nvPr>
        </p:nvSpPr>
        <p:spPr>
          <a:xfrm>
            <a:off x="323106" y="1375721"/>
            <a:ext cx="9941240" cy="4607978"/>
          </a:xfrm>
        </p:spPr>
        <p:txBody>
          <a:bodyPr>
            <a:normAutofit/>
          </a:bodyPr>
          <a:lstStyle/>
          <a:p>
            <a:r>
              <a:rPr lang="en-US" b="1" u="sng" dirty="0">
                <a:solidFill>
                  <a:schemeClr val="accent2">
                    <a:lumMod val="75000"/>
                  </a:schemeClr>
                </a:solidFill>
              </a:rPr>
              <a:t>Representing Complex Relationships among Data</a:t>
            </a:r>
          </a:p>
          <a:p>
            <a:r>
              <a:rPr lang="en-US" dirty="0">
                <a:solidFill>
                  <a:schemeClr val="tx1"/>
                </a:solidFill>
              </a:rPr>
              <a:t>A DBMS must </a:t>
            </a:r>
            <a:r>
              <a:rPr lang="en-US" dirty="0">
                <a:solidFill>
                  <a:srgbClr val="FF0000"/>
                </a:solidFill>
              </a:rPr>
              <a:t>handle many varieties of data that are interrelated in many ways</a:t>
            </a:r>
            <a:r>
              <a:rPr lang="en-US" dirty="0">
                <a:solidFill>
                  <a:schemeClr val="tx1"/>
                </a:solidFill>
              </a:rPr>
              <a:t>. </a:t>
            </a:r>
          </a:p>
          <a:p>
            <a:r>
              <a:rPr lang="en-US" dirty="0">
                <a:solidFill>
                  <a:schemeClr val="tx1"/>
                </a:solidFill>
              </a:rPr>
              <a:t>The record for ‘Brown’ in the STUDENT file is related to four records in the GRADE_REPORT file. </a:t>
            </a:r>
          </a:p>
          <a:p>
            <a:endParaRPr lang="en-US" dirty="0">
              <a:solidFill>
                <a:schemeClr val="tx1"/>
              </a:solidFill>
            </a:endParaRPr>
          </a:p>
        </p:txBody>
      </p:sp>
      <p:pic>
        <p:nvPicPr>
          <p:cNvPr id="4" name="Picture 3"/>
          <p:cNvPicPr>
            <a:picLocks noChangeAspect="1"/>
          </p:cNvPicPr>
          <p:nvPr/>
        </p:nvPicPr>
        <p:blipFill>
          <a:blip r:embed="rId2"/>
          <a:stretch>
            <a:fillRect/>
          </a:stretch>
        </p:blipFill>
        <p:spPr>
          <a:xfrm>
            <a:off x="1062560" y="3224493"/>
            <a:ext cx="3400425" cy="1085850"/>
          </a:xfrm>
          <a:prstGeom prst="rect">
            <a:avLst/>
          </a:prstGeom>
          <a:ln w="28575">
            <a:solidFill>
              <a:schemeClr val="tx1">
                <a:lumMod val="95000"/>
                <a:lumOff val="5000"/>
              </a:schemeClr>
            </a:solidFill>
          </a:ln>
        </p:spPr>
      </p:pic>
      <p:pic>
        <p:nvPicPr>
          <p:cNvPr id="5" name="Picture 4"/>
          <p:cNvPicPr>
            <a:picLocks noChangeAspect="1"/>
          </p:cNvPicPr>
          <p:nvPr/>
        </p:nvPicPr>
        <p:blipFill>
          <a:blip r:embed="rId3"/>
          <a:stretch>
            <a:fillRect/>
          </a:stretch>
        </p:blipFill>
        <p:spPr>
          <a:xfrm>
            <a:off x="5690908" y="2954475"/>
            <a:ext cx="3064462" cy="1625885"/>
          </a:xfrm>
          <a:prstGeom prst="rect">
            <a:avLst/>
          </a:prstGeom>
          <a:ln w="28575">
            <a:solidFill>
              <a:schemeClr val="tx1"/>
            </a:solidFill>
          </a:ln>
        </p:spPr>
      </p:pic>
      <p:cxnSp>
        <p:nvCxnSpPr>
          <p:cNvPr id="7" name="Straight Arrow Connector 6"/>
          <p:cNvCxnSpPr/>
          <p:nvPr/>
        </p:nvCxnSpPr>
        <p:spPr>
          <a:xfrm>
            <a:off x="4898324" y="3767417"/>
            <a:ext cx="395402"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999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Using DBMS </a:t>
            </a:r>
          </a:p>
        </p:txBody>
      </p:sp>
      <p:sp>
        <p:nvSpPr>
          <p:cNvPr id="3" name="Content Placeholder 2"/>
          <p:cNvSpPr>
            <a:spLocks noGrp="1"/>
          </p:cNvSpPr>
          <p:nvPr>
            <p:ph idx="1"/>
          </p:nvPr>
        </p:nvSpPr>
        <p:spPr>
          <a:xfrm>
            <a:off x="323106" y="1375721"/>
            <a:ext cx="7386541" cy="4607978"/>
          </a:xfrm>
        </p:spPr>
        <p:txBody>
          <a:bodyPr>
            <a:normAutofit fontScale="92500" lnSpcReduction="10000"/>
          </a:bodyPr>
          <a:lstStyle/>
          <a:p>
            <a:pPr algn="just"/>
            <a:r>
              <a:rPr lang="en-US" b="1" u="sng" dirty="0">
                <a:solidFill>
                  <a:schemeClr val="accent2">
                    <a:lumMod val="75000"/>
                  </a:schemeClr>
                </a:solidFill>
              </a:rPr>
              <a:t>Enforcing Integrity Constraints</a:t>
            </a:r>
          </a:p>
          <a:p>
            <a:pPr algn="just"/>
            <a:r>
              <a:rPr lang="en-US" dirty="0">
                <a:solidFill>
                  <a:schemeClr val="tx1"/>
                </a:solidFill>
              </a:rPr>
              <a:t>Most database applications have integrity constraints that must hold.</a:t>
            </a:r>
          </a:p>
          <a:p>
            <a:pPr algn="just"/>
            <a:r>
              <a:rPr lang="en-US" dirty="0">
                <a:solidFill>
                  <a:schemeClr val="tx1"/>
                </a:solidFill>
              </a:rPr>
              <a:t>The simplest type of integrity constraint involves specifying a </a:t>
            </a:r>
            <a:r>
              <a:rPr lang="en-US" b="1" dirty="0">
                <a:solidFill>
                  <a:srgbClr val="FF0000"/>
                </a:solidFill>
              </a:rPr>
              <a:t>data type for each data item</a:t>
            </a:r>
            <a:r>
              <a:rPr lang="en-US" dirty="0">
                <a:solidFill>
                  <a:srgbClr val="FF0000"/>
                </a:solidFill>
              </a:rPr>
              <a:t>. </a:t>
            </a:r>
          </a:p>
          <a:p>
            <a:pPr lvl="1" algn="just"/>
            <a:r>
              <a:rPr lang="en-US" dirty="0">
                <a:solidFill>
                  <a:schemeClr val="tx1"/>
                </a:solidFill>
              </a:rPr>
              <a:t>For example, we specified that the value of the Class data item within each STUDENT record must be a one-digit integer and that the value of Name must be a string of no more than 30 alphabetic characters. </a:t>
            </a:r>
          </a:p>
          <a:p>
            <a:pPr algn="just"/>
            <a:r>
              <a:rPr lang="en-US" dirty="0">
                <a:solidFill>
                  <a:schemeClr val="tx1"/>
                </a:solidFill>
              </a:rPr>
              <a:t>A more complex type of constraint that involves specifying that a record in one file must be related to records in other files known as </a:t>
            </a:r>
            <a:r>
              <a:rPr lang="en-US" b="1" dirty="0">
                <a:solidFill>
                  <a:schemeClr val="accent5"/>
                </a:solidFill>
              </a:rPr>
              <a:t>a </a:t>
            </a:r>
            <a:r>
              <a:rPr lang="en-US" b="1" dirty="0">
                <a:solidFill>
                  <a:srgbClr val="FF0000"/>
                </a:solidFill>
              </a:rPr>
              <a:t>referential integrity constraint</a:t>
            </a:r>
            <a:r>
              <a:rPr lang="en-US" dirty="0">
                <a:solidFill>
                  <a:srgbClr val="FF0000"/>
                </a:solidFill>
              </a:rPr>
              <a:t>. </a:t>
            </a:r>
          </a:p>
          <a:p>
            <a:pPr lvl="1" algn="just"/>
            <a:r>
              <a:rPr lang="en-US" dirty="0">
                <a:solidFill>
                  <a:schemeClr val="tx1"/>
                </a:solidFill>
              </a:rPr>
              <a:t>For example, in Figure 1.2, we can specify that </a:t>
            </a:r>
            <a:r>
              <a:rPr lang="en-US" b="1" dirty="0">
                <a:solidFill>
                  <a:schemeClr val="accent5"/>
                </a:solidFill>
              </a:rPr>
              <a:t>every section record must be related to a course record</a:t>
            </a:r>
            <a:r>
              <a:rPr lang="en-US" dirty="0">
                <a:solidFill>
                  <a:schemeClr val="tx1"/>
                </a:solidFill>
              </a:rPr>
              <a:t>. </a:t>
            </a:r>
          </a:p>
          <a:p>
            <a:pPr algn="just"/>
            <a:r>
              <a:rPr lang="en-US" dirty="0">
                <a:solidFill>
                  <a:schemeClr val="tx1"/>
                </a:solidFill>
              </a:rPr>
              <a:t>Another type of constraint specifies uniqueness on data item values, such as every course record must have a unique value for </a:t>
            </a:r>
            <a:r>
              <a:rPr lang="en-US" dirty="0" err="1">
                <a:solidFill>
                  <a:schemeClr val="tx1"/>
                </a:solidFill>
              </a:rPr>
              <a:t>Course_number</a:t>
            </a:r>
            <a:r>
              <a:rPr lang="en-US" dirty="0">
                <a:solidFill>
                  <a:schemeClr val="tx1"/>
                </a:solidFill>
              </a:rPr>
              <a:t>. This is known as a </a:t>
            </a:r>
            <a:r>
              <a:rPr lang="en-US" b="1" dirty="0">
                <a:solidFill>
                  <a:srgbClr val="FF0000"/>
                </a:solidFill>
              </a:rPr>
              <a:t>key or uniqueness constraint.</a:t>
            </a:r>
            <a:br>
              <a:rPr lang="en-US" dirty="0">
                <a:solidFill>
                  <a:schemeClr val="tx1"/>
                </a:solidFill>
              </a:rPr>
            </a:br>
            <a:endParaRPr lang="en-US" dirty="0">
              <a:solidFill>
                <a:schemeClr val="tx1"/>
              </a:solidFill>
            </a:endParaRPr>
          </a:p>
        </p:txBody>
      </p:sp>
      <p:pic>
        <p:nvPicPr>
          <p:cNvPr id="6" name="Picture 5"/>
          <p:cNvPicPr>
            <a:picLocks noChangeAspect="1"/>
          </p:cNvPicPr>
          <p:nvPr/>
        </p:nvPicPr>
        <p:blipFill>
          <a:blip r:embed="rId2"/>
          <a:stretch>
            <a:fillRect/>
          </a:stretch>
        </p:blipFill>
        <p:spPr>
          <a:xfrm>
            <a:off x="7818919" y="1775012"/>
            <a:ext cx="4139999" cy="3774141"/>
          </a:xfrm>
          <a:prstGeom prst="rect">
            <a:avLst/>
          </a:prstGeom>
          <a:ln w="28575">
            <a:solidFill>
              <a:schemeClr val="tx1">
                <a:lumMod val="95000"/>
                <a:lumOff val="5000"/>
              </a:schemeClr>
            </a:solidFill>
          </a:ln>
        </p:spPr>
      </p:pic>
    </p:spTree>
    <p:extLst>
      <p:ext uri="{BB962C8B-B14F-4D97-AF65-F5344CB8AC3E}">
        <p14:creationId xmlns:p14="http://schemas.microsoft.com/office/powerpoint/2010/main" val="47645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Using DBMS </a:t>
            </a:r>
          </a:p>
        </p:txBody>
      </p:sp>
      <p:sp>
        <p:nvSpPr>
          <p:cNvPr id="3" name="Content Placeholder 2"/>
          <p:cNvSpPr>
            <a:spLocks noGrp="1"/>
          </p:cNvSpPr>
          <p:nvPr>
            <p:ph idx="1"/>
          </p:nvPr>
        </p:nvSpPr>
        <p:spPr>
          <a:xfrm>
            <a:off x="323105" y="1375721"/>
            <a:ext cx="10479365" cy="4607978"/>
          </a:xfrm>
        </p:spPr>
        <p:txBody>
          <a:bodyPr>
            <a:normAutofit/>
          </a:bodyPr>
          <a:lstStyle/>
          <a:p>
            <a:pPr algn="just"/>
            <a:r>
              <a:rPr lang="en-US" b="1" u="sng" dirty="0">
                <a:solidFill>
                  <a:schemeClr val="accent2">
                    <a:lumMod val="75000"/>
                  </a:schemeClr>
                </a:solidFill>
              </a:rPr>
              <a:t>Permitting Inferencing and Actions Using Rules and Triggers</a:t>
            </a:r>
          </a:p>
          <a:p>
            <a:pPr algn="just"/>
            <a:r>
              <a:rPr lang="en-US" b="1" dirty="0">
                <a:solidFill>
                  <a:srgbClr val="FF0000"/>
                </a:solidFill>
              </a:rPr>
              <a:t>Deductive database systems </a:t>
            </a:r>
            <a:r>
              <a:rPr lang="en-US" b="1" dirty="0">
                <a:solidFill>
                  <a:schemeClr val="tx1"/>
                </a:solidFill>
              </a:rPr>
              <a:t>deduce new information from the stored database facts</a:t>
            </a:r>
            <a:r>
              <a:rPr lang="en-US" dirty="0">
                <a:solidFill>
                  <a:schemeClr val="tx1"/>
                </a:solidFill>
              </a:rPr>
              <a:t> Because it contains the deduction rules for inferring from the data.</a:t>
            </a:r>
          </a:p>
          <a:p>
            <a:pPr lvl="1" algn="just"/>
            <a:r>
              <a:rPr lang="en-US" b="1" dirty="0">
                <a:solidFill>
                  <a:schemeClr val="tx1"/>
                </a:solidFill>
              </a:rPr>
              <a:t>For example, there may be complex rules for determining when an employee is on probation.</a:t>
            </a:r>
            <a:r>
              <a:rPr lang="en-US" dirty="0">
                <a:solidFill>
                  <a:schemeClr val="tx1"/>
                </a:solidFill>
              </a:rPr>
              <a:t> These can be specified as rules, which when compiled and maintained by the DBMS can determine all employees on probation</a:t>
            </a:r>
            <a:r>
              <a:rPr lang="en-US" b="1" dirty="0">
                <a:solidFill>
                  <a:schemeClr val="tx1"/>
                </a:solidFill>
              </a:rPr>
              <a:t>.</a:t>
            </a:r>
          </a:p>
          <a:p>
            <a:pPr algn="just"/>
            <a:r>
              <a:rPr lang="en-US" dirty="0">
                <a:solidFill>
                  <a:schemeClr val="tx1"/>
                </a:solidFill>
              </a:rPr>
              <a:t>A </a:t>
            </a:r>
            <a:r>
              <a:rPr lang="en-US" b="1" dirty="0">
                <a:solidFill>
                  <a:srgbClr val="FF0000"/>
                </a:solidFill>
              </a:rPr>
              <a:t>trigger</a:t>
            </a:r>
            <a:r>
              <a:rPr lang="en-US" dirty="0">
                <a:solidFill>
                  <a:schemeClr val="tx1"/>
                </a:solidFill>
              </a:rPr>
              <a:t> is a form of a rule activated by updates to the table, which results in performing some additional operations to some other tables, sending messages, and so on. </a:t>
            </a:r>
          </a:p>
          <a:p>
            <a:pPr algn="just"/>
            <a:r>
              <a:rPr lang="en-US" dirty="0">
                <a:solidFill>
                  <a:schemeClr val="tx1"/>
                </a:solidFill>
              </a:rPr>
              <a:t>More involved procedures to enforce rules are popularly called </a:t>
            </a:r>
            <a:r>
              <a:rPr lang="en-US" b="1" dirty="0">
                <a:solidFill>
                  <a:srgbClr val="FF0000"/>
                </a:solidFill>
              </a:rPr>
              <a:t>stored procedures</a:t>
            </a:r>
            <a:r>
              <a:rPr lang="en-US" dirty="0">
                <a:solidFill>
                  <a:schemeClr val="tx1"/>
                </a:solidFill>
              </a:rPr>
              <a:t>, they become a part of the overall database definition and are invoked when certain conditions are met.</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3643015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Not to Use a DBMS</a:t>
            </a:r>
          </a:p>
        </p:txBody>
      </p:sp>
      <p:sp>
        <p:nvSpPr>
          <p:cNvPr id="3" name="Content Placeholder 2"/>
          <p:cNvSpPr>
            <a:spLocks noGrp="1"/>
          </p:cNvSpPr>
          <p:nvPr>
            <p:ph idx="1"/>
          </p:nvPr>
        </p:nvSpPr>
        <p:spPr>
          <a:xfrm>
            <a:off x="323106" y="1375720"/>
            <a:ext cx="10676588" cy="4827371"/>
          </a:xfrm>
        </p:spPr>
        <p:txBody>
          <a:bodyPr>
            <a:normAutofit fontScale="92500" lnSpcReduction="10000"/>
          </a:bodyPr>
          <a:lstStyle/>
          <a:p>
            <a:r>
              <a:rPr lang="en-US" dirty="0">
                <a:solidFill>
                  <a:schemeClr val="tx1"/>
                </a:solidFill>
              </a:rPr>
              <a:t>There are a few situations in which a DBMS may involve unnecessary overhead costs that would not be incurred in traditional file processing. The overhead costs of using a DBMS are due to the following:</a:t>
            </a:r>
          </a:p>
          <a:p>
            <a:pPr lvl="1"/>
            <a:r>
              <a:rPr lang="en-US" dirty="0">
                <a:solidFill>
                  <a:schemeClr val="tx1"/>
                </a:solidFill>
              </a:rPr>
              <a:t>High initial investment in hardware, software, and training </a:t>
            </a:r>
          </a:p>
          <a:p>
            <a:pPr lvl="2"/>
            <a:r>
              <a:rPr lang="en-US" dirty="0">
                <a:solidFill>
                  <a:schemeClr val="tx1"/>
                </a:solidFill>
              </a:rPr>
              <a:t>DBMS needs a </a:t>
            </a:r>
            <a:r>
              <a:rPr lang="en-US" u="sng" dirty="0">
                <a:solidFill>
                  <a:schemeClr val="tx1"/>
                </a:solidFill>
              </a:rPr>
              <a:t>high-speed processor </a:t>
            </a:r>
            <a:r>
              <a:rPr lang="en-US" dirty="0">
                <a:solidFill>
                  <a:schemeClr val="tx1"/>
                </a:solidFill>
              </a:rPr>
              <a:t>and also a </a:t>
            </a:r>
            <a:r>
              <a:rPr lang="en-US" u="sng" dirty="0">
                <a:solidFill>
                  <a:schemeClr val="tx1"/>
                </a:solidFill>
              </a:rPr>
              <a:t>large memory size </a:t>
            </a:r>
            <a:r>
              <a:rPr lang="en-US" dirty="0">
                <a:solidFill>
                  <a:schemeClr val="tx1"/>
                </a:solidFill>
              </a:rPr>
              <a:t>leads to costly hardware resources and </a:t>
            </a:r>
            <a:r>
              <a:rPr lang="en-US" u="sng" dirty="0">
                <a:solidFill>
                  <a:schemeClr val="tx1"/>
                </a:solidFill>
              </a:rPr>
              <a:t>Educated staff </a:t>
            </a:r>
            <a:r>
              <a:rPr lang="en-US" dirty="0">
                <a:solidFill>
                  <a:schemeClr val="tx1"/>
                </a:solidFill>
              </a:rPr>
              <a:t>(database administrator, application programmers, data entry operations).</a:t>
            </a:r>
          </a:p>
          <a:p>
            <a:pPr lvl="1"/>
            <a:r>
              <a:rPr lang="en-US" dirty="0">
                <a:solidFill>
                  <a:schemeClr val="tx1"/>
                </a:solidFill>
              </a:rPr>
              <a:t>The generality that a DBMS provides for defining and processing data</a:t>
            </a:r>
          </a:p>
          <a:p>
            <a:pPr lvl="1"/>
            <a:r>
              <a:rPr lang="en-US" dirty="0">
                <a:solidFill>
                  <a:schemeClr val="tx1"/>
                </a:solidFill>
              </a:rPr>
              <a:t>Overhead for providing security, concurrency control, recovery, and integrity functions</a:t>
            </a:r>
          </a:p>
          <a:p>
            <a:r>
              <a:rPr lang="en-US" dirty="0">
                <a:solidFill>
                  <a:schemeClr val="tx1"/>
                </a:solidFill>
              </a:rPr>
              <a:t>Therefore, it may be more desirable to develop customized database applications under the following circumstances:</a:t>
            </a:r>
          </a:p>
          <a:p>
            <a:pPr lvl="1"/>
            <a:r>
              <a:rPr lang="en-US" b="1" dirty="0">
                <a:solidFill>
                  <a:schemeClr val="tx1"/>
                </a:solidFill>
              </a:rPr>
              <a:t>Realtime requirements </a:t>
            </a:r>
            <a:r>
              <a:rPr lang="en-US" dirty="0">
                <a:solidFill>
                  <a:schemeClr val="tx1"/>
                </a:solidFill>
              </a:rPr>
              <a:t>for some application programs </a:t>
            </a:r>
            <a:r>
              <a:rPr lang="en-US" b="1" dirty="0">
                <a:solidFill>
                  <a:schemeClr val="tx1"/>
                </a:solidFill>
              </a:rPr>
              <a:t>that may not be met because of DBMS overhead</a:t>
            </a:r>
          </a:p>
          <a:p>
            <a:pPr lvl="1"/>
            <a:r>
              <a:rPr lang="en-US" b="1" dirty="0">
                <a:solidFill>
                  <a:schemeClr val="tx1"/>
                </a:solidFill>
              </a:rPr>
              <a:t>Embedded systems with limited storage capacity</a:t>
            </a:r>
            <a:r>
              <a:rPr lang="en-US" dirty="0">
                <a:solidFill>
                  <a:schemeClr val="tx1"/>
                </a:solidFill>
              </a:rPr>
              <a:t>, where a general-purpose DBMS would not fit</a:t>
            </a:r>
          </a:p>
          <a:p>
            <a:pPr lvl="1"/>
            <a:r>
              <a:rPr lang="en-US" b="1" dirty="0">
                <a:solidFill>
                  <a:schemeClr val="tx1"/>
                </a:solidFill>
              </a:rPr>
              <a:t>No multiple-user access to data</a:t>
            </a:r>
          </a:p>
          <a:p>
            <a:r>
              <a:rPr lang="en-US" dirty="0">
                <a:solidFill>
                  <a:schemeClr val="tx1"/>
                </a:solidFill>
              </a:rPr>
              <a:t>Certain industries and applications have elected not to use general-purpose DBMSs. </a:t>
            </a:r>
          </a:p>
          <a:p>
            <a:pPr lvl="1"/>
            <a:r>
              <a:rPr lang="en-US" dirty="0">
                <a:solidFill>
                  <a:schemeClr val="tx1"/>
                </a:solidFill>
              </a:rPr>
              <a:t>For example, many computer-aided design (CAD) tools used by mechanical and civil engineers have proprietary file and data management software that is geared for the internal manipulations of drawings and 3D objects.</a:t>
            </a:r>
          </a:p>
        </p:txBody>
      </p:sp>
    </p:spTree>
    <p:extLst>
      <p:ext uri="{BB962C8B-B14F-4D97-AF65-F5344CB8AC3E}">
        <p14:creationId xmlns:p14="http://schemas.microsoft.com/office/powerpoint/2010/main" val="153413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677333" y="1449859"/>
            <a:ext cx="9243043" cy="4798541"/>
          </a:xfrm>
        </p:spPr>
        <p:txBody>
          <a:bodyPr>
            <a:normAutofit fontScale="92500"/>
          </a:bodyPr>
          <a:lstStyle/>
          <a:p>
            <a:r>
              <a:rPr lang="en-US" dirty="0"/>
              <a:t>Databases and database systems are an essential component of life in modern society. </a:t>
            </a:r>
          </a:p>
          <a:p>
            <a:r>
              <a:rPr lang="en-US" b="1" u="sng" dirty="0">
                <a:solidFill>
                  <a:schemeClr val="accent5"/>
                </a:solidFill>
              </a:rPr>
              <a:t>Traditional database applications</a:t>
            </a:r>
            <a:r>
              <a:rPr lang="en-US" b="1" dirty="0">
                <a:solidFill>
                  <a:schemeClr val="accent5"/>
                </a:solidFill>
              </a:rPr>
              <a:t>:</a:t>
            </a:r>
            <a:r>
              <a:rPr lang="en-US" dirty="0"/>
              <a:t> Most of the information that is stored and accessed is either </a:t>
            </a:r>
            <a:r>
              <a:rPr lang="en-US" b="1" dirty="0">
                <a:solidFill>
                  <a:schemeClr val="accent5"/>
                </a:solidFill>
              </a:rPr>
              <a:t>textual</a:t>
            </a:r>
            <a:r>
              <a:rPr lang="en-US" dirty="0"/>
              <a:t> or </a:t>
            </a:r>
            <a:r>
              <a:rPr lang="en-US" b="1" dirty="0">
                <a:solidFill>
                  <a:schemeClr val="accent5"/>
                </a:solidFill>
              </a:rPr>
              <a:t>numeric</a:t>
            </a:r>
            <a:r>
              <a:rPr lang="en-US" dirty="0"/>
              <a:t>. Examples are:</a:t>
            </a:r>
            <a:endParaRPr lang="en-US" b="1" dirty="0">
              <a:solidFill>
                <a:schemeClr val="accent5"/>
              </a:solidFill>
            </a:endParaRPr>
          </a:p>
          <a:p>
            <a:endParaRPr lang="en-US" b="1" dirty="0">
              <a:solidFill>
                <a:schemeClr val="accent5"/>
              </a:solidFill>
            </a:endParaRPr>
          </a:p>
          <a:p>
            <a:endParaRPr lang="en-US" b="1" dirty="0">
              <a:solidFill>
                <a:schemeClr val="accent5"/>
              </a:solidFill>
            </a:endParaRPr>
          </a:p>
          <a:p>
            <a:endParaRPr lang="en-US" b="1" dirty="0">
              <a:solidFill>
                <a:schemeClr val="accent5"/>
              </a:solidFill>
            </a:endParaRPr>
          </a:p>
          <a:p>
            <a:pPr marL="0" indent="0">
              <a:buNone/>
            </a:pPr>
            <a:endParaRPr lang="en-US" b="1" dirty="0">
              <a:solidFill>
                <a:schemeClr val="accent5"/>
              </a:solidFill>
            </a:endParaRPr>
          </a:p>
          <a:p>
            <a:endParaRPr lang="en-US" dirty="0"/>
          </a:p>
          <a:p>
            <a:r>
              <a:rPr lang="en-US" b="1" u="sng" dirty="0">
                <a:solidFill>
                  <a:schemeClr val="accent5"/>
                </a:solidFill>
              </a:rPr>
              <a:t>Big data or No SQL Systems:</a:t>
            </a:r>
            <a:r>
              <a:rPr lang="en-US" dirty="0">
                <a:solidFill>
                  <a:schemeClr val="accent5"/>
                </a:solidFill>
              </a:rPr>
              <a:t> </a:t>
            </a:r>
            <a:r>
              <a:rPr lang="en-US" dirty="0"/>
              <a:t>Social media websites, such as Facebook, Twitter, </a:t>
            </a:r>
            <a:r>
              <a:rPr lang="en-US" dirty="0" err="1"/>
              <a:t>instagram</a:t>
            </a:r>
            <a:r>
              <a:rPr lang="en-US" dirty="0"/>
              <a:t> among many others</a:t>
            </a:r>
          </a:p>
          <a:p>
            <a:pPr lvl="1"/>
            <a:r>
              <a:rPr lang="en-US" dirty="0"/>
              <a:t>has required the creation of huge databases that store nontraditional data, such as posts, tweets, images, and video clips. </a:t>
            </a:r>
          </a:p>
          <a:p>
            <a:pPr lvl="1"/>
            <a:r>
              <a:rPr lang="en-US" dirty="0"/>
              <a:t>New types of database systems, often referred to as </a:t>
            </a:r>
            <a:r>
              <a:rPr lang="en-US" b="1" dirty="0">
                <a:solidFill>
                  <a:schemeClr val="accent5"/>
                </a:solidFill>
              </a:rPr>
              <a:t>big data</a:t>
            </a:r>
            <a:r>
              <a:rPr lang="en-US" dirty="0">
                <a:solidFill>
                  <a:schemeClr val="accent5"/>
                </a:solidFill>
              </a:rPr>
              <a:t> </a:t>
            </a:r>
            <a:r>
              <a:rPr lang="en-US" dirty="0"/>
              <a:t>storage systems, or </a:t>
            </a:r>
            <a:r>
              <a:rPr lang="en-US" b="1" dirty="0">
                <a:solidFill>
                  <a:schemeClr val="accent5"/>
                </a:solidFill>
              </a:rPr>
              <a:t>NOSQL</a:t>
            </a:r>
            <a:r>
              <a:rPr lang="en-US" dirty="0"/>
              <a:t> systems, have been created to manage data for social media applications.</a:t>
            </a:r>
          </a:p>
          <a:p>
            <a:endParaRPr lang="en-US" dirty="0"/>
          </a:p>
        </p:txBody>
      </p:sp>
      <p:pic>
        <p:nvPicPr>
          <p:cNvPr id="1026" name="Picture 2" descr="Facebook Free Icon of SuperTi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2" y="4927601"/>
            <a:ext cx="443356" cy="4433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ircle, twitter icon - Free download on Iconfin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262" y="5416660"/>
            <a:ext cx="501496" cy="501496"/>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p:cNvGrpSpPr/>
          <p:nvPr/>
        </p:nvGrpSpPr>
        <p:grpSpPr>
          <a:xfrm>
            <a:off x="1120690" y="2789767"/>
            <a:ext cx="7886465" cy="1471227"/>
            <a:chOff x="783616" y="2143209"/>
            <a:chExt cx="7886465" cy="1471227"/>
          </a:xfrm>
        </p:grpSpPr>
        <p:grpSp>
          <p:nvGrpSpPr>
            <p:cNvPr id="6" name="Group 5"/>
            <p:cNvGrpSpPr/>
            <p:nvPr/>
          </p:nvGrpSpPr>
          <p:grpSpPr>
            <a:xfrm>
              <a:off x="1120690" y="2160915"/>
              <a:ext cx="889687" cy="905008"/>
              <a:chOff x="7372865" y="3007966"/>
              <a:chExt cx="889687" cy="905008"/>
            </a:xfrm>
          </p:grpSpPr>
          <p:pic>
            <p:nvPicPr>
              <p:cNvPr id="4" name="Picture 2" descr="Bank icon Royalty Free Vector Image - VectorStock"/>
              <p:cNvPicPr>
                <a:picLocks noChangeAspect="1" noChangeArrowheads="1"/>
              </p:cNvPicPr>
              <p:nvPr/>
            </p:nvPicPr>
            <p:blipFill rotWithShape="1">
              <a:blip r:embed="rId4">
                <a:extLst>
                  <a:ext uri="{28A0092B-C50C-407E-A947-70E740481C1C}">
                    <a14:useLocalDpi xmlns:a14="http://schemas.microsoft.com/office/drawing/2010/main" val="0"/>
                  </a:ext>
                </a:extLst>
              </a:blip>
              <a:srcRect b="8831"/>
              <a:stretch/>
            </p:blipFill>
            <p:spPr bwMode="auto">
              <a:xfrm>
                <a:off x="7488654" y="3071261"/>
                <a:ext cx="682820" cy="674349"/>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7372865" y="3007966"/>
                <a:ext cx="889687" cy="905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783616" y="3145694"/>
              <a:ext cx="1563833" cy="461665"/>
            </a:xfrm>
            <a:prstGeom prst="rect">
              <a:avLst/>
            </a:prstGeom>
            <a:noFill/>
            <a:ln>
              <a:solidFill>
                <a:schemeClr val="tx1">
                  <a:lumMod val="95000"/>
                  <a:lumOff val="5000"/>
                </a:schemeClr>
              </a:solidFill>
            </a:ln>
          </p:spPr>
          <p:txBody>
            <a:bodyPr wrap="square" rtlCol="0">
              <a:spAutoFit/>
            </a:bodyPr>
            <a:lstStyle/>
            <a:p>
              <a:pPr marL="0" lvl="1" algn="ctr"/>
              <a:r>
                <a:rPr lang="en-US" sz="1200" dirty="0"/>
                <a:t>Deposit or withdraw </a:t>
              </a:r>
            </a:p>
            <a:p>
              <a:pPr marL="0" lvl="1" algn="ctr"/>
              <a:r>
                <a:rPr lang="en-US" sz="1200" dirty="0"/>
                <a:t>funds </a:t>
              </a:r>
            </a:p>
          </p:txBody>
        </p:sp>
        <p:grpSp>
          <p:nvGrpSpPr>
            <p:cNvPr id="9" name="Group 8"/>
            <p:cNvGrpSpPr/>
            <p:nvPr/>
          </p:nvGrpSpPr>
          <p:grpSpPr>
            <a:xfrm>
              <a:off x="3113904" y="2143209"/>
              <a:ext cx="889687" cy="905008"/>
              <a:chOff x="3731739" y="2329757"/>
              <a:chExt cx="889687" cy="905008"/>
            </a:xfrm>
          </p:grpSpPr>
          <p:pic>
            <p:nvPicPr>
              <p:cNvPr id="8" name="Picture 4" descr="Reservation Icon, Transparent Reservation.PNG Images &amp;amp; Vector - FreeIcon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9998" y="2412313"/>
                <a:ext cx="720813" cy="720814"/>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p:cNvSpPr/>
              <p:nvPr/>
            </p:nvSpPr>
            <p:spPr>
              <a:xfrm>
                <a:off x="3731739" y="2329757"/>
                <a:ext cx="889687" cy="905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p:nvSpPr>
          <p:spPr>
            <a:xfrm>
              <a:off x="2617002" y="3152771"/>
              <a:ext cx="1821706" cy="461665"/>
            </a:xfrm>
            <a:prstGeom prst="rect">
              <a:avLst/>
            </a:prstGeom>
            <a:noFill/>
            <a:ln>
              <a:solidFill>
                <a:schemeClr val="tx1">
                  <a:lumMod val="95000"/>
                  <a:lumOff val="5000"/>
                </a:schemeClr>
              </a:solidFill>
            </a:ln>
          </p:spPr>
          <p:txBody>
            <a:bodyPr wrap="square" rtlCol="0">
              <a:spAutoFit/>
            </a:bodyPr>
            <a:lstStyle/>
            <a:p>
              <a:pPr marL="0" lvl="1" algn="ctr"/>
              <a:r>
                <a:rPr lang="en-US" sz="1200" dirty="0"/>
                <a:t>Making a hotel or airline reservation</a:t>
              </a:r>
            </a:p>
          </p:txBody>
        </p:sp>
        <p:grpSp>
          <p:nvGrpSpPr>
            <p:cNvPr id="10" name="Group 9"/>
            <p:cNvGrpSpPr/>
            <p:nvPr/>
          </p:nvGrpSpPr>
          <p:grpSpPr>
            <a:xfrm>
              <a:off x="5255917" y="2160915"/>
              <a:ext cx="889687" cy="905008"/>
              <a:chOff x="5445385" y="2661977"/>
              <a:chExt cx="889687" cy="905008"/>
            </a:xfrm>
          </p:grpSpPr>
          <p:pic>
            <p:nvPicPr>
              <p:cNvPr id="1030" name="Picture 6" descr="Reference and Information Services | TSLA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93192" y="2787134"/>
                <a:ext cx="598617" cy="598617"/>
              </a:xfrm>
              <a:prstGeom prst="rect">
                <a:avLst/>
              </a:prstGeom>
              <a:noFill/>
              <a:extLst>
                <a:ext uri="{909E8E84-426E-40DD-AFC4-6F175D3DCCD1}">
                  <a14:hiddenFill xmlns:a14="http://schemas.microsoft.com/office/drawing/2010/main">
                    <a:solidFill>
                      <a:srgbClr val="FFFFFF"/>
                    </a:solidFill>
                  </a14:hiddenFill>
                </a:ext>
              </a:extLst>
            </p:spPr>
          </p:pic>
          <p:sp>
            <p:nvSpPr>
              <p:cNvPr id="19" name="Oval 18"/>
              <p:cNvSpPr/>
              <p:nvPr/>
            </p:nvSpPr>
            <p:spPr>
              <a:xfrm>
                <a:off x="5445385" y="2661977"/>
                <a:ext cx="889687" cy="905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4724737" y="3151768"/>
              <a:ext cx="1821706" cy="461665"/>
            </a:xfrm>
            <a:prstGeom prst="rect">
              <a:avLst/>
            </a:prstGeom>
            <a:noFill/>
            <a:ln>
              <a:solidFill>
                <a:schemeClr val="tx1">
                  <a:lumMod val="95000"/>
                  <a:lumOff val="5000"/>
                </a:schemeClr>
              </a:solidFill>
            </a:ln>
          </p:spPr>
          <p:txBody>
            <a:bodyPr wrap="square" rtlCol="0">
              <a:spAutoFit/>
            </a:bodyPr>
            <a:lstStyle/>
            <a:p>
              <a:pPr marL="0" lvl="1" algn="ctr"/>
              <a:r>
                <a:rPr lang="en-US" sz="1200" dirty="0"/>
                <a:t>Access a computerized library catalog </a:t>
              </a:r>
            </a:p>
          </p:txBody>
        </p:sp>
        <p:grpSp>
          <p:nvGrpSpPr>
            <p:cNvPr id="14" name="Group 13"/>
            <p:cNvGrpSpPr/>
            <p:nvPr/>
          </p:nvGrpSpPr>
          <p:grpSpPr>
            <a:xfrm>
              <a:off x="7314385" y="2143614"/>
              <a:ext cx="889687" cy="905008"/>
              <a:chOff x="7731384" y="3045896"/>
              <a:chExt cx="889687" cy="905008"/>
            </a:xfrm>
          </p:grpSpPr>
          <p:pic>
            <p:nvPicPr>
              <p:cNvPr id="1032" name="Picture 8" descr="Free Online Shopping Line Icon - Available in SVG, PNG, EPS, AI &amp;amp; Icon font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51004" y="3196324"/>
                <a:ext cx="650446" cy="650446"/>
              </a:xfrm>
              <a:prstGeom prst="rect">
                <a:avLst/>
              </a:prstGeom>
              <a:noFill/>
              <a:extLst>
                <a:ext uri="{909E8E84-426E-40DD-AFC4-6F175D3DCCD1}">
                  <a14:hiddenFill xmlns:a14="http://schemas.microsoft.com/office/drawing/2010/main">
                    <a:solidFill>
                      <a:srgbClr val="FFFFFF"/>
                    </a:solidFill>
                  </a14:hiddenFill>
                </a:ext>
              </a:extLst>
            </p:spPr>
          </p:pic>
          <p:sp>
            <p:nvSpPr>
              <p:cNvPr id="25" name="Oval 24"/>
              <p:cNvSpPr/>
              <p:nvPr/>
            </p:nvSpPr>
            <p:spPr>
              <a:xfrm>
                <a:off x="7731384" y="3045896"/>
                <a:ext cx="889687" cy="905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p:cNvSpPr txBox="1"/>
            <p:nvPr/>
          </p:nvSpPr>
          <p:spPr>
            <a:xfrm>
              <a:off x="6848375" y="3144880"/>
              <a:ext cx="1821706" cy="461665"/>
            </a:xfrm>
            <a:prstGeom prst="rect">
              <a:avLst/>
            </a:prstGeom>
            <a:noFill/>
            <a:ln>
              <a:solidFill>
                <a:schemeClr val="tx1">
                  <a:lumMod val="95000"/>
                  <a:lumOff val="5000"/>
                </a:schemeClr>
              </a:solidFill>
            </a:ln>
          </p:spPr>
          <p:txBody>
            <a:bodyPr wrap="square" rtlCol="0">
              <a:spAutoFit/>
            </a:bodyPr>
            <a:lstStyle/>
            <a:p>
              <a:pPr marL="0" lvl="1" algn="ctr"/>
              <a:r>
                <a:rPr lang="en-US" sz="1200" dirty="0"/>
                <a:t>Purchase something online </a:t>
              </a:r>
            </a:p>
          </p:txBody>
        </p:sp>
      </p:grpSp>
    </p:spTree>
    <p:extLst>
      <p:ext uri="{BB962C8B-B14F-4D97-AF65-F5344CB8AC3E}">
        <p14:creationId xmlns:p14="http://schemas.microsoft.com/office/powerpoint/2010/main" val="3652887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966" y="210660"/>
            <a:ext cx="8596668" cy="1320800"/>
          </a:xfrm>
        </p:spPr>
        <p:txBody>
          <a:bodyPr/>
          <a:lstStyle/>
          <a:p>
            <a:r>
              <a:rPr lang="en-US" dirty="0"/>
              <a:t>Introduction </a:t>
            </a:r>
          </a:p>
        </p:txBody>
      </p:sp>
      <p:sp>
        <p:nvSpPr>
          <p:cNvPr id="3" name="Content Placeholder 2"/>
          <p:cNvSpPr>
            <a:spLocks noGrp="1"/>
          </p:cNvSpPr>
          <p:nvPr>
            <p:ph idx="1"/>
          </p:nvPr>
        </p:nvSpPr>
        <p:spPr>
          <a:xfrm>
            <a:off x="733468" y="902081"/>
            <a:ext cx="9682992" cy="5135437"/>
          </a:xfrm>
        </p:spPr>
        <p:txBody>
          <a:bodyPr>
            <a:normAutofit fontScale="85000" lnSpcReduction="20000"/>
          </a:bodyPr>
          <a:lstStyle/>
          <a:p>
            <a:r>
              <a:rPr lang="en-US" dirty="0"/>
              <a:t>Database – </a:t>
            </a:r>
            <a:r>
              <a:rPr lang="en-US" b="1" dirty="0">
                <a:solidFill>
                  <a:schemeClr val="accent5"/>
                </a:solidFill>
              </a:rPr>
              <a:t>unified collection of related data</a:t>
            </a:r>
            <a:r>
              <a:rPr lang="en-US" dirty="0"/>
              <a:t>. </a:t>
            </a:r>
          </a:p>
          <a:p>
            <a:r>
              <a:rPr lang="en-US" b="1" dirty="0">
                <a:solidFill>
                  <a:schemeClr val="accent5"/>
                </a:solidFill>
              </a:rPr>
              <a:t>Data </a:t>
            </a:r>
            <a:r>
              <a:rPr lang="en-US" dirty="0"/>
              <a:t>means known </a:t>
            </a:r>
            <a:r>
              <a:rPr lang="en-US" b="1" dirty="0">
                <a:solidFill>
                  <a:schemeClr val="accent5"/>
                </a:solidFill>
              </a:rPr>
              <a:t>facts</a:t>
            </a:r>
            <a:r>
              <a:rPr lang="en-US" dirty="0">
                <a:solidFill>
                  <a:schemeClr val="accent5"/>
                </a:solidFill>
              </a:rPr>
              <a:t> </a:t>
            </a:r>
            <a:r>
              <a:rPr lang="en-US" dirty="0"/>
              <a:t>that can be recorded and that have some meaning.</a:t>
            </a:r>
          </a:p>
          <a:p>
            <a:r>
              <a:rPr lang="en-US" dirty="0"/>
              <a:t>For example, </a:t>
            </a:r>
            <a:r>
              <a:rPr lang="en-US" b="1" dirty="0"/>
              <a:t>mobile phones have their own simple database software </a:t>
            </a:r>
            <a:r>
              <a:rPr lang="en-US" dirty="0"/>
              <a:t>and typically store Names, Telephone numbers and Addresses of the people etc.</a:t>
            </a:r>
          </a:p>
          <a:p>
            <a:r>
              <a:rPr lang="en-US" dirty="0"/>
              <a:t>A database has:</a:t>
            </a:r>
          </a:p>
          <a:p>
            <a:endParaRPr lang="en-US" dirty="0"/>
          </a:p>
          <a:p>
            <a:endParaRPr lang="en-US" dirty="0"/>
          </a:p>
          <a:p>
            <a:endParaRPr lang="en-US" dirty="0"/>
          </a:p>
          <a:p>
            <a:endParaRPr lang="en-US" dirty="0"/>
          </a:p>
          <a:p>
            <a:r>
              <a:rPr lang="en-US" b="1" dirty="0"/>
              <a:t>Changes are needed in DBMS because of any action performed by user </a:t>
            </a:r>
            <a:r>
              <a:rPr lang="en-US" dirty="0"/>
              <a:t>or (for example, a customer buys a camera) </a:t>
            </a:r>
            <a:r>
              <a:rPr lang="en-US" b="1" dirty="0"/>
              <a:t>or some events might occur</a:t>
            </a:r>
            <a:r>
              <a:rPr lang="en-US" dirty="0"/>
              <a:t> (for example, an employee’s postal address is changed).</a:t>
            </a:r>
          </a:p>
          <a:p>
            <a:r>
              <a:rPr lang="en-US" dirty="0"/>
              <a:t>To maintain accuracy and reliability, its much needed to </a:t>
            </a:r>
            <a:r>
              <a:rPr lang="en-US" b="1" dirty="0"/>
              <a:t>update changes in database as soon as possible</a:t>
            </a:r>
            <a:r>
              <a:rPr lang="en-US" dirty="0"/>
              <a:t>.</a:t>
            </a:r>
          </a:p>
          <a:p>
            <a:r>
              <a:rPr lang="en-US" dirty="0"/>
              <a:t>A database can be of any </a:t>
            </a:r>
            <a:r>
              <a:rPr lang="en-US" b="1" dirty="0">
                <a:solidFill>
                  <a:schemeClr val="accent5"/>
                </a:solidFill>
              </a:rPr>
              <a:t>size and complexity</a:t>
            </a:r>
            <a:r>
              <a:rPr lang="en-US" dirty="0"/>
              <a:t>. </a:t>
            </a:r>
          </a:p>
          <a:p>
            <a:pPr lvl="1"/>
            <a:r>
              <a:rPr lang="en-US" dirty="0"/>
              <a:t>For example, the list of names and addresses may consist of only a few hundred records. </a:t>
            </a:r>
          </a:p>
          <a:p>
            <a:pPr lvl="1"/>
            <a:r>
              <a:rPr lang="en-US" dirty="0"/>
              <a:t>A database of even greater size and complexity would be maintained by a social media company such as Facebook, which has more than a billion users. </a:t>
            </a:r>
          </a:p>
          <a:p>
            <a:pPr lvl="1"/>
            <a:r>
              <a:rPr lang="en-US" dirty="0"/>
              <a:t>Example of a </a:t>
            </a:r>
            <a:r>
              <a:rPr lang="en-US" b="1" dirty="0">
                <a:solidFill>
                  <a:schemeClr val="accent1">
                    <a:lumMod val="75000"/>
                  </a:schemeClr>
                </a:solidFill>
              </a:rPr>
              <a:t>large commercial database is Amazon.com      </a:t>
            </a:r>
          </a:p>
          <a:p>
            <a:pPr marL="457200" lvl="1" indent="0">
              <a:buNone/>
            </a:pPr>
            <a:endParaRPr lang="en-US" dirty="0"/>
          </a:p>
        </p:txBody>
      </p:sp>
      <p:grpSp>
        <p:nvGrpSpPr>
          <p:cNvPr id="5" name="Group 4">
            <a:extLst>
              <a:ext uri="{FF2B5EF4-FFF2-40B4-BE49-F238E27FC236}">
                <a16:creationId xmlns:a16="http://schemas.microsoft.com/office/drawing/2014/main" id="{EA23DF61-1595-8B56-0C41-01F7748B9332}"/>
              </a:ext>
            </a:extLst>
          </p:cNvPr>
          <p:cNvGrpSpPr/>
          <p:nvPr/>
        </p:nvGrpSpPr>
        <p:grpSpPr>
          <a:xfrm>
            <a:off x="1942888" y="2222881"/>
            <a:ext cx="6746566" cy="1316596"/>
            <a:chOff x="1986021" y="2545531"/>
            <a:chExt cx="6746566" cy="1316596"/>
          </a:xfrm>
        </p:grpSpPr>
        <p:pic>
          <p:nvPicPr>
            <p:cNvPr id="2050" name="Picture 2" descr="Data Source Icon Png Clipart , Png Download - Data Source Icon Png,  Transparent Png , Transparent Png Image - PNGi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2076" y="2661802"/>
              <a:ext cx="735502" cy="6645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986021" y="3356527"/>
              <a:ext cx="1787611" cy="461665"/>
            </a:xfrm>
            <a:prstGeom prst="rect">
              <a:avLst/>
            </a:prstGeom>
            <a:noFill/>
            <a:ln>
              <a:solidFill>
                <a:schemeClr val="tx1"/>
              </a:solidFill>
            </a:ln>
          </p:spPr>
          <p:txBody>
            <a:bodyPr wrap="square" rtlCol="0">
              <a:spAutoFit/>
            </a:bodyPr>
            <a:lstStyle/>
            <a:p>
              <a:r>
                <a:rPr lang="en-US" sz="1200" dirty="0"/>
                <a:t>Some source from which data is derived</a:t>
              </a:r>
            </a:p>
          </p:txBody>
        </p:sp>
        <p:pic>
          <p:nvPicPr>
            <p:cNvPr id="2052" name="Picture 4" descr="Life Events Icons Images, Stock Photos &amp;amp; Vectors | Shutterstock"/>
            <p:cNvPicPr>
              <a:picLocks noChangeAspect="1" noChangeArrowheads="1"/>
            </p:cNvPicPr>
            <p:nvPr/>
          </p:nvPicPr>
          <p:blipFill rotWithShape="1">
            <a:blip r:embed="rId3">
              <a:extLst>
                <a:ext uri="{28A0092B-C50C-407E-A947-70E740481C1C}">
                  <a14:useLocalDpi xmlns:a14="http://schemas.microsoft.com/office/drawing/2010/main" val="0"/>
                </a:ext>
              </a:extLst>
            </a:blip>
            <a:srcRect b="17738"/>
            <a:stretch/>
          </p:blipFill>
          <p:spPr bwMode="auto">
            <a:xfrm>
              <a:off x="4765547" y="2661802"/>
              <a:ext cx="750107" cy="66451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921913" y="2936396"/>
              <a:ext cx="658802"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321237" y="3389479"/>
              <a:ext cx="2014138" cy="461665"/>
            </a:xfrm>
            <a:prstGeom prst="rect">
              <a:avLst/>
            </a:prstGeom>
            <a:noFill/>
            <a:ln>
              <a:solidFill>
                <a:schemeClr val="tx1"/>
              </a:solidFill>
            </a:ln>
          </p:spPr>
          <p:txBody>
            <a:bodyPr wrap="square" rtlCol="0">
              <a:spAutoFit/>
            </a:bodyPr>
            <a:lstStyle/>
            <a:p>
              <a:r>
                <a:rPr lang="en-US" sz="1200" dirty="0"/>
                <a:t>Degree of interaction with events in the real world</a:t>
              </a:r>
            </a:p>
          </p:txBody>
        </p:sp>
        <p:cxnSp>
          <p:nvCxnSpPr>
            <p:cNvPr id="10" name="Straight Arrow Connector 9"/>
            <p:cNvCxnSpPr/>
            <p:nvPr/>
          </p:nvCxnSpPr>
          <p:spPr>
            <a:xfrm>
              <a:off x="6487999" y="2936396"/>
              <a:ext cx="658802"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54" name="Picture 6" descr="Free Audience Glyph Icon - Available in SVG, PNG, EPS, AI &amp;amp; Icon fon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6817" y="2545531"/>
              <a:ext cx="810996" cy="81099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882980" y="3400462"/>
              <a:ext cx="1849607" cy="461665"/>
            </a:xfrm>
            <a:prstGeom prst="rect">
              <a:avLst/>
            </a:prstGeom>
            <a:noFill/>
            <a:ln>
              <a:solidFill>
                <a:schemeClr val="tx1"/>
              </a:solidFill>
            </a:ln>
          </p:spPr>
          <p:txBody>
            <a:bodyPr wrap="square" rtlCol="0">
              <a:spAutoFit/>
            </a:bodyPr>
            <a:lstStyle/>
            <a:p>
              <a:r>
                <a:rPr lang="en-US" sz="1200" dirty="0"/>
                <a:t>An audience interested in its contents</a:t>
              </a:r>
            </a:p>
          </p:txBody>
        </p:sp>
      </p:grpSp>
    </p:spTree>
    <p:extLst>
      <p:ext uri="{BB962C8B-B14F-4D97-AF65-F5344CB8AC3E}">
        <p14:creationId xmlns:p14="http://schemas.microsoft.com/office/powerpoint/2010/main" val="3735289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graphicFrame>
        <p:nvGraphicFramePr>
          <p:cNvPr id="4" name="Content Placeholder 3">
            <a:extLst>
              <a:ext uri="{FF2B5EF4-FFF2-40B4-BE49-F238E27FC236}">
                <a16:creationId xmlns:a16="http://schemas.microsoft.com/office/drawing/2014/main" id="{F6438CC2-2AD2-B09F-1D72-73D9F714B4D8}"/>
              </a:ext>
            </a:extLst>
          </p:cNvPr>
          <p:cNvGraphicFramePr>
            <a:graphicFrameLocks noGrp="1"/>
          </p:cNvGraphicFramePr>
          <p:nvPr>
            <p:ph idx="1"/>
            <p:extLst>
              <p:ext uri="{D42A27DB-BD31-4B8C-83A1-F6EECF244321}">
                <p14:modId xmlns:p14="http://schemas.microsoft.com/office/powerpoint/2010/main" val="3550648246"/>
              </p:ext>
            </p:extLst>
          </p:nvPr>
        </p:nvGraphicFramePr>
        <p:xfrm>
          <a:off x="-2689481" y="1519373"/>
          <a:ext cx="10084580" cy="45915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Differentiate Database system and DBMS. | by Shehan PW | Mediu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8323" y="1676251"/>
            <a:ext cx="5797732" cy="4277745"/>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049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a:xfrm>
            <a:off x="603192" y="1359243"/>
            <a:ext cx="9348115" cy="5280454"/>
          </a:xfrm>
        </p:spPr>
        <p:txBody>
          <a:bodyPr>
            <a:normAutofit/>
          </a:bodyPr>
          <a:lstStyle/>
          <a:p>
            <a:r>
              <a:rPr lang="en-US" dirty="0"/>
              <a:t>DBMS - General-purpose software system that facilitates the processes of:</a:t>
            </a:r>
          </a:p>
          <a:p>
            <a:endParaRPr lang="en-US" dirty="0"/>
          </a:p>
          <a:p>
            <a:endParaRPr lang="en-US" dirty="0"/>
          </a:p>
          <a:p>
            <a:endParaRPr lang="en-US" dirty="0"/>
          </a:p>
          <a:p>
            <a:endParaRPr lang="en-US" dirty="0"/>
          </a:p>
          <a:p>
            <a:endParaRPr lang="en-US" dirty="0"/>
          </a:p>
          <a:p>
            <a:endParaRPr lang="en-US" dirty="0"/>
          </a:p>
        </p:txBody>
      </p:sp>
      <p:sp>
        <p:nvSpPr>
          <p:cNvPr id="5" name="TextBox 4"/>
          <p:cNvSpPr txBox="1"/>
          <p:nvPr/>
        </p:nvSpPr>
        <p:spPr>
          <a:xfrm>
            <a:off x="1104515" y="1783479"/>
            <a:ext cx="4166223" cy="2215991"/>
          </a:xfrm>
          <a:prstGeom prst="rect">
            <a:avLst/>
          </a:prstGeom>
          <a:noFill/>
          <a:ln w="28575">
            <a:solidFill>
              <a:srgbClr val="92D050"/>
            </a:solidFill>
          </a:ln>
        </p:spPr>
        <p:txBody>
          <a:bodyPr wrap="square" rtlCol="0">
            <a:spAutoFit/>
          </a:bodyPr>
          <a:lstStyle/>
          <a:p>
            <a:pPr algn="ctr"/>
            <a:r>
              <a:rPr lang="en-US" sz="1400" dirty="0"/>
              <a:t>1</a:t>
            </a:r>
          </a:p>
          <a:p>
            <a:pPr algn="ctr"/>
            <a:r>
              <a:rPr lang="en-US" sz="1600" b="1" u="sng" dirty="0">
                <a:solidFill>
                  <a:srgbClr val="C00000"/>
                </a:solidFill>
              </a:rPr>
              <a:t>Defining</a:t>
            </a:r>
          </a:p>
          <a:p>
            <a:endParaRPr lang="en-US" sz="1200" dirty="0"/>
          </a:p>
          <a:p>
            <a:r>
              <a:rPr lang="en-US" sz="1200" dirty="0"/>
              <a:t>Defining a database involves specifying:</a:t>
            </a:r>
          </a:p>
          <a:p>
            <a:pPr marL="171450" indent="-171450">
              <a:buFont typeface="Arial" panose="020B0604020202020204" pitchFamily="34" charset="0"/>
              <a:buChar char="•"/>
            </a:pPr>
            <a:r>
              <a:rPr lang="en-US" sz="1200" dirty="0"/>
              <a:t>Data types, </a:t>
            </a:r>
          </a:p>
          <a:p>
            <a:pPr marL="171450" indent="-171450">
              <a:buFont typeface="Arial" panose="020B0604020202020204" pitchFamily="34" charset="0"/>
              <a:buChar char="•"/>
            </a:pPr>
            <a:r>
              <a:rPr lang="en-US" sz="1200" dirty="0"/>
              <a:t>Structures, </a:t>
            </a:r>
          </a:p>
          <a:p>
            <a:pPr marL="171450" indent="-171450">
              <a:buFont typeface="Arial" panose="020B0604020202020204" pitchFamily="34" charset="0"/>
              <a:buChar char="•"/>
            </a:pPr>
            <a:r>
              <a:rPr lang="en-US" sz="1200" dirty="0"/>
              <a:t>Constraints of the data. </a:t>
            </a:r>
          </a:p>
          <a:p>
            <a:endParaRPr lang="en-US" sz="1200" dirty="0"/>
          </a:p>
          <a:p>
            <a:r>
              <a:rPr lang="en-US" sz="1200" b="1" i="1" u="sng" dirty="0"/>
              <a:t>Meta-data</a:t>
            </a:r>
            <a:r>
              <a:rPr lang="en-US" sz="1200" dirty="0"/>
              <a:t> - The database definition stored by the DBMS in the form of a database catalog or dictionary.</a:t>
            </a:r>
          </a:p>
          <a:p>
            <a:r>
              <a:rPr lang="en-US" sz="1200" dirty="0"/>
              <a:t>Stored in: specialist document/metadata repository</a:t>
            </a:r>
          </a:p>
        </p:txBody>
      </p:sp>
      <p:sp>
        <p:nvSpPr>
          <p:cNvPr id="9" name="TextBox 8"/>
          <p:cNvSpPr txBox="1"/>
          <p:nvPr/>
        </p:nvSpPr>
        <p:spPr>
          <a:xfrm>
            <a:off x="1104516" y="4245278"/>
            <a:ext cx="4166224" cy="2092881"/>
          </a:xfrm>
          <a:prstGeom prst="rect">
            <a:avLst/>
          </a:prstGeom>
          <a:noFill/>
          <a:ln w="28575">
            <a:solidFill>
              <a:srgbClr val="92D050"/>
            </a:solidFill>
          </a:ln>
        </p:spPr>
        <p:txBody>
          <a:bodyPr wrap="square" rtlCol="0">
            <a:spAutoFit/>
          </a:bodyPr>
          <a:lstStyle/>
          <a:p>
            <a:pPr algn="ctr"/>
            <a:r>
              <a:rPr lang="en-US" sz="1400" dirty="0"/>
              <a:t>2</a:t>
            </a:r>
          </a:p>
          <a:p>
            <a:pPr algn="ctr"/>
            <a:r>
              <a:rPr lang="en-US" sz="1600" b="1" u="sng" dirty="0">
                <a:solidFill>
                  <a:srgbClr val="C00000"/>
                </a:solidFill>
              </a:rPr>
              <a:t>Constructing</a:t>
            </a:r>
          </a:p>
          <a:p>
            <a:pPr algn="ctr"/>
            <a:endParaRPr lang="en-US" sz="1600" b="1" u="sng" dirty="0">
              <a:solidFill>
                <a:srgbClr val="C00000"/>
              </a:solidFill>
            </a:endParaRPr>
          </a:p>
          <a:p>
            <a:r>
              <a:rPr lang="en-US" sz="1200" dirty="0"/>
              <a:t>Process of </a:t>
            </a:r>
            <a:r>
              <a:rPr lang="en-US" sz="1200" b="1" u="sng" dirty="0"/>
              <a:t>storing the data on some storage medium that is controlled by the DBMS.</a:t>
            </a:r>
          </a:p>
          <a:p>
            <a:endParaRPr lang="en-US" sz="1200" dirty="0"/>
          </a:p>
          <a:p>
            <a:endParaRPr lang="en-US" sz="1200" dirty="0"/>
          </a:p>
          <a:p>
            <a:endParaRPr lang="en-US" sz="1200" dirty="0"/>
          </a:p>
          <a:p>
            <a:endParaRPr lang="en-US" sz="1200" dirty="0"/>
          </a:p>
          <a:p>
            <a:endParaRPr lang="en-US" sz="1200" dirty="0"/>
          </a:p>
        </p:txBody>
      </p:sp>
      <p:sp>
        <p:nvSpPr>
          <p:cNvPr id="10" name="TextBox 9"/>
          <p:cNvSpPr txBox="1"/>
          <p:nvPr/>
        </p:nvSpPr>
        <p:spPr>
          <a:xfrm>
            <a:off x="5549852" y="1783479"/>
            <a:ext cx="4517173" cy="2277547"/>
          </a:xfrm>
          <a:prstGeom prst="rect">
            <a:avLst/>
          </a:prstGeom>
          <a:noFill/>
          <a:ln w="28575">
            <a:solidFill>
              <a:srgbClr val="92D050"/>
            </a:solidFill>
          </a:ln>
        </p:spPr>
        <p:txBody>
          <a:bodyPr wrap="square" rtlCol="0">
            <a:spAutoFit/>
          </a:bodyPr>
          <a:lstStyle/>
          <a:p>
            <a:pPr algn="ctr"/>
            <a:r>
              <a:rPr lang="en-US" sz="1400" dirty="0"/>
              <a:t>3</a:t>
            </a:r>
          </a:p>
          <a:p>
            <a:pPr algn="ctr"/>
            <a:r>
              <a:rPr lang="en-US" sz="1600" b="1" u="sng" dirty="0">
                <a:solidFill>
                  <a:srgbClr val="C00000"/>
                </a:solidFill>
              </a:rPr>
              <a:t>Manipulating</a:t>
            </a:r>
          </a:p>
          <a:p>
            <a:endParaRPr lang="en-US" sz="1600" b="1" u="sng" dirty="0">
              <a:solidFill>
                <a:srgbClr val="C00000"/>
              </a:solidFill>
            </a:endParaRPr>
          </a:p>
          <a:p>
            <a:r>
              <a:rPr lang="en-US" sz="1200" dirty="0"/>
              <a:t>Includes functions such as querying the database to: </a:t>
            </a:r>
          </a:p>
          <a:p>
            <a:pPr marL="171450" indent="-171450">
              <a:buFont typeface="Arial" panose="020B0604020202020204" pitchFamily="34" charset="0"/>
              <a:buChar char="•"/>
            </a:pPr>
            <a:r>
              <a:rPr lang="en-US" sz="1200" dirty="0"/>
              <a:t>retrieve specific data, </a:t>
            </a:r>
          </a:p>
          <a:p>
            <a:pPr marL="171450" indent="-171450">
              <a:buFont typeface="Arial" panose="020B0604020202020204" pitchFamily="34" charset="0"/>
              <a:buChar char="•"/>
            </a:pPr>
            <a:r>
              <a:rPr lang="en-US" sz="1200" dirty="0"/>
              <a:t>updating the database </a:t>
            </a:r>
          </a:p>
          <a:p>
            <a:pPr marL="171450" indent="-171450">
              <a:buFont typeface="Arial" panose="020B0604020202020204" pitchFamily="34" charset="0"/>
              <a:buChar char="•"/>
            </a:pPr>
            <a:r>
              <a:rPr lang="en-US" sz="1200" dirty="0"/>
              <a:t>and generating reports.</a:t>
            </a:r>
          </a:p>
          <a:p>
            <a:endParaRPr lang="en-US" sz="1200" dirty="0"/>
          </a:p>
          <a:p>
            <a:endParaRPr lang="en-US" sz="1200" dirty="0"/>
          </a:p>
          <a:p>
            <a:endParaRPr lang="en-US" sz="1200" dirty="0"/>
          </a:p>
          <a:p>
            <a:endParaRPr lang="en-US" sz="1200" dirty="0"/>
          </a:p>
        </p:txBody>
      </p:sp>
      <p:sp>
        <p:nvSpPr>
          <p:cNvPr id="11" name="TextBox 10"/>
          <p:cNvSpPr txBox="1"/>
          <p:nvPr/>
        </p:nvSpPr>
        <p:spPr>
          <a:xfrm>
            <a:off x="5533840" y="4242366"/>
            <a:ext cx="4533186" cy="2215991"/>
          </a:xfrm>
          <a:prstGeom prst="rect">
            <a:avLst/>
          </a:prstGeom>
          <a:noFill/>
          <a:ln w="28575">
            <a:solidFill>
              <a:srgbClr val="92D050"/>
            </a:solidFill>
          </a:ln>
        </p:spPr>
        <p:txBody>
          <a:bodyPr wrap="square" rtlCol="0">
            <a:spAutoFit/>
          </a:bodyPr>
          <a:lstStyle/>
          <a:p>
            <a:pPr algn="ctr"/>
            <a:r>
              <a:rPr lang="en-US" sz="1400" dirty="0"/>
              <a:t>4</a:t>
            </a:r>
          </a:p>
          <a:p>
            <a:pPr algn="ctr"/>
            <a:r>
              <a:rPr lang="en-US" sz="1600" b="1" u="sng" dirty="0">
                <a:solidFill>
                  <a:srgbClr val="C00000"/>
                </a:solidFill>
              </a:rPr>
              <a:t>Sharing</a:t>
            </a:r>
          </a:p>
          <a:p>
            <a:endParaRPr lang="en-US" sz="1200" dirty="0"/>
          </a:p>
          <a:p>
            <a:r>
              <a:rPr lang="en-US" sz="1200" dirty="0"/>
              <a:t>Allows </a:t>
            </a:r>
            <a:r>
              <a:rPr lang="en-US" sz="1200" b="1" u="sng" dirty="0"/>
              <a:t>multiple users and programs to access the database simultaneously.</a:t>
            </a:r>
          </a:p>
          <a:p>
            <a:endParaRPr lang="en-US" sz="1200" dirty="0"/>
          </a:p>
          <a:p>
            <a:r>
              <a:rPr lang="en-US" sz="1200" dirty="0"/>
              <a:t>An application program accesses the database by sending queries or requests for data to the DBMS. </a:t>
            </a:r>
          </a:p>
          <a:p>
            <a:r>
              <a:rPr lang="en-US" sz="1200" dirty="0"/>
              <a:t>A </a:t>
            </a:r>
            <a:r>
              <a:rPr lang="en-US" sz="1200" b="1" u="sng" dirty="0"/>
              <a:t>query</a:t>
            </a:r>
            <a:r>
              <a:rPr lang="en-US" sz="1200" dirty="0"/>
              <a:t> causes some data to be retrieved.</a:t>
            </a:r>
          </a:p>
          <a:p>
            <a:r>
              <a:rPr lang="en-US" sz="1200" dirty="0"/>
              <a:t>A </a:t>
            </a:r>
            <a:r>
              <a:rPr lang="en-US" sz="1200" b="1" u="sng" dirty="0"/>
              <a:t>transaction</a:t>
            </a:r>
            <a:r>
              <a:rPr lang="en-US" sz="1200" dirty="0"/>
              <a:t> may cause some data to be read and some data to be written into the database.</a:t>
            </a:r>
          </a:p>
        </p:txBody>
      </p:sp>
    </p:spTree>
    <p:extLst>
      <p:ext uri="{BB962C8B-B14F-4D97-AF65-F5344CB8AC3E}">
        <p14:creationId xmlns:p14="http://schemas.microsoft.com/office/powerpoint/2010/main" val="1580006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a:xfrm>
            <a:off x="585939" y="1405017"/>
            <a:ext cx="5176505" cy="5280454"/>
          </a:xfrm>
        </p:spPr>
        <p:txBody>
          <a:bodyPr>
            <a:normAutofit/>
          </a:bodyPr>
          <a:lstStyle/>
          <a:p>
            <a:pPr algn="just">
              <a:buFont typeface="Wingdings" panose="05000000000000000000" pitchFamily="2" charset="2"/>
              <a:buChar char="v"/>
            </a:pPr>
            <a:r>
              <a:rPr lang="en-US" dirty="0"/>
              <a:t>DBMS provides data </a:t>
            </a:r>
            <a:r>
              <a:rPr lang="en-US" b="1" dirty="0">
                <a:solidFill>
                  <a:schemeClr val="accent5"/>
                </a:solidFill>
              </a:rPr>
              <a:t>protection </a:t>
            </a:r>
            <a:r>
              <a:rPr lang="en-US" dirty="0"/>
              <a:t>&amp; </a:t>
            </a:r>
            <a:r>
              <a:rPr lang="en-US" b="1" dirty="0">
                <a:solidFill>
                  <a:schemeClr val="accent5"/>
                </a:solidFill>
              </a:rPr>
              <a:t>maintenance</a:t>
            </a:r>
            <a:r>
              <a:rPr lang="en-US" dirty="0"/>
              <a:t> over a longer period of time. </a:t>
            </a:r>
          </a:p>
          <a:p>
            <a:pPr lvl="1" algn="just"/>
            <a:r>
              <a:rPr lang="en-US" b="1" dirty="0"/>
              <a:t>Protection </a:t>
            </a:r>
          </a:p>
          <a:p>
            <a:pPr lvl="2" algn="just"/>
            <a:r>
              <a:rPr lang="en-US" u="sng" dirty="0"/>
              <a:t>system protection</a:t>
            </a:r>
            <a:r>
              <a:rPr lang="en-US" dirty="0"/>
              <a:t> against hardware or software malfunction (or crashes) </a:t>
            </a:r>
          </a:p>
          <a:p>
            <a:pPr lvl="2" algn="just"/>
            <a:r>
              <a:rPr lang="en-US" u="sng" dirty="0"/>
              <a:t>security protection</a:t>
            </a:r>
            <a:r>
              <a:rPr lang="en-US" dirty="0"/>
              <a:t> against unauthorized or malicious access. </a:t>
            </a:r>
          </a:p>
          <a:p>
            <a:pPr lvl="1" algn="just"/>
            <a:r>
              <a:rPr lang="en-US" b="1" dirty="0"/>
              <a:t>Maintenance</a:t>
            </a:r>
          </a:p>
          <a:p>
            <a:pPr lvl="2" algn="just"/>
            <a:r>
              <a:rPr lang="en-US" dirty="0"/>
              <a:t>A typical large database may have a life cycle of many years, so the DBMS must be able to maintain the database system by allowing the system to evolve as requirements change over time.</a:t>
            </a:r>
          </a:p>
          <a:p>
            <a:pPr marL="339725" lvl="2" indent="-285750" algn="just">
              <a:buFont typeface="Wingdings" panose="05000000000000000000" pitchFamily="2" charset="2"/>
              <a:buChar char="v"/>
            </a:pPr>
            <a:r>
              <a:rPr lang="en-US" sz="1800" dirty="0"/>
              <a:t>We can call database and database software together as a database system</a:t>
            </a:r>
          </a:p>
        </p:txBody>
      </p:sp>
      <p:pic>
        <p:nvPicPr>
          <p:cNvPr id="10" name="Content Placeholder 3"/>
          <p:cNvPicPr>
            <a:picLocks noChangeAspect="1"/>
          </p:cNvPicPr>
          <p:nvPr/>
        </p:nvPicPr>
        <p:blipFill>
          <a:blip r:embed="rId2"/>
          <a:stretch>
            <a:fillRect/>
          </a:stretch>
        </p:blipFill>
        <p:spPr>
          <a:xfrm>
            <a:off x="5970094" y="1488142"/>
            <a:ext cx="5021862" cy="4312024"/>
          </a:xfrm>
          <a:prstGeom prst="rect">
            <a:avLst/>
          </a:prstGeom>
          <a:ln w="28575">
            <a:solidFill>
              <a:schemeClr val="tx1">
                <a:lumMod val="95000"/>
                <a:lumOff val="5000"/>
              </a:schemeClr>
            </a:solidFill>
          </a:ln>
        </p:spPr>
      </p:pic>
    </p:spTree>
    <p:extLst>
      <p:ext uri="{BB962C8B-B14F-4D97-AF65-F5344CB8AC3E}">
        <p14:creationId xmlns:p14="http://schemas.microsoft.com/office/powerpoint/2010/main" val="970688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9581"/>
          </a:xfrm>
        </p:spPr>
        <p:txBody>
          <a:bodyPr/>
          <a:lstStyle/>
          <a:p>
            <a:r>
              <a:rPr lang="en-US" dirty="0"/>
              <a:t>Data Storage </a:t>
            </a:r>
          </a:p>
        </p:txBody>
      </p:sp>
      <p:sp>
        <p:nvSpPr>
          <p:cNvPr id="3" name="Content Placeholder 2"/>
          <p:cNvSpPr>
            <a:spLocks noGrp="1"/>
          </p:cNvSpPr>
          <p:nvPr>
            <p:ph idx="1"/>
          </p:nvPr>
        </p:nvSpPr>
        <p:spPr>
          <a:xfrm>
            <a:off x="677334" y="1433385"/>
            <a:ext cx="8596668" cy="4607978"/>
          </a:xfrm>
        </p:spPr>
        <p:txBody>
          <a:bodyPr>
            <a:normAutofit/>
          </a:bodyPr>
          <a:lstStyle/>
          <a:p>
            <a:r>
              <a:rPr lang="en-US" dirty="0"/>
              <a:t>How data is stored?</a:t>
            </a:r>
          </a:p>
          <a:p>
            <a:pPr lvl="1"/>
            <a:r>
              <a:rPr lang="en-US" b="1" u="sng" dirty="0"/>
              <a:t>file processing systems</a:t>
            </a:r>
          </a:p>
          <a:p>
            <a:pPr lvl="2"/>
            <a:r>
              <a:rPr lang="en-US" dirty="0"/>
              <a:t>Stored using some spreadsheets or notepad files etc.</a:t>
            </a:r>
          </a:p>
          <a:p>
            <a:pPr lvl="2"/>
            <a:r>
              <a:rPr lang="en-US" dirty="0"/>
              <a:t>Problems:</a:t>
            </a:r>
          </a:p>
          <a:p>
            <a:pPr lvl="3"/>
            <a:r>
              <a:rPr lang="en-US" dirty="0"/>
              <a:t>Have data redundancy issue </a:t>
            </a:r>
          </a:p>
          <a:p>
            <a:pPr lvl="3"/>
            <a:r>
              <a:rPr lang="en-US" dirty="0"/>
              <a:t>Redundant efforts needed</a:t>
            </a:r>
          </a:p>
          <a:p>
            <a:pPr lvl="3"/>
            <a:r>
              <a:rPr lang="en-US" dirty="0"/>
              <a:t>Storage wastage</a:t>
            </a:r>
          </a:p>
          <a:p>
            <a:pPr lvl="3"/>
            <a:r>
              <a:rPr lang="en-US" dirty="0"/>
              <a:t>Inconsistent data formats</a:t>
            </a:r>
          </a:p>
          <a:p>
            <a:pPr lvl="1"/>
            <a:r>
              <a:rPr lang="en-US" b="1" u="sng" dirty="0"/>
              <a:t>Databases</a:t>
            </a:r>
          </a:p>
          <a:p>
            <a:pPr lvl="2"/>
            <a:r>
              <a:rPr lang="en-US" dirty="0"/>
              <a:t>Store data in properly built and normalized data units</a:t>
            </a:r>
          </a:p>
          <a:p>
            <a:pPr lvl="2"/>
            <a:r>
              <a:rPr lang="en-US" dirty="0"/>
              <a:t>Centralized repository for entertaining multiple users at a time </a:t>
            </a:r>
          </a:p>
          <a:p>
            <a:pPr lvl="2"/>
            <a:r>
              <a:rPr lang="en-US" dirty="0"/>
              <a:t>Avoid data redundancy</a:t>
            </a:r>
          </a:p>
          <a:p>
            <a:r>
              <a:rPr lang="en-US" dirty="0"/>
              <a:t>Which approach is better and why?</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81037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2" end="12"/>
                                            </p:txEl>
                                          </p:spTgt>
                                        </p:tgtEl>
                                        <p:attrNameLst>
                                          <p:attrName>style.visibility</p:attrName>
                                        </p:attrNameLst>
                                      </p:cBhvr>
                                      <p:to>
                                        <p:strVal val="visible"/>
                                      </p:to>
                                    </p:set>
                                    <p:animEffect transition="in" filter="fade">
                                      <p:cBhvr>
                                        <p:cTn id="22" dur="500"/>
                                        <p:tgtEl>
                                          <p:spTgt spid="3">
                                            <p:txEl>
                                              <p:pRg st="12" end="1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500"/>
                                        <p:tgtEl>
                                          <p:spTgt spid="3">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fade">
                                      <p:cBhvr>
                                        <p:cTn id="47" dur="500"/>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fade">
                                      <p:cBhvr>
                                        <p:cTn id="52" dur="500"/>
                                        <p:tgtEl>
                                          <p:spTgt spid="3">
                                            <p:txEl>
                                              <p:pRg st="5" end="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fade">
                                      <p:cBhvr>
                                        <p:cTn id="55" dur="500"/>
                                        <p:tgtEl>
                                          <p:spTgt spid="3">
                                            <p:txEl>
                                              <p:pRg st="6" end="6"/>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7" end="7"/>
                                            </p:txEl>
                                          </p:spTgt>
                                        </p:tgtEl>
                                        <p:attrNameLst>
                                          <p:attrName>style.visibility</p:attrName>
                                        </p:attrNameLst>
                                      </p:cBhvr>
                                      <p:to>
                                        <p:strVal val="visible"/>
                                      </p:to>
                                    </p:set>
                                    <p:animEffect transition="in" filter="fade">
                                      <p:cBhvr>
                                        <p:cTn id="58" dur="500"/>
                                        <p:tgtEl>
                                          <p:spTgt spid="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animEffect transition="in" filter="fade">
                                      <p:cBhvr>
                                        <p:cTn id="6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system Approach </a:t>
            </a:r>
          </a:p>
        </p:txBody>
      </p:sp>
      <p:sp>
        <p:nvSpPr>
          <p:cNvPr id="3" name="Content Placeholder 2"/>
          <p:cNvSpPr>
            <a:spLocks noGrp="1"/>
          </p:cNvSpPr>
          <p:nvPr>
            <p:ph idx="1"/>
          </p:nvPr>
        </p:nvSpPr>
        <p:spPr>
          <a:xfrm>
            <a:off x="677334" y="1433385"/>
            <a:ext cx="8932492" cy="4607978"/>
          </a:xfrm>
        </p:spPr>
        <p:txBody>
          <a:bodyPr>
            <a:normAutofit/>
          </a:bodyPr>
          <a:lstStyle/>
          <a:p>
            <a:r>
              <a:rPr lang="en-US" dirty="0"/>
              <a:t>Traditional file processing -  each user defines and implements the files needed for a specific software application as part of application programming.</a:t>
            </a:r>
          </a:p>
          <a:p>
            <a:pPr marL="0" indent="0">
              <a:buNone/>
            </a:pPr>
            <a:endParaRPr lang="en-US" dirty="0"/>
          </a:p>
          <a:p>
            <a:endParaRPr lang="en-US" dirty="0"/>
          </a:p>
          <a:p>
            <a:endParaRPr lang="en-US" dirty="0"/>
          </a:p>
          <a:p>
            <a:endParaRPr lang="en-US" dirty="0"/>
          </a:p>
          <a:p>
            <a:endParaRPr lang="en-US" dirty="0"/>
          </a:p>
          <a:p>
            <a:endParaRPr lang="en-US" dirty="0"/>
          </a:p>
          <a:p>
            <a:r>
              <a:rPr lang="en-US" dirty="0"/>
              <a:t>Similar information of student is stored in two separate files ~ </a:t>
            </a:r>
            <a:r>
              <a:rPr lang="en-US" dirty="0">
                <a:solidFill>
                  <a:schemeClr val="accent1">
                    <a:lumMod val="75000"/>
                  </a:schemeClr>
                </a:solidFill>
              </a:rPr>
              <a:t>data redundancy</a:t>
            </a:r>
          </a:p>
        </p:txBody>
      </p:sp>
      <p:pic>
        <p:nvPicPr>
          <p:cNvPr id="3074" name="Picture 2" descr="App, interface, man, person, user icon - Download on Iconfin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4487" y="2350656"/>
            <a:ext cx="886938" cy="8869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485786" y="3381799"/>
            <a:ext cx="2866768" cy="954107"/>
          </a:xfrm>
          <a:prstGeom prst="rect">
            <a:avLst/>
          </a:prstGeom>
          <a:noFill/>
          <a:ln>
            <a:solidFill>
              <a:schemeClr val="tx1">
                <a:lumMod val="95000"/>
                <a:lumOff val="5000"/>
              </a:schemeClr>
            </a:solidFill>
          </a:ln>
        </p:spPr>
        <p:txBody>
          <a:bodyPr wrap="square" rtlCol="0">
            <a:spAutoFit/>
          </a:bodyPr>
          <a:lstStyle/>
          <a:p>
            <a:pPr algn="ctr"/>
            <a:r>
              <a:rPr lang="en-US" sz="1200" b="1" u="sng" dirty="0">
                <a:solidFill>
                  <a:srgbClr val="FF0000"/>
                </a:solidFill>
              </a:rPr>
              <a:t>USER 1</a:t>
            </a:r>
          </a:p>
          <a:p>
            <a:pPr algn="ctr"/>
            <a:r>
              <a:rPr lang="en-US" sz="1400" b="1" u="sng" dirty="0"/>
              <a:t>Grade reporting office</a:t>
            </a:r>
          </a:p>
          <a:p>
            <a:r>
              <a:rPr lang="en-US" sz="1400" dirty="0"/>
              <a:t>Keep files of students and their grades</a:t>
            </a:r>
          </a:p>
        </p:txBody>
      </p:sp>
      <p:pic>
        <p:nvPicPr>
          <p:cNvPr id="6" name="Picture 2" descr="App, interface, man, person, user icon - Download on Iconfin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8216" y="2350656"/>
            <a:ext cx="886938" cy="88693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161006" y="3359803"/>
            <a:ext cx="2994453" cy="954107"/>
          </a:xfrm>
          <a:prstGeom prst="rect">
            <a:avLst/>
          </a:prstGeom>
          <a:noFill/>
          <a:ln>
            <a:solidFill>
              <a:schemeClr val="tx1">
                <a:lumMod val="95000"/>
                <a:lumOff val="5000"/>
              </a:schemeClr>
            </a:solidFill>
          </a:ln>
        </p:spPr>
        <p:txBody>
          <a:bodyPr wrap="square" rtlCol="0">
            <a:spAutoFit/>
          </a:bodyPr>
          <a:lstStyle/>
          <a:p>
            <a:pPr algn="ctr"/>
            <a:r>
              <a:rPr lang="en-US" sz="1200" b="1" u="sng" dirty="0">
                <a:solidFill>
                  <a:srgbClr val="FF0000"/>
                </a:solidFill>
              </a:rPr>
              <a:t>USER 2</a:t>
            </a:r>
          </a:p>
          <a:p>
            <a:pPr algn="ctr"/>
            <a:r>
              <a:rPr lang="en-US" sz="1400" b="1" u="sng" dirty="0"/>
              <a:t>Accounting office</a:t>
            </a:r>
          </a:p>
          <a:p>
            <a:pPr algn="ctr"/>
            <a:r>
              <a:rPr lang="en-US" sz="1400" dirty="0"/>
              <a:t>Keep track of students’ fees and their payments</a:t>
            </a:r>
          </a:p>
        </p:txBody>
      </p:sp>
    </p:spTree>
    <p:extLst>
      <p:ext uri="{BB962C8B-B14F-4D97-AF65-F5344CB8AC3E}">
        <p14:creationId xmlns:p14="http://schemas.microsoft.com/office/powerpoint/2010/main" val="2743207572"/>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TM03457515[[fn=View]]</Template>
  <TotalTime>881</TotalTime>
  <Words>3093</Words>
  <Application>Microsoft Office PowerPoint</Application>
  <PresentationFormat>Widescreen</PresentationFormat>
  <Paragraphs>306</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Source Sans Pro</vt:lpstr>
      <vt:lpstr>Trebuchet MS</vt:lpstr>
      <vt:lpstr>Wingdings</vt:lpstr>
      <vt:lpstr>Wingdings 3</vt:lpstr>
      <vt:lpstr>Facet</vt:lpstr>
      <vt:lpstr>Chapter 1 - Databases</vt:lpstr>
      <vt:lpstr>PowerPoint Presentation</vt:lpstr>
      <vt:lpstr>Introduction</vt:lpstr>
      <vt:lpstr>Introduction </vt:lpstr>
      <vt:lpstr>Introduction </vt:lpstr>
      <vt:lpstr>Introduction </vt:lpstr>
      <vt:lpstr>Introduction </vt:lpstr>
      <vt:lpstr>Data Storage </vt:lpstr>
      <vt:lpstr>file system Approach </vt:lpstr>
      <vt:lpstr>Characteristics of Database Approach</vt:lpstr>
      <vt:lpstr>Characteristics of Database Approach</vt:lpstr>
      <vt:lpstr>Characteristics of Database Approach</vt:lpstr>
      <vt:lpstr>Characteristics of Database Approach</vt:lpstr>
      <vt:lpstr>Characteristics of Database Approach</vt:lpstr>
      <vt:lpstr>Characteristics of Database Approach</vt:lpstr>
      <vt:lpstr>Characteristics of Database Approach</vt:lpstr>
      <vt:lpstr>Files vs. Databases</vt:lpstr>
      <vt:lpstr>Advantages Of Using DBMS </vt:lpstr>
      <vt:lpstr>Advantages Of Using DBMS </vt:lpstr>
      <vt:lpstr>Advantages Of Using DBMS </vt:lpstr>
      <vt:lpstr>Advantages Of Using DBMS </vt:lpstr>
      <vt:lpstr>Advantages Of Using DBMS </vt:lpstr>
      <vt:lpstr>Advantages Of Using DBMS </vt:lpstr>
      <vt:lpstr>Advantages Of Using DBMS </vt:lpstr>
      <vt:lpstr>Advantages Of Using DBMS </vt:lpstr>
      <vt:lpstr>Advantages Of Using DBMS </vt:lpstr>
      <vt:lpstr>Advantages Of Using DBMS </vt:lpstr>
      <vt:lpstr>When Not to Use a DBMS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databases</dc:title>
  <dc:creator>lab4</dc:creator>
  <cp:lastModifiedBy>Hajra Ahmed</cp:lastModifiedBy>
  <cp:revision>184</cp:revision>
  <dcterms:created xsi:type="dcterms:W3CDTF">2021-08-16T04:03:32Z</dcterms:created>
  <dcterms:modified xsi:type="dcterms:W3CDTF">2022-08-22T06:31:06Z</dcterms:modified>
</cp:coreProperties>
</file>