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99E33D-EA9C-4529-9308-11C8CB96C8E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576327-ED83-49EE-AC81-E44352D6FFEF}">
      <dgm:prSet custT="1"/>
      <dgm:spPr/>
      <dgm:t>
        <a:bodyPr/>
        <a:lstStyle/>
        <a:p>
          <a:r>
            <a:rPr lang="en-US" sz="2000" b="1" dirty="0"/>
            <a:t>Complex SQL Retrieval Queries</a:t>
          </a:r>
        </a:p>
      </dgm:t>
    </dgm:pt>
    <dgm:pt modelId="{7A186682-1C71-4F96-BC2F-31EEDECCFC35}" type="parTrans" cxnId="{53616637-E57F-40AD-8053-03D58E32267C}">
      <dgm:prSet/>
      <dgm:spPr/>
      <dgm:t>
        <a:bodyPr/>
        <a:lstStyle/>
        <a:p>
          <a:endParaRPr lang="en-US"/>
        </a:p>
      </dgm:t>
    </dgm:pt>
    <dgm:pt modelId="{2803B0F0-3433-4BED-B436-419219EE0AB2}" type="sibTrans" cxnId="{53616637-E57F-40AD-8053-03D58E32267C}">
      <dgm:prSet/>
      <dgm:spPr/>
      <dgm:t>
        <a:bodyPr/>
        <a:lstStyle/>
        <a:p>
          <a:endParaRPr lang="en-US"/>
        </a:p>
      </dgm:t>
    </dgm:pt>
    <dgm:pt modelId="{53EB2409-4833-4572-A533-F743F8C5F60B}">
      <dgm:prSet custT="1"/>
      <dgm:spPr/>
      <dgm:t>
        <a:bodyPr/>
        <a:lstStyle/>
        <a:p>
          <a:r>
            <a:rPr lang="en-US" sz="2000" b="1" dirty="0"/>
            <a:t>Views in SQL</a:t>
          </a:r>
        </a:p>
      </dgm:t>
    </dgm:pt>
    <dgm:pt modelId="{6AF39E81-0309-4115-9A7D-CB5373A7E8CA}" type="parTrans" cxnId="{410008DF-1FA1-4204-9504-9FFA825799DC}">
      <dgm:prSet/>
      <dgm:spPr/>
      <dgm:t>
        <a:bodyPr/>
        <a:lstStyle/>
        <a:p>
          <a:endParaRPr lang="en-US"/>
        </a:p>
      </dgm:t>
    </dgm:pt>
    <dgm:pt modelId="{52BD33DB-F814-4D68-BD69-2C11B85CDC72}" type="sibTrans" cxnId="{410008DF-1FA1-4204-9504-9FFA825799DC}">
      <dgm:prSet/>
      <dgm:spPr/>
      <dgm:t>
        <a:bodyPr/>
        <a:lstStyle/>
        <a:p>
          <a:endParaRPr lang="en-US"/>
        </a:p>
      </dgm:t>
    </dgm:pt>
    <dgm:pt modelId="{EA684D9D-448D-4E1E-A6B6-B7DE74215771}">
      <dgm:prSet custT="1"/>
      <dgm:spPr/>
      <dgm:t>
        <a:bodyPr/>
        <a:lstStyle/>
        <a:p>
          <a:endParaRPr lang="en-US" sz="2000" b="1" dirty="0"/>
        </a:p>
        <a:p>
          <a:endParaRPr lang="en-US" sz="2000" b="1" dirty="0"/>
        </a:p>
        <a:p>
          <a:endParaRPr lang="en-US" sz="2000" b="1" dirty="0"/>
        </a:p>
        <a:p>
          <a:endParaRPr lang="en-US" sz="2000" b="1" dirty="0"/>
        </a:p>
        <a:p>
          <a:r>
            <a:rPr lang="en-US" sz="2000" b="1" dirty="0"/>
            <a:t>Schema Change Statements in SQL</a:t>
          </a:r>
          <a:br>
            <a:rPr lang="en-US" sz="1000" dirty="0"/>
          </a:br>
          <a:r>
            <a:rPr lang="en-US" sz="1000" dirty="0"/>
            <a:t> </a:t>
          </a:r>
          <a:br>
            <a:rPr lang="en-US" sz="1000" dirty="0"/>
          </a:br>
          <a:br>
            <a:rPr lang="en-US" sz="1000" dirty="0"/>
          </a:br>
          <a:r>
            <a:rPr lang="en-US" sz="1000" dirty="0"/>
            <a:t> </a:t>
          </a:r>
          <a:br>
            <a:rPr lang="en-US" sz="1000" dirty="0"/>
          </a:br>
          <a:br>
            <a:rPr lang="en-US" sz="1000" dirty="0"/>
          </a:br>
          <a:br>
            <a:rPr lang="en-US" sz="1000" dirty="0"/>
          </a:br>
          <a:br>
            <a:rPr lang="en-US" sz="1000" dirty="0"/>
          </a:br>
          <a:br>
            <a:rPr lang="en-US" sz="1000" dirty="0"/>
          </a:br>
          <a:br>
            <a:rPr lang="en-US" sz="1000" dirty="0"/>
          </a:br>
          <a:br>
            <a:rPr lang="en-US" sz="1000" dirty="0"/>
          </a:br>
          <a:br>
            <a:rPr lang="en-US" sz="1000" dirty="0"/>
          </a:br>
          <a:endParaRPr lang="en-US" sz="2000" b="1" dirty="0"/>
        </a:p>
      </dgm:t>
    </dgm:pt>
    <dgm:pt modelId="{0A18BE64-99E1-4082-BD99-8114FAF6FE42}" type="parTrans" cxnId="{67E323C8-917C-4F88-9B28-7CDD9C846B43}">
      <dgm:prSet/>
      <dgm:spPr/>
      <dgm:t>
        <a:bodyPr/>
        <a:lstStyle/>
        <a:p>
          <a:endParaRPr lang="en-US"/>
        </a:p>
      </dgm:t>
    </dgm:pt>
    <dgm:pt modelId="{03B876CE-5A62-4E07-B8B9-37E3842E600F}" type="sibTrans" cxnId="{67E323C8-917C-4F88-9B28-7CDD9C846B43}">
      <dgm:prSet/>
      <dgm:spPr/>
      <dgm:t>
        <a:bodyPr/>
        <a:lstStyle/>
        <a:p>
          <a:endParaRPr lang="en-US"/>
        </a:p>
      </dgm:t>
    </dgm:pt>
    <dgm:pt modelId="{EA9F41C6-EA91-48DD-84D5-0245731C042D}" type="pres">
      <dgm:prSet presAssocID="{E999E33D-EA9C-4529-9308-11C8CB96C8EE}" presName="compositeShape" presStyleCnt="0">
        <dgm:presLayoutVars>
          <dgm:dir/>
          <dgm:resizeHandles/>
        </dgm:presLayoutVars>
      </dgm:prSet>
      <dgm:spPr/>
    </dgm:pt>
    <dgm:pt modelId="{3EACD74D-1F53-4822-A17F-4C2FDC568725}" type="pres">
      <dgm:prSet presAssocID="{E999E33D-EA9C-4529-9308-11C8CB96C8EE}" presName="pyramid" presStyleLbl="node1" presStyleIdx="0" presStyleCnt="1"/>
      <dgm:spPr/>
    </dgm:pt>
    <dgm:pt modelId="{3F212B48-8406-4505-BE92-F4FCC6C571C9}" type="pres">
      <dgm:prSet presAssocID="{E999E33D-EA9C-4529-9308-11C8CB96C8EE}" presName="theList" presStyleCnt="0"/>
      <dgm:spPr/>
    </dgm:pt>
    <dgm:pt modelId="{8F9B7A4D-1F08-4D3A-8E68-B833777C87DC}" type="pres">
      <dgm:prSet presAssocID="{FB576327-ED83-49EE-AC81-E44352D6FFEF}" presName="aNode" presStyleLbl="fgAcc1" presStyleIdx="0" presStyleCnt="3">
        <dgm:presLayoutVars>
          <dgm:bulletEnabled val="1"/>
        </dgm:presLayoutVars>
      </dgm:prSet>
      <dgm:spPr/>
    </dgm:pt>
    <dgm:pt modelId="{8AABFCAC-A4D0-4EAE-A7F7-CF618D076958}" type="pres">
      <dgm:prSet presAssocID="{FB576327-ED83-49EE-AC81-E44352D6FFEF}" presName="aSpace" presStyleCnt="0"/>
      <dgm:spPr/>
    </dgm:pt>
    <dgm:pt modelId="{2B8010E7-887D-4441-AAE5-DF408D758A1F}" type="pres">
      <dgm:prSet presAssocID="{53EB2409-4833-4572-A533-F743F8C5F60B}" presName="aNode" presStyleLbl="fgAcc1" presStyleIdx="1" presStyleCnt="3">
        <dgm:presLayoutVars>
          <dgm:bulletEnabled val="1"/>
        </dgm:presLayoutVars>
      </dgm:prSet>
      <dgm:spPr/>
    </dgm:pt>
    <dgm:pt modelId="{BB76F089-4E34-474C-BBC3-D1CBE9AA0F3D}" type="pres">
      <dgm:prSet presAssocID="{53EB2409-4833-4572-A533-F743F8C5F60B}" presName="aSpace" presStyleCnt="0"/>
      <dgm:spPr/>
    </dgm:pt>
    <dgm:pt modelId="{7BB4C865-7090-45DA-819F-264696CCAA86}" type="pres">
      <dgm:prSet presAssocID="{EA684D9D-448D-4E1E-A6B6-B7DE74215771}" presName="aNode" presStyleLbl="fgAcc1" presStyleIdx="2" presStyleCnt="3">
        <dgm:presLayoutVars>
          <dgm:bulletEnabled val="1"/>
        </dgm:presLayoutVars>
      </dgm:prSet>
      <dgm:spPr/>
    </dgm:pt>
    <dgm:pt modelId="{1C94C63D-8BCC-4D38-9EC1-134DBE3EB4DD}" type="pres">
      <dgm:prSet presAssocID="{EA684D9D-448D-4E1E-A6B6-B7DE74215771}" presName="aSpace" presStyleCnt="0"/>
      <dgm:spPr/>
    </dgm:pt>
  </dgm:ptLst>
  <dgm:cxnLst>
    <dgm:cxn modelId="{53616637-E57F-40AD-8053-03D58E32267C}" srcId="{E999E33D-EA9C-4529-9308-11C8CB96C8EE}" destId="{FB576327-ED83-49EE-AC81-E44352D6FFEF}" srcOrd="0" destOrd="0" parTransId="{7A186682-1C71-4F96-BC2F-31EEDECCFC35}" sibTransId="{2803B0F0-3433-4BED-B436-419219EE0AB2}"/>
    <dgm:cxn modelId="{D9F1686A-5271-4EC1-993B-1B160593FE49}" type="presOf" srcId="{EA684D9D-448D-4E1E-A6B6-B7DE74215771}" destId="{7BB4C865-7090-45DA-819F-264696CCAA86}" srcOrd="0" destOrd="0" presId="urn:microsoft.com/office/officeart/2005/8/layout/pyramid2"/>
    <dgm:cxn modelId="{C2832994-3708-4290-8CC2-912017A414C3}" type="presOf" srcId="{FB576327-ED83-49EE-AC81-E44352D6FFEF}" destId="{8F9B7A4D-1F08-4D3A-8E68-B833777C87DC}" srcOrd="0" destOrd="0" presId="urn:microsoft.com/office/officeart/2005/8/layout/pyramid2"/>
    <dgm:cxn modelId="{833345A5-5D51-4ADE-8FF8-38B52DFF20ED}" type="presOf" srcId="{53EB2409-4833-4572-A533-F743F8C5F60B}" destId="{2B8010E7-887D-4441-AAE5-DF408D758A1F}" srcOrd="0" destOrd="0" presId="urn:microsoft.com/office/officeart/2005/8/layout/pyramid2"/>
    <dgm:cxn modelId="{67E323C8-917C-4F88-9B28-7CDD9C846B43}" srcId="{E999E33D-EA9C-4529-9308-11C8CB96C8EE}" destId="{EA684D9D-448D-4E1E-A6B6-B7DE74215771}" srcOrd="2" destOrd="0" parTransId="{0A18BE64-99E1-4082-BD99-8114FAF6FE42}" sibTransId="{03B876CE-5A62-4E07-B8B9-37E3842E600F}"/>
    <dgm:cxn modelId="{410008DF-1FA1-4204-9504-9FFA825799DC}" srcId="{E999E33D-EA9C-4529-9308-11C8CB96C8EE}" destId="{53EB2409-4833-4572-A533-F743F8C5F60B}" srcOrd="1" destOrd="0" parTransId="{6AF39E81-0309-4115-9A7D-CB5373A7E8CA}" sibTransId="{52BD33DB-F814-4D68-BD69-2C11B85CDC72}"/>
    <dgm:cxn modelId="{58C918ED-2258-41E5-9FA2-AE51F4D3C449}" type="presOf" srcId="{E999E33D-EA9C-4529-9308-11C8CB96C8EE}" destId="{EA9F41C6-EA91-48DD-84D5-0245731C042D}" srcOrd="0" destOrd="0" presId="urn:microsoft.com/office/officeart/2005/8/layout/pyramid2"/>
    <dgm:cxn modelId="{C6E790D0-FDB6-4FFE-BAA6-04BC2ABB9FDC}" type="presParOf" srcId="{EA9F41C6-EA91-48DD-84D5-0245731C042D}" destId="{3EACD74D-1F53-4822-A17F-4C2FDC568725}" srcOrd="0" destOrd="0" presId="urn:microsoft.com/office/officeart/2005/8/layout/pyramid2"/>
    <dgm:cxn modelId="{1911C850-112B-4907-8782-83ED6EF39722}" type="presParOf" srcId="{EA9F41C6-EA91-48DD-84D5-0245731C042D}" destId="{3F212B48-8406-4505-BE92-F4FCC6C571C9}" srcOrd="1" destOrd="0" presId="urn:microsoft.com/office/officeart/2005/8/layout/pyramid2"/>
    <dgm:cxn modelId="{1130A52E-E694-4478-8494-8F6BC3F46479}" type="presParOf" srcId="{3F212B48-8406-4505-BE92-F4FCC6C571C9}" destId="{8F9B7A4D-1F08-4D3A-8E68-B833777C87DC}" srcOrd="0" destOrd="0" presId="urn:microsoft.com/office/officeart/2005/8/layout/pyramid2"/>
    <dgm:cxn modelId="{D601910D-B9FA-4872-BFE8-F604E700AFB3}" type="presParOf" srcId="{3F212B48-8406-4505-BE92-F4FCC6C571C9}" destId="{8AABFCAC-A4D0-4EAE-A7F7-CF618D076958}" srcOrd="1" destOrd="0" presId="urn:microsoft.com/office/officeart/2005/8/layout/pyramid2"/>
    <dgm:cxn modelId="{4B840DD8-C340-4C87-B2EF-4CA77BFC12D3}" type="presParOf" srcId="{3F212B48-8406-4505-BE92-F4FCC6C571C9}" destId="{2B8010E7-887D-4441-AAE5-DF408D758A1F}" srcOrd="2" destOrd="0" presId="urn:microsoft.com/office/officeart/2005/8/layout/pyramid2"/>
    <dgm:cxn modelId="{BB031A6B-E36D-4645-B02A-BCE28B9FFECE}" type="presParOf" srcId="{3F212B48-8406-4505-BE92-F4FCC6C571C9}" destId="{BB76F089-4E34-474C-BBC3-D1CBE9AA0F3D}" srcOrd="3" destOrd="0" presId="urn:microsoft.com/office/officeart/2005/8/layout/pyramid2"/>
    <dgm:cxn modelId="{6A599554-A33F-489A-A3BA-1A0CBD146012}" type="presParOf" srcId="{3F212B48-8406-4505-BE92-F4FCC6C571C9}" destId="{7BB4C865-7090-45DA-819F-264696CCAA86}" srcOrd="4" destOrd="0" presId="urn:microsoft.com/office/officeart/2005/8/layout/pyramid2"/>
    <dgm:cxn modelId="{8B67CB0E-D5D1-4A54-8872-1CF359C9138B}" type="presParOf" srcId="{3F212B48-8406-4505-BE92-F4FCC6C571C9}" destId="{1C94C63D-8BCC-4D38-9EC1-134DBE3EB4D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CD74D-1F53-4822-A17F-4C2FDC568725}">
      <dsp:nvSpPr>
        <dsp:cNvPr id="0" name=""/>
        <dsp:cNvSpPr/>
      </dsp:nvSpPr>
      <dsp:spPr>
        <a:xfrm>
          <a:off x="2031352" y="0"/>
          <a:ext cx="4124410" cy="412441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B7A4D-1F08-4D3A-8E68-B833777C87DC}">
      <dsp:nvSpPr>
        <dsp:cNvPr id="0" name=""/>
        <dsp:cNvSpPr/>
      </dsp:nvSpPr>
      <dsp:spPr>
        <a:xfrm>
          <a:off x="4093557" y="414656"/>
          <a:ext cx="2680866" cy="9763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Complex SQL Retrieval Queries</a:t>
          </a:r>
        </a:p>
      </dsp:txBody>
      <dsp:txXfrm>
        <a:off x="4141217" y="462316"/>
        <a:ext cx="2585546" cy="881005"/>
      </dsp:txXfrm>
    </dsp:sp>
    <dsp:sp modelId="{2B8010E7-887D-4441-AAE5-DF408D758A1F}">
      <dsp:nvSpPr>
        <dsp:cNvPr id="0" name=""/>
        <dsp:cNvSpPr/>
      </dsp:nvSpPr>
      <dsp:spPr>
        <a:xfrm>
          <a:off x="4093557" y="1513022"/>
          <a:ext cx="2680866" cy="9763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Views in SQL</a:t>
          </a:r>
        </a:p>
      </dsp:txBody>
      <dsp:txXfrm>
        <a:off x="4141217" y="1560682"/>
        <a:ext cx="2585546" cy="881005"/>
      </dsp:txXfrm>
    </dsp:sp>
    <dsp:sp modelId="{7BB4C865-7090-45DA-819F-264696CCAA86}">
      <dsp:nvSpPr>
        <dsp:cNvPr id="0" name=""/>
        <dsp:cNvSpPr/>
      </dsp:nvSpPr>
      <dsp:spPr>
        <a:xfrm>
          <a:off x="4093557" y="2611387"/>
          <a:ext cx="2680866" cy="9763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Schema Change Statements in SQL</a:t>
          </a:r>
          <a:br>
            <a:rPr lang="en-US" sz="1000" kern="1200" dirty="0"/>
          </a:br>
          <a:r>
            <a:rPr lang="en-US" sz="1000" kern="1200" dirty="0"/>
            <a:t> </a:t>
          </a:r>
          <a:br>
            <a:rPr lang="en-US" sz="1000" kern="1200" dirty="0"/>
          </a:br>
          <a:br>
            <a:rPr lang="en-US" sz="1000" kern="1200" dirty="0"/>
          </a:br>
          <a:r>
            <a:rPr lang="en-US" sz="1000" kern="1200" dirty="0"/>
            <a:t> </a:t>
          </a:r>
          <a:br>
            <a:rPr lang="en-US" sz="1000" kern="1200" dirty="0"/>
          </a:br>
          <a:br>
            <a:rPr lang="en-US" sz="1000" kern="1200" dirty="0"/>
          </a:br>
          <a:br>
            <a:rPr lang="en-US" sz="1000" kern="1200" dirty="0"/>
          </a:br>
          <a:br>
            <a:rPr lang="en-US" sz="1000" kern="1200" dirty="0"/>
          </a:br>
          <a:br>
            <a:rPr lang="en-US" sz="1000" kern="1200" dirty="0"/>
          </a:br>
          <a:br>
            <a:rPr lang="en-US" sz="1000" kern="1200" dirty="0"/>
          </a:br>
          <a:br>
            <a:rPr lang="en-US" sz="1000" kern="1200" dirty="0"/>
          </a:br>
          <a:br>
            <a:rPr lang="en-US" sz="1000" kern="1200" dirty="0"/>
          </a:br>
          <a:endParaRPr lang="en-US" sz="2000" b="1" kern="1200" dirty="0"/>
        </a:p>
      </dsp:txBody>
      <dsp:txXfrm>
        <a:off x="4141217" y="2659047"/>
        <a:ext cx="2585546" cy="881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3EF3F-52BC-4617-BE9F-DC0CB220111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4297C-703A-43A6-BE41-09118CB2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2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D808D-AC8F-4779-9931-B0CB3412133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2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1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1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2412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9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2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18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2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97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6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9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4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2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06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5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srgbClr val="5FCBEF"/>
                </a:solidFill>
              </a:rPr>
              <a:pPr defTabSz="457200"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2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42" y="1326291"/>
            <a:ext cx="10041924" cy="2372498"/>
          </a:xfrm>
        </p:spPr>
        <p:txBody>
          <a:bodyPr/>
          <a:lstStyle/>
          <a:p>
            <a:pPr algn="ctr"/>
            <a:r>
              <a:rPr lang="en-US" dirty="0"/>
              <a:t>Chapter 7 </a:t>
            </a:r>
            <a:br>
              <a:rPr lang="en-US" dirty="0"/>
            </a:br>
            <a:r>
              <a:rPr lang="en-US" dirty="0"/>
              <a:t>More SQL: Complex Queries</a:t>
            </a:r>
          </a:p>
        </p:txBody>
      </p:sp>
    </p:spTree>
    <p:extLst>
      <p:ext uri="{BB962C8B-B14F-4D97-AF65-F5344CB8AC3E}">
        <p14:creationId xmlns:p14="http://schemas.microsoft.com/office/powerpoint/2010/main" val="105922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7" y="1451232"/>
            <a:ext cx="9562299" cy="4661243"/>
          </a:xfrm>
        </p:spPr>
        <p:txBody>
          <a:bodyPr>
            <a:normAutofit/>
          </a:bodyPr>
          <a:lstStyle/>
          <a:p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Subqueries</a:t>
            </a:r>
          </a:p>
        </p:txBody>
      </p:sp>
      <p:pic>
        <p:nvPicPr>
          <p:cNvPr id="4" name="Picture 2" descr="What is a SQL Subquery and Exists Clause? (Part 6 of 8)">
            <a:extLst>
              <a:ext uri="{FF2B5EF4-FFF2-40B4-BE49-F238E27FC236}">
                <a16:creationId xmlns:a16="http://schemas.microsoft.com/office/drawing/2014/main" id="{06708FAD-DE88-A3C9-E823-480D5F50C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10" y="2421147"/>
            <a:ext cx="6555698" cy="368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7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27" y="0"/>
            <a:ext cx="8596668" cy="1320800"/>
          </a:xfrm>
        </p:spPr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7" y="1451232"/>
            <a:ext cx="9562299" cy="4661243"/>
          </a:xfrm>
        </p:spPr>
        <p:txBody>
          <a:bodyPr>
            <a:normAutofit/>
          </a:bodyPr>
          <a:lstStyle/>
          <a:p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Subqueries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5186D-E476-D521-1688-ECBFD781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74" y="745525"/>
            <a:ext cx="7021852" cy="62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6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470"/>
            <a:ext cx="9020848" cy="4661243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Nested Queries, Tuples, and Set/</a:t>
            </a:r>
            <a:r>
              <a:rPr lang="en-US" sz="1600" b="1" i="1" u="sng" dirty="0" err="1">
                <a:solidFill>
                  <a:schemeClr val="accent2">
                    <a:lumMod val="75000"/>
                  </a:schemeClr>
                </a:solidFill>
              </a:rPr>
              <a:t>Multiset</a:t>
            </a:r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 Comparisons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IN Operator (comparison operator)</a:t>
            </a:r>
          </a:p>
          <a:p>
            <a:r>
              <a:rPr lang="en-US" u="sng" dirty="0">
                <a:solidFill>
                  <a:schemeClr val="tx1"/>
                </a:solidFill>
              </a:rPr>
              <a:t>which </a:t>
            </a:r>
            <a:r>
              <a:rPr lang="en-US" b="1" u="sng" dirty="0">
                <a:solidFill>
                  <a:schemeClr val="tx1"/>
                </a:solidFill>
              </a:rPr>
              <a:t>compares a value v1 with a set (or multiset) of values V and evaluates to TRUE if v1 is one of the elements in V.</a:t>
            </a:r>
          </a:p>
          <a:p>
            <a:r>
              <a:rPr lang="en-US" dirty="0">
                <a:solidFill>
                  <a:schemeClr val="tx1"/>
                </a:solidFill>
              </a:rPr>
              <a:t>The IN operator </a:t>
            </a:r>
            <a:r>
              <a:rPr lang="en-US" u="sng" dirty="0">
                <a:solidFill>
                  <a:schemeClr val="tx1"/>
                </a:solidFill>
              </a:rPr>
              <a:t>allows you to specify </a:t>
            </a:r>
            <a:r>
              <a:rPr lang="en-US" b="1" u="sng" dirty="0">
                <a:solidFill>
                  <a:srgbClr val="C00000"/>
                </a:solidFill>
              </a:rPr>
              <a:t>multiple values </a:t>
            </a:r>
            <a:r>
              <a:rPr lang="en-US" u="sng" dirty="0">
                <a:solidFill>
                  <a:schemeClr val="tx1"/>
                </a:solidFill>
              </a:rPr>
              <a:t>in a WHERE clause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IN operator is a </a:t>
            </a:r>
            <a:r>
              <a:rPr lang="en-US" u="sng" dirty="0">
                <a:solidFill>
                  <a:schemeClr val="tx1"/>
                </a:solidFill>
              </a:rPr>
              <a:t>shorthand for multiple </a:t>
            </a:r>
            <a:r>
              <a:rPr lang="en-US" b="1" u="sng" dirty="0">
                <a:solidFill>
                  <a:srgbClr val="C00000"/>
                </a:solidFill>
              </a:rPr>
              <a:t>OR</a:t>
            </a:r>
            <a:r>
              <a:rPr lang="en-US" u="sng" dirty="0">
                <a:solidFill>
                  <a:schemeClr val="tx1"/>
                </a:solidFill>
              </a:rPr>
              <a:t> conditions.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A08CE-E7A1-4312-87DD-A1D1A9E0D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6" t="7993" b="66696"/>
          <a:stretch/>
        </p:blipFill>
        <p:spPr>
          <a:xfrm>
            <a:off x="2801051" y="3689931"/>
            <a:ext cx="6174261" cy="1320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D54E4F-8838-4FE6-8426-BB54E2228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6" t="71678"/>
          <a:stretch/>
        </p:blipFill>
        <p:spPr>
          <a:xfrm>
            <a:off x="2982577" y="5220978"/>
            <a:ext cx="6226846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7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8241"/>
            <a:ext cx="8596668" cy="1320800"/>
          </a:xfrm>
        </p:spPr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58" y="542181"/>
            <a:ext cx="9020848" cy="4661243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Nested Queries, Tuples, and Set/</a:t>
            </a:r>
            <a:r>
              <a:rPr lang="en-US" sz="1600" b="1" i="1" u="sng" dirty="0" err="1">
                <a:solidFill>
                  <a:schemeClr val="accent2">
                    <a:lumMod val="75000"/>
                  </a:schemeClr>
                </a:solidFill>
              </a:rPr>
              <a:t>Multiset</a:t>
            </a:r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 Comparisons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IN Operator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F0E67-7B2C-4E8F-9CD5-62E8D02A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459"/>
            <a:ext cx="6533466" cy="4094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6FB3A5-BB64-4540-9A0C-3CDA88C7F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101"/>
          <a:stretch/>
        </p:blipFill>
        <p:spPr>
          <a:xfrm>
            <a:off x="0" y="5426585"/>
            <a:ext cx="5904810" cy="1367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49D6AD-E48C-4E11-8B72-E0C66846EA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54" r="16255"/>
          <a:stretch/>
        </p:blipFill>
        <p:spPr>
          <a:xfrm>
            <a:off x="7481756" y="2242616"/>
            <a:ext cx="4602086" cy="2126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E153BE-1AE4-4D3C-B8CA-966B5B3B5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054" y="5490444"/>
            <a:ext cx="5756219" cy="1367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563E4D-A48D-FF13-4932-3696ECF6AD7B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533466" y="3305974"/>
            <a:ext cx="948290" cy="2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4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470"/>
            <a:ext cx="10837332" cy="4661243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Nested Queries, Tuples, and Set/</a:t>
            </a:r>
            <a:r>
              <a:rPr lang="en-US" sz="1600" b="1" i="1" u="sng" dirty="0" err="1">
                <a:solidFill>
                  <a:schemeClr val="accent2">
                    <a:lumMod val="75000"/>
                  </a:schemeClr>
                </a:solidFill>
              </a:rPr>
              <a:t>Multiset</a:t>
            </a:r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 Comparisons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IN Operator</a:t>
            </a:r>
          </a:p>
          <a:p>
            <a:r>
              <a:rPr lang="en-US" sz="1600" u="sng" dirty="0">
                <a:solidFill>
                  <a:schemeClr val="tx1"/>
                </a:solidFill>
              </a:rPr>
              <a:t>Query: Find the name of employees who are working on a project.</a:t>
            </a:r>
          </a:p>
          <a:p>
            <a:r>
              <a:rPr lang="en-US" sz="1600" u="sng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So, first it’ll fetch employees who are working on a project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Select Eid From Project 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93CDDE8-80D3-4043-8EC1-99EF3C0C9A9F}"/>
              </a:ext>
            </a:extLst>
          </p:cNvPr>
          <p:cNvGraphicFramePr>
            <a:graphicFrameLocks noGrp="1"/>
          </p:cNvGraphicFramePr>
          <p:nvPr/>
        </p:nvGraphicFramePr>
        <p:xfrm>
          <a:off x="705043" y="3297382"/>
          <a:ext cx="364766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06">
                  <a:extLst>
                    <a:ext uri="{9D8B030D-6E8A-4147-A177-3AD203B41FA5}">
                      <a16:colId xmlns:a16="http://schemas.microsoft.com/office/drawing/2014/main" val="2847026775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1764810420"/>
                    </a:ext>
                  </a:extLst>
                </a:gridCol>
                <a:gridCol w="1801090">
                  <a:extLst>
                    <a:ext uri="{9D8B030D-6E8A-4147-A177-3AD203B41FA5}">
                      <a16:colId xmlns:a16="http://schemas.microsoft.com/office/drawing/2014/main" val="287924006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Employee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Employee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3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6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09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70500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5BE0870-C2AB-4305-888B-5C270BFC3A41}"/>
              </a:ext>
            </a:extLst>
          </p:cNvPr>
          <p:cNvGraphicFramePr>
            <a:graphicFrameLocks noGrp="1"/>
          </p:cNvGraphicFramePr>
          <p:nvPr/>
        </p:nvGraphicFramePr>
        <p:xfrm>
          <a:off x="5735782" y="2942830"/>
          <a:ext cx="3865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09">
                  <a:extLst>
                    <a:ext uri="{9D8B030D-6E8A-4147-A177-3AD203B41FA5}">
                      <a16:colId xmlns:a16="http://schemas.microsoft.com/office/drawing/2014/main" val="2847026775"/>
                    </a:ext>
                  </a:extLst>
                </a:gridCol>
                <a:gridCol w="598883">
                  <a:extLst>
                    <a:ext uri="{9D8B030D-6E8A-4147-A177-3AD203B41FA5}">
                      <a16:colId xmlns:a16="http://schemas.microsoft.com/office/drawing/2014/main" val="1764810420"/>
                    </a:ext>
                  </a:extLst>
                </a:gridCol>
                <a:gridCol w="1205739">
                  <a:extLst>
                    <a:ext uri="{9D8B030D-6E8A-4147-A177-3AD203B41FA5}">
                      <a16:colId xmlns:a16="http://schemas.microsoft.com/office/drawing/2014/main" val="2879240065"/>
                    </a:ext>
                  </a:extLst>
                </a:gridCol>
                <a:gridCol w="1423487">
                  <a:extLst>
                    <a:ext uri="{9D8B030D-6E8A-4147-A177-3AD203B41FA5}">
                      <a16:colId xmlns:a16="http://schemas.microsoft.com/office/drawing/2014/main" val="205726381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Project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Project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4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6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092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EB7D161-F567-47AA-8930-6A430992D4D6}"/>
              </a:ext>
            </a:extLst>
          </p:cNvPr>
          <p:cNvSpPr/>
          <p:nvPr/>
        </p:nvSpPr>
        <p:spPr>
          <a:xfrm>
            <a:off x="5735782" y="3325678"/>
            <a:ext cx="581891" cy="1842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36ED8FE-0FD2-4BD1-B6CE-AD44AE2ADB43}"/>
              </a:ext>
            </a:extLst>
          </p:cNvPr>
          <p:cNvCxnSpPr/>
          <p:nvPr/>
        </p:nvCxnSpPr>
        <p:spPr>
          <a:xfrm>
            <a:off x="3380509" y="3152551"/>
            <a:ext cx="2355273" cy="127508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1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10186667" cy="4661243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Nested Queries, Tuples, and Set/</a:t>
            </a:r>
            <a:r>
              <a:rPr lang="en-US" sz="1600" b="1" i="1" u="sng" dirty="0" err="1">
                <a:solidFill>
                  <a:schemeClr val="accent2">
                    <a:lumMod val="75000"/>
                  </a:schemeClr>
                </a:solidFill>
              </a:rPr>
              <a:t>Multiset</a:t>
            </a:r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 Comparisons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IN Operator</a:t>
            </a:r>
          </a:p>
          <a:p>
            <a:r>
              <a:rPr lang="en-US" sz="1600" u="sng" dirty="0">
                <a:solidFill>
                  <a:schemeClr val="tx1"/>
                </a:solidFill>
              </a:rPr>
              <a:t>Query: Find the name of employees who are working on a project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Select </a:t>
            </a:r>
            <a:r>
              <a:rPr lang="en-US" sz="1600" b="1" dirty="0" err="1">
                <a:solidFill>
                  <a:srgbClr val="00B050"/>
                </a:solidFill>
              </a:rPr>
              <a:t>Ename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	From Employee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	Where Eid IN (Select Eid From Project 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93CDDE8-80D3-4043-8EC1-99EF3C0C9A9F}"/>
              </a:ext>
            </a:extLst>
          </p:cNvPr>
          <p:cNvGraphicFramePr>
            <a:graphicFrameLocks noGrp="1"/>
          </p:cNvGraphicFramePr>
          <p:nvPr/>
        </p:nvGraphicFramePr>
        <p:xfrm>
          <a:off x="176263" y="3869930"/>
          <a:ext cx="364766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06">
                  <a:extLst>
                    <a:ext uri="{9D8B030D-6E8A-4147-A177-3AD203B41FA5}">
                      <a16:colId xmlns:a16="http://schemas.microsoft.com/office/drawing/2014/main" val="2847026775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1764810420"/>
                    </a:ext>
                  </a:extLst>
                </a:gridCol>
                <a:gridCol w="1801090">
                  <a:extLst>
                    <a:ext uri="{9D8B030D-6E8A-4147-A177-3AD203B41FA5}">
                      <a16:colId xmlns:a16="http://schemas.microsoft.com/office/drawing/2014/main" val="287924006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Employee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Employee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3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6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09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70500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5BE0870-C2AB-4305-888B-5C270BFC3A41}"/>
              </a:ext>
            </a:extLst>
          </p:cNvPr>
          <p:cNvGraphicFramePr>
            <a:graphicFrameLocks noGrp="1"/>
          </p:cNvGraphicFramePr>
          <p:nvPr/>
        </p:nvGraphicFramePr>
        <p:xfrm>
          <a:off x="3932807" y="4068222"/>
          <a:ext cx="3865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09">
                  <a:extLst>
                    <a:ext uri="{9D8B030D-6E8A-4147-A177-3AD203B41FA5}">
                      <a16:colId xmlns:a16="http://schemas.microsoft.com/office/drawing/2014/main" val="2847026775"/>
                    </a:ext>
                  </a:extLst>
                </a:gridCol>
                <a:gridCol w="598883">
                  <a:extLst>
                    <a:ext uri="{9D8B030D-6E8A-4147-A177-3AD203B41FA5}">
                      <a16:colId xmlns:a16="http://schemas.microsoft.com/office/drawing/2014/main" val="1764810420"/>
                    </a:ext>
                  </a:extLst>
                </a:gridCol>
                <a:gridCol w="1205739">
                  <a:extLst>
                    <a:ext uri="{9D8B030D-6E8A-4147-A177-3AD203B41FA5}">
                      <a16:colId xmlns:a16="http://schemas.microsoft.com/office/drawing/2014/main" val="2879240065"/>
                    </a:ext>
                  </a:extLst>
                </a:gridCol>
                <a:gridCol w="1423487">
                  <a:extLst>
                    <a:ext uri="{9D8B030D-6E8A-4147-A177-3AD203B41FA5}">
                      <a16:colId xmlns:a16="http://schemas.microsoft.com/office/drawing/2014/main" val="205726381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Project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Project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4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6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092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EB7D161-F567-47AA-8930-6A430992D4D6}"/>
              </a:ext>
            </a:extLst>
          </p:cNvPr>
          <p:cNvSpPr/>
          <p:nvPr/>
        </p:nvSpPr>
        <p:spPr>
          <a:xfrm>
            <a:off x="3932806" y="4477434"/>
            <a:ext cx="581891" cy="1842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DE434-AF87-46D8-BDEC-19C3AFAA7413}"/>
              </a:ext>
            </a:extLst>
          </p:cNvPr>
          <p:cNvSpPr/>
          <p:nvPr/>
        </p:nvSpPr>
        <p:spPr>
          <a:xfrm>
            <a:off x="185126" y="4233658"/>
            <a:ext cx="581891" cy="2187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EAE76-D4B3-4792-9F76-1A48E7656E40}"/>
              </a:ext>
            </a:extLst>
          </p:cNvPr>
          <p:cNvSpPr txBox="1"/>
          <p:nvPr/>
        </p:nvSpPr>
        <p:spPr>
          <a:xfrm>
            <a:off x="7677455" y="2303271"/>
            <a:ext cx="31865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</a:rPr>
              <a:t>Compare Eid from Employee table with Project Table. Check if that Eid exists </a:t>
            </a:r>
            <a:r>
              <a:rPr lang="en-US" sz="1600" dirty="0">
                <a:solidFill>
                  <a:srgbClr val="FF0000"/>
                </a:solidFill>
              </a:rPr>
              <a:t>IN</a:t>
            </a:r>
            <a:r>
              <a:rPr lang="en-US" sz="1600" dirty="0">
                <a:solidFill>
                  <a:prstClr val="black"/>
                </a:solidFill>
              </a:rPr>
              <a:t> Project Table.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</a:rPr>
              <a:t>Comparison is done one by one for the complete table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79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470"/>
            <a:ext cx="10460358" cy="4661243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Nested Queries, Tuples, and Set/</a:t>
            </a:r>
            <a:r>
              <a:rPr lang="en-US" sz="1600" b="1" i="1" u="sng" dirty="0" err="1">
                <a:solidFill>
                  <a:schemeClr val="accent2">
                    <a:lumMod val="75000"/>
                  </a:schemeClr>
                </a:solidFill>
              </a:rPr>
              <a:t>Multiset</a:t>
            </a:r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 Comparisons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NOT IN Operator</a:t>
            </a:r>
          </a:p>
          <a:p>
            <a:r>
              <a:rPr lang="en-US" sz="1600" u="sng" dirty="0">
                <a:solidFill>
                  <a:schemeClr val="tx1"/>
                </a:solidFill>
              </a:rPr>
              <a:t>Query: Find the name of employees </a:t>
            </a:r>
            <a:r>
              <a:rPr lang="en-US" sz="1600" b="1" u="sng" dirty="0">
                <a:solidFill>
                  <a:schemeClr val="tx1"/>
                </a:solidFill>
              </a:rPr>
              <a:t>who are not working on a project</a:t>
            </a:r>
            <a:r>
              <a:rPr lang="en-US" sz="1600" u="sng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Select </a:t>
            </a:r>
            <a:r>
              <a:rPr lang="en-US" sz="1600" b="1" dirty="0" err="1">
                <a:solidFill>
                  <a:srgbClr val="00B050"/>
                </a:solidFill>
              </a:rPr>
              <a:t>Ename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	From Employee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	Where Eid NOT IN (Select Eid From Project 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93CDDE8-80D3-4043-8EC1-99EF3C0C9A9F}"/>
              </a:ext>
            </a:extLst>
          </p:cNvPr>
          <p:cNvGraphicFramePr>
            <a:graphicFrameLocks noGrp="1"/>
          </p:cNvGraphicFramePr>
          <p:nvPr/>
        </p:nvGraphicFramePr>
        <p:xfrm>
          <a:off x="1327999" y="3869930"/>
          <a:ext cx="364766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06">
                  <a:extLst>
                    <a:ext uri="{9D8B030D-6E8A-4147-A177-3AD203B41FA5}">
                      <a16:colId xmlns:a16="http://schemas.microsoft.com/office/drawing/2014/main" val="2847026775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1764810420"/>
                    </a:ext>
                  </a:extLst>
                </a:gridCol>
                <a:gridCol w="1801090">
                  <a:extLst>
                    <a:ext uri="{9D8B030D-6E8A-4147-A177-3AD203B41FA5}">
                      <a16:colId xmlns:a16="http://schemas.microsoft.com/office/drawing/2014/main" val="287924006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Employee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Employee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3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6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09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70500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5BE0870-C2AB-4305-888B-5C270BFC3A41}"/>
              </a:ext>
            </a:extLst>
          </p:cNvPr>
          <p:cNvGraphicFramePr>
            <a:graphicFrameLocks noGrp="1"/>
          </p:cNvGraphicFramePr>
          <p:nvPr/>
        </p:nvGraphicFramePr>
        <p:xfrm>
          <a:off x="5283625" y="4214783"/>
          <a:ext cx="3865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09">
                  <a:extLst>
                    <a:ext uri="{9D8B030D-6E8A-4147-A177-3AD203B41FA5}">
                      <a16:colId xmlns:a16="http://schemas.microsoft.com/office/drawing/2014/main" val="2847026775"/>
                    </a:ext>
                  </a:extLst>
                </a:gridCol>
                <a:gridCol w="598883">
                  <a:extLst>
                    <a:ext uri="{9D8B030D-6E8A-4147-A177-3AD203B41FA5}">
                      <a16:colId xmlns:a16="http://schemas.microsoft.com/office/drawing/2014/main" val="1764810420"/>
                    </a:ext>
                  </a:extLst>
                </a:gridCol>
                <a:gridCol w="1205739">
                  <a:extLst>
                    <a:ext uri="{9D8B030D-6E8A-4147-A177-3AD203B41FA5}">
                      <a16:colId xmlns:a16="http://schemas.microsoft.com/office/drawing/2014/main" val="2879240065"/>
                    </a:ext>
                  </a:extLst>
                </a:gridCol>
                <a:gridCol w="1423487">
                  <a:extLst>
                    <a:ext uri="{9D8B030D-6E8A-4147-A177-3AD203B41FA5}">
                      <a16:colId xmlns:a16="http://schemas.microsoft.com/office/drawing/2014/main" val="205726381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Project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Project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4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6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092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EB7D161-F567-47AA-8930-6A430992D4D6}"/>
              </a:ext>
            </a:extLst>
          </p:cNvPr>
          <p:cNvSpPr/>
          <p:nvPr/>
        </p:nvSpPr>
        <p:spPr>
          <a:xfrm>
            <a:off x="5283625" y="4623618"/>
            <a:ext cx="581891" cy="1842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DE434-AF87-46D8-BDEC-19C3AFAA7413}"/>
              </a:ext>
            </a:extLst>
          </p:cNvPr>
          <p:cNvSpPr/>
          <p:nvPr/>
        </p:nvSpPr>
        <p:spPr>
          <a:xfrm>
            <a:off x="1242834" y="4233659"/>
            <a:ext cx="581891" cy="2187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EAE76-D4B3-4792-9F76-1A48E7656E40}"/>
              </a:ext>
            </a:extLst>
          </p:cNvPr>
          <p:cNvSpPr txBox="1"/>
          <p:nvPr/>
        </p:nvSpPr>
        <p:spPr>
          <a:xfrm>
            <a:off x="8105125" y="2266421"/>
            <a:ext cx="31865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</a:rPr>
              <a:t>Compare Eid from Employee table with Project Table. Check if that Eid exists </a:t>
            </a:r>
            <a:r>
              <a:rPr lang="en-US" sz="1600" dirty="0">
                <a:solidFill>
                  <a:srgbClr val="FF0000"/>
                </a:solidFill>
              </a:rPr>
              <a:t>IN</a:t>
            </a:r>
            <a:r>
              <a:rPr lang="en-US" sz="1600" dirty="0">
                <a:solidFill>
                  <a:prstClr val="black"/>
                </a:solidFill>
              </a:rPr>
              <a:t> Project Table.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</a:rPr>
              <a:t>Comparison is done one by one for the complete table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29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470"/>
            <a:ext cx="4490411" cy="4661243"/>
          </a:xfrm>
        </p:spPr>
        <p:txBody>
          <a:bodyPr>
            <a:normAutofit fontScale="92500"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Nested Queries, Tuples, and Set/</a:t>
            </a:r>
            <a:r>
              <a:rPr lang="en-US" sz="1600" b="1" i="1" u="sng" dirty="0" err="1">
                <a:solidFill>
                  <a:schemeClr val="accent2">
                    <a:lumMod val="75000"/>
                  </a:schemeClr>
                </a:solidFill>
              </a:rPr>
              <a:t>Multiset</a:t>
            </a:r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 Comparisons</a:t>
            </a:r>
          </a:p>
          <a:p>
            <a:r>
              <a:rPr lang="en-US" dirty="0"/>
              <a:t>In Q4A:</a:t>
            </a:r>
          </a:p>
          <a:p>
            <a:pPr algn="just"/>
            <a:r>
              <a:rPr lang="en-US" dirty="0"/>
              <a:t>the first nested query </a:t>
            </a:r>
            <a:r>
              <a:rPr lang="en-US" b="1" dirty="0">
                <a:solidFill>
                  <a:srgbClr val="C00000"/>
                </a:solidFill>
              </a:rPr>
              <a:t>selects the project numbers of projects</a:t>
            </a:r>
            <a:r>
              <a:rPr lang="en-US" b="1" dirty="0"/>
              <a:t> </a:t>
            </a:r>
            <a:r>
              <a:rPr lang="en-US" b="1" u="sng" dirty="0">
                <a:solidFill>
                  <a:srgbClr val="C00000"/>
                </a:solidFill>
              </a:rPr>
              <a:t>that have an employee with last name ‘Smith’ involved as manager, </a:t>
            </a:r>
          </a:p>
          <a:p>
            <a:pPr algn="just"/>
            <a:r>
              <a:rPr lang="en-US" dirty="0"/>
              <a:t>whereas the second nested query </a:t>
            </a:r>
            <a:r>
              <a:rPr lang="en-US" b="1" dirty="0">
                <a:solidFill>
                  <a:srgbClr val="C00000"/>
                </a:solidFill>
              </a:rPr>
              <a:t>selects the project numbers of projects </a:t>
            </a:r>
            <a:r>
              <a:rPr lang="en-US" b="1" u="sng" dirty="0">
                <a:solidFill>
                  <a:srgbClr val="C00000"/>
                </a:solidFill>
              </a:rPr>
              <a:t>that have an employee with last name ‘Smith’ involved as worker.</a:t>
            </a:r>
            <a:r>
              <a:rPr lang="en-US" b="1" u="sng" dirty="0"/>
              <a:t> </a:t>
            </a:r>
          </a:p>
          <a:p>
            <a:r>
              <a:rPr lang="en-US" dirty="0"/>
              <a:t>In the outer query, we use the OR logical connective to retrieve a PROJECT tuple if the PNUMBER value of that tuple is in the result of either nested query.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33" y="2289742"/>
            <a:ext cx="6592405" cy="30866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970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470"/>
            <a:ext cx="4739793" cy="4661243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Nested Queries, Tuples, and Set/</a:t>
            </a:r>
            <a:r>
              <a:rPr lang="en-US" sz="1600" b="1" i="1" u="sng" dirty="0" err="1">
                <a:solidFill>
                  <a:schemeClr val="accent2">
                    <a:lumMod val="75000"/>
                  </a:schemeClr>
                </a:solidFill>
              </a:rPr>
              <a:t>Multiset</a:t>
            </a:r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 Comparisons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If a nested query returns a </a:t>
            </a:r>
            <a:r>
              <a:rPr lang="en-US" sz="2000" b="1" dirty="0">
                <a:solidFill>
                  <a:srgbClr val="C00000"/>
                </a:solidFill>
              </a:rPr>
              <a:t>single attribute and a single tuple, the query result will be a single (scalar) value.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In such cases, it is </a:t>
            </a:r>
            <a:r>
              <a:rPr lang="en-US" sz="2000" b="1" dirty="0">
                <a:solidFill>
                  <a:srgbClr val="FF0000"/>
                </a:solidFill>
              </a:rPr>
              <a:t>permissible to use = instead of IN </a:t>
            </a:r>
            <a:r>
              <a:rPr lang="en-US" sz="2000" dirty="0">
                <a:solidFill>
                  <a:schemeClr val="tx1"/>
                </a:solidFill>
              </a:rPr>
              <a:t>for the comparison operator.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624" y="2439985"/>
            <a:ext cx="6318703" cy="29585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500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470"/>
            <a:ext cx="9616593" cy="4661243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Nested Queries, Tuples, and Set/</a:t>
            </a:r>
            <a:r>
              <a:rPr lang="en-US" sz="1600" b="1" i="1" u="sng" dirty="0" err="1">
                <a:solidFill>
                  <a:schemeClr val="accent2">
                    <a:lumMod val="75000"/>
                  </a:schemeClr>
                </a:solidFill>
              </a:rPr>
              <a:t>Multiset</a:t>
            </a:r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 Comparisons</a:t>
            </a:r>
          </a:p>
          <a:p>
            <a:r>
              <a:rPr lang="en-US" u="sng" dirty="0"/>
              <a:t>SQL allows the </a:t>
            </a:r>
            <a:r>
              <a:rPr lang="en-US" b="1" u="sng" dirty="0"/>
              <a:t>use of tuples of values in comparisons by placing them within parentheses</a:t>
            </a:r>
            <a:r>
              <a:rPr lang="en-US" dirty="0"/>
              <a:t>.</a:t>
            </a:r>
          </a:p>
          <a:p>
            <a:r>
              <a:rPr lang="en-US" dirty="0"/>
              <a:t>This query will </a:t>
            </a:r>
            <a:r>
              <a:rPr lang="en-US" b="1" dirty="0">
                <a:solidFill>
                  <a:srgbClr val="C00000"/>
                </a:solidFill>
              </a:rPr>
              <a:t>select the </a:t>
            </a:r>
            <a:r>
              <a:rPr lang="en-US" b="1" dirty="0" err="1">
                <a:solidFill>
                  <a:srgbClr val="C00000"/>
                </a:solidFill>
              </a:rPr>
              <a:t>Essns</a:t>
            </a:r>
            <a:r>
              <a:rPr lang="en-US" b="1" dirty="0">
                <a:solidFill>
                  <a:srgbClr val="C00000"/>
                </a:solidFill>
              </a:rPr>
              <a:t> of all employees who work the same (project, hours) combination on some project that employee ‘John Smith’ (whose </a:t>
            </a:r>
            <a:r>
              <a:rPr lang="en-US" b="1" dirty="0" err="1">
                <a:solidFill>
                  <a:srgbClr val="C00000"/>
                </a:solidFill>
              </a:rPr>
              <a:t>Ssn</a:t>
            </a:r>
            <a:r>
              <a:rPr lang="en-US" b="1" dirty="0">
                <a:solidFill>
                  <a:srgbClr val="C00000"/>
                </a:solidFill>
              </a:rPr>
              <a:t> = ‘123456789’) works on. </a:t>
            </a:r>
          </a:p>
          <a:p>
            <a:r>
              <a:rPr lang="en-US" dirty="0"/>
              <a:t>In this example, the IN operator compares the sub tuple of values in parentheses (</a:t>
            </a:r>
            <a:r>
              <a:rPr lang="en-US" dirty="0" err="1"/>
              <a:t>Pno</a:t>
            </a:r>
            <a:r>
              <a:rPr lang="en-US" dirty="0"/>
              <a:t>, Hours) within each tuple in WORKS_ON with the set of</a:t>
            </a:r>
            <a:r>
              <a:rPr lang="en-US" b="1" u="sng" dirty="0"/>
              <a:t> type-compatible tuples produced by the nested query.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16" y="4556919"/>
            <a:ext cx="9175411" cy="2065554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532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2F6996-AEBF-F9A7-52D2-7FF42DF5CE09}"/>
              </a:ext>
            </a:extLst>
          </p:cNvPr>
          <p:cNvGraphicFramePr/>
          <p:nvPr/>
        </p:nvGraphicFramePr>
        <p:xfrm>
          <a:off x="618308" y="1804088"/>
          <a:ext cx="8805777" cy="4124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588" y="792893"/>
            <a:ext cx="8534400" cy="1175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67012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470"/>
            <a:ext cx="9411046" cy="4661243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Nested Queries, Tuples, and Set/</a:t>
            </a:r>
            <a:r>
              <a:rPr lang="en-US" sz="2000" b="1" i="1" u="sng" dirty="0" err="1">
                <a:solidFill>
                  <a:schemeClr val="accent2">
                    <a:lumMod val="75000"/>
                  </a:schemeClr>
                </a:solidFill>
              </a:rPr>
              <a:t>Multiset</a:t>
            </a:r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 Comparisons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Several other comparison operators can be used to compare a single value v1 to a set or multiset V (typically a nested query).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C00000"/>
                </a:solidFill>
              </a:rPr>
              <a:t>= ANY (or = SOME) </a:t>
            </a:r>
            <a:r>
              <a:rPr lang="en-US" sz="2400" dirty="0">
                <a:solidFill>
                  <a:schemeClr val="tx1"/>
                </a:solidFill>
              </a:rPr>
              <a:t>operator returns TRUE if the value v1 is equal to some value in the set V and is hence </a:t>
            </a:r>
            <a:r>
              <a:rPr lang="en-US" sz="2400" b="1" dirty="0">
                <a:solidFill>
                  <a:srgbClr val="C00000"/>
                </a:solidFill>
              </a:rPr>
              <a:t>equivalent to IN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Other operators that can be combined with ANY (or SOME) include &gt;, &gt;=, &lt;, &lt;=, and &lt;&gt;.</a:t>
            </a:r>
          </a:p>
        </p:txBody>
      </p:sp>
    </p:spTree>
    <p:extLst>
      <p:ext uri="{BB962C8B-B14F-4D97-AF65-F5344CB8AC3E}">
        <p14:creationId xmlns:p14="http://schemas.microsoft.com/office/powerpoint/2010/main" val="4225429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470"/>
            <a:ext cx="9478048" cy="4661243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Nested Queries, Tuples, and Set/</a:t>
            </a:r>
            <a:r>
              <a:rPr lang="en-US" sz="1600" b="1" i="1" u="sng" dirty="0" err="1">
                <a:solidFill>
                  <a:schemeClr val="accent2">
                    <a:lumMod val="75000"/>
                  </a:schemeClr>
                </a:solidFill>
              </a:rPr>
              <a:t>Multiset</a:t>
            </a:r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 Comparisons</a:t>
            </a:r>
          </a:p>
          <a:p>
            <a:r>
              <a:rPr lang="en-US" sz="2000" dirty="0"/>
              <a:t>The keyword </a:t>
            </a:r>
            <a:r>
              <a:rPr lang="en-US" sz="2000" b="1" dirty="0">
                <a:solidFill>
                  <a:srgbClr val="C00000"/>
                </a:solidFill>
              </a:rPr>
              <a:t>ALL</a:t>
            </a:r>
            <a:r>
              <a:rPr lang="en-US" sz="2000" dirty="0"/>
              <a:t> can also be combined with each of these operators. </a:t>
            </a:r>
          </a:p>
          <a:p>
            <a:r>
              <a:rPr lang="en-US" sz="2000" dirty="0"/>
              <a:t>For example, </a:t>
            </a:r>
            <a:r>
              <a:rPr lang="en-US" sz="2000" b="1" u="sng" dirty="0">
                <a:solidFill>
                  <a:srgbClr val="FF0000"/>
                </a:solidFill>
              </a:rPr>
              <a:t>the comparison condition (v &gt; ALL V) returns TRUE if the value v is greater than all the values in the set (or </a:t>
            </a:r>
            <a:r>
              <a:rPr lang="en-US" sz="2000" b="1" u="sng" dirty="0" err="1">
                <a:solidFill>
                  <a:srgbClr val="FF0000"/>
                </a:solidFill>
              </a:rPr>
              <a:t>multiset</a:t>
            </a:r>
            <a:r>
              <a:rPr lang="en-US" sz="2000" b="1" u="sng" dirty="0">
                <a:solidFill>
                  <a:srgbClr val="FF0000"/>
                </a:solidFill>
              </a:rPr>
              <a:t>) V.</a:t>
            </a:r>
          </a:p>
          <a:p>
            <a:r>
              <a:rPr lang="en-US" sz="2000" dirty="0"/>
              <a:t>An example is the query, which returns the names of employees whose salary is greater than the salary of all the employees in department 5.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81" y="4134811"/>
            <a:ext cx="8352907" cy="2313825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4046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10175545" cy="4834238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Nested Queries, Tuples, and Set/</a:t>
            </a:r>
            <a:r>
              <a:rPr lang="en-US" sz="2000" b="1" i="1" u="sng" dirty="0" err="1">
                <a:solidFill>
                  <a:schemeClr val="accent2">
                    <a:lumMod val="75000"/>
                  </a:schemeClr>
                </a:solidFill>
              </a:rPr>
              <a:t>Multiset</a:t>
            </a:r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 Comparisons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AMBIGUITY ISSUE</a:t>
            </a:r>
          </a:p>
          <a:p>
            <a:pPr lvl="1" algn="just"/>
            <a:r>
              <a:rPr lang="en-US" sz="2000" u="sng" dirty="0">
                <a:solidFill>
                  <a:schemeClr val="tx1"/>
                </a:solidFill>
              </a:rPr>
              <a:t>Ambiguity among attribute names if attributes of the same name exist</a:t>
            </a:r>
            <a:r>
              <a:rPr lang="en-US" sz="2000" dirty="0">
                <a:solidFill>
                  <a:schemeClr val="tx1"/>
                </a:solidFill>
              </a:rPr>
              <a:t>—one in a relation in the FROM clause of the outer query, and another in a relation in the FROM clause of the nested query.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To refer to an attribute of the relation specified in the outer query, we specify and </a:t>
            </a:r>
            <a:r>
              <a:rPr lang="en-US" sz="2400" b="1" u="sng" dirty="0">
                <a:solidFill>
                  <a:srgbClr val="C00000"/>
                </a:solidFill>
              </a:rPr>
              <a:t>refer to an alias </a:t>
            </a:r>
            <a:r>
              <a:rPr lang="en-US" sz="2400" u="sng" dirty="0">
                <a:solidFill>
                  <a:schemeClr val="tx1"/>
                </a:solidFill>
              </a:rPr>
              <a:t>(tuple variable) for that relation.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7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325649" cy="4834238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Nested Queries, Tuples, and Set/</a:t>
            </a:r>
            <a:r>
              <a:rPr lang="en-US" sz="1600" b="1" i="1" u="sng" dirty="0" err="1">
                <a:solidFill>
                  <a:schemeClr val="accent2">
                    <a:lumMod val="75000"/>
                  </a:schemeClr>
                </a:solidFill>
              </a:rPr>
              <a:t>Multiset</a:t>
            </a:r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 Comparisons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AMBIGUITY ISSUE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the nested query of Q16, we must qualify </a:t>
            </a:r>
            <a:r>
              <a:rPr lang="en-US" sz="1600" b="1" dirty="0" err="1">
                <a:solidFill>
                  <a:srgbClr val="C00000"/>
                </a:solidFill>
              </a:rPr>
              <a:t>E.Sex</a:t>
            </a:r>
            <a:r>
              <a:rPr lang="en-US" sz="1600" b="1" dirty="0">
                <a:solidFill>
                  <a:srgbClr val="C00000"/>
                </a:solidFill>
              </a:rPr>
              <a:t> because it refers to the Sex attribute of EMPLOYEE from the outer query, and DEPENDENT also has an attribute called Sex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there were any unqualified references to Sex in the nested query, they would refer to the Sex attribute of DEPENDENT.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However, we would not have to qualify the attributes </a:t>
            </a:r>
            <a:r>
              <a:rPr lang="en-US" sz="1600" b="1" dirty="0" err="1">
                <a:solidFill>
                  <a:srgbClr val="C00000"/>
                </a:solidFill>
              </a:rPr>
              <a:t>Fname</a:t>
            </a:r>
            <a:r>
              <a:rPr lang="en-US" sz="1600" b="1" dirty="0">
                <a:solidFill>
                  <a:srgbClr val="C00000"/>
                </a:solidFill>
              </a:rPr>
              <a:t> and </a:t>
            </a:r>
            <a:r>
              <a:rPr lang="en-US" sz="1600" b="1" dirty="0" err="1">
                <a:solidFill>
                  <a:srgbClr val="C00000"/>
                </a:solidFill>
              </a:rPr>
              <a:t>Ssn</a:t>
            </a:r>
            <a:r>
              <a:rPr lang="en-US" sz="1600" b="1" dirty="0">
                <a:solidFill>
                  <a:srgbClr val="C00000"/>
                </a:solidFill>
              </a:rPr>
              <a:t> of EMPLOYEE if they appeared in the nested query because the DEPENDENT relation does not have attributes called </a:t>
            </a:r>
            <a:r>
              <a:rPr lang="en-US" sz="1600" b="1" dirty="0" err="1">
                <a:solidFill>
                  <a:srgbClr val="C00000"/>
                </a:solidFill>
              </a:rPr>
              <a:t>Fname</a:t>
            </a:r>
            <a:r>
              <a:rPr lang="en-US" sz="1600" b="1" dirty="0">
                <a:solidFill>
                  <a:srgbClr val="C00000"/>
                </a:solidFill>
              </a:rPr>
              <a:t> and </a:t>
            </a:r>
            <a:r>
              <a:rPr lang="en-US" sz="1600" b="1" dirty="0" err="1">
                <a:solidFill>
                  <a:srgbClr val="C00000"/>
                </a:solidFill>
              </a:rPr>
              <a:t>Ssn</a:t>
            </a:r>
            <a:r>
              <a:rPr lang="en-US" sz="1600" b="1" dirty="0">
                <a:solidFill>
                  <a:srgbClr val="C00000"/>
                </a:solidFill>
              </a:rPr>
              <a:t>, so there is no ambiguity.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207" y="4360569"/>
            <a:ext cx="6910086" cy="2317322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6935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8993139" cy="4834238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Correlated Nested Queries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Correlated subqueries are used for row-by-row processing.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Each subquery is executed once for every row of the outer query.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parent statement can be a SELECT, UPDATE, or DELETE statement.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Working with correlated subqueries - Teradata Cookbook [Book]">
            <a:extLst>
              <a:ext uri="{FF2B5EF4-FFF2-40B4-BE49-F238E27FC236}">
                <a16:creationId xmlns:a16="http://schemas.microsoft.com/office/drawing/2014/main" id="{7EA1D2D2-2AC0-47A2-8000-7C888FC1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28" y="3397348"/>
            <a:ext cx="54578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58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755821" cy="4834238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Correlated Nested Queries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correlated subquery is one way of reading every row in a table and comparing values in each row against related data.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Nested Subqueries Versus Correlated Subqueries :</a:t>
            </a:r>
          </a:p>
          <a:p>
            <a:r>
              <a:rPr lang="en-US" sz="2000" dirty="0">
                <a:solidFill>
                  <a:schemeClr val="tx1"/>
                </a:solidFill>
              </a:rPr>
              <a:t>With a normal nested subquery, </a:t>
            </a:r>
            <a:r>
              <a:rPr lang="en-US" sz="2000" u="sng" dirty="0">
                <a:solidFill>
                  <a:schemeClr val="tx1"/>
                </a:solidFill>
              </a:rPr>
              <a:t>the inner SELECT query runs first and executes once, returning values to be used by the main query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u="sng" dirty="0">
                <a:solidFill>
                  <a:schemeClr val="tx1"/>
                </a:solidFill>
              </a:rPr>
              <a:t>correlated subquery, however, executes once for each candidate row considered by the outer query.</a:t>
            </a:r>
            <a:r>
              <a:rPr lang="en-US" sz="2000" dirty="0">
                <a:solidFill>
                  <a:schemeClr val="tx1"/>
                </a:solidFill>
              </a:rPr>
              <a:t> In other words, the inner query is driven by the outer query.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NOTE : You can also use the ANY and ALL operator in a correlated subquery.</a:t>
            </a:r>
          </a:p>
        </p:txBody>
      </p:sp>
    </p:spTree>
    <p:extLst>
      <p:ext uri="{BB962C8B-B14F-4D97-AF65-F5344CB8AC3E}">
        <p14:creationId xmlns:p14="http://schemas.microsoft.com/office/powerpoint/2010/main" val="61069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470"/>
            <a:ext cx="5092301" cy="4834238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Correlated Nested Queries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Whenever a condition in the WHERE clause of a nested query references some attribute of a relation declared in the outer query, the two queries are said to be correlated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For example, we can think of Q16 as follows: </a:t>
            </a:r>
          </a:p>
          <a:p>
            <a:r>
              <a:rPr lang="en-US" dirty="0">
                <a:solidFill>
                  <a:schemeClr val="tx1"/>
                </a:solidFill>
              </a:rPr>
              <a:t>For each EMPLOYEE tuple, evaluate the nested query, which retrieves the </a:t>
            </a:r>
            <a:r>
              <a:rPr lang="en-US" dirty="0" err="1">
                <a:solidFill>
                  <a:schemeClr val="tx1"/>
                </a:solidFill>
              </a:rPr>
              <a:t>Essn</a:t>
            </a:r>
            <a:r>
              <a:rPr lang="en-US" dirty="0">
                <a:solidFill>
                  <a:schemeClr val="tx1"/>
                </a:solidFill>
              </a:rPr>
              <a:t> values for all DEPENDENT tuples with the same name as that EMPLOYEE tuple; if the </a:t>
            </a:r>
            <a:r>
              <a:rPr lang="en-US" dirty="0" err="1">
                <a:solidFill>
                  <a:schemeClr val="tx1"/>
                </a:solidFill>
              </a:rPr>
              <a:t>Ssn</a:t>
            </a:r>
            <a:r>
              <a:rPr lang="en-US" dirty="0">
                <a:solidFill>
                  <a:schemeClr val="tx1"/>
                </a:solidFill>
              </a:rPr>
              <a:t> value of the EMPLOYEE tuple is in the result of the nested query, then select that EMPLOYEE tuple.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C26D5F-3EA6-B0D9-E8FA-AFA2AF14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566" y="2166370"/>
            <a:ext cx="6422365" cy="27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57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713576" cy="4834238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The EXISTS Function in SQL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EXISTS is a Boolean functions that return </a:t>
            </a:r>
            <a:r>
              <a:rPr lang="en-US" sz="2000" b="1" dirty="0">
                <a:solidFill>
                  <a:srgbClr val="C0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dirty="0">
                <a:solidFill>
                  <a:srgbClr val="C00000"/>
                </a:solidFill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Can be used in a WHERE clause condition.</a:t>
            </a:r>
          </a:p>
          <a:p>
            <a:pPr algn="just"/>
            <a:r>
              <a:rPr lang="en-US" sz="2000" b="1" u="sng" dirty="0">
                <a:solidFill>
                  <a:schemeClr val="tx1"/>
                </a:solidFill>
              </a:rPr>
              <a:t>EXISTS function: </a:t>
            </a:r>
            <a:r>
              <a:rPr lang="en-US" sz="2000" dirty="0">
                <a:solidFill>
                  <a:schemeClr val="tx1"/>
                </a:solidFill>
              </a:rPr>
              <a:t>used to </a:t>
            </a:r>
            <a:r>
              <a:rPr lang="en-US" sz="2000" dirty="0">
                <a:solidFill>
                  <a:srgbClr val="FF0000"/>
                </a:solidFill>
              </a:rPr>
              <a:t>check whether the result of a nested query is empty (contains no tuples) or not.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The result of: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EXISTS = TRUE; if the nested query result contains at least one tuple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EXISTS= FALSE if the nested query result contains no tuples.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EXISTS and NOT EXISTS are typically used in conjunction with a </a:t>
            </a:r>
            <a:r>
              <a:rPr lang="en-US" sz="2000" dirty="0">
                <a:solidFill>
                  <a:srgbClr val="C00000"/>
                </a:solidFill>
              </a:rPr>
              <a:t>correlated nested query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7098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470"/>
            <a:ext cx="9020848" cy="4661243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EXISTS Function in SQL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EXISTS Operator</a:t>
            </a:r>
          </a:p>
          <a:p>
            <a:r>
              <a:rPr lang="en-US" sz="1600" dirty="0">
                <a:solidFill>
                  <a:schemeClr val="tx1"/>
                </a:solidFill>
              </a:rPr>
              <a:t>Query: Find the detail of employee who is </a:t>
            </a:r>
            <a:r>
              <a:rPr lang="en-US" sz="1600" dirty="0" err="1">
                <a:solidFill>
                  <a:schemeClr val="tx1"/>
                </a:solidFill>
              </a:rPr>
              <a:t>atleast</a:t>
            </a:r>
            <a:r>
              <a:rPr lang="en-US" sz="1600" dirty="0">
                <a:solidFill>
                  <a:schemeClr val="tx1"/>
                </a:solidFill>
              </a:rPr>
              <a:t> working on a project.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Select * From Employee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	Where EXISTS (Select Eid from Project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                          Where </a:t>
            </a:r>
            <a:r>
              <a:rPr lang="en-US" sz="1600" b="1" dirty="0" err="1">
                <a:solidFill>
                  <a:srgbClr val="00B050"/>
                </a:solidFill>
              </a:rPr>
              <a:t>Employee.Eid</a:t>
            </a:r>
            <a:r>
              <a:rPr lang="en-US" sz="1600" b="1" dirty="0">
                <a:solidFill>
                  <a:srgbClr val="00B050"/>
                </a:solidFill>
              </a:rPr>
              <a:t> = </a:t>
            </a:r>
            <a:r>
              <a:rPr lang="en-US" sz="1600" b="1" dirty="0" err="1">
                <a:solidFill>
                  <a:srgbClr val="00B050"/>
                </a:solidFill>
              </a:rPr>
              <a:t>ProjectEid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93CDDE8-80D3-4043-8EC1-99EF3C0C9A9F}"/>
              </a:ext>
            </a:extLst>
          </p:cNvPr>
          <p:cNvGraphicFramePr>
            <a:graphicFrameLocks noGrp="1"/>
          </p:cNvGraphicFramePr>
          <p:nvPr/>
        </p:nvGraphicFramePr>
        <p:xfrm>
          <a:off x="5086853" y="3993412"/>
          <a:ext cx="364766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06">
                  <a:extLst>
                    <a:ext uri="{9D8B030D-6E8A-4147-A177-3AD203B41FA5}">
                      <a16:colId xmlns:a16="http://schemas.microsoft.com/office/drawing/2014/main" val="2847026775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1764810420"/>
                    </a:ext>
                  </a:extLst>
                </a:gridCol>
                <a:gridCol w="1801090">
                  <a:extLst>
                    <a:ext uri="{9D8B030D-6E8A-4147-A177-3AD203B41FA5}">
                      <a16:colId xmlns:a16="http://schemas.microsoft.com/office/drawing/2014/main" val="287924006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Employee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Employee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3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6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09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70500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5BE0870-C2AB-4305-888B-5C270BFC3A41}"/>
              </a:ext>
            </a:extLst>
          </p:cNvPr>
          <p:cNvGraphicFramePr>
            <a:graphicFrameLocks noGrp="1"/>
          </p:cNvGraphicFramePr>
          <p:nvPr/>
        </p:nvGraphicFramePr>
        <p:xfrm>
          <a:off x="949385" y="4129963"/>
          <a:ext cx="3865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09">
                  <a:extLst>
                    <a:ext uri="{9D8B030D-6E8A-4147-A177-3AD203B41FA5}">
                      <a16:colId xmlns:a16="http://schemas.microsoft.com/office/drawing/2014/main" val="2847026775"/>
                    </a:ext>
                  </a:extLst>
                </a:gridCol>
                <a:gridCol w="598883">
                  <a:extLst>
                    <a:ext uri="{9D8B030D-6E8A-4147-A177-3AD203B41FA5}">
                      <a16:colId xmlns:a16="http://schemas.microsoft.com/office/drawing/2014/main" val="1764810420"/>
                    </a:ext>
                  </a:extLst>
                </a:gridCol>
                <a:gridCol w="1205739">
                  <a:extLst>
                    <a:ext uri="{9D8B030D-6E8A-4147-A177-3AD203B41FA5}">
                      <a16:colId xmlns:a16="http://schemas.microsoft.com/office/drawing/2014/main" val="2879240065"/>
                    </a:ext>
                  </a:extLst>
                </a:gridCol>
                <a:gridCol w="1423487">
                  <a:extLst>
                    <a:ext uri="{9D8B030D-6E8A-4147-A177-3AD203B41FA5}">
                      <a16:colId xmlns:a16="http://schemas.microsoft.com/office/drawing/2014/main" val="205726381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Project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Project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4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6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09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FE77A6-2D1F-4AD1-A5E4-60FC3D8029C5}"/>
              </a:ext>
            </a:extLst>
          </p:cNvPr>
          <p:cNvSpPr txBox="1"/>
          <p:nvPr/>
        </p:nvSpPr>
        <p:spPr>
          <a:xfrm>
            <a:off x="7287491" y="2466652"/>
            <a:ext cx="285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/>
            <a:r>
              <a:rPr lang="en-US" sz="1600" b="1" dirty="0">
                <a:solidFill>
                  <a:srgbClr val="7030A0"/>
                </a:solidFill>
              </a:rPr>
              <a:t>Eid in employee table compared with employee id in project table.</a:t>
            </a:r>
          </a:p>
          <a:p>
            <a:pPr algn="just" defTabSz="457200"/>
            <a:r>
              <a:rPr lang="en-US" sz="1600" b="1" dirty="0">
                <a:solidFill>
                  <a:srgbClr val="7030A0"/>
                </a:solidFill>
              </a:rPr>
              <a:t>If match is found then TRUE, select that row.</a:t>
            </a:r>
          </a:p>
        </p:txBody>
      </p:sp>
    </p:spTree>
    <p:extLst>
      <p:ext uri="{BB962C8B-B14F-4D97-AF65-F5344CB8AC3E}">
        <p14:creationId xmlns:p14="http://schemas.microsoft.com/office/powerpoint/2010/main" val="2857377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470"/>
            <a:ext cx="9020848" cy="4661243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EXISTS Function in SQL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NOT EXISTS Operator</a:t>
            </a:r>
          </a:p>
          <a:p>
            <a:r>
              <a:rPr lang="en-US" sz="1600" dirty="0">
                <a:solidFill>
                  <a:schemeClr val="tx1"/>
                </a:solidFill>
              </a:rPr>
              <a:t>Query: Find the detail of employee who is not working on a project.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Select * From Employee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	Where NOT EXISTS (Select Eid from Project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                          Where </a:t>
            </a:r>
            <a:r>
              <a:rPr lang="en-US" sz="1600" b="1" dirty="0" err="1">
                <a:solidFill>
                  <a:srgbClr val="00B050"/>
                </a:solidFill>
              </a:rPr>
              <a:t>Employee.Eid</a:t>
            </a:r>
            <a:r>
              <a:rPr lang="en-US" sz="1600" b="1" dirty="0">
                <a:solidFill>
                  <a:srgbClr val="00B050"/>
                </a:solidFill>
              </a:rPr>
              <a:t> = </a:t>
            </a:r>
            <a:r>
              <a:rPr lang="en-US" sz="1600" b="1" dirty="0" err="1">
                <a:solidFill>
                  <a:srgbClr val="00B050"/>
                </a:solidFill>
              </a:rPr>
              <a:t>Project.Eid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93CDDE8-80D3-4043-8EC1-99EF3C0C9A9F}"/>
              </a:ext>
            </a:extLst>
          </p:cNvPr>
          <p:cNvGraphicFramePr>
            <a:graphicFrameLocks noGrp="1"/>
          </p:cNvGraphicFramePr>
          <p:nvPr/>
        </p:nvGraphicFramePr>
        <p:xfrm>
          <a:off x="5086853" y="3993412"/>
          <a:ext cx="364766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06">
                  <a:extLst>
                    <a:ext uri="{9D8B030D-6E8A-4147-A177-3AD203B41FA5}">
                      <a16:colId xmlns:a16="http://schemas.microsoft.com/office/drawing/2014/main" val="2847026775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1764810420"/>
                    </a:ext>
                  </a:extLst>
                </a:gridCol>
                <a:gridCol w="1801090">
                  <a:extLst>
                    <a:ext uri="{9D8B030D-6E8A-4147-A177-3AD203B41FA5}">
                      <a16:colId xmlns:a16="http://schemas.microsoft.com/office/drawing/2014/main" val="287924006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Employee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Employee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3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6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09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70500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5BE0870-C2AB-4305-888B-5C270BFC3A41}"/>
              </a:ext>
            </a:extLst>
          </p:cNvPr>
          <p:cNvGraphicFramePr>
            <a:graphicFrameLocks noGrp="1"/>
          </p:cNvGraphicFramePr>
          <p:nvPr/>
        </p:nvGraphicFramePr>
        <p:xfrm>
          <a:off x="949385" y="4129963"/>
          <a:ext cx="3865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09">
                  <a:extLst>
                    <a:ext uri="{9D8B030D-6E8A-4147-A177-3AD203B41FA5}">
                      <a16:colId xmlns:a16="http://schemas.microsoft.com/office/drawing/2014/main" val="2847026775"/>
                    </a:ext>
                  </a:extLst>
                </a:gridCol>
                <a:gridCol w="598883">
                  <a:extLst>
                    <a:ext uri="{9D8B030D-6E8A-4147-A177-3AD203B41FA5}">
                      <a16:colId xmlns:a16="http://schemas.microsoft.com/office/drawing/2014/main" val="1764810420"/>
                    </a:ext>
                  </a:extLst>
                </a:gridCol>
                <a:gridCol w="1205739">
                  <a:extLst>
                    <a:ext uri="{9D8B030D-6E8A-4147-A177-3AD203B41FA5}">
                      <a16:colId xmlns:a16="http://schemas.microsoft.com/office/drawing/2014/main" val="2879240065"/>
                    </a:ext>
                  </a:extLst>
                </a:gridCol>
                <a:gridCol w="1423487">
                  <a:extLst>
                    <a:ext uri="{9D8B030D-6E8A-4147-A177-3AD203B41FA5}">
                      <a16:colId xmlns:a16="http://schemas.microsoft.com/office/drawing/2014/main" val="205726381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Project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Project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4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6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09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FE77A6-2D1F-4AD1-A5E4-60FC3D8029C5}"/>
              </a:ext>
            </a:extLst>
          </p:cNvPr>
          <p:cNvSpPr txBox="1"/>
          <p:nvPr/>
        </p:nvSpPr>
        <p:spPr>
          <a:xfrm>
            <a:off x="7301345" y="2466652"/>
            <a:ext cx="285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/>
            <a:r>
              <a:rPr lang="en-US" sz="1600" b="1" dirty="0">
                <a:solidFill>
                  <a:srgbClr val="7030A0"/>
                </a:solidFill>
              </a:rPr>
              <a:t>Eid in employee table compared with employee id in project table.</a:t>
            </a:r>
          </a:p>
          <a:p>
            <a:pPr algn="just" defTabSz="457200"/>
            <a:r>
              <a:rPr lang="en-US" sz="1600" b="1" dirty="0">
                <a:solidFill>
                  <a:srgbClr val="7030A0"/>
                </a:solidFill>
              </a:rPr>
              <a:t>If match is not found then TRUE, select that row.</a:t>
            </a:r>
          </a:p>
        </p:txBody>
      </p:sp>
    </p:spTree>
    <p:extLst>
      <p:ext uri="{BB962C8B-B14F-4D97-AF65-F5344CB8AC3E}">
        <p14:creationId xmlns:p14="http://schemas.microsoft.com/office/powerpoint/2010/main" val="173881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8" y="1451232"/>
            <a:ext cx="9158644" cy="4661243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Comparisons Involving NULL and Three-Valued Logic</a:t>
            </a:r>
          </a:p>
          <a:p>
            <a:r>
              <a:rPr lang="en-US" sz="1600" dirty="0"/>
              <a:t>NULL is used to represent a </a:t>
            </a:r>
            <a:r>
              <a:rPr lang="en-US" sz="1600" b="1" dirty="0">
                <a:solidFill>
                  <a:srgbClr val="C00000"/>
                </a:solidFill>
              </a:rPr>
              <a:t>missing value</a:t>
            </a:r>
            <a:r>
              <a:rPr lang="en-US" sz="1600" dirty="0"/>
              <a:t>, but it usually has one of three different interpretations:</a:t>
            </a:r>
          </a:p>
          <a:p>
            <a:pPr lvl="1"/>
            <a:r>
              <a:rPr lang="en-US" sz="1400" dirty="0"/>
              <a:t>1. Value unknown (value exists but is not known, or it is not known whether or not the value exists)</a:t>
            </a:r>
          </a:p>
          <a:p>
            <a:pPr lvl="1"/>
            <a:r>
              <a:rPr lang="en-US" sz="1400" dirty="0"/>
              <a:t>2. Value not available (value exists but is purposely withheld), </a:t>
            </a:r>
          </a:p>
          <a:p>
            <a:pPr lvl="1"/>
            <a:r>
              <a:rPr lang="en-US" sz="1400" dirty="0"/>
              <a:t>3. Value not applicable (the attribute does not apply to this tuple or is undefined for this tuple).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499" y="3781853"/>
            <a:ext cx="2792626" cy="267765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400" i="1" u="sng" dirty="0">
                <a:solidFill>
                  <a:srgbClr val="FF0000"/>
                </a:solidFill>
              </a:rPr>
              <a:t>Unknown value</a:t>
            </a:r>
          </a:p>
          <a:p>
            <a:pPr algn="ctr" defTabSz="457200"/>
            <a:endParaRPr lang="en-US" sz="1400" i="1" u="sng" dirty="0">
              <a:solidFill>
                <a:srgbClr val="2E946B"/>
              </a:solidFill>
            </a:endParaRP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prstClr val="black"/>
                </a:solidFill>
              </a:rPr>
              <a:t>A person’s date of birth is not known, so it is represented by NULL in the database. 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prstClr val="black"/>
                </a:solidFill>
              </a:rPr>
              <a:t>An example of the other case of unknown would be NULL for a person’s home phone because it is not known whether or not the person has a home phone.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9074" y="3781853"/>
            <a:ext cx="2705098" cy="267765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400" i="1" u="sng" dirty="0">
                <a:solidFill>
                  <a:srgbClr val="FF0000"/>
                </a:solidFill>
              </a:rPr>
              <a:t>Unavailable or withheld value</a:t>
            </a:r>
          </a:p>
          <a:p>
            <a:pPr algn="ctr" defTabSz="457200"/>
            <a:endParaRPr lang="en-US" sz="1400" i="1" u="sng" dirty="0">
              <a:solidFill>
                <a:srgbClr val="2E946B"/>
              </a:solidFill>
            </a:endParaRP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prstClr val="black"/>
                </a:solidFill>
              </a:rPr>
              <a:t>A person has a home phone but does not want it to be listed, so it is withheld and represented as NULL in the database.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endParaRPr lang="en-US" sz="1400" dirty="0">
              <a:solidFill>
                <a:prstClr val="black"/>
              </a:solidFill>
            </a:endParaRP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endParaRPr lang="en-US" sz="1400" dirty="0">
              <a:solidFill>
                <a:prstClr val="black"/>
              </a:solidFill>
            </a:endParaRP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endParaRPr lang="en-US" sz="1400" dirty="0">
              <a:solidFill>
                <a:prstClr val="black"/>
              </a:solidFill>
            </a:endParaRP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endParaRPr lang="en-US" sz="1400" dirty="0">
              <a:solidFill>
                <a:prstClr val="black"/>
              </a:solidFill>
            </a:endParaRP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4096" y="3781853"/>
            <a:ext cx="2748863" cy="267765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400" i="1" u="sng" dirty="0">
                <a:solidFill>
                  <a:srgbClr val="FF0000"/>
                </a:solidFill>
              </a:rPr>
              <a:t>Not applicable attribute</a:t>
            </a:r>
          </a:p>
          <a:p>
            <a:pPr algn="ctr" defTabSz="457200"/>
            <a:endParaRPr lang="en-US" sz="1400" i="1" u="sng" dirty="0">
              <a:solidFill>
                <a:srgbClr val="2E946B"/>
              </a:solidFill>
            </a:endParaRP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prstClr val="black"/>
                </a:solidFill>
              </a:rPr>
              <a:t>An attribute Last College Degree would be NULL for a person who has no college degrees because it does not apply to that person.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endParaRPr lang="en-US" sz="1400" dirty="0">
              <a:solidFill>
                <a:prstClr val="black"/>
              </a:solidFill>
            </a:endParaRP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endParaRPr lang="en-US" sz="1400" dirty="0">
              <a:solidFill>
                <a:prstClr val="black"/>
              </a:solidFill>
            </a:endParaRP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endParaRPr lang="en-US" sz="1400" dirty="0">
              <a:solidFill>
                <a:prstClr val="black"/>
              </a:solidFill>
            </a:endParaRP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endParaRPr lang="en-US" sz="1400" dirty="0">
              <a:solidFill>
                <a:prstClr val="black"/>
              </a:solidFill>
            </a:endParaRPr>
          </a:p>
          <a:p>
            <a:pPr algn="ctr" defTabSz="457200"/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39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505758" cy="4834238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EXISTS Function in SQL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In Q16B, the nested query references the </a:t>
            </a:r>
            <a:r>
              <a:rPr lang="en-US" sz="1600" b="1" dirty="0" err="1">
                <a:solidFill>
                  <a:srgbClr val="C00000"/>
                </a:solidFill>
              </a:rPr>
              <a:t>Ssn</a:t>
            </a:r>
            <a:r>
              <a:rPr lang="en-US" sz="1600" b="1" dirty="0">
                <a:solidFill>
                  <a:srgbClr val="C00000"/>
                </a:solidFill>
              </a:rPr>
              <a:t>, </a:t>
            </a:r>
            <a:r>
              <a:rPr lang="en-US" sz="1600" b="1" dirty="0" err="1">
                <a:solidFill>
                  <a:srgbClr val="C00000"/>
                </a:solidFill>
              </a:rPr>
              <a:t>Fname</a:t>
            </a:r>
            <a:r>
              <a:rPr lang="en-US" sz="1600" b="1" dirty="0">
                <a:solidFill>
                  <a:srgbClr val="C00000"/>
                </a:solidFill>
              </a:rPr>
              <a:t>, and Sex attributes of the EMPLOYEE relation from the outer query.</a:t>
            </a:r>
          </a:p>
          <a:p>
            <a:pPr algn="just"/>
            <a:r>
              <a:rPr lang="en-US" sz="1600" b="1" u="sng" dirty="0">
                <a:solidFill>
                  <a:schemeClr val="tx1"/>
                </a:solidFill>
              </a:rPr>
              <a:t>For each EMPLOYEE tuple, evaluate the nested query, which retrieves all DEPENDENT tuples with the same </a:t>
            </a:r>
            <a:r>
              <a:rPr lang="en-US" sz="1600" b="1" u="sng" dirty="0" err="1">
                <a:solidFill>
                  <a:schemeClr val="tx1"/>
                </a:solidFill>
              </a:rPr>
              <a:t>Essn</a:t>
            </a:r>
            <a:r>
              <a:rPr lang="en-US" sz="1600" b="1" u="sng" dirty="0">
                <a:solidFill>
                  <a:schemeClr val="tx1"/>
                </a:solidFill>
              </a:rPr>
              <a:t>, Sex, and </a:t>
            </a:r>
            <a:r>
              <a:rPr lang="en-US" sz="1600" b="1" u="sng" dirty="0" err="1">
                <a:solidFill>
                  <a:schemeClr val="tx1"/>
                </a:solidFill>
              </a:rPr>
              <a:t>Dependent_name</a:t>
            </a:r>
            <a:r>
              <a:rPr lang="en-US" sz="1600" b="1" u="sng" dirty="0">
                <a:solidFill>
                  <a:schemeClr val="tx1"/>
                </a:solidFill>
              </a:rPr>
              <a:t> as the EMPLOYEE tuple; if at least one tuple EXISTS in the result of the nested query, then select that EMPLOYEE tuple.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 EXISTS(Q) returns TRUE if there is at least one tuple in the result of the nested query, and returns FALSE otherwise.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40" y="4262718"/>
            <a:ext cx="8835371" cy="19856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9749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470"/>
            <a:ext cx="5830558" cy="4834238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EXISTS Function in SQL</a:t>
            </a:r>
          </a:p>
          <a:p>
            <a:r>
              <a:rPr lang="en-US" sz="1600" dirty="0">
                <a:solidFill>
                  <a:schemeClr val="tx1"/>
                </a:solidFill>
              </a:rPr>
              <a:t>NOT EXISTS(Q) returns TRUE if there are no tuples in the result of nested query Q, and returns FALSE otherwise.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Q6, the correlated nested query retrieves all DEPENDENT tuples related to a particular EMPLOYEE tuple.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none exist, the EMPLOYEE tuple is selected because the WHERE-clause condition will evaluate to TRUE in this case.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Q6 as follows: For each EMPLOYEE tuple, the correlated nested query selects all DEPENDENT tuples whose </a:t>
            </a:r>
            <a:r>
              <a:rPr lang="en-US" sz="1600" dirty="0" err="1">
                <a:solidFill>
                  <a:schemeClr val="tx1"/>
                </a:solidFill>
              </a:rPr>
              <a:t>Essn</a:t>
            </a:r>
            <a:r>
              <a:rPr lang="en-US" sz="1600" dirty="0">
                <a:solidFill>
                  <a:schemeClr val="tx1"/>
                </a:solidFill>
              </a:rPr>
              <a:t> value matches the EMPLOYEE </a:t>
            </a:r>
            <a:r>
              <a:rPr lang="en-US" sz="1600" dirty="0" err="1">
                <a:solidFill>
                  <a:schemeClr val="tx1"/>
                </a:solidFill>
              </a:rPr>
              <a:t>Ssn</a:t>
            </a:r>
            <a:r>
              <a:rPr lang="en-US" sz="1600" dirty="0">
                <a:solidFill>
                  <a:schemeClr val="tx1"/>
                </a:solidFill>
              </a:rPr>
              <a:t>; if the result is empty, no dependents are related to the employee, so we select that EMPLOYEE tuple and retrieve its </a:t>
            </a:r>
            <a:r>
              <a:rPr lang="en-US" sz="1600" dirty="0" err="1">
                <a:solidFill>
                  <a:schemeClr val="tx1"/>
                </a:solidFill>
              </a:rPr>
              <a:t>Fname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Lname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892" y="2372258"/>
            <a:ext cx="5296240" cy="1504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336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73325"/>
            <a:ext cx="9353358" cy="4834238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EXISTS Function in SQL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One way to write this query is shown in Q7, where we specify two nested correlated queries.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first selects all DEPENDENT tuples related to an EMPLOYEE, and the second selects all DEPARTMENT tuples managed by the EMPLOYEE.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If at least one of the first and at least one of the second exists, we select the EMPLOYEE tuple.</a:t>
            </a:r>
            <a:r>
              <a:rPr lang="en-US" b="1" u="sng" dirty="0">
                <a:solidFill>
                  <a:srgbClr val="7030A0"/>
                </a:solidFill>
              </a:rPr>
              <a:t> First checks the dependents are NULL &amp; then check the person is manager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052" y="4171474"/>
            <a:ext cx="6235040" cy="2686526"/>
          </a:xfrm>
          <a:prstGeom prst="rect">
            <a:avLst/>
          </a:prstGeom>
          <a:ln w="19050" cap="sq">
            <a:solidFill>
              <a:schemeClr val="tx1">
                <a:lumMod val="95000"/>
                <a:lumOff val="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1195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208071" cy="4834238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Explicit Sets and Renaming in SQL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It is also possible to use </a:t>
            </a:r>
            <a:r>
              <a:rPr lang="en-US" sz="1600" b="1" u="sng" dirty="0">
                <a:solidFill>
                  <a:schemeClr val="tx1"/>
                </a:solidFill>
              </a:rPr>
              <a:t>an explicit set of values in the WHERE clause,</a:t>
            </a:r>
            <a:r>
              <a:rPr lang="en-US" sz="1600" dirty="0">
                <a:solidFill>
                  <a:schemeClr val="tx1"/>
                </a:solidFill>
              </a:rPr>
              <a:t> rather than a nested query. Such a set is enclosed in parentheses in SQL.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In SQL, it is possible to rename any attribute that appears in the result of a query by adding the qualifier </a:t>
            </a:r>
            <a:r>
              <a:rPr lang="en-US" sz="1600" b="1" dirty="0">
                <a:solidFill>
                  <a:srgbClr val="C00000"/>
                </a:solidFill>
              </a:rPr>
              <a:t>AS</a:t>
            </a:r>
            <a:r>
              <a:rPr lang="en-US" sz="1600" dirty="0">
                <a:solidFill>
                  <a:schemeClr val="tx1"/>
                </a:solidFill>
              </a:rPr>
              <a:t> followed by the desired new name.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Hence, </a:t>
            </a:r>
            <a:r>
              <a:rPr lang="en-US" sz="1600" b="1" u="sng" dirty="0">
                <a:solidFill>
                  <a:schemeClr val="tx1"/>
                </a:solidFill>
              </a:rPr>
              <a:t>the AS construct can be used to alias both attribute and relation names</a:t>
            </a:r>
            <a:r>
              <a:rPr lang="en-US" sz="1600" dirty="0">
                <a:solidFill>
                  <a:schemeClr val="tx1"/>
                </a:solidFill>
              </a:rPr>
              <a:t> in general, and it can be used in appropriate parts of a query.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975" y="2553878"/>
            <a:ext cx="5386388" cy="112993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058" y="5343653"/>
            <a:ext cx="6593944" cy="95005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506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8" y="1451232"/>
            <a:ext cx="10637134" cy="4661243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Comparisons Involving NULL and Three-Valued Logic</a:t>
            </a:r>
          </a:p>
          <a:p>
            <a:pPr algn="just"/>
            <a:r>
              <a:rPr lang="en-US" sz="2000" dirty="0"/>
              <a:t>When a record with NULL in one of its attributes is involved in a comparison operation, the result is considered to be </a:t>
            </a:r>
            <a:r>
              <a:rPr lang="en-US" sz="2000" b="1" dirty="0">
                <a:solidFill>
                  <a:srgbClr val="C00000"/>
                </a:solidFill>
              </a:rPr>
              <a:t>UNKNOWN</a:t>
            </a:r>
            <a:r>
              <a:rPr lang="en-US" sz="2000" dirty="0"/>
              <a:t> (it may be TRUE or it may be FALSE). </a:t>
            </a:r>
          </a:p>
          <a:p>
            <a:pPr algn="just"/>
            <a:r>
              <a:rPr lang="en-US" sz="2000" dirty="0"/>
              <a:t>SQL uses a </a:t>
            </a:r>
            <a:r>
              <a:rPr lang="en-US" sz="2000" u="sng" dirty="0"/>
              <a:t>three-valued logic with values TRUE, FALSE, and UNKNOWN</a:t>
            </a:r>
            <a:r>
              <a:rPr lang="en-US" sz="2000" dirty="0"/>
              <a:t> instead of the standard two-valued (Boolean) logic with values TRUE or FALSE. </a:t>
            </a:r>
          </a:p>
          <a:p>
            <a:pPr algn="just"/>
            <a:r>
              <a:rPr lang="en-US" sz="2000" dirty="0"/>
              <a:t>It is therefore necessary to define the results (or truth values) of three-valued logical expressions when the logical connectives AND, OR, and NOT are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8" y="1451232"/>
            <a:ext cx="8728474" cy="4661243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Comparisons Involving NULL and Three-Valued Logic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87" y="1930400"/>
            <a:ext cx="8596667" cy="4666762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480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7" y="1451232"/>
            <a:ext cx="9562299" cy="4661243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Comparisons Involving NULL and Three-Valued Logic</a:t>
            </a:r>
          </a:p>
          <a:p>
            <a:pPr algn="just"/>
            <a:r>
              <a:rPr lang="en-US" sz="2400" u="sng" dirty="0"/>
              <a:t>SQL allows queries that check whether an attribute value is </a:t>
            </a:r>
            <a:r>
              <a:rPr lang="en-US" sz="2400" b="1" u="sng" dirty="0">
                <a:solidFill>
                  <a:srgbClr val="C00000"/>
                </a:solidFill>
              </a:rPr>
              <a:t>NULL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Rather than using = or &lt;&gt; to compare an attribute value to NULL, </a:t>
            </a:r>
            <a:r>
              <a:rPr lang="en-US" sz="2400" u="sng" dirty="0"/>
              <a:t>SQL uses the comparison operators </a:t>
            </a:r>
            <a:r>
              <a:rPr lang="en-US" sz="2400" b="1" i="1" u="sng" dirty="0">
                <a:solidFill>
                  <a:srgbClr val="C00000"/>
                </a:solidFill>
              </a:rPr>
              <a:t>“IS” or “IS NOT”. </a:t>
            </a:r>
          </a:p>
          <a:p>
            <a:pPr algn="just"/>
            <a:r>
              <a:rPr lang="en-US" sz="2400" dirty="0"/>
              <a:t>This is because </a:t>
            </a:r>
            <a:r>
              <a:rPr lang="en-US" sz="2400" u="sng" dirty="0"/>
              <a:t>SQL considers each NULL value as being distinct from every other NULL value</a:t>
            </a:r>
            <a:r>
              <a:rPr lang="en-US" sz="2400" dirty="0"/>
              <a:t>, so equality comparison is not appropriate. </a:t>
            </a:r>
          </a:p>
        </p:txBody>
      </p:sp>
    </p:spTree>
    <p:extLst>
      <p:ext uri="{BB962C8B-B14F-4D97-AF65-F5344CB8AC3E}">
        <p14:creationId xmlns:p14="http://schemas.microsoft.com/office/powerpoint/2010/main" val="112536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7" y="1451232"/>
            <a:ext cx="10969139" cy="4661243"/>
          </a:xfrm>
        </p:spPr>
        <p:txBody>
          <a:bodyPr>
            <a:normAutofit/>
          </a:bodyPr>
          <a:lstStyle/>
          <a:p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Comparisons Involving NULL and Three-Valued Logic</a:t>
            </a:r>
          </a:p>
          <a:p>
            <a:r>
              <a:rPr lang="en-US" sz="2400" dirty="0">
                <a:solidFill>
                  <a:srgbClr val="002060"/>
                </a:solidFill>
              </a:rPr>
              <a:t>Query 18. Retrieve the names of all employees who do not have supervisors.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Q18</a:t>
            </a:r>
            <a:r>
              <a:rPr lang="en-US" sz="3200" dirty="0">
                <a:solidFill>
                  <a:srgbClr val="002060"/>
                </a:solidFill>
              </a:rPr>
              <a:t>: </a:t>
            </a:r>
            <a:r>
              <a:rPr lang="en-US" sz="3200" dirty="0">
                <a:solidFill>
                  <a:srgbClr val="FF0000"/>
                </a:solidFill>
              </a:rPr>
              <a:t>SELECT </a:t>
            </a:r>
            <a:r>
              <a:rPr lang="en-US" sz="3200" dirty="0" err="1">
                <a:solidFill>
                  <a:srgbClr val="FF0000"/>
                </a:solidFill>
              </a:rPr>
              <a:t>Fname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Lname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FROM EMPLOYEE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WHERE </a:t>
            </a:r>
            <a:r>
              <a:rPr lang="en-US" sz="2800" dirty="0" err="1">
                <a:solidFill>
                  <a:srgbClr val="FF0000"/>
                </a:solidFill>
              </a:rPr>
              <a:t>Super_ssn</a:t>
            </a:r>
            <a:r>
              <a:rPr lang="en-US" sz="2800" dirty="0">
                <a:solidFill>
                  <a:srgbClr val="FF0000"/>
                </a:solidFill>
              </a:rPr>
              <a:t> IS NULL;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7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7" y="1451232"/>
            <a:ext cx="10352322" cy="4797168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Subqueries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rgbClr val="C00000"/>
                </a:solidFill>
              </a:rPr>
              <a:t>Subquery or Inner query or a Nested query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a query within another SQL query and embedded within the WHERE clause.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Subqueries can be used with the </a:t>
            </a:r>
            <a:r>
              <a:rPr lang="en-US" sz="2400" b="1" dirty="0">
                <a:solidFill>
                  <a:srgbClr val="C00000"/>
                </a:solidFill>
              </a:rPr>
              <a:t>SELECT, FROM, WHERE, INSERT, UPDATE, and DELETE</a:t>
            </a:r>
            <a:r>
              <a:rPr lang="en-US" sz="2400" dirty="0">
                <a:solidFill>
                  <a:schemeClr val="tx1"/>
                </a:solidFill>
              </a:rPr>
              <a:t> statements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They are </a:t>
            </a:r>
            <a:r>
              <a:rPr lang="en-US" sz="2400" u="sng" dirty="0">
                <a:solidFill>
                  <a:schemeClr val="tx1"/>
                </a:solidFill>
              </a:rPr>
              <a:t>used along with the operators like </a:t>
            </a:r>
            <a:r>
              <a:rPr lang="en-US" sz="2400" b="1" u="sng" dirty="0">
                <a:solidFill>
                  <a:srgbClr val="C00000"/>
                </a:solidFill>
              </a:rPr>
              <a:t>=, &lt;, &gt;, &gt;=, &lt;=, IN, ANY, SOME </a:t>
            </a:r>
            <a:r>
              <a:rPr lang="en-US" sz="2400" b="1" dirty="0">
                <a:solidFill>
                  <a:srgbClr val="C00000"/>
                </a:solidFill>
              </a:rPr>
              <a:t>etc.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Subqueries must be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enclosed within parentheses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Subqueries that return more than one row can only be used with multiple value operators such as the IN operator.</a:t>
            </a:r>
          </a:p>
          <a:p>
            <a:pPr algn="just"/>
            <a:endParaRPr lang="en-US" sz="2400" b="1" dirty="0">
              <a:solidFill>
                <a:srgbClr val="C00000"/>
              </a:solidFill>
            </a:endParaRPr>
          </a:p>
          <a:p>
            <a:pPr algn="just"/>
            <a:endParaRPr lang="en-US" sz="2400" b="1" i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1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7" y="1451232"/>
            <a:ext cx="9562299" cy="4661243"/>
          </a:xfrm>
        </p:spPr>
        <p:txBody>
          <a:bodyPr>
            <a:normAutofit/>
          </a:bodyPr>
          <a:lstStyle/>
          <a:p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Subqueries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 use subqueries?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Compare an expression to the result of the query.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Determine if an expression is included in the results of the query.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Execution follows Bottom – Top Approach i.e. inner query executes first.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main query (outer query) use the subquery result.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CF380-6E0B-4E13-A82E-216026601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85"/>
          <a:stretch/>
        </p:blipFill>
        <p:spPr>
          <a:xfrm>
            <a:off x="6096000" y="4842355"/>
            <a:ext cx="6099897" cy="21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51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2726</Words>
  <Application>Microsoft Office PowerPoint</Application>
  <PresentationFormat>Widescreen</PresentationFormat>
  <Paragraphs>406</Paragraphs>
  <Slides>33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Trebuchet MS</vt:lpstr>
      <vt:lpstr>Wingdings</vt:lpstr>
      <vt:lpstr>Wingdings 3</vt:lpstr>
      <vt:lpstr>Facet</vt:lpstr>
      <vt:lpstr>Chapter 7  More SQL: Complex Queries</vt:lpstr>
      <vt:lpstr>PowerPoint Presentation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 More SQL: Complex Queries</dc:title>
  <dc:creator>ismail ahmed</dc:creator>
  <cp:lastModifiedBy>Hajra Ahmed</cp:lastModifiedBy>
  <cp:revision>3</cp:revision>
  <dcterms:created xsi:type="dcterms:W3CDTF">2022-09-18T17:07:15Z</dcterms:created>
  <dcterms:modified xsi:type="dcterms:W3CDTF">2022-09-21T05:14:59Z</dcterms:modified>
</cp:coreProperties>
</file>