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27"/>
  </p:notesMasterIdLst>
  <p:sldIdLst>
    <p:sldId id="292" r:id="rId3"/>
    <p:sldId id="291" r:id="rId4"/>
    <p:sldId id="290" r:id="rId5"/>
    <p:sldId id="293" r:id="rId6"/>
    <p:sldId id="294" r:id="rId7"/>
    <p:sldId id="295" r:id="rId8"/>
    <p:sldId id="296" r:id="rId9"/>
    <p:sldId id="297" r:id="rId10"/>
    <p:sldId id="298" r:id="rId11"/>
    <p:sldId id="299" r:id="rId12"/>
    <p:sldId id="300" r:id="rId13"/>
    <p:sldId id="360" r:id="rId14"/>
    <p:sldId id="361" r:id="rId15"/>
    <p:sldId id="362" r:id="rId16"/>
    <p:sldId id="363" r:id="rId17"/>
    <p:sldId id="420" r:id="rId18"/>
    <p:sldId id="364" r:id="rId19"/>
    <p:sldId id="365" r:id="rId20"/>
    <p:sldId id="421" r:id="rId21"/>
    <p:sldId id="366" r:id="rId22"/>
    <p:sldId id="367" r:id="rId23"/>
    <p:sldId id="422" r:id="rId24"/>
    <p:sldId id="369" r:id="rId25"/>
    <p:sldId id="3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22ED6B-9F61-4096-A3E0-6D483A5D3091}" type="datetimeFigureOut">
              <a:rPr lang="en-US" smtClean="0"/>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D90D2-F506-4484-B25D-735039430F62}" type="slidenum">
              <a:rPr lang="en-US" smtClean="0"/>
              <a:t>‹#›</a:t>
            </a:fld>
            <a:endParaRPr lang="en-US"/>
          </a:p>
        </p:txBody>
      </p:sp>
    </p:spTree>
    <p:extLst>
      <p:ext uri="{BB962C8B-B14F-4D97-AF65-F5344CB8AC3E}">
        <p14:creationId xmlns:p14="http://schemas.microsoft.com/office/powerpoint/2010/main" val="643298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Inner join return duplicates INTERSECT won’t return duplicates</a:t>
            </a:r>
          </a:p>
          <a:p>
            <a:r>
              <a:rPr lang="en-US" dirty="0"/>
              <a:t>INTERSECT</a:t>
            </a:r>
            <a:r>
              <a:rPr lang="en-US" baseline="0" dirty="0"/>
              <a:t> show NULL values join won’t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8D808D-AC8F-4779-9931-B0CB341213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90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22616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60004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3030454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018026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1438088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657396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974183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014885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111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1758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94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1898491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725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1656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474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649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232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Tree>
    <p:extLst>
      <p:ext uri="{BB962C8B-B14F-4D97-AF65-F5344CB8AC3E}">
        <p14:creationId xmlns:p14="http://schemas.microsoft.com/office/powerpoint/2010/main" val="4076821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7248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4940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778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003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020208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7540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67689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13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29621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74521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01166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254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35500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5FCBEF"/>
                </a:solidFill>
              </a:rPr>
              <a:pPr/>
              <a:t>‹#›</a:t>
            </a:fld>
            <a:endParaRPr lang="en-US" dirty="0">
              <a:solidFill>
                <a:srgbClr val="5FCBEF"/>
              </a:solidFill>
            </a:endParaRP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tint val="75000"/>
                  </a:prstClr>
                </a:solidFill>
              </a:rPr>
              <a:pPr/>
              <a:t>9/21/2022</a:t>
            </a:fld>
            <a:endParaRPr lang="en-US" dirty="0">
              <a:solidFill>
                <a:prstClr val="black">
                  <a:tint val="75000"/>
                </a:prstClr>
              </a:solidFill>
            </a:endParaRPr>
          </a:p>
        </p:txBody>
      </p:sp>
    </p:spTree>
    <p:extLst>
      <p:ext uri="{BB962C8B-B14F-4D97-AF65-F5344CB8AC3E}">
        <p14:creationId xmlns:p14="http://schemas.microsoft.com/office/powerpoint/2010/main" val="123012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smtClean="0">
                <a:solidFill>
                  <a:prstClr val="black">
                    <a:tint val="75000"/>
                  </a:prstClr>
                </a:solidFill>
              </a:rPr>
              <a:pPr defTabSz="457200"/>
              <a:t>9/21/2022</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smtClean="0">
                <a:solidFill>
                  <a:srgbClr val="5FCBEF"/>
                </a:solidFill>
              </a:rPr>
              <a:pPr defTabSz="457200"/>
              <a:t>‹#›</a:t>
            </a:fld>
            <a:endParaRPr lang="en-US" dirty="0">
              <a:solidFill>
                <a:srgbClr val="5FCBEF"/>
              </a:solidFill>
            </a:endParaRPr>
          </a:p>
        </p:txBody>
      </p:sp>
    </p:spTree>
    <p:extLst>
      <p:ext uri="{BB962C8B-B14F-4D97-AF65-F5344CB8AC3E}">
        <p14:creationId xmlns:p14="http://schemas.microsoft.com/office/powerpoint/2010/main" val="3666645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5832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6222231" cy="4834238"/>
          </a:xfrm>
        </p:spPr>
        <p:txBody>
          <a:bodyPr>
            <a:normAutofit/>
          </a:bodyPr>
          <a:lstStyle/>
          <a:p>
            <a:r>
              <a:rPr lang="en-US" sz="1600" b="1" i="1" u="sng" dirty="0">
                <a:solidFill>
                  <a:schemeClr val="accent2">
                    <a:lumMod val="75000"/>
                  </a:schemeClr>
                </a:solidFill>
              </a:rPr>
              <a:t>Joined Tables in SQL and Outer Joins</a:t>
            </a:r>
            <a:endParaRPr lang="en-US" sz="1600" dirty="0">
              <a:solidFill>
                <a:schemeClr val="tx1"/>
              </a:solidFill>
            </a:endParaRPr>
          </a:p>
          <a:p>
            <a:pPr marL="0" indent="0">
              <a:buNone/>
            </a:pPr>
            <a:endParaRPr lang="en-US" sz="1600" dirty="0">
              <a:solidFill>
                <a:schemeClr val="tx1"/>
              </a:solidFill>
            </a:endParaRPr>
          </a:p>
        </p:txBody>
      </p:sp>
      <p:pic>
        <p:nvPicPr>
          <p:cNvPr id="6" name="Picture 5">
            <a:extLst>
              <a:ext uri="{FF2B5EF4-FFF2-40B4-BE49-F238E27FC236}">
                <a16:creationId xmlns:a16="http://schemas.microsoft.com/office/drawing/2014/main" id="{095528A9-BA44-46B9-A936-6DB01AB7B430}"/>
              </a:ext>
            </a:extLst>
          </p:cNvPr>
          <p:cNvPicPr>
            <a:picLocks noChangeAspect="1"/>
          </p:cNvPicPr>
          <p:nvPr/>
        </p:nvPicPr>
        <p:blipFill>
          <a:blip r:embed="rId2"/>
          <a:stretch>
            <a:fillRect/>
          </a:stretch>
        </p:blipFill>
        <p:spPr>
          <a:xfrm>
            <a:off x="247841" y="2063024"/>
            <a:ext cx="11226220" cy="3627129"/>
          </a:xfrm>
          <a:prstGeom prst="rect">
            <a:avLst/>
          </a:prstGeom>
        </p:spPr>
      </p:pic>
    </p:spTree>
    <p:extLst>
      <p:ext uri="{BB962C8B-B14F-4D97-AF65-F5344CB8AC3E}">
        <p14:creationId xmlns:p14="http://schemas.microsoft.com/office/powerpoint/2010/main" val="45672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NATURAL JOIN</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p:cNvPicPr>
            <a:picLocks noChangeAspect="1"/>
          </p:cNvPicPr>
          <p:nvPr/>
        </p:nvPicPr>
        <p:blipFill>
          <a:blip r:embed="rId2"/>
          <a:stretch>
            <a:fillRect/>
          </a:stretch>
        </p:blipFill>
        <p:spPr>
          <a:xfrm>
            <a:off x="359506" y="1930400"/>
            <a:ext cx="3991532" cy="2867425"/>
          </a:xfrm>
          <a:prstGeom prst="rect">
            <a:avLst/>
          </a:prstGeom>
        </p:spPr>
      </p:pic>
      <p:pic>
        <p:nvPicPr>
          <p:cNvPr id="7" name="Picture 6"/>
          <p:cNvPicPr>
            <a:picLocks noChangeAspect="1"/>
          </p:cNvPicPr>
          <p:nvPr/>
        </p:nvPicPr>
        <p:blipFill>
          <a:blip r:embed="rId3"/>
          <a:stretch>
            <a:fillRect/>
          </a:stretch>
        </p:blipFill>
        <p:spPr>
          <a:xfrm>
            <a:off x="4668865" y="1930400"/>
            <a:ext cx="3953427" cy="2838846"/>
          </a:xfrm>
          <a:prstGeom prst="rect">
            <a:avLst/>
          </a:prstGeom>
        </p:spPr>
      </p:pic>
      <p:pic>
        <p:nvPicPr>
          <p:cNvPr id="9" name="Picture 8"/>
          <p:cNvPicPr>
            <a:picLocks noChangeAspect="1"/>
          </p:cNvPicPr>
          <p:nvPr/>
        </p:nvPicPr>
        <p:blipFill>
          <a:blip r:embed="rId4"/>
          <a:stretch>
            <a:fillRect/>
          </a:stretch>
        </p:blipFill>
        <p:spPr>
          <a:xfrm>
            <a:off x="359506" y="4954385"/>
            <a:ext cx="6826670" cy="1164239"/>
          </a:xfrm>
          <a:prstGeom prst="rect">
            <a:avLst/>
          </a:prstGeom>
        </p:spPr>
      </p:pic>
      <p:pic>
        <p:nvPicPr>
          <p:cNvPr id="10" name="Picture 9"/>
          <p:cNvPicPr>
            <a:picLocks noChangeAspect="1"/>
          </p:cNvPicPr>
          <p:nvPr/>
        </p:nvPicPr>
        <p:blipFill>
          <a:blip r:embed="rId5"/>
          <a:stretch>
            <a:fillRect/>
          </a:stretch>
        </p:blipFill>
        <p:spPr>
          <a:xfrm>
            <a:off x="5854413" y="5240176"/>
            <a:ext cx="6163535" cy="1343212"/>
          </a:xfrm>
          <a:prstGeom prst="rect">
            <a:avLst/>
          </a:prstGeom>
        </p:spPr>
      </p:pic>
      <p:sp>
        <p:nvSpPr>
          <p:cNvPr id="4" name="TextBox 3">
            <a:extLst>
              <a:ext uri="{FF2B5EF4-FFF2-40B4-BE49-F238E27FC236}">
                <a16:creationId xmlns:a16="http://schemas.microsoft.com/office/drawing/2014/main" id="{502CDB88-917B-4A85-C74F-1D4F36E0DB68}"/>
              </a:ext>
            </a:extLst>
          </p:cNvPr>
          <p:cNvSpPr txBox="1"/>
          <p:nvPr/>
        </p:nvSpPr>
        <p:spPr>
          <a:xfrm>
            <a:off x="1528226" y="4762538"/>
            <a:ext cx="1337094"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rebuchet MS" panose="020B0603020202020204"/>
                <a:ea typeface="+mn-ea"/>
                <a:cs typeface="+mn-cs"/>
              </a:rPr>
              <a:t>Student table</a:t>
            </a:r>
          </a:p>
        </p:txBody>
      </p:sp>
      <p:sp>
        <p:nvSpPr>
          <p:cNvPr id="5" name="TextBox 4">
            <a:extLst>
              <a:ext uri="{FF2B5EF4-FFF2-40B4-BE49-F238E27FC236}">
                <a16:creationId xmlns:a16="http://schemas.microsoft.com/office/drawing/2014/main" id="{58018A4D-B077-1171-7C28-E79446F8AC0C}"/>
              </a:ext>
            </a:extLst>
          </p:cNvPr>
          <p:cNvSpPr txBox="1"/>
          <p:nvPr/>
        </p:nvSpPr>
        <p:spPr>
          <a:xfrm>
            <a:off x="5812091" y="4729585"/>
            <a:ext cx="1337094"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rebuchet MS" panose="020B0603020202020204"/>
                <a:ea typeface="+mn-ea"/>
                <a:cs typeface="+mn-cs"/>
              </a:rPr>
              <a:t>Marks table</a:t>
            </a:r>
          </a:p>
        </p:txBody>
      </p:sp>
    </p:spTree>
    <p:extLst>
      <p:ext uri="{BB962C8B-B14F-4D97-AF65-F5344CB8AC3E}">
        <p14:creationId xmlns:p14="http://schemas.microsoft.com/office/powerpoint/2010/main" val="267251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a:t>
            </a:r>
            <a:endParaRPr lang="en-US" sz="1600" dirty="0">
              <a:solidFill>
                <a:schemeClr val="tx1"/>
              </a:solidFill>
            </a:endParaRPr>
          </a:p>
          <a:p>
            <a:r>
              <a:rPr lang="en-US" sz="2000" dirty="0">
                <a:solidFill>
                  <a:schemeClr val="tx1"/>
                </a:solidFill>
              </a:rPr>
              <a:t>It is also possible to</a:t>
            </a:r>
            <a:r>
              <a:rPr lang="en-US" sz="2000" u="sng" dirty="0">
                <a:solidFill>
                  <a:schemeClr val="tx1"/>
                </a:solidFill>
              </a:rPr>
              <a:t> </a:t>
            </a:r>
            <a:r>
              <a:rPr lang="en-US" sz="2000" u="sng" dirty="0">
                <a:solidFill>
                  <a:srgbClr val="FF0000"/>
                </a:solidFill>
              </a:rPr>
              <a:t>nest join specifications; that is, one of the tables in a join may itself be a joined table</a:t>
            </a:r>
            <a:r>
              <a:rPr lang="en-US" sz="2000" u="sng" dirty="0">
                <a:solidFill>
                  <a:schemeClr val="tx1"/>
                </a:solidFill>
              </a:rPr>
              <a:t>.</a:t>
            </a:r>
          </a:p>
          <a:p>
            <a:r>
              <a:rPr lang="en-US" sz="2000" dirty="0">
                <a:solidFill>
                  <a:schemeClr val="tx1"/>
                </a:solidFill>
              </a:rPr>
              <a:t>This allows the specification of the join of three or more tables as a single joined table, which is called a </a:t>
            </a:r>
            <a:r>
              <a:rPr lang="en-US" sz="2000" b="1" u="sng" dirty="0" err="1">
                <a:solidFill>
                  <a:srgbClr val="FF0000"/>
                </a:solidFill>
              </a:rPr>
              <a:t>multiway</a:t>
            </a:r>
            <a:r>
              <a:rPr lang="en-US" sz="2000" b="1" u="sng" dirty="0">
                <a:solidFill>
                  <a:srgbClr val="FF0000"/>
                </a:solidFill>
              </a:rPr>
              <a:t> join</a:t>
            </a:r>
            <a:r>
              <a:rPr lang="en-US" sz="2000" dirty="0">
                <a:solidFill>
                  <a:schemeClr val="tx1"/>
                </a:solidFill>
              </a:rPr>
              <a:t>. </a:t>
            </a:r>
          </a:p>
          <a:p>
            <a:r>
              <a:rPr lang="en-US" sz="2000" dirty="0">
                <a:solidFill>
                  <a:schemeClr val="tx1"/>
                </a:solidFill>
              </a:rPr>
              <a:t>For example, Q2A is a different way of specifying query Q2 from Section 6.3.1 using the concept of a joined table:</a:t>
            </a:r>
          </a:p>
          <a:p>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1042976" y="4201125"/>
            <a:ext cx="9444181" cy="1452951"/>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509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pPr algn="just"/>
            <a:r>
              <a:rPr lang="en-US" sz="2000" b="1" i="1" u="sng" dirty="0">
                <a:solidFill>
                  <a:schemeClr val="accent2">
                    <a:lumMod val="75000"/>
                  </a:schemeClr>
                </a:solidFill>
              </a:rPr>
              <a:t>Aggregate Functions in SQL</a:t>
            </a:r>
          </a:p>
          <a:p>
            <a:pPr algn="just"/>
            <a:r>
              <a:rPr lang="en-US" b="1" dirty="0">
                <a:solidFill>
                  <a:schemeClr val="tx1"/>
                </a:solidFill>
              </a:rPr>
              <a:t>Aggregate functions are used to summarize information from multiple tuples into a single-tuple summary</a:t>
            </a:r>
            <a:r>
              <a:rPr lang="en-US" dirty="0">
                <a:solidFill>
                  <a:schemeClr val="tx1"/>
                </a:solidFill>
              </a:rPr>
              <a:t>. </a:t>
            </a:r>
          </a:p>
          <a:p>
            <a:pPr algn="just"/>
            <a:r>
              <a:rPr lang="en-US" b="1" dirty="0">
                <a:solidFill>
                  <a:schemeClr val="tx1"/>
                </a:solidFill>
              </a:rPr>
              <a:t>Grouping</a:t>
            </a:r>
            <a:r>
              <a:rPr lang="en-US" dirty="0">
                <a:solidFill>
                  <a:schemeClr val="tx1"/>
                </a:solidFill>
              </a:rPr>
              <a:t> is used to </a:t>
            </a:r>
            <a:r>
              <a:rPr lang="en-US" u="sng" dirty="0">
                <a:solidFill>
                  <a:schemeClr val="tx1"/>
                </a:solidFill>
              </a:rPr>
              <a:t>create subgroups of tuples before summarization.</a:t>
            </a:r>
          </a:p>
          <a:p>
            <a:pPr algn="just"/>
            <a:r>
              <a:rPr lang="en-US" dirty="0">
                <a:solidFill>
                  <a:schemeClr val="tx1"/>
                </a:solidFill>
              </a:rPr>
              <a:t>A number of built-in aggregate functions exist: </a:t>
            </a:r>
            <a:r>
              <a:rPr lang="en-US" b="1" dirty="0">
                <a:solidFill>
                  <a:srgbClr val="FF0000"/>
                </a:solidFill>
              </a:rPr>
              <a:t>COUNT, SUM, MAX, MIN, and AVG.</a:t>
            </a:r>
          </a:p>
          <a:p>
            <a:pPr lvl="1" algn="just"/>
            <a:r>
              <a:rPr lang="en-US" dirty="0">
                <a:solidFill>
                  <a:schemeClr val="tx1"/>
                </a:solidFill>
              </a:rPr>
              <a:t>The </a:t>
            </a:r>
            <a:r>
              <a:rPr lang="en-US" b="1" dirty="0">
                <a:solidFill>
                  <a:srgbClr val="C00000"/>
                </a:solidFill>
              </a:rPr>
              <a:t>COUNT</a:t>
            </a:r>
            <a:r>
              <a:rPr lang="en-US" dirty="0">
                <a:solidFill>
                  <a:schemeClr val="tx1"/>
                </a:solidFill>
              </a:rPr>
              <a:t> function returns the number of tuples or values as specified in a query.</a:t>
            </a:r>
          </a:p>
          <a:p>
            <a:pPr lvl="1" algn="just"/>
            <a:r>
              <a:rPr lang="en-US" dirty="0">
                <a:solidFill>
                  <a:schemeClr val="tx1"/>
                </a:solidFill>
              </a:rPr>
              <a:t>The functions </a:t>
            </a:r>
            <a:r>
              <a:rPr lang="en-US" b="1" dirty="0">
                <a:solidFill>
                  <a:srgbClr val="C00000"/>
                </a:solidFill>
              </a:rPr>
              <a:t>SUM, MAX, MIN, and AVG </a:t>
            </a:r>
            <a:r>
              <a:rPr lang="en-US" dirty="0">
                <a:solidFill>
                  <a:schemeClr val="tx1"/>
                </a:solidFill>
              </a:rPr>
              <a:t>can be applied to a set or </a:t>
            </a:r>
            <a:r>
              <a:rPr lang="en-US" dirty="0" err="1">
                <a:solidFill>
                  <a:schemeClr val="tx1"/>
                </a:solidFill>
              </a:rPr>
              <a:t>multiset</a:t>
            </a:r>
            <a:r>
              <a:rPr lang="en-US" dirty="0">
                <a:solidFill>
                  <a:schemeClr val="tx1"/>
                </a:solidFill>
              </a:rPr>
              <a:t> of numeric values and return, respectively, the sum, maximum value, minimum value, and average (mean) of those values.</a:t>
            </a:r>
          </a:p>
          <a:p>
            <a:pPr algn="just"/>
            <a:endParaRPr lang="en-US" sz="1600" dirty="0">
              <a:solidFill>
                <a:schemeClr val="tx1"/>
              </a:solidFill>
            </a:endParaRPr>
          </a:p>
        </p:txBody>
      </p:sp>
      <p:pic>
        <p:nvPicPr>
          <p:cNvPr id="5" name="Picture 4"/>
          <p:cNvPicPr>
            <a:picLocks noChangeAspect="1"/>
          </p:cNvPicPr>
          <p:nvPr/>
        </p:nvPicPr>
        <p:blipFill>
          <a:blip r:embed="rId2"/>
          <a:stretch>
            <a:fillRect/>
          </a:stretch>
        </p:blipFill>
        <p:spPr>
          <a:xfrm>
            <a:off x="1249054" y="4927601"/>
            <a:ext cx="9693891" cy="169446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5093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2400" b="1" i="1" u="sng" dirty="0">
                <a:solidFill>
                  <a:schemeClr val="accent2">
                    <a:lumMod val="75000"/>
                  </a:schemeClr>
                </a:solidFill>
              </a:rPr>
              <a:t>Aggregate Functions in SQL</a:t>
            </a:r>
          </a:p>
          <a:p>
            <a:r>
              <a:rPr lang="en-US" sz="2400" dirty="0">
                <a:solidFill>
                  <a:schemeClr val="tx1"/>
                </a:solidFill>
              </a:rPr>
              <a:t>We could use AS to rename the column names in the resulting single-row table; for example, as in Q19A.</a:t>
            </a:r>
          </a:p>
          <a:p>
            <a:pPr marL="0" indent="0">
              <a:buNone/>
            </a:pPr>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1030604" y="3098457"/>
            <a:ext cx="9317388" cy="1501251"/>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05320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556"/>
            <a:ext cx="8596668" cy="1320800"/>
          </a:xfrm>
        </p:spPr>
        <p:txBody>
          <a:bodyPr/>
          <a:lstStyle/>
          <a:p>
            <a:r>
              <a:rPr lang="en-US" dirty="0"/>
              <a:t>More Complex SQL Retrieval Queries</a:t>
            </a:r>
          </a:p>
        </p:txBody>
      </p:sp>
      <p:sp>
        <p:nvSpPr>
          <p:cNvPr id="3" name="Content Placeholder 2"/>
          <p:cNvSpPr>
            <a:spLocks noGrp="1"/>
          </p:cNvSpPr>
          <p:nvPr>
            <p:ph idx="1"/>
          </p:nvPr>
        </p:nvSpPr>
        <p:spPr>
          <a:xfrm>
            <a:off x="187392" y="1459470"/>
            <a:ext cx="3979874" cy="4834238"/>
          </a:xfrm>
        </p:spPr>
        <p:txBody>
          <a:bodyPr>
            <a:normAutofit/>
          </a:bodyPr>
          <a:lstStyle/>
          <a:p>
            <a:pPr algn="just"/>
            <a:r>
              <a:rPr lang="en-US" sz="2000" b="1" i="1" u="sng" dirty="0">
                <a:solidFill>
                  <a:schemeClr val="accent2">
                    <a:lumMod val="75000"/>
                  </a:schemeClr>
                </a:solidFill>
              </a:rPr>
              <a:t>Aggregate Functions in SQL</a:t>
            </a:r>
            <a:endParaRPr lang="en-US" sz="2000" dirty="0">
              <a:solidFill>
                <a:schemeClr val="tx1"/>
              </a:solidFill>
            </a:endParaRPr>
          </a:p>
          <a:p>
            <a:pPr algn="just"/>
            <a:r>
              <a:rPr lang="en-US" sz="2000" dirty="0">
                <a:solidFill>
                  <a:schemeClr val="tx1"/>
                </a:solidFill>
              </a:rPr>
              <a:t>If we want to get the preceding aggregate function values for employees of a specific department—say, the ‘Research’ department—we can write Query 20, where the EMPLOYEE tuples are restricted by the WHERE clause to those employees who work for the ‘Research’ department.</a:t>
            </a:r>
          </a:p>
        </p:txBody>
      </p:sp>
      <p:pic>
        <p:nvPicPr>
          <p:cNvPr id="6" name="Picture 5"/>
          <p:cNvPicPr>
            <a:picLocks noChangeAspect="1"/>
          </p:cNvPicPr>
          <p:nvPr/>
        </p:nvPicPr>
        <p:blipFill>
          <a:blip r:embed="rId2"/>
          <a:stretch>
            <a:fillRect/>
          </a:stretch>
        </p:blipFill>
        <p:spPr>
          <a:xfrm>
            <a:off x="4470070" y="1485738"/>
            <a:ext cx="7612002" cy="4807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8664091" y="100743"/>
            <a:ext cx="3254853" cy="138499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rebuchet MS" panose="020B0603020202020204"/>
                <a:ea typeface="+mn-ea"/>
                <a:cs typeface="+mn-cs"/>
              </a:rPr>
              <a:t>Here the asterisk (*) refers to the rows (tuples), so COUNT (*) returns the number of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rebuchet MS" panose="020B0603020202020204"/>
                <a:ea typeface="+mn-ea"/>
                <a:cs typeface="+mn-cs"/>
              </a:rPr>
              <a:t>rows in the result of the query. </a:t>
            </a:r>
            <a:r>
              <a:rPr kumimoji="0" lang="en-US" sz="1400" b="1" i="0" u="none" strike="noStrike" kern="1200" cap="none" spc="0" normalizeH="0" baseline="0" noProof="0" dirty="0">
                <a:ln>
                  <a:noFill/>
                </a:ln>
                <a:solidFill>
                  <a:srgbClr val="C00000"/>
                </a:solidFill>
                <a:effectLst/>
                <a:uLnTx/>
                <a:uFillTx/>
                <a:latin typeface="Trebuchet MS" panose="020B0603020202020204"/>
                <a:ea typeface="+mn-ea"/>
                <a:cs typeface="+mn-cs"/>
              </a:rPr>
              <a:t>This includes NULL values and duplicates.</a:t>
            </a:r>
          </a:p>
        </p:txBody>
      </p:sp>
    </p:spTree>
    <p:extLst>
      <p:ext uri="{BB962C8B-B14F-4D97-AF65-F5344CB8AC3E}">
        <p14:creationId xmlns:p14="http://schemas.microsoft.com/office/powerpoint/2010/main" val="64585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10085605" cy="4834238"/>
          </a:xfrm>
        </p:spPr>
        <p:txBody>
          <a:bodyPr>
            <a:normAutofit/>
          </a:bodyPr>
          <a:lstStyle/>
          <a:p>
            <a:r>
              <a:rPr lang="en-US" sz="2000" b="1" i="1" u="sng" dirty="0">
                <a:solidFill>
                  <a:schemeClr val="accent2">
                    <a:lumMod val="75000"/>
                  </a:schemeClr>
                </a:solidFill>
              </a:rPr>
              <a:t>Aggregate Functions in SQL</a:t>
            </a:r>
          </a:p>
          <a:p>
            <a:r>
              <a:rPr lang="en-US" sz="2000" dirty="0">
                <a:solidFill>
                  <a:schemeClr val="tx1"/>
                </a:solidFill>
              </a:rPr>
              <a:t>We may also use the COUNT function to count values in a column rather than tuples.</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marL="0" indent="0">
              <a:buNone/>
            </a:pPr>
            <a:endParaRPr lang="en-US" sz="2000" dirty="0">
              <a:solidFill>
                <a:schemeClr val="tx1"/>
              </a:solidFill>
            </a:endParaRPr>
          </a:p>
          <a:p>
            <a:r>
              <a:rPr lang="en-US" sz="2000" u="sng" dirty="0">
                <a:solidFill>
                  <a:schemeClr val="tx1"/>
                </a:solidFill>
              </a:rPr>
              <a:t>COUNT(SALARY)</a:t>
            </a:r>
            <a:r>
              <a:rPr lang="en-US" sz="2000" dirty="0">
                <a:solidFill>
                  <a:schemeClr val="tx1"/>
                </a:solidFill>
              </a:rPr>
              <a:t> – duplicate values won’t eliminate </a:t>
            </a:r>
          </a:p>
          <a:p>
            <a:r>
              <a:rPr lang="en-US" sz="2000" dirty="0">
                <a:solidFill>
                  <a:schemeClr val="tx1"/>
                </a:solidFill>
              </a:rPr>
              <a:t>COUNT(DISTINCT SALARY) - duplicate values eliminated. </a:t>
            </a:r>
          </a:p>
          <a:p>
            <a:r>
              <a:rPr lang="en-US" sz="2000" dirty="0">
                <a:solidFill>
                  <a:schemeClr val="tx1"/>
                </a:solidFill>
              </a:rPr>
              <a:t>However, any </a:t>
            </a:r>
            <a:r>
              <a:rPr lang="en-US" sz="2000" u="sng" dirty="0">
                <a:solidFill>
                  <a:schemeClr val="tx1"/>
                </a:solidFill>
              </a:rPr>
              <a:t>tuples with NULL for SALARY will not be counted.</a:t>
            </a:r>
            <a:r>
              <a:rPr lang="en-US" sz="2000" dirty="0">
                <a:solidFill>
                  <a:schemeClr val="tx1"/>
                </a:solidFill>
              </a:rPr>
              <a:t> </a:t>
            </a:r>
          </a:p>
          <a:p>
            <a:r>
              <a:rPr lang="en-US" sz="2000" b="1" dirty="0">
                <a:solidFill>
                  <a:srgbClr val="C00000"/>
                </a:solidFill>
              </a:rPr>
              <a:t>COUNT(expression) does not count NULL values. </a:t>
            </a:r>
            <a:endParaRPr lang="en-US" sz="1600" dirty="0">
              <a:solidFill>
                <a:schemeClr val="tx1"/>
              </a:solidFill>
            </a:endParaRPr>
          </a:p>
        </p:txBody>
      </p:sp>
      <p:pic>
        <p:nvPicPr>
          <p:cNvPr id="7" name="Picture 6"/>
          <p:cNvPicPr>
            <a:picLocks noChangeAspect="1"/>
          </p:cNvPicPr>
          <p:nvPr/>
        </p:nvPicPr>
        <p:blipFill>
          <a:blip r:embed="rId2"/>
          <a:stretch>
            <a:fillRect/>
          </a:stretch>
        </p:blipFill>
        <p:spPr>
          <a:xfrm>
            <a:off x="1133672" y="2768600"/>
            <a:ext cx="8516205" cy="132080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3864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69430"/>
          </a:xfrm>
        </p:spPr>
        <p:txBody>
          <a:bodyPr/>
          <a:lstStyle/>
          <a:p>
            <a:r>
              <a:rPr lang="en-US" dirty="0"/>
              <a:t>More Complex SQL Retrieval Queries</a:t>
            </a:r>
          </a:p>
        </p:txBody>
      </p:sp>
      <p:sp>
        <p:nvSpPr>
          <p:cNvPr id="3" name="Content Placeholder 2"/>
          <p:cNvSpPr>
            <a:spLocks noGrp="1"/>
          </p:cNvSpPr>
          <p:nvPr>
            <p:ph idx="1"/>
          </p:nvPr>
        </p:nvSpPr>
        <p:spPr>
          <a:xfrm>
            <a:off x="107706" y="869430"/>
            <a:ext cx="10837333" cy="5816182"/>
          </a:xfrm>
        </p:spPr>
        <p:txBody>
          <a:bodyPr>
            <a:normAutofit/>
          </a:bodyPr>
          <a:lstStyle/>
          <a:p>
            <a:pPr algn="just"/>
            <a:r>
              <a:rPr lang="en-US" sz="1600" b="1" i="1" u="sng" dirty="0">
                <a:solidFill>
                  <a:schemeClr val="accent2">
                    <a:lumMod val="75000"/>
                  </a:schemeClr>
                </a:solidFill>
              </a:rPr>
              <a:t>Aggregate Functions in SQL</a:t>
            </a:r>
          </a:p>
          <a:p>
            <a:pPr algn="just"/>
            <a:r>
              <a:rPr lang="en-US" sz="2000" b="1" dirty="0">
                <a:solidFill>
                  <a:srgbClr val="7030A0"/>
                </a:solidFill>
              </a:rPr>
              <a:t>MAX and MIN do not count NULL in their data evaluation.</a:t>
            </a:r>
            <a:r>
              <a:rPr lang="en-US" sz="2000" dirty="0">
                <a:solidFill>
                  <a:schemeClr val="tx1"/>
                </a:solidFill>
              </a:rPr>
              <a:t> If we have a column containing only dates for instance and there is a NULL date, </a:t>
            </a:r>
            <a:r>
              <a:rPr lang="en-US" sz="2000" b="1" dirty="0">
                <a:solidFill>
                  <a:srgbClr val="C00000"/>
                </a:solidFill>
              </a:rPr>
              <a:t>MAX and MIN will both ignore that value.</a:t>
            </a:r>
          </a:p>
          <a:p>
            <a:pPr algn="just"/>
            <a:r>
              <a:rPr lang="en-US" sz="2000" b="1" dirty="0">
                <a:solidFill>
                  <a:srgbClr val="C00000"/>
                </a:solidFill>
              </a:rPr>
              <a:t>Aggregate functions such as SUM, COUNT, AVG, MAX, and MIN exclude NULL values.</a:t>
            </a:r>
          </a:p>
          <a:p>
            <a:pPr algn="just"/>
            <a:r>
              <a:rPr lang="en-US" sz="2000" u="sng" dirty="0">
                <a:solidFill>
                  <a:schemeClr val="tx1"/>
                </a:solidFill>
              </a:rPr>
              <a:t>In general, NULL values are discarded when aggregate functions are applied to a particular column (attribute); </a:t>
            </a:r>
            <a:r>
              <a:rPr lang="en-US" sz="2000" b="1" u="sng" dirty="0">
                <a:solidFill>
                  <a:srgbClr val="C00000"/>
                </a:solidFill>
              </a:rPr>
              <a:t>the only exception is for COUNT(*) because tuples instead of values are counted. </a:t>
            </a:r>
          </a:p>
          <a:p>
            <a:pPr algn="just"/>
            <a:r>
              <a:rPr lang="en-US" sz="2000" dirty="0">
                <a:solidFill>
                  <a:schemeClr val="tx1"/>
                </a:solidFill>
              </a:rPr>
              <a:t>The general rule is as follows:</a:t>
            </a:r>
          </a:p>
          <a:p>
            <a:pPr lvl="1" algn="just"/>
            <a:r>
              <a:rPr lang="en-US" sz="2000" dirty="0">
                <a:solidFill>
                  <a:schemeClr val="tx1"/>
                </a:solidFill>
              </a:rPr>
              <a:t>aggregate function is applied to a collection of values,</a:t>
            </a:r>
          </a:p>
          <a:p>
            <a:pPr lvl="1" algn="just"/>
            <a:r>
              <a:rPr lang="en-US" sz="2000" dirty="0">
                <a:solidFill>
                  <a:schemeClr val="tx1"/>
                </a:solidFill>
              </a:rPr>
              <a:t>NULLs are removed from the collection before the calculation; </a:t>
            </a:r>
          </a:p>
          <a:p>
            <a:pPr lvl="1" algn="just"/>
            <a:r>
              <a:rPr lang="en-US" sz="2000" dirty="0">
                <a:solidFill>
                  <a:schemeClr val="tx1"/>
                </a:solidFill>
              </a:rPr>
              <a:t>if the collection becomes empty because all values are NULL,</a:t>
            </a:r>
          </a:p>
          <a:p>
            <a:pPr lvl="1" algn="just"/>
            <a:r>
              <a:rPr lang="en-US" sz="2000" dirty="0">
                <a:solidFill>
                  <a:schemeClr val="tx1"/>
                </a:solidFill>
              </a:rPr>
              <a:t> the aggregate function will return NULL (except in the case of COUNT, where it will return 0 for an empty collection of values).</a:t>
            </a:r>
          </a:p>
          <a:p>
            <a:pPr algn="just"/>
            <a:endParaRPr lang="en-US" sz="1600" dirty="0">
              <a:solidFill>
                <a:schemeClr val="tx1"/>
              </a:solidFill>
            </a:endParaRPr>
          </a:p>
        </p:txBody>
      </p:sp>
    </p:spTree>
    <p:extLst>
      <p:ext uri="{BB962C8B-B14F-4D97-AF65-F5344CB8AC3E}">
        <p14:creationId xmlns:p14="http://schemas.microsoft.com/office/powerpoint/2010/main" val="317772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11209867" cy="5286104"/>
          </a:xfrm>
        </p:spPr>
        <p:txBody>
          <a:bodyPr>
            <a:normAutofit lnSpcReduction="10000"/>
          </a:bodyPr>
          <a:lstStyle/>
          <a:p>
            <a:pPr algn="just"/>
            <a:r>
              <a:rPr lang="en-US" sz="2000" b="1" i="1" u="sng" dirty="0">
                <a:solidFill>
                  <a:schemeClr val="accent2">
                    <a:lumMod val="75000"/>
                  </a:schemeClr>
                </a:solidFill>
              </a:rPr>
              <a:t>Aggregate Functions in SQL</a:t>
            </a:r>
          </a:p>
          <a:p>
            <a:pPr algn="just"/>
            <a:r>
              <a:rPr lang="en-US" sz="2000" dirty="0">
                <a:solidFill>
                  <a:schemeClr val="tx1"/>
                </a:solidFill>
              </a:rPr>
              <a:t>We can specify a correlated nested query with an aggregate function, and then use the nested query in the WHERE clause of an outer query.</a:t>
            </a:r>
          </a:p>
          <a:p>
            <a:pPr algn="just"/>
            <a:r>
              <a:rPr lang="en-US" sz="2000" dirty="0">
                <a:solidFill>
                  <a:schemeClr val="tx1"/>
                </a:solidFill>
              </a:rPr>
              <a:t>For example,</a:t>
            </a:r>
            <a:r>
              <a:rPr lang="en-US" sz="2000" u="sng" dirty="0">
                <a:solidFill>
                  <a:schemeClr val="tx1"/>
                </a:solidFill>
              </a:rPr>
              <a:t> </a:t>
            </a:r>
            <a:r>
              <a:rPr lang="en-US" sz="2000" b="1" u="sng" dirty="0">
                <a:solidFill>
                  <a:srgbClr val="7030A0"/>
                </a:solidFill>
              </a:rPr>
              <a:t>to retrieve the names of all employees who have two or more dependents</a:t>
            </a:r>
            <a:r>
              <a:rPr lang="en-US" sz="2000" u="sng" dirty="0">
                <a:solidFill>
                  <a:schemeClr val="tx1"/>
                </a:solidFill>
              </a:rPr>
              <a:t> </a:t>
            </a:r>
            <a:r>
              <a:rPr lang="en-US" sz="2000" dirty="0">
                <a:solidFill>
                  <a:schemeClr val="tx1"/>
                </a:solidFill>
              </a:rPr>
              <a:t>(Query 5), we can write the following:</a:t>
            </a: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The correlated nested query counts the number of dependents that each employee has; if this is greater than or equal to two, the employee tuple is selected.</a:t>
            </a:r>
          </a:p>
          <a:p>
            <a:pPr algn="just"/>
            <a:r>
              <a:rPr lang="en-US" sz="2000" b="1" dirty="0">
                <a:solidFill>
                  <a:srgbClr val="FF0000"/>
                </a:solidFill>
              </a:rPr>
              <a:t>SQL also has aggregate functions SOME and ALL that can be applied to a collection of Boolean values;</a:t>
            </a:r>
            <a:r>
              <a:rPr lang="en-US" sz="2000" dirty="0">
                <a:solidFill>
                  <a:schemeClr val="tx1"/>
                </a:solidFill>
              </a:rPr>
              <a:t> SOME returns TRUE if at least one element in the collection is TRUE, whereas ALL returns TRUE if all elements in the collection are TRUE.</a:t>
            </a:r>
          </a:p>
        </p:txBody>
      </p:sp>
      <p:pic>
        <p:nvPicPr>
          <p:cNvPr id="4" name="Picture 3"/>
          <p:cNvPicPr>
            <a:picLocks noChangeAspect="1"/>
          </p:cNvPicPr>
          <p:nvPr/>
        </p:nvPicPr>
        <p:blipFill rotWithShape="1">
          <a:blip r:embed="rId2"/>
          <a:srcRect t="7807"/>
          <a:stretch/>
        </p:blipFill>
        <p:spPr>
          <a:xfrm>
            <a:off x="3799511" y="3224511"/>
            <a:ext cx="5753817" cy="1513515"/>
          </a:xfrm>
          <a:prstGeom prst="rect">
            <a:avLst/>
          </a:prstGeom>
          <a:ln w="19050">
            <a:solidFill>
              <a:schemeClr val="tx1"/>
            </a:solidFill>
          </a:ln>
        </p:spPr>
      </p:pic>
    </p:spTree>
    <p:extLst>
      <p:ext uri="{BB962C8B-B14F-4D97-AF65-F5344CB8AC3E}">
        <p14:creationId xmlns:p14="http://schemas.microsoft.com/office/powerpoint/2010/main" val="1075550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897902" cy="4834238"/>
          </a:xfrm>
        </p:spPr>
        <p:txBody>
          <a:bodyPr>
            <a:normAutofit/>
          </a:bodyPr>
          <a:lstStyle/>
          <a:p>
            <a:pPr algn="just"/>
            <a:r>
              <a:rPr lang="en-US" sz="2000" b="1" i="1" u="sng" dirty="0">
                <a:solidFill>
                  <a:schemeClr val="accent2">
                    <a:lumMod val="75000"/>
                  </a:schemeClr>
                </a:solidFill>
              </a:rPr>
              <a:t>Grouping: The GROUP BY and HAVING Clauses</a:t>
            </a:r>
          </a:p>
          <a:p>
            <a:pPr algn="just"/>
            <a:r>
              <a:rPr lang="en-US" sz="2000" dirty="0">
                <a:solidFill>
                  <a:schemeClr val="tx1"/>
                </a:solidFill>
              </a:rPr>
              <a:t>Sometimes we want to </a:t>
            </a:r>
            <a:r>
              <a:rPr lang="en-US" sz="2000" u="sng" dirty="0">
                <a:solidFill>
                  <a:schemeClr val="tx1"/>
                </a:solidFill>
              </a:rPr>
              <a:t>apply the aggregate functions to subgroups of tuples</a:t>
            </a:r>
            <a:r>
              <a:rPr lang="en-US" sz="2000" dirty="0">
                <a:solidFill>
                  <a:schemeClr val="tx1"/>
                </a:solidFill>
              </a:rPr>
              <a:t> in a relation, where the subgrouping is done on some attribute values. </a:t>
            </a:r>
          </a:p>
          <a:p>
            <a:pPr lvl="1" algn="just"/>
            <a:r>
              <a:rPr lang="en-US" sz="1800" dirty="0">
                <a:solidFill>
                  <a:srgbClr val="C00000"/>
                </a:solidFill>
              </a:rPr>
              <a:t>For example, we may want to find the average salary of employees in each department or the number of employees who work on each project.</a:t>
            </a:r>
          </a:p>
          <a:p>
            <a:pPr algn="just"/>
            <a:r>
              <a:rPr lang="en-US" sz="2000" dirty="0">
                <a:solidFill>
                  <a:schemeClr val="tx1"/>
                </a:solidFill>
              </a:rPr>
              <a:t>In these cases, do following:</a:t>
            </a:r>
          </a:p>
          <a:p>
            <a:pPr lvl="1" algn="just"/>
            <a:r>
              <a:rPr lang="en-US" sz="2000" dirty="0">
                <a:solidFill>
                  <a:schemeClr val="tx1"/>
                </a:solidFill>
              </a:rPr>
              <a:t>partition the relation into subsets (or groups) of tuples. </a:t>
            </a:r>
          </a:p>
          <a:p>
            <a:pPr lvl="1" algn="just"/>
            <a:r>
              <a:rPr lang="en-US" sz="2000" dirty="0">
                <a:solidFill>
                  <a:schemeClr val="tx1"/>
                </a:solidFill>
              </a:rPr>
              <a:t>Each group will consist of the tuples that have the same value of some attribute(s), called the grouping attribute(s). </a:t>
            </a:r>
          </a:p>
          <a:p>
            <a:pPr lvl="1" algn="just"/>
            <a:r>
              <a:rPr lang="en-US" sz="2000" dirty="0">
                <a:solidFill>
                  <a:schemeClr val="tx1"/>
                </a:solidFill>
              </a:rPr>
              <a:t>then apply the function to each such group independently</a:t>
            </a:r>
          </a:p>
          <a:p>
            <a:pPr lvl="1" algn="just"/>
            <a:r>
              <a:rPr lang="en-US" sz="2000" dirty="0">
                <a:solidFill>
                  <a:schemeClr val="tx1"/>
                </a:solidFill>
              </a:rPr>
              <a:t> to produce summary information about each group. </a:t>
            </a:r>
          </a:p>
        </p:txBody>
      </p:sp>
    </p:spTree>
    <p:extLst>
      <p:ext uri="{BB962C8B-B14F-4D97-AF65-F5344CB8AC3E}">
        <p14:creationId xmlns:p14="http://schemas.microsoft.com/office/powerpoint/2010/main" val="249115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pPr algn="just"/>
            <a:r>
              <a:rPr lang="en-US" sz="2000" b="1" i="1" u="sng" dirty="0">
                <a:solidFill>
                  <a:schemeClr val="accent2">
                    <a:lumMod val="75000"/>
                  </a:schemeClr>
                </a:solidFill>
              </a:rPr>
              <a:t>Grouping: The GROUP BY and HAVING Clauses</a:t>
            </a:r>
          </a:p>
          <a:p>
            <a:pPr algn="just"/>
            <a:r>
              <a:rPr lang="en-US" sz="2000" dirty="0">
                <a:solidFill>
                  <a:schemeClr val="tx1"/>
                </a:solidFill>
              </a:rPr>
              <a:t>The </a:t>
            </a:r>
            <a:r>
              <a:rPr lang="en-US" sz="2000" b="1" dirty="0">
                <a:solidFill>
                  <a:srgbClr val="C00000"/>
                </a:solidFill>
              </a:rPr>
              <a:t>GROUP BY </a:t>
            </a:r>
            <a:r>
              <a:rPr lang="en-US" sz="2000" dirty="0">
                <a:solidFill>
                  <a:schemeClr val="tx1"/>
                </a:solidFill>
              </a:rPr>
              <a:t>clause specifies the </a:t>
            </a:r>
            <a:r>
              <a:rPr lang="en-US" sz="2000" b="1" dirty="0">
                <a:solidFill>
                  <a:srgbClr val="C00000"/>
                </a:solidFill>
              </a:rPr>
              <a:t>grouping attributes, which should also appear in the SELECT clause</a:t>
            </a:r>
            <a:r>
              <a:rPr lang="en-US" sz="2000" dirty="0">
                <a:solidFill>
                  <a:schemeClr val="tx1"/>
                </a:solidFill>
              </a:rPr>
              <a:t>, so that the value resulting from applying each aggregate function to a group of tuples appears along with the value of the grouping attribute(s).</a:t>
            </a:r>
          </a:p>
          <a:p>
            <a:pPr algn="just"/>
            <a:r>
              <a:rPr lang="en-US" sz="2000" b="1" dirty="0">
                <a:solidFill>
                  <a:srgbClr val="C00000"/>
                </a:solidFill>
              </a:rPr>
              <a:t>The </a:t>
            </a:r>
            <a:r>
              <a:rPr lang="en-US" sz="2000" b="1" u="sng" dirty="0">
                <a:solidFill>
                  <a:srgbClr val="C00000"/>
                </a:solidFill>
              </a:rPr>
              <a:t>GROUP BY statement is often used with aggregate functions</a:t>
            </a:r>
            <a:r>
              <a:rPr lang="en-US" sz="2000" b="1" dirty="0">
                <a:solidFill>
                  <a:srgbClr val="C00000"/>
                </a:solidFill>
              </a:rPr>
              <a:t> (COUNT(), MAX(), MIN(), SUM(), AVG()) to group the result-set by one or more columns.</a:t>
            </a:r>
          </a:p>
          <a:p>
            <a:pPr algn="just"/>
            <a:r>
              <a:rPr lang="en-US" sz="2000" b="1" u="sng" dirty="0">
                <a:solidFill>
                  <a:srgbClr val="C00000"/>
                </a:solidFill>
              </a:rPr>
              <a:t>GROUP BY clause in the SELECT statement without using aggregate functions will behave like DISTINCT clause.</a:t>
            </a:r>
          </a:p>
        </p:txBody>
      </p:sp>
    </p:spTree>
    <p:extLst>
      <p:ext uri="{BB962C8B-B14F-4D97-AF65-F5344CB8AC3E}">
        <p14:creationId xmlns:p14="http://schemas.microsoft.com/office/powerpoint/2010/main" val="280804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10032231" cy="4834238"/>
          </a:xfrm>
        </p:spPr>
        <p:txBody>
          <a:bodyPr>
            <a:normAutofit fontScale="92500"/>
          </a:bodyPr>
          <a:lstStyle/>
          <a:p>
            <a:pPr algn="just"/>
            <a:r>
              <a:rPr lang="en-US" sz="1700" b="1" i="1" u="sng" dirty="0">
                <a:solidFill>
                  <a:schemeClr val="accent2">
                    <a:lumMod val="75000"/>
                  </a:schemeClr>
                </a:solidFill>
              </a:rPr>
              <a:t>Joined Tables in SQL and Outer Joins</a:t>
            </a:r>
          </a:p>
          <a:p>
            <a:pPr algn="just"/>
            <a:r>
              <a:rPr lang="en-US" sz="1600" dirty="0">
                <a:solidFill>
                  <a:schemeClr val="tx1"/>
                </a:solidFill>
              </a:rPr>
              <a:t>The default type of join in a joined table is called an </a:t>
            </a:r>
            <a:r>
              <a:rPr lang="en-US" sz="1600" b="1" dirty="0">
                <a:solidFill>
                  <a:srgbClr val="C00000"/>
                </a:solidFill>
              </a:rPr>
              <a:t>inner join, where a tuple is included in the result only if a matching tuple exists in the other relation.</a:t>
            </a:r>
            <a:endParaRPr lang="en-US" sz="1700" dirty="0">
              <a:solidFill>
                <a:schemeClr val="tx1"/>
              </a:solidFill>
            </a:endParaRPr>
          </a:p>
          <a:p>
            <a:pPr algn="just"/>
            <a:r>
              <a:rPr lang="en-US" sz="1700" dirty="0">
                <a:solidFill>
                  <a:schemeClr val="tx1"/>
                </a:solidFill>
              </a:rPr>
              <a:t>In SQL, the options available for specifying joined tables include:</a:t>
            </a:r>
          </a:p>
          <a:p>
            <a:pPr lvl="1" algn="just"/>
            <a:r>
              <a:rPr lang="en-US" sz="1800" b="1" dirty="0">
                <a:solidFill>
                  <a:srgbClr val="C00000"/>
                </a:solidFill>
              </a:rPr>
              <a:t>INNER JOIN </a:t>
            </a:r>
            <a:r>
              <a:rPr lang="en-US" sz="1800" dirty="0">
                <a:solidFill>
                  <a:schemeClr val="tx1"/>
                </a:solidFill>
              </a:rPr>
              <a:t>(only pairs of tuples that match the join condition are retrieved, same as JOIN), </a:t>
            </a:r>
          </a:p>
          <a:p>
            <a:pPr lvl="1" algn="just"/>
            <a:r>
              <a:rPr lang="en-US" sz="1800" b="1" dirty="0">
                <a:solidFill>
                  <a:srgbClr val="C00000"/>
                </a:solidFill>
              </a:rPr>
              <a:t>LEFT OUTER JOIN </a:t>
            </a:r>
            <a:r>
              <a:rPr lang="en-US" sz="1800" dirty="0">
                <a:solidFill>
                  <a:schemeClr val="tx1"/>
                </a:solidFill>
              </a:rPr>
              <a:t>(every tuple in the left table must appear in the result; if it does not have a matching tuple, it is padded with NULL values for the attributes of the right table),</a:t>
            </a:r>
          </a:p>
          <a:p>
            <a:pPr lvl="1" algn="just"/>
            <a:r>
              <a:rPr lang="en-US" sz="1800" b="1" dirty="0">
                <a:solidFill>
                  <a:srgbClr val="C00000"/>
                </a:solidFill>
              </a:rPr>
              <a:t>RIGHT OUTER JOIN </a:t>
            </a:r>
            <a:r>
              <a:rPr lang="en-US" sz="1800" dirty="0">
                <a:solidFill>
                  <a:schemeClr val="tx1"/>
                </a:solidFill>
              </a:rPr>
              <a:t>(every tuple in the right table must appear in the result; if it does not have a matching tuple, it is padded with NULL values for the attributes of the </a:t>
            </a:r>
            <a:r>
              <a:rPr lang="en-US" sz="1800" dirty="0" err="1">
                <a:solidFill>
                  <a:schemeClr val="tx1"/>
                </a:solidFill>
              </a:rPr>
              <a:t>lefttable</a:t>
            </a:r>
            <a:r>
              <a:rPr lang="en-US" sz="1800" dirty="0">
                <a:solidFill>
                  <a:schemeClr val="tx1"/>
                </a:solidFill>
              </a:rPr>
              <a:t>), and FULL OUTER JOIN.  In the latter three options, the keyword OUTER may be omitted. </a:t>
            </a:r>
          </a:p>
          <a:p>
            <a:pPr lvl="1" algn="just"/>
            <a:r>
              <a:rPr lang="en-US" sz="1800" dirty="0">
                <a:solidFill>
                  <a:schemeClr val="tx1"/>
                </a:solidFill>
              </a:rPr>
              <a:t>If the join attributes have the same name, one can also specify the natural join variation of outer joins by using the keyword </a:t>
            </a:r>
            <a:r>
              <a:rPr lang="en-US" sz="1800" b="1" dirty="0">
                <a:solidFill>
                  <a:srgbClr val="C00000"/>
                </a:solidFill>
              </a:rPr>
              <a:t>NATURAL</a:t>
            </a:r>
            <a:r>
              <a:rPr lang="en-US" sz="1800" dirty="0">
                <a:solidFill>
                  <a:schemeClr val="tx1"/>
                </a:solidFill>
              </a:rPr>
              <a:t> before the operation (for example, NATURAL LEFT OUTER JOIN). </a:t>
            </a:r>
          </a:p>
          <a:p>
            <a:pPr lvl="1" algn="just"/>
            <a:r>
              <a:rPr lang="en-US" sz="1800" dirty="0">
                <a:solidFill>
                  <a:schemeClr val="tx1"/>
                </a:solidFill>
              </a:rPr>
              <a:t>The keyword </a:t>
            </a:r>
            <a:r>
              <a:rPr lang="en-US" sz="1800" b="1" dirty="0">
                <a:solidFill>
                  <a:srgbClr val="C00000"/>
                </a:solidFill>
              </a:rPr>
              <a:t>CROSS JOIN </a:t>
            </a:r>
            <a:r>
              <a:rPr lang="en-US" sz="1800" dirty="0">
                <a:solidFill>
                  <a:schemeClr val="tx1"/>
                </a:solidFill>
              </a:rPr>
              <a:t>is used to specify the CARTESIAN PRODUCT although this should be used only with the utmost care because it generates all possible tuple combinations.</a:t>
            </a:r>
          </a:p>
          <a:p>
            <a:pPr algn="just"/>
            <a:endParaRPr lang="en-US" sz="1600" dirty="0">
              <a:solidFill>
                <a:schemeClr val="tx1"/>
              </a:solidFill>
            </a:endParaRPr>
          </a:p>
          <a:p>
            <a:pPr algn="just"/>
            <a:endParaRPr lang="en-US" sz="1600" dirty="0">
              <a:solidFill>
                <a:schemeClr val="tx1"/>
              </a:solidFill>
            </a:endParaRPr>
          </a:p>
        </p:txBody>
      </p:sp>
    </p:spTree>
    <p:extLst>
      <p:ext uri="{BB962C8B-B14F-4D97-AF65-F5344CB8AC3E}">
        <p14:creationId xmlns:p14="http://schemas.microsoft.com/office/powerpoint/2010/main" val="411962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619606" cy="4834238"/>
          </a:xfrm>
        </p:spPr>
        <p:txBody>
          <a:bodyPr>
            <a:normAutofit/>
          </a:bodyPr>
          <a:lstStyle/>
          <a:p>
            <a:r>
              <a:rPr lang="en-US" sz="1600" b="1" i="1" u="sng" dirty="0">
                <a:solidFill>
                  <a:schemeClr val="accent2">
                    <a:lumMod val="75000"/>
                  </a:schemeClr>
                </a:solidFill>
              </a:rPr>
              <a:t>Grouping: The GROUP BY and HAVING Clauses</a:t>
            </a: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The SELECT clause includes only the grouping attribute and the aggregate functions to be applied on each group of tuples. </a:t>
            </a:r>
          </a:p>
        </p:txBody>
      </p:sp>
      <p:pic>
        <p:nvPicPr>
          <p:cNvPr id="4" name="Picture 3"/>
          <p:cNvPicPr>
            <a:picLocks noChangeAspect="1"/>
          </p:cNvPicPr>
          <p:nvPr/>
        </p:nvPicPr>
        <p:blipFill>
          <a:blip r:embed="rId2"/>
          <a:stretch>
            <a:fillRect/>
          </a:stretch>
        </p:blipFill>
        <p:spPr>
          <a:xfrm>
            <a:off x="987242" y="2175893"/>
            <a:ext cx="9309698" cy="170069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5100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Grouping: The GROUP BY and HAVING Clauses</a:t>
            </a: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306091" y="2253628"/>
            <a:ext cx="11738530" cy="3716851"/>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29896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10837333" cy="5272634"/>
          </a:xfrm>
        </p:spPr>
        <p:txBody>
          <a:bodyPr>
            <a:normAutofit/>
          </a:bodyPr>
          <a:lstStyle/>
          <a:p>
            <a:pPr algn="just"/>
            <a:r>
              <a:rPr lang="en-US" sz="1600" b="1" i="1" u="sng" dirty="0">
                <a:solidFill>
                  <a:schemeClr val="accent2">
                    <a:lumMod val="75000"/>
                  </a:schemeClr>
                </a:solidFill>
              </a:rPr>
              <a:t>Grouping: The GROUP BY and HAVING Clauses</a:t>
            </a:r>
          </a:p>
          <a:p>
            <a:pPr algn="just"/>
            <a:r>
              <a:rPr lang="en-US" sz="1600" b="1" u="sng" dirty="0">
                <a:solidFill>
                  <a:srgbClr val="C00000"/>
                </a:solidFill>
              </a:rPr>
              <a:t>If NULLs exist in the grouping attribute, then a separate group is created for all tuples with a NULL value in the grouping attribute. </a:t>
            </a:r>
          </a:p>
          <a:p>
            <a:pPr algn="just"/>
            <a:r>
              <a:rPr lang="en-US" sz="1600" dirty="0">
                <a:solidFill>
                  <a:schemeClr val="tx1">
                    <a:lumMod val="95000"/>
                    <a:lumOff val="5000"/>
                  </a:schemeClr>
                </a:solidFill>
              </a:rPr>
              <a:t>For example, if the EMPLOYEE table had some tuples that had NULL for the grouping attribute </a:t>
            </a:r>
            <a:r>
              <a:rPr lang="en-US" sz="1600" dirty="0" err="1">
                <a:solidFill>
                  <a:schemeClr val="tx1">
                    <a:lumMod val="95000"/>
                    <a:lumOff val="5000"/>
                  </a:schemeClr>
                </a:solidFill>
              </a:rPr>
              <a:t>Dno</a:t>
            </a:r>
            <a:r>
              <a:rPr lang="en-US" sz="1600" dirty="0">
                <a:solidFill>
                  <a:schemeClr val="tx1">
                    <a:lumMod val="95000"/>
                    <a:lumOff val="5000"/>
                  </a:schemeClr>
                </a:solidFill>
              </a:rPr>
              <a:t>, there would be a separate group for those tuples in the result of Q24.</a:t>
            </a:r>
          </a:p>
          <a:p>
            <a:pPr algn="just"/>
            <a:endParaRPr lang="en-US" sz="1600" dirty="0">
              <a:solidFill>
                <a:schemeClr val="tx1">
                  <a:lumMod val="95000"/>
                  <a:lumOff val="5000"/>
                </a:schemeClr>
              </a:solidFill>
            </a:endParaRPr>
          </a:p>
          <a:p>
            <a:pPr algn="just"/>
            <a:endParaRPr lang="en-US" sz="1600" dirty="0">
              <a:solidFill>
                <a:schemeClr val="tx1">
                  <a:lumMod val="95000"/>
                  <a:lumOff val="5000"/>
                </a:schemeClr>
              </a:solidFill>
            </a:endParaRPr>
          </a:p>
          <a:p>
            <a:pPr algn="just"/>
            <a:endParaRPr lang="en-US" sz="1600" dirty="0">
              <a:solidFill>
                <a:schemeClr val="tx1">
                  <a:lumMod val="95000"/>
                  <a:lumOff val="5000"/>
                </a:schemeClr>
              </a:solidFill>
            </a:endParaRPr>
          </a:p>
          <a:p>
            <a:pPr algn="just"/>
            <a:endParaRPr lang="en-US" sz="1600" dirty="0">
              <a:solidFill>
                <a:schemeClr val="tx1">
                  <a:lumMod val="95000"/>
                  <a:lumOff val="5000"/>
                </a:schemeClr>
              </a:solidFill>
            </a:endParaRPr>
          </a:p>
          <a:p>
            <a:pPr marL="0" indent="0" algn="just">
              <a:buNone/>
            </a:pPr>
            <a:endParaRPr lang="en-US" sz="1600" dirty="0">
              <a:solidFill>
                <a:schemeClr val="tx1">
                  <a:lumMod val="95000"/>
                  <a:lumOff val="5000"/>
                </a:schemeClr>
              </a:solidFill>
            </a:endParaRPr>
          </a:p>
          <a:p>
            <a:pPr algn="just"/>
            <a:endParaRPr lang="en-US" sz="1600" dirty="0">
              <a:solidFill>
                <a:schemeClr val="tx1">
                  <a:lumMod val="95000"/>
                  <a:lumOff val="5000"/>
                </a:schemeClr>
              </a:solidFill>
            </a:endParaRPr>
          </a:p>
          <a:p>
            <a:pPr algn="just"/>
            <a:r>
              <a:rPr lang="en-US" sz="1600" dirty="0">
                <a:solidFill>
                  <a:schemeClr val="tx1">
                    <a:lumMod val="95000"/>
                    <a:lumOff val="5000"/>
                  </a:schemeClr>
                </a:solidFill>
              </a:rPr>
              <a:t>Above query shows how we can </a:t>
            </a:r>
            <a:r>
              <a:rPr lang="en-US" sz="1600" b="1" u="sng" dirty="0">
                <a:solidFill>
                  <a:srgbClr val="7030A0"/>
                </a:solidFill>
              </a:rPr>
              <a:t>use a join condition in conjunction with GROUP BY.</a:t>
            </a:r>
          </a:p>
          <a:p>
            <a:pPr algn="just"/>
            <a:r>
              <a:rPr lang="en-US" sz="1600" b="1" u="sng" dirty="0">
                <a:solidFill>
                  <a:srgbClr val="7030A0"/>
                </a:solidFill>
              </a:rPr>
              <a:t>I</a:t>
            </a:r>
            <a:r>
              <a:rPr lang="en-US" sz="1600" dirty="0">
                <a:solidFill>
                  <a:schemeClr val="tx1">
                    <a:lumMod val="95000"/>
                    <a:lumOff val="5000"/>
                  </a:schemeClr>
                </a:solidFill>
              </a:rPr>
              <a:t>n this case, the grouping and functions are applied after the joining of the two relations in the WHERE clause.</a:t>
            </a:r>
          </a:p>
        </p:txBody>
      </p:sp>
      <p:pic>
        <p:nvPicPr>
          <p:cNvPr id="5" name="Picture 4"/>
          <p:cNvPicPr>
            <a:picLocks noChangeAspect="1"/>
          </p:cNvPicPr>
          <p:nvPr/>
        </p:nvPicPr>
        <p:blipFill>
          <a:blip r:embed="rId2"/>
          <a:stretch>
            <a:fillRect/>
          </a:stretch>
        </p:blipFill>
        <p:spPr>
          <a:xfrm>
            <a:off x="1744268" y="3170734"/>
            <a:ext cx="7178321" cy="1715302"/>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6905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10534006" cy="4834238"/>
          </a:xfrm>
        </p:spPr>
        <p:txBody>
          <a:bodyPr>
            <a:normAutofit/>
          </a:bodyPr>
          <a:lstStyle/>
          <a:p>
            <a:r>
              <a:rPr lang="en-US" sz="1600" b="1" i="1" u="sng" dirty="0">
                <a:solidFill>
                  <a:schemeClr val="accent2">
                    <a:lumMod val="75000"/>
                  </a:schemeClr>
                </a:solidFill>
              </a:rPr>
              <a:t>Grouping: The GROUP BY and HAVING Clauses</a:t>
            </a:r>
          </a:p>
          <a:p>
            <a:r>
              <a:rPr lang="en-US" sz="1600" dirty="0">
                <a:solidFill>
                  <a:schemeClr val="tx1">
                    <a:lumMod val="95000"/>
                    <a:lumOff val="5000"/>
                  </a:schemeClr>
                </a:solidFill>
              </a:rPr>
              <a:t>SQL provides a HAVING clause, which can appear in conjunction with a GROUP BY clause. </a:t>
            </a:r>
          </a:p>
          <a:p>
            <a:r>
              <a:rPr lang="en-US" sz="1600" b="1" u="sng" dirty="0">
                <a:solidFill>
                  <a:srgbClr val="7030A0"/>
                </a:solidFill>
              </a:rPr>
              <a:t>HAVING provides a condition on each value of the grouping attributes.</a:t>
            </a:r>
          </a:p>
          <a:p>
            <a:r>
              <a:rPr lang="en-US" sz="1600" dirty="0">
                <a:solidFill>
                  <a:schemeClr val="tx1">
                    <a:lumMod val="95000"/>
                    <a:lumOff val="5000"/>
                  </a:schemeClr>
                </a:solidFill>
              </a:rPr>
              <a:t> </a:t>
            </a:r>
            <a:r>
              <a:rPr lang="en-US" sz="1600" b="1" dirty="0">
                <a:solidFill>
                  <a:srgbClr val="C00000"/>
                </a:solidFill>
              </a:rPr>
              <a:t>The HAVING clause was added to SQL because the </a:t>
            </a:r>
            <a:r>
              <a:rPr lang="en-US" sz="1600" b="1" u="sng" dirty="0">
                <a:solidFill>
                  <a:srgbClr val="C00000"/>
                </a:solidFill>
              </a:rPr>
              <a:t>WHERE keyword cannot be used with aggregate functions.</a:t>
            </a:r>
          </a:p>
          <a:p>
            <a:r>
              <a:rPr lang="en-US" sz="1600" dirty="0">
                <a:solidFill>
                  <a:schemeClr val="tx1">
                    <a:lumMod val="95000"/>
                    <a:lumOff val="5000"/>
                  </a:schemeClr>
                </a:solidFill>
              </a:rPr>
              <a:t>Only the groups that satisfy the condition are retrieved in the result of the query. This is illustrated by Query 26.</a:t>
            </a: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1508145" y="4119100"/>
            <a:ext cx="7688660" cy="2466461"/>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031497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pic>
        <p:nvPicPr>
          <p:cNvPr id="5" name="Picture 4"/>
          <p:cNvPicPr>
            <a:picLocks noChangeAspect="1"/>
          </p:cNvPicPr>
          <p:nvPr/>
        </p:nvPicPr>
        <p:blipFill>
          <a:blip r:embed="rId2"/>
          <a:stretch>
            <a:fillRect/>
          </a:stretch>
        </p:blipFill>
        <p:spPr>
          <a:xfrm>
            <a:off x="677334" y="1344140"/>
            <a:ext cx="9487083" cy="517501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4376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921394" cy="4834238"/>
          </a:xfrm>
        </p:spPr>
        <p:txBody>
          <a:bodyPr>
            <a:normAutofit fontScale="92500"/>
          </a:bodyPr>
          <a:lstStyle/>
          <a:p>
            <a:pPr algn="just"/>
            <a:r>
              <a:rPr lang="en-US" sz="1600" b="1" i="1" u="sng" dirty="0">
                <a:solidFill>
                  <a:schemeClr val="accent2">
                    <a:lumMod val="75000"/>
                  </a:schemeClr>
                </a:solidFill>
              </a:rPr>
              <a:t>Joined Tables in SQL and Outer Joins</a:t>
            </a:r>
            <a:endParaRPr lang="en-US" sz="1600" dirty="0">
              <a:solidFill>
                <a:schemeClr val="tx1"/>
              </a:solidFill>
            </a:endParaRPr>
          </a:p>
          <a:p>
            <a:pPr algn="just"/>
            <a:r>
              <a:rPr lang="en-US" sz="1600" dirty="0">
                <a:solidFill>
                  <a:schemeClr val="tx1"/>
                </a:solidFill>
              </a:rPr>
              <a:t>The concept of a joined table (or joined relation) was incorporated into SQL to </a:t>
            </a:r>
            <a:r>
              <a:rPr lang="en-US" sz="1600" b="1" u="sng" dirty="0">
                <a:solidFill>
                  <a:schemeClr val="tx1"/>
                </a:solidFill>
              </a:rPr>
              <a:t>permit users to specify a table resulting from a join operation in the FROM clause of a query. </a:t>
            </a:r>
          </a:p>
          <a:p>
            <a:pPr algn="just"/>
            <a:r>
              <a:rPr lang="en-US" sz="1600" b="1" u="sng" dirty="0">
                <a:solidFill>
                  <a:schemeClr val="tx1"/>
                </a:solidFill>
              </a:rPr>
              <a:t>Join construct is easy to implement rather than mixing all statements in where clause </a:t>
            </a:r>
          </a:p>
          <a:p>
            <a:pPr algn="just"/>
            <a:r>
              <a:rPr lang="en-US" sz="1600" dirty="0">
                <a:solidFill>
                  <a:schemeClr val="tx1"/>
                </a:solidFill>
              </a:rPr>
              <a:t>For example, consider query, which retrieves the name and address of every employee who works for the ‘Research’ department. It may be easier to specify the join of the EMPLOYEE and DEPARTMENT relations in the WHERE clause, and then to select the desired tuples and attributes. </a:t>
            </a:r>
          </a:p>
          <a:p>
            <a:pPr algn="just"/>
            <a:endParaRPr lang="en-US" sz="1600" dirty="0">
              <a:solidFill>
                <a:schemeClr val="tx1"/>
              </a:solidFill>
            </a:endParaRPr>
          </a:p>
          <a:p>
            <a:pPr algn="just"/>
            <a:endParaRPr lang="en-US" sz="1600" dirty="0">
              <a:solidFill>
                <a:schemeClr val="tx1"/>
              </a:solidFill>
            </a:endParaRPr>
          </a:p>
          <a:p>
            <a:pPr algn="just"/>
            <a:endParaRPr lang="en-US" sz="1600" dirty="0">
              <a:solidFill>
                <a:schemeClr val="tx1"/>
              </a:solidFill>
            </a:endParaRPr>
          </a:p>
          <a:p>
            <a:pPr algn="just"/>
            <a:endParaRPr lang="en-US" sz="1600" dirty="0">
              <a:solidFill>
                <a:schemeClr val="tx1"/>
              </a:solidFill>
            </a:endParaRPr>
          </a:p>
          <a:p>
            <a:pPr algn="just"/>
            <a:r>
              <a:rPr lang="en-US" sz="1600" dirty="0">
                <a:solidFill>
                  <a:schemeClr val="tx1"/>
                </a:solidFill>
              </a:rPr>
              <a:t>The FROM clause in Q1A contains a single joined table. The attributes of such a table are </a:t>
            </a:r>
            <a:r>
              <a:rPr lang="en-US" sz="1600" b="1" u="sng" dirty="0">
                <a:solidFill>
                  <a:schemeClr val="tx1"/>
                </a:solidFill>
              </a:rPr>
              <a:t>all the attributes of the first table, EMPLOYEE, followed by all the attributes of the second table, DEPARTMENT.</a:t>
            </a:r>
            <a:r>
              <a:rPr lang="en-US" sz="1600" dirty="0">
                <a:solidFill>
                  <a:schemeClr val="tx1"/>
                </a:solidFill>
              </a:rPr>
              <a:t> </a:t>
            </a:r>
          </a:p>
          <a:p>
            <a:pPr algn="just"/>
            <a:r>
              <a:rPr lang="en-US" sz="1600" dirty="0">
                <a:solidFill>
                  <a:schemeClr val="tx1"/>
                </a:solidFill>
              </a:rPr>
              <a:t>The concept of a joined table also allows the user to specify different types of join, such as NATURAL JOIN and various types of OUTER JOIN. In a NATURAL JOIN on two relations R and S, no join condition is specified.</a:t>
            </a:r>
          </a:p>
          <a:p>
            <a:pPr marL="0" indent="0" algn="just">
              <a:buNone/>
            </a:pPr>
            <a:endParaRPr lang="en-US" sz="1600" dirty="0">
              <a:solidFill>
                <a:schemeClr val="tx1"/>
              </a:solidFill>
            </a:endParaRPr>
          </a:p>
        </p:txBody>
      </p:sp>
      <p:pic>
        <p:nvPicPr>
          <p:cNvPr id="5" name="Picture 4"/>
          <p:cNvPicPr>
            <a:picLocks noChangeAspect="1"/>
          </p:cNvPicPr>
          <p:nvPr/>
        </p:nvPicPr>
        <p:blipFill>
          <a:blip r:embed="rId2"/>
          <a:stretch>
            <a:fillRect/>
          </a:stretch>
        </p:blipFill>
        <p:spPr>
          <a:xfrm>
            <a:off x="2497528" y="3640437"/>
            <a:ext cx="6281004" cy="943233"/>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79683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INNER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10" name="Picture 9">
            <a:extLst>
              <a:ext uri="{FF2B5EF4-FFF2-40B4-BE49-F238E27FC236}">
                <a16:creationId xmlns:a16="http://schemas.microsoft.com/office/drawing/2014/main" id="{1D958269-3878-4B5E-B987-9B67AA271E0C}"/>
              </a:ext>
            </a:extLst>
          </p:cNvPr>
          <p:cNvPicPr>
            <a:picLocks noChangeAspect="1"/>
          </p:cNvPicPr>
          <p:nvPr/>
        </p:nvPicPr>
        <p:blipFill>
          <a:blip r:embed="rId3"/>
          <a:stretch>
            <a:fillRect/>
          </a:stretch>
        </p:blipFill>
        <p:spPr>
          <a:xfrm>
            <a:off x="332855" y="1930400"/>
            <a:ext cx="5486054" cy="4843298"/>
          </a:xfrm>
          <a:prstGeom prst="rect">
            <a:avLst/>
          </a:prstGeom>
        </p:spPr>
      </p:pic>
      <p:pic>
        <p:nvPicPr>
          <p:cNvPr id="12" name="Picture 11">
            <a:extLst>
              <a:ext uri="{FF2B5EF4-FFF2-40B4-BE49-F238E27FC236}">
                <a16:creationId xmlns:a16="http://schemas.microsoft.com/office/drawing/2014/main" id="{007BB45D-2A75-4E28-B066-5690B59A8D38}"/>
              </a:ext>
            </a:extLst>
          </p:cNvPr>
          <p:cNvPicPr>
            <a:picLocks noChangeAspect="1"/>
          </p:cNvPicPr>
          <p:nvPr/>
        </p:nvPicPr>
        <p:blipFill>
          <a:blip r:embed="rId4"/>
          <a:stretch>
            <a:fillRect/>
          </a:stretch>
        </p:blipFill>
        <p:spPr>
          <a:xfrm>
            <a:off x="6163387" y="1930400"/>
            <a:ext cx="5178252" cy="4167260"/>
          </a:xfrm>
          <a:prstGeom prst="rect">
            <a:avLst/>
          </a:prstGeom>
        </p:spPr>
      </p:pic>
    </p:spTree>
    <p:extLst>
      <p:ext uri="{BB962C8B-B14F-4D97-AF65-F5344CB8AC3E}">
        <p14:creationId xmlns:p14="http://schemas.microsoft.com/office/powerpoint/2010/main" val="374744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LEFT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5" name="Picture 4">
            <a:extLst>
              <a:ext uri="{FF2B5EF4-FFF2-40B4-BE49-F238E27FC236}">
                <a16:creationId xmlns:a16="http://schemas.microsoft.com/office/drawing/2014/main" id="{BC65CB69-862F-49B5-939C-AE778CF92375}"/>
              </a:ext>
            </a:extLst>
          </p:cNvPr>
          <p:cNvPicPr>
            <a:picLocks noChangeAspect="1"/>
          </p:cNvPicPr>
          <p:nvPr/>
        </p:nvPicPr>
        <p:blipFill>
          <a:blip r:embed="rId2"/>
          <a:stretch>
            <a:fillRect/>
          </a:stretch>
        </p:blipFill>
        <p:spPr>
          <a:xfrm>
            <a:off x="165766" y="1870767"/>
            <a:ext cx="6414451" cy="4845382"/>
          </a:xfrm>
          <a:prstGeom prst="rect">
            <a:avLst/>
          </a:prstGeom>
        </p:spPr>
      </p:pic>
      <p:sp>
        <p:nvSpPr>
          <p:cNvPr id="6" name="TextBox 5"/>
          <p:cNvSpPr txBox="1"/>
          <p:nvPr/>
        </p:nvSpPr>
        <p:spPr>
          <a:xfrm>
            <a:off x="6580218" y="1270000"/>
            <a:ext cx="2786742"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Trebuchet MS" panose="020B0603020202020204"/>
                <a:ea typeface="+mn-ea"/>
                <a:cs typeface="+mn-cs"/>
              </a:rPr>
              <a:t>3 occurs two times because 3 is matched twice in the orders table as the customer has placed order two times.</a:t>
            </a:r>
          </a:p>
        </p:txBody>
      </p:sp>
      <p:pic>
        <p:nvPicPr>
          <p:cNvPr id="9" name="Picture 8">
            <a:extLst>
              <a:ext uri="{FF2B5EF4-FFF2-40B4-BE49-F238E27FC236}">
                <a16:creationId xmlns:a16="http://schemas.microsoft.com/office/drawing/2014/main" id="{ECD1DBC1-401E-4ACD-A57D-59E6C02738A5}"/>
              </a:ext>
            </a:extLst>
          </p:cNvPr>
          <p:cNvPicPr>
            <a:picLocks noChangeAspect="1"/>
          </p:cNvPicPr>
          <p:nvPr/>
        </p:nvPicPr>
        <p:blipFill>
          <a:blip r:embed="rId3"/>
          <a:stretch>
            <a:fillRect/>
          </a:stretch>
        </p:blipFill>
        <p:spPr>
          <a:xfrm>
            <a:off x="6386946" y="2293208"/>
            <a:ext cx="5805054" cy="4000500"/>
          </a:xfrm>
          <a:prstGeom prst="rect">
            <a:avLst/>
          </a:prstGeom>
        </p:spPr>
      </p:pic>
    </p:spTree>
    <p:extLst>
      <p:ext uri="{BB962C8B-B14F-4D97-AF65-F5344CB8AC3E}">
        <p14:creationId xmlns:p14="http://schemas.microsoft.com/office/powerpoint/2010/main" val="2659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RIGHT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790A3594-C6F8-4F9C-82AE-92B5A0566B8A}"/>
              </a:ext>
            </a:extLst>
          </p:cNvPr>
          <p:cNvPicPr>
            <a:picLocks noChangeAspect="1"/>
          </p:cNvPicPr>
          <p:nvPr/>
        </p:nvPicPr>
        <p:blipFill>
          <a:blip r:embed="rId2"/>
          <a:stretch>
            <a:fillRect/>
          </a:stretch>
        </p:blipFill>
        <p:spPr>
          <a:xfrm>
            <a:off x="65932" y="1815232"/>
            <a:ext cx="6030068" cy="4676775"/>
          </a:xfrm>
          <a:prstGeom prst="rect">
            <a:avLst/>
          </a:prstGeom>
        </p:spPr>
      </p:pic>
      <p:pic>
        <p:nvPicPr>
          <p:cNvPr id="8" name="Picture 7">
            <a:extLst>
              <a:ext uri="{FF2B5EF4-FFF2-40B4-BE49-F238E27FC236}">
                <a16:creationId xmlns:a16="http://schemas.microsoft.com/office/drawing/2014/main" id="{88B1887D-AAB8-4960-BCA8-AD68B86AA0C7}"/>
              </a:ext>
            </a:extLst>
          </p:cNvPr>
          <p:cNvPicPr>
            <a:picLocks noChangeAspect="1"/>
          </p:cNvPicPr>
          <p:nvPr/>
        </p:nvPicPr>
        <p:blipFill>
          <a:blip r:embed="rId3"/>
          <a:stretch>
            <a:fillRect/>
          </a:stretch>
        </p:blipFill>
        <p:spPr>
          <a:xfrm>
            <a:off x="5915891" y="2218177"/>
            <a:ext cx="6151418" cy="4153898"/>
          </a:xfrm>
          <a:prstGeom prst="rect">
            <a:avLst/>
          </a:prstGeom>
        </p:spPr>
      </p:pic>
    </p:spTree>
    <p:extLst>
      <p:ext uri="{BB962C8B-B14F-4D97-AF65-F5344CB8AC3E}">
        <p14:creationId xmlns:p14="http://schemas.microsoft.com/office/powerpoint/2010/main" val="255964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FULL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1C4F5A50-D70C-4CC9-AA33-7F67B17494A8}"/>
              </a:ext>
            </a:extLst>
          </p:cNvPr>
          <p:cNvPicPr>
            <a:picLocks noChangeAspect="1"/>
          </p:cNvPicPr>
          <p:nvPr/>
        </p:nvPicPr>
        <p:blipFill>
          <a:blip r:embed="rId2"/>
          <a:stretch>
            <a:fillRect/>
          </a:stretch>
        </p:blipFill>
        <p:spPr>
          <a:xfrm>
            <a:off x="0" y="1808480"/>
            <a:ext cx="5846617" cy="4784540"/>
          </a:xfrm>
          <a:prstGeom prst="rect">
            <a:avLst/>
          </a:prstGeom>
        </p:spPr>
      </p:pic>
      <p:sp>
        <p:nvSpPr>
          <p:cNvPr id="4" name="TextBox 3"/>
          <p:cNvSpPr txBox="1"/>
          <p:nvPr/>
        </p:nvSpPr>
        <p:spPr>
          <a:xfrm>
            <a:off x="8492033" y="792946"/>
            <a:ext cx="2786742"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Trebuchet MS" panose="020B0603020202020204"/>
                <a:ea typeface="+mn-ea"/>
                <a:cs typeface="+mn-cs"/>
              </a:rPr>
              <a:t>3 occurs two times because 3 is matched twice in the orders table as the customer has placed order two times.</a:t>
            </a:r>
          </a:p>
        </p:txBody>
      </p:sp>
      <p:pic>
        <p:nvPicPr>
          <p:cNvPr id="8" name="Picture 7">
            <a:extLst>
              <a:ext uri="{FF2B5EF4-FFF2-40B4-BE49-F238E27FC236}">
                <a16:creationId xmlns:a16="http://schemas.microsoft.com/office/drawing/2014/main" id="{6D992393-A27B-40B1-A331-5713601CDB08}"/>
              </a:ext>
            </a:extLst>
          </p:cNvPr>
          <p:cNvPicPr>
            <a:picLocks noChangeAspect="1"/>
          </p:cNvPicPr>
          <p:nvPr/>
        </p:nvPicPr>
        <p:blipFill>
          <a:blip r:embed="rId3"/>
          <a:stretch>
            <a:fillRect/>
          </a:stretch>
        </p:blipFill>
        <p:spPr>
          <a:xfrm>
            <a:off x="5766827" y="1930400"/>
            <a:ext cx="6425173" cy="4791075"/>
          </a:xfrm>
          <a:prstGeom prst="rect">
            <a:avLst/>
          </a:prstGeom>
        </p:spPr>
      </p:pic>
    </p:spTree>
    <p:extLst>
      <p:ext uri="{BB962C8B-B14F-4D97-AF65-F5344CB8AC3E}">
        <p14:creationId xmlns:p14="http://schemas.microsoft.com/office/powerpoint/2010/main" val="155691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More Complex SQL Retrieval Queries</a:t>
            </a:r>
          </a:p>
        </p:txBody>
      </p:sp>
      <p:sp>
        <p:nvSpPr>
          <p:cNvPr id="3" name="Content Placeholder 2"/>
          <p:cNvSpPr>
            <a:spLocks noGrp="1"/>
          </p:cNvSpPr>
          <p:nvPr>
            <p:ph idx="1"/>
          </p:nvPr>
        </p:nvSpPr>
        <p:spPr>
          <a:xfrm>
            <a:off x="0" y="660400"/>
            <a:ext cx="9208071" cy="4834238"/>
          </a:xfrm>
        </p:spPr>
        <p:txBody>
          <a:bodyPr>
            <a:normAutofit/>
          </a:bodyPr>
          <a:lstStyle/>
          <a:p>
            <a:r>
              <a:rPr lang="en-US" sz="1600" b="1" i="1" u="sng" dirty="0">
                <a:solidFill>
                  <a:schemeClr val="accent2">
                    <a:lumMod val="75000"/>
                  </a:schemeClr>
                </a:solidFill>
              </a:rPr>
              <a:t>Joined Tables in SQL and Outer Joins – CROSS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5" name="Picture 4">
            <a:extLst>
              <a:ext uri="{FF2B5EF4-FFF2-40B4-BE49-F238E27FC236}">
                <a16:creationId xmlns:a16="http://schemas.microsoft.com/office/drawing/2014/main" id="{3C6ED19B-60C2-4DDB-B598-EBADF2A1FB33}"/>
              </a:ext>
            </a:extLst>
          </p:cNvPr>
          <p:cNvPicPr>
            <a:picLocks noChangeAspect="1"/>
          </p:cNvPicPr>
          <p:nvPr/>
        </p:nvPicPr>
        <p:blipFill>
          <a:blip r:embed="rId2"/>
          <a:stretch>
            <a:fillRect/>
          </a:stretch>
        </p:blipFill>
        <p:spPr>
          <a:xfrm>
            <a:off x="65932" y="1930400"/>
            <a:ext cx="5003756" cy="4724400"/>
          </a:xfrm>
          <a:prstGeom prst="rect">
            <a:avLst/>
          </a:prstGeom>
        </p:spPr>
      </p:pic>
      <p:pic>
        <p:nvPicPr>
          <p:cNvPr id="11" name="Picture 10">
            <a:extLst>
              <a:ext uri="{FF2B5EF4-FFF2-40B4-BE49-F238E27FC236}">
                <a16:creationId xmlns:a16="http://schemas.microsoft.com/office/drawing/2014/main" id="{08981F54-FEAF-4B0F-9B56-B167F31CCF31}"/>
              </a:ext>
            </a:extLst>
          </p:cNvPr>
          <p:cNvPicPr>
            <a:picLocks noChangeAspect="1"/>
          </p:cNvPicPr>
          <p:nvPr/>
        </p:nvPicPr>
        <p:blipFill>
          <a:blip r:embed="rId3"/>
          <a:stretch>
            <a:fillRect/>
          </a:stretch>
        </p:blipFill>
        <p:spPr>
          <a:xfrm>
            <a:off x="7661564" y="794159"/>
            <a:ext cx="4469359" cy="5934075"/>
          </a:xfrm>
          <a:prstGeom prst="rect">
            <a:avLst/>
          </a:prstGeom>
        </p:spPr>
      </p:pic>
      <p:pic>
        <p:nvPicPr>
          <p:cNvPr id="9" name="Picture 8">
            <a:extLst>
              <a:ext uri="{FF2B5EF4-FFF2-40B4-BE49-F238E27FC236}">
                <a16:creationId xmlns:a16="http://schemas.microsoft.com/office/drawing/2014/main" id="{8ED54EED-BFA1-4B3D-9D7B-43CF3525B5D7}"/>
              </a:ext>
            </a:extLst>
          </p:cNvPr>
          <p:cNvPicPr>
            <a:picLocks noChangeAspect="1"/>
          </p:cNvPicPr>
          <p:nvPr/>
        </p:nvPicPr>
        <p:blipFill>
          <a:blip r:embed="rId4"/>
          <a:stretch>
            <a:fillRect/>
          </a:stretch>
        </p:blipFill>
        <p:spPr>
          <a:xfrm>
            <a:off x="207818" y="1066800"/>
            <a:ext cx="7568377" cy="914400"/>
          </a:xfrm>
          <a:prstGeom prst="rect">
            <a:avLst/>
          </a:prstGeom>
        </p:spPr>
      </p:pic>
    </p:spTree>
    <p:extLst>
      <p:ext uri="{BB962C8B-B14F-4D97-AF65-F5344CB8AC3E}">
        <p14:creationId xmlns:p14="http://schemas.microsoft.com/office/powerpoint/2010/main" val="200256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pPr algn="just"/>
            <a:r>
              <a:rPr lang="en-US" sz="1600" b="1" i="1" u="sng" dirty="0">
                <a:solidFill>
                  <a:schemeClr val="accent2">
                    <a:lumMod val="75000"/>
                  </a:schemeClr>
                </a:solidFill>
              </a:rPr>
              <a:t>Joined Tables in SQL and Outer Joins – NATURAL JOIN</a:t>
            </a:r>
          </a:p>
          <a:p>
            <a:pPr algn="just"/>
            <a:r>
              <a:rPr lang="en-US" sz="1600" dirty="0"/>
              <a:t>Natural Join joins two tables based on same attribute name and data types. </a:t>
            </a:r>
          </a:p>
          <a:p>
            <a:pPr algn="just"/>
            <a:r>
              <a:rPr lang="en-US" sz="1600" dirty="0"/>
              <a:t>The resulting table will contain all the attributes of both the table but keep only one copy of each common column.</a:t>
            </a:r>
          </a:p>
          <a:p>
            <a:pPr algn="just"/>
            <a:r>
              <a:rPr lang="en-US" sz="1600" dirty="0">
                <a:solidFill>
                  <a:schemeClr val="tx1"/>
                </a:solidFill>
              </a:rPr>
              <a:t>Don’t use ON clause</a:t>
            </a:r>
          </a:p>
          <a:p>
            <a:pPr algn="just"/>
            <a:endParaRPr lang="en-US" sz="1600" dirty="0">
              <a:solidFill>
                <a:schemeClr val="tx1"/>
              </a:solidFill>
            </a:endParaRPr>
          </a:p>
        </p:txBody>
      </p:sp>
      <p:pic>
        <p:nvPicPr>
          <p:cNvPr id="6" name="Picture 5">
            <a:extLst>
              <a:ext uri="{FF2B5EF4-FFF2-40B4-BE49-F238E27FC236}">
                <a16:creationId xmlns:a16="http://schemas.microsoft.com/office/drawing/2014/main" id="{0D448520-F45B-4CF3-9C20-78969A0B4327}"/>
              </a:ext>
            </a:extLst>
          </p:cNvPr>
          <p:cNvPicPr>
            <a:picLocks noChangeAspect="1"/>
          </p:cNvPicPr>
          <p:nvPr/>
        </p:nvPicPr>
        <p:blipFill>
          <a:blip r:embed="rId2"/>
          <a:stretch>
            <a:fillRect/>
          </a:stretch>
        </p:blipFill>
        <p:spPr>
          <a:xfrm>
            <a:off x="2621468" y="3154281"/>
            <a:ext cx="4708399" cy="2438278"/>
          </a:xfrm>
          <a:prstGeom prst="rect">
            <a:avLst/>
          </a:prstGeom>
        </p:spPr>
      </p:pic>
    </p:spTree>
    <p:extLst>
      <p:ext uri="{BB962C8B-B14F-4D97-AF65-F5344CB8AC3E}">
        <p14:creationId xmlns:p14="http://schemas.microsoft.com/office/powerpoint/2010/main" val="4015634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1834</Words>
  <Application>Microsoft Office PowerPoint</Application>
  <PresentationFormat>Widescreen</PresentationFormat>
  <Paragraphs>150</Paragraphs>
  <Slides>24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Trebuchet MS</vt:lpstr>
      <vt:lpstr>Wingdings 3</vt:lpstr>
      <vt:lpstr>Facet</vt:lpstr>
      <vt:lpstr>1_Facet</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Complex SQL Retrieval Queries</dc:title>
  <dc:creator>Hajra Ahmed</dc:creator>
  <cp:lastModifiedBy>Hajra Ahmed</cp:lastModifiedBy>
  <cp:revision>1</cp:revision>
  <dcterms:created xsi:type="dcterms:W3CDTF">2022-09-21T05:14:26Z</dcterms:created>
  <dcterms:modified xsi:type="dcterms:W3CDTF">2022-09-21T05:20:32Z</dcterms:modified>
</cp:coreProperties>
</file>