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45"/>
  </p:notesMasterIdLst>
  <p:sldIdLst>
    <p:sldId id="375" r:id="rId2"/>
    <p:sldId id="453" r:id="rId3"/>
    <p:sldId id="436" r:id="rId4"/>
    <p:sldId id="376" r:id="rId5"/>
    <p:sldId id="379" r:id="rId6"/>
    <p:sldId id="428" r:id="rId7"/>
    <p:sldId id="380" r:id="rId8"/>
    <p:sldId id="395" r:id="rId9"/>
    <p:sldId id="454" r:id="rId10"/>
    <p:sldId id="396" r:id="rId11"/>
    <p:sldId id="434" r:id="rId12"/>
    <p:sldId id="435" r:id="rId13"/>
    <p:sldId id="397" r:id="rId14"/>
    <p:sldId id="398" r:id="rId15"/>
    <p:sldId id="455" r:id="rId16"/>
    <p:sldId id="399" r:id="rId17"/>
    <p:sldId id="400" r:id="rId18"/>
    <p:sldId id="381" r:id="rId19"/>
    <p:sldId id="437" r:id="rId20"/>
    <p:sldId id="439" r:id="rId21"/>
    <p:sldId id="438" r:id="rId22"/>
    <p:sldId id="382" r:id="rId23"/>
    <p:sldId id="383" r:id="rId24"/>
    <p:sldId id="384" r:id="rId25"/>
    <p:sldId id="440" r:id="rId26"/>
    <p:sldId id="441" r:id="rId27"/>
    <p:sldId id="442" r:id="rId28"/>
    <p:sldId id="443" r:id="rId29"/>
    <p:sldId id="448" r:id="rId30"/>
    <p:sldId id="446" r:id="rId31"/>
    <p:sldId id="386" r:id="rId32"/>
    <p:sldId id="449" r:id="rId33"/>
    <p:sldId id="387" r:id="rId34"/>
    <p:sldId id="388" r:id="rId35"/>
    <p:sldId id="452" r:id="rId36"/>
    <p:sldId id="390" r:id="rId37"/>
    <p:sldId id="391" r:id="rId38"/>
    <p:sldId id="451" r:id="rId39"/>
    <p:sldId id="392" r:id="rId40"/>
    <p:sldId id="393" r:id="rId41"/>
    <p:sldId id="394" r:id="rId42"/>
    <p:sldId id="444" r:id="rId43"/>
    <p:sldId id="44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249" autoAdjust="0"/>
  </p:normalViewPr>
  <p:slideViewPr>
    <p:cSldViewPr snapToGrid="0">
      <p:cViewPr varScale="1">
        <p:scale>
          <a:sx n="107" d="100"/>
          <a:sy n="107" d="100"/>
        </p:scale>
        <p:origin x="10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4T06:10:49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24575,'0'601'0,"1"-599"0,-1 1 0,0 0 0,0-1 0,0 1 0,0 0 0,-1-1 0,1 1 0,-1 0 0,1-1 0,-1 1 0,0-1 0,0 1 0,0-1 0,-1 1 0,1-1 0,-1 0 0,1 0 0,-1 1 0,1-1 0,-4 3 0,3-5 0,0 1 0,0-1 0,0 0 0,-1 1 0,1-1 0,0 0 0,0 0 0,0 0 0,0 0 0,0-1 0,0 1 0,0 0 0,0-1 0,0 0 0,0 1 0,0-1 0,0 0 0,0 0 0,0 0 0,1 0 0,-1-1 0,0 1 0,1 0 0,-1-1 0,1 1 0,-3-4 0,-9-6 0,1-1 0,1 0 0,0-1 0,1-1 0,0 1 0,1-2 0,1 1 0,0-1 0,1 0 0,-9-29 0,19 50 0,1 0 0,0-1 0,1 0 0,-1 1 0,8 5 0,2 3 0,19 28 0,43 68 0,-51-72 0,-24-37 0,-1 0 0,1 1 0,0-1 0,-1 0 0,1 0 0,0-1 0,0 1 0,0 0 0,0 0 0,0 0 0,0 0 0,0-1 0,0 1 0,0-1 0,1 1 0,-1-1 0,0 1 0,0-1 0,0 0 0,1 1 0,-1-1 0,0 0 0,0 0 0,1 0 0,1 0 0,-1-1 0,1 1 0,0-1 0,-1 0 0,1 0 0,-1 0 0,1-1 0,-1 1 0,1-1 0,-1 1 0,0-1 0,3-3 0,8-8 0,-1-1 0,0-1 0,10-16 0,-9 12 0,29-41 0,-29 39 0,1 0 0,33-35 0,-4 7-1365,-32 40-5461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A8CB4-0298-4E82-9952-E9F9627097F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D808D-AC8F-4779-9931-B0CB3412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1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1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442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9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59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72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59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3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9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5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8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1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8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8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2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7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845761" cy="4834238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Other SQL Constructs: WITH and CASE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WITH clause allows a user to define a table that will </a:t>
            </a:r>
            <a:r>
              <a:rPr lang="en-US" sz="2400" b="1" dirty="0">
                <a:solidFill>
                  <a:srgbClr val="C00000"/>
                </a:solidFill>
              </a:rPr>
              <a:t>only be used in a particular query.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Its similar to creating a view used for next query &amp; then dropped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This construct is not available in all SQL based DBMSs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1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645459"/>
          </a:xfrm>
        </p:spPr>
        <p:txBody>
          <a:bodyPr/>
          <a:lstStyle/>
          <a:p>
            <a:r>
              <a:rPr lang="en-US" dirty="0"/>
              <a:t>Schema Change Statements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1295"/>
            <a:ext cx="9766549" cy="5773270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DROP Command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a </a:t>
            </a:r>
            <a:r>
              <a:rPr lang="en-US" b="1" dirty="0">
                <a:solidFill>
                  <a:srgbClr val="C00000"/>
                </a:solidFill>
              </a:rPr>
              <a:t>base relation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within a schema is no longer needed, the relation and its definition can be deleted by using the </a:t>
            </a:r>
            <a:r>
              <a:rPr lang="en-US" b="1" dirty="0">
                <a:solidFill>
                  <a:srgbClr val="C00000"/>
                </a:solidFill>
              </a:rPr>
              <a:t>DROP TABLE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command.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</a:t>
            </a: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no longer wish to keep track of dependents of employees in the COMPANY database, we can get rid of the DEPENDENT relation by issuing the following command:</a:t>
            </a:r>
          </a:p>
          <a:p>
            <a:pPr lvl="3" algn="just"/>
            <a:r>
              <a:rPr lang="en-US" sz="2400" b="1" dirty="0">
                <a:solidFill>
                  <a:srgbClr val="00B0F0"/>
                </a:solidFill>
              </a:rPr>
              <a:t>DROP TABLE DEPENDENT CASCADE;</a:t>
            </a:r>
          </a:p>
          <a:p>
            <a:pPr algn="just"/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CASCADE option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</a:t>
            </a:r>
            <a:r>
              <a:rPr lang="en-US" sz="1800" b="1" dirty="0">
                <a:solidFill>
                  <a:srgbClr val="C00000"/>
                </a:solidFill>
              </a:rPr>
              <a:t>constraints, views, and other elements that reference the table being dropped are also dropped automatically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the schema, along with the table itself. 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(drop all referential integrity constraints that refer to primary keys).</a:t>
            </a:r>
            <a:endParaRPr lang="en-US" sz="1800" b="1" dirty="0">
              <a:solidFill>
                <a:srgbClr val="00B0F0"/>
              </a:solidFill>
            </a:endParaRPr>
          </a:p>
          <a:p>
            <a:pPr algn="just"/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RESTRICT option </a:t>
            </a:r>
          </a:p>
          <a:p>
            <a:pPr lvl="1" algn="just"/>
            <a:r>
              <a:rPr lang="en-US" sz="1800" b="1" dirty="0">
                <a:solidFill>
                  <a:srgbClr val="C00000"/>
                </a:solidFill>
              </a:rPr>
              <a:t>a table is dropped only if it is not referenced in any constraints or views or by any other elements. 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(for example, not referenced by foreign key in another relation)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6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35" y="492575"/>
            <a:ext cx="8596668" cy="1320800"/>
          </a:xfrm>
        </p:spPr>
        <p:txBody>
          <a:bodyPr/>
          <a:lstStyle/>
          <a:p>
            <a:r>
              <a:rPr lang="en-US" dirty="0"/>
              <a:t>Schema Change Statements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1187"/>
            <a:ext cx="12272682" cy="4834238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DROP Command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TABLE = </a:t>
            </a:r>
            <a:r>
              <a:rPr lang="en-US" sz="2000" b="1" dirty="0">
                <a:solidFill>
                  <a:srgbClr val="C00000"/>
                </a:solidFill>
              </a:rPr>
              <a:t>deletes all the records in the table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2000" b="1" dirty="0">
                <a:solidFill>
                  <a:srgbClr val="C00000"/>
                </a:solidFill>
              </a:rPr>
              <a:t>removes the table definition from the catalog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only record deletion -&gt; use </a:t>
            </a:r>
            <a:r>
              <a:rPr lang="en-US" sz="2000" b="1" dirty="0">
                <a:solidFill>
                  <a:srgbClr val="C00000"/>
                </a:solidFill>
              </a:rPr>
              <a:t>DELETE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command.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9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Change Statements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208071" cy="4834238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ALTER Command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definition of a base table or of other named schema elements can be changed by using the </a:t>
            </a:r>
            <a:r>
              <a:rPr lang="en-US" sz="2400" b="1" dirty="0">
                <a:solidFill>
                  <a:srgbClr val="C00000"/>
                </a:solidFill>
              </a:rPr>
              <a:t>ALTER command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base tables, the possible alter table actions include </a:t>
            </a:r>
          </a:p>
          <a:p>
            <a:pPr lvl="1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adding or dropping a column (attribute), </a:t>
            </a:r>
          </a:p>
          <a:p>
            <a:pPr lvl="1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changing a column definition,</a:t>
            </a:r>
          </a:p>
          <a:p>
            <a:pPr lvl="1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adding or dropping table constraints. </a:t>
            </a:r>
          </a:p>
        </p:txBody>
      </p:sp>
    </p:spTree>
    <p:extLst>
      <p:ext uri="{BB962C8B-B14F-4D97-AF65-F5344CB8AC3E}">
        <p14:creationId xmlns:p14="http://schemas.microsoft.com/office/powerpoint/2010/main" val="334373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Change Statements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981702" cy="4834238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ALTER Command : add </a:t>
            </a:r>
            <a:r>
              <a:rPr lang="en-US" sz="1600" b="1" i="1" u="sng" dirty="0" err="1">
                <a:solidFill>
                  <a:schemeClr val="accent2">
                    <a:lumMod val="75000"/>
                  </a:schemeClr>
                </a:solidFill>
              </a:rPr>
              <a:t>atttribute</a:t>
            </a:r>
            <a:endParaRPr lang="en-US" sz="16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add an attribute for keeping track of jobs of employees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the EMPLOYEE base relation in the COMPANY schema we can use the command</a:t>
            </a:r>
          </a:p>
          <a:p>
            <a:pPr lvl="1" algn="just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ALTER TABLE EMPLOYEE ADD COLUMN job VARCHAR(20);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alteration, we have to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the value of job attribute for already registered employee. 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Solution: </a:t>
            </a:r>
          </a:p>
          <a:p>
            <a:pPr lvl="2" algn="just"/>
            <a:r>
              <a:rPr lang="en-US" sz="1600" b="1" dirty="0">
                <a:solidFill>
                  <a:srgbClr val="C00000"/>
                </a:solidFill>
              </a:rPr>
              <a:t>specifying a default clause</a:t>
            </a:r>
          </a:p>
          <a:p>
            <a:pPr lvl="2" algn="just"/>
            <a:r>
              <a:rPr lang="en-US" sz="1600" b="1" dirty="0">
                <a:solidFill>
                  <a:srgbClr val="C00000"/>
                </a:solidFill>
              </a:rPr>
              <a:t>by using the UPDATE command individually on each tuple.</a:t>
            </a:r>
          </a:p>
          <a:p>
            <a:pPr algn="just"/>
            <a:r>
              <a:rPr lang="en-US" sz="2000" b="1" u="sng" dirty="0">
                <a:solidFill>
                  <a:srgbClr val="C00000"/>
                </a:solidFill>
              </a:rPr>
              <a:t>If no default clause is specified, the new attribute will have NULLs in all the tuples of the relation immediately after the command is executed</a:t>
            </a:r>
          </a:p>
          <a:p>
            <a:pPr lvl="1" algn="just"/>
            <a:r>
              <a:rPr lang="en-US" sz="1800" b="1" dirty="0">
                <a:solidFill>
                  <a:srgbClr val="C00000"/>
                </a:solidFill>
              </a:rPr>
              <a:t> hence, the NOT NULL constraint is not allowed in this case.</a:t>
            </a:r>
          </a:p>
        </p:txBody>
      </p:sp>
    </p:spTree>
    <p:extLst>
      <p:ext uri="{BB962C8B-B14F-4D97-AF65-F5344CB8AC3E}">
        <p14:creationId xmlns:p14="http://schemas.microsoft.com/office/powerpoint/2010/main" val="3479732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Change Statements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10044455" cy="4834238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ALTER Command: remove a column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drop a column, we must choose either CASCADE or RESTRICT for drop behavior.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</a:t>
            </a:r>
            <a:r>
              <a:rPr lang="en-US" b="1" dirty="0">
                <a:solidFill>
                  <a:srgbClr val="C00000"/>
                </a:solidFill>
              </a:rPr>
              <a:t>CASCADE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chosen, all constraints and views that reference the column are dropped automatically from the schema, along with the column. 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</a:t>
            </a:r>
            <a:r>
              <a:rPr lang="en-US" b="1" dirty="0">
                <a:solidFill>
                  <a:srgbClr val="C00000"/>
                </a:solidFill>
              </a:rPr>
              <a:t>RESTRICT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chosen, the command is successful only if no views or constraints (or other schema elements) reference the column.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the following command removes the attribute Address from the EMPLOYEE base table: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 algn="just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ALTER TABLE EMPLOYEE DROP COLUMN Job CASCADE;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1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Change Statements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10044455" cy="4834238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ALTER Command: change a column definition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also possible to alter a column definition by </a:t>
            </a: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dropping an existing default clause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by </a:t>
            </a: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defining a new default clause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The following examples illustrate this clause:</a:t>
            </a:r>
          </a:p>
          <a:p>
            <a:pPr lvl="1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ALTER TABLE DEPARTMENT ALTER COLUMN job DROP DEFAULT;</a:t>
            </a:r>
          </a:p>
          <a:p>
            <a:pPr lvl="1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ALTER TABLE DEPARTMENT ALTER COLUMN job SET DEFAULT ‘employed’;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6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Change Statements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623114" cy="4834238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ALTER Command: change constraints</a:t>
            </a:r>
          </a:p>
          <a:p>
            <a:pPr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can add or drop a constraint. </a:t>
            </a:r>
          </a:p>
          <a:p>
            <a:pPr algn="just"/>
            <a:r>
              <a:rPr lang="en-US" sz="1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Only the named constraints can be dropped from table.</a:t>
            </a:r>
          </a:p>
          <a:p>
            <a:pPr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to drop the constraint named EMPSUPERFK in Figure 6.2 from the EMPLOYEE relation, we write:</a:t>
            </a:r>
          </a:p>
          <a:p>
            <a:pPr lvl="2" algn="just"/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ALTER TABLE EMPLOYEE </a:t>
            </a:r>
          </a:p>
          <a:p>
            <a:pPr marL="914400" lvl="2" indent="0" algn="just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   DROP CONSTRAINT EMPSUPOERFK CASCADE;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dropping a constraint, new constraint can be defined over a column.</a:t>
            </a:r>
          </a:p>
          <a:p>
            <a:pPr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primary key constraint can be added as :</a:t>
            </a:r>
          </a:p>
          <a:p>
            <a:pPr lvl="2" algn="just"/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ALTER TABLE EMPLOYEE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		   ADD CONSTRAINT EMPPK PRIMARY KEY (email);</a:t>
            </a:r>
          </a:p>
        </p:txBody>
      </p:sp>
    </p:spTree>
    <p:extLst>
      <p:ext uri="{BB962C8B-B14F-4D97-AF65-F5344CB8AC3E}">
        <p14:creationId xmlns:p14="http://schemas.microsoft.com/office/powerpoint/2010/main" val="398439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78" y="0"/>
            <a:ext cx="8596668" cy="1320800"/>
          </a:xfrm>
        </p:spPr>
        <p:txBody>
          <a:bodyPr/>
          <a:lstStyle/>
          <a:p>
            <a:r>
              <a:rPr lang="en-US" dirty="0"/>
              <a:t>Summary of SQL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75" y="660400"/>
            <a:ext cx="6535271" cy="6014118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504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10465796" cy="4834238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Concept of a View in SQL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US" sz="2400" b="1" dirty="0">
                <a:solidFill>
                  <a:srgbClr val="C00000"/>
                </a:solidFill>
              </a:rPr>
              <a:t>view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a single table that is derived from </a:t>
            </a: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other tables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(that could be base tables or previously defined views).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view are a </a:t>
            </a:r>
            <a:r>
              <a:rPr lang="en-US" sz="2400" b="1" dirty="0">
                <a:solidFill>
                  <a:srgbClr val="C00000"/>
                </a:solidFill>
              </a:rPr>
              <a:t>virtual table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it is not stored physically in a database.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Can’t use DDL queries on views, however, DML queries can be used 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can query from a view but can’t do all update operations on that.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when we have to create reference for frequently accessed data from multiple tables</a:t>
            </a:r>
            <a:endParaRPr lang="en-US" sz="2400" b="1" dirty="0">
              <a:solidFill>
                <a:srgbClr val="C00000"/>
              </a:solidFill>
            </a:endParaRP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can </a:t>
            </a: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data from multiple tables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you can </a:t>
            </a: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specific data based on certain criteria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views. </a:t>
            </a:r>
          </a:p>
        </p:txBody>
      </p:sp>
    </p:spTree>
    <p:extLst>
      <p:ext uri="{BB962C8B-B14F-4D97-AF65-F5344CB8AC3E}">
        <p14:creationId xmlns:p14="http://schemas.microsoft.com/office/powerpoint/2010/main" val="300497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13" y="1414162"/>
            <a:ext cx="5218369" cy="4834238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Concept of a View in SQL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view is a </a:t>
            </a:r>
            <a:r>
              <a:rPr lang="en-US" sz="2000" b="1" dirty="0">
                <a:solidFill>
                  <a:srgbClr val="C00000"/>
                </a:solidFill>
              </a:rPr>
              <a:t>query stored in the data dictionary, on which the user can query just like they do on tables.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does not use the physical memory, </a:t>
            </a:r>
            <a:r>
              <a:rPr lang="en-US" sz="2000" b="1" dirty="0">
                <a:solidFill>
                  <a:srgbClr val="C00000"/>
                </a:solidFill>
              </a:rPr>
              <a:t>only the query is stored in the data dictionary.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</a:t>
            </a:r>
            <a:r>
              <a:rPr lang="en-US" sz="2000" b="1" dirty="0">
                <a:solidFill>
                  <a:srgbClr val="C00000"/>
                </a:solidFill>
              </a:rPr>
              <a:t>computed dynamically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whenever the user performs any query on it. 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Changes made at any point in view are reflected in the actual base 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04" y="1817189"/>
            <a:ext cx="5984782" cy="427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0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470"/>
            <a:ext cx="4086256" cy="4834238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Other SQL Constructs: WITH and CASE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Q28′, we defined in the WITH clause a </a:t>
            </a:r>
            <a:r>
              <a:rPr lang="en-US" b="1" dirty="0">
                <a:solidFill>
                  <a:srgbClr val="C00000"/>
                </a:solidFill>
              </a:rPr>
              <a:t>temporary table BIG_DEPTS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whose result holds the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Dno’s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departments with more than five employees, then used this table in the subsequent query.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Once this query is executed, the temporary table BIGDEPTS is discarded.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909" y="2409293"/>
            <a:ext cx="6645871" cy="2850684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3938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470"/>
            <a:ext cx="5218369" cy="4834238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Concept of a View in SQL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view has primarily two purposes: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Simplify the complex SQL queries.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 restriction to users from accessing sensitive data.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03" y="1607671"/>
            <a:ext cx="5955545" cy="42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0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10" y="1414162"/>
            <a:ext cx="11409965" cy="4834238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Concept of a View in SQL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referring to the COMPANY database, we may frequently issue </a:t>
            </a:r>
            <a:r>
              <a:rPr lang="en-US" sz="2000" b="1" dirty="0">
                <a:solidFill>
                  <a:srgbClr val="C00000"/>
                </a:solidFill>
              </a:rPr>
              <a:t>queries that retrieve the employee name and the project names that the employee works on.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STEPS TO BE FOLLOWED: </a:t>
            </a:r>
          </a:p>
          <a:p>
            <a:pPr lvl="1" algn="just"/>
            <a:r>
              <a:rPr lang="en-US" sz="1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specify the join of the three tables EMPLOYEE, WORKS_ON, and PROJECT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 algn="just"/>
            <a:r>
              <a:rPr lang="en-US" sz="1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define a view that is specified as the result of these joins.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issue queries on the view, which are specified as single table retrievals rather than as retrievals involving two joins on three tables. </a:t>
            </a:r>
          </a:p>
          <a:p>
            <a:pPr algn="just"/>
            <a:r>
              <a:rPr lang="en-US" sz="2200" b="1" dirty="0">
                <a:solidFill>
                  <a:srgbClr val="7030A0"/>
                </a:solidFill>
              </a:rPr>
              <a:t>DEFINING TABLES OF VIEW: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tables used in view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e.g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EMPLOYEE,PROJECT,WORKS_ON .</a:t>
            </a:r>
          </a:p>
        </p:txBody>
      </p:sp>
    </p:spTree>
    <p:extLst>
      <p:ext uri="{BB962C8B-B14F-4D97-AF65-F5344CB8AC3E}">
        <p14:creationId xmlns:p14="http://schemas.microsoft.com/office/powerpoint/2010/main" val="3204531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4" y="575034"/>
            <a:ext cx="8596668" cy="1320800"/>
          </a:xfrm>
        </p:spPr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448728"/>
            <a:ext cx="4217395" cy="4834238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Specification of Views in SQL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SQL, the command to specify a view is </a:t>
            </a:r>
            <a:r>
              <a:rPr lang="en-US" sz="1600" b="1" dirty="0">
                <a:solidFill>
                  <a:srgbClr val="C00000"/>
                </a:solidFill>
              </a:rPr>
              <a:t>CREATE VIEW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view contains:</a:t>
            </a:r>
          </a:p>
          <a:p>
            <a:pPr lvl="1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table name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(or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name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</a:t>
            </a:r>
          </a:p>
          <a:p>
            <a:pPr lvl="1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list of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attribute names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pPr lvl="1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query to specify the contents of the view. 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</a:t>
            </a:r>
            <a:r>
              <a:rPr lang="en-US" sz="1600" dirty="0">
                <a:solidFill>
                  <a:schemeClr val="tx1"/>
                </a:solidFill>
              </a:rPr>
              <a:t>could</a:t>
            </a:r>
            <a:r>
              <a:rPr lang="en-US" sz="1600" b="1" dirty="0">
                <a:solidFill>
                  <a:srgbClr val="C00000"/>
                </a:solidFill>
              </a:rPr>
              <a:t> give names for attributes in view.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If not, then by default the names mentioned in base tables are used</a:t>
            </a:r>
          </a:p>
          <a:p>
            <a:pPr lvl="1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See the difference in V1 and V2 query.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575" y="1459470"/>
            <a:ext cx="6914704" cy="2587438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798" y="4278608"/>
            <a:ext cx="5209620" cy="22227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2041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9208071" cy="4834238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Specification of Views in SQL – getting data from views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</a:t>
            </a:r>
            <a:r>
              <a:rPr lang="en-US" sz="1600" b="1" dirty="0">
                <a:solidFill>
                  <a:srgbClr val="C00000"/>
                </a:solidFill>
              </a:rPr>
              <a:t>to retrieve the last name and first name of all employees who work on the ‘</a:t>
            </a:r>
            <a:r>
              <a:rPr lang="en-US" sz="1600" b="1" dirty="0" err="1">
                <a:solidFill>
                  <a:srgbClr val="C00000"/>
                </a:solidFill>
              </a:rPr>
              <a:t>ProductX</a:t>
            </a:r>
            <a:r>
              <a:rPr lang="en-US" sz="1600" b="1" dirty="0">
                <a:solidFill>
                  <a:srgbClr val="C00000"/>
                </a:solidFill>
              </a:rPr>
              <a:t>’ project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we can utilize the WORKS_ON1 view and specify the query as in QV1:</a:t>
            </a:r>
          </a:p>
          <a:p>
            <a:pPr algn="just"/>
            <a:r>
              <a:rPr lang="en-US" sz="1600" dirty="0">
                <a:solidFill>
                  <a:srgbClr val="7030A0"/>
                </a:solidFill>
              </a:rPr>
              <a:t>If this query is specified on base table, then join between 3 tables is needed for fulfilling the query.</a:t>
            </a:r>
          </a:p>
          <a:p>
            <a:pPr lvl="1" algn="just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Simplifies complex queries</a:t>
            </a:r>
          </a:p>
          <a:p>
            <a:pPr lvl="1" algn="just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Ensure security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67" y="3863676"/>
            <a:ext cx="7281546" cy="1527833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85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208071" cy="4834238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Specification of Views in SQL</a:t>
            </a:r>
          </a:p>
          <a:p>
            <a:pPr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view is supposed to be always up-to-date; </a:t>
            </a:r>
            <a:r>
              <a:rPr lang="en-US" sz="1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modify the tuples in the base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tables on which the view is defined, </a:t>
            </a:r>
            <a:r>
              <a:rPr lang="en-US" sz="1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view must automatically reflect these changes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Hence, the </a:t>
            </a:r>
            <a:r>
              <a:rPr lang="en-US" sz="1600" b="1" dirty="0">
                <a:solidFill>
                  <a:srgbClr val="C00000"/>
                </a:solidFill>
              </a:rPr>
              <a:t>view does not have to be realized or materialized at the time of view definition but rather at the time when we specify a query on the view. </a:t>
            </a:r>
          </a:p>
          <a:p>
            <a:pPr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do not need a view anymore, we can use the </a:t>
            </a:r>
            <a:r>
              <a:rPr lang="en-US" sz="1600" b="1" u="sng" dirty="0">
                <a:solidFill>
                  <a:srgbClr val="7030A0"/>
                </a:solidFill>
              </a:rPr>
              <a:t>DROP VIEW command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dispose of it. </a:t>
            </a:r>
          </a:p>
          <a:p>
            <a:pPr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to get rid of the view V1, we can use the SQL statement in V1A: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013" y="3998478"/>
            <a:ext cx="6332709" cy="929123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827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8910803" cy="4834238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Types of Views</a:t>
            </a:r>
          </a:p>
          <a:p>
            <a:r>
              <a:rPr lang="en-US" sz="2000" b="1" u="sng" dirty="0">
                <a:solidFill>
                  <a:srgbClr val="7030A0"/>
                </a:solidFill>
              </a:rPr>
              <a:t>Simple View: </a:t>
            </a:r>
            <a:r>
              <a:rPr lang="en-US" sz="2000" dirty="0">
                <a:solidFill>
                  <a:schemeClr val="tx1"/>
                </a:solidFill>
              </a:rPr>
              <a:t>A view based on only a </a:t>
            </a:r>
            <a:r>
              <a:rPr lang="en-US" sz="2000" u="sng" dirty="0">
                <a:solidFill>
                  <a:schemeClr val="tx1"/>
                </a:solidFill>
              </a:rPr>
              <a:t>single table</a:t>
            </a:r>
            <a:r>
              <a:rPr lang="en-US" sz="2000" dirty="0">
                <a:solidFill>
                  <a:schemeClr val="tx1"/>
                </a:solidFill>
              </a:rPr>
              <a:t>, which </a:t>
            </a:r>
            <a:r>
              <a:rPr lang="en-US" sz="2000" u="sng" dirty="0">
                <a:solidFill>
                  <a:schemeClr val="tx1"/>
                </a:solidFill>
              </a:rPr>
              <a:t>doesn't contain GROUP BY clause and any functions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80" y="2780270"/>
            <a:ext cx="10602501" cy="40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5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10635987" cy="4834238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Types of Views</a:t>
            </a:r>
          </a:p>
          <a:p>
            <a:r>
              <a:rPr lang="en-US" sz="2000" u="sng" dirty="0">
                <a:solidFill>
                  <a:srgbClr val="7030A0"/>
                </a:solidFill>
              </a:rPr>
              <a:t>Complex View: </a:t>
            </a:r>
            <a:r>
              <a:rPr lang="en-US" sz="2000" dirty="0">
                <a:solidFill>
                  <a:schemeClr val="tx1"/>
                </a:solidFill>
              </a:rPr>
              <a:t>A view based on data drawn from </a:t>
            </a:r>
            <a:r>
              <a:rPr lang="en-US" sz="2000" u="sng" dirty="0">
                <a:solidFill>
                  <a:schemeClr val="tx1"/>
                </a:solidFill>
              </a:rPr>
              <a:t>multiple tables</a:t>
            </a:r>
            <a:r>
              <a:rPr lang="en-US" sz="2000" dirty="0">
                <a:solidFill>
                  <a:schemeClr val="tx1"/>
                </a:solidFill>
              </a:rPr>
              <a:t>, which may also </a:t>
            </a:r>
            <a:r>
              <a:rPr lang="en-US" sz="2000" u="sng" dirty="0">
                <a:solidFill>
                  <a:schemeClr val="tx1"/>
                </a:solidFill>
              </a:rPr>
              <a:t>contain GROUP BY clause and functions.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06" y="2873772"/>
            <a:ext cx="10635987" cy="35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44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10103877" cy="4834238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Types of Views</a:t>
            </a:r>
          </a:p>
          <a:p>
            <a:r>
              <a:rPr lang="en-US" sz="2000" u="sng" dirty="0">
                <a:solidFill>
                  <a:srgbClr val="7030A0"/>
                </a:solidFill>
              </a:rPr>
              <a:t>Materialized View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Materialized view </a:t>
            </a:r>
            <a:r>
              <a:rPr lang="en-US" sz="1800" b="1" dirty="0">
                <a:solidFill>
                  <a:srgbClr val="FF0000"/>
                </a:solidFill>
              </a:rPr>
              <a:t>replicates the retrieved data physically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This replicated data can be reused without executing the view again. 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also known as "SNAPSHOTS". 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For data warehousing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Advantage: </a:t>
            </a:r>
            <a:r>
              <a:rPr lang="en-US" sz="2000" b="1" dirty="0">
                <a:solidFill>
                  <a:srgbClr val="FF0000"/>
                </a:solidFill>
              </a:rPr>
              <a:t>reduce the processing time to regenerate the whole data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Challenge: </a:t>
            </a:r>
            <a:r>
              <a:rPr lang="en-US" sz="2000" b="1" dirty="0">
                <a:solidFill>
                  <a:srgbClr val="FF0000"/>
                </a:solidFill>
              </a:rPr>
              <a:t>synchronize the changes done by views in underlying table</a:t>
            </a:r>
            <a:r>
              <a:rPr lang="en-US" sz="2000" dirty="0">
                <a:solidFill>
                  <a:schemeClr val="tx1"/>
                </a:solidFill>
              </a:rPr>
              <a:t>. Data consistency between view copy and physical table copy.</a:t>
            </a:r>
          </a:p>
        </p:txBody>
      </p:sp>
    </p:spTree>
    <p:extLst>
      <p:ext uri="{BB962C8B-B14F-4D97-AF65-F5344CB8AC3E}">
        <p14:creationId xmlns:p14="http://schemas.microsoft.com/office/powerpoint/2010/main" val="1069699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111" y="-21094"/>
            <a:ext cx="8596668" cy="1320800"/>
          </a:xfrm>
        </p:spPr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111" y="536105"/>
            <a:ext cx="10103877" cy="4834238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Types of Views - </a:t>
            </a:r>
            <a:r>
              <a:rPr lang="en-US" sz="2000" dirty="0">
                <a:solidFill>
                  <a:schemeClr val="tx1"/>
                </a:solidFill>
              </a:rPr>
              <a:t>Materialized View</a:t>
            </a:r>
          </a:p>
          <a:p>
            <a:endParaRPr lang="en-US" sz="2000" b="1" i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7" y="913089"/>
            <a:ext cx="11348322" cy="3332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53" y="3970665"/>
            <a:ext cx="8866094" cy="28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79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20" y="368060"/>
            <a:ext cx="8596668" cy="1320800"/>
          </a:xfrm>
        </p:spPr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920" y="1414162"/>
            <a:ext cx="11235746" cy="4834238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View Implementation, View Update, and Inline Views</a:t>
            </a:r>
          </a:p>
          <a:p>
            <a:pPr algn="just"/>
            <a:r>
              <a:rPr lang="en-US" sz="2400" b="1" u="sng" dirty="0">
                <a:solidFill>
                  <a:srgbClr val="FF0000"/>
                </a:solidFill>
              </a:rPr>
              <a:t>Problem: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a DBMS can implement a view for efficient querying?</a:t>
            </a:r>
          </a:p>
          <a:p>
            <a:pPr algn="just"/>
            <a:r>
              <a:rPr lang="en-US" sz="2400" b="1" u="sng" dirty="0">
                <a:solidFill>
                  <a:srgbClr val="FF0000"/>
                </a:solidFill>
              </a:rPr>
              <a:t>Two solutions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Query modification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materialization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query modification - </a:t>
            </a:r>
            <a:r>
              <a:rPr lang="en-US" sz="2400" dirty="0">
                <a:solidFill>
                  <a:srgbClr val="7030A0"/>
                </a:solidFill>
              </a:rPr>
              <a:t>modify the view query (submitted by the user) into a query on the underlying base tables.</a:t>
            </a:r>
          </a:p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Disadvantage: 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inefficient for views defined via complex queries that are time-consuming to execute, especially if multiple view queries are going to be applied to the same view within a short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333208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2223"/>
            <a:ext cx="4086256" cy="4834238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Other SQL Constructs: WITH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</a:t>
            </a:r>
            <a:r>
              <a:rPr lang="en-US" b="1" dirty="0">
                <a:solidFill>
                  <a:srgbClr val="7030A0"/>
                </a:solidFill>
              </a:rPr>
              <a:t>considered “temporary” because the result is not permanently stored anywhere in the database schema.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advantage: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simplify long and complex hierarchical queries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breaking them down into smaller, more readable chunks.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909" y="2409293"/>
            <a:ext cx="6645871" cy="2850684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9392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49" y="34385"/>
            <a:ext cx="8596668" cy="1320800"/>
          </a:xfrm>
        </p:spPr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13" y="788897"/>
            <a:ext cx="9208071" cy="4834238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View Implementation, View Update, and Inline Views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the query QV1 would be automatically modified to the following query by the DBMS:</a:t>
            </a:r>
          </a:p>
          <a:p>
            <a:endParaRPr lang="en-US" sz="16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73" y="3120069"/>
            <a:ext cx="6610344" cy="1387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99" y="4885262"/>
            <a:ext cx="7019021" cy="1738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54761"/>
          <a:stretch/>
        </p:blipFill>
        <p:spPr>
          <a:xfrm>
            <a:off x="1859700" y="1493914"/>
            <a:ext cx="7234817" cy="1343166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463041-4EF3-A267-3253-2146FE9FADD4}"/>
                  </a:ext>
                </a:extLst>
              </p14:cNvPr>
              <p14:cNvContentPartPr/>
              <p14:nvPr/>
            </p14:nvContentPartPr>
            <p14:xfrm>
              <a:off x="5512945" y="4545965"/>
              <a:ext cx="174240" cy="259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463041-4EF3-A267-3253-2146FE9FAD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4305" y="4536965"/>
                <a:ext cx="191880" cy="2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623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219702" cy="4834238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View Implementation, View Update, and Inline Views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view materialization: 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physically </a:t>
            </a:r>
            <a:r>
              <a:rPr lang="en-US" sz="1800" b="1" dirty="0">
                <a:solidFill>
                  <a:srgbClr val="7030A0"/>
                </a:solidFill>
              </a:rPr>
              <a:t>creates a permanent view table when the view is first created 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keeps that </a:t>
            </a:r>
            <a:r>
              <a:rPr lang="en-US" sz="1800" b="1" dirty="0">
                <a:solidFill>
                  <a:srgbClr val="7030A0"/>
                </a:solidFill>
              </a:rPr>
              <a:t>table on the assumption that other queries on the view will follow</a:t>
            </a:r>
            <a:r>
              <a:rPr lang="en-US" sz="1800" dirty="0">
                <a:solidFill>
                  <a:srgbClr val="7030A0"/>
                </a:solidFill>
              </a:rPr>
              <a:t>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Since a copy of base table is created, so </a:t>
            </a:r>
            <a:r>
              <a:rPr lang="en-US" sz="2000" b="1" dirty="0">
                <a:solidFill>
                  <a:srgbClr val="7030A0"/>
                </a:solidFill>
              </a:rPr>
              <a:t>for data consistency, automatically updating the base tables is much needed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because the view should contain the up to date data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Techniques using the concept of </a:t>
            </a:r>
            <a:r>
              <a:rPr lang="en-US" sz="1800" b="1" dirty="0">
                <a:solidFill>
                  <a:srgbClr val="C00000"/>
                </a:solidFill>
              </a:rPr>
              <a:t>incremental update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have been developed for this purpose, 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where the </a:t>
            </a:r>
            <a:r>
              <a:rPr lang="en-US" sz="1800" b="1" dirty="0">
                <a:solidFill>
                  <a:srgbClr val="7030A0"/>
                </a:solidFill>
              </a:rPr>
              <a:t>DBMS can determine what new tuples must be inserted, deleted, or modified in a materialized view table when a database update is applied to one of the defining base tables. </a:t>
            </a:r>
          </a:p>
        </p:txBody>
      </p:sp>
    </p:spTree>
    <p:extLst>
      <p:ext uri="{BB962C8B-B14F-4D97-AF65-F5344CB8AC3E}">
        <p14:creationId xmlns:p14="http://schemas.microsoft.com/office/powerpoint/2010/main" val="1616479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775514" cy="4834238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View Implementation, View Update, and Inline Views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u="sng" dirty="0">
                <a:solidFill>
                  <a:srgbClr val="7030A0"/>
                </a:solidFill>
              </a:rPr>
              <a:t>view is generally kept as a materialized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(physically stored) table as long as it is being queried.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 </a:t>
            </a: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is not queried for a certain period of time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 system may then </a:t>
            </a: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automatically remove the physical table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 compute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 from scratch when </a:t>
            </a: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future queries reference the view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Strategies to update the materialized view: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en-US" b="1" dirty="0">
                <a:solidFill>
                  <a:srgbClr val="C00000"/>
                </a:solidFill>
              </a:rPr>
              <a:t>Immediate update strategy: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updates a view as soon as the base tables are changed.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 </a:t>
            </a:r>
            <a:r>
              <a:rPr lang="en-US" b="1" dirty="0">
                <a:solidFill>
                  <a:srgbClr val="C00000"/>
                </a:solidFill>
              </a:rPr>
              <a:t>Lazy update strategy: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view when needed by a view query.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</a:t>
            </a:r>
            <a:r>
              <a:rPr lang="en-US" b="1" dirty="0">
                <a:solidFill>
                  <a:srgbClr val="C00000"/>
                </a:solidFill>
              </a:rPr>
              <a:t>Periodic update strategy: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updates the view periodically (it is possible that a view query may get a result that is not up-to-date).</a:t>
            </a:r>
          </a:p>
          <a:p>
            <a:pPr marL="0" indent="0" algn="just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872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963773" cy="4834238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View Implementation, View Update, and Inline Views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</a:rPr>
              <a:t>No restriction for retrieval query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against any view.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But </a:t>
            </a:r>
            <a:r>
              <a:rPr lang="en-US" sz="2000" b="1" dirty="0">
                <a:solidFill>
                  <a:srgbClr val="7030A0"/>
                </a:solidFill>
              </a:rPr>
              <a:t>update queries are in many cases not possible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An update on a simple view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≈ </a:t>
            </a:r>
            <a:r>
              <a:rPr lang="en-US" sz="2000" b="1" dirty="0">
                <a:solidFill>
                  <a:srgbClr val="FF0000"/>
                </a:solidFill>
              </a:rPr>
              <a:t>multiple updates on the underlying base table under certain conditions. 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An update on a complex view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≈ </a:t>
            </a:r>
            <a:r>
              <a:rPr lang="en-US" sz="2000" b="1" dirty="0">
                <a:solidFill>
                  <a:srgbClr val="FF0000"/>
                </a:solidFill>
              </a:rPr>
              <a:t>multiple updates on the multiple underlying base tables under certain conditions. </a:t>
            </a:r>
          </a:p>
        </p:txBody>
      </p:sp>
    </p:spTree>
    <p:extLst>
      <p:ext uri="{BB962C8B-B14F-4D97-AF65-F5344CB8AC3E}">
        <p14:creationId xmlns:p14="http://schemas.microsoft.com/office/powerpoint/2010/main" val="1194182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950470" cy="4834238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View Implementation, View Update, and Inline Views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illustrate potential problems with updating a view defined on multiple tables, consider the WORKS_ON1 view, and suppose that we issue the command to </a:t>
            </a:r>
            <a:r>
              <a:rPr lang="en-US" b="1" dirty="0">
                <a:solidFill>
                  <a:srgbClr val="FF0000"/>
                </a:solidFill>
              </a:rPr>
              <a:t>update the PNAME attribute of ‘John Smith’ from ‘</a:t>
            </a:r>
            <a:r>
              <a:rPr lang="en-US" b="1" dirty="0" err="1">
                <a:solidFill>
                  <a:srgbClr val="FF0000"/>
                </a:solidFill>
              </a:rPr>
              <a:t>ProductX</a:t>
            </a:r>
            <a:r>
              <a:rPr lang="en-US" b="1" dirty="0">
                <a:solidFill>
                  <a:srgbClr val="FF0000"/>
                </a:solidFill>
              </a:rPr>
              <a:t>’ to ‘</a:t>
            </a:r>
            <a:r>
              <a:rPr lang="en-US" b="1" dirty="0" err="1">
                <a:solidFill>
                  <a:srgbClr val="FF0000"/>
                </a:solidFill>
              </a:rPr>
              <a:t>ProductY</a:t>
            </a:r>
            <a:r>
              <a:rPr lang="en-US" b="1" dirty="0">
                <a:solidFill>
                  <a:srgbClr val="FF0000"/>
                </a:solidFill>
              </a:rPr>
              <a:t>’.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This view update is shown in UV1: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rgbClr val="7030A0"/>
                </a:solidFill>
              </a:rPr>
              <a:t>This query can be mapped into several updates on the base relations to give the desired update effect on the view.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97" y="3403111"/>
            <a:ext cx="7807917" cy="1700112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4361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48" y="461554"/>
            <a:ext cx="5775718" cy="1320800"/>
          </a:xfrm>
        </p:spPr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470"/>
            <a:ext cx="5775718" cy="4834238"/>
          </a:xfrm>
        </p:spPr>
        <p:txBody>
          <a:bodyPr>
            <a:normAutofit lnSpcReduction="10000"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View Implementation, View Update, and Inline Views</a:t>
            </a:r>
          </a:p>
          <a:p>
            <a:r>
              <a:rPr lang="en-US" sz="1600" b="1" i="1" u="sng" dirty="0">
                <a:solidFill>
                  <a:srgbClr val="7030A0"/>
                </a:solidFill>
              </a:rPr>
              <a:t>METHOD A:</a:t>
            </a:r>
          </a:p>
          <a:p>
            <a:endParaRPr lang="en-US" sz="16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6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6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6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6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6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6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6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(a) relates ‘John Smith’ to the ‘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ProductY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’ and is the most likely desired update.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Firstly get the ESSN number of employee and the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Pno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product, then update the value t the value of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productY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52985"/>
            <a:ext cx="5692802" cy="2344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22" y="197706"/>
            <a:ext cx="5523510" cy="64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20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5845387" cy="48342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View Implementation, View Update, and Inline Views</a:t>
            </a:r>
          </a:p>
          <a:p>
            <a:pPr algn="just"/>
            <a:r>
              <a:rPr lang="en-US" sz="2000" b="1" i="1" u="sng" dirty="0">
                <a:solidFill>
                  <a:srgbClr val="7030A0"/>
                </a:solidFill>
              </a:rPr>
              <a:t>METHOD B:</a:t>
            </a:r>
          </a:p>
          <a:p>
            <a:pPr algn="just"/>
            <a:endParaRPr lang="en-US" sz="20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sz="20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sz="20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0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However,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(b) would also give the desired update effect on the view,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but it </a:t>
            </a:r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accomplishes this by changing the name of the ‘</a:t>
            </a:r>
            <a:r>
              <a:rPr lang="en-US" sz="2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ProductX</a:t>
            </a:r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’ tuple in the PROJECT relation to ‘</a:t>
            </a:r>
            <a:r>
              <a:rPr lang="en-US" sz="2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ProductY</a:t>
            </a:r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’.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an </a:t>
            </a:r>
            <a:r>
              <a:rPr lang="en-US" sz="2000" b="1" dirty="0">
                <a:solidFill>
                  <a:srgbClr val="7030A0"/>
                </a:solidFill>
              </a:rPr>
              <a:t>incorrect approach to user query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because it also has the side effect of changing all the view tuples with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Pname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‘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ProductX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’.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23" y="2499253"/>
            <a:ext cx="5516710" cy="1008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22" y="197706"/>
            <a:ext cx="5523510" cy="64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55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208071" cy="4834238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View Implementation, View Update, and Inline Views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Some view updates may not make much sense;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</a:t>
            </a: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modifying the </a:t>
            </a:r>
            <a:r>
              <a:rPr lang="en-US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Total_sal</a:t>
            </a: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attribute of the DEPT_INFO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does not make sense because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Total_sal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defined to be the sum of the individual employee salaries.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</a:t>
            </a:r>
            <a:r>
              <a:rPr lang="en-US" b="1" dirty="0">
                <a:solidFill>
                  <a:srgbClr val="7030A0"/>
                </a:solidFill>
              </a:rPr>
              <a:t>incorrect request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shown as UV2: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rgbClr val="7030A0"/>
                </a:solidFill>
              </a:rPr>
              <a:t>Update operations are restricted whenever an update on the view can be mapped to more than one update on the underlying base relations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35" y="3693377"/>
            <a:ext cx="5586449" cy="1320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826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909985" cy="4834238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View Implementation, View Update, and Inline Views</a:t>
            </a:r>
          </a:p>
          <a:p>
            <a:pPr algn="just"/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When can views be updated or not? </a:t>
            </a:r>
          </a:p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Updatable: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view with a </a:t>
            </a:r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single defining table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if </a:t>
            </a:r>
            <a:r>
              <a:rPr lang="en-US" sz="2000" dirty="0">
                <a:solidFill>
                  <a:srgbClr val="00B050"/>
                </a:solidFill>
              </a:rPr>
              <a:t>the view attributes contain the primary key of the base relation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as well as </a:t>
            </a:r>
            <a:r>
              <a:rPr lang="en-US" sz="2000" b="1" dirty="0">
                <a:solidFill>
                  <a:srgbClr val="00B0F0"/>
                </a:solidFill>
              </a:rPr>
              <a:t>all attributes with the NOT NULL constraint with no default values specified.</a:t>
            </a:r>
          </a:p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Not updatable: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Views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defined on multiple tables using joins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Views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defined using grouping and aggregate functions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view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having any DISTINCT clause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its definition.</a:t>
            </a:r>
          </a:p>
        </p:txBody>
      </p:sp>
    </p:spTree>
    <p:extLst>
      <p:ext uri="{BB962C8B-B14F-4D97-AF65-F5344CB8AC3E}">
        <p14:creationId xmlns:p14="http://schemas.microsoft.com/office/powerpoint/2010/main" val="1441714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6108"/>
            <a:ext cx="8596668" cy="1320800"/>
          </a:xfrm>
        </p:spPr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11" y="521303"/>
            <a:ext cx="4006810" cy="4834238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View Implementation, View Update, and Inline Views</a:t>
            </a:r>
          </a:p>
          <a:p>
            <a:pPr algn="just"/>
            <a:r>
              <a:rPr lang="en-US" sz="2000" b="1" u="sng" dirty="0">
                <a:solidFill>
                  <a:srgbClr val="7030A0"/>
                </a:solidFill>
              </a:rPr>
              <a:t>Inline Views: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view table in the FROM clause of an SQL query is known as an </a:t>
            </a:r>
            <a:r>
              <a:rPr lang="en-US" sz="2000" b="1" dirty="0">
                <a:solidFill>
                  <a:srgbClr val="C00000"/>
                </a:solidFill>
              </a:rPr>
              <a:t>in-line view.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Hence, the view is defined within the query itself.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utilized for writing complex SQL queries without join and subqueries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73AC92-15BF-42E2-89D6-5459672E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1" y="5727774"/>
            <a:ext cx="7546784" cy="8928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A3019C-A4C2-A8E7-E98F-F5DD34E35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334" y="564292"/>
            <a:ext cx="7893666" cy="50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9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470"/>
            <a:ext cx="8859328" cy="1320800"/>
          </a:xfrm>
        </p:spPr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4173"/>
            <a:ext cx="4643718" cy="4834238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Other SQL Constructs:  CASE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CASE construct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can be </a:t>
            </a: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when a value can be different based on certain conditions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can be </a:t>
            </a: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in any part of an SQL query where a value is expected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including when querying, inserting or updating tuples.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Suppose we have to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give employees different raise amounts depending on which department they work for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CASE construct can also be used when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inserting tuples.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B0B95-0CF2-EC44-B21B-08324494A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74" r="75552" b="33203"/>
          <a:stretch/>
        </p:blipFill>
        <p:spPr>
          <a:xfrm>
            <a:off x="4719393" y="1582270"/>
            <a:ext cx="6836112" cy="537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CADD1-D03C-B78A-9BC7-AEC95A86D4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6" t="48889" r="85882" b="21281"/>
          <a:stretch/>
        </p:blipFill>
        <p:spPr>
          <a:xfrm>
            <a:off x="8633065" y="0"/>
            <a:ext cx="3558935" cy="31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19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208071" cy="4834238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Views as Authorization Mechanisms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Views could be defined for authorization.</a:t>
            </a:r>
          </a:p>
          <a:p>
            <a:pPr algn="just"/>
            <a:r>
              <a:rPr lang="en-US" b="1" dirty="0">
                <a:solidFill>
                  <a:srgbClr val="7030A0"/>
                </a:solidFill>
              </a:rPr>
              <a:t>Suppose a certain user is only allowed to see employee information for employees who work for department 5.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user will only be able to retrieve employee information for employee tuples whose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Dno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5 and will not be able to see other employee tuples when the view is queried.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11" y="3883544"/>
            <a:ext cx="6888061" cy="2088113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971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208071" cy="48342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Views as Authorization Mechanisms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a similar manner, </a:t>
            </a:r>
            <a:r>
              <a:rPr lang="en-US" sz="2000" b="1" dirty="0">
                <a:solidFill>
                  <a:srgbClr val="7030A0"/>
                </a:solidFill>
              </a:rPr>
              <a:t>a view can restrict a user to only see certain columns;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only the first name, last name, and address of an employee may be visible as follows: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Thus by </a:t>
            </a: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creating an appropriate view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granting certain users access to the view and not the base tables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they would be </a:t>
            </a:r>
            <a:r>
              <a:rPr lang="en-US" sz="2000" u="sng" dirty="0">
                <a:solidFill>
                  <a:srgbClr val="7030A0"/>
                </a:solidFill>
              </a:rPr>
              <a:t>restricted to retrieving only the data specified in the view. 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36" y="3002058"/>
            <a:ext cx="7480575" cy="1626212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3296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208071" cy="48342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Advantages of Views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 an abstraction to various users 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hide the complexity for users who are accessing data from multiple tables. 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simplify complex queries into a simpler one. 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Views can be used for security purposes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does not require disk space 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because only the definition is in the data dictionary, not the copy of actual data.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63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(Virtual Tables)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208071" cy="483423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Disadvantages of Views</a:t>
            </a:r>
          </a:p>
          <a:p>
            <a:pPr lvl="1" algn="just"/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More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computation time. 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Views have a dependency on the table structure. </a:t>
            </a:r>
          </a:p>
          <a:p>
            <a:pPr lvl="1" algn="just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8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13" y="268457"/>
            <a:ext cx="11407090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More Complex SQL Retrieval Queries– repeated overview</a:t>
            </a:r>
            <a:br>
              <a:rPr lang="en-US" sz="3600" dirty="0">
                <a:solidFill>
                  <a:schemeClr val="accent2">
                    <a:lumMod val="50000"/>
                  </a:schemeClr>
                </a:solidFill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470"/>
            <a:ext cx="5157410" cy="4834238"/>
          </a:xfrm>
        </p:spPr>
        <p:txBody>
          <a:bodyPr>
            <a:normAutofit lnSpcReduction="10000"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Discussion and Summary of SQL Queries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retrieval query in SQL can consist of up to six clauses, </a:t>
            </a:r>
            <a:r>
              <a:rPr lang="en-US" sz="2000" b="1" dirty="0">
                <a:solidFill>
                  <a:srgbClr val="C00000"/>
                </a:solidFill>
              </a:rPr>
              <a:t>but only the first two— SELECT and FROM—are mandatory.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query can span several lines and is ended by a semicolon.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Query terms are separated by spaces, and parentheses can be used to group relevant parts of a query in the standard way.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The clauses are specified in the following order, with the clauses between square brackets [ … ] being optional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333" y="2464105"/>
            <a:ext cx="5802782" cy="2560742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06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492"/>
            <a:ext cx="11918078" cy="13208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More Complex SQL Retrieval Queries – repeated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208071" cy="4834238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Discussion and Summary of SQL Queries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SELECT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clause lists the attributes or functions to be retrieved.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clause specifies all relations (tables) needed in the query, including joined relations, but not those in nested queries.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WHERE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clause specifies the conditions for selecting the tuples from these relations, including join conditions if needed.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GROUP BY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specifies grouping attributes, whereas </a:t>
            </a:r>
            <a:r>
              <a:rPr lang="en-US" sz="2000" b="1" dirty="0">
                <a:solidFill>
                  <a:srgbClr val="C00000"/>
                </a:solidFill>
              </a:rPr>
              <a:t>HAVING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specifies a condition on the groups being selected rather than on the individual tuples.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built-in aggregate functions </a:t>
            </a:r>
            <a:r>
              <a:rPr lang="en-US" sz="2000" b="1" dirty="0">
                <a:solidFill>
                  <a:srgbClr val="C00000"/>
                </a:solidFill>
              </a:rPr>
              <a:t>COUNT, SUM, MIN, MAX, and AVG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used in conjunction with grouping, but they can also be applied to all the selected tuples in a query without a GROUP BY clause.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Finally, </a:t>
            </a:r>
            <a:r>
              <a:rPr lang="en-US" sz="2000" b="1" dirty="0">
                <a:solidFill>
                  <a:srgbClr val="C00000"/>
                </a:solidFill>
              </a:rPr>
              <a:t>ORDER BY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specifies an order for displaying the result of a query.</a:t>
            </a:r>
          </a:p>
        </p:txBody>
      </p:sp>
    </p:spTree>
    <p:extLst>
      <p:ext uri="{BB962C8B-B14F-4D97-AF65-F5344CB8AC3E}">
        <p14:creationId xmlns:p14="http://schemas.microsoft.com/office/powerpoint/2010/main" val="364664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SQL Retrieval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208071" cy="4834238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Discussion and Summary of SQL Queries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query is evaluated conceptually  </a:t>
            </a:r>
            <a:r>
              <a:rPr lang="en-US" sz="2000" b="1" dirty="0">
                <a:solidFill>
                  <a:srgbClr val="C00000"/>
                </a:solidFill>
              </a:rPr>
              <a:t>by </a:t>
            </a:r>
            <a:r>
              <a:rPr lang="en-US" sz="2000" b="1" u="sng" dirty="0">
                <a:solidFill>
                  <a:srgbClr val="C00000"/>
                </a:solidFill>
              </a:rPr>
              <a:t>first applying the FROM clause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(to identify all tables involved in the query or to materialize any joined tables), </a:t>
            </a:r>
            <a:r>
              <a:rPr lang="en-US" sz="2000" b="1" u="sng" dirty="0">
                <a:solidFill>
                  <a:srgbClr val="C00000"/>
                </a:solidFill>
              </a:rPr>
              <a:t>followed by the WHERE clause</a:t>
            </a:r>
            <a:r>
              <a:rPr lang="en-US" sz="2000" b="1" dirty="0">
                <a:solidFill>
                  <a:srgbClr val="C00000"/>
                </a:solidFill>
              </a:rPr>
              <a:t> to select and join tuples, </a:t>
            </a:r>
            <a:r>
              <a:rPr lang="en-US" sz="2000" b="1" u="sng" dirty="0">
                <a:solidFill>
                  <a:srgbClr val="C00000"/>
                </a:solidFill>
              </a:rPr>
              <a:t>and then by GROUP BY and HAVING.</a:t>
            </a: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Conceptually, </a:t>
            </a:r>
            <a:r>
              <a:rPr lang="en-US" sz="2000" b="1" u="sng" dirty="0">
                <a:solidFill>
                  <a:srgbClr val="C00000"/>
                </a:solidFill>
              </a:rPr>
              <a:t>ORDER BY is applied at the end </a:t>
            </a:r>
            <a:r>
              <a:rPr lang="en-US" sz="2000" b="1" dirty="0">
                <a:solidFill>
                  <a:srgbClr val="C00000"/>
                </a:solidFill>
              </a:rPr>
              <a:t>to sort the query result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none of the last three clauses (GROUP BY, HAVING, and ORDER BY) are specified, we can think conceptually of a query as being executed as follows: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each combination of tuples—one from each of the relations specified in the FROM clause—evaluate the WHERE clause; if it evaluates to TRUE, place the values of the attributes specified in the SELECT clause from this tuple combination in the result of the query. </a:t>
            </a:r>
          </a:p>
        </p:txBody>
      </p:sp>
    </p:spTree>
    <p:extLst>
      <p:ext uri="{BB962C8B-B14F-4D97-AF65-F5344CB8AC3E}">
        <p14:creationId xmlns:p14="http://schemas.microsoft.com/office/powerpoint/2010/main" val="335902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Change Statements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208071" cy="48342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Schema changes are required when:</a:t>
            </a:r>
          </a:p>
          <a:p>
            <a:pPr lvl="1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relation/constraint is altered or dropped from the schema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that schema evolution commands are used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ALTER and DROP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These don’t need recompilation of database schema as the changes are done in existing DBMS.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Just make sure that the DBMS remains in the consistent state even after the changes are done.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2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Change Statements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9470"/>
            <a:ext cx="9208071" cy="4834238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DROP Command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DROP command can be used to drop named schema elements, </a:t>
            </a:r>
            <a:r>
              <a:rPr lang="en-US" b="1" dirty="0">
                <a:solidFill>
                  <a:srgbClr val="C00000"/>
                </a:solidFill>
              </a:rPr>
              <a:t>such as tables, domains or constraints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can also drop a whole schema if it is no longer needed by using the </a:t>
            </a:r>
            <a:r>
              <a:rPr lang="en-US" b="1" dirty="0">
                <a:solidFill>
                  <a:srgbClr val="C00000"/>
                </a:solidFill>
              </a:rPr>
              <a:t>DROP SCHEMA command.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two drop behavior options: CASCADE and RESTRICT. 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to </a:t>
            </a:r>
            <a:r>
              <a:rPr lang="en-US" b="1" dirty="0">
                <a:solidFill>
                  <a:srgbClr val="C00000"/>
                </a:solidFill>
              </a:rPr>
              <a:t>remove the COMPANY database schema and all its tables, domains, and other elements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 CASCADE option is used as follows:</a:t>
            </a:r>
          </a:p>
          <a:p>
            <a:pPr lvl="3" algn="just"/>
            <a:r>
              <a:rPr lang="en-US" sz="1800" b="1" dirty="0">
                <a:solidFill>
                  <a:srgbClr val="00B0F0"/>
                </a:solidFill>
              </a:rPr>
              <a:t>DROP SCHEMA COMPANY CASCADE;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 </a:t>
            </a:r>
            <a:r>
              <a:rPr lang="en-US" b="1" dirty="0">
                <a:solidFill>
                  <a:srgbClr val="C00000"/>
                </a:solidFill>
              </a:rPr>
              <a:t>RESTRICT option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chosen in place of CASCADE, the </a:t>
            </a:r>
            <a:r>
              <a:rPr lang="en-US" b="1" dirty="0">
                <a:solidFill>
                  <a:srgbClr val="C00000"/>
                </a:solidFill>
              </a:rPr>
              <a:t>schema is dropped only if it has no elements in it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otherwise,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DROP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command will not be executed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the RESTRICT option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 </a:t>
            </a:r>
            <a:r>
              <a:rPr lang="en-US" b="1" dirty="0">
                <a:solidFill>
                  <a:srgbClr val="C00000"/>
                </a:solidFill>
              </a:rPr>
              <a:t>user must first individually drop each element in the schema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then drop the schema itself.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598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3589</TotalTime>
  <Words>3488</Words>
  <Application>Microsoft Office PowerPoint</Application>
  <PresentationFormat>Widescreen</PresentationFormat>
  <Paragraphs>320</Paragraphs>
  <Slides>43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</vt:lpstr>
      <vt:lpstr>Calibri</vt:lpstr>
      <vt:lpstr>Trebuchet MS</vt:lpstr>
      <vt:lpstr>Wingdings 3</vt:lpstr>
      <vt:lpstr>Facet</vt:lpstr>
      <vt:lpstr>More Complex SQL Retrieval Queries</vt:lpstr>
      <vt:lpstr>More Complex SQL Retrieval Queries</vt:lpstr>
      <vt:lpstr>More Complex SQL Retrieval Queries</vt:lpstr>
      <vt:lpstr>More Complex SQL Retrieval Queries</vt:lpstr>
      <vt:lpstr>More Complex SQL Retrieval Queries– repeated overview </vt:lpstr>
      <vt:lpstr>More Complex SQL Retrieval Queries – repeated overview</vt:lpstr>
      <vt:lpstr>More Complex SQL Retrieval Queries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Schema Change Statements in SQL</vt:lpstr>
      <vt:lpstr>Summary of SQL 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  <vt:lpstr>Views (Virtual Tables) in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databases</dc:title>
  <dc:creator>lab4</dc:creator>
  <cp:lastModifiedBy>Hajra Ahmed</cp:lastModifiedBy>
  <cp:revision>922</cp:revision>
  <dcterms:created xsi:type="dcterms:W3CDTF">2021-08-16T04:03:32Z</dcterms:created>
  <dcterms:modified xsi:type="dcterms:W3CDTF">2022-10-06T03:55:21Z</dcterms:modified>
</cp:coreProperties>
</file>